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11"/>
  </p:notesMasterIdLst>
  <p:sldIdLst>
    <p:sldId id="263" r:id="rId2"/>
    <p:sldId id="259" r:id="rId3"/>
    <p:sldId id="260" r:id="rId4"/>
    <p:sldId id="257" r:id="rId5"/>
    <p:sldId id="261" r:id="rId6"/>
    <p:sldId id="258" r:id="rId7"/>
    <p:sldId id="262" r:id="rId8"/>
    <p:sldId id="264" r:id="rId9"/>
    <p:sldId id="265" r:id="rId1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5" autoAdjust="0"/>
    <p:restoredTop sz="94660"/>
  </p:normalViewPr>
  <p:slideViewPr>
    <p:cSldViewPr snapToGrid="0" showGuides="1">
      <p:cViewPr varScale="1">
        <p:scale>
          <a:sx n="83" d="100"/>
          <a:sy n="83" d="100"/>
        </p:scale>
        <p:origin x="63"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0B63A1-3EB4-4070-9AF7-925F63D92572}" type="datetimeFigureOut">
              <a:rPr kumimoji="1" lang="ja-JP" altLang="en-US" smtClean="0"/>
              <a:t>2020/8/5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DBC9CF-A1F6-4FD5-9A9B-5CE39BCC9364}" type="slidenum">
              <a:rPr kumimoji="1" lang="ja-JP" altLang="en-US" smtClean="0"/>
              <a:t>‹#›</a:t>
            </a:fld>
            <a:endParaRPr kumimoji="1" lang="ja-JP" altLang="en-US"/>
          </a:p>
        </p:txBody>
      </p:sp>
    </p:spTree>
    <p:extLst>
      <p:ext uri="{BB962C8B-B14F-4D97-AF65-F5344CB8AC3E}">
        <p14:creationId xmlns:p14="http://schemas.microsoft.com/office/powerpoint/2010/main" val="233809602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DC76786-0176-4505-BEC1-6CF4FE6BDC2D}" type="slidenum">
              <a:rPr kumimoji="1" lang="ja-JP" altLang="en-US" smtClean="0"/>
              <a:t>6</a:t>
            </a:fld>
            <a:endParaRPr kumimoji="1" lang="ja-JP" altLang="en-US"/>
          </a:p>
        </p:txBody>
      </p:sp>
    </p:spTree>
    <p:extLst>
      <p:ext uri="{BB962C8B-B14F-4D97-AF65-F5344CB8AC3E}">
        <p14:creationId xmlns:p14="http://schemas.microsoft.com/office/powerpoint/2010/main" val="998691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BEABEB-B46F-477E-9A88-7FE1B9D204CE}"/>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91DD846-CA21-4643-AD65-7342EAF8D0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9B89237-9061-4947-A073-28C27FAB28D2}"/>
              </a:ext>
            </a:extLst>
          </p:cNvPr>
          <p:cNvSpPr>
            <a:spLocks noGrp="1"/>
          </p:cNvSpPr>
          <p:nvPr>
            <p:ph type="dt" sz="half" idx="10"/>
          </p:nvPr>
        </p:nvSpPr>
        <p:spPr/>
        <p:txBody>
          <a:bodyPr/>
          <a:lstStyle/>
          <a:p>
            <a:fld id="{6A4B53A7-3209-46A6-9454-F38EAC8F11E7}" type="datetimeFigureOut">
              <a:rPr lang="en-US" smtClean="0"/>
              <a:pPr/>
              <a:t>8/5/2020</a:t>
            </a:fld>
            <a:endParaRPr lang="en-US" dirty="0"/>
          </a:p>
        </p:txBody>
      </p:sp>
      <p:sp>
        <p:nvSpPr>
          <p:cNvPr id="5" name="フッター プレースホルダー 4">
            <a:extLst>
              <a:ext uri="{FF2B5EF4-FFF2-40B4-BE49-F238E27FC236}">
                <a16:creationId xmlns:a16="http://schemas.microsoft.com/office/drawing/2014/main" id="{64AF8339-5113-4008-A995-AF6B055D3A75}"/>
              </a:ext>
            </a:extLst>
          </p:cNvPr>
          <p:cNvSpPr>
            <a:spLocks noGrp="1"/>
          </p:cNvSpPr>
          <p:nvPr>
            <p:ph type="ftr" sz="quarter" idx="11"/>
          </p:nvPr>
        </p:nvSpPr>
        <p:spPr/>
        <p:txBody>
          <a:bodyPr/>
          <a:lstStyle/>
          <a:p>
            <a:endParaRPr lang="en-US"/>
          </a:p>
        </p:txBody>
      </p:sp>
      <p:sp>
        <p:nvSpPr>
          <p:cNvPr id="6" name="スライド番号プレースホルダー 5">
            <a:extLst>
              <a:ext uri="{FF2B5EF4-FFF2-40B4-BE49-F238E27FC236}">
                <a16:creationId xmlns:a16="http://schemas.microsoft.com/office/drawing/2014/main" id="{0D85D8F5-B826-49C2-A7BC-B2952BF6138A}"/>
              </a:ext>
            </a:extLst>
          </p:cNvPr>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4148224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ACA416-D5B1-463E-BFE7-3EA0C2132D8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3613061-3CEB-4B04-B34B-BB99FD9FE2C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ED02C42-391C-4F7E-91D2-0D62E30798B5}"/>
              </a:ext>
            </a:extLst>
          </p:cNvPr>
          <p:cNvSpPr>
            <a:spLocks noGrp="1"/>
          </p:cNvSpPr>
          <p:nvPr>
            <p:ph type="dt" sz="half" idx="10"/>
          </p:nvPr>
        </p:nvSpPr>
        <p:spPr/>
        <p:txBody>
          <a:bodyPr/>
          <a:lstStyle/>
          <a:p>
            <a:fld id="{6A4B53A7-3209-46A6-9454-F38EAC8F11E7}" type="datetimeFigureOut">
              <a:rPr lang="en-US" smtClean="0"/>
              <a:pPr/>
              <a:t>8/5/2020</a:t>
            </a:fld>
            <a:endParaRPr lang="en-US" dirty="0"/>
          </a:p>
        </p:txBody>
      </p:sp>
      <p:sp>
        <p:nvSpPr>
          <p:cNvPr id="5" name="フッター プレースホルダー 4">
            <a:extLst>
              <a:ext uri="{FF2B5EF4-FFF2-40B4-BE49-F238E27FC236}">
                <a16:creationId xmlns:a16="http://schemas.microsoft.com/office/drawing/2014/main" id="{5BB66169-0648-44C8-B638-C1601051A889}"/>
              </a:ext>
            </a:extLst>
          </p:cNvPr>
          <p:cNvSpPr>
            <a:spLocks noGrp="1"/>
          </p:cNvSpPr>
          <p:nvPr>
            <p:ph type="ftr" sz="quarter" idx="11"/>
          </p:nvPr>
        </p:nvSpPr>
        <p:spPr/>
        <p:txBody>
          <a:bodyPr/>
          <a:lstStyle/>
          <a:p>
            <a:endParaRPr lang="en-US"/>
          </a:p>
        </p:txBody>
      </p:sp>
      <p:sp>
        <p:nvSpPr>
          <p:cNvPr id="6" name="スライド番号プレースホルダー 5">
            <a:extLst>
              <a:ext uri="{FF2B5EF4-FFF2-40B4-BE49-F238E27FC236}">
                <a16:creationId xmlns:a16="http://schemas.microsoft.com/office/drawing/2014/main" id="{07213289-366A-4C94-97ED-0FC77E6C3F88}"/>
              </a:ext>
            </a:extLst>
          </p:cNvPr>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2490456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676D8C-A261-45A6-952D-2F1D81DB318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E8A15B8-3D37-4503-A794-A55B1D0C0D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3E00277-197C-49B8-8A57-672A5F06C56D}"/>
              </a:ext>
            </a:extLst>
          </p:cNvPr>
          <p:cNvSpPr>
            <a:spLocks noGrp="1"/>
          </p:cNvSpPr>
          <p:nvPr>
            <p:ph type="dt" sz="half" idx="10"/>
          </p:nvPr>
        </p:nvSpPr>
        <p:spPr/>
        <p:txBody>
          <a:bodyPr/>
          <a:lstStyle/>
          <a:p>
            <a:fld id="{6A4B53A7-3209-46A6-9454-F38EAC8F11E7}" type="datetimeFigureOut">
              <a:rPr lang="en-US" smtClean="0"/>
              <a:pPr/>
              <a:t>8/5/2020</a:t>
            </a:fld>
            <a:endParaRPr lang="en-US" dirty="0"/>
          </a:p>
        </p:txBody>
      </p:sp>
      <p:sp>
        <p:nvSpPr>
          <p:cNvPr id="5" name="フッター プレースホルダー 4">
            <a:extLst>
              <a:ext uri="{FF2B5EF4-FFF2-40B4-BE49-F238E27FC236}">
                <a16:creationId xmlns:a16="http://schemas.microsoft.com/office/drawing/2014/main" id="{2F5932F8-1E72-4BBD-9F08-A53DA25C31F4}"/>
              </a:ext>
            </a:extLst>
          </p:cNvPr>
          <p:cNvSpPr>
            <a:spLocks noGrp="1"/>
          </p:cNvSpPr>
          <p:nvPr>
            <p:ph type="ftr" sz="quarter" idx="11"/>
          </p:nvPr>
        </p:nvSpPr>
        <p:spPr/>
        <p:txBody>
          <a:bodyPr/>
          <a:lstStyle/>
          <a:p>
            <a:endParaRPr lang="en-US"/>
          </a:p>
        </p:txBody>
      </p:sp>
      <p:sp>
        <p:nvSpPr>
          <p:cNvPr id="6" name="スライド番号プレースホルダー 5">
            <a:extLst>
              <a:ext uri="{FF2B5EF4-FFF2-40B4-BE49-F238E27FC236}">
                <a16:creationId xmlns:a16="http://schemas.microsoft.com/office/drawing/2014/main" id="{95D4206A-3C9B-4274-8021-1FBB564681D6}"/>
              </a:ext>
            </a:extLst>
          </p:cNvPr>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66270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ED503F-1CC5-4E89-8E08-DB80272B768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B3A6345-A4B6-4600-9456-C27452DA68A2}"/>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77D2E9F-0C27-444B-9BA0-1CC7C7AC93C5}"/>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33E2717-9426-4DE4-A200-531485E34A60}"/>
              </a:ext>
            </a:extLst>
          </p:cNvPr>
          <p:cNvSpPr>
            <a:spLocks noGrp="1"/>
          </p:cNvSpPr>
          <p:nvPr>
            <p:ph type="dt" sz="half" idx="10"/>
          </p:nvPr>
        </p:nvSpPr>
        <p:spPr/>
        <p:txBody>
          <a:bodyPr/>
          <a:lstStyle/>
          <a:p>
            <a:fld id="{6A4B53A7-3209-46A6-9454-F38EAC8F11E7}" type="datetimeFigureOut">
              <a:rPr lang="en-US" smtClean="0"/>
              <a:pPr/>
              <a:t>8/5/2020</a:t>
            </a:fld>
            <a:endParaRPr lang="en-US" dirty="0"/>
          </a:p>
        </p:txBody>
      </p:sp>
      <p:sp>
        <p:nvSpPr>
          <p:cNvPr id="6" name="フッター プレースホルダー 5">
            <a:extLst>
              <a:ext uri="{FF2B5EF4-FFF2-40B4-BE49-F238E27FC236}">
                <a16:creationId xmlns:a16="http://schemas.microsoft.com/office/drawing/2014/main" id="{8F101FB7-AF4A-46FB-8965-E99FF00CB267}"/>
              </a:ext>
            </a:extLst>
          </p:cNvPr>
          <p:cNvSpPr>
            <a:spLocks noGrp="1"/>
          </p:cNvSpPr>
          <p:nvPr>
            <p:ph type="ftr" sz="quarter" idx="11"/>
          </p:nvPr>
        </p:nvSpPr>
        <p:spPr/>
        <p:txBody>
          <a:bodyPr/>
          <a:lstStyle/>
          <a:p>
            <a:endParaRPr lang="en-US"/>
          </a:p>
        </p:txBody>
      </p:sp>
      <p:sp>
        <p:nvSpPr>
          <p:cNvPr id="7" name="スライド番号プレースホルダー 6">
            <a:extLst>
              <a:ext uri="{FF2B5EF4-FFF2-40B4-BE49-F238E27FC236}">
                <a16:creationId xmlns:a16="http://schemas.microsoft.com/office/drawing/2014/main" id="{4578D3DF-A580-4ABA-A491-B87D03394CCE}"/>
              </a:ext>
            </a:extLst>
          </p:cNvPr>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283594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74416AF-A78E-48B1-A3F9-F869EB4B7C8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0A37707-3C2E-4EFD-8540-28FFD337FB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0F0DF425-F2EF-4197-AC14-3F9205C1C0A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2583FD7B-7C4C-4058-B276-822F62831D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E060E1B-9555-40FF-9EFE-B24FF16E9081}"/>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A08719AB-A21D-4C57-86D4-F5BE402100BF}"/>
              </a:ext>
            </a:extLst>
          </p:cNvPr>
          <p:cNvSpPr>
            <a:spLocks noGrp="1"/>
          </p:cNvSpPr>
          <p:nvPr>
            <p:ph type="dt" sz="half" idx="10"/>
          </p:nvPr>
        </p:nvSpPr>
        <p:spPr/>
        <p:txBody>
          <a:bodyPr/>
          <a:lstStyle/>
          <a:p>
            <a:fld id="{6A4B53A7-3209-46A6-9454-F38EAC8F11E7}" type="datetimeFigureOut">
              <a:rPr lang="en-US" smtClean="0"/>
              <a:pPr/>
              <a:t>8/5/2020</a:t>
            </a:fld>
            <a:endParaRPr lang="en-US" dirty="0"/>
          </a:p>
        </p:txBody>
      </p:sp>
      <p:sp>
        <p:nvSpPr>
          <p:cNvPr id="8" name="フッター プレースホルダー 7">
            <a:extLst>
              <a:ext uri="{FF2B5EF4-FFF2-40B4-BE49-F238E27FC236}">
                <a16:creationId xmlns:a16="http://schemas.microsoft.com/office/drawing/2014/main" id="{3365E1A7-4ED1-4436-BDE3-FAA029CBF0D8}"/>
              </a:ext>
            </a:extLst>
          </p:cNvPr>
          <p:cNvSpPr>
            <a:spLocks noGrp="1"/>
          </p:cNvSpPr>
          <p:nvPr>
            <p:ph type="ftr" sz="quarter" idx="11"/>
          </p:nvPr>
        </p:nvSpPr>
        <p:spPr/>
        <p:txBody>
          <a:bodyPr/>
          <a:lstStyle/>
          <a:p>
            <a:endParaRPr lang="en-US"/>
          </a:p>
        </p:txBody>
      </p:sp>
      <p:sp>
        <p:nvSpPr>
          <p:cNvPr id="9" name="スライド番号プレースホルダー 8">
            <a:extLst>
              <a:ext uri="{FF2B5EF4-FFF2-40B4-BE49-F238E27FC236}">
                <a16:creationId xmlns:a16="http://schemas.microsoft.com/office/drawing/2014/main" id="{C6CB2F99-71EB-48A4-ACEF-3272BE6A9D84}"/>
              </a:ext>
            </a:extLst>
          </p:cNvPr>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2754056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A0C160-2EEF-4887-8ED1-B34AD4CB87CD}"/>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FDEA1219-B695-4072-8DF6-C9206D166E7E}"/>
              </a:ext>
            </a:extLst>
          </p:cNvPr>
          <p:cNvSpPr>
            <a:spLocks noGrp="1"/>
          </p:cNvSpPr>
          <p:nvPr>
            <p:ph type="dt" sz="half" idx="10"/>
          </p:nvPr>
        </p:nvSpPr>
        <p:spPr/>
        <p:txBody>
          <a:bodyPr/>
          <a:lstStyle/>
          <a:p>
            <a:fld id="{6A4B53A7-3209-46A6-9454-F38EAC8F11E7}" type="datetimeFigureOut">
              <a:rPr lang="en-US" smtClean="0"/>
              <a:pPr/>
              <a:t>8/5/2020</a:t>
            </a:fld>
            <a:endParaRPr lang="en-US" dirty="0"/>
          </a:p>
        </p:txBody>
      </p:sp>
      <p:sp>
        <p:nvSpPr>
          <p:cNvPr id="4" name="フッター プレースホルダー 3">
            <a:extLst>
              <a:ext uri="{FF2B5EF4-FFF2-40B4-BE49-F238E27FC236}">
                <a16:creationId xmlns:a16="http://schemas.microsoft.com/office/drawing/2014/main" id="{5942C95A-D18A-450A-A37E-6DD9E033C0BD}"/>
              </a:ext>
            </a:extLst>
          </p:cNvPr>
          <p:cNvSpPr>
            <a:spLocks noGrp="1"/>
          </p:cNvSpPr>
          <p:nvPr>
            <p:ph type="ftr" sz="quarter" idx="11"/>
          </p:nvPr>
        </p:nvSpPr>
        <p:spPr/>
        <p:txBody>
          <a:bodyPr/>
          <a:lstStyle/>
          <a:p>
            <a:endParaRPr lang="en-US"/>
          </a:p>
        </p:txBody>
      </p:sp>
      <p:sp>
        <p:nvSpPr>
          <p:cNvPr id="5" name="スライド番号プレースホルダー 4">
            <a:extLst>
              <a:ext uri="{FF2B5EF4-FFF2-40B4-BE49-F238E27FC236}">
                <a16:creationId xmlns:a16="http://schemas.microsoft.com/office/drawing/2014/main" id="{FA21AB48-0B57-4C56-9F27-1607104611B1}"/>
              </a:ext>
            </a:extLst>
          </p:cNvPr>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379573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CED9A643-B68D-4BC1-8DD8-C6CD36F40155}"/>
              </a:ext>
            </a:extLst>
          </p:cNvPr>
          <p:cNvSpPr>
            <a:spLocks noGrp="1"/>
          </p:cNvSpPr>
          <p:nvPr>
            <p:ph type="dt" sz="half" idx="10"/>
          </p:nvPr>
        </p:nvSpPr>
        <p:spPr/>
        <p:txBody>
          <a:bodyPr/>
          <a:lstStyle/>
          <a:p>
            <a:fld id="{6A4B53A7-3209-46A6-9454-F38EAC8F11E7}" type="datetimeFigureOut">
              <a:rPr lang="en-US" smtClean="0"/>
              <a:pPr/>
              <a:t>8/5/2020</a:t>
            </a:fld>
            <a:endParaRPr lang="en-US" dirty="0"/>
          </a:p>
        </p:txBody>
      </p:sp>
      <p:sp>
        <p:nvSpPr>
          <p:cNvPr id="3" name="フッター プレースホルダー 2">
            <a:extLst>
              <a:ext uri="{FF2B5EF4-FFF2-40B4-BE49-F238E27FC236}">
                <a16:creationId xmlns:a16="http://schemas.microsoft.com/office/drawing/2014/main" id="{C6BDB80F-8B42-4FA3-B6E9-2F246ACE6A9A}"/>
              </a:ext>
            </a:extLst>
          </p:cNvPr>
          <p:cNvSpPr>
            <a:spLocks noGrp="1"/>
          </p:cNvSpPr>
          <p:nvPr>
            <p:ph type="ftr" sz="quarter" idx="11"/>
          </p:nvPr>
        </p:nvSpPr>
        <p:spPr/>
        <p:txBody>
          <a:bodyPr/>
          <a:lstStyle/>
          <a:p>
            <a:endParaRPr lang="en-US"/>
          </a:p>
        </p:txBody>
      </p:sp>
      <p:sp>
        <p:nvSpPr>
          <p:cNvPr id="4" name="スライド番号プレースホルダー 3">
            <a:extLst>
              <a:ext uri="{FF2B5EF4-FFF2-40B4-BE49-F238E27FC236}">
                <a16:creationId xmlns:a16="http://schemas.microsoft.com/office/drawing/2014/main" id="{09BEC9F7-D157-49A3-BBFA-8A44B8C15B05}"/>
              </a:ext>
            </a:extLst>
          </p:cNvPr>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1497071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68DA22-5856-430E-9D84-250AA2C2777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3803186-3567-4803-8BFB-0D86B11C27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97375892-7125-4DFE-8134-14B2CE59D8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21C0E55-5BC9-4EEE-BDD3-4E67C938BD3E}"/>
              </a:ext>
            </a:extLst>
          </p:cNvPr>
          <p:cNvSpPr>
            <a:spLocks noGrp="1"/>
          </p:cNvSpPr>
          <p:nvPr>
            <p:ph type="dt" sz="half" idx="10"/>
          </p:nvPr>
        </p:nvSpPr>
        <p:spPr/>
        <p:txBody>
          <a:bodyPr/>
          <a:lstStyle/>
          <a:p>
            <a:fld id="{6A4B53A7-3209-46A6-9454-F38EAC8F11E7}" type="datetimeFigureOut">
              <a:rPr lang="en-US" smtClean="0"/>
              <a:pPr/>
              <a:t>8/5/2020</a:t>
            </a:fld>
            <a:endParaRPr lang="en-US" dirty="0"/>
          </a:p>
        </p:txBody>
      </p:sp>
      <p:sp>
        <p:nvSpPr>
          <p:cNvPr id="6" name="フッター プレースホルダー 5">
            <a:extLst>
              <a:ext uri="{FF2B5EF4-FFF2-40B4-BE49-F238E27FC236}">
                <a16:creationId xmlns:a16="http://schemas.microsoft.com/office/drawing/2014/main" id="{090D4C0B-7DE2-4E03-8FA2-4A9422EDE842}"/>
              </a:ext>
            </a:extLst>
          </p:cNvPr>
          <p:cNvSpPr>
            <a:spLocks noGrp="1"/>
          </p:cNvSpPr>
          <p:nvPr>
            <p:ph type="ftr" sz="quarter" idx="11"/>
          </p:nvPr>
        </p:nvSpPr>
        <p:spPr/>
        <p:txBody>
          <a:bodyPr/>
          <a:lstStyle/>
          <a:p>
            <a:endParaRPr lang="en-US"/>
          </a:p>
        </p:txBody>
      </p:sp>
      <p:sp>
        <p:nvSpPr>
          <p:cNvPr id="7" name="スライド番号プレースホルダー 6">
            <a:extLst>
              <a:ext uri="{FF2B5EF4-FFF2-40B4-BE49-F238E27FC236}">
                <a16:creationId xmlns:a16="http://schemas.microsoft.com/office/drawing/2014/main" id="{559749DA-BD63-43A6-BE96-9820B9B98461}"/>
              </a:ext>
            </a:extLst>
          </p:cNvPr>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1619321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A4DAB6-DB5F-46DA-BB12-290E2E25C39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A12809E-A365-49A2-A553-1D6C210C47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90707050-58C2-469F-91F4-906ECC0FA1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76B4187-C396-4A6A-9C44-C579276F141E}"/>
              </a:ext>
            </a:extLst>
          </p:cNvPr>
          <p:cNvSpPr>
            <a:spLocks noGrp="1"/>
          </p:cNvSpPr>
          <p:nvPr>
            <p:ph type="dt" sz="half" idx="10"/>
          </p:nvPr>
        </p:nvSpPr>
        <p:spPr/>
        <p:txBody>
          <a:bodyPr/>
          <a:lstStyle/>
          <a:p>
            <a:fld id="{6A4B53A7-3209-46A6-9454-F38EAC8F11E7}" type="datetimeFigureOut">
              <a:rPr lang="en-US" smtClean="0"/>
              <a:pPr/>
              <a:t>8/5/2020</a:t>
            </a:fld>
            <a:endParaRPr lang="en-US" dirty="0"/>
          </a:p>
        </p:txBody>
      </p:sp>
      <p:sp>
        <p:nvSpPr>
          <p:cNvPr id="6" name="フッター プレースホルダー 5">
            <a:extLst>
              <a:ext uri="{FF2B5EF4-FFF2-40B4-BE49-F238E27FC236}">
                <a16:creationId xmlns:a16="http://schemas.microsoft.com/office/drawing/2014/main" id="{0B18FA56-1D2A-448B-A2F1-EFFEEABECA94}"/>
              </a:ext>
            </a:extLst>
          </p:cNvPr>
          <p:cNvSpPr>
            <a:spLocks noGrp="1"/>
          </p:cNvSpPr>
          <p:nvPr>
            <p:ph type="ftr" sz="quarter" idx="11"/>
          </p:nvPr>
        </p:nvSpPr>
        <p:spPr/>
        <p:txBody>
          <a:bodyPr/>
          <a:lstStyle/>
          <a:p>
            <a:endParaRPr lang="en-US"/>
          </a:p>
        </p:txBody>
      </p:sp>
      <p:sp>
        <p:nvSpPr>
          <p:cNvPr id="7" name="スライド番号プレースホルダー 6">
            <a:extLst>
              <a:ext uri="{FF2B5EF4-FFF2-40B4-BE49-F238E27FC236}">
                <a16:creationId xmlns:a16="http://schemas.microsoft.com/office/drawing/2014/main" id="{14703D19-B3C8-4EDD-8E36-ED82299923EE}"/>
              </a:ext>
            </a:extLst>
          </p:cNvPr>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951046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4437BD-CB67-4ED9-BD24-F8A2FB1D48D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30D57A3-A6BB-4107-9B1B-DB37B668055A}"/>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F73D3C0-49D2-4F57-B799-DA32C9E4BA64}"/>
              </a:ext>
            </a:extLst>
          </p:cNvPr>
          <p:cNvSpPr>
            <a:spLocks noGrp="1"/>
          </p:cNvSpPr>
          <p:nvPr>
            <p:ph type="dt" sz="half" idx="10"/>
          </p:nvPr>
        </p:nvSpPr>
        <p:spPr/>
        <p:txBody>
          <a:bodyPr/>
          <a:lstStyle/>
          <a:p>
            <a:fld id="{6A4B53A7-3209-46A6-9454-F38EAC8F11E7}" type="datetimeFigureOut">
              <a:rPr lang="en-US" smtClean="0"/>
              <a:pPr/>
              <a:t>8/5/2020</a:t>
            </a:fld>
            <a:endParaRPr lang="en-US" dirty="0"/>
          </a:p>
        </p:txBody>
      </p:sp>
      <p:sp>
        <p:nvSpPr>
          <p:cNvPr id="5" name="フッター プレースホルダー 4">
            <a:extLst>
              <a:ext uri="{FF2B5EF4-FFF2-40B4-BE49-F238E27FC236}">
                <a16:creationId xmlns:a16="http://schemas.microsoft.com/office/drawing/2014/main" id="{C500DB14-8252-4BF6-8031-ACAA52B7BFCD}"/>
              </a:ext>
            </a:extLst>
          </p:cNvPr>
          <p:cNvSpPr>
            <a:spLocks noGrp="1"/>
          </p:cNvSpPr>
          <p:nvPr>
            <p:ph type="ftr" sz="quarter" idx="11"/>
          </p:nvPr>
        </p:nvSpPr>
        <p:spPr/>
        <p:txBody>
          <a:bodyPr/>
          <a:lstStyle/>
          <a:p>
            <a:endParaRPr lang="en-US"/>
          </a:p>
        </p:txBody>
      </p:sp>
      <p:sp>
        <p:nvSpPr>
          <p:cNvPr id="6" name="スライド番号プレースホルダー 5">
            <a:extLst>
              <a:ext uri="{FF2B5EF4-FFF2-40B4-BE49-F238E27FC236}">
                <a16:creationId xmlns:a16="http://schemas.microsoft.com/office/drawing/2014/main" id="{598C3F90-1370-479A-A866-D31D11E189A7}"/>
              </a:ext>
            </a:extLst>
          </p:cNvPr>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2826813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75B02206-A703-4D68-8F8D-C037CD910DC3}"/>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001539B-946D-4C3E-A914-1A0F60D7396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2A7FBE2-3259-42D3-8091-789A4F9E5B80}"/>
              </a:ext>
            </a:extLst>
          </p:cNvPr>
          <p:cNvSpPr>
            <a:spLocks noGrp="1"/>
          </p:cNvSpPr>
          <p:nvPr>
            <p:ph type="dt" sz="half" idx="10"/>
          </p:nvPr>
        </p:nvSpPr>
        <p:spPr/>
        <p:txBody>
          <a:bodyPr/>
          <a:lstStyle/>
          <a:p>
            <a:fld id="{6A4B53A7-3209-46A6-9454-F38EAC8F11E7}" type="datetimeFigureOut">
              <a:rPr lang="en-US" smtClean="0"/>
              <a:pPr/>
              <a:t>8/5/2020</a:t>
            </a:fld>
            <a:endParaRPr lang="en-US" dirty="0"/>
          </a:p>
        </p:txBody>
      </p:sp>
      <p:sp>
        <p:nvSpPr>
          <p:cNvPr id="5" name="フッター プレースホルダー 4">
            <a:extLst>
              <a:ext uri="{FF2B5EF4-FFF2-40B4-BE49-F238E27FC236}">
                <a16:creationId xmlns:a16="http://schemas.microsoft.com/office/drawing/2014/main" id="{651B1998-ED47-4EAA-BD25-1FB15109D4E8}"/>
              </a:ext>
            </a:extLst>
          </p:cNvPr>
          <p:cNvSpPr>
            <a:spLocks noGrp="1"/>
          </p:cNvSpPr>
          <p:nvPr>
            <p:ph type="ftr" sz="quarter" idx="11"/>
          </p:nvPr>
        </p:nvSpPr>
        <p:spPr/>
        <p:txBody>
          <a:bodyPr/>
          <a:lstStyle/>
          <a:p>
            <a:endParaRPr lang="en-US"/>
          </a:p>
        </p:txBody>
      </p:sp>
      <p:sp>
        <p:nvSpPr>
          <p:cNvPr id="6" name="スライド番号プレースホルダー 5">
            <a:extLst>
              <a:ext uri="{FF2B5EF4-FFF2-40B4-BE49-F238E27FC236}">
                <a16:creationId xmlns:a16="http://schemas.microsoft.com/office/drawing/2014/main" id="{3F0689E8-B12E-407F-B48A-77CDF4EACEBD}"/>
              </a:ext>
            </a:extLst>
          </p:cNvPr>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3574860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B0F41C9-A854-4041-B649-DB289C3F3C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B7FF455-BCBD-42B3-AB1A-8DD1C51CA4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D46D094-7E93-40A1-ADA1-07E7927F2A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4B53A7-3209-46A6-9454-F38EAC8F11E7}" type="datetimeFigureOut">
              <a:rPr lang="en-US" smtClean="0"/>
              <a:pPr/>
              <a:t>8/5/2020</a:t>
            </a:fld>
            <a:endParaRPr lang="en-US" dirty="0"/>
          </a:p>
        </p:txBody>
      </p:sp>
      <p:sp>
        <p:nvSpPr>
          <p:cNvPr id="5" name="フッター プレースホルダー 4">
            <a:extLst>
              <a:ext uri="{FF2B5EF4-FFF2-40B4-BE49-F238E27FC236}">
                <a16:creationId xmlns:a16="http://schemas.microsoft.com/office/drawing/2014/main" id="{C7B4FD0B-FB59-4117-AA3C-10257AA5C3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スライド番号プレースホルダー 5">
            <a:extLst>
              <a:ext uri="{FF2B5EF4-FFF2-40B4-BE49-F238E27FC236}">
                <a16:creationId xmlns:a16="http://schemas.microsoft.com/office/drawing/2014/main" id="{E139AAFB-E05E-4275-9391-E8D6B56B81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1834924479"/>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1.xml"/><Relationship Id="rId6" Type="http://schemas.openxmlformats.org/officeDocument/2006/relationships/image" Target="../media/image8.gif"/><Relationship Id="rId5" Type="http://schemas.openxmlformats.org/officeDocument/2006/relationships/image" Target="../media/image7.gif"/><Relationship Id="rId4" Type="http://schemas.openxmlformats.org/officeDocument/2006/relationships/image" Target="../media/image6.gif"/></Relationships>
</file>

<file path=ppt/slides/_rels/slide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gif"/></Relationships>
</file>

<file path=ppt/slides/_rels/slide5.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5477EDD2-1E65-408E-BC50-C51C4A7D1F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41403" cy="6858000"/>
          </a:xfrm>
          <a:prstGeom prst="rect">
            <a:avLst/>
          </a:prstGeom>
        </p:spPr>
      </p:pic>
      <p:sp>
        <p:nvSpPr>
          <p:cNvPr id="4" name="テキスト ボックス 3">
            <a:extLst>
              <a:ext uri="{FF2B5EF4-FFF2-40B4-BE49-F238E27FC236}">
                <a16:creationId xmlns:a16="http://schemas.microsoft.com/office/drawing/2014/main" id="{0D4EC1FB-6FAC-4478-9826-482733379FE3}"/>
              </a:ext>
            </a:extLst>
          </p:cNvPr>
          <p:cNvSpPr txBox="1"/>
          <p:nvPr/>
        </p:nvSpPr>
        <p:spPr>
          <a:xfrm>
            <a:off x="5694960" y="2333056"/>
            <a:ext cx="6295313" cy="2062103"/>
          </a:xfrm>
          <a:prstGeom prst="rect">
            <a:avLst/>
          </a:prstGeom>
          <a:noFill/>
        </p:spPr>
        <p:txBody>
          <a:bodyPr wrap="none" rtlCol="0">
            <a:spAutoFit/>
          </a:bodyPr>
          <a:lstStyle/>
          <a:p>
            <a:r>
              <a:rPr lang="ja-JP" altLang="en-US" sz="2000" dirty="0">
                <a:latin typeface="メイリオ" panose="020B0604030504040204" pitchFamily="50" charset="-128"/>
                <a:ea typeface="メイリオ" panose="020B0604030504040204" pitchFamily="50" charset="-128"/>
              </a:rPr>
              <a:t>〇</a:t>
            </a:r>
            <a:r>
              <a:rPr kumimoji="1" lang="ja-JP" altLang="en-US" sz="2000" dirty="0">
                <a:latin typeface="メイリオ" panose="020B0604030504040204" pitchFamily="50" charset="-128"/>
                <a:ea typeface="メイリオ" panose="020B0604030504040204" pitchFamily="50" charset="-128"/>
              </a:rPr>
              <a:t>取扱商品</a:t>
            </a:r>
            <a:endParaRPr kumimoji="1" lang="en-US" altLang="ja-JP" sz="2000" dirty="0">
              <a:latin typeface="メイリオ" panose="020B0604030504040204" pitchFamily="50" charset="-128"/>
              <a:ea typeface="メイリオ" panose="020B0604030504040204" pitchFamily="50" charset="-128"/>
            </a:endParaRPr>
          </a:p>
          <a:p>
            <a:endParaRPr kumimoji="1"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　・</a:t>
            </a:r>
            <a:r>
              <a:rPr lang="en-US" altLang="ja-JP" dirty="0" err="1">
                <a:latin typeface="メイリオ" panose="020B0604030504040204" pitchFamily="50" charset="-128"/>
                <a:ea typeface="メイリオ" panose="020B0604030504040204" pitchFamily="50" charset="-128"/>
              </a:rPr>
              <a:t>iPOSH</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　　　全国</a:t>
            </a:r>
            <a:r>
              <a:rPr lang="en-US" altLang="ja-JP" dirty="0">
                <a:latin typeface="メイリオ" panose="020B0604030504040204" pitchFamily="50" charset="-128"/>
                <a:ea typeface="メイリオ" panose="020B0604030504040204" pitchFamily="50" charset="-128"/>
              </a:rPr>
              <a:t>7000</a:t>
            </a:r>
            <a:r>
              <a:rPr lang="ja-JP" altLang="en-US" dirty="0">
                <a:latin typeface="メイリオ" panose="020B0604030504040204" pitchFamily="50" charset="-128"/>
                <a:ea typeface="メイリオ" panose="020B0604030504040204" pitchFamily="50" charset="-128"/>
              </a:rPr>
              <a:t>店舗の調剤薬局でのみ販売中の除菌消臭水</a:t>
            </a:r>
            <a:endParaRPr lang="en-US" altLang="ja-JP" dirty="0">
              <a:latin typeface="メイリオ" panose="020B0604030504040204" pitchFamily="50" charset="-128"/>
              <a:ea typeface="メイリオ" panose="020B0604030504040204" pitchFamily="50" charset="-128"/>
            </a:endParaRPr>
          </a:p>
          <a:p>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　・</a:t>
            </a:r>
            <a:r>
              <a:rPr lang="en-US" altLang="ja-JP" dirty="0" err="1">
                <a:latin typeface="メイリオ" panose="020B0604030504040204" pitchFamily="50" charset="-128"/>
                <a:ea typeface="メイリオ" panose="020B0604030504040204" pitchFamily="50" charset="-128"/>
              </a:rPr>
              <a:t>Pharmal</a:t>
            </a:r>
            <a:r>
              <a:rPr lang="ja-JP" altLang="en-US" dirty="0">
                <a:latin typeface="メイリオ" panose="020B0604030504040204" pitchFamily="50" charset="-128"/>
                <a:ea typeface="メイリオ" panose="020B0604030504040204" pitchFamily="50" charset="-128"/>
              </a:rPr>
              <a:t>～肌想いのうるおい保湿液～</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　　　（医薬部外品）</a:t>
            </a:r>
            <a:endParaRPr lang="en-US" altLang="ja-JP"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834700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F8D3D839-98D2-44EC-933F-169A8477B0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26" name="Picture 2" descr="新しい除菌消臭水「iPOSH」">
            <a:extLst>
              <a:ext uri="{FF2B5EF4-FFF2-40B4-BE49-F238E27FC236}">
                <a16:creationId xmlns:a16="http://schemas.microsoft.com/office/drawing/2014/main" id="{67A40B59-245F-4AD6-A276-7FAD31EE0A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331" y="4905347"/>
            <a:ext cx="11703337" cy="1725492"/>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a:extLst>
              <a:ext uri="{FF2B5EF4-FFF2-40B4-BE49-F238E27FC236}">
                <a16:creationId xmlns:a16="http://schemas.microsoft.com/office/drawing/2014/main" id="{3709CAF5-A3EE-4591-8686-2E63C7C266C2}"/>
              </a:ext>
            </a:extLst>
          </p:cNvPr>
          <p:cNvSpPr txBox="1"/>
          <p:nvPr/>
        </p:nvSpPr>
        <p:spPr>
          <a:xfrm>
            <a:off x="7338204" y="6375088"/>
            <a:ext cx="4801314" cy="369332"/>
          </a:xfrm>
          <a:prstGeom prst="rect">
            <a:avLst/>
          </a:prstGeom>
          <a:noFill/>
        </p:spPr>
        <p:txBody>
          <a:bodyPr wrap="none" rtlCol="0">
            <a:spAutoFit/>
          </a:bodyPr>
          <a:lstStyle/>
          <a:p>
            <a:r>
              <a:rPr kumimoji="1" lang="ja-JP" altLang="en-US" dirty="0">
                <a:solidFill>
                  <a:schemeClr val="accent5"/>
                </a:solidFill>
                <a:latin typeface="メイリオ" panose="020B0604030504040204" pitchFamily="50" charset="-128"/>
                <a:ea typeface="メイリオ" panose="020B0604030504040204" pitchFamily="50" charset="-128"/>
              </a:rPr>
              <a:t>調剤薬局で販売されている商品のご提供です</a:t>
            </a:r>
          </a:p>
        </p:txBody>
      </p:sp>
    </p:spTree>
    <p:extLst>
      <p:ext uri="{BB962C8B-B14F-4D97-AF65-F5344CB8AC3E}">
        <p14:creationId xmlns:p14="http://schemas.microsoft.com/office/powerpoint/2010/main" val="3913460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alpha val="41000"/>
          </a:schemeClr>
        </a:solidFill>
        <a:effectLst/>
      </p:bgPr>
    </p:bg>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AB55ACA-5789-40D9-A643-16AC0E49F482}"/>
              </a:ext>
            </a:extLst>
          </p:cNvPr>
          <p:cNvSpPr/>
          <p:nvPr/>
        </p:nvSpPr>
        <p:spPr>
          <a:xfrm>
            <a:off x="0" y="3074179"/>
            <a:ext cx="12192000" cy="378382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1" lang="ja-JP" altLang="en-US" sz="2400" dirty="0"/>
              <a:t>アイポッシュは、子供やペットのいる環境でも</a:t>
            </a:r>
            <a:endParaRPr kumimoji="1" lang="en-US" altLang="ja-JP" sz="2400" dirty="0"/>
          </a:p>
          <a:p>
            <a:pPr algn="ctr"/>
            <a:r>
              <a:rPr lang="ja-JP" altLang="en-US" sz="2400" dirty="0"/>
              <a:t>安心して除菌消臭できる製品を目指し、</a:t>
            </a:r>
            <a:endParaRPr lang="en-US" altLang="ja-JP" sz="2400" dirty="0"/>
          </a:p>
          <a:p>
            <a:pPr algn="ctr"/>
            <a:r>
              <a:rPr kumimoji="1" lang="ja-JP" altLang="en-US" sz="2400" dirty="0"/>
              <a:t>安全性への高いこだわりによって製造されています。</a:t>
            </a:r>
            <a:endParaRPr kumimoji="1" lang="en-US" altLang="ja-JP" sz="2400" dirty="0"/>
          </a:p>
          <a:p>
            <a:pPr algn="ctr"/>
            <a:endParaRPr kumimoji="1" lang="ja-JP" altLang="en-US" sz="2400" dirty="0"/>
          </a:p>
        </p:txBody>
      </p:sp>
      <p:pic>
        <p:nvPicPr>
          <p:cNvPr id="1026" name="Picture 2" descr="アイポッシュの特徴">
            <a:extLst>
              <a:ext uri="{FF2B5EF4-FFF2-40B4-BE49-F238E27FC236}">
                <a16:creationId xmlns:a16="http://schemas.microsoft.com/office/drawing/2014/main" id="{9913FF41-82BE-4B6C-9070-5ADA7A59ED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599" y="221502"/>
            <a:ext cx="3352800" cy="9334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アイポッシュは、主な水道水質基準を満たす安全性です。厚生労働大臣登録水質検査機関登録第三者機関による水質検査結果書に依拠します。">
            <a:extLst>
              <a:ext uri="{FF2B5EF4-FFF2-40B4-BE49-F238E27FC236}">
                <a16:creationId xmlns:a16="http://schemas.microsoft.com/office/drawing/2014/main" id="{92F6B088-EF4A-43ED-8269-24A7C57ACF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910" y="2083819"/>
            <a:ext cx="11268178" cy="80899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主な水道水質基準をクリアする安全性">
            <a:extLst>
              <a:ext uri="{FF2B5EF4-FFF2-40B4-BE49-F238E27FC236}">
                <a16:creationId xmlns:a16="http://schemas.microsoft.com/office/drawing/2014/main" id="{73B0CCAC-87D2-4B19-8045-19E91E39C5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133" y="3710242"/>
            <a:ext cx="2952750" cy="80962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金属腐食も水と同程度">
            <a:extLst>
              <a:ext uri="{FF2B5EF4-FFF2-40B4-BE49-F238E27FC236}">
                <a16:creationId xmlns:a16="http://schemas.microsoft.com/office/drawing/2014/main" id="{4CF223FB-6E85-4602-A28B-01B884FCC5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6571" y="3710242"/>
            <a:ext cx="2952750" cy="80962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漂白作用への心配も不要">
            <a:extLst>
              <a:ext uri="{FF2B5EF4-FFF2-40B4-BE49-F238E27FC236}">
                <a16:creationId xmlns:a16="http://schemas.microsoft.com/office/drawing/2014/main" id="{BCAF0C08-EB48-46BD-AA3C-EA8929433D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59285" y="3705132"/>
            <a:ext cx="2952750" cy="809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9311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人間の免疫システムとして、白血球のなかの好中球が体内で生成する物質。">
            <a:extLst>
              <a:ext uri="{FF2B5EF4-FFF2-40B4-BE49-F238E27FC236}">
                <a16:creationId xmlns:a16="http://schemas.microsoft.com/office/drawing/2014/main" id="{02AC0E9D-BBFA-4AF9-9E03-05E345ED07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985" y="3645746"/>
            <a:ext cx="4286250" cy="571500"/>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986A2E0D-FB2A-40B2-B1CC-4CA538381FBB}"/>
              </a:ext>
            </a:extLst>
          </p:cNvPr>
          <p:cNvSpPr/>
          <p:nvPr/>
        </p:nvSpPr>
        <p:spPr>
          <a:xfrm>
            <a:off x="228953" y="4335081"/>
            <a:ext cx="12101733" cy="584775"/>
          </a:xfrm>
          <a:prstGeom prst="rect">
            <a:avLst/>
          </a:prstGeom>
        </p:spPr>
        <p:txBody>
          <a:bodyPr wrap="square">
            <a:spAutoFit/>
          </a:bodyPr>
          <a:lstStyle/>
          <a:p>
            <a:r>
              <a:rPr lang="ja-JP" altLang="en-US" sz="1600" b="0" i="0" dirty="0">
                <a:solidFill>
                  <a:srgbClr val="5B6377"/>
                </a:solidFill>
                <a:effectLst/>
                <a:latin typeface="Verdana" panose="020B0604030504040204" pitchFamily="34" charset="0"/>
              </a:rPr>
              <a:t>そもそも次亜塩素酸は、人間を菌やウィルスから守る免疫システムとして、白血球のなかの</a:t>
            </a:r>
            <a:r>
              <a:rPr lang="en-US" altLang="ja-JP" sz="1600" b="0" i="0" dirty="0">
                <a:solidFill>
                  <a:srgbClr val="5B6377"/>
                </a:solidFill>
                <a:effectLst/>
                <a:latin typeface="Verdana" panose="020B0604030504040204" pitchFamily="34" charset="0"/>
              </a:rPr>
              <a:t>50</a:t>
            </a:r>
            <a:r>
              <a:rPr lang="ja-JP" altLang="en-US" sz="1600" b="0" i="0" dirty="0">
                <a:solidFill>
                  <a:srgbClr val="5B6377"/>
                </a:solidFill>
                <a:effectLst/>
                <a:latin typeface="Verdana" panose="020B0604030504040204" pitchFamily="34" charset="0"/>
              </a:rPr>
              <a:t>％以上を占める好中球が体内で生成している物質でもあります。</a:t>
            </a:r>
            <a:endParaRPr lang="ja-JP" altLang="en-US" sz="1600" dirty="0"/>
          </a:p>
        </p:txBody>
      </p:sp>
      <p:pic>
        <p:nvPicPr>
          <p:cNvPr id="2052" name="Picture 4" descr="有機物によって有効成分が容易に分解して効力を失うことが課題。">
            <a:extLst>
              <a:ext uri="{FF2B5EF4-FFF2-40B4-BE49-F238E27FC236}">
                <a16:creationId xmlns:a16="http://schemas.microsoft.com/office/drawing/2014/main" id="{9655FB8E-4292-4431-83B6-EB750A62C4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985" y="5169905"/>
            <a:ext cx="3714750" cy="571500"/>
          </a:xfrm>
          <a:prstGeom prst="rect">
            <a:avLst/>
          </a:prstGeom>
          <a:noFill/>
          <a:extLst>
            <a:ext uri="{909E8E84-426E-40DD-AFC4-6F175D3DCCD1}">
              <a14:hiddenFill xmlns:a14="http://schemas.microsoft.com/office/drawing/2010/main">
                <a:solidFill>
                  <a:srgbClr val="FFFFFF"/>
                </a:solidFill>
              </a14:hiddenFill>
            </a:ext>
          </a:extLst>
        </p:spPr>
      </p:pic>
      <p:sp>
        <p:nvSpPr>
          <p:cNvPr id="5" name="正方形/長方形 4">
            <a:extLst>
              <a:ext uri="{FF2B5EF4-FFF2-40B4-BE49-F238E27FC236}">
                <a16:creationId xmlns:a16="http://schemas.microsoft.com/office/drawing/2014/main" id="{A1B73AE2-02C4-4AA8-89B1-1940434D0A30}"/>
              </a:ext>
            </a:extLst>
          </p:cNvPr>
          <p:cNvSpPr/>
          <p:nvPr/>
        </p:nvSpPr>
        <p:spPr>
          <a:xfrm>
            <a:off x="228953" y="5852073"/>
            <a:ext cx="12233717" cy="830997"/>
          </a:xfrm>
          <a:prstGeom prst="rect">
            <a:avLst/>
          </a:prstGeom>
        </p:spPr>
        <p:txBody>
          <a:bodyPr wrap="square">
            <a:spAutoFit/>
          </a:bodyPr>
          <a:lstStyle/>
          <a:p>
            <a:r>
              <a:rPr lang="ja-JP" altLang="en-US" sz="1600" b="0" i="0" dirty="0">
                <a:solidFill>
                  <a:srgbClr val="5B6377"/>
                </a:solidFill>
                <a:effectLst/>
                <a:latin typeface="Verdana" panose="020B0604030504040204" pitchFamily="34" charset="0"/>
              </a:rPr>
              <a:t>有機物が存在すると容易に活性（効力）が失われるため、安定した状態を保持して製品化することが課題でした。アイポッシュは、高純度の弱酸性次亜塩素酸を生成する特許技術の採用によって、高い安全性と大きな課題であった有効成分の長期間保持を実現し</a:t>
            </a:r>
            <a:endParaRPr lang="en-US" altLang="ja-JP" sz="1600" b="0" i="0" dirty="0">
              <a:solidFill>
                <a:srgbClr val="5B6377"/>
              </a:solidFill>
              <a:effectLst/>
              <a:latin typeface="Verdana" panose="020B0604030504040204" pitchFamily="34" charset="0"/>
            </a:endParaRPr>
          </a:p>
          <a:p>
            <a:r>
              <a:rPr lang="ja-JP" altLang="en-US" sz="1600" b="0" i="0" dirty="0">
                <a:solidFill>
                  <a:srgbClr val="5B6377"/>
                </a:solidFill>
                <a:effectLst/>
                <a:latin typeface="Verdana" panose="020B0604030504040204" pitchFamily="34" charset="0"/>
              </a:rPr>
              <a:t>ました。</a:t>
            </a:r>
            <a:endParaRPr lang="ja-JP" altLang="en-US" sz="1600" dirty="0"/>
          </a:p>
        </p:txBody>
      </p:sp>
      <p:pic>
        <p:nvPicPr>
          <p:cNvPr id="8" name="Picture 8" descr="殺菌剤として一般的な次亜塩素酸ナトリウムのおよそ80倍の効果。">
            <a:extLst>
              <a:ext uri="{FF2B5EF4-FFF2-40B4-BE49-F238E27FC236}">
                <a16:creationId xmlns:a16="http://schemas.microsoft.com/office/drawing/2014/main" id="{06B2749B-D860-4D14-9C6F-0F55987D2A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68" y="1402345"/>
            <a:ext cx="8153400" cy="285750"/>
          </a:xfrm>
          <a:prstGeom prst="rect">
            <a:avLst/>
          </a:prstGeom>
          <a:noFill/>
          <a:extLst>
            <a:ext uri="{909E8E84-426E-40DD-AFC4-6F175D3DCCD1}">
              <a14:hiddenFill xmlns:a14="http://schemas.microsoft.com/office/drawing/2010/main">
                <a:solidFill>
                  <a:srgbClr val="FFFFFF"/>
                </a:solidFill>
              </a14:hiddenFill>
            </a:ext>
          </a:extLst>
        </p:spPr>
      </p:pic>
      <p:sp>
        <p:nvSpPr>
          <p:cNvPr id="9" name="正方形/長方形 8">
            <a:extLst>
              <a:ext uri="{FF2B5EF4-FFF2-40B4-BE49-F238E27FC236}">
                <a16:creationId xmlns:a16="http://schemas.microsoft.com/office/drawing/2014/main" id="{D43063EF-497E-4CA7-9EF8-820D90B994AD}"/>
              </a:ext>
            </a:extLst>
          </p:cNvPr>
          <p:cNvSpPr/>
          <p:nvPr/>
        </p:nvSpPr>
        <p:spPr>
          <a:xfrm>
            <a:off x="131985" y="1805930"/>
            <a:ext cx="12101732" cy="1569660"/>
          </a:xfrm>
          <a:prstGeom prst="rect">
            <a:avLst/>
          </a:prstGeom>
        </p:spPr>
        <p:txBody>
          <a:bodyPr wrap="square">
            <a:spAutoFit/>
          </a:bodyPr>
          <a:lstStyle/>
          <a:p>
            <a:r>
              <a:rPr lang="ja-JP" altLang="en-US" sz="1600" b="0" i="0" dirty="0">
                <a:solidFill>
                  <a:srgbClr val="5B6377"/>
                </a:solidFill>
                <a:effectLst/>
                <a:latin typeface="Verdana" panose="020B0604030504040204" pitchFamily="34" charset="0"/>
              </a:rPr>
              <a:t>弱酸性次亜塩素酸は、厚生労働省から食品への殺菌料として認められている高い除菌・ウイルス除去の効力を持つ物質です（表１）。</a:t>
            </a:r>
            <a:br>
              <a:rPr lang="ja-JP" altLang="en-US" sz="1600" dirty="0"/>
            </a:br>
            <a:r>
              <a:rPr lang="ja-JP" altLang="en-US" sz="1600" b="0" i="0" dirty="0">
                <a:solidFill>
                  <a:srgbClr val="5B6377"/>
                </a:solidFill>
                <a:effectLst/>
                <a:latin typeface="Verdana" panose="020B0604030504040204" pitchFamily="34" charset="0"/>
              </a:rPr>
              <a:t>除菌剤として広く使われている次亜塩素酸ナトリウムと比べて</a:t>
            </a:r>
            <a:r>
              <a:rPr lang="en-US" altLang="ja-JP" sz="1600" b="0" i="0" dirty="0">
                <a:solidFill>
                  <a:srgbClr val="5B6377"/>
                </a:solidFill>
                <a:effectLst/>
                <a:latin typeface="Verdana" panose="020B0604030504040204" pitchFamily="34" charset="0"/>
              </a:rPr>
              <a:t>80</a:t>
            </a:r>
            <a:r>
              <a:rPr lang="ja-JP" altLang="en-US" sz="1600" b="0" i="0" dirty="0">
                <a:solidFill>
                  <a:srgbClr val="5B6377"/>
                </a:solidFill>
                <a:effectLst/>
                <a:latin typeface="Verdana" panose="020B0604030504040204" pitchFamily="34" charset="0"/>
              </a:rPr>
              <a:t>倍以上の高い殺菌力を持っているといわれており（図１）、</a:t>
            </a:r>
            <a:br>
              <a:rPr lang="ja-JP" altLang="en-US" sz="1600" dirty="0"/>
            </a:br>
            <a:r>
              <a:rPr lang="ja-JP" altLang="en-US" sz="1600" b="0" i="0" dirty="0">
                <a:solidFill>
                  <a:srgbClr val="5B6377"/>
                </a:solidFill>
                <a:effectLst/>
                <a:latin typeface="Verdana" panose="020B0604030504040204" pitchFamily="34" charset="0"/>
              </a:rPr>
              <a:t>手荒れや環境負荷が少ない安全性の高い殺菌剤としても知られています。</a:t>
            </a:r>
            <a:br>
              <a:rPr lang="ja-JP" altLang="en-US" sz="1600" dirty="0"/>
            </a:br>
            <a:r>
              <a:rPr lang="ja-JP" altLang="en-US" sz="1600" b="0" i="0" dirty="0">
                <a:solidFill>
                  <a:srgbClr val="5B6377"/>
                </a:solidFill>
                <a:effectLst/>
                <a:latin typeface="Verdana" panose="020B0604030504040204" pitchFamily="34" charset="0"/>
              </a:rPr>
              <a:t>また、臭いの原因菌や原因物質に作用して臭いの元を断つことで高い消臭効果があり、花粉などのアレルギー物質の不活化（分解）も認められています。</a:t>
            </a:r>
            <a:endParaRPr lang="ja-JP" altLang="en-US" sz="1600" dirty="0"/>
          </a:p>
        </p:txBody>
      </p:sp>
      <p:pic>
        <p:nvPicPr>
          <p:cNvPr id="10" name="Picture 4" descr="アイポッシュの3つの特徴">
            <a:extLst>
              <a:ext uri="{FF2B5EF4-FFF2-40B4-BE49-F238E27FC236}">
                <a16:creationId xmlns:a16="http://schemas.microsoft.com/office/drawing/2014/main" id="{307E999C-D86A-43A1-821E-4C4A6952B6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46496" y="118435"/>
            <a:ext cx="1074722" cy="1569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0439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a:extLst>
              <a:ext uri="{FF2B5EF4-FFF2-40B4-BE49-F238E27FC236}">
                <a16:creationId xmlns:a16="http://schemas.microsoft.com/office/drawing/2014/main" id="{E71832C2-4BC7-45C7-8874-CBDB69C25D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539" y="78350"/>
            <a:ext cx="11762921" cy="670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251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alpha val="10000"/>
          </a:schemeClr>
        </a:solidFill>
        <a:effectLst/>
      </p:bgPr>
    </p:bg>
    <p:spTree>
      <p:nvGrpSpPr>
        <p:cNvPr id="1" name=""/>
        <p:cNvGrpSpPr/>
        <p:nvPr/>
      </p:nvGrpSpPr>
      <p:grpSpPr>
        <a:xfrm>
          <a:off x="0" y="0"/>
          <a:ext cx="0" cy="0"/>
          <a:chOff x="0" y="0"/>
          <a:chExt cx="0" cy="0"/>
        </a:xfrm>
      </p:grpSpPr>
      <p:pic>
        <p:nvPicPr>
          <p:cNvPr id="1056" name="Picture 32">
            <a:extLst>
              <a:ext uri="{FF2B5EF4-FFF2-40B4-BE49-F238E27FC236}">
                <a16:creationId xmlns:a16="http://schemas.microsoft.com/office/drawing/2014/main" id="{18E9200E-A71E-4E6B-B7A5-571DD1090B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4942" y="3057199"/>
            <a:ext cx="1333500" cy="247650"/>
          </a:xfrm>
          <a:prstGeom prst="rect">
            <a:avLst/>
          </a:prstGeom>
          <a:noFill/>
          <a:extLst>
            <a:ext uri="{909E8E84-426E-40DD-AFC4-6F175D3DCCD1}">
              <a14:hiddenFill xmlns:a14="http://schemas.microsoft.com/office/drawing/2010/main">
                <a:solidFill>
                  <a:srgbClr val="FFFFFF"/>
                </a:solidFill>
              </a14:hiddenFill>
            </a:ext>
          </a:extLst>
        </p:spPr>
      </p:pic>
      <p:pic>
        <p:nvPicPr>
          <p:cNvPr id="2" name="図 1">
            <a:extLst>
              <a:ext uri="{FF2B5EF4-FFF2-40B4-BE49-F238E27FC236}">
                <a16:creationId xmlns:a16="http://schemas.microsoft.com/office/drawing/2014/main" id="{0B4C110D-229B-43CD-8302-386D7987F603}"/>
              </a:ext>
            </a:extLst>
          </p:cNvPr>
          <p:cNvPicPr>
            <a:picLocks noChangeAspect="1"/>
          </p:cNvPicPr>
          <p:nvPr/>
        </p:nvPicPr>
        <p:blipFill rotWithShape="1">
          <a:blip r:embed="rId4"/>
          <a:srcRect l="16010" t="51053" r="60510" b="18910"/>
          <a:stretch/>
        </p:blipFill>
        <p:spPr>
          <a:xfrm>
            <a:off x="5081254" y="3476008"/>
            <a:ext cx="2415397" cy="2059974"/>
          </a:xfrm>
          <a:prstGeom prst="rect">
            <a:avLst/>
          </a:prstGeom>
        </p:spPr>
      </p:pic>
      <p:pic>
        <p:nvPicPr>
          <p:cNvPr id="4" name="Picture 4">
            <a:extLst>
              <a:ext uri="{FF2B5EF4-FFF2-40B4-BE49-F238E27FC236}">
                <a16:creationId xmlns:a16="http://schemas.microsoft.com/office/drawing/2014/main" id="{CBCDE501-EE42-4E50-98CF-B7220CD6C73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383" t="9795" r="25959" b="15119"/>
          <a:stretch/>
        </p:blipFill>
        <p:spPr bwMode="auto">
          <a:xfrm>
            <a:off x="10014551" y="2843613"/>
            <a:ext cx="1744815" cy="25862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44F5094A-5DC7-4064-9E57-8BB6A01B99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634" y="1753875"/>
            <a:ext cx="1495222" cy="37315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a:extLst>
              <a:ext uri="{FF2B5EF4-FFF2-40B4-BE49-F238E27FC236}">
                <a16:creationId xmlns:a16="http://schemas.microsoft.com/office/drawing/2014/main" id="{C4CEBBD6-5766-43B5-94A3-1C451AF3A79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3997" y="1929061"/>
            <a:ext cx="1778766" cy="350080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送料無料&amp;ポイント10倍！！！】iPOSH(アイポッシュ) 　20L　詰替用キューブ　次亜塩素酸（弱酸性）">
            <a:extLst>
              <a:ext uri="{FF2B5EF4-FFF2-40B4-BE49-F238E27FC236}">
                <a16:creationId xmlns:a16="http://schemas.microsoft.com/office/drawing/2014/main" id="{A5F0D8A0-D47B-4300-BA94-70BD0D14F85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81696" y="3375368"/>
            <a:ext cx="2398800" cy="2398800"/>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8">
            <a:extLst>
              <a:ext uri="{FF2B5EF4-FFF2-40B4-BE49-F238E27FC236}">
                <a16:creationId xmlns:a16="http://schemas.microsoft.com/office/drawing/2014/main" id="{439D97BA-47EC-4E7C-9BE4-9A6C1981466E}"/>
              </a:ext>
            </a:extLst>
          </p:cNvPr>
          <p:cNvSpPr txBox="1"/>
          <p:nvPr/>
        </p:nvSpPr>
        <p:spPr>
          <a:xfrm>
            <a:off x="672291" y="5496066"/>
            <a:ext cx="1441420" cy="307777"/>
          </a:xfrm>
          <a:prstGeom prst="rect">
            <a:avLst/>
          </a:prstGeom>
          <a:noFill/>
        </p:spPr>
        <p:txBody>
          <a:bodyPr wrap="none" rtlCol="0">
            <a:spAutoFit/>
          </a:bodyPr>
          <a:lstStyle/>
          <a:p>
            <a:r>
              <a:rPr kumimoji="1" lang="ja-JP" altLang="en-US" sz="1400" dirty="0">
                <a:latin typeface="Arial Black" panose="020B0A04020102020204" pitchFamily="34" charset="0"/>
                <a:ea typeface="メイリオ" panose="020B0604030504040204" pitchFamily="50" charset="-128"/>
              </a:rPr>
              <a:t>スプレータイプ</a:t>
            </a:r>
          </a:p>
        </p:txBody>
      </p:sp>
      <p:sp>
        <p:nvSpPr>
          <p:cNvPr id="10" name="テキスト ボックス 9">
            <a:extLst>
              <a:ext uri="{FF2B5EF4-FFF2-40B4-BE49-F238E27FC236}">
                <a16:creationId xmlns:a16="http://schemas.microsoft.com/office/drawing/2014/main" id="{35DEC8C9-E9A8-44A9-95E6-6FF6E1874002}"/>
              </a:ext>
            </a:extLst>
          </p:cNvPr>
          <p:cNvSpPr txBox="1"/>
          <p:nvPr/>
        </p:nvSpPr>
        <p:spPr>
          <a:xfrm>
            <a:off x="3187484" y="5752524"/>
            <a:ext cx="1358962" cy="276999"/>
          </a:xfrm>
          <a:prstGeom prst="rect">
            <a:avLst/>
          </a:prstGeom>
          <a:noFill/>
        </p:spPr>
        <p:txBody>
          <a:bodyPr wrap="none" rtlCol="0">
            <a:spAutoFit/>
          </a:bodyPr>
          <a:lstStyle/>
          <a:p>
            <a:r>
              <a:rPr kumimoji="1" lang="en-US" altLang="ja-JP" sz="1200" dirty="0">
                <a:latin typeface="メイリオ" panose="020B0604030504040204" pitchFamily="50" charset="-128"/>
                <a:ea typeface="メイリオ" panose="020B0604030504040204" pitchFamily="50" charset="-128"/>
              </a:rPr>
              <a:t>400ml/200ppm</a:t>
            </a:r>
            <a:endParaRPr kumimoji="1" lang="ja-JP" altLang="en-US" sz="1200"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90DCEA5B-3415-49A0-80FE-3292E9A3E62D}"/>
              </a:ext>
            </a:extLst>
          </p:cNvPr>
          <p:cNvSpPr txBox="1"/>
          <p:nvPr/>
        </p:nvSpPr>
        <p:spPr>
          <a:xfrm>
            <a:off x="3308030" y="5503078"/>
            <a:ext cx="1082348" cy="307777"/>
          </a:xfrm>
          <a:prstGeom prst="rect">
            <a:avLst/>
          </a:prstGeom>
          <a:noFill/>
        </p:spPr>
        <p:txBody>
          <a:bodyPr wrap="none" rtlCol="0">
            <a:spAutoFit/>
          </a:bodyPr>
          <a:lstStyle/>
          <a:p>
            <a:r>
              <a:rPr lang="ja-JP" altLang="en-US" sz="1400" dirty="0">
                <a:latin typeface="メイリオ" panose="020B0604030504040204" pitchFamily="50" charset="-128"/>
                <a:ea typeface="メイリオ" panose="020B0604030504040204" pitchFamily="50" charset="-128"/>
              </a:rPr>
              <a:t>詰替パウチ</a:t>
            </a:r>
            <a:endParaRPr kumimoji="1" lang="ja-JP" altLang="en-US" sz="1400"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385D1634-4E45-4D50-BF9B-6D8D69ECB0EA}"/>
              </a:ext>
            </a:extLst>
          </p:cNvPr>
          <p:cNvSpPr txBox="1"/>
          <p:nvPr/>
        </p:nvSpPr>
        <p:spPr>
          <a:xfrm>
            <a:off x="693173" y="5731290"/>
            <a:ext cx="1358962" cy="276999"/>
          </a:xfrm>
          <a:prstGeom prst="rect">
            <a:avLst/>
          </a:prstGeom>
          <a:noFill/>
        </p:spPr>
        <p:txBody>
          <a:bodyPr wrap="none" rtlCol="0">
            <a:spAutoFit/>
          </a:bodyPr>
          <a:lstStyle/>
          <a:p>
            <a:r>
              <a:rPr kumimoji="1" lang="en-US" altLang="ja-JP" sz="1200" dirty="0">
                <a:latin typeface="メイリオ" panose="020B0604030504040204" pitchFamily="50" charset="-128"/>
                <a:ea typeface="メイリオ" panose="020B0604030504040204" pitchFamily="50" charset="-128"/>
              </a:rPr>
              <a:t>400ml/200ppm</a:t>
            </a:r>
            <a:endParaRPr kumimoji="1" lang="ja-JP" altLang="en-US" sz="12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035060A3-A95C-4E04-895F-B343561246B5}"/>
              </a:ext>
            </a:extLst>
          </p:cNvPr>
          <p:cNvSpPr txBox="1"/>
          <p:nvPr/>
        </p:nvSpPr>
        <p:spPr>
          <a:xfrm>
            <a:off x="5626187" y="5496067"/>
            <a:ext cx="1261884" cy="307777"/>
          </a:xfrm>
          <a:prstGeom prst="rect">
            <a:avLst/>
          </a:prstGeom>
          <a:noFill/>
        </p:spPr>
        <p:txBody>
          <a:bodyPr wrap="none" rtlCol="0">
            <a:spAutoFit/>
          </a:bodyPr>
          <a:lstStyle/>
          <a:p>
            <a:r>
              <a:rPr lang="ja-JP" altLang="en-US" sz="1400" dirty="0">
                <a:latin typeface="メイリオ" panose="020B0604030504040204" pitchFamily="50" charset="-128"/>
                <a:ea typeface="メイリオ" panose="020B0604030504040204" pitchFamily="50" charset="-128"/>
              </a:rPr>
              <a:t>詰替キューブ</a:t>
            </a:r>
            <a:endParaRPr kumimoji="1" lang="ja-JP" altLang="en-US" sz="14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D2395C8C-E922-45AA-A567-8E69C5AED3CE}"/>
              </a:ext>
            </a:extLst>
          </p:cNvPr>
          <p:cNvSpPr txBox="1"/>
          <p:nvPr/>
        </p:nvSpPr>
        <p:spPr>
          <a:xfrm>
            <a:off x="8076248" y="5774992"/>
            <a:ext cx="1152880" cy="276999"/>
          </a:xfrm>
          <a:prstGeom prst="rect">
            <a:avLst/>
          </a:prstGeom>
          <a:noFill/>
        </p:spPr>
        <p:txBody>
          <a:bodyPr wrap="none" rtlCol="0">
            <a:spAutoFit/>
          </a:bodyPr>
          <a:lstStyle/>
          <a:p>
            <a:r>
              <a:rPr kumimoji="1" lang="en-US" altLang="ja-JP" sz="1200" dirty="0">
                <a:latin typeface="メイリオ" panose="020B0604030504040204" pitchFamily="50" charset="-128"/>
                <a:ea typeface="メイリオ" panose="020B0604030504040204" pitchFamily="50" charset="-128"/>
              </a:rPr>
              <a:t>20L/200ppm</a:t>
            </a:r>
            <a:endParaRPr kumimoji="1" lang="ja-JP" altLang="en-US" sz="12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B27D92AD-31D4-4773-AE04-3028AAAF1813}"/>
              </a:ext>
            </a:extLst>
          </p:cNvPr>
          <p:cNvSpPr txBox="1"/>
          <p:nvPr/>
        </p:nvSpPr>
        <p:spPr>
          <a:xfrm>
            <a:off x="5718555" y="5752525"/>
            <a:ext cx="1056700" cy="276999"/>
          </a:xfrm>
          <a:prstGeom prst="rect">
            <a:avLst/>
          </a:prstGeom>
          <a:noFill/>
        </p:spPr>
        <p:txBody>
          <a:bodyPr wrap="none" rtlCol="0">
            <a:spAutoFit/>
          </a:bodyPr>
          <a:lstStyle/>
          <a:p>
            <a:r>
              <a:rPr kumimoji="1" lang="en-US" altLang="ja-JP" sz="1200" dirty="0">
                <a:latin typeface="メイリオ" panose="020B0604030504040204" pitchFamily="50" charset="-128"/>
                <a:ea typeface="メイリオ" panose="020B0604030504040204" pitchFamily="50" charset="-128"/>
              </a:rPr>
              <a:t>5L/200ppm</a:t>
            </a:r>
            <a:endParaRPr kumimoji="1" lang="ja-JP" altLang="en-US" sz="1200" dirty="0">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4CD143B5-D194-4726-96B3-0ABD0C9FB1AF}"/>
              </a:ext>
            </a:extLst>
          </p:cNvPr>
          <p:cNvSpPr txBox="1"/>
          <p:nvPr/>
        </p:nvSpPr>
        <p:spPr>
          <a:xfrm>
            <a:off x="7967812" y="5513497"/>
            <a:ext cx="1261884" cy="307777"/>
          </a:xfrm>
          <a:prstGeom prst="rect">
            <a:avLst/>
          </a:prstGeom>
          <a:noFill/>
        </p:spPr>
        <p:txBody>
          <a:bodyPr wrap="none" rtlCol="0">
            <a:spAutoFit/>
          </a:bodyPr>
          <a:lstStyle/>
          <a:p>
            <a:r>
              <a:rPr lang="ja-JP" altLang="en-US" sz="1400" dirty="0">
                <a:latin typeface="メイリオ" panose="020B0604030504040204" pitchFamily="50" charset="-128"/>
                <a:ea typeface="メイリオ" panose="020B0604030504040204" pitchFamily="50" charset="-128"/>
              </a:rPr>
              <a:t>詰替キューブ</a:t>
            </a:r>
            <a:endParaRPr kumimoji="1" lang="ja-JP" altLang="en-US" sz="14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C06C7192-3EE4-41FB-8B09-4D58D8E7F12F}"/>
              </a:ext>
            </a:extLst>
          </p:cNvPr>
          <p:cNvSpPr txBox="1"/>
          <p:nvPr/>
        </p:nvSpPr>
        <p:spPr>
          <a:xfrm>
            <a:off x="10032054" y="5489563"/>
            <a:ext cx="1800493" cy="307777"/>
          </a:xfrm>
          <a:prstGeom prst="rect">
            <a:avLst/>
          </a:prstGeom>
          <a:noFill/>
        </p:spPr>
        <p:txBody>
          <a:bodyPr wrap="none" rtlCol="0">
            <a:spAutoFit/>
          </a:bodyPr>
          <a:lstStyle/>
          <a:p>
            <a:r>
              <a:rPr kumimoji="1" lang="ja-JP" altLang="en-US" sz="1400" dirty="0">
                <a:latin typeface="メイリオ" panose="020B0604030504040204" pitchFamily="50" charset="-128"/>
                <a:ea typeface="メイリオ" panose="020B0604030504040204" pitchFamily="50" charset="-128"/>
              </a:rPr>
              <a:t>専用ミスト器</a:t>
            </a:r>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中</a:t>
            </a:r>
            <a:r>
              <a:rPr kumimoji="1" lang="en-US" altLang="ja-JP" sz="1400" dirty="0">
                <a:latin typeface="メイリオ" panose="020B0604030504040204" pitchFamily="50" charset="-128"/>
                <a:ea typeface="メイリオ" panose="020B0604030504040204" pitchFamily="50" charset="-128"/>
              </a:rPr>
              <a:t>】</a:t>
            </a:r>
            <a:endParaRPr kumimoji="1" lang="ja-JP" altLang="en-US" sz="1400" dirty="0">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6775F456-52C5-4114-8739-936E424B2FCA}"/>
              </a:ext>
            </a:extLst>
          </p:cNvPr>
          <p:cNvSpPr txBox="1"/>
          <p:nvPr/>
        </p:nvSpPr>
        <p:spPr>
          <a:xfrm>
            <a:off x="9748797" y="5731290"/>
            <a:ext cx="2388795" cy="276999"/>
          </a:xfrm>
          <a:prstGeom prst="rect">
            <a:avLst/>
          </a:prstGeom>
          <a:noFill/>
        </p:spPr>
        <p:txBody>
          <a:bodyPr wrap="none" rtlCol="0">
            <a:spAutoFit/>
          </a:bodyPr>
          <a:lstStyle/>
          <a:p>
            <a:r>
              <a:rPr kumimoji="1" lang="en-US" altLang="ja-JP" sz="1200" dirty="0">
                <a:latin typeface="メイリオ" panose="020B0604030504040204" pitchFamily="50" charset="-128"/>
                <a:ea typeface="メイリオ" panose="020B0604030504040204" pitchFamily="50" charset="-128"/>
              </a:rPr>
              <a:t>4L</a:t>
            </a:r>
            <a:r>
              <a:rPr kumimoji="1" lang="ja-JP" altLang="en-US" sz="1200" dirty="0">
                <a:latin typeface="メイリオ" panose="020B0604030504040204" pitchFamily="50" charset="-128"/>
                <a:ea typeface="メイリオ" panose="020B0604030504040204" pitchFamily="50" charset="-128"/>
              </a:rPr>
              <a:t>タンク</a:t>
            </a:r>
            <a:r>
              <a:rPr kumimoji="1" lang="en-US" altLang="ja-JP" sz="1200" dirty="0">
                <a:latin typeface="メイリオ" panose="020B0604030504040204" pitchFamily="50" charset="-128"/>
                <a:ea typeface="メイリオ" panose="020B0604030504040204" pitchFamily="50" charset="-128"/>
              </a:rPr>
              <a:t>/</a:t>
            </a:r>
            <a:r>
              <a:rPr kumimoji="1" lang="ja-JP" altLang="en-US" sz="1200" dirty="0">
                <a:latin typeface="メイリオ" panose="020B0604030504040204" pitchFamily="50" charset="-128"/>
                <a:ea typeface="メイリオ" panose="020B0604030504040204" pitchFamily="50" charset="-128"/>
              </a:rPr>
              <a:t>ノズル可動式</a:t>
            </a:r>
            <a:r>
              <a:rPr kumimoji="1" lang="en-US" altLang="ja-JP" sz="1200" dirty="0">
                <a:latin typeface="メイリオ" panose="020B0604030504040204" pitchFamily="50" charset="-128"/>
                <a:ea typeface="メイリオ" panose="020B0604030504040204" pitchFamily="50" charset="-128"/>
              </a:rPr>
              <a:t>/</a:t>
            </a: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20</a:t>
            </a:r>
            <a:r>
              <a:rPr kumimoji="1" lang="ja-JP" altLang="en-US" sz="1200" dirty="0">
                <a:latin typeface="メイリオ" panose="020B0604030504040204" pitchFamily="50" charset="-128"/>
                <a:ea typeface="メイリオ" panose="020B0604030504040204" pitchFamily="50" charset="-128"/>
              </a:rPr>
              <a:t>畳</a:t>
            </a:r>
          </a:p>
        </p:txBody>
      </p:sp>
      <p:sp>
        <p:nvSpPr>
          <p:cNvPr id="13" name="フローチャート: 準備 12">
            <a:extLst>
              <a:ext uri="{FF2B5EF4-FFF2-40B4-BE49-F238E27FC236}">
                <a16:creationId xmlns:a16="http://schemas.microsoft.com/office/drawing/2014/main" id="{5D04BF39-7625-48D8-A24F-2B4A6367108E}"/>
              </a:ext>
            </a:extLst>
          </p:cNvPr>
          <p:cNvSpPr/>
          <p:nvPr/>
        </p:nvSpPr>
        <p:spPr>
          <a:xfrm>
            <a:off x="355055" y="6029524"/>
            <a:ext cx="2110597" cy="483698"/>
          </a:xfrm>
          <a:prstGeom prst="flowChartPreparati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latin typeface="メイリオ" panose="020B0604030504040204" pitchFamily="50" charset="-128"/>
                <a:ea typeface="メイリオ" panose="020B0604030504040204" pitchFamily="50" charset="-128"/>
              </a:rPr>
              <a:t>1,200</a:t>
            </a:r>
            <a:r>
              <a:rPr kumimoji="1" lang="ja-JP" altLang="en-US" sz="1600" dirty="0">
                <a:latin typeface="メイリオ" panose="020B0604030504040204" pitchFamily="50" charset="-128"/>
                <a:ea typeface="メイリオ" panose="020B0604030504040204" pitchFamily="50" charset="-128"/>
              </a:rPr>
              <a:t>円（税別）</a:t>
            </a:r>
          </a:p>
        </p:txBody>
      </p:sp>
      <p:sp>
        <p:nvSpPr>
          <p:cNvPr id="64" name="フローチャート: 準備 63">
            <a:extLst>
              <a:ext uri="{FF2B5EF4-FFF2-40B4-BE49-F238E27FC236}">
                <a16:creationId xmlns:a16="http://schemas.microsoft.com/office/drawing/2014/main" id="{CFD0D72B-38F4-49BC-90D9-1AAA39409489}"/>
              </a:ext>
            </a:extLst>
          </p:cNvPr>
          <p:cNvSpPr/>
          <p:nvPr/>
        </p:nvSpPr>
        <p:spPr>
          <a:xfrm>
            <a:off x="2735758" y="6029524"/>
            <a:ext cx="2110597" cy="483698"/>
          </a:xfrm>
          <a:prstGeom prst="flowChartPreparati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latin typeface="メイリオ" panose="020B0604030504040204" pitchFamily="50" charset="-128"/>
                <a:ea typeface="メイリオ" panose="020B0604030504040204" pitchFamily="50" charset="-128"/>
              </a:rPr>
              <a:t>950</a:t>
            </a:r>
            <a:r>
              <a:rPr kumimoji="1" lang="ja-JP" altLang="en-US" sz="1600" dirty="0">
                <a:latin typeface="メイリオ" panose="020B0604030504040204" pitchFamily="50" charset="-128"/>
                <a:ea typeface="メイリオ" panose="020B0604030504040204" pitchFamily="50" charset="-128"/>
              </a:rPr>
              <a:t>円</a:t>
            </a:r>
            <a:endParaRPr kumimoji="1" lang="en-US" altLang="ja-JP" sz="1600" dirty="0">
              <a:latin typeface="メイリオ" panose="020B0604030504040204" pitchFamily="50" charset="-128"/>
              <a:ea typeface="メイリオ" panose="020B0604030504040204" pitchFamily="50" charset="-128"/>
            </a:endParaRPr>
          </a:p>
          <a:p>
            <a:pPr algn="ctr"/>
            <a:r>
              <a:rPr kumimoji="1" lang="ja-JP" altLang="en-US" sz="1600" dirty="0">
                <a:latin typeface="メイリオ" panose="020B0604030504040204" pitchFamily="50" charset="-128"/>
                <a:ea typeface="メイリオ" panose="020B0604030504040204" pitchFamily="50" charset="-128"/>
              </a:rPr>
              <a:t>（税別）</a:t>
            </a:r>
          </a:p>
        </p:txBody>
      </p:sp>
      <p:sp>
        <p:nvSpPr>
          <p:cNvPr id="65" name="フローチャート: 準備 64">
            <a:extLst>
              <a:ext uri="{FF2B5EF4-FFF2-40B4-BE49-F238E27FC236}">
                <a16:creationId xmlns:a16="http://schemas.microsoft.com/office/drawing/2014/main" id="{4307CC09-C547-4EAC-B972-EB7461CECC31}"/>
              </a:ext>
            </a:extLst>
          </p:cNvPr>
          <p:cNvSpPr/>
          <p:nvPr/>
        </p:nvSpPr>
        <p:spPr>
          <a:xfrm>
            <a:off x="5116461" y="6052082"/>
            <a:ext cx="2110597" cy="483698"/>
          </a:xfrm>
          <a:prstGeom prst="flowChartPreparati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latin typeface="メイリオ" panose="020B0604030504040204" pitchFamily="50" charset="-128"/>
                <a:ea typeface="メイリオ" panose="020B0604030504040204" pitchFamily="50" charset="-128"/>
              </a:rPr>
              <a:t>7,000</a:t>
            </a:r>
            <a:r>
              <a:rPr kumimoji="1" lang="ja-JP" altLang="en-US" sz="1600" dirty="0">
                <a:latin typeface="メイリオ" panose="020B0604030504040204" pitchFamily="50" charset="-128"/>
                <a:ea typeface="メイリオ" panose="020B0604030504040204" pitchFamily="50" charset="-128"/>
              </a:rPr>
              <a:t>円（税別）</a:t>
            </a:r>
          </a:p>
        </p:txBody>
      </p:sp>
      <p:sp>
        <p:nvSpPr>
          <p:cNvPr id="66" name="フローチャート: 準備 65">
            <a:extLst>
              <a:ext uri="{FF2B5EF4-FFF2-40B4-BE49-F238E27FC236}">
                <a16:creationId xmlns:a16="http://schemas.microsoft.com/office/drawing/2014/main" id="{DA0C3769-769C-4CD4-9980-D212423D6116}"/>
              </a:ext>
            </a:extLst>
          </p:cNvPr>
          <p:cNvSpPr/>
          <p:nvPr/>
        </p:nvSpPr>
        <p:spPr>
          <a:xfrm>
            <a:off x="7497164" y="6053640"/>
            <a:ext cx="2110597" cy="483698"/>
          </a:xfrm>
          <a:prstGeom prst="flowChartPreparati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latin typeface="メイリオ" panose="020B0604030504040204" pitchFamily="50" charset="-128"/>
                <a:ea typeface="メイリオ" panose="020B0604030504040204" pitchFamily="50" charset="-128"/>
              </a:rPr>
              <a:t>12,000</a:t>
            </a:r>
            <a:r>
              <a:rPr kumimoji="1" lang="ja-JP" altLang="en-US" sz="1600" dirty="0">
                <a:latin typeface="メイリオ" panose="020B0604030504040204" pitchFamily="50" charset="-128"/>
                <a:ea typeface="メイリオ" panose="020B0604030504040204" pitchFamily="50" charset="-128"/>
              </a:rPr>
              <a:t>円（税別）</a:t>
            </a:r>
          </a:p>
        </p:txBody>
      </p:sp>
      <p:sp>
        <p:nvSpPr>
          <p:cNvPr id="67" name="フローチャート: 準備 66">
            <a:extLst>
              <a:ext uri="{FF2B5EF4-FFF2-40B4-BE49-F238E27FC236}">
                <a16:creationId xmlns:a16="http://schemas.microsoft.com/office/drawing/2014/main" id="{9F432761-502D-455F-BECF-565322E55839}"/>
              </a:ext>
            </a:extLst>
          </p:cNvPr>
          <p:cNvSpPr/>
          <p:nvPr/>
        </p:nvSpPr>
        <p:spPr>
          <a:xfrm>
            <a:off x="9877001" y="6067986"/>
            <a:ext cx="2110597" cy="483698"/>
          </a:xfrm>
          <a:prstGeom prst="flowChartPreparati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latin typeface="メイリオ" panose="020B0604030504040204" pitchFamily="50" charset="-128"/>
                <a:ea typeface="メイリオ" panose="020B0604030504040204" pitchFamily="50" charset="-128"/>
              </a:rPr>
              <a:t>8,000</a:t>
            </a:r>
            <a:r>
              <a:rPr kumimoji="1" lang="ja-JP" altLang="en-US" sz="1600" dirty="0">
                <a:latin typeface="メイリオ" panose="020B0604030504040204" pitchFamily="50" charset="-128"/>
                <a:ea typeface="メイリオ" panose="020B0604030504040204" pitchFamily="50" charset="-128"/>
              </a:rPr>
              <a:t>円（税別）</a:t>
            </a:r>
          </a:p>
        </p:txBody>
      </p:sp>
      <p:sp>
        <p:nvSpPr>
          <p:cNvPr id="14" name="テキスト ボックス 13">
            <a:extLst>
              <a:ext uri="{FF2B5EF4-FFF2-40B4-BE49-F238E27FC236}">
                <a16:creationId xmlns:a16="http://schemas.microsoft.com/office/drawing/2014/main" id="{C3C0F77B-07EC-4009-B2B7-52D37C917F69}"/>
              </a:ext>
            </a:extLst>
          </p:cNvPr>
          <p:cNvSpPr txBox="1"/>
          <p:nvPr/>
        </p:nvSpPr>
        <p:spPr>
          <a:xfrm>
            <a:off x="3050573" y="657422"/>
            <a:ext cx="5929828" cy="523220"/>
          </a:xfrm>
          <a:prstGeom prst="rect">
            <a:avLst/>
          </a:prstGeom>
          <a:noFill/>
        </p:spPr>
        <p:txBody>
          <a:bodyPr wrap="none" rtlCol="0">
            <a:spAutoFit/>
          </a:bodyPr>
          <a:lstStyle/>
          <a:p>
            <a:r>
              <a:rPr kumimoji="1" lang="ja-JP" altLang="en-US" sz="2800" dirty="0">
                <a:solidFill>
                  <a:schemeClr val="accent5"/>
                </a:solidFill>
                <a:latin typeface="Arial Black" panose="020B0A04020102020204" pitchFamily="34" charset="0"/>
                <a:ea typeface="メイリオ" panose="020B0604030504040204" pitchFamily="50" charset="-128"/>
              </a:rPr>
              <a:t>用途に合わせて選べるラインナップ</a:t>
            </a:r>
          </a:p>
        </p:txBody>
      </p:sp>
    </p:spTree>
    <p:extLst>
      <p:ext uri="{BB962C8B-B14F-4D97-AF65-F5344CB8AC3E}">
        <p14:creationId xmlns:p14="http://schemas.microsoft.com/office/powerpoint/2010/main" val="2993936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D997F02A-8AEC-4E6C-9DBE-F0AECA6D68F1}"/>
              </a:ext>
            </a:extLst>
          </p:cNvPr>
          <p:cNvPicPr>
            <a:picLocks noChangeAspect="1"/>
          </p:cNvPicPr>
          <p:nvPr/>
        </p:nvPicPr>
        <p:blipFill rotWithShape="1">
          <a:blip r:embed="rId2"/>
          <a:srcRect l="10866" t="12998" r="12097" b="13459"/>
          <a:stretch/>
        </p:blipFill>
        <p:spPr>
          <a:xfrm>
            <a:off x="747622" y="0"/>
            <a:ext cx="10696755" cy="6807732"/>
          </a:xfrm>
          <a:prstGeom prst="rect">
            <a:avLst/>
          </a:prstGeom>
        </p:spPr>
      </p:pic>
    </p:spTree>
    <p:extLst>
      <p:ext uri="{BB962C8B-B14F-4D97-AF65-F5344CB8AC3E}">
        <p14:creationId xmlns:p14="http://schemas.microsoft.com/office/powerpoint/2010/main" val="4177083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E149E9B-3E29-40AF-B7F0-F03220FC0D69}"/>
              </a:ext>
            </a:extLst>
          </p:cNvPr>
          <p:cNvPicPr>
            <a:picLocks noChangeAspect="1"/>
          </p:cNvPicPr>
          <p:nvPr/>
        </p:nvPicPr>
        <p:blipFill rotWithShape="1">
          <a:blip r:embed="rId2"/>
          <a:srcRect l="11817" t="14340" r="12767" b="13292"/>
          <a:stretch/>
        </p:blipFill>
        <p:spPr>
          <a:xfrm>
            <a:off x="1124309" y="369214"/>
            <a:ext cx="9943381" cy="6361112"/>
          </a:xfrm>
          <a:prstGeom prst="rect">
            <a:avLst/>
          </a:prstGeom>
        </p:spPr>
      </p:pic>
    </p:spTree>
    <p:extLst>
      <p:ext uri="{BB962C8B-B14F-4D97-AF65-F5344CB8AC3E}">
        <p14:creationId xmlns:p14="http://schemas.microsoft.com/office/powerpoint/2010/main" val="1320360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5BA8BDA-5A8B-4D31-9959-E6375D588270}"/>
              </a:ext>
            </a:extLst>
          </p:cNvPr>
          <p:cNvPicPr>
            <a:picLocks noChangeAspect="1"/>
          </p:cNvPicPr>
          <p:nvPr/>
        </p:nvPicPr>
        <p:blipFill rotWithShape="1">
          <a:blip r:embed="rId2"/>
          <a:srcRect l="12152" t="19203" r="12376" b="8009"/>
          <a:stretch/>
        </p:blipFill>
        <p:spPr>
          <a:xfrm>
            <a:off x="1069675" y="346784"/>
            <a:ext cx="10052650" cy="6463481"/>
          </a:xfrm>
          <a:prstGeom prst="rect">
            <a:avLst/>
          </a:prstGeom>
        </p:spPr>
      </p:pic>
    </p:spTree>
    <p:extLst>
      <p:ext uri="{BB962C8B-B14F-4D97-AF65-F5344CB8AC3E}">
        <p14:creationId xmlns:p14="http://schemas.microsoft.com/office/powerpoint/2010/main" val="384705205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116</TotalTime>
  <Words>374</Words>
  <Application>Microsoft Office PowerPoint</Application>
  <PresentationFormat>ワイド画面</PresentationFormat>
  <Paragraphs>33</Paragraphs>
  <Slides>9</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9</vt:i4>
      </vt:variant>
    </vt:vector>
  </HeadingPairs>
  <TitlesOfParts>
    <vt:vector size="16" baseType="lpstr">
      <vt:lpstr>メイリオ</vt:lpstr>
      <vt:lpstr>游ゴシック</vt:lpstr>
      <vt:lpstr>游ゴシック Light</vt:lpstr>
      <vt:lpstr>Arial</vt:lpstr>
      <vt:lpstr>Arial Black</vt:lpstr>
      <vt:lpstr>Verdana</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鈴木 洵市</dc:creator>
  <cp:lastModifiedBy>鈴木 洵市</cp:lastModifiedBy>
  <cp:revision>14</cp:revision>
  <dcterms:created xsi:type="dcterms:W3CDTF">2020-08-02T22:24:06Z</dcterms:created>
  <dcterms:modified xsi:type="dcterms:W3CDTF">2020-08-04T23:44:11Z</dcterms:modified>
</cp:coreProperties>
</file>