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35" autoAdjust="0"/>
    <p:restoredTop sz="94660"/>
  </p:normalViewPr>
  <p:slideViewPr>
    <p:cSldViewPr snapToGrid="0">
      <p:cViewPr varScale="1">
        <p:scale>
          <a:sx n="75" d="100"/>
          <a:sy n="75" d="100"/>
        </p:scale>
        <p:origin x="-126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892F-0623-4D33-A9D6-06196F0109C2}" type="datetimeFigureOut">
              <a:rPr kumimoji="1" lang="ja-JP" altLang="en-US" smtClean="0"/>
              <a:t>2021/10/20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D6C1-B050-40B3-9483-12A524116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474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892F-0623-4D33-A9D6-06196F0109C2}" type="datetimeFigureOut">
              <a:rPr kumimoji="1" lang="ja-JP" altLang="en-US" smtClean="0"/>
              <a:t>2021/10/20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D6C1-B050-40B3-9483-12A524116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6989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892F-0623-4D33-A9D6-06196F0109C2}" type="datetimeFigureOut">
              <a:rPr kumimoji="1" lang="ja-JP" altLang="en-US" smtClean="0"/>
              <a:t>2021/10/20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D6C1-B050-40B3-9483-12A524116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0517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892F-0623-4D33-A9D6-06196F0109C2}" type="datetimeFigureOut">
              <a:rPr kumimoji="1" lang="ja-JP" altLang="en-US" smtClean="0"/>
              <a:t>2021/10/20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D6C1-B050-40B3-9483-12A524116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208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892F-0623-4D33-A9D6-06196F0109C2}" type="datetimeFigureOut">
              <a:rPr kumimoji="1" lang="ja-JP" altLang="en-US" smtClean="0"/>
              <a:t>2021/10/20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D6C1-B050-40B3-9483-12A524116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9186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892F-0623-4D33-A9D6-06196F0109C2}" type="datetimeFigureOut">
              <a:rPr kumimoji="1" lang="ja-JP" altLang="en-US" smtClean="0"/>
              <a:t>2021/10/20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D6C1-B050-40B3-9483-12A524116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318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892F-0623-4D33-A9D6-06196F0109C2}" type="datetimeFigureOut">
              <a:rPr kumimoji="1" lang="ja-JP" altLang="en-US" smtClean="0"/>
              <a:t>2021/10/20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D6C1-B050-40B3-9483-12A524116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4273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892F-0623-4D33-A9D6-06196F0109C2}" type="datetimeFigureOut">
              <a:rPr kumimoji="1" lang="ja-JP" altLang="en-US" smtClean="0"/>
              <a:t>2021/10/20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D6C1-B050-40B3-9483-12A524116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350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892F-0623-4D33-A9D6-06196F0109C2}" type="datetimeFigureOut">
              <a:rPr kumimoji="1" lang="ja-JP" altLang="en-US" smtClean="0"/>
              <a:t>2021/10/20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D6C1-B050-40B3-9483-12A524116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4372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892F-0623-4D33-A9D6-06196F0109C2}" type="datetimeFigureOut">
              <a:rPr kumimoji="1" lang="ja-JP" altLang="en-US" smtClean="0"/>
              <a:t>2021/10/20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D6C1-B050-40B3-9483-12A524116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915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892F-0623-4D33-A9D6-06196F0109C2}" type="datetimeFigureOut">
              <a:rPr kumimoji="1" lang="ja-JP" altLang="en-US" smtClean="0"/>
              <a:t>2021/10/20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D6C1-B050-40B3-9483-12A524116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5575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1892F-0623-4D33-A9D6-06196F0109C2}" type="datetimeFigureOut">
              <a:rPr kumimoji="1" lang="ja-JP" altLang="en-US" smtClean="0"/>
              <a:t>2021/10/20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D6C1-B050-40B3-9483-12A5241162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437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正方形/長方形 32"/>
          <p:cNvSpPr/>
          <p:nvPr/>
        </p:nvSpPr>
        <p:spPr>
          <a:xfrm>
            <a:off x="2680789" y="5821523"/>
            <a:ext cx="1192066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3871404" y="5821523"/>
            <a:ext cx="5721170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4" name="ホームベース 3"/>
          <p:cNvSpPr/>
          <p:nvPr/>
        </p:nvSpPr>
        <p:spPr>
          <a:xfrm>
            <a:off x="162560" y="659604"/>
            <a:ext cx="2418080" cy="4602480"/>
          </a:xfrm>
          <a:prstGeom prst="homePlate">
            <a:avLst>
              <a:gd name="adj" fmla="val 26500"/>
            </a:avLst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+mn-ea"/>
            </a:endParaRPr>
          </a:p>
        </p:txBody>
      </p:sp>
      <p:sp>
        <p:nvSpPr>
          <p:cNvPr id="5" name="山形 4"/>
          <p:cNvSpPr/>
          <p:nvPr/>
        </p:nvSpPr>
        <p:spPr>
          <a:xfrm>
            <a:off x="2044831" y="659604"/>
            <a:ext cx="2226454" cy="4602480"/>
          </a:xfrm>
          <a:prstGeom prst="chevron">
            <a:avLst>
              <a:gd name="adj" fmla="val 29069"/>
            </a:avLst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山形 5"/>
          <p:cNvSpPr/>
          <p:nvPr/>
        </p:nvSpPr>
        <p:spPr>
          <a:xfrm>
            <a:off x="3735476" y="659604"/>
            <a:ext cx="3668494" cy="4602480"/>
          </a:xfrm>
          <a:prstGeom prst="chevron">
            <a:avLst>
              <a:gd name="adj" fmla="val 18250"/>
            </a:avLst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山形 6"/>
          <p:cNvSpPr/>
          <p:nvPr/>
        </p:nvSpPr>
        <p:spPr>
          <a:xfrm>
            <a:off x="6868160" y="659604"/>
            <a:ext cx="2956560" cy="4602480"/>
          </a:xfrm>
          <a:prstGeom prst="chevron">
            <a:avLst>
              <a:gd name="adj" fmla="val 22681"/>
            </a:avLst>
          </a:prstGeom>
          <a:solidFill>
            <a:schemeClr val="accent1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6680" y="67348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latin typeface="+mn-ea"/>
              </a:rPr>
              <a:t>STEP</a:t>
            </a:r>
            <a:r>
              <a:rPr kumimoji="1" lang="ja-JP" altLang="en-US" sz="1600" b="1" dirty="0" smtClean="0">
                <a:latin typeface="+mn-ea"/>
              </a:rPr>
              <a:t>１</a:t>
            </a:r>
            <a:endParaRPr kumimoji="1" lang="en-US" altLang="ja-JP" sz="1600" b="1" dirty="0" smtClean="0">
              <a:latin typeface="+mn-ea"/>
            </a:endParaRPr>
          </a:p>
          <a:p>
            <a:r>
              <a:rPr kumimoji="1" lang="ja-JP" altLang="en-US" sz="1600" b="1" dirty="0" smtClean="0">
                <a:latin typeface="+mn-ea"/>
              </a:rPr>
              <a:t>届いた書類の確認</a:t>
            </a:r>
            <a:endParaRPr kumimoji="1" lang="ja-JP" altLang="en-US" sz="1600" b="1" dirty="0">
              <a:latin typeface="+mn-ea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329689" y="676870"/>
            <a:ext cx="1210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latin typeface="+mn-ea"/>
              </a:rPr>
              <a:t>STEP</a:t>
            </a:r>
            <a:r>
              <a:rPr kumimoji="1" lang="ja-JP" altLang="en-US" sz="1600" b="1" dirty="0" smtClean="0">
                <a:latin typeface="+mn-ea"/>
              </a:rPr>
              <a:t>２</a:t>
            </a:r>
            <a:endParaRPr kumimoji="1" lang="en-US" altLang="ja-JP" sz="1600" b="1" dirty="0" smtClean="0">
              <a:latin typeface="+mn-ea"/>
            </a:endParaRPr>
          </a:p>
          <a:p>
            <a:r>
              <a:rPr kumimoji="1" lang="ja-JP" altLang="en-US" sz="1600" b="1" dirty="0" smtClean="0">
                <a:latin typeface="+mn-ea"/>
              </a:rPr>
              <a:t>書類の記入</a:t>
            </a:r>
            <a:endParaRPr kumimoji="1" lang="ja-JP" altLang="en-US" sz="1600" b="1" dirty="0">
              <a:latin typeface="+mn-ea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338995" y="67009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latin typeface="+mn-ea"/>
              </a:rPr>
              <a:t>STEP</a:t>
            </a:r>
            <a:r>
              <a:rPr kumimoji="1" lang="ja-JP" altLang="en-US" sz="1600" b="1" dirty="0" smtClean="0">
                <a:latin typeface="+mn-ea"/>
              </a:rPr>
              <a:t>３</a:t>
            </a:r>
            <a:endParaRPr kumimoji="1" lang="en-US" altLang="ja-JP" sz="1600" b="1" dirty="0" smtClean="0">
              <a:latin typeface="+mn-ea"/>
            </a:endParaRPr>
          </a:p>
          <a:p>
            <a:r>
              <a:rPr kumimoji="1" lang="ja-JP" altLang="en-US" sz="1600" b="1" dirty="0" smtClean="0">
                <a:latin typeface="+mn-ea"/>
              </a:rPr>
              <a:t>返信用封筒の用意</a:t>
            </a:r>
            <a:endParaRPr kumimoji="1" lang="ja-JP" altLang="en-US" sz="1600" b="1" dirty="0">
              <a:latin typeface="+mn-ea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453497" y="670096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latin typeface="+mn-ea"/>
              </a:rPr>
              <a:t>STEP</a:t>
            </a:r>
            <a:r>
              <a:rPr kumimoji="1" lang="ja-JP" altLang="en-US" sz="1600" b="1" dirty="0" smtClean="0">
                <a:latin typeface="+mn-ea"/>
              </a:rPr>
              <a:t>４</a:t>
            </a:r>
            <a:endParaRPr kumimoji="1" lang="en-US" altLang="ja-JP" sz="1600" b="1" dirty="0" smtClean="0">
              <a:latin typeface="+mn-ea"/>
            </a:endParaRPr>
          </a:p>
          <a:p>
            <a:r>
              <a:rPr kumimoji="1" lang="ja-JP" altLang="en-US" sz="1600" b="1" dirty="0" smtClean="0">
                <a:latin typeface="+mn-ea"/>
              </a:rPr>
              <a:t>ポストに投函</a:t>
            </a:r>
            <a:endParaRPr kumimoji="1" lang="ja-JP" altLang="en-US" sz="1600" b="1" dirty="0">
              <a:latin typeface="+mn-ea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06680" y="1915528"/>
            <a:ext cx="203132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◆送付物</a:t>
            </a:r>
            <a:endParaRPr lang="en-US" altLang="ja-JP" sz="1300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・</a:t>
            </a:r>
            <a:r>
              <a:rPr lang="ja-JP" altLang="ja-JP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扶養者</a:t>
            </a:r>
            <a:r>
              <a:rPr lang="ja-JP" altLang="ja-JP" sz="1300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控除等</a:t>
            </a:r>
            <a:r>
              <a:rPr lang="ja-JP" altLang="ja-JP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申告書</a:t>
            </a:r>
            <a:endParaRPr lang="en-US" altLang="ja-JP" sz="1300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lang="ja-JP" altLang="en-US" sz="1300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・</a:t>
            </a:r>
            <a:r>
              <a:rPr lang="ja-JP" altLang="ja-JP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基礎</a:t>
            </a:r>
            <a:r>
              <a:rPr lang="ja-JP" altLang="ja-JP" sz="1300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控除等</a:t>
            </a:r>
            <a:r>
              <a:rPr lang="ja-JP" altLang="ja-JP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申告書</a:t>
            </a:r>
            <a:endParaRPr lang="en-US" altLang="ja-JP" sz="1300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lang="ja-JP" altLang="en-US" sz="1300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・</a:t>
            </a:r>
            <a:r>
              <a:rPr lang="ja-JP" altLang="ja-JP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保険料</a:t>
            </a:r>
            <a:r>
              <a:rPr lang="ja-JP" altLang="ja-JP" sz="1300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控除</a:t>
            </a:r>
            <a:r>
              <a:rPr lang="ja-JP" altLang="ja-JP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申告書</a:t>
            </a:r>
            <a:endParaRPr lang="en-US" altLang="ja-JP" sz="1300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lang="ja-JP" altLang="en-US" sz="1300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・</a:t>
            </a:r>
            <a:r>
              <a:rPr lang="ja-JP" altLang="ja-JP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ご連絡先</a:t>
            </a:r>
            <a:r>
              <a:rPr lang="ja-JP" altLang="ja-JP" sz="1300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記入票</a:t>
            </a:r>
          </a:p>
          <a:p>
            <a:pPr algn="just">
              <a:spcAft>
                <a:spcPts val="0"/>
              </a:spcAft>
            </a:pPr>
            <a:r>
              <a:rPr lang="ja-JP" altLang="en-US" sz="1300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・</a:t>
            </a:r>
            <a:r>
              <a:rPr lang="ja-JP" altLang="ja-JP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返信用</a:t>
            </a:r>
            <a:r>
              <a:rPr lang="ja-JP" altLang="ja-JP" sz="1300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封筒</a:t>
            </a:r>
            <a:endParaRPr lang="ja-JP" altLang="ja-JP" sz="1300" kern="1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162561" y="152594"/>
            <a:ext cx="5033554" cy="3777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b="1" dirty="0" smtClean="0">
                <a:latin typeface="+mn-ea"/>
              </a:rPr>
              <a:t>【</a:t>
            </a:r>
            <a:r>
              <a:rPr kumimoji="1" lang="ja-JP" altLang="en-US" b="1" dirty="0" smtClean="0">
                <a:latin typeface="+mn-ea"/>
              </a:rPr>
              <a:t>○○グループ</a:t>
            </a:r>
            <a:r>
              <a:rPr kumimoji="1" lang="en-US" altLang="ja-JP" b="1" dirty="0" smtClean="0">
                <a:latin typeface="+mn-ea"/>
              </a:rPr>
              <a:t>】</a:t>
            </a:r>
            <a:r>
              <a:rPr kumimoji="1" lang="ja-JP" altLang="en-US" b="1" dirty="0" smtClean="0">
                <a:latin typeface="+mn-ea"/>
              </a:rPr>
              <a:t>年末調整書類の提出方法</a:t>
            </a:r>
            <a:endParaRPr kumimoji="1" lang="ja-JP" altLang="en-US" b="1" dirty="0">
              <a:latin typeface="+mn-ea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4300388" y="1236515"/>
            <a:ext cx="3043041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◆</a:t>
            </a:r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全員</a:t>
            </a:r>
            <a:r>
              <a:rPr lang="ja-JP" altLang="en-US" sz="1300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提出</a:t>
            </a:r>
            <a:endParaRPr lang="en-US" altLang="ja-JP" sz="1300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・</a:t>
            </a:r>
            <a:r>
              <a:rPr lang="ja-JP" altLang="ja-JP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扶養者</a:t>
            </a:r>
            <a:r>
              <a:rPr lang="ja-JP" altLang="ja-JP" sz="1300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控除等</a:t>
            </a:r>
            <a:r>
              <a:rPr lang="ja-JP" altLang="ja-JP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申告書</a:t>
            </a:r>
            <a:endParaRPr lang="en-US" altLang="ja-JP" sz="1300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・</a:t>
            </a:r>
            <a:r>
              <a:rPr lang="ja-JP" altLang="ja-JP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基礎</a:t>
            </a:r>
            <a:r>
              <a:rPr lang="ja-JP" altLang="ja-JP" sz="1300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控除等</a:t>
            </a:r>
            <a:r>
              <a:rPr lang="ja-JP" altLang="ja-JP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申告書</a:t>
            </a:r>
            <a:endParaRPr lang="en-US" altLang="ja-JP" sz="1300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・</a:t>
            </a:r>
            <a:r>
              <a:rPr lang="ja-JP" altLang="ja-JP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保険料</a:t>
            </a:r>
            <a:r>
              <a:rPr lang="ja-JP" altLang="ja-JP" sz="1300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控除</a:t>
            </a:r>
            <a:r>
              <a:rPr lang="ja-JP" altLang="ja-JP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申告書</a:t>
            </a:r>
            <a:endParaRPr lang="en-US" altLang="ja-JP" sz="1300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・</a:t>
            </a:r>
            <a:r>
              <a:rPr lang="ja-JP" altLang="ja-JP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ご連絡先</a:t>
            </a:r>
            <a:r>
              <a:rPr lang="ja-JP" altLang="ja-JP" sz="1300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記入票</a:t>
            </a:r>
          </a:p>
          <a:p>
            <a:pPr algn="just">
              <a:spcAft>
                <a:spcPts val="0"/>
              </a:spcAft>
            </a:pPr>
            <a:endParaRPr lang="en-US" altLang="ja-JP" sz="1300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◆該当者</a:t>
            </a:r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のみ提出</a:t>
            </a:r>
            <a:endParaRPr lang="en-US" altLang="ja-JP" sz="1300" kern="1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・各種</a:t>
            </a:r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保険料控除証明書</a:t>
            </a:r>
            <a:endParaRPr lang="en-US" altLang="ja-JP" sz="1300" kern="100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・</a:t>
            </a:r>
            <a:r>
              <a:rPr lang="ja-JP" altLang="ja-JP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住宅</a:t>
            </a:r>
            <a:r>
              <a:rPr lang="ja-JP" altLang="ja-JP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借入金特別控除</a:t>
            </a:r>
            <a:r>
              <a:rPr lang="ja-JP" altLang="ja-JP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申告書</a:t>
            </a:r>
            <a:endParaRPr lang="en-US" altLang="ja-JP" sz="13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spcAft>
                <a:spcPts val="0"/>
              </a:spcAft>
            </a:pPr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・</a:t>
            </a:r>
            <a:r>
              <a:rPr lang="ja-JP" altLang="ja-JP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借入金</a:t>
            </a:r>
            <a:r>
              <a:rPr lang="ja-JP" altLang="ja-JP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残高</a:t>
            </a:r>
            <a:r>
              <a:rPr lang="ja-JP" altLang="ja-JP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証明書</a:t>
            </a:r>
            <a:endParaRPr lang="en-US" altLang="ja-JP" sz="13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 algn="just">
              <a:spcAft>
                <a:spcPts val="0"/>
              </a:spcAft>
            </a:pPr>
            <a:endParaRPr lang="en-US" altLang="ja-JP" sz="1300" kern="100" dirty="0" smtClean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  <a:cs typeface="Times New Roman" panose="02020603050405020304" pitchFamily="18" charset="0"/>
              </a:rPr>
              <a:t>◆</a:t>
            </a:r>
            <a:r>
              <a:rPr lang="ja-JP" altLang="ja-JP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海外居住家族</a:t>
            </a:r>
            <a:r>
              <a:rPr lang="ja-JP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の扶養の</a:t>
            </a:r>
            <a:r>
              <a:rPr lang="ja-JP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場合のみ提出</a:t>
            </a:r>
            <a:endParaRPr lang="en-US" altLang="ja-JP" sz="13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・</a:t>
            </a:r>
            <a:r>
              <a:rPr lang="ja-JP" altLang="ja-JP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送金</a:t>
            </a:r>
            <a:r>
              <a:rPr lang="ja-JP" altLang="ja-JP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証明</a:t>
            </a:r>
          </a:p>
          <a:p>
            <a:r>
              <a:rPr lang="ja-JP" altLang="en-US" sz="1300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・</a:t>
            </a:r>
            <a:r>
              <a:rPr lang="ja-JP" altLang="ja-JP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家族証明</a:t>
            </a:r>
            <a:endParaRPr lang="ja-JP" altLang="ja-JP" sz="13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7264400" y="1444788"/>
            <a:ext cx="2103120" cy="5596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ja-JP" altLang="en-US" sz="1600" b="1" dirty="0" smtClean="0">
                <a:latin typeface="+mn-ea"/>
              </a:rPr>
              <a:t>期限</a:t>
            </a:r>
            <a:r>
              <a:rPr kumimoji="1" lang="en-US" altLang="ja-JP" sz="1600" b="1" dirty="0" smtClean="0">
                <a:latin typeface="+mn-ea"/>
              </a:rPr>
              <a:t>:11</a:t>
            </a:r>
            <a:r>
              <a:rPr kumimoji="1" lang="ja-JP" altLang="en-US" sz="1600" b="1" dirty="0" smtClean="0">
                <a:latin typeface="+mn-ea"/>
              </a:rPr>
              <a:t>月</a:t>
            </a:r>
            <a:r>
              <a:rPr kumimoji="1" lang="en-US" altLang="ja-JP" sz="1600" b="1" dirty="0" smtClean="0">
                <a:latin typeface="+mn-ea"/>
              </a:rPr>
              <a:t>12</a:t>
            </a:r>
            <a:r>
              <a:rPr kumimoji="1" lang="ja-JP" altLang="en-US" sz="1600" b="1" dirty="0" smtClean="0">
                <a:latin typeface="+mn-ea"/>
              </a:rPr>
              <a:t>日（金）</a:t>
            </a:r>
            <a:endParaRPr kumimoji="1" lang="en-US" altLang="ja-JP" sz="1600" b="1" dirty="0" smtClean="0">
              <a:latin typeface="+mn-ea"/>
            </a:endParaRPr>
          </a:p>
          <a:p>
            <a:pPr algn="ctr"/>
            <a:r>
              <a:rPr kumimoji="1" lang="ja-JP" altLang="en-US" sz="1600" b="1" dirty="0" err="1" smtClean="0">
                <a:latin typeface="+mn-ea"/>
              </a:rPr>
              <a:t>までに</a:t>
            </a:r>
            <a:r>
              <a:rPr kumimoji="1" lang="ja-JP" altLang="en-US" sz="1600" b="1" dirty="0" smtClean="0">
                <a:latin typeface="+mn-ea"/>
              </a:rPr>
              <a:t>投函</a:t>
            </a:r>
            <a:endParaRPr kumimoji="1" lang="ja-JP" altLang="en-US" sz="1600" b="1" dirty="0">
              <a:latin typeface="+mn-ea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4012334" y="5867690"/>
            <a:ext cx="42514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600" kern="100" dirty="0" smtClean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株式会社　</a:t>
            </a:r>
            <a:r>
              <a:rPr lang="ja-JP" altLang="en-US" sz="1600" kern="100" dirty="0" smtClean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○○</a:t>
            </a:r>
            <a:r>
              <a:rPr lang="ja-JP" altLang="ja-JP" sz="1600" kern="100" dirty="0" smtClean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　コールセンター</a:t>
            </a:r>
            <a:endParaRPr lang="en-US" altLang="ja-JP" sz="1600" kern="100" dirty="0" smtClean="0">
              <a:solidFill>
                <a:srgbClr val="000000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r>
              <a:rPr lang="ja-JP" altLang="ja-JP" sz="1600" kern="100" dirty="0" smtClean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電話：</a:t>
            </a:r>
            <a:r>
              <a:rPr lang="en-US" altLang="ja-JP" sz="1600" b="1" kern="100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0120-000-000</a:t>
            </a:r>
            <a:r>
              <a:rPr lang="ja-JP" altLang="ja-JP" sz="1600" kern="100" dirty="0" smtClean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（</a:t>
            </a:r>
            <a:r>
              <a:rPr lang="ja-JP" altLang="ja-JP" sz="1600" kern="100" dirty="0" smtClean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平日　</a:t>
            </a:r>
            <a:r>
              <a:rPr lang="en-US" altLang="ja-JP" sz="1600" kern="100" dirty="0" smtClean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8:30</a:t>
            </a:r>
            <a:r>
              <a:rPr lang="ja-JP" altLang="ja-JP" sz="1600" kern="100" dirty="0" smtClean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～</a:t>
            </a:r>
            <a:r>
              <a:rPr lang="en-US" altLang="ja-JP" sz="1600" kern="100" dirty="0" smtClean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18:00</a:t>
            </a:r>
            <a:r>
              <a:rPr lang="ja-JP" altLang="ja-JP" sz="1600" kern="100" dirty="0" smtClean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）</a:t>
            </a:r>
            <a:endParaRPr lang="en-US" altLang="ja-JP" sz="1600" kern="100" dirty="0" smtClean="0">
              <a:solidFill>
                <a:srgbClr val="000000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r>
              <a:rPr lang="ja-JP" altLang="ja-JP" sz="1600" dirty="0" smtClean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年末調整専用</a:t>
            </a:r>
            <a:r>
              <a:rPr lang="ja-JP" altLang="ja-JP" sz="1600" dirty="0" smtClean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メール</a:t>
            </a:r>
            <a:r>
              <a:rPr lang="en-US" altLang="ja-JP" sz="1600" dirty="0" smtClean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ja-JP" sz="1600" b="1" dirty="0" smtClean="0">
                <a:solidFill>
                  <a:srgbClr val="FF0000"/>
                </a:solidFill>
                <a:latin typeface="+mn-ea"/>
              </a:rPr>
              <a:t>000@000.com</a:t>
            </a:r>
            <a:endParaRPr lang="ja-JP" altLang="ja-JP" sz="16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782809" y="5990801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 smtClean="0">
                <a:latin typeface="+mn-ea"/>
                <a:cs typeface="Times New Roman" panose="02020603050405020304" pitchFamily="18" charset="0"/>
              </a:rPr>
              <a:t>年末調整</a:t>
            </a:r>
            <a:endParaRPr lang="en-US" altLang="ja-JP" sz="1600" dirty="0" smtClean="0">
              <a:latin typeface="+mn-ea"/>
              <a:cs typeface="Times New Roman" panose="02020603050405020304" pitchFamily="18" charset="0"/>
            </a:endParaRPr>
          </a:p>
          <a:p>
            <a:r>
              <a:rPr lang="ja-JP" altLang="ja-JP" sz="1600" dirty="0" smtClean="0">
                <a:latin typeface="+mn-ea"/>
                <a:cs typeface="Times New Roman" panose="02020603050405020304" pitchFamily="18" charset="0"/>
              </a:rPr>
              <a:t>問合せ先</a:t>
            </a:r>
            <a:endParaRPr lang="ja-JP" altLang="en-US" sz="1600" dirty="0">
              <a:latin typeface="+mn-ea"/>
            </a:endParaRPr>
          </a:p>
        </p:txBody>
      </p:sp>
      <p:pic>
        <p:nvPicPr>
          <p:cNvPr id="1026" name="Picture 2" descr="https://1.bp.blogspot.com/-ZXfx7aOs7RE/XdttvoFM0sI/AAAAAAABWLs/TpGKb34W3hsnu60f_OrMs1Xsc8ozm6SbgCNcBGAsYHQ/s1600/pose_yubisashi_kakunin_businesswom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9" y="3474166"/>
            <a:ext cx="1520691" cy="171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1.bp.blogspot.com/-pl7cgrsVeiA/VHxqZVpW-HI/AAAAAAAApXM/fllyKNyfygU/s800/zei_shinkok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393" y="3557922"/>
            <a:ext cx="1533554" cy="1620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1.bp.blogspot.com/-m1tfLZd0Z_o/XdttnQuCXnI/AAAAAAABWKI/8VlIlaV2BjkuObKWvgNEt1FnXCUfxcTBgCNcBGAsYHQ/s1600/nimotsu_man_atena_envelop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230" y="3957453"/>
            <a:ext cx="821047" cy="1275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ポストに投函している人のイラスト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255" y="3466415"/>
            <a:ext cx="1573221" cy="167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テキスト ボックス 25"/>
          <p:cNvSpPr txBox="1"/>
          <p:nvPr/>
        </p:nvSpPr>
        <p:spPr>
          <a:xfrm>
            <a:off x="7380652" y="2177138"/>
            <a:ext cx="282289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封筒重量が</a:t>
            </a:r>
            <a:r>
              <a:rPr kumimoji="1" lang="en-US" altLang="ja-JP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100g</a:t>
            </a:r>
            <a:r>
              <a:rPr kumimoji="1" lang="ja-JP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以上の場合</a:t>
            </a:r>
            <a:endParaRPr kumimoji="1" lang="en-US" altLang="ja-JP" sz="13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r>
              <a:rPr kumimoji="1" lang="ja-JP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→</a:t>
            </a:r>
            <a:r>
              <a:rPr kumimoji="1" lang="ja-JP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人事に連絡</a:t>
            </a:r>
            <a:endParaRPr kumimoji="1" lang="en-US" altLang="ja-JP" sz="1300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r>
              <a:rPr kumimoji="1" lang="ja-JP" altLang="en-US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　</a:t>
            </a:r>
            <a:r>
              <a:rPr kumimoji="1" lang="ja-JP" altLang="en-US" sz="1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　　（切手を送ります）</a:t>
            </a:r>
            <a:endParaRPr kumimoji="1" lang="ja-JP" altLang="en-US" sz="13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2644247" y="2177138"/>
            <a:ext cx="1405330" cy="692497"/>
          </a:xfrm>
          <a:prstGeom prst="rect">
            <a:avLst/>
          </a:prstGeom>
          <a:solidFill>
            <a:schemeClr val="accent2"/>
          </a:solidFill>
        </p:spPr>
        <p:txBody>
          <a:bodyPr wrap="square" lIns="0" rIns="0">
            <a:spAutoFit/>
          </a:bodyPr>
          <a:lstStyle/>
          <a:p>
            <a:pPr algn="ctr"/>
            <a:r>
              <a:rPr lang="ja-JP" altLang="en-US" sz="1300" b="1" kern="100" dirty="0" smtClean="0">
                <a:solidFill>
                  <a:schemeClr val="bg1"/>
                </a:solidFill>
                <a:effectLst/>
                <a:latin typeface="+mn-ea"/>
                <a:cs typeface="Times New Roman" panose="02020603050405020304" pitchFamily="18" charset="0"/>
              </a:rPr>
              <a:t>記入のご相談は</a:t>
            </a:r>
            <a:endParaRPr lang="en-US" altLang="ja-JP" sz="1300" b="1" kern="100" dirty="0" smtClean="0">
              <a:solidFill>
                <a:schemeClr val="bg1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algn="ctr"/>
            <a:r>
              <a:rPr lang="ja-JP" altLang="en-US" sz="1300" b="1" kern="100" dirty="0" smtClean="0">
                <a:solidFill>
                  <a:schemeClr val="bg1"/>
                </a:solidFill>
                <a:effectLst/>
                <a:latin typeface="+mn-ea"/>
                <a:cs typeface="Times New Roman" panose="02020603050405020304" pitchFamily="18" charset="0"/>
              </a:rPr>
              <a:t>下記</a:t>
            </a:r>
            <a:endParaRPr lang="en-US" altLang="ja-JP" sz="1300" b="1" kern="100" dirty="0" smtClean="0">
              <a:solidFill>
                <a:schemeClr val="bg1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algn="ctr"/>
            <a:r>
              <a:rPr lang="ja-JP" altLang="en-US" sz="1300" b="1" kern="100" dirty="0" smtClean="0">
                <a:solidFill>
                  <a:schemeClr val="bg1"/>
                </a:solidFill>
                <a:effectLst/>
                <a:latin typeface="+mn-ea"/>
                <a:cs typeface="Times New Roman" panose="02020603050405020304" pitchFamily="18" charset="0"/>
              </a:rPr>
              <a:t>コールセンターへ</a:t>
            </a:r>
            <a:endParaRPr lang="ja-JP" altLang="ja-JP" sz="1300" b="1" kern="100" dirty="0">
              <a:solidFill>
                <a:schemeClr val="bg1"/>
              </a:solidFill>
              <a:effectLst/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1038" name="Picture 14" descr="https://1.bp.blogspot.com/-enyyb55BYz0/XdttoFeyboI/AAAAAAABWKQ/bx3aGFjL24kCUIivr_JCWFzh9g7enwsywCNcBGAsYHQ/s1600/nimotsu_woman_atena_envelop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555" y="3957734"/>
            <a:ext cx="822127" cy="127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正方形/長方形 19"/>
          <p:cNvSpPr/>
          <p:nvPr/>
        </p:nvSpPr>
        <p:spPr>
          <a:xfrm>
            <a:off x="314251" y="5387270"/>
            <a:ext cx="100968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ja-JP" altLang="ja-JP" sz="1600" kern="1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※期限までに返送できない場合</a:t>
            </a:r>
            <a:r>
              <a:rPr lang="ja-JP" altLang="ja-JP" sz="1600" kern="100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は</a:t>
            </a:r>
            <a:r>
              <a:rPr lang="ja-JP" altLang="en-US" sz="1600" kern="100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「その</a:t>
            </a:r>
            <a:r>
              <a:rPr lang="ja-JP" altLang="ja-JP" sz="1600" kern="100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理由</a:t>
            </a:r>
            <a:r>
              <a:rPr lang="ja-JP" altLang="ja-JP" sz="1600" kern="1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と返送可能</a:t>
            </a:r>
            <a:r>
              <a:rPr lang="ja-JP" altLang="ja-JP" sz="1600" kern="100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日</a:t>
            </a:r>
            <a:r>
              <a:rPr lang="ja-JP" altLang="en-US" sz="1600" kern="100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」</a:t>
            </a:r>
            <a:r>
              <a:rPr lang="ja-JP" altLang="ja-JP" sz="1600" kern="100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を</a:t>
            </a:r>
            <a:r>
              <a:rPr lang="ja-JP" altLang="ja-JP" sz="1600" kern="1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コールセンターまでお知らせ</a:t>
            </a:r>
            <a:r>
              <a:rPr lang="ja-JP" altLang="ja-JP" sz="1600" kern="100" dirty="0" smtClean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ください</a:t>
            </a:r>
            <a:endParaRPr lang="ja-JP" altLang="ja-JP" sz="1600" kern="100" dirty="0"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2" name="右中かっこ 21"/>
          <p:cNvSpPr/>
          <p:nvPr/>
        </p:nvSpPr>
        <p:spPr>
          <a:xfrm>
            <a:off x="6102515" y="1410607"/>
            <a:ext cx="128270" cy="89535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/>
          <p:cNvSpPr/>
          <p:nvPr/>
        </p:nvSpPr>
        <p:spPr>
          <a:xfrm>
            <a:off x="6220972" y="1712088"/>
            <a:ext cx="90357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300" b="1" kern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Times New Roman" panose="02020603050405020304" pitchFamily="18" charset="0"/>
              </a:rPr>
              <a:t>全て記入</a:t>
            </a:r>
            <a:endParaRPr lang="ja-JP" altLang="ja-JP" sz="13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0804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</TotalTime>
  <Words>195</Words>
  <Application>Microsoft Office PowerPoint</Application>
  <PresentationFormat>A4 210 x 297 mm</PresentationFormat>
  <Paragraphs>44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>新明工業株式会社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濱岡 寛隆</dc:creator>
  <cp:lastModifiedBy>濱岡 寛隆</cp:lastModifiedBy>
  <cp:revision>16</cp:revision>
  <dcterms:created xsi:type="dcterms:W3CDTF">2021-10-20T01:53:40Z</dcterms:created>
  <dcterms:modified xsi:type="dcterms:W3CDTF">2021-10-20T04:07:55Z</dcterms:modified>
</cp:coreProperties>
</file>