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5" r:id="rId4"/>
    <p:sldId id="267" r:id="rId5"/>
    <p:sldId id="261" r:id="rId6"/>
    <p:sldId id="260" r:id="rId7"/>
    <p:sldId id="262" r:id="rId8"/>
    <p:sldId id="259" r:id="rId9"/>
    <p:sldId id="279" r:id="rId10"/>
    <p:sldId id="278" r:id="rId11"/>
    <p:sldId id="277" r:id="rId12"/>
    <p:sldId id="280" r:id="rId13"/>
    <p:sldId id="281" r:id="rId14"/>
    <p:sldId id="282" r:id="rId15"/>
    <p:sldId id="283" r:id="rId16"/>
    <p:sldId id="284" r:id="rId17"/>
    <p:sldId id="264" r:id="rId18"/>
    <p:sldId id="263" r:id="rId19"/>
    <p:sldId id="265" r:id="rId20"/>
    <p:sldId id="273" r:id="rId21"/>
    <p:sldId id="268" r:id="rId22"/>
    <p:sldId id="269"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4BC"/>
    <a:srgbClr val="DD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1" autoAdjust="0"/>
    <p:restoredTop sz="94660"/>
  </p:normalViewPr>
  <p:slideViewPr>
    <p:cSldViewPr snapToGrid="0" showGuides="1">
      <p:cViewPr varScale="1">
        <p:scale>
          <a:sx n="79" d="100"/>
          <a:sy n="79" d="100"/>
        </p:scale>
        <p:origin x="86" y="154"/>
      </p:cViewPr>
      <p:guideLst>
        <p:guide orient="horz" pos="208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512BB4C-28F8-4813-985A-3DED5E60D59A}" type="datetimeFigureOut">
              <a:rPr kumimoji="1" lang="ja-JP" altLang="en-US" smtClean="0"/>
              <a:t>2021/12/13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A5E6C09-CFAE-4928-B385-31C3346E096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2BB4C-28F8-4813-985A-3DED5E60D59A}" type="datetimeFigureOut">
              <a:rPr kumimoji="1" lang="ja-JP" altLang="en-US" smtClean="0"/>
              <a:t>2021/12/13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E6C09-CFAE-4928-B385-31C3346E096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2" cstate="email"/>
          <a:srcRect/>
          <a:stretch>
            <a:fillRect/>
          </a:stretch>
        </p:blipFill>
        <p:spPr>
          <a:xfrm>
            <a:off x="5260258" y="-23420"/>
            <a:ext cx="6931742" cy="6874626"/>
          </a:xfrm>
          <a:prstGeom prst="rect">
            <a:avLst/>
          </a:prstGeom>
        </p:spPr>
      </p:pic>
      <p:sp>
        <p:nvSpPr>
          <p:cNvPr id="6" name="平行四辺形 5"/>
          <p:cNvSpPr/>
          <p:nvPr/>
        </p:nvSpPr>
        <p:spPr>
          <a:xfrm>
            <a:off x="-73890" y="-23420"/>
            <a:ext cx="7092604" cy="687462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object 2"/>
          <p:cNvSpPr txBox="1"/>
          <p:nvPr/>
        </p:nvSpPr>
        <p:spPr>
          <a:xfrm>
            <a:off x="544195" y="1616075"/>
            <a:ext cx="4523105" cy="334645"/>
          </a:xfrm>
          <a:prstGeom prst="rect">
            <a:avLst/>
          </a:prstGeom>
        </p:spPr>
        <p:txBody>
          <a:bodyPr vert="horz" wrap="square" lIns="0" tIns="12700" rIns="0" bIns="0" rtlCol="0">
            <a:spAutoFit/>
          </a:bodyPr>
          <a:lstStyle/>
          <a:p>
            <a:pPr marL="12700" algn="l">
              <a:lnSpc>
                <a:spcPct val="100000"/>
              </a:lnSpc>
              <a:spcBef>
                <a:spcPts val="100"/>
              </a:spcBef>
            </a:pPr>
            <a:r>
              <a:rPr sz="2000" b="1" spc="95" dirty="0">
                <a:solidFill>
                  <a:schemeClr val="bg1"/>
                </a:solidFill>
                <a:ea typeface="+mn-lt"/>
                <a:cs typeface="游ゴシック" panose="020B0400000000000000" charset="-128"/>
              </a:rPr>
              <a:t>あなたの顧問税理士も知らない</a:t>
            </a:r>
          </a:p>
        </p:txBody>
      </p:sp>
      <p:sp>
        <p:nvSpPr>
          <p:cNvPr id="15" name="テキスト ボックス 14"/>
          <p:cNvSpPr txBox="1"/>
          <p:nvPr/>
        </p:nvSpPr>
        <p:spPr>
          <a:xfrm>
            <a:off x="360045" y="2112645"/>
            <a:ext cx="5008880" cy="2633345"/>
          </a:xfrm>
          <a:prstGeom prst="rect">
            <a:avLst/>
          </a:prstGeom>
          <a:noFill/>
        </p:spPr>
        <p:txBody>
          <a:bodyPr wrap="square">
            <a:spAutoFit/>
          </a:bodyPr>
          <a:lstStyle/>
          <a:p>
            <a:pPr marL="12700" algn="l">
              <a:lnSpc>
                <a:spcPct val="100000"/>
              </a:lnSpc>
              <a:spcBef>
                <a:spcPts val="105"/>
              </a:spcBef>
            </a:pPr>
            <a:r>
              <a:rPr lang="ja-JP" altLang="en-US" sz="5400" b="1" dirty="0">
                <a:solidFill>
                  <a:schemeClr val="bg1"/>
                </a:solidFill>
                <a:latin typeface="游ゴシック" panose="020B0400000000000000" charset="-128"/>
                <a:cs typeface="游ゴシック" panose="020B0400000000000000" charset="-128"/>
              </a:rPr>
              <a:t>最強の節税術</a:t>
            </a:r>
          </a:p>
          <a:p>
            <a:pPr marL="12700" algn="l">
              <a:lnSpc>
                <a:spcPct val="100000"/>
              </a:lnSpc>
              <a:spcBef>
                <a:spcPts val="105"/>
              </a:spcBef>
            </a:pPr>
            <a:r>
              <a:rPr lang="ja-JP" altLang="en-US" sz="5400" b="1" dirty="0">
                <a:solidFill>
                  <a:schemeClr val="bg1"/>
                </a:solidFill>
                <a:latin typeface="游ゴシック" panose="020B0400000000000000" charset="-128"/>
                <a:cs typeface="游ゴシック" panose="020B0400000000000000" charset="-128"/>
              </a:rPr>
              <a:t>新・中古車投資</a:t>
            </a:r>
          </a:p>
          <a:p>
            <a:pPr marL="12700" algn="l">
              <a:lnSpc>
                <a:spcPct val="100000"/>
              </a:lnSpc>
              <a:spcBef>
                <a:spcPts val="105"/>
              </a:spcBef>
            </a:pPr>
            <a:r>
              <a:rPr lang="ja-JP" altLang="en-US" sz="5400" b="1" dirty="0">
                <a:solidFill>
                  <a:schemeClr val="bg1"/>
                </a:solidFill>
                <a:latin typeface="游ゴシック" panose="020B0400000000000000" charset="-128"/>
                <a:cs typeface="游ゴシック" panose="020B0400000000000000" charset="-128"/>
              </a:rPr>
              <a:t>を公開します。</a:t>
            </a:r>
          </a:p>
        </p:txBody>
      </p:sp>
      <p:sp>
        <p:nvSpPr>
          <p:cNvPr id="2" name="object 2"/>
          <p:cNvSpPr txBox="1"/>
          <p:nvPr/>
        </p:nvSpPr>
        <p:spPr>
          <a:xfrm>
            <a:off x="544195" y="443865"/>
            <a:ext cx="6497955" cy="589915"/>
          </a:xfrm>
          <a:prstGeom prst="rect">
            <a:avLst/>
          </a:prstGeom>
        </p:spPr>
        <p:txBody>
          <a:bodyPr vert="horz" wrap="square" lIns="0" tIns="12700" rIns="0" bIns="0" rtlCol="0">
            <a:spAutoFit/>
          </a:bodyPr>
          <a:lstStyle/>
          <a:p>
            <a:pPr marL="12700" algn="l">
              <a:lnSpc>
                <a:spcPct val="100000"/>
              </a:lnSpc>
              <a:spcBef>
                <a:spcPts val="100"/>
              </a:spcBef>
            </a:pPr>
            <a:r>
              <a:rPr b="1" dirty="0">
                <a:solidFill>
                  <a:schemeClr val="bg1"/>
                </a:solidFill>
                <a:ea typeface="+mn-lt"/>
                <a:cs typeface="游ゴシック" panose="020B0400000000000000" charset="-128"/>
              </a:rPr>
              <a:t>とにかく無駄な税金を払いたくない</a:t>
            </a:r>
          </a:p>
          <a:p>
            <a:pPr marL="12700" algn="l">
              <a:lnSpc>
                <a:spcPct val="100000"/>
              </a:lnSpc>
              <a:spcBef>
                <a:spcPts val="100"/>
              </a:spcBef>
            </a:pPr>
            <a:r>
              <a:rPr b="1" dirty="0">
                <a:solidFill>
                  <a:schemeClr val="bg1"/>
                </a:solidFill>
                <a:ea typeface="+mn-lt"/>
                <a:cs typeface="游ゴシック" panose="020B0400000000000000" charset="-128"/>
              </a:rPr>
              <a:t>個人事業主・企業オーナー・投資家必見！</a:t>
            </a:r>
          </a:p>
        </p:txBody>
      </p:sp>
      <p:sp>
        <p:nvSpPr>
          <p:cNvPr id="3" name="object 2"/>
          <p:cNvSpPr txBox="1"/>
          <p:nvPr/>
        </p:nvSpPr>
        <p:spPr>
          <a:xfrm>
            <a:off x="544195" y="4745990"/>
            <a:ext cx="4523105" cy="334645"/>
          </a:xfrm>
          <a:prstGeom prst="rect">
            <a:avLst/>
          </a:prstGeom>
        </p:spPr>
        <p:txBody>
          <a:bodyPr vert="horz" wrap="square" lIns="0" tIns="12700" rIns="0" bIns="0" rtlCol="0">
            <a:spAutoFit/>
          </a:bodyPr>
          <a:lstStyle/>
          <a:p>
            <a:pPr marL="12700" algn="l">
              <a:lnSpc>
                <a:spcPct val="100000"/>
              </a:lnSpc>
              <a:spcBef>
                <a:spcPts val="100"/>
              </a:spcBef>
            </a:pPr>
            <a:r>
              <a:rPr sz="2000" b="1" spc="95" dirty="0">
                <a:solidFill>
                  <a:schemeClr val="bg1"/>
                </a:solidFill>
                <a:ea typeface="+mn-lt"/>
                <a:cs typeface="游ゴシック" panose="020B0400000000000000" charset="-128"/>
              </a:rPr>
              <a:t>富裕層達が実践する節税×投資術</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619241" y="6054828"/>
            <a:ext cx="2469596" cy="230832"/>
          </a:xfrm>
          <a:prstGeom prst="rect">
            <a:avLst/>
          </a:prstGeom>
          <a:noFill/>
        </p:spPr>
        <p:txBody>
          <a:bodyPr wrap="square">
            <a:spAutoFit/>
          </a:bodyPr>
          <a:lstStyle/>
          <a:p>
            <a:r>
              <a:rPr lang="en-US" altLang="ja-JP" sz="900" dirty="0"/>
              <a:t>https://kakaku.com/item/K0000319131/</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4024202446"/>
              </p:ext>
            </p:extLst>
          </p:nvPr>
        </p:nvGraphicFramePr>
        <p:xfrm>
          <a:off x="7455877" y="353016"/>
          <a:ext cx="4365956" cy="5424310"/>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NBOX </a:t>
                      </a:r>
                      <a:r>
                        <a:rPr kumimoji="1" lang="ja-JP" altLang="en-US" b="1" dirty="0"/>
                        <a:t>カスタム</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1,000,000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35,000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1,680,000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336,000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1,344,000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0797">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175</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42377" y="5988915"/>
            <a:ext cx="3804544" cy="655955"/>
          </a:xfrm>
          <a:prstGeom prst="rect">
            <a:avLst/>
          </a:prstGeom>
          <a:noFill/>
        </p:spPr>
        <p:txBody>
          <a:bodyPr wrap="square" rtlCol="0">
            <a:spAutoFit/>
          </a:bodyPr>
          <a:lstStyle/>
          <a:p>
            <a:r>
              <a:rPr lang="en-US" altLang="ja-JP" b="1" dirty="0">
                <a:sym typeface="+mn-ea"/>
              </a:rPr>
              <a:t>100</a:t>
            </a:r>
            <a:r>
              <a:rPr lang="ja-JP" altLang="en-US" b="1" dirty="0">
                <a:sym typeface="+mn-ea"/>
              </a:rPr>
              <a:t>万円の節税に成功！</a:t>
            </a:r>
            <a:endParaRPr kumimoji="1" lang="ja-JP" altLang="en-US" b="1" dirty="0"/>
          </a:p>
          <a:p>
            <a:r>
              <a:rPr lang="en-US" altLang="ja-JP" b="1" dirty="0">
                <a:sym typeface="+mn-ea"/>
              </a:rPr>
              <a:t>75</a:t>
            </a:r>
            <a:r>
              <a:rPr lang="ja-JP" altLang="en-US" b="1" dirty="0">
                <a:sym typeface="+mn-ea"/>
              </a:rPr>
              <a:t>万円の運用益に成功！</a:t>
            </a:r>
            <a:endParaRPr kumimoji="1" lang="ja-JP" altLang="en-US" dirty="0"/>
          </a:p>
        </p:txBody>
      </p:sp>
      <p:pic>
        <p:nvPicPr>
          <p:cNvPr id="1026" name="Picture 2" descr="ホンダ N-BOX カスタムの価格・新型情報・グレード諸元 価格.com"/>
          <p:cNvPicPr>
            <a:picLocks noChangeAspect="1" noChangeArrowheads="1"/>
          </p:cNvPicPr>
          <p:nvPr/>
        </p:nvPicPr>
        <p:blipFill>
          <a:blip r:embed="rId2" cstate="email"/>
          <a:srcRect/>
          <a:stretch>
            <a:fillRect/>
          </a:stretch>
        </p:blipFill>
        <p:spPr bwMode="auto">
          <a:xfrm>
            <a:off x="1215011" y="1959972"/>
            <a:ext cx="5278056" cy="3958542"/>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6">
            <a:extLst>
              <a:ext uri="{FF2B5EF4-FFF2-40B4-BE49-F238E27FC236}">
                <a16:creationId xmlns:a16="http://schemas.microsoft.com/office/drawing/2014/main" id="{F98E0DF4-B35B-4156-8269-F77B3C723C10}"/>
              </a:ext>
            </a:extLst>
          </p:cNvPr>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55955"/>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事例紹介③</a:t>
            </a:r>
          </a:p>
        </p:txBody>
      </p:sp>
      <p:sp>
        <p:nvSpPr>
          <p:cNvPr id="21" name="テキスト ボックス 20"/>
          <p:cNvSpPr txBox="1"/>
          <p:nvPr/>
        </p:nvSpPr>
        <p:spPr>
          <a:xfrm>
            <a:off x="806039" y="6068789"/>
            <a:ext cx="6096000" cy="507831"/>
          </a:xfrm>
          <a:prstGeom prst="rect">
            <a:avLst/>
          </a:prstGeom>
          <a:noFill/>
        </p:spPr>
        <p:txBody>
          <a:bodyPr wrap="square">
            <a:spAutoFit/>
          </a:bodyPr>
          <a:lstStyle/>
          <a:p>
            <a:r>
              <a:rPr lang="ja-JP" altLang="en-US" sz="900" dirty="0"/>
              <a:t>https://www.auto-acp.com/crown/%E3%82%AF%E3%83%A9%E3%82%A6%E3%83%B3-%E3%82%A8%E3%82%A2%E3%83%AD/%E3%82%BB%E3%83%83%E3%83%88/%E3%83%AD%E3%83%BC%E3%82%A6%E3%82%A7%E3%83%B3-210%E7%B3%BB%E5%89%8D%E6%9C%9F-detail1196.html</a:t>
            </a:r>
          </a:p>
        </p:txBody>
      </p:sp>
      <p:pic>
        <p:nvPicPr>
          <p:cNvPr id="3" name="図 2"/>
          <p:cNvPicPr>
            <a:picLocks noChangeAspect="1"/>
          </p:cNvPicPr>
          <p:nvPr/>
        </p:nvPicPr>
        <p:blipFill>
          <a:blip r:embed="rId2" cstate="email"/>
          <a:stretch>
            <a:fillRect/>
          </a:stretch>
        </p:blipFill>
        <p:spPr>
          <a:xfrm>
            <a:off x="603633" y="1946294"/>
            <a:ext cx="6500812" cy="3972220"/>
          </a:xfrm>
          <a:prstGeom prst="rect">
            <a:avLst/>
          </a:prstGeom>
        </p:spPr>
      </p:pic>
      <p:graphicFrame>
        <p:nvGraphicFramePr>
          <p:cNvPr id="7" name="表 21"/>
          <p:cNvGraphicFramePr>
            <a:graphicFrameLocks noGrp="1"/>
          </p:cNvGraphicFramePr>
          <p:nvPr>
            <p:extLst>
              <p:ext uri="{D42A27DB-BD31-4B8C-83A1-F6EECF244321}">
                <p14:modId xmlns:p14="http://schemas.microsoft.com/office/powerpoint/2010/main" val="660763383"/>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210</a:t>
                      </a:r>
                      <a:r>
                        <a:rPr kumimoji="1" lang="ja-JP" altLang="en-US" b="1" dirty="0"/>
                        <a:t>系クラウン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1,800,000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3,000,000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600,000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2,400,000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800,000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320</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55955"/>
          </a:xfrm>
          <a:prstGeom prst="rect">
            <a:avLst/>
          </a:prstGeom>
          <a:noFill/>
        </p:spPr>
        <p:txBody>
          <a:bodyPr wrap="square" rtlCol="0">
            <a:spAutoFit/>
          </a:bodyPr>
          <a:lstStyle/>
          <a:p>
            <a:r>
              <a:rPr kumimoji="1" lang="en-US" altLang="ja-JP" b="1" dirty="0"/>
              <a:t>180</a:t>
            </a:r>
            <a:r>
              <a:rPr kumimoji="1" lang="ja-JP" altLang="en-US" b="1" dirty="0"/>
              <a:t>万円の節税に成功！</a:t>
            </a:r>
          </a:p>
          <a:p>
            <a:r>
              <a:rPr kumimoji="1" lang="en-US" altLang="ja-JP" b="1" dirty="0"/>
              <a:t>140</a:t>
            </a:r>
            <a:r>
              <a:rPr kumimoji="1" lang="ja-JP" altLang="en-US" b="1" dirty="0"/>
              <a:t>万円の運用益に成功！</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3909A48-ECBE-4957-9014-DD5CA0DB466B}"/>
              </a:ext>
            </a:extLst>
          </p:cNvPr>
          <p:cNvPicPr>
            <a:picLocks noChangeAspect="1"/>
          </p:cNvPicPr>
          <p:nvPr/>
        </p:nvPicPr>
        <p:blipFill rotWithShape="1">
          <a:blip r:embed="rId2"/>
          <a:srcRect t="16427" r="14794"/>
          <a:stretch/>
        </p:blipFill>
        <p:spPr>
          <a:xfrm>
            <a:off x="603634" y="1946294"/>
            <a:ext cx="6500812" cy="397222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事例紹介④</a:t>
            </a:r>
          </a:p>
        </p:txBody>
      </p:sp>
      <p:sp>
        <p:nvSpPr>
          <p:cNvPr id="21" name="テキスト ボックス 20"/>
          <p:cNvSpPr txBox="1"/>
          <p:nvPr/>
        </p:nvSpPr>
        <p:spPr>
          <a:xfrm>
            <a:off x="2785707" y="6068789"/>
            <a:ext cx="2136666" cy="230832"/>
          </a:xfrm>
          <a:prstGeom prst="rect">
            <a:avLst/>
          </a:prstGeom>
          <a:noFill/>
        </p:spPr>
        <p:txBody>
          <a:bodyPr wrap="square">
            <a:spAutoFit/>
          </a:bodyPr>
          <a:lstStyle/>
          <a:p>
            <a:r>
              <a:rPr lang="en-US" altLang="ja-JP" sz="900" dirty="0"/>
              <a:t>https://www.fiat-auto.co.jp/500c/</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3527526207"/>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フィアット </a:t>
                      </a:r>
                      <a:r>
                        <a:rPr kumimoji="1" lang="en-US" altLang="ja-JP" b="1" dirty="0"/>
                        <a:t>500c</a:t>
                      </a:r>
                      <a:endParaRPr kumimoji="1" lang="ja-JP" altLang="en-US"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1,000,000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1,500,000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1,200,000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170</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55955"/>
          </a:xfrm>
          <a:prstGeom prst="rect">
            <a:avLst/>
          </a:prstGeom>
          <a:noFill/>
        </p:spPr>
        <p:txBody>
          <a:bodyPr wrap="square" rtlCol="0">
            <a:spAutoFit/>
          </a:bodyPr>
          <a:lstStyle/>
          <a:p>
            <a:r>
              <a:rPr kumimoji="1" lang="en-US" altLang="ja-JP" b="1" dirty="0"/>
              <a:t>100</a:t>
            </a:r>
            <a:r>
              <a:rPr kumimoji="1" lang="ja-JP" altLang="en-US" b="1" dirty="0"/>
              <a:t>万円の節税に成功！</a:t>
            </a:r>
          </a:p>
          <a:p>
            <a:r>
              <a:rPr lang="en-US" altLang="ja-JP" b="1" dirty="0"/>
              <a:t>7</a:t>
            </a:r>
            <a:r>
              <a:rPr kumimoji="1" lang="en-US" altLang="ja-JP" b="1" dirty="0"/>
              <a:t>0</a:t>
            </a:r>
            <a:r>
              <a:rPr kumimoji="1" lang="ja-JP" altLang="en-US" b="1" dirty="0"/>
              <a:t>万円の運用益に成功！</a:t>
            </a:r>
          </a:p>
        </p:txBody>
      </p:sp>
    </p:spTree>
    <p:extLst>
      <p:ext uri="{BB962C8B-B14F-4D97-AF65-F5344CB8AC3E}">
        <p14:creationId xmlns:p14="http://schemas.microsoft.com/office/powerpoint/2010/main" val="31281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4E3EA5-5A76-4602-9108-F3C4AB740721}"/>
              </a:ext>
            </a:extLst>
          </p:cNvPr>
          <p:cNvPicPr>
            <a:picLocks noChangeAspect="1"/>
          </p:cNvPicPr>
          <p:nvPr/>
        </p:nvPicPr>
        <p:blipFill rotWithShape="1">
          <a:blip r:embed="rId2"/>
          <a:srcRect l="9853" r="9853"/>
          <a:stretch/>
        </p:blipFill>
        <p:spPr>
          <a:xfrm>
            <a:off x="603634" y="1914522"/>
            <a:ext cx="6500812" cy="400050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事例紹介⑤</a:t>
            </a:r>
          </a:p>
        </p:txBody>
      </p:sp>
      <p:sp>
        <p:nvSpPr>
          <p:cNvPr id="21" name="テキスト ボックス 20"/>
          <p:cNvSpPr txBox="1"/>
          <p:nvPr/>
        </p:nvSpPr>
        <p:spPr>
          <a:xfrm>
            <a:off x="3082814" y="6068789"/>
            <a:ext cx="1542453" cy="230832"/>
          </a:xfrm>
          <a:prstGeom prst="rect">
            <a:avLst/>
          </a:prstGeom>
          <a:noFill/>
        </p:spPr>
        <p:txBody>
          <a:bodyPr wrap="square">
            <a:spAutoFit/>
          </a:bodyPr>
          <a:lstStyle/>
          <a:p>
            <a:r>
              <a:rPr lang="en-US" altLang="ja-JP" sz="900" dirty="0"/>
              <a:t>https://toyota.jp/aqua/</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2866911579"/>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トヨタ　アクア</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850,000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1,440,000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288,000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1,152,000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155</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55955"/>
          </a:xfrm>
          <a:prstGeom prst="rect">
            <a:avLst/>
          </a:prstGeom>
          <a:noFill/>
        </p:spPr>
        <p:txBody>
          <a:bodyPr wrap="square" rtlCol="0">
            <a:spAutoFit/>
          </a:bodyPr>
          <a:lstStyle/>
          <a:p>
            <a:r>
              <a:rPr lang="en-US" altLang="ja-JP" b="1" dirty="0"/>
              <a:t>85</a:t>
            </a:r>
            <a:r>
              <a:rPr kumimoji="1" lang="ja-JP" altLang="en-US" b="1" dirty="0"/>
              <a:t>万円の節税に成功！</a:t>
            </a:r>
          </a:p>
          <a:p>
            <a:r>
              <a:rPr lang="en-US" altLang="ja-JP" b="1" dirty="0"/>
              <a:t>7</a:t>
            </a:r>
            <a:r>
              <a:rPr kumimoji="1" lang="en-US" altLang="ja-JP" b="1" dirty="0"/>
              <a:t>0</a:t>
            </a:r>
            <a:r>
              <a:rPr kumimoji="1" lang="ja-JP" altLang="en-US" b="1" dirty="0"/>
              <a:t>万円の運用益に成功！</a:t>
            </a:r>
          </a:p>
        </p:txBody>
      </p:sp>
    </p:spTree>
    <p:extLst>
      <p:ext uri="{BB962C8B-B14F-4D97-AF65-F5344CB8AC3E}">
        <p14:creationId xmlns:p14="http://schemas.microsoft.com/office/powerpoint/2010/main" val="339070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B24B1FB-0C0F-45AE-A0ED-114A0C241017}"/>
              </a:ext>
            </a:extLst>
          </p:cNvPr>
          <p:cNvPicPr>
            <a:picLocks noChangeAspect="1"/>
          </p:cNvPicPr>
          <p:nvPr/>
        </p:nvPicPr>
        <p:blipFill rotWithShape="1">
          <a:blip r:embed="rId2"/>
          <a:srcRect l="14595" r="5110"/>
          <a:stretch/>
        </p:blipFill>
        <p:spPr>
          <a:xfrm>
            <a:off x="603633" y="2105022"/>
            <a:ext cx="6500812" cy="361950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事例紹介⑥</a:t>
            </a:r>
          </a:p>
        </p:txBody>
      </p:sp>
      <p:sp>
        <p:nvSpPr>
          <p:cNvPr id="21" name="テキスト ボックス 20"/>
          <p:cNvSpPr txBox="1"/>
          <p:nvPr/>
        </p:nvSpPr>
        <p:spPr>
          <a:xfrm>
            <a:off x="3082814" y="6068789"/>
            <a:ext cx="1542453" cy="230832"/>
          </a:xfrm>
          <a:prstGeom prst="rect">
            <a:avLst/>
          </a:prstGeom>
          <a:noFill/>
        </p:spPr>
        <p:txBody>
          <a:bodyPr wrap="square">
            <a:spAutoFit/>
          </a:bodyPr>
          <a:lstStyle/>
          <a:p>
            <a:r>
              <a:rPr lang="en-US" altLang="ja-JP" sz="900" dirty="0"/>
              <a:t>https://toyota.jp/prius/</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2833826246"/>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トヨタ　プリウス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1,000,000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1,920,000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384,000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1,536,000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190</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55955"/>
          </a:xfrm>
          <a:prstGeom prst="rect">
            <a:avLst/>
          </a:prstGeom>
          <a:noFill/>
        </p:spPr>
        <p:txBody>
          <a:bodyPr wrap="square" rtlCol="0">
            <a:spAutoFit/>
          </a:bodyPr>
          <a:lstStyle/>
          <a:p>
            <a:r>
              <a:rPr kumimoji="1" lang="en-US" altLang="ja-JP" b="1" dirty="0"/>
              <a:t>100</a:t>
            </a:r>
            <a:r>
              <a:rPr kumimoji="1" lang="ja-JP" altLang="en-US" b="1" dirty="0"/>
              <a:t>万円の節税に成功！</a:t>
            </a:r>
          </a:p>
          <a:p>
            <a:r>
              <a:rPr kumimoji="1" lang="en-US" altLang="ja-JP" b="1" dirty="0"/>
              <a:t>90</a:t>
            </a:r>
            <a:r>
              <a:rPr kumimoji="1" lang="ja-JP" altLang="en-US" b="1" dirty="0"/>
              <a:t>万円の運用益に成功！</a:t>
            </a:r>
          </a:p>
        </p:txBody>
      </p:sp>
    </p:spTree>
    <p:extLst>
      <p:ext uri="{BB962C8B-B14F-4D97-AF65-F5344CB8AC3E}">
        <p14:creationId xmlns:p14="http://schemas.microsoft.com/office/powerpoint/2010/main" val="178395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172ABB4-821C-4ECC-A4F3-8F51715992B6}"/>
              </a:ext>
            </a:extLst>
          </p:cNvPr>
          <p:cNvPicPr>
            <a:picLocks noChangeAspect="1"/>
          </p:cNvPicPr>
          <p:nvPr/>
        </p:nvPicPr>
        <p:blipFill rotWithShape="1">
          <a:blip r:embed="rId2"/>
          <a:srcRect t="16086" b="12886"/>
          <a:stretch/>
        </p:blipFill>
        <p:spPr>
          <a:xfrm>
            <a:off x="602845" y="2261062"/>
            <a:ext cx="6501600" cy="346346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事例紹介⑦</a:t>
            </a:r>
          </a:p>
        </p:txBody>
      </p:sp>
      <p:sp>
        <p:nvSpPr>
          <p:cNvPr id="21" name="テキスト ボックス 20"/>
          <p:cNvSpPr txBox="1"/>
          <p:nvPr/>
        </p:nvSpPr>
        <p:spPr>
          <a:xfrm>
            <a:off x="2668772" y="6068789"/>
            <a:ext cx="2369747" cy="230832"/>
          </a:xfrm>
          <a:prstGeom prst="rect">
            <a:avLst/>
          </a:prstGeom>
          <a:noFill/>
        </p:spPr>
        <p:txBody>
          <a:bodyPr wrap="square">
            <a:spAutoFit/>
          </a:bodyPr>
          <a:lstStyle/>
          <a:p>
            <a:r>
              <a:rPr lang="en-US" altLang="ja-JP" sz="900" dirty="0"/>
              <a:t>https://kakaku.com/item/70101110217/</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402638819"/>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アウディ </a:t>
                      </a:r>
                      <a:r>
                        <a:rPr kumimoji="1" lang="en-US" altLang="ja-JP" b="1" dirty="0"/>
                        <a:t>A8</a:t>
                      </a:r>
                      <a:endParaRPr kumimoji="1" lang="ja-JP" altLang="en-US"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750,000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40,000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1,440,000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288,000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1,152,000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20</a:t>
                      </a:r>
                      <a:r>
                        <a:rPr kumimoji="1" lang="ja-JP" altLang="en-US" b="1" dirty="0"/>
                        <a:t>万円 ～ </a:t>
                      </a:r>
                      <a:r>
                        <a:rPr kumimoji="1" lang="en-US" altLang="ja-JP" b="1" dirty="0"/>
                        <a:t>30</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sz="1600" b="1" dirty="0"/>
                        <a:t>約 </a:t>
                      </a:r>
                      <a:r>
                        <a:rPr kumimoji="1" lang="en-US" altLang="ja-JP" sz="1600" b="1" dirty="0"/>
                        <a:t>130</a:t>
                      </a:r>
                      <a:r>
                        <a:rPr kumimoji="1" lang="ja-JP" altLang="en-US" sz="1600" b="1" dirty="0"/>
                        <a:t>万円～</a:t>
                      </a:r>
                      <a:r>
                        <a:rPr kumimoji="1" lang="en-US" altLang="ja-JP" sz="1600" b="1" dirty="0"/>
                        <a:t>140</a:t>
                      </a:r>
                      <a:r>
                        <a:rPr kumimoji="1" lang="ja-JP" altLang="en-US" sz="1600"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46331"/>
          </a:xfrm>
          <a:prstGeom prst="rect">
            <a:avLst/>
          </a:prstGeom>
          <a:noFill/>
        </p:spPr>
        <p:txBody>
          <a:bodyPr wrap="square" rtlCol="0">
            <a:spAutoFit/>
          </a:bodyPr>
          <a:lstStyle/>
          <a:p>
            <a:r>
              <a:rPr kumimoji="1" lang="en-US" altLang="ja-JP" b="1" dirty="0"/>
              <a:t>75</a:t>
            </a:r>
            <a:r>
              <a:rPr kumimoji="1" lang="ja-JP" altLang="en-US" b="1" dirty="0"/>
              <a:t>万円の節税に成功！</a:t>
            </a:r>
          </a:p>
          <a:p>
            <a:r>
              <a:rPr lang="en-US" altLang="ja-JP" b="1" dirty="0"/>
              <a:t>55</a:t>
            </a:r>
            <a:r>
              <a:rPr kumimoji="1" lang="ja-JP" altLang="en-US" b="1" dirty="0"/>
              <a:t>万円</a:t>
            </a:r>
            <a:r>
              <a:rPr lang="ja-JP" altLang="en-US" b="1" dirty="0"/>
              <a:t>～</a:t>
            </a:r>
            <a:r>
              <a:rPr lang="en-US" altLang="ja-JP" b="1" dirty="0"/>
              <a:t>65</a:t>
            </a:r>
            <a:r>
              <a:rPr lang="ja-JP" altLang="en-US" b="1" dirty="0"/>
              <a:t>万円</a:t>
            </a:r>
            <a:r>
              <a:rPr kumimoji="1" lang="ja-JP" altLang="en-US" b="1" dirty="0"/>
              <a:t>の運用益に成功！</a:t>
            </a:r>
          </a:p>
        </p:txBody>
      </p:sp>
    </p:spTree>
    <p:extLst>
      <p:ext uri="{BB962C8B-B14F-4D97-AF65-F5344CB8AC3E}">
        <p14:creationId xmlns:p14="http://schemas.microsoft.com/office/powerpoint/2010/main" val="93046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24C3782-3030-4BAA-995C-70CE97DC642B}"/>
              </a:ext>
            </a:extLst>
          </p:cNvPr>
          <p:cNvPicPr>
            <a:picLocks noChangeAspect="1"/>
          </p:cNvPicPr>
          <p:nvPr/>
        </p:nvPicPr>
        <p:blipFill rotWithShape="1">
          <a:blip r:embed="rId2"/>
          <a:srcRect l="7011"/>
          <a:stretch/>
        </p:blipFill>
        <p:spPr>
          <a:xfrm>
            <a:off x="370167" y="1877789"/>
            <a:ext cx="7085710" cy="419100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事例紹介⑧</a:t>
            </a:r>
          </a:p>
        </p:txBody>
      </p:sp>
      <p:sp>
        <p:nvSpPr>
          <p:cNvPr id="21" name="テキスト ボックス 20"/>
          <p:cNvSpPr txBox="1"/>
          <p:nvPr/>
        </p:nvSpPr>
        <p:spPr>
          <a:xfrm>
            <a:off x="2087727" y="6068788"/>
            <a:ext cx="3650590" cy="230832"/>
          </a:xfrm>
          <a:prstGeom prst="rect">
            <a:avLst/>
          </a:prstGeom>
          <a:noFill/>
        </p:spPr>
        <p:txBody>
          <a:bodyPr wrap="square">
            <a:spAutoFit/>
          </a:bodyPr>
          <a:lstStyle/>
          <a:p>
            <a:r>
              <a:rPr lang="en-US" altLang="ja-JP" sz="900" dirty="0"/>
              <a:t>https://www.zurich.co.jp/car/useful/guide/cc-whatis-prius-50/</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441912569"/>
              </p:ext>
            </p:extLst>
          </p:nvPr>
        </p:nvGraphicFramePr>
        <p:xfrm>
          <a:off x="7455877" y="353016"/>
          <a:ext cx="4365956" cy="5424538"/>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50 </a:t>
                      </a:r>
                      <a:r>
                        <a:rPr kumimoji="1" lang="ja-JP" altLang="en-US" b="1" dirty="0"/>
                        <a:t>プリウス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1,800,000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60,000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3,600,000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720,000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2,880,000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70</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1025">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sz="1800" b="1" dirty="0"/>
                        <a:t>約 </a:t>
                      </a:r>
                      <a:r>
                        <a:rPr kumimoji="1" lang="en-US" altLang="ja-JP" sz="1800" b="1" dirty="0"/>
                        <a:t>350</a:t>
                      </a:r>
                      <a:r>
                        <a:rPr kumimoji="1" lang="ja-JP" altLang="en-US" sz="1800"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9047" y="5994630"/>
            <a:ext cx="3804544" cy="646331"/>
          </a:xfrm>
          <a:prstGeom prst="rect">
            <a:avLst/>
          </a:prstGeom>
          <a:noFill/>
        </p:spPr>
        <p:txBody>
          <a:bodyPr wrap="square" rtlCol="0">
            <a:spAutoFit/>
          </a:bodyPr>
          <a:lstStyle/>
          <a:p>
            <a:r>
              <a:rPr lang="en-US" altLang="ja-JP" b="1" dirty="0"/>
              <a:t>180</a:t>
            </a:r>
            <a:r>
              <a:rPr kumimoji="1" lang="ja-JP" altLang="en-US" b="1" dirty="0"/>
              <a:t>万円の節税に成功！</a:t>
            </a:r>
          </a:p>
          <a:p>
            <a:r>
              <a:rPr kumimoji="1" lang="en-US" altLang="ja-JP" b="1" dirty="0"/>
              <a:t>170</a:t>
            </a:r>
            <a:r>
              <a:rPr kumimoji="1" lang="ja-JP" altLang="en-US" b="1" dirty="0"/>
              <a:t>万円の運用益に成功！</a:t>
            </a:r>
          </a:p>
        </p:txBody>
      </p:sp>
    </p:spTree>
    <p:extLst>
      <p:ext uri="{BB962C8B-B14F-4D97-AF65-F5344CB8AC3E}">
        <p14:creationId xmlns:p14="http://schemas.microsoft.com/office/powerpoint/2010/main" val="111405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1D32025-0CBB-4126-BF7A-A26AF353E802}"/>
              </a:ext>
            </a:extLst>
          </p:cNvPr>
          <p:cNvPicPr>
            <a:picLocks noChangeAspect="1"/>
          </p:cNvPicPr>
          <p:nvPr/>
        </p:nvPicPr>
        <p:blipFill>
          <a:blip r:embed="rId2"/>
          <a:stretch>
            <a:fillRect/>
          </a:stretch>
        </p:blipFill>
        <p:spPr>
          <a:xfrm>
            <a:off x="1264744" y="2713582"/>
            <a:ext cx="3420152" cy="3420152"/>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23274" y="623235"/>
            <a:ext cx="3251200"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私たちの強み</a:t>
            </a:r>
            <a:endParaRPr sz="4000" b="1" dirty="0">
              <a:solidFill>
                <a:schemeClr val="bg1"/>
              </a:solidFill>
              <a:latin typeface="游ゴシック" panose="020B0400000000000000" charset="-128"/>
              <a:cs typeface="游ゴシック" panose="020B0400000000000000" charset="-128"/>
            </a:endParaRPr>
          </a:p>
        </p:txBody>
      </p:sp>
      <p:sp>
        <p:nvSpPr>
          <p:cNvPr id="9" name="テキスト ボックス 8"/>
          <p:cNvSpPr txBox="1"/>
          <p:nvPr/>
        </p:nvSpPr>
        <p:spPr>
          <a:xfrm>
            <a:off x="5588000" y="3678833"/>
            <a:ext cx="6188363" cy="1632585"/>
          </a:xfrm>
          <a:prstGeom prst="rect">
            <a:avLst/>
          </a:prstGeom>
          <a:noFill/>
        </p:spPr>
        <p:txBody>
          <a:bodyPr wrap="square">
            <a:spAutoFit/>
          </a:bodyPr>
          <a:lstStyle/>
          <a:p>
            <a:pPr marL="12700" marR="5080"/>
            <a:r>
              <a:rPr lang="en-US" altLang="ja-JP" sz="2000" b="1" spc="190" dirty="0">
                <a:latin typeface="ＭＳ ゴシック" panose="020B0609070205080204" charset="-128"/>
                <a:cs typeface="ＭＳ ゴシック" panose="020B0609070205080204" charset="-128"/>
              </a:rPr>
              <a:t>UU</a:t>
            </a:r>
            <a:r>
              <a:rPr lang="ja-JP" altLang="en-US" sz="2000" b="1" spc="190" dirty="0">
                <a:latin typeface="ＭＳ ゴシック" panose="020B0609070205080204" charset="-128"/>
                <a:cs typeface="ＭＳ ゴシック" panose="020B0609070205080204" charset="-128"/>
              </a:rPr>
              <a:t>、</a:t>
            </a:r>
            <a:r>
              <a:rPr lang="en-US" altLang="ja-JP" sz="2000" b="1" spc="190" dirty="0">
                <a:latin typeface="ＭＳ ゴシック" panose="020B0609070205080204" charset="-128"/>
                <a:cs typeface="ＭＳ ゴシック" panose="020B0609070205080204" charset="-128"/>
              </a:rPr>
              <a:t>PV</a:t>
            </a:r>
            <a:r>
              <a:rPr lang="ja-JP" altLang="en-US" sz="2000" b="1" spc="190" dirty="0">
                <a:latin typeface="ＭＳ ゴシック" panose="020B0609070205080204" charset="-128"/>
                <a:cs typeface="ＭＳ ゴシック" panose="020B0609070205080204" charset="-128"/>
              </a:rPr>
              <a:t>、</a:t>
            </a:r>
            <a:r>
              <a:rPr lang="en-US" altLang="ja-JP" sz="2000" b="1" spc="190" dirty="0">
                <a:latin typeface="ＭＳ ゴシック" panose="020B0609070205080204" charset="-128"/>
                <a:cs typeface="ＭＳ ゴシック" panose="020B0609070205080204" charset="-128"/>
              </a:rPr>
              <a:t>CV</a:t>
            </a:r>
            <a:r>
              <a:rPr lang="ja-JP" altLang="en-US" sz="2000" b="1" spc="190" dirty="0">
                <a:latin typeface="ＭＳ ゴシック" panose="020B0609070205080204" charset="-128"/>
                <a:cs typeface="ＭＳ ゴシック" panose="020B0609070205080204" charset="-128"/>
              </a:rPr>
              <a:t>など様々なアクセス解析を行い、</a:t>
            </a:r>
            <a:endParaRPr lang="en-US" altLang="ja-JP" sz="2000" b="1" spc="190" dirty="0">
              <a:latin typeface="ＭＳ ゴシック" panose="020B0609070205080204" charset="-128"/>
              <a:cs typeface="ＭＳ ゴシック" panose="020B0609070205080204" charset="-128"/>
            </a:endParaRPr>
          </a:p>
          <a:p>
            <a:pPr marL="12700" marR="5080"/>
            <a:r>
              <a:rPr lang="ja-JP" altLang="en-US" sz="2000" b="1" spc="190" dirty="0">
                <a:latin typeface="ＭＳ ゴシック" panose="020B0609070205080204" charset="-128"/>
                <a:cs typeface="ＭＳ ゴシック" panose="020B0609070205080204" charset="-128"/>
              </a:rPr>
              <a:t>リスティング広告、</a:t>
            </a:r>
            <a:r>
              <a:rPr lang="en-US" altLang="ja-JP" sz="2000" b="1" spc="190" dirty="0">
                <a:latin typeface="ＭＳ ゴシック" panose="020B0609070205080204" charset="-128"/>
                <a:cs typeface="ＭＳ ゴシック" panose="020B0609070205080204" charset="-128"/>
              </a:rPr>
              <a:t>SEO</a:t>
            </a:r>
            <a:r>
              <a:rPr lang="ja-JP" altLang="en-US" sz="2000" b="1" spc="190" dirty="0">
                <a:latin typeface="ＭＳ ゴシック" panose="020B0609070205080204" charset="-128"/>
                <a:cs typeface="ＭＳ ゴシック" panose="020B0609070205080204" charset="-128"/>
              </a:rPr>
              <a:t>対策、</a:t>
            </a:r>
            <a:endParaRPr lang="en-US" altLang="ja-JP" sz="2000" b="1" spc="190" dirty="0">
              <a:latin typeface="ＭＳ ゴシック" panose="020B0609070205080204" charset="-128"/>
              <a:cs typeface="ＭＳ ゴシック" panose="020B0609070205080204" charset="-128"/>
            </a:endParaRPr>
          </a:p>
          <a:p>
            <a:pPr marL="12700" marR="5080"/>
            <a:r>
              <a:rPr lang="en-US" altLang="ja-JP" sz="2000" b="1" spc="190" dirty="0">
                <a:latin typeface="ＭＳ ゴシック" panose="020B0609070205080204" charset="-128"/>
                <a:cs typeface="ＭＳ ゴシック" panose="020B0609070205080204" charset="-128"/>
              </a:rPr>
              <a:t>SNS</a:t>
            </a:r>
            <a:r>
              <a:rPr lang="ja-JP" altLang="en-US" sz="2000" b="1" spc="190" dirty="0">
                <a:latin typeface="ＭＳ ゴシック" panose="020B0609070205080204" charset="-128"/>
                <a:cs typeface="ＭＳ ゴシック" panose="020B0609070205080204" charset="-128"/>
              </a:rPr>
              <a:t>マーケティング、メールマーケティング</a:t>
            </a:r>
            <a:endParaRPr lang="en-US" altLang="ja-JP" sz="2000" b="1" spc="190" dirty="0">
              <a:latin typeface="ＭＳ ゴシック" panose="020B0609070205080204" charset="-128"/>
              <a:cs typeface="ＭＳ ゴシック" panose="020B0609070205080204" charset="-128"/>
            </a:endParaRPr>
          </a:p>
          <a:p>
            <a:pPr marL="12700" marR="5080"/>
            <a:r>
              <a:rPr lang="ja-JP" altLang="en-US" sz="2000" b="1" spc="190" dirty="0">
                <a:latin typeface="ＭＳ ゴシック" panose="020B0609070205080204" charset="-128"/>
                <a:cs typeface="ＭＳ ゴシック" panose="020B0609070205080204" charset="-128"/>
              </a:rPr>
              <a:t>などあらゆるプロモーションを行っております。</a:t>
            </a:r>
            <a:endParaRPr lang="en-US" altLang="ja-JP" sz="2000" b="1" spc="190" dirty="0">
              <a:latin typeface="ＭＳ ゴシック" panose="020B0609070205080204" charset="-128"/>
              <a:cs typeface="ＭＳ ゴシック" panose="020B0609070205080204" charset="-128"/>
            </a:endParaRPr>
          </a:p>
          <a:p>
            <a:pPr marL="12700" marR="5080"/>
            <a:endParaRPr lang="ja-JP" altLang="en-US" sz="2000" b="1" spc="190" dirty="0">
              <a:latin typeface="ＭＳ ゴシック" panose="020B0609070205080204" charset="-128"/>
              <a:cs typeface="ＭＳ ゴシック" panose="020B0609070205080204" charset="-128"/>
            </a:endParaRPr>
          </a:p>
        </p:txBody>
      </p:sp>
      <p:sp>
        <p:nvSpPr>
          <p:cNvPr id="11" name="テキスト ボックス 10"/>
          <p:cNvSpPr txBox="1"/>
          <p:nvPr/>
        </p:nvSpPr>
        <p:spPr>
          <a:xfrm>
            <a:off x="1760161" y="1934681"/>
            <a:ext cx="2429166" cy="646331"/>
          </a:xfrm>
          <a:prstGeom prst="rect">
            <a:avLst/>
          </a:prstGeom>
          <a:noFill/>
        </p:spPr>
        <p:txBody>
          <a:bodyPr wrap="square">
            <a:spAutoFit/>
          </a:bodyPr>
          <a:lstStyle/>
          <a:p>
            <a:pPr marL="12700">
              <a:lnSpc>
                <a:spcPct val="100000"/>
              </a:lnSpc>
            </a:pPr>
            <a:r>
              <a:rPr lang="en-US" altLang="ja-JP" sz="3600" b="1" spc="-5" dirty="0">
                <a:latin typeface="游ゴシック" panose="020B0400000000000000" charset="-128"/>
                <a:cs typeface="游ゴシック" panose="020B0400000000000000" charset="-128"/>
              </a:rPr>
              <a:t>01 </a:t>
            </a:r>
            <a:r>
              <a:rPr lang="ja-JP" altLang="en-US" sz="3600" b="1" spc="-5" dirty="0">
                <a:latin typeface="游ゴシック" panose="020B0400000000000000" charset="-128"/>
                <a:cs typeface="游ゴシック" panose="020B0400000000000000" charset="-128"/>
              </a:rPr>
              <a:t>集客力</a:t>
            </a:r>
            <a:endParaRPr lang="ja-JP" altLang="en-US" sz="3600" dirty="0">
              <a:latin typeface="游ゴシック" panose="020B0400000000000000" charset="-128"/>
              <a:cs typeface="游ゴシック" panose="020B0400000000000000" charset="-128"/>
            </a:endParaRPr>
          </a:p>
        </p:txBody>
      </p:sp>
      <p:sp>
        <p:nvSpPr>
          <p:cNvPr id="8" name="正方形/長方形 7"/>
          <p:cNvSpPr/>
          <p:nvPr/>
        </p:nvSpPr>
        <p:spPr>
          <a:xfrm>
            <a:off x="5588000" y="3075709"/>
            <a:ext cx="6114473" cy="2604656"/>
          </a:xfrm>
          <a:prstGeom prst="rect">
            <a:avLst/>
          </a:prstGeom>
          <a:noFill/>
          <a:ln w="57150">
            <a:solidFill>
              <a:srgbClr val="10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587999" y="2052945"/>
            <a:ext cx="6188363" cy="855345"/>
          </a:xfrm>
          <a:prstGeom prst="rect">
            <a:avLst/>
          </a:prstGeom>
          <a:noFill/>
        </p:spPr>
        <p:txBody>
          <a:bodyPr wrap="square">
            <a:spAutoFit/>
          </a:bodyPr>
          <a:lstStyle/>
          <a:p>
            <a:pPr marL="12700" algn="l">
              <a:lnSpc>
                <a:spcPct val="100000"/>
              </a:lnSpc>
              <a:spcBef>
                <a:spcPts val="95"/>
              </a:spcBef>
            </a:pPr>
            <a:r>
              <a:rPr lang="ja-JP" altLang="en-US" sz="2400" b="1" spc="185" dirty="0">
                <a:latin typeface="游ゴシック" panose="020B0400000000000000" charset="-128"/>
                <a:cs typeface="游ゴシック" panose="020B0400000000000000" charset="-128"/>
              </a:rPr>
              <a:t>自社</a:t>
            </a:r>
            <a:r>
              <a:rPr lang="ja-JP" altLang="en-US" sz="2400" b="1" spc="100" dirty="0">
                <a:latin typeface="游ゴシック" panose="020B0400000000000000" charset="-128"/>
                <a:cs typeface="游ゴシック" panose="020B0400000000000000" charset="-128"/>
              </a:rPr>
              <a:t>サ</a:t>
            </a:r>
            <a:r>
              <a:rPr lang="ja-JP" altLang="en-US" sz="2400" b="1" spc="90" dirty="0">
                <a:latin typeface="游ゴシック" panose="020B0400000000000000" charset="-128"/>
                <a:cs typeface="游ゴシック" panose="020B0400000000000000" charset="-128"/>
              </a:rPr>
              <a:t>イトで</a:t>
            </a:r>
            <a:r>
              <a:rPr lang="ja-JP" altLang="en-US" sz="2400" b="1" spc="100" dirty="0">
                <a:latin typeface="游ゴシック" panose="020B0400000000000000" charset="-128"/>
                <a:cs typeface="游ゴシック" panose="020B0400000000000000" charset="-128"/>
              </a:rPr>
              <a:t>の</a:t>
            </a:r>
            <a:r>
              <a:rPr lang="ja-JP" altLang="en-US" sz="2400" b="1" spc="185" dirty="0">
                <a:latin typeface="游ゴシック" panose="020B0400000000000000" charset="-128"/>
                <a:cs typeface="游ゴシック" panose="020B0400000000000000" charset="-128"/>
              </a:rPr>
              <a:t>完全自社集</a:t>
            </a:r>
            <a:r>
              <a:rPr lang="ja-JP" altLang="en-US" sz="2400" b="1" spc="-5" dirty="0">
                <a:latin typeface="游ゴシック" panose="020B0400000000000000" charset="-128"/>
                <a:cs typeface="游ゴシック" panose="020B0400000000000000" charset="-128"/>
              </a:rPr>
              <a:t>客</a:t>
            </a:r>
            <a:endParaRPr lang="en-US" altLang="ja-JP" sz="2400" b="1" spc="-5" dirty="0">
              <a:latin typeface="游ゴシック" panose="020B0400000000000000" charset="-128"/>
              <a:cs typeface="游ゴシック" panose="020B0400000000000000" charset="-128"/>
            </a:endParaRPr>
          </a:p>
          <a:p>
            <a:pPr marL="12700" algn="l">
              <a:lnSpc>
                <a:spcPct val="100000"/>
              </a:lnSpc>
              <a:spcBef>
                <a:spcPts val="95"/>
              </a:spcBef>
            </a:pPr>
            <a:r>
              <a:rPr lang="ja-JP" altLang="en-US" sz="2400" b="1" spc="185" dirty="0">
                <a:latin typeface="游ゴシック" panose="020B0400000000000000" charset="-128"/>
                <a:cs typeface="游ゴシック" panose="020B0400000000000000" charset="-128"/>
              </a:rPr>
              <a:t>毎</a:t>
            </a:r>
            <a:r>
              <a:rPr lang="ja-JP" altLang="en-US" sz="2400" b="1" spc="-5" dirty="0">
                <a:latin typeface="游ゴシック" panose="020B0400000000000000" charset="-128"/>
                <a:cs typeface="游ゴシック" panose="020B0400000000000000" charset="-128"/>
              </a:rPr>
              <a:t>月</a:t>
            </a:r>
            <a:r>
              <a:rPr lang="ja-JP" altLang="en-US" sz="2400" b="1" spc="160" dirty="0">
                <a:latin typeface="游ゴシック" panose="020B0400000000000000" charset="-128"/>
                <a:cs typeface="游ゴシック" panose="020B0400000000000000" charset="-128"/>
              </a:rPr>
              <a:t> </a:t>
            </a:r>
            <a:r>
              <a:rPr lang="en-US" altLang="ja-JP" sz="2400" b="1" spc="30" dirty="0">
                <a:latin typeface="游ゴシック" panose="020B0400000000000000" charset="-128"/>
                <a:cs typeface="游ゴシック" panose="020B0400000000000000" charset="-128"/>
              </a:rPr>
              <a:t>50</a:t>
            </a:r>
            <a:r>
              <a:rPr lang="ja-JP" altLang="en-US" sz="2400" b="1" spc="90" dirty="0">
                <a:latin typeface="游ゴシック" panose="020B0400000000000000" charset="-128"/>
                <a:cs typeface="游ゴシック" panose="020B0400000000000000" charset="-128"/>
              </a:rPr>
              <a:t> </a:t>
            </a:r>
            <a:r>
              <a:rPr lang="ja-JP" altLang="en-US" sz="2400" b="1" spc="185" dirty="0">
                <a:latin typeface="游ゴシック" panose="020B0400000000000000" charset="-128"/>
                <a:cs typeface="游ゴシック" panose="020B0400000000000000" charset="-128"/>
              </a:rPr>
              <a:t>名</a:t>
            </a:r>
            <a:r>
              <a:rPr lang="ja-JP" altLang="en-US" sz="2400" b="1" spc="90" dirty="0">
                <a:latin typeface="游ゴシック" panose="020B0400000000000000" charset="-128"/>
                <a:cs typeface="游ゴシック" panose="020B0400000000000000" charset="-128"/>
              </a:rPr>
              <a:t>を</a:t>
            </a:r>
            <a:r>
              <a:rPr lang="ja-JP" altLang="en-US" sz="2400" b="1" spc="200" dirty="0">
                <a:latin typeface="游ゴシック" panose="020B0400000000000000" charset="-128"/>
                <a:cs typeface="游ゴシック" panose="020B0400000000000000" charset="-128"/>
              </a:rPr>
              <a:t>超</a:t>
            </a:r>
            <a:r>
              <a:rPr lang="ja-JP" altLang="en-US" sz="2400" b="1" spc="90" dirty="0">
                <a:latin typeface="游ゴシック" panose="020B0400000000000000" charset="-128"/>
                <a:cs typeface="游ゴシック" panose="020B0400000000000000" charset="-128"/>
              </a:rPr>
              <a:t>えるユ</a:t>
            </a:r>
            <a:r>
              <a:rPr lang="ja-JP" altLang="en-US" sz="2400" b="1" spc="100" dirty="0">
                <a:latin typeface="游ゴシック" panose="020B0400000000000000" charset="-128"/>
                <a:cs typeface="游ゴシック" panose="020B0400000000000000" charset="-128"/>
              </a:rPr>
              <a:t>ー</a:t>
            </a:r>
            <a:r>
              <a:rPr lang="ja-JP" altLang="en-US" sz="2400" b="1" spc="90" dirty="0">
                <a:latin typeface="游ゴシック" panose="020B0400000000000000" charset="-128"/>
                <a:cs typeface="游ゴシック" panose="020B0400000000000000" charset="-128"/>
              </a:rPr>
              <a:t>ザーが</a:t>
            </a:r>
            <a:r>
              <a:rPr lang="ja-JP" altLang="en-US" sz="2400" b="1" spc="185" dirty="0">
                <a:latin typeface="游ゴシック" panose="020B0400000000000000" charset="-128"/>
                <a:cs typeface="游ゴシック" panose="020B0400000000000000" charset="-128"/>
              </a:rPr>
              <a:t>問</a:t>
            </a:r>
            <a:r>
              <a:rPr lang="ja-JP" altLang="en-US" sz="2400" b="1" spc="100" dirty="0">
                <a:latin typeface="游ゴシック" panose="020B0400000000000000" charset="-128"/>
                <a:cs typeface="游ゴシック" panose="020B0400000000000000" charset="-128"/>
              </a:rPr>
              <a:t>い</a:t>
            </a:r>
            <a:r>
              <a:rPr lang="ja-JP" altLang="en-US" sz="2400" b="1" spc="185" dirty="0">
                <a:latin typeface="游ゴシック" panose="020B0400000000000000" charset="-128"/>
                <a:cs typeface="游ゴシック" panose="020B0400000000000000" charset="-128"/>
              </a:rPr>
              <a:t>合</a:t>
            </a:r>
            <a:r>
              <a:rPr lang="ja-JP" altLang="en-US" sz="2400" b="1" spc="90" dirty="0">
                <a:latin typeface="游ゴシック" panose="020B0400000000000000" charset="-128"/>
                <a:cs typeface="游ゴシック" panose="020B0400000000000000" charset="-128"/>
              </a:rPr>
              <a:t>わ</a:t>
            </a:r>
            <a:r>
              <a:rPr lang="ja-JP" altLang="en-US" sz="2400" b="1" spc="-5" dirty="0">
                <a:latin typeface="游ゴシック" panose="020B0400000000000000" charset="-128"/>
                <a:cs typeface="游ゴシック" panose="020B0400000000000000" charset="-128"/>
              </a:rPr>
              <a:t>せ</a:t>
            </a:r>
            <a:endParaRPr lang="ja-JP" altLang="en-US" sz="2400" dirty="0">
              <a:latin typeface="游ゴシック" panose="020B0400000000000000" charset="-128"/>
              <a:cs typeface="游ゴシック" panose="020B040000000000000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B47840D-BC81-4307-8553-EC03D21C585F}"/>
              </a:ext>
            </a:extLst>
          </p:cNvPr>
          <p:cNvPicPr>
            <a:picLocks noChangeAspect="1"/>
          </p:cNvPicPr>
          <p:nvPr/>
        </p:nvPicPr>
        <p:blipFill>
          <a:blip r:embed="rId2"/>
          <a:stretch>
            <a:fillRect/>
          </a:stretch>
        </p:blipFill>
        <p:spPr>
          <a:xfrm>
            <a:off x="1264744" y="2713582"/>
            <a:ext cx="3420152" cy="3420152"/>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23274" y="623235"/>
            <a:ext cx="3251200"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私たちの強み</a:t>
            </a:r>
            <a:endParaRPr sz="4000" b="1" dirty="0">
              <a:solidFill>
                <a:schemeClr val="bg1"/>
              </a:solidFill>
              <a:latin typeface="游ゴシック" panose="020B0400000000000000" charset="-128"/>
              <a:cs typeface="游ゴシック" panose="020B0400000000000000" charset="-128"/>
            </a:endParaRPr>
          </a:p>
        </p:txBody>
      </p:sp>
      <p:sp>
        <p:nvSpPr>
          <p:cNvPr id="11" name="テキスト ボックス 10"/>
          <p:cNvSpPr txBox="1"/>
          <p:nvPr/>
        </p:nvSpPr>
        <p:spPr>
          <a:xfrm>
            <a:off x="1623609" y="1934681"/>
            <a:ext cx="2702270" cy="646331"/>
          </a:xfrm>
          <a:prstGeom prst="rect">
            <a:avLst/>
          </a:prstGeom>
          <a:noFill/>
        </p:spPr>
        <p:txBody>
          <a:bodyPr wrap="square">
            <a:spAutoFit/>
          </a:bodyPr>
          <a:lstStyle/>
          <a:p>
            <a:pPr marL="12700">
              <a:lnSpc>
                <a:spcPct val="100000"/>
              </a:lnSpc>
            </a:pPr>
            <a:r>
              <a:rPr lang="en-US" altLang="ja-JP" sz="3600" b="1" spc="-5" dirty="0">
                <a:latin typeface="游ゴシック" panose="020B0400000000000000" charset="-128"/>
                <a:cs typeface="游ゴシック" panose="020B0400000000000000" charset="-128"/>
              </a:rPr>
              <a:t>02 </a:t>
            </a:r>
            <a:r>
              <a:rPr lang="ja-JP" altLang="en-US" sz="3600" b="1" spc="-5" dirty="0">
                <a:latin typeface="游ゴシック" panose="020B0400000000000000" charset="-128"/>
                <a:cs typeface="游ゴシック" panose="020B0400000000000000" charset="-128"/>
              </a:rPr>
              <a:t>運用実績</a:t>
            </a:r>
            <a:endParaRPr lang="ja-JP" altLang="en-US" sz="3600" dirty="0">
              <a:latin typeface="游ゴシック" panose="020B0400000000000000" charset="-128"/>
              <a:cs typeface="游ゴシック" panose="020B0400000000000000" charset="-128"/>
            </a:endParaRPr>
          </a:p>
        </p:txBody>
      </p:sp>
      <p:sp>
        <p:nvSpPr>
          <p:cNvPr id="12" name="テキスト ボックス 11"/>
          <p:cNvSpPr txBox="1"/>
          <p:nvPr/>
        </p:nvSpPr>
        <p:spPr>
          <a:xfrm>
            <a:off x="5588000" y="3912949"/>
            <a:ext cx="6188363" cy="1022985"/>
          </a:xfrm>
          <a:prstGeom prst="rect">
            <a:avLst/>
          </a:prstGeom>
          <a:noFill/>
        </p:spPr>
        <p:txBody>
          <a:bodyPr wrap="square">
            <a:spAutoFit/>
          </a:bodyPr>
          <a:lstStyle/>
          <a:p>
            <a:pPr marL="12700" marR="5080"/>
            <a:r>
              <a:rPr lang="ja-JP" altLang="en-US" sz="2000" b="1" spc="190" dirty="0">
                <a:solidFill>
                  <a:srgbClr val="333333"/>
                </a:solidFill>
                <a:latin typeface="ＭＳ ゴシック" panose="020B0609070205080204" charset="-128"/>
                <a:cs typeface="ＭＳ ゴシック" panose="020B0609070205080204" charset="-128"/>
              </a:rPr>
              <a:t>現在、乗れーるの運用台数は</a:t>
            </a:r>
            <a:r>
              <a:rPr lang="en-US" altLang="ja-JP" sz="2000" b="1" spc="190" dirty="0">
                <a:solidFill>
                  <a:srgbClr val="333333"/>
                </a:solidFill>
                <a:latin typeface="ＭＳ ゴシック" panose="020B0609070205080204" charset="-128"/>
                <a:cs typeface="ＭＳ ゴシック" panose="020B0609070205080204" charset="-128"/>
              </a:rPr>
              <a:t>50</a:t>
            </a:r>
            <a:r>
              <a:rPr lang="ja-JP" altLang="en-US" sz="2000" b="1" spc="190" dirty="0">
                <a:solidFill>
                  <a:srgbClr val="333333"/>
                </a:solidFill>
                <a:latin typeface="ＭＳ ゴシック" panose="020B0609070205080204" charset="-128"/>
                <a:cs typeface="ＭＳ ゴシック" panose="020B0609070205080204" charset="-128"/>
              </a:rPr>
              <a:t>台以上となります。これまでの運用実績をもとに、様々なご提案が可能です。</a:t>
            </a:r>
          </a:p>
        </p:txBody>
      </p:sp>
      <p:sp>
        <p:nvSpPr>
          <p:cNvPr id="13" name="正方形/長方形 12"/>
          <p:cNvSpPr/>
          <p:nvPr/>
        </p:nvSpPr>
        <p:spPr>
          <a:xfrm>
            <a:off x="5588000" y="3075709"/>
            <a:ext cx="6114473" cy="2604656"/>
          </a:xfrm>
          <a:prstGeom prst="rect">
            <a:avLst/>
          </a:prstGeom>
          <a:noFill/>
          <a:ln w="57150">
            <a:solidFill>
              <a:srgbClr val="10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904181" y="2231903"/>
            <a:ext cx="3482110" cy="477520"/>
          </a:xfrm>
          <a:prstGeom prst="rect">
            <a:avLst/>
          </a:prstGeom>
          <a:noFill/>
        </p:spPr>
        <p:txBody>
          <a:bodyPr wrap="square">
            <a:spAutoFit/>
          </a:bodyPr>
          <a:lstStyle/>
          <a:p>
            <a:pPr marL="12700" algn="ctr">
              <a:lnSpc>
                <a:spcPct val="100000"/>
              </a:lnSpc>
            </a:pPr>
            <a:r>
              <a:rPr lang="ja-JP" altLang="en-US" sz="2400" b="1" spc="185" dirty="0">
                <a:latin typeface="游ゴシック" panose="020B0400000000000000" charset="-128"/>
                <a:cs typeface="游ゴシック" panose="020B0400000000000000" charset="-128"/>
              </a:rPr>
              <a:t>豊富な運用実績</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FF021D6-2B05-49E8-A777-684A927D1F8B}"/>
              </a:ext>
            </a:extLst>
          </p:cNvPr>
          <p:cNvPicPr>
            <a:picLocks noChangeAspect="1"/>
          </p:cNvPicPr>
          <p:nvPr/>
        </p:nvPicPr>
        <p:blipFill>
          <a:blip r:embed="rId2"/>
          <a:stretch>
            <a:fillRect/>
          </a:stretch>
        </p:blipFill>
        <p:spPr>
          <a:xfrm>
            <a:off x="1264744" y="2713582"/>
            <a:ext cx="3420152" cy="3420152"/>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23274" y="623235"/>
            <a:ext cx="3251200"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私たちの強み</a:t>
            </a:r>
            <a:endParaRPr sz="4000" b="1" dirty="0">
              <a:solidFill>
                <a:schemeClr val="bg1"/>
              </a:solidFill>
              <a:latin typeface="游ゴシック" panose="020B0400000000000000" charset="-128"/>
              <a:cs typeface="游ゴシック" panose="020B0400000000000000" charset="-128"/>
            </a:endParaRPr>
          </a:p>
        </p:txBody>
      </p:sp>
      <p:sp>
        <p:nvSpPr>
          <p:cNvPr id="11" name="テキスト ボックス 10"/>
          <p:cNvSpPr txBox="1"/>
          <p:nvPr/>
        </p:nvSpPr>
        <p:spPr>
          <a:xfrm>
            <a:off x="1623609" y="1934681"/>
            <a:ext cx="2702270" cy="646331"/>
          </a:xfrm>
          <a:prstGeom prst="rect">
            <a:avLst/>
          </a:prstGeom>
          <a:noFill/>
        </p:spPr>
        <p:txBody>
          <a:bodyPr wrap="square">
            <a:spAutoFit/>
          </a:bodyPr>
          <a:lstStyle/>
          <a:p>
            <a:pPr marL="12700">
              <a:lnSpc>
                <a:spcPct val="100000"/>
              </a:lnSpc>
            </a:pPr>
            <a:r>
              <a:rPr lang="en-US" altLang="ja-JP" sz="3600" b="1" spc="-5" dirty="0">
                <a:latin typeface="游ゴシック" panose="020B0400000000000000" charset="-128"/>
                <a:cs typeface="游ゴシック" panose="020B0400000000000000" charset="-128"/>
              </a:rPr>
              <a:t>03 </a:t>
            </a:r>
            <a:r>
              <a:rPr lang="ja-JP" altLang="en-US" sz="3600" b="1" spc="-5" dirty="0">
                <a:latin typeface="游ゴシック" panose="020B0400000000000000" charset="-128"/>
                <a:cs typeface="游ゴシック" panose="020B0400000000000000" charset="-128"/>
              </a:rPr>
              <a:t>サポート</a:t>
            </a:r>
            <a:endParaRPr lang="ja-JP" altLang="en-US" sz="3600" dirty="0">
              <a:latin typeface="游ゴシック" panose="020B0400000000000000" charset="-128"/>
              <a:cs typeface="游ゴシック" panose="020B0400000000000000" charset="-128"/>
            </a:endParaRPr>
          </a:p>
        </p:txBody>
      </p:sp>
      <p:sp>
        <p:nvSpPr>
          <p:cNvPr id="12" name="テキスト ボックス 11"/>
          <p:cNvSpPr txBox="1"/>
          <p:nvPr/>
        </p:nvSpPr>
        <p:spPr>
          <a:xfrm>
            <a:off x="5588000" y="3562429"/>
            <a:ext cx="6049818" cy="1632585"/>
          </a:xfrm>
          <a:prstGeom prst="rect">
            <a:avLst/>
          </a:prstGeom>
          <a:noFill/>
        </p:spPr>
        <p:txBody>
          <a:bodyPr wrap="square">
            <a:spAutoFit/>
          </a:bodyPr>
          <a:lstStyle/>
          <a:p>
            <a:pPr marL="12700" marR="5080"/>
            <a:r>
              <a:rPr lang="ja-JP" altLang="en-US" sz="2000" b="1" spc="190" dirty="0">
                <a:solidFill>
                  <a:srgbClr val="333333"/>
                </a:solidFill>
                <a:latin typeface="ＭＳ ゴシック" panose="020B0609070205080204" charset="-128"/>
                <a:cs typeface="ＭＳ ゴシック" panose="020B0609070205080204" charset="-128"/>
              </a:rPr>
              <a:t>中古車を購入してから運用するまでの</a:t>
            </a:r>
            <a:endParaRPr lang="en-US" altLang="ja-JP" sz="2000" b="1" spc="190" dirty="0">
              <a:solidFill>
                <a:srgbClr val="333333"/>
              </a:solidFill>
              <a:latin typeface="ＭＳ ゴシック" panose="020B0609070205080204" charset="-128"/>
              <a:cs typeface="ＭＳ ゴシック" panose="020B0609070205080204" charset="-128"/>
            </a:endParaRPr>
          </a:p>
          <a:p>
            <a:pPr marL="12700" marR="5080"/>
            <a:r>
              <a:rPr lang="ja-JP" altLang="en-US" sz="2000" b="1" spc="190" dirty="0">
                <a:solidFill>
                  <a:srgbClr val="333333"/>
                </a:solidFill>
                <a:latin typeface="ＭＳ ゴシック" panose="020B0609070205080204" charset="-128"/>
                <a:cs typeface="ＭＳ ゴシック" panose="020B0609070205080204" charset="-128"/>
              </a:rPr>
              <a:t>バックアップ、運用のための集客、車両の保守管理、 私たちが全ての責任を持ってワンストップで行いますので、 オーナー様に寄り添ったサポート体制が充実しております。</a:t>
            </a:r>
          </a:p>
        </p:txBody>
      </p:sp>
      <p:sp>
        <p:nvSpPr>
          <p:cNvPr id="13" name="正方形/長方形 12"/>
          <p:cNvSpPr/>
          <p:nvPr/>
        </p:nvSpPr>
        <p:spPr>
          <a:xfrm>
            <a:off x="5588000" y="3075709"/>
            <a:ext cx="6114473" cy="2604656"/>
          </a:xfrm>
          <a:prstGeom prst="rect">
            <a:avLst/>
          </a:prstGeom>
          <a:noFill/>
          <a:ln w="57150">
            <a:solidFill>
              <a:srgbClr val="107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430978" y="2052945"/>
            <a:ext cx="6373409" cy="843821"/>
          </a:xfrm>
          <a:prstGeom prst="rect">
            <a:avLst/>
          </a:prstGeom>
          <a:noFill/>
        </p:spPr>
        <p:txBody>
          <a:bodyPr wrap="square">
            <a:spAutoFit/>
          </a:bodyPr>
          <a:lstStyle/>
          <a:p>
            <a:pPr marL="12700" algn="ctr">
              <a:lnSpc>
                <a:spcPct val="100000"/>
              </a:lnSpc>
              <a:spcBef>
                <a:spcPts val="95"/>
              </a:spcBef>
            </a:pPr>
            <a:r>
              <a:rPr lang="ja-JP" altLang="en-US" sz="2400" b="1" spc="185" dirty="0">
                <a:latin typeface="游ゴシック" panose="020B0400000000000000" charset="-128"/>
                <a:cs typeface="游ゴシック" panose="020B0400000000000000" charset="-128"/>
              </a:rPr>
              <a:t>売買</a:t>
            </a:r>
            <a:r>
              <a:rPr lang="ja-JP" altLang="en-US" sz="2400" b="1" spc="100" dirty="0">
                <a:latin typeface="游ゴシック" panose="020B0400000000000000" charset="-128"/>
                <a:cs typeface="游ゴシック" panose="020B0400000000000000" charset="-128"/>
              </a:rPr>
              <a:t>・</a:t>
            </a:r>
            <a:r>
              <a:rPr lang="ja-JP" altLang="en-US" sz="2400" b="1" spc="185" dirty="0">
                <a:latin typeface="游ゴシック" panose="020B0400000000000000" charset="-128"/>
                <a:cs typeface="游ゴシック" panose="020B0400000000000000" charset="-128"/>
              </a:rPr>
              <a:t>運用</a:t>
            </a:r>
            <a:r>
              <a:rPr lang="ja-JP" altLang="en-US" sz="2400" b="1" spc="90" dirty="0">
                <a:latin typeface="游ゴシック" panose="020B0400000000000000" charset="-128"/>
                <a:cs typeface="游ゴシック" panose="020B0400000000000000" charset="-128"/>
              </a:rPr>
              <a:t>・</a:t>
            </a:r>
            <a:r>
              <a:rPr lang="ja-JP" altLang="en-US" sz="2400" b="1" spc="185" dirty="0">
                <a:latin typeface="游ゴシック" panose="020B0400000000000000" charset="-128"/>
                <a:cs typeface="游ゴシック" panose="020B0400000000000000" charset="-128"/>
              </a:rPr>
              <a:t>集客</a:t>
            </a:r>
            <a:r>
              <a:rPr lang="ja-JP" altLang="en-US" sz="2400" b="1" spc="100" dirty="0">
                <a:latin typeface="游ゴシック" panose="020B0400000000000000" charset="-128"/>
                <a:cs typeface="游ゴシック" panose="020B0400000000000000" charset="-128"/>
              </a:rPr>
              <a:t>・</a:t>
            </a:r>
            <a:r>
              <a:rPr lang="ja-JP" altLang="en-US" sz="2400" b="1" spc="185" dirty="0">
                <a:latin typeface="游ゴシック" panose="020B0400000000000000" charset="-128"/>
                <a:cs typeface="游ゴシック" panose="020B0400000000000000" charset="-128"/>
              </a:rPr>
              <a:t>管</a:t>
            </a:r>
            <a:r>
              <a:rPr lang="ja-JP" altLang="en-US" sz="2400" b="1" spc="-5" dirty="0">
                <a:latin typeface="游ゴシック" panose="020B0400000000000000" charset="-128"/>
                <a:cs typeface="游ゴシック" panose="020B0400000000000000" charset="-128"/>
              </a:rPr>
              <a:t>理</a:t>
            </a:r>
            <a:endParaRPr lang="en-US" altLang="ja-JP" sz="2400" b="1" spc="-5" dirty="0">
              <a:latin typeface="游ゴシック" panose="020B0400000000000000" charset="-128"/>
              <a:cs typeface="游ゴシック" panose="020B0400000000000000" charset="-128"/>
            </a:endParaRPr>
          </a:p>
          <a:p>
            <a:pPr marL="12700" algn="ctr">
              <a:spcBef>
                <a:spcPts val="95"/>
              </a:spcBef>
            </a:pPr>
            <a:r>
              <a:rPr lang="ja-JP" altLang="en-US" sz="2400" b="1" spc="90" dirty="0">
                <a:latin typeface="游ゴシック" panose="020B0400000000000000" charset="-128"/>
                <a:cs typeface="游ゴシック" panose="020B0400000000000000" charset="-128"/>
              </a:rPr>
              <a:t>すべ</a:t>
            </a:r>
            <a:r>
              <a:rPr lang="ja-JP" altLang="en-US" sz="2400" b="1" spc="100" dirty="0">
                <a:latin typeface="游ゴシック" panose="020B0400000000000000" charset="-128"/>
                <a:cs typeface="游ゴシック" panose="020B0400000000000000" charset="-128"/>
              </a:rPr>
              <a:t>て</a:t>
            </a:r>
            <a:r>
              <a:rPr lang="ja-JP" altLang="en-US" sz="2400" b="1" spc="90" dirty="0">
                <a:latin typeface="游ゴシック" panose="020B0400000000000000" charset="-128"/>
                <a:cs typeface="游ゴシック" panose="020B0400000000000000" charset="-128"/>
              </a:rPr>
              <a:t>を</a:t>
            </a:r>
            <a:r>
              <a:rPr lang="ja-JP" altLang="en-US" sz="2400" b="1" spc="185" dirty="0">
                <a:latin typeface="游ゴシック" panose="020B0400000000000000" charset="-128"/>
                <a:cs typeface="游ゴシック" panose="020B0400000000000000" charset="-128"/>
              </a:rPr>
              <a:t>私</a:t>
            </a:r>
            <a:r>
              <a:rPr lang="ja-JP" altLang="en-US" sz="2400" b="1" spc="90" dirty="0">
                <a:latin typeface="游ゴシック" panose="020B0400000000000000" charset="-128"/>
                <a:cs typeface="游ゴシック" panose="020B0400000000000000" charset="-128"/>
              </a:rPr>
              <a:t>た</a:t>
            </a:r>
            <a:r>
              <a:rPr lang="ja-JP" altLang="en-US" sz="2400" b="1" spc="100" dirty="0">
                <a:latin typeface="游ゴシック" panose="020B0400000000000000" charset="-128"/>
                <a:cs typeface="游ゴシック" panose="020B0400000000000000" charset="-128"/>
              </a:rPr>
              <a:t>ち</a:t>
            </a:r>
            <a:r>
              <a:rPr lang="ja-JP" altLang="en-US" sz="2400" b="1" spc="90" dirty="0">
                <a:latin typeface="游ゴシック" panose="020B0400000000000000" charset="-128"/>
                <a:cs typeface="游ゴシック" panose="020B0400000000000000" charset="-128"/>
              </a:rPr>
              <a:t>がワン</a:t>
            </a:r>
            <a:r>
              <a:rPr lang="ja-JP" altLang="en-US" sz="2400" b="1" spc="100" dirty="0">
                <a:latin typeface="游ゴシック" panose="020B0400000000000000" charset="-128"/>
                <a:cs typeface="游ゴシック" panose="020B0400000000000000" charset="-128"/>
              </a:rPr>
              <a:t>ス</a:t>
            </a:r>
            <a:r>
              <a:rPr lang="ja-JP" altLang="en-US" sz="2400" b="1" spc="90" dirty="0">
                <a:latin typeface="游ゴシック" panose="020B0400000000000000" charset="-128"/>
                <a:cs typeface="游ゴシック" panose="020B0400000000000000" charset="-128"/>
              </a:rPr>
              <a:t>トップ</a:t>
            </a:r>
            <a:r>
              <a:rPr lang="ja-JP" altLang="en-US" sz="2400" b="1" spc="100" dirty="0">
                <a:latin typeface="游ゴシック" panose="020B0400000000000000" charset="-128"/>
                <a:cs typeface="游ゴシック" panose="020B0400000000000000" charset="-128"/>
              </a:rPr>
              <a:t>で</a:t>
            </a:r>
            <a:r>
              <a:rPr lang="ja-JP" altLang="en-US" sz="2400" b="1" spc="185" dirty="0">
                <a:latin typeface="游ゴシック" panose="020B0400000000000000" charset="-128"/>
                <a:cs typeface="游ゴシック" panose="020B0400000000000000" charset="-128"/>
              </a:rPr>
              <a:t>行</a:t>
            </a:r>
            <a:r>
              <a:rPr lang="ja-JP" altLang="en-US" sz="2400" b="1" spc="90" dirty="0">
                <a:latin typeface="游ゴシック" panose="020B0400000000000000" charset="-128"/>
                <a:cs typeface="游ゴシック" panose="020B0400000000000000" charset="-128"/>
              </a:rPr>
              <a:t>いま</a:t>
            </a:r>
            <a:r>
              <a:rPr lang="ja-JP" altLang="en-US" sz="2400" b="1" spc="-5" dirty="0">
                <a:latin typeface="游ゴシック" panose="020B0400000000000000" charset="-128"/>
                <a:cs typeface="游ゴシック" panose="020B0400000000000000" charset="-128"/>
              </a:rPr>
              <a:t>す</a:t>
            </a:r>
            <a:endParaRPr lang="ja-JP" altLang="en-US" sz="2400" dirty="0">
              <a:latin typeface="游ゴシック" panose="020B0400000000000000" charset="-128"/>
              <a:cs typeface="游ゴシック" panose="020B040000000000000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srcRect l="12280"/>
          <a:stretch>
            <a:fillRect/>
          </a:stretch>
        </p:blipFill>
        <p:spPr>
          <a:xfrm>
            <a:off x="0" y="1818005"/>
            <a:ext cx="7260590" cy="4519295"/>
          </a:xfrm>
          <a:prstGeom prst="rect">
            <a:avLst/>
          </a:prstGeom>
        </p:spPr>
      </p:pic>
      <p:sp>
        <p:nvSpPr>
          <p:cNvPr id="4" name="object 6"/>
          <p:cNvSpPr txBox="1"/>
          <p:nvPr/>
        </p:nvSpPr>
        <p:spPr>
          <a:xfrm>
            <a:off x="490882" y="2068495"/>
            <a:ext cx="5605118" cy="4113530"/>
          </a:xfrm>
          <a:prstGeom prst="rect">
            <a:avLst/>
          </a:prstGeom>
        </p:spPr>
        <p:txBody>
          <a:bodyPr vert="horz" wrap="square" lIns="0" tIns="12065" rIns="0" bIns="0" rtlCol="0">
            <a:spAutoFit/>
          </a:bodyPr>
          <a:lstStyle/>
          <a:p>
            <a:pPr marL="12700" algn="just">
              <a:lnSpc>
                <a:spcPct val="100000"/>
              </a:lnSpc>
            </a:pPr>
            <a:r>
              <a:rPr sz="2000" b="1" spc="185" dirty="0" err="1">
                <a:ea typeface="+mn-lt"/>
                <a:cs typeface="ＭＳ ゴシック" panose="020B0609070205080204" charset="-128"/>
              </a:rPr>
              <a:t>中古車</a:t>
            </a:r>
            <a:r>
              <a:rPr sz="2000" b="1" spc="200" dirty="0" err="1">
                <a:ea typeface="+mn-lt"/>
                <a:cs typeface="ＭＳ ゴシック" panose="020B0609070205080204" charset="-128"/>
              </a:rPr>
              <a:t>で</a:t>
            </a:r>
            <a:r>
              <a:rPr sz="2000" b="1" spc="185" dirty="0" err="1">
                <a:ea typeface="+mn-lt"/>
                <a:cs typeface="ＭＳ ゴシック" panose="020B0609070205080204" charset="-128"/>
              </a:rPr>
              <a:t>節税できる</a:t>
            </a:r>
            <a:r>
              <a:rPr sz="2000" b="1" spc="200" dirty="0" err="1">
                <a:ea typeface="+mn-lt"/>
                <a:cs typeface="ＭＳ ゴシック" panose="020B0609070205080204" charset="-128"/>
              </a:rPr>
              <a:t>と</a:t>
            </a:r>
            <a:r>
              <a:rPr sz="2000" b="1" spc="185" dirty="0" err="1">
                <a:ea typeface="+mn-lt"/>
                <a:cs typeface="ＭＳ ゴシック" panose="020B0609070205080204" charset="-128"/>
              </a:rPr>
              <a:t>はよく聞く</a:t>
            </a:r>
            <a:r>
              <a:rPr sz="2000" b="1" spc="200" dirty="0" err="1">
                <a:ea typeface="+mn-lt"/>
                <a:cs typeface="ＭＳ ゴシック" panose="020B0609070205080204" charset="-128"/>
              </a:rPr>
              <a:t>け</a:t>
            </a:r>
            <a:r>
              <a:rPr sz="2000" b="1" spc="185" dirty="0" err="1">
                <a:ea typeface="+mn-lt"/>
                <a:cs typeface="ＭＳ ゴシック" panose="020B0609070205080204" charset="-128"/>
              </a:rPr>
              <a:t>ど</a:t>
            </a:r>
            <a:r>
              <a:rPr sz="2000" b="1" spc="20" dirty="0">
                <a:ea typeface="+mn-lt"/>
                <a:cs typeface="ＭＳ ゴシック" panose="020B0609070205080204" charset="-128"/>
              </a:rPr>
              <a:t>、</a:t>
            </a:r>
            <a:endParaRPr lang="en-US" sz="2000" b="1" spc="20" dirty="0">
              <a:ea typeface="+mn-lt"/>
              <a:cs typeface="ＭＳ ゴシック" panose="020B0609070205080204" charset="-128"/>
            </a:endParaRPr>
          </a:p>
          <a:p>
            <a:pPr marL="12700" algn="just">
              <a:lnSpc>
                <a:spcPct val="100000"/>
              </a:lnSpc>
            </a:pPr>
            <a:r>
              <a:rPr sz="2000" b="1" spc="185" dirty="0" err="1">
                <a:ea typeface="+mn-lt"/>
                <a:cs typeface="ＭＳ ゴシック" panose="020B0609070205080204" charset="-128"/>
              </a:rPr>
              <a:t>使用頻</a:t>
            </a:r>
            <a:r>
              <a:rPr sz="2000" b="1" spc="200" dirty="0" err="1">
                <a:ea typeface="+mn-lt"/>
                <a:cs typeface="ＭＳ ゴシック" panose="020B0609070205080204" charset="-128"/>
              </a:rPr>
              <a:t>度</a:t>
            </a:r>
            <a:r>
              <a:rPr sz="2000" b="1" spc="185" dirty="0" err="1">
                <a:ea typeface="+mn-lt"/>
                <a:cs typeface="ＭＳ ゴシック" panose="020B0609070205080204" charset="-128"/>
              </a:rPr>
              <a:t>もそんなに</a:t>
            </a:r>
            <a:r>
              <a:rPr sz="2000" b="1" spc="200" dirty="0" err="1">
                <a:ea typeface="+mn-lt"/>
                <a:cs typeface="ＭＳ ゴシック" panose="020B0609070205080204" charset="-128"/>
              </a:rPr>
              <a:t>多</a:t>
            </a:r>
            <a:r>
              <a:rPr sz="2000" b="1" spc="185" dirty="0" err="1">
                <a:ea typeface="+mn-lt"/>
                <a:cs typeface="ＭＳ ゴシック" panose="020B0609070205080204" charset="-128"/>
              </a:rPr>
              <a:t>くない</a:t>
            </a:r>
            <a:r>
              <a:rPr sz="2000" b="1" spc="200" dirty="0" err="1">
                <a:ea typeface="+mn-lt"/>
                <a:cs typeface="ＭＳ ゴシック" panose="020B0609070205080204" charset="-128"/>
              </a:rPr>
              <a:t>し</a:t>
            </a:r>
            <a:r>
              <a:rPr sz="2000" b="1" spc="30" dirty="0">
                <a:ea typeface="+mn-lt"/>
                <a:cs typeface="ＭＳ ゴシック" panose="020B0609070205080204" charset="-128"/>
              </a:rPr>
              <a:t>、</a:t>
            </a:r>
            <a:r>
              <a:rPr sz="2000" b="1" spc="-310" dirty="0">
                <a:solidFill>
                  <a:schemeClr val="tx1"/>
                </a:solidFill>
                <a:ea typeface="+mn-lt"/>
                <a:cs typeface="ＭＳ ゴシック" panose="020B0609070205080204" charset="-128"/>
                <a:sym typeface="+mn-ea"/>
              </a:rPr>
              <a:t> </a:t>
            </a:r>
            <a:r>
              <a:rPr lang="ja-JP" sz="2000" b="1" spc="-310" dirty="0">
                <a:solidFill>
                  <a:schemeClr val="tx1"/>
                </a:solidFill>
                <a:ea typeface="+mn-lt"/>
                <a:cs typeface="ＭＳ ゴシック" panose="020B0609070205080204" charset="-128"/>
                <a:sym typeface="+mn-ea"/>
              </a:rPr>
              <a:t>ガソリン代・</a:t>
            </a:r>
            <a:r>
              <a:rPr sz="2000" b="1" spc="185" dirty="0">
                <a:solidFill>
                  <a:schemeClr val="tx1"/>
                </a:solidFill>
                <a:ea typeface="+mn-lt"/>
                <a:cs typeface="ＭＳ ゴシック" panose="020B0609070205080204" charset="-128"/>
                <a:sym typeface="+mn-ea"/>
              </a:rPr>
              <a:t>保険</a:t>
            </a:r>
            <a:r>
              <a:rPr sz="2000" b="1" spc="140" dirty="0">
                <a:solidFill>
                  <a:schemeClr val="tx1"/>
                </a:solidFill>
                <a:ea typeface="+mn-lt"/>
                <a:cs typeface="ＭＳ ゴシック" panose="020B0609070205080204" charset="-128"/>
                <a:sym typeface="+mn-ea"/>
              </a:rPr>
              <a:t>・</a:t>
            </a:r>
            <a:r>
              <a:rPr sz="2000" b="1" spc="185" dirty="0">
                <a:solidFill>
                  <a:schemeClr val="tx1"/>
                </a:solidFill>
                <a:ea typeface="+mn-lt"/>
                <a:cs typeface="ＭＳ ゴシック" panose="020B0609070205080204" charset="-128"/>
                <a:sym typeface="+mn-ea"/>
              </a:rPr>
              <a:t>自動車税</a:t>
            </a:r>
            <a:r>
              <a:rPr lang="ja-JP" sz="2000" b="1" spc="-5" dirty="0">
                <a:solidFill>
                  <a:schemeClr val="tx1"/>
                </a:solidFill>
                <a:ea typeface="+mn-lt"/>
                <a:cs typeface="ＭＳ ゴシック" panose="020B0609070205080204" charset="-128"/>
                <a:sym typeface="+mn-ea"/>
              </a:rPr>
              <a:t>などの</a:t>
            </a:r>
            <a:r>
              <a:rPr sz="2000" b="1" spc="185" dirty="0" err="1">
                <a:solidFill>
                  <a:schemeClr val="tx1"/>
                </a:solidFill>
                <a:ea typeface="+mn-lt"/>
                <a:cs typeface="ＭＳ ゴシック" panose="020B0609070205080204" charset="-128"/>
              </a:rPr>
              <a:t>維持</a:t>
            </a:r>
            <a:r>
              <a:rPr sz="2000" b="1" spc="-5" dirty="0" err="1">
                <a:solidFill>
                  <a:schemeClr val="tx1"/>
                </a:solidFill>
                <a:ea typeface="+mn-lt"/>
                <a:cs typeface="ＭＳ ゴシック" panose="020B0609070205080204" charset="-128"/>
              </a:rPr>
              <a:t>費</a:t>
            </a:r>
            <a:r>
              <a:rPr sz="2000" b="1" spc="185" dirty="0" err="1">
                <a:solidFill>
                  <a:schemeClr val="tx1"/>
                </a:solidFill>
                <a:ea typeface="+mn-lt"/>
                <a:cs typeface="ＭＳ ゴシック" panose="020B0609070205080204" charset="-128"/>
              </a:rPr>
              <a:t>が</a:t>
            </a:r>
            <a:r>
              <a:rPr lang="ja-JP" sz="2000" b="1" spc="185" dirty="0" err="1">
                <a:solidFill>
                  <a:schemeClr val="tx1"/>
                </a:solidFill>
                <a:ea typeface="+mn-lt"/>
                <a:cs typeface="ＭＳ ゴシック" panose="020B0609070205080204" charset="-128"/>
              </a:rPr>
              <a:t>もったいない</a:t>
            </a:r>
            <a:r>
              <a:rPr sz="2000" b="1" spc="140" dirty="0">
                <a:ea typeface="+mn-lt"/>
                <a:cs typeface="ＭＳ ゴシック" panose="020B0609070205080204" charset="-128"/>
              </a:rPr>
              <a:t>。</a:t>
            </a:r>
            <a:endParaRPr lang="en-US" sz="2000" b="1" spc="140" dirty="0">
              <a:ea typeface="+mn-lt"/>
              <a:cs typeface="ＭＳ ゴシック" panose="020B0609070205080204" charset="-128"/>
            </a:endParaRPr>
          </a:p>
          <a:p>
            <a:pPr marL="12700" marR="5080" algn="just">
              <a:lnSpc>
                <a:spcPct val="130000"/>
              </a:lnSpc>
            </a:pPr>
            <a:endParaRPr lang="en-US" sz="2000" spc="140" dirty="0">
              <a:solidFill>
                <a:srgbClr val="333333"/>
              </a:solidFill>
              <a:ea typeface="+mn-lt"/>
              <a:cs typeface="ＭＳ ゴシック" panose="020B0609070205080204" charset="-128"/>
            </a:endParaRPr>
          </a:p>
          <a:p>
            <a:pPr marL="12700" marR="5080" algn="just">
              <a:lnSpc>
                <a:spcPct val="130000"/>
              </a:lnSpc>
            </a:pPr>
            <a:r>
              <a:rPr lang="ja-JP" altLang="en-US" sz="2000" b="1" spc="185" dirty="0">
                <a:ea typeface="+mn-lt"/>
                <a:cs typeface="ＭＳ ゴシック" panose="020B0609070205080204" charset="-128"/>
              </a:rPr>
              <a:t>中古車を使った節税をご検討されている多くの方はそういった悩みをお持ちです。</a:t>
            </a:r>
            <a:endParaRPr lang="en-US" sz="2000" b="1" spc="100" dirty="0">
              <a:ea typeface="+mn-lt"/>
              <a:cs typeface="ＭＳ ゴシック" panose="020B0609070205080204" charset="-128"/>
            </a:endParaRPr>
          </a:p>
          <a:p>
            <a:pPr marL="12700" marR="5080" algn="just">
              <a:lnSpc>
                <a:spcPct val="130000"/>
              </a:lnSpc>
            </a:pPr>
            <a:endParaRPr lang="en-US" sz="2000" spc="100" dirty="0">
              <a:ea typeface="+mn-lt"/>
              <a:cs typeface="ＭＳ ゴシック" panose="020B0609070205080204" charset="-128"/>
            </a:endParaRPr>
          </a:p>
          <a:p>
            <a:pPr marL="12700" marR="5080" algn="just">
              <a:lnSpc>
                <a:spcPct val="130000"/>
              </a:lnSpc>
            </a:pPr>
            <a:r>
              <a:rPr lang="ja-JP" altLang="en-US" sz="2000" b="1" spc="185" dirty="0">
                <a:ea typeface="+mn-lt"/>
                <a:cs typeface="ＭＳ ゴシック" panose="020B0609070205080204" charset="-128"/>
              </a:rPr>
              <a:t>富裕層達が行う中古車投資は、</a:t>
            </a:r>
            <a:r>
              <a:rPr lang="ja-JP" altLang="en-US" sz="2000" b="1" spc="185" dirty="0">
                <a:solidFill>
                  <a:srgbClr val="FF0000"/>
                </a:solidFill>
                <a:ea typeface="+mn-lt"/>
                <a:cs typeface="ＭＳ ゴシック" panose="020B0609070205080204" charset="-128"/>
              </a:rPr>
              <a:t>中古車屋に全ての業務を丸投げし、車両の購入費で効果的に節税しつつ、毎月のリース代と売却益を得る「中古車リース代行販売」</a:t>
            </a:r>
            <a:r>
              <a:rPr lang="ja-JP" altLang="en-US" sz="2000" b="1" spc="200" dirty="0">
                <a:ea typeface="+mn-lt"/>
                <a:cs typeface="ＭＳ ゴシック" panose="020B0609070205080204" charset="-128"/>
              </a:rPr>
              <a:t>なのです。</a:t>
            </a:r>
          </a:p>
        </p:txBody>
      </p:sp>
      <p:sp>
        <p:nvSpPr>
          <p:cNvPr id="5" name="object 6"/>
          <p:cNvSpPr txBox="1"/>
          <p:nvPr/>
        </p:nvSpPr>
        <p:spPr>
          <a:xfrm>
            <a:off x="1052052" y="520415"/>
            <a:ext cx="10087896" cy="1014730"/>
          </a:xfrm>
          <a:prstGeom prst="rect">
            <a:avLst/>
          </a:prstGeom>
        </p:spPr>
        <p:txBody>
          <a:bodyPr vert="horz" wrap="square" lIns="0" tIns="12065" rIns="0" bIns="0" rtlCol="0">
            <a:spAutoFit/>
          </a:bodyPr>
          <a:lstStyle/>
          <a:p>
            <a:pPr marL="12700">
              <a:lnSpc>
                <a:spcPct val="100000"/>
              </a:lnSpc>
              <a:spcBef>
                <a:spcPts val="95"/>
              </a:spcBef>
            </a:pPr>
            <a:r>
              <a:rPr sz="3200" b="1" spc="90" dirty="0">
                <a:ea typeface="+mn-lt"/>
                <a:cs typeface="游ゴシック" panose="020B0400000000000000" charset="-128"/>
              </a:rPr>
              <a:t>「</a:t>
            </a:r>
            <a:r>
              <a:rPr sz="3200" b="1" spc="195" dirty="0" err="1">
                <a:ea typeface="+mn-lt"/>
                <a:cs typeface="游ゴシック" panose="020B0400000000000000" charset="-128"/>
              </a:rPr>
              <a:t>節</a:t>
            </a:r>
            <a:r>
              <a:rPr sz="3200" b="1" spc="185" dirty="0" err="1">
                <a:ea typeface="+mn-lt"/>
                <a:cs typeface="游ゴシック" panose="020B0400000000000000" charset="-128"/>
              </a:rPr>
              <a:t>税</a:t>
            </a:r>
            <a:r>
              <a:rPr sz="3200" b="1" spc="90" dirty="0" err="1">
                <a:ea typeface="+mn-lt"/>
                <a:cs typeface="游ゴシック" panose="020B0400000000000000" charset="-128"/>
              </a:rPr>
              <a:t>」</a:t>
            </a:r>
            <a:r>
              <a:rPr sz="3200" b="1" spc="100" dirty="0" err="1">
                <a:ea typeface="+mn-lt"/>
                <a:cs typeface="游ゴシック" panose="020B0400000000000000" charset="-128"/>
              </a:rPr>
              <a:t>し</a:t>
            </a:r>
            <a:r>
              <a:rPr sz="3200" b="1" spc="90" dirty="0" err="1">
                <a:ea typeface="+mn-lt"/>
                <a:cs typeface="游ゴシック" panose="020B0400000000000000" charset="-128"/>
              </a:rPr>
              <a:t>な</a:t>
            </a:r>
            <a:r>
              <a:rPr sz="3200" b="1" spc="100" dirty="0" err="1">
                <a:ea typeface="+mn-lt"/>
                <a:cs typeface="游ゴシック" panose="020B0400000000000000" charset="-128"/>
              </a:rPr>
              <a:t>が</a:t>
            </a:r>
            <a:r>
              <a:rPr sz="3200" b="1" spc="90" dirty="0" err="1">
                <a:ea typeface="+mn-lt"/>
                <a:cs typeface="游ゴシック" panose="020B0400000000000000" charset="-128"/>
              </a:rPr>
              <a:t>ら</a:t>
            </a:r>
            <a:r>
              <a:rPr sz="3200" b="1" spc="100" dirty="0" err="1">
                <a:ea typeface="+mn-lt"/>
                <a:cs typeface="游ゴシック" panose="020B0400000000000000" charset="-128"/>
              </a:rPr>
              <a:t>「</a:t>
            </a:r>
            <a:r>
              <a:rPr sz="3200" b="1" spc="185" dirty="0" err="1">
                <a:ea typeface="+mn-lt"/>
                <a:cs typeface="游ゴシック" panose="020B0400000000000000" charset="-128"/>
              </a:rPr>
              <a:t>収益</a:t>
            </a:r>
            <a:r>
              <a:rPr sz="3200" b="1" spc="100" dirty="0" err="1">
                <a:ea typeface="+mn-lt"/>
                <a:cs typeface="游ゴシック" panose="020B0400000000000000" charset="-128"/>
              </a:rPr>
              <a:t>」</a:t>
            </a:r>
            <a:r>
              <a:rPr sz="3200" b="1" spc="90" dirty="0" err="1">
                <a:ea typeface="+mn-lt"/>
                <a:cs typeface="游ゴシック" panose="020B0400000000000000" charset="-128"/>
              </a:rPr>
              <a:t>を</a:t>
            </a:r>
            <a:r>
              <a:rPr sz="3200" b="1" spc="185" dirty="0" err="1">
                <a:ea typeface="+mn-lt"/>
                <a:cs typeface="游ゴシック" panose="020B0400000000000000" charset="-128"/>
              </a:rPr>
              <a:t>得</a:t>
            </a:r>
            <a:r>
              <a:rPr sz="3200" b="1" spc="100" dirty="0" err="1">
                <a:ea typeface="+mn-lt"/>
                <a:cs typeface="游ゴシック" panose="020B0400000000000000" charset="-128"/>
              </a:rPr>
              <a:t>る</a:t>
            </a:r>
            <a:r>
              <a:rPr sz="3200" b="1" spc="-5" dirty="0">
                <a:ea typeface="+mn-lt"/>
                <a:cs typeface="游ゴシック" panose="020B0400000000000000" charset="-128"/>
              </a:rPr>
              <a:t>。</a:t>
            </a:r>
            <a:endParaRPr sz="3200" b="1" dirty="0">
              <a:ea typeface="+mn-lt"/>
              <a:cs typeface="游ゴシック" panose="020B0400000000000000" charset="-128"/>
            </a:endParaRPr>
          </a:p>
          <a:p>
            <a:pPr marL="12700">
              <a:lnSpc>
                <a:spcPct val="100000"/>
              </a:lnSpc>
            </a:pPr>
            <a:r>
              <a:rPr sz="3200" b="1" spc="185" dirty="0" err="1">
                <a:ea typeface="+mn-lt"/>
                <a:cs typeface="游ゴシック" panose="020B0400000000000000" charset="-128"/>
              </a:rPr>
              <a:t>  富</a:t>
            </a:r>
            <a:r>
              <a:rPr sz="3200" b="1" spc="195" dirty="0" err="1">
                <a:ea typeface="+mn-lt"/>
                <a:cs typeface="游ゴシック" panose="020B0400000000000000" charset="-128"/>
              </a:rPr>
              <a:t>裕</a:t>
            </a:r>
            <a:r>
              <a:rPr sz="3200" b="1" spc="185" dirty="0" err="1">
                <a:ea typeface="+mn-lt"/>
                <a:cs typeface="游ゴシック" panose="020B0400000000000000" charset="-128"/>
              </a:rPr>
              <a:t>層達</a:t>
            </a:r>
            <a:r>
              <a:rPr sz="3200" b="1" spc="100" dirty="0" err="1">
                <a:ea typeface="+mn-lt"/>
                <a:cs typeface="游ゴシック" panose="020B0400000000000000" charset="-128"/>
              </a:rPr>
              <a:t>が</a:t>
            </a:r>
            <a:r>
              <a:rPr sz="3200" b="1" spc="185" dirty="0" err="1">
                <a:ea typeface="+mn-lt"/>
                <a:cs typeface="游ゴシック" panose="020B0400000000000000" charset="-128"/>
              </a:rPr>
              <a:t>実践</a:t>
            </a:r>
            <a:r>
              <a:rPr sz="3200" b="1" spc="100" dirty="0" err="1">
                <a:ea typeface="+mn-lt"/>
                <a:cs typeface="游ゴシック" panose="020B0400000000000000" charset="-128"/>
              </a:rPr>
              <a:t>し</a:t>
            </a:r>
            <a:r>
              <a:rPr sz="3200" b="1" spc="90" dirty="0" err="1">
                <a:ea typeface="+mn-lt"/>
                <a:cs typeface="游ゴシック" panose="020B0400000000000000" charset="-128"/>
              </a:rPr>
              <a:t>て</a:t>
            </a:r>
            <a:r>
              <a:rPr sz="3200" b="1" spc="100" dirty="0" err="1">
                <a:ea typeface="+mn-lt"/>
                <a:cs typeface="游ゴシック" panose="020B0400000000000000" charset="-128"/>
              </a:rPr>
              <a:t>い</a:t>
            </a:r>
            <a:r>
              <a:rPr sz="3200" b="1" spc="90" dirty="0" err="1">
                <a:ea typeface="+mn-lt"/>
                <a:cs typeface="游ゴシック" panose="020B0400000000000000" charset="-128"/>
              </a:rPr>
              <a:t>る</a:t>
            </a:r>
            <a:r>
              <a:rPr sz="3200" b="1" spc="185" dirty="0" err="1">
                <a:ea typeface="+mn-lt"/>
                <a:cs typeface="游ゴシック" panose="020B0400000000000000" charset="-128"/>
              </a:rPr>
              <a:t>中</a:t>
            </a:r>
            <a:r>
              <a:rPr sz="3200" b="1" spc="195" dirty="0" err="1">
                <a:ea typeface="+mn-lt"/>
                <a:cs typeface="游ゴシック" panose="020B0400000000000000" charset="-128"/>
              </a:rPr>
              <a:t>古</a:t>
            </a:r>
            <a:r>
              <a:rPr sz="3200" b="1" spc="185" dirty="0" err="1">
                <a:ea typeface="+mn-lt"/>
                <a:cs typeface="游ゴシック" panose="020B0400000000000000" charset="-128"/>
              </a:rPr>
              <a:t>車投</a:t>
            </a:r>
            <a:r>
              <a:rPr sz="3200" b="1" spc="195" dirty="0" err="1">
                <a:ea typeface="+mn-lt"/>
                <a:cs typeface="游ゴシック" panose="020B0400000000000000" charset="-128"/>
              </a:rPr>
              <a:t>資</a:t>
            </a:r>
            <a:r>
              <a:rPr sz="3200" b="1" spc="90" dirty="0" err="1">
                <a:ea typeface="+mn-lt"/>
                <a:cs typeface="游ゴシック" panose="020B0400000000000000" charset="-128"/>
              </a:rPr>
              <a:t>を</a:t>
            </a:r>
            <a:r>
              <a:rPr sz="3200" b="1" spc="100" dirty="0" err="1">
                <a:ea typeface="+mn-lt"/>
                <a:cs typeface="游ゴシック" panose="020B0400000000000000" charset="-128"/>
              </a:rPr>
              <a:t>ご</a:t>
            </a:r>
            <a:r>
              <a:rPr sz="3200" b="1" spc="185" dirty="0" err="1">
                <a:ea typeface="+mn-lt"/>
                <a:cs typeface="游ゴシック" panose="020B0400000000000000" charset="-128"/>
              </a:rPr>
              <a:t>紹介</a:t>
            </a:r>
            <a:r>
              <a:rPr sz="3200" b="1" spc="100" dirty="0" err="1">
                <a:ea typeface="+mn-lt"/>
                <a:cs typeface="游ゴシック" panose="020B0400000000000000" charset="-128"/>
              </a:rPr>
              <a:t>し</a:t>
            </a:r>
            <a:r>
              <a:rPr sz="3200" b="1" spc="90" dirty="0" err="1">
                <a:ea typeface="+mn-lt"/>
                <a:cs typeface="游ゴシック" panose="020B0400000000000000" charset="-128"/>
              </a:rPr>
              <a:t>ま</a:t>
            </a:r>
            <a:r>
              <a:rPr sz="3200" b="1" spc="-5" dirty="0" err="1">
                <a:ea typeface="+mn-lt"/>
                <a:cs typeface="游ゴシック" panose="020B0400000000000000" charset="-128"/>
              </a:rPr>
              <a:t>す</a:t>
            </a:r>
            <a:r>
              <a:rPr lang="ja-JP" sz="3200" b="1" spc="-5" dirty="0" err="1">
                <a:ea typeface="+mn-lt"/>
                <a:cs typeface="游ゴシック" panose="020B0400000000000000" charset="-128"/>
              </a:rPr>
              <a:t>。</a:t>
            </a:r>
          </a:p>
        </p:txBody>
      </p:sp>
      <p:sp>
        <p:nvSpPr>
          <p:cNvPr id="8" name="平行四辺形 7"/>
          <p:cNvSpPr/>
          <p:nvPr/>
        </p:nvSpPr>
        <p:spPr>
          <a:xfrm>
            <a:off x="6198222" y="1986116"/>
            <a:ext cx="5997497" cy="4227871"/>
          </a:xfrm>
          <a:custGeom>
            <a:avLst/>
            <a:gdLst>
              <a:gd name="connsiteX0" fmla="*/ 0 w 5993778"/>
              <a:gd name="connsiteY0" fmla="*/ 4227871 h 4227871"/>
              <a:gd name="connsiteX1" fmla="*/ 2021726 w 5993778"/>
              <a:gd name="connsiteY1" fmla="*/ 0 h 4227871"/>
              <a:gd name="connsiteX2" fmla="*/ 5993778 w 5993778"/>
              <a:gd name="connsiteY2" fmla="*/ 0 h 4227871"/>
              <a:gd name="connsiteX3" fmla="*/ 3972052 w 5993778"/>
              <a:gd name="connsiteY3" fmla="*/ 4227871 h 4227871"/>
              <a:gd name="connsiteX4" fmla="*/ 0 w 5993778"/>
              <a:gd name="connsiteY4" fmla="*/ 4227871 h 4227871"/>
              <a:gd name="connsiteX0-1" fmla="*/ 0 w 5997497"/>
              <a:gd name="connsiteY0-2" fmla="*/ 4227871 h 4227871"/>
              <a:gd name="connsiteX1-3" fmla="*/ 2021726 w 5997497"/>
              <a:gd name="connsiteY1-4" fmla="*/ 0 h 4227871"/>
              <a:gd name="connsiteX2-5" fmla="*/ 5993778 w 5997497"/>
              <a:gd name="connsiteY2-6" fmla="*/ 0 h 4227871"/>
              <a:gd name="connsiteX3-7" fmla="*/ 5997497 w 5997497"/>
              <a:gd name="connsiteY3-8" fmla="*/ 4218038 h 4227871"/>
              <a:gd name="connsiteX4-9" fmla="*/ 0 w 5997497"/>
              <a:gd name="connsiteY4-10" fmla="*/ 4227871 h 42278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97497" h="4227871">
                <a:moveTo>
                  <a:pt x="0" y="4227871"/>
                </a:moveTo>
                <a:lnTo>
                  <a:pt x="2021726" y="0"/>
                </a:lnTo>
                <a:lnTo>
                  <a:pt x="5993778" y="0"/>
                </a:lnTo>
                <a:cubicBezTo>
                  <a:pt x="5995018" y="1406013"/>
                  <a:pt x="5996257" y="2812025"/>
                  <a:pt x="5997497" y="4218038"/>
                </a:cubicBezTo>
                <a:lnTo>
                  <a:pt x="0" y="422787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958"/>
            <a:ext cx="12192000" cy="4434042"/>
          </a:xfrm>
          <a:prstGeom prst="rect">
            <a:avLst/>
          </a:pr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37811" y="2866603"/>
            <a:ext cx="5325222" cy="15890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447249" y="2866603"/>
            <a:ext cx="5325222" cy="15890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43353" y="4929031"/>
            <a:ext cx="5325222" cy="15890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447249" y="4929031"/>
            <a:ext cx="5325222" cy="15890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23274" y="623235"/>
            <a:ext cx="3251200" cy="655955"/>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私たちの強み</a:t>
            </a:r>
          </a:p>
        </p:txBody>
      </p:sp>
      <p:sp>
        <p:nvSpPr>
          <p:cNvPr id="9" name="テキスト ボックス 8"/>
          <p:cNvSpPr txBox="1"/>
          <p:nvPr/>
        </p:nvSpPr>
        <p:spPr>
          <a:xfrm>
            <a:off x="4693510" y="1653907"/>
            <a:ext cx="2804795" cy="606425"/>
          </a:xfrm>
          <a:prstGeom prst="rect">
            <a:avLst/>
          </a:prstGeom>
          <a:noFill/>
        </p:spPr>
        <p:txBody>
          <a:bodyPr wrap="none" rtlCol="0">
            <a:spAutoFit/>
          </a:bodyPr>
          <a:lstStyle/>
          <a:p>
            <a:pPr marL="12700" algn="l">
              <a:lnSpc>
                <a:spcPct val="100000"/>
              </a:lnSpc>
            </a:pPr>
            <a:r>
              <a:rPr lang="en-US" altLang="ja-JP" sz="3200" b="1" spc="-5" dirty="0">
                <a:latin typeface="游ゴシック" panose="020B0400000000000000" charset="-128"/>
                <a:cs typeface="游ゴシック" panose="020B0400000000000000" charset="-128"/>
                <a:sym typeface="+mn-ea"/>
              </a:rPr>
              <a:t>04 </a:t>
            </a:r>
            <a:r>
              <a:rPr lang="ja-JP" altLang="en-US" sz="3200" b="1" spc="-5" dirty="0">
                <a:latin typeface="游ゴシック" panose="020B0400000000000000" charset="-128"/>
                <a:cs typeface="游ゴシック" panose="020B0400000000000000" charset="-128"/>
                <a:sym typeface="+mn-ea"/>
              </a:rPr>
              <a:t>リスク管理</a:t>
            </a:r>
          </a:p>
        </p:txBody>
      </p:sp>
      <p:sp>
        <p:nvSpPr>
          <p:cNvPr id="8" name="テキスト ボックス 7"/>
          <p:cNvSpPr txBox="1"/>
          <p:nvPr/>
        </p:nvSpPr>
        <p:spPr>
          <a:xfrm>
            <a:off x="813787" y="2669704"/>
            <a:ext cx="4573270" cy="413385"/>
          </a:xfrm>
          <a:prstGeom prst="rect">
            <a:avLst/>
          </a:prstGeom>
          <a:solidFill>
            <a:srgbClr val="1074BC"/>
          </a:solidFill>
        </p:spPr>
        <p:txBody>
          <a:bodyPr wrap="none" rtlCol="0">
            <a:spAutoFit/>
          </a:bodyPr>
          <a:lstStyle/>
          <a:p>
            <a:r>
              <a:rPr kumimoji="1" lang="ja-JP" altLang="en-US" sz="2000" b="1" dirty="0">
                <a:solidFill>
                  <a:schemeClr val="bg1"/>
                </a:solidFill>
              </a:rPr>
              <a:t>理由① 買い手が決まったら車両を購入</a:t>
            </a:r>
          </a:p>
        </p:txBody>
      </p:sp>
      <p:sp>
        <p:nvSpPr>
          <p:cNvPr id="10" name="テキスト ボックス 9"/>
          <p:cNvSpPr txBox="1"/>
          <p:nvPr/>
        </p:nvSpPr>
        <p:spPr>
          <a:xfrm>
            <a:off x="6681620" y="3245614"/>
            <a:ext cx="4856480" cy="836930"/>
          </a:xfrm>
          <a:prstGeom prst="rect">
            <a:avLst/>
          </a:prstGeom>
          <a:noFill/>
        </p:spPr>
        <p:txBody>
          <a:bodyPr wrap="none" rtlCol="0">
            <a:spAutoFit/>
          </a:bodyPr>
          <a:lstStyle/>
          <a:p>
            <a:r>
              <a:rPr kumimoji="1" lang="ja-JP" altLang="en-US" sz="1600" b="1" dirty="0">
                <a:solidFill>
                  <a:schemeClr val="bg1"/>
                </a:solidFill>
              </a:rPr>
              <a:t>借り手の募集や契約及び各種届出、車両の仕入れ、</a:t>
            </a:r>
            <a:endParaRPr kumimoji="1" lang="en-US" altLang="ja-JP" sz="1600" b="1" dirty="0">
              <a:solidFill>
                <a:schemeClr val="bg1"/>
              </a:solidFill>
            </a:endParaRPr>
          </a:p>
          <a:p>
            <a:r>
              <a:rPr lang="ja-JP" altLang="en-US" sz="1600" b="1" dirty="0">
                <a:solidFill>
                  <a:schemeClr val="bg1"/>
                </a:solidFill>
              </a:rPr>
              <a:t>納品、毎月のリース料の回収など面倒な作業は全て</a:t>
            </a:r>
            <a:endParaRPr lang="en-US" altLang="ja-JP" sz="1600" b="1" dirty="0">
              <a:solidFill>
                <a:schemeClr val="bg1"/>
              </a:solidFill>
            </a:endParaRPr>
          </a:p>
          <a:p>
            <a:r>
              <a:rPr kumimoji="1" lang="ja-JP" altLang="en-US" sz="1600" b="1" dirty="0">
                <a:solidFill>
                  <a:schemeClr val="bg1"/>
                </a:solidFill>
              </a:rPr>
              <a:t>私たちが行います。</a:t>
            </a:r>
          </a:p>
        </p:txBody>
      </p:sp>
      <p:sp>
        <p:nvSpPr>
          <p:cNvPr id="11" name="テキスト ボックス 10"/>
          <p:cNvSpPr txBox="1"/>
          <p:nvPr/>
        </p:nvSpPr>
        <p:spPr>
          <a:xfrm>
            <a:off x="7185295" y="2666548"/>
            <a:ext cx="3849131" cy="400110"/>
          </a:xfrm>
          <a:prstGeom prst="rect">
            <a:avLst/>
          </a:prstGeom>
          <a:solidFill>
            <a:srgbClr val="1074BC"/>
          </a:solidFill>
        </p:spPr>
        <p:txBody>
          <a:bodyPr wrap="none" rtlCol="0">
            <a:spAutoFit/>
          </a:bodyPr>
          <a:lstStyle/>
          <a:p>
            <a:r>
              <a:rPr kumimoji="1" lang="ja-JP" altLang="en-US" sz="2000" b="1" dirty="0">
                <a:solidFill>
                  <a:schemeClr val="bg1"/>
                </a:solidFill>
              </a:rPr>
              <a:t>理由② 面倒な業務は全て丸投げ</a:t>
            </a:r>
          </a:p>
        </p:txBody>
      </p:sp>
      <p:sp>
        <p:nvSpPr>
          <p:cNvPr id="12" name="テキスト ボックス 11"/>
          <p:cNvSpPr txBox="1"/>
          <p:nvPr/>
        </p:nvSpPr>
        <p:spPr>
          <a:xfrm>
            <a:off x="875382" y="3368725"/>
            <a:ext cx="4450080" cy="593090"/>
          </a:xfrm>
          <a:prstGeom prst="rect">
            <a:avLst/>
          </a:prstGeom>
          <a:noFill/>
        </p:spPr>
        <p:txBody>
          <a:bodyPr wrap="none" rtlCol="0">
            <a:spAutoFit/>
          </a:bodyPr>
          <a:lstStyle/>
          <a:p>
            <a:r>
              <a:rPr kumimoji="1" lang="ja-JP" altLang="en-US" sz="1600" b="1" dirty="0">
                <a:solidFill>
                  <a:schemeClr val="bg1"/>
                </a:solidFill>
              </a:rPr>
              <a:t>買い手が決まってから中古車を仕入れますので</a:t>
            </a:r>
            <a:endParaRPr kumimoji="1" lang="en-US" altLang="ja-JP" sz="1600" b="1" dirty="0">
              <a:solidFill>
                <a:schemeClr val="bg1"/>
              </a:solidFill>
            </a:endParaRPr>
          </a:p>
          <a:p>
            <a:r>
              <a:rPr kumimoji="1" lang="ja-JP" altLang="en-US" sz="1600" b="1" dirty="0">
                <a:solidFill>
                  <a:schemeClr val="bg1"/>
                </a:solidFill>
              </a:rPr>
              <a:t>在庫リスクがありません。</a:t>
            </a:r>
          </a:p>
        </p:txBody>
      </p:sp>
      <p:sp>
        <p:nvSpPr>
          <p:cNvPr id="13" name="テキスト ボックス 12"/>
          <p:cNvSpPr txBox="1"/>
          <p:nvPr/>
        </p:nvSpPr>
        <p:spPr>
          <a:xfrm>
            <a:off x="796678" y="4716169"/>
            <a:ext cx="4618572" cy="400110"/>
          </a:xfrm>
          <a:prstGeom prst="rect">
            <a:avLst/>
          </a:prstGeom>
          <a:solidFill>
            <a:srgbClr val="1074BC"/>
          </a:solidFill>
        </p:spPr>
        <p:txBody>
          <a:bodyPr wrap="none" rtlCol="0">
            <a:spAutoFit/>
          </a:bodyPr>
          <a:lstStyle/>
          <a:p>
            <a:r>
              <a:rPr kumimoji="1" lang="ja-JP" altLang="en-US" sz="2000" b="1" dirty="0">
                <a:solidFill>
                  <a:schemeClr val="bg1"/>
                </a:solidFill>
              </a:rPr>
              <a:t>理由③ あらゆるリスクを保険でカバー</a:t>
            </a:r>
          </a:p>
        </p:txBody>
      </p:sp>
      <p:sp>
        <p:nvSpPr>
          <p:cNvPr id="14" name="テキスト ボックス 13"/>
          <p:cNvSpPr txBox="1"/>
          <p:nvPr/>
        </p:nvSpPr>
        <p:spPr>
          <a:xfrm>
            <a:off x="576124" y="5431153"/>
            <a:ext cx="5059680" cy="593090"/>
          </a:xfrm>
          <a:prstGeom prst="rect">
            <a:avLst/>
          </a:prstGeom>
          <a:noFill/>
        </p:spPr>
        <p:txBody>
          <a:bodyPr wrap="none" rtlCol="0">
            <a:spAutoFit/>
          </a:bodyPr>
          <a:lstStyle/>
          <a:p>
            <a:r>
              <a:rPr kumimoji="1" lang="ja-JP" altLang="en-US" sz="1600" b="1" dirty="0">
                <a:solidFill>
                  <a:schemeClr val="bg1"/>
                </a:solidFill>
              </a:rPr>
              <a:t>対人自己・対物事故・対人傷害などあらゆるリスクを</a:t>
            </a:r>
            <a:endParaRPr kumimoji="1" lang="en-US" altLang="ja-JP" sz="1600" b="1" dirty="0">
              <a:solidFill>
                <a:schemeClr val="bg1"/>
              </a:solidFill>
            </a:endParaRPr>
          </a:p>
          <a:p>
            <a:r>
              <a:rPr lang="ja-JP" altLang="en-US" sz="1600" b="1" dirty="0">
                <a:solidFill>
                  <a:schemeClr val="bg1"/>
                </a:solidFill>
              </a:rPr>
              <a:t>保険でカバーいたします。</a:t>
            </a:r>
            <a:endParaRPr kumimoji="1" lang="ja-JP" altLang="en-US" sz="1600" b="1" dirty="0">
              <a:solidFill>
                <a:schemeClr val="bg1"/>
              </a:solidFill>
            </a:endParaRPr>
          </a:p>
        </p:txBody>
      </p:sp>
      <p:sp>
        <p:nvSpPr>
          <p:cNvPr id="15" name="テキスト ボックス 14"/>
          <p:cNvSpPr txBox="1"/>
          <p:nvPr/>
        </p:nvSpPr>
        <p:spPr>
          <a:xfrm>
            <a:off x="6928814" y="4716169"/>
            <a:ext cx="4362092" cy="400110"/>
          </a:xfrm>
          <a:prstGeom prst="rect">
            <a:avLst/>
          </a:prstGeom>
          <a:solidFill>
            <a:srgbClr val="1074BC"/>
          </a:solidFill>
        </p:spPr>
        <p:txBody>
          <a:bodyPr wrap="none" rtlCol="0">
            <a:spAutoFit/>
          </a:bodyPr>
          <a:lstStyle/>
          <a:p>
            <a:r>
              <a:rPr kumimoji="1" lang="ja-JP" altLang="en-US" sz="2000" b="1" dirty="0">
                <a:solidFill>
                  <a:schemeClr val="bg1"/>
                </a:solidFill>
              </a:rPr>
              <a:t>理由④ 貸し倒れのリスクを徹底回避</a:t>
            </a:r>
          </a:p>
        </p:txBody>
      </p:sp>
      <p:sp>
        <p:nvSpPr>
          <p:cNvPr id="16" name="テキスト ボックス 15"/>
          <p:cNvSpPr txBox="1"/>
          <p:nvPr/>
        </p:nvSpPr>
        <p:spPr>
          <a:xfrm>
            <a:off x="6771155" y="5184931"/>
            <a:ext cx="4677410" cy="1080770"/>
          </a:xfrm>
          <a:prstGeom prst="rect">
            <a:avLst/>
          </a:prstGeom>
          <a:noFill/>
        </p:spPr>
        <p:txBody>
          <a:bodyPr wrap="none" rtlCol="0">
            <a:spAutoFit/>
          </a:bodyPr>
          <a:lstStyle/>
          <a:p>
            <a:r>
              <a:rPr kumimoji="1" lang="ja-JP" altLang="en-US" sz="1600" b="1" dirty="0">
                <a:solidFill>
                  <a:schemeClr val="bg1"/>
                </a:solidFill>
              </a:rPr>
              <a:t>乗れ～るは</a:t>
            </a:r>
            <a:r>
              <a:rPr kumimoji="1" lang="en-US" altLang="ja-JP" sz="1600" b="1" dirty="0">
                <a:solidFill>
                  <a:schemeClr val="bg1"/>
                </a:solidFill>
              </a:rPr>
              <a:t>GPS</a:t>
            </a:r>
            <a:r>
              <a:rPr kumimoji="1" lang="ja-JP" altLang="en-US" sz="1600" b="1" dirty="0">
                <a:solidFill>
                  <a:schemeClr val="bg1"/>
                </a:solidFill>
              </a:rPr>
              <a:t>装置を内蔵した遠隔エンジン起動</a:t>
            </a:r>
            <a:endParaRPr kumimoji="1" lang="en-US" altLang="ja-JP" sz="1600" b="1" dirty="0">
              <a:solidFill>
                <a:schemeClr val="bg1"/>
              </a:solidFill>
            </a:endParaRPr>
          </a:p>
          <a:p>
            <a:r>
              <a:rPr lang="ja-JP" altLang="en-US" sz="1600" b="1" dirty="0">
                <a:solidFill>
                  <a:schemeClr val="bg1"/>
                </a:solidFill>
              </a:rPr>
              <a:t>制御装置 </a:t>
            </a:r>
            <a:r>
              <a:rPr lang="en-US" altLang="ja-JP" sz="1600" b="1" dirty="0">
                <a:solidFill>
                  <a:schemeClr val="bg1"/>
                </a:solidFill>
              </a:rPr>
              <a:t>(MCCS)</a:t>
            </a:r>
            <a:r>
              <a:rPr lang="ja-JP" altLang="en-US" sz="1600" b="1" dirty="0">
                <a:solidFill>
                  <a:schemeClr val="bg1"/>
                </a:solidFill>
              </a:rPr>
              <a:t>を全車に搭載。</a:t>
            </a:r>
            <a:endParaRPr lang="en-US" altLang="ja-JP" sz="1600" b="1" dirty="0">
              <a:solidFill>
                <a:schemeClr val="bg1"/>
              </a:solidFill>
            </a:endParaRPr>
          </a:p>
          <a:p>
            <a:r>
              <a:rPr kumimoji="1" lang="ja-JP" altLang="en-US" sz="1600" b="1" dirty="0">
                <a:solidFill>
                  <a:schemeClr val="bg1"/>
                </a:solidFill>
              </a:rPr>
              <a:t>万が一借り手が支払いを滞納すると、</a:t>
            </a:r>
            <a:r>
              <a:rPr kumimoji="1" lang="en-US" altLang="ja-JP" sz="1600" b="1" dirty="0">
                <a:solidFill>
                  <a:schemeClr val="bg1"/>
                </a:solidFill>
              </a:rPr>
              <a:t>30</a:t>
            </a:r>
            <a:r>
              <a:rPr kumimoji="1" lang="ja-JP" altLang="en-US" sz="1600" b="1" dirty="0">
                <a:solidFill>
                  <a:schemeClr val="bg1"/>
                </a:solidFill>
              </a:rPr>
              <a:t>日後に</a:t>
            </a:r>
            <a:endParaRPr kumimoji="1" lang="en-US" altLang="ja-JP" sz="1600" b="1" dirty="0">
              <a:solidFill>
                <a:schemeClr val="bg1"/>
              </a:solidFill>
            </a:endParaRPr>
          </a:p>
          <a:p>
            <a:r>
              <a:rPr lang="ja-JP" altLang="en-US" sz="1600" b="1" dirty="0">
                <a:solidFill>
                  <a:schemeClr val="bg1"/>
                </a:solidFill>
              </a:rPr>
              <a:t>エンジンを停止、</a:t>
            </a:r>
            <a:r>
              <a:rPr lang="en-US" altLang="ja-JP" sz="1600" b="1" dirty="0">
                <a:solidFill>
                  <a:schemeClr val="bg1"/>
                </a:solidFill>
              </a:rPr>
              <a:t>60</a:t>
            </a:r>
            <a:r>
              <a:rPr lang="ja-JP" altLang="en-US" sz="1600" b="1" dirty="0">
                <a:solidFill>
                  <a:schemeClr val="bg1"/>
                </a:solidFill>
              </a:rPr>
              <a:t>日後に車両を回収します。</a:t>
            </a:r>
            <a:endParaRPr kumimoji="1" lang="ja-JP" altLang="en-US" sz="16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p:cNvSpPr txBox="1"/>
          <p:nvPr/>
        </p:nvSpPr>
        <p:spPr>
          <a:xfrm>
            <a:off x="4470400" y="163162"/>
            <a:ext cx="3251200"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latin typeface="游ゴシック" panose="020B0400000000000000" charset="-128"/>
                <a:cs typeface="游ゴシック" panose="020B0400000000000000" charset="-128"/>
              </a:rPr>
              <a:t>代表挨拶</a:t>
            </a:r>
            <a:endParaRPr sz="4000" b="1" dirty="0">
              <a:latin typeface="游ゴシック" panose="020B0400000000000000" charset="-128"/>
              <a:cs typeface="游ゴシック" panose="020B0400000000000000" charset="-128"/>
            </a:endParaRPr>
          </a:p>
        </p:txBody>
      </p:sp>
      <p:cxnSp>
        <p:nvCxnSpPr>
          <p:cNvPr id="38" name="直線コネクタ 37"/>
          <p:cNvCxnSpPr/>
          <p:nvPr/>
        </p:nvCxnSpPr>
        <p:spPr>
          <a:xfrm>
            <a:off x="1611006" y="800133"/>
            <a:ext cx="8969987" cy="0"/>
          </a:xfrm>
          <a:prstGeom prst="line">
            <a:avLst/>
          </a:prstGeom>
          <a:ln w="19050">
            <a:solidFill>
              <a:srgbClr val="1074BC"/>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551940" y="1307465"/>
            <a:ext cx="7937500" cy="4587240"/>
          </a:xfrm>
          <a:prstGeom prst="rect">
            <a:avLst/>
          </a:prstGeom>
          <a:noFill/>
        </p:spPr>
        <p:txBody>
          <a:bodyPr wrap="square">
            <a:spAutoFit/>
          </a:bodyPr>
          <a:lstStyle/>
          <a:p>
            <a:pPr marL="12700" marR="5080">
              <a:spcBef>
                <a:spcPts val="100"/>
              </a:spcBef>
            </a:pPr>
            <a:r>
              <a:rPr lang="ja-JP" altLang="en-US" sz="1200" b="1" dirty="0">
                <a:ea typeface="+mn-lt"/>
                <a:cs typeface="ＭＳ ゴシック" panose="020B0609070205080204" charset="-128"/>
              </a:rPr>
              <a:t>こ の 中 古 車の節  税 ス キ ー ム は 私 自 身 が 節 税 の た め に 始 め た も の で す 。 最 初 は 知 人 だ け に</a:t>
            </a:r>
          </a:p>
          <a:p>
            <a:pPr marL="12700" marR="5080">
              <a:spcBef>
                <a:spcPts val="100"/>
              </a:spcBef>
            </a:pPr>
            <a:r>
              <a:rPr lang="ja-JP" altLang="en-US" sz="1200" b="1" dirty="0">
                <a:ea typeface="+mn-lt"/>
                <a:cs typeface="ＭＳ ゴシック" panose="020B0609070205080204" charset="-128"/>
              </a:rPr>
              <a:t>紹 介 し て お り ま し た が 、あ ま り に も 依 頼 が 大 き い た め に 事 業 化 す る こ と に い た し ま し た 。</a:t>
            </a:r>
          </a:p>
          <a:p>
            <a:pPr marL="12700" marR="5080">
              <a:spcBef>
                <a:spcPts val="100"/>
              </a:spcBef>
            </a:pPr>
            <a:r>
              <a:rPr lang="ja-JP" altLang="en-US" sz="1200" b="1" dirty="0">
                <a:ea typeface="+mn-lt"/>
                <a:cs typeface="ＭＳ ゴシック" panose="020B0609070205080204" charset="-128"/>
              </a:rPr>
              <a:t>こ の ビ ジ ネ ス は 富 裕 層 向 け で す か ら 、 参 入 者 に 「 労 働 」 さ せ る わ け に は い き ま せ ん 。 そ</a:t>
            </a:r>
          </a:p>
          <a:p>
            <a:pPr marL="12700" marR="5080">
              <a:spcBef>
                <a:spcPts val="100"/>
              </a:spcBef>
            </a:pPr>
            <a:r>
              <a:rPr lang="ja-JP" altLang="en-US" sz="1200" b="1" dirty="0">
                <a:ea typeface="+mn-lt"/>
                <a:cs typeface="ＭＳ ゴシック" panose="020B0609070205080204" charset="-128"/>
              </a:rPr>
              <a:t>の た め 、</a:t>
            </a: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r>
              <a:rPr lang="ja-JP" altLang="en-US" sz="1200" b="1" dirty="0">
                <a:ea typeface="+mn-lt"/>
                <a:cs typeface="ＭＳ ゴシック" panose="020B0609070205080204" charset="-128"/>
              </a:rPr>
              <a:t>① 中 古 車 を 買 い た い ユ ー ザ ー を 見 つ け る</a:t>
            </a:r>
          </a:p>
          <a:p>
            <a:pPr marL="12700" marR="5080">
              <a:spcBef>
                <a:spcPts val="100"/>
              </a:spcBef>
            </a:pPr>
            <a:r>
              <a:rPr lang="ja-JP" altLang="en-US" sz="1200" b="1" dirty="0">
                <a:ea typeface="+mn-lt"/>
                <a:cs typeface="ＭＳ ゴシック" panose="020B0609070205080204" charset="-128"/>
              </a:rPr>
              <a:t>② 中 古 車 屋 が 仕 入 れ る 価 格 （ 原 価 ） で 仕 入 れ る</a:t>
            </a:r>
          </a:p>
          <a:p>
            <a:pPr marL="12700" marR="5080">
              <a:spcBef>
                <a:spcPts val="100"/>
              </a:spcBef>
            </a:pPr>
            <a:r>
              <a:rPr lang="ja-JP" altLang="en-US" sz="1200" b="1" dirty="0">
                <a:ea typeface="+mn-lt"/>
                <a:cs typeface="ＭＳ ゴシック" panose="020B0609070205080204" charset="-128"/>
              </a:rPr>
              <a:t>③ 中 古 車 を リ ー ス 契 約 で 販 売 す る</a:t>
            </a:r>
          </a:p>
          <a:p>
            <a:pPr marL="12700" marR="5080">
              <a:spcBef>
                <a:spcPts val="100"/>
              </a:spcBef>
            </a:pPr>
            <a:r>
              <a:rPr lang="ja-JP" altLang="en-US" sz="1200" b="1" dirty="0">
                <a:ea typeface="+mn-lt"/>
                <a:cs typeface="ＭＳ ゴシック" panose="020B0609070205080204" charset="-128"/>
              </a:rPr>
              <a:t>④ 契 約 月 の 翌 月 末 か ら 毎 月 リ ー ス 代 の イ ン カ ム ゲ イ ン を 得 る</a:t>
            </a:r>
          </a:p>
          <a:p>
            <a:pPr marL="12700" marR="5080">
              <a:spcBef>
                <a:spcPts val="100"/>
              </a:spcBef>
            </a:pPr>
            <a:r>
              <a:rPr lang="ja-JP" altLang="en-US" sz="1200" b="1" dirty="0">
                <a:ea typeface="+mn-lt"/>
                <a:cs typeface="ＭＳ ゴシック" panose="020B0609070205080204" charset="-128"/>
              </a:rPr>
              <a:t>⑤ リ ー ス 終 了 後 に 車 両 を 売 却 す る こ と で 得 ら れ る キ ャ ピ タ ル ゲ イ ン を 得 る</a:t>
            </a: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r>
              <a:rPr lang="ja-JP" altLang="en-US" sz="1200" b="1" dirty="0">
                <a:ea typeface="+mn-lt"/>
                <a:cs typeface="ＭＳ ゴシック" panose="020B0609070205080204" charset="-128"/>
              </a:rPr>
              <a:t>こ れ ら ① ～ ⑤ を 完 全 外 注 化 （ 丸 投 げ ） の 仕 組 み が 完 成 し て い ま す の で 、 オ ー ナ ー は 毎 月</a:t>
            </a:r>
          </a:p>
          <a:p>
            <a:pPr marL="12700" marR="5080">
              <a:spcBef>
                <a:spcPts val="100"/>
              </a:spcBef>
            </a:pPr>
            <a:r>
              <a:rPr lang="ja-JP" altLang="en-US" sz="1200" b="1" dirty="0">
                <a:ea typeface="+mn-lt"/>
                <a:cs typeface="ＭＳ ゴシック" panose="020B0609070205080204" charset="-128"/>
              </a:rPr>
              <a:t>何 も せ ず 収 益 を 得 る だ け と な り ま す 。</a:t>
            </a: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r>
              <a:rPr lang="ja-JP" altLang="en-US" sz="1200" b="1" dirty="0">
                <a:ea typeface="+mn-lt"/>
                <a:cs typeface="ＭＳ ゴシック" panose="020B0609070205080204" charset="-128"/>
              </a:rPr>
              <a:t>こ れ か ら あ る 程 度 お 金 を か け て 起 業 を 考 え て い る 方 が い ら っ し ゃ れ ば 、 い き な り 自 分 が</a:t>
            </a:r>
          </a:p>
          <a:p>
            <a:pPr marL="12700" marR="5080">
              <a:spcBef>
                <a:spcPts val="100"/>
              </a:spcBef>
            </a:pPr>
            <a:r>
              <a:rPr lang="ja-JP" altLang="en-US" sz="1200" b="1" dirty="0">
                <a:ea typeface="+mn-lt"/>
                <a:cs typeface="ＭＳ ゴシック" panose="020B0609070205080204" charset="-128"/>
              </a:rPr>
              <a:t>や り た い こ と に 大 き な お 金 を 突 っ 込 ん で し ま う の で は な く 、 ま ず 、 中 古 車 投 資 で 毎 月 あ</a:t>
            </a:r>
          </a:p>
          <a:p>
            <a:pPr marL="12700" marR="5080">
              <a:spcBef>
                <a:spcPts val="100"/>
              </a:spcBef>
            </a:pPr>
            <a:r>
              <a:rPr lang="ja-JP" altLang="en-US" sz="1200" b="1" dirty="0">
                <a:ea typeface="+mn-lt"/>
                <a:cs typeface="ＭＳ ゴシック" panose="020B0609070205080204" charset="-128"/>
              </a:rPr>
              <a:t>る 程 度 の キ ャ ッ シ ュ フ ロ ー を 作 り 次 に 、そ の キ ャ ッ シ ュ フ ロ ー を ビ ジ ネ ス に 再 投 資 す る 。</a:t>
            </a:r>
          </a:p>
          <a:p>
            <a:pPr marL="12700" marR="5080">
              <a:spcBef>
                <a:spcPts val="100"/>
              </a:spcBef>
            </a:pPr>
            <a:r>
              <a:rPr lang="ja-JP" altLang="en-US" sz="1200" b="1" dirty="0">
                <a:ea typeface="+mn-lt"/>
                <a:cs typeface="ＭＳ ゴシック" panose="020B0609070205080204" charset="-128"/>
              </a:rPr>
              <a:t>こ の や り 方 を お 勧 め し ま す 。</a:t>
            </a: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endParaRPr lang="ja-JP" altLang="en-US" sz="1200" b="1" dirty="0">
              <a:ea typeface="+mn-lt"/>
              <a:cs typeface="ＭＳ ゴシック" panose="020B0609070205080204" charset="-128"/>
            </a:endParaRPr>
          </a:p>
          <a:p>
            <a:pPr marL="12700" marR="5080">
              <a:spcBef>
                <a:spcPts val="100"/>
              </a:spcBef>
            </a:pPr>
            <a:r>
              <a:rPr lang="ja-JP" altLang="en-US" sz="1200" b="1" spc="190" dirty="0">
                <a:solidFill>
                  <a:srgbClr val="DD2626"/>
                </a:solidFill>
                <a:ea typeface="+mn-lt"/>
                <a:cs typeface="ＭＳ ゴシック" panose="020B0609070205080204" charset="-128"/>
                <a:sym typeface="+mn-ea"/>
              </a:rPr>
              <a:t>是非</a:t>
            </a:r>
            <a:r>
              <a:rPr lang="ja-JP" altLang="en-US" sz="1200" b="1" spc="180" dirty="0">
                <a:solidFill>
                  <a:srgbClr val="DD2626"/>
                </a:solidFill>
                <a:ea typeface="+mn-lt"/>
                <a:cs typeface="ＭＳ ゴシック" panose="020B0609070205080204" charset="-128"/>
                <a:sym typeface="+mn-ea"/>
              </a:rPr>
              <a:t>皆</a:t>
            </a:r>
            <a:r>
              <a:rPr lang="ja-JP" altLang="en-US" sz="1200" b="1" spc="190" dirty="0">
                <a:solidFill>
                  <a:srgbClr val="DD2626"/>
                </a:solidFill>
                <a:ea typeface="+mn-lt"/>
                <a:cs typeface="ＭＳ ゴシック" panose="020B0609070205080204" charset="-128"/>
                <a:sym typeface="+mn-ea"/>
              </a:rPr>
              <a:t>様の節税と</a:t>
            </a:r>
            <a:r>
              <a:rPr lang="ja-JP" altLang="en-US" sz="1200" b="1" spc="180" dirty="0">
                <a:solidFill>
                  <a:srgbClr val="DD2626"/>
                </a:solidFill>
                <a:ea typeface="+mn-lt"/>
                <a:cs typeface="ＭＳ ゴシック" panose="020B0609070205080204" charset="-128"/>
                <a:sym typeface="+mn-ea"/>
              </a:rPr>
              <a:t>資</a:t>
            </a:r>
            <a:r>
              <a:rPr lang="ja-JP" altLang="en-US" sz="1200" b="1" spc="190" dirty="0">
                <a:solidFill>
                  <a:srgbClr val="DD2626"/>
                </a:solidFill>
                <a:ea typeface="+mn-lt"/>
                <a:cs typeface="ＭＳ ゴシック" panose="020B0609070205080204" charset="-128"/>
                <a:sym typeface="+mn-ea"/>
              </a:rPr>
              <a:t>産運用のお</a:t>
            </a:r>
            <a:r>
              <a:rPr lang="ja-JP" altLang="en-US" sz="1200" b="1" spc="180" dirty="0">
                <a:solidFill>
                  <a:srgbClr val="DD2626"/>
                </a:solidFill>
                <a:ea typeface="+mn-lt"/>
                <a:cs typeface="ＭＳ ゴシック" panose="020B0609070205080204" charset="-128"/>
                <a:sym typeface="+mn-ea"/>
              </a:rPr>
              <a:t>役</a:t>
            </a:r>
            <a:r>
              <a:rPr lang="ja-JP" altLang="en-US" sz="1200" b="1" spc="190" dirty="0">
                <a:solidFill>
                  <a:srgbClr val="DD2626"/>
                </a:solidFill>
                <a:ea typeface="+mn-lt"/>
                <a:cs typeface="ＭＳ ゴシック" panose="020B0609070205080204" charset="-128"/>
                <a:sym typeface="+mn-ea"/>
              </a:rPr>
              <a:t>に立てれば</a:t>
            </a:r>
            <a:r>
              <a:rPr lang="ja-JP" altLang="en-US" sz="1200" b="1" spc="180" dirty="0">
                <a:solidFill>
                  <a:srgbClr val="DD2626"/>
                </a:solidFill>
                <a:ea typeface="+mn-lt"/>
                <a:cs typeface="ＭＳ ゴシック" panose="020B0609070205080204" charset="-128"/>
                <a:sym typeface="+mn-ea"/>
              </a:rPr>
              <a:t>と</a:t>
            </a:r>
            <a:r>
              <a:rPr lang="ja-JP" altLang="en-US" sz="1200" b="1" spc="190" dirty="0">
                <a:solidFill>
                  <a:srgbClr val="DD2626"/>
                </a:solidFill>
                <a:ea typeface="+mn-lt"/>
                <a:cs typeface="ＭＳ ゴシック" panose="020B0609070205080204" charset="-128"/>
                <a:sym typeface="+mn-ea"/>
              </a:rPr>
              <a:t>思います</a:t>
            </a:r>
            <a:r>
              <a:rPr lang="ja-JP" altLang="en-US" sz="1200" b="1" dirty="0">
                <a:solidFill>
                  <a:srgbClr val="DD2626"/>
                </a:solidFill>
                <a:ea typeface="+mn-lt"/>
                <a:cs typeface="ＭＳ ゴシック" panose="020B0609070205080204" charset="-128"/>
                <a:sym typeface="+mn-ea"/>
              </a:rPr>
              <a:t>。</a:t>
            </a:r>
            <a:endParaRPr lang="ja-JP" altLang="en-US" sz="1200" b="1" dirty="0">
              <a:ea typeface="+mn-lt"/>
              <a:cs typeface="ＭＳ ゴシック" panose="020B0609070205080204" charset="-128"/>
            </a:endParaRPr>
          </a:p>
          <a:p>
            <a:pPr marL="12700" marR="5080">
              <a:spcBef>
                <a:spcPts val="100"/>
              </a:spcBef>
            </a:pPr>
            <a:endParaRPr lang="ja-JP" altLang="en-US" sz="1200" b="1" dirty="0">
              <a:ea typeface="+mn-lt"/>
              <a:cs typeface="ＭＳ ゴシック" panose="020B060907020508020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323274" y="623235"/>
            <a:ext cx="3251200"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会社概要</a:t>
            </a:r>
            <a:endParaRPr sz="4000" b="1" dirty="0">
              <a:solidFill>
                <a:schemeClr val="bg1"/>
              </a:solidFill>
              <a:latin typeface="游ゴシック" panose="020B0400000000000000" charset="-128"/>
              <a:cs typeface="游ゴシック" panose="020B0400000000000000" charset="-128"/>
            </a:endParaRPr>
          </a:p>
        </p:txBody>
      </p:sp>
      <p:graphicFrame>
        <p:nvGraphicFramePr>
          <p:cNvPr id="6" name="表 6"/>
          <p:cNvGraphicFramePr>
            <a:graphicFrameLocks noGrp="1"/>
          </p:cNvGraphicFramePr>
          <p:nvPr/>
        </p:nvGraphicFramePr>
        <p:xfrm>
          <a:off x="1429790" y="1934681"/>
          <a:ext cx="10091650" cy="4587176"/>
        </p:xfrm>
        <a:graphic>
          <a:graphicData uri="http://schemas.openxmlformats.org/drawingml/2006/table">
            <a:tbl>
              <a:tblPr firstRow="1" bandRow="1">
                <a:tableStyleId>{2D5ABB26-0587-4C30-8999-92F81FD0307C}</a:tableStyleId>
              </a:tblPr>
              <a:tblGrid>
                <a:gridCol w="1933207">
                  <a:extLst>
                    <a:ext uri="{9D8B030D-6E8A-4147-A177-3AD203B41FA5}">
                      <a16:colId xmlns:a16="http://schemas.microsoft.com/office/drawing/2014/main" val="20000"/>
                    </a:ext>
                  </a:extLst>
                </a:gridCol>
                <a:gridCol w="8158443">
                  <a:extLst>
                    <a:ext uri="{9D8B030D-6E8A-4147-A177-3AD203B41FA5}">
                      <a16:colId xmlns:a16="http://schemas.microsoft.com/office/drawing/2014/main" val="20001"/>
                    </a:ext>
                  </a:extLst>
                </a:gridCol>
              </a:tblGrid>
              <a:tr h="630318">
                <a:tc>
                  <a:txBody>
                    <a:bodyPr/>
                    <a:lstStyle/>
                    <a:p>
                      <a:pPr algn="ctr"/>
                      <a:r>
                        <a:rPr kumimoji="1" lang="ja-JP" altLang="en-US" b="1" dirty="0"/>
                        <a:t>会社名</a:t>
                      </a:r>
                    </a:p>
                  </a:txBody>
                  <a:tcPr anchor="ctr">
                    <a:lnB w="12700" cap="flat" cmpd="sng" algn="ctr">
                      <a:solidFill>
                        <a:schemeClr val="bg1">
                          <a:lumMod val="75000"/>
                        </a:schemeClr>
                      </a:solidFill>
                      <a:prstDash val="solid"/>
                      <a:round/>
                      <a:headEnd type="none" w="med" len="med"/>
                      <a:tailEnd type="none" w="med" len="med"/>
                    </a:lnB>
                  </a:tcPr>
                </a:tc>
                <a:tc>
                  <a:txBody>
                    <a:bodyPr/>
                    <a:lstStyle/>
                    <a:p>
                      <a:r>
                        <a:rPr kumimoji="1" lang="ja-JP" altLang="en-US" b="1" dirty="0"/>
                        <a:t>ライフサポート</a:t>
                      </a:r>
                    </a:p>
                  </a:txBody>
                  <a:tcPr anchor="ct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95467">
                <a:tc>
                  <a:txBody>
                    <a:bodyPr/>
                    <a:lstStyle/>
                    <a:p>
                      <a:pPr algn="ctr"/>
                      <a:r>
                        <a:rPr kumimoji="1" lang="ja-JP" altLang="en-US" b="1" dirty="0"/>
                        <a:t>代表者名</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b="1" dirty="0"/>
                        <a:t>和田　賢太郎</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44238">
                <a:tc>
                  <a:txBody>
                    <a:bodyPr/>
                    <a:lstStyle/>
                    <a:p>
                      <a:pPr algn="ctr"/>
                      <a:r>
                        <a:rPr kumimoji="1" lang="ja-JP" altLang="en-US" b="1" dirty="0"/>
                        <a:t>所在地</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ja-JP" altLang="en-US" b="1" dirty="0"/>
                        <a:t>大阪府寝屋川市香里南之町</a:t>
                      </a:r>
                      <a:r>
                        <a:rPr kumimoji="1" lang="en-US" altLang="ja-JP" b="1" dirty="0"/>
                        <a:t>30-26 </a:t>
                      </a:r>
                      <a:r>
                        <a:rPr kumimoji="1" lang="ja-JP" altLang="en-US" b="1" dirty="0"/>
                        <a:t>秋ビル</a:t>
                      </a:r>
                      <a:r>
                        <a:rPr kumimoji="1" lang="en-US" altLang="ja-JP" b="1" dirty="0"/>
                        <a:t>1</a:t>
                      </a:r>
                      <a:r>
                        <a:rPr kumimoji="1" lang="ja-JP" altLang="en-US" b="1" dirty="0"/>
                        <a:t>階</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26013">
                <a:tc>
                  <a:txBody>
                    <a:bodyPr/>
                    <a:lstStyle/>
                    <a:p>
                      <a:pPr algn="ctr"/>
                      <a:r>
                        <a:rPr kumimoji="1" lang="ja-JP" altLang="en-US" b="1" dirty="0"/>
                        <a:t>電話番号</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b="1" dirty="0"/>
                        <a:t>050-3196-7561 (</a:t>
                      </a:r>
                      <a:r>
                        <a:rPr kumimoji="1" lang="ja-JP" altLang="en-US" b="1" dirty="0"/>
                        <a:t>平日 </a:t>
                      </a:r>
                      <a:r>
                        <a:rPr kumimoji="1" lang="en-US" altLang="ja-JP" b="1" dirty="0"/>
                        <a:t>10</a:t>
                      </a:r>
                      <a:r>
                        <a:rPr kumimoji="1" lang="ja-JP" altLang="en-US" b="1" dirty="0"/>
                        <a:t>時～</a:t>
                      </a:r>
                      <a:r>
                        <a:rPr kumimoji="1" lang="en-US" altLang="ja-JP" b="1" dirty="0"/>
                        <a:t>18</a:t>
                      </a:r>
                      <a:r>
                        <a:rPr kumimoji="1" lang="ja-JP" altLang="en-US" b="1" dirty="0"/>
                        <a:t>時</a:t>
                      </a:r>
                      <a:r>
                        <a:rPr kumimoji="1" lang="en-US" altLang="ja-JP" b="1" dirty="0"/>
                        <a:t>)</a:t>
                      </a:r>
                      <a:endParaRPr kumimoji="1" lang="ja-JP" altLang="en-US" b="1" dirty="0"/>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74784">
                <a:tc>
                  <a:txBody>
                    <a:bodyPr/>
                    <a:lstStyle/>
                    <a:p>
                      <a:pPr algn="ctr"/>
                      <a:r>
                        <a:rPr kumimoji="1" lang="ja-JP" altLang="en-US" b="1" dirty="0"/>
                        <a:t>設立</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kumimoji="1" lang="en-US" altLang="ja-JP" b="1" dirty="0"/>
                        <a:t>2004</a:t>
                      </a:r>
                      <a:r>
                        <a:rPr kumimoji="1" lang="ja-JP" altLang="en-US" b="1" dirty="0"/>
                        <a:t>年 </a:t>
                      </a:r>
                      <a:r>
                        <a:rPr kumimoji="1" lang="en-US" altLang="ja-JP" b="1" dirty="0"/>
                        <a:t>4</a:t>
                      </a:r>
                      <a:r>
                        <a:rPr kumimoji="1" lang="ja-JP" altLang="en-US" b="1" dirty="0"/>
                        <a:t>月</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1216356">
                <a:tc>
                  <a:txBody>
                    <a:bodyPr/>
                    <a:lstStyle/>
                    <a:p>
                      <a:pPr algn="ctr"/>
                      <a:r>
                        <a:rPr kumimoji="1" lang="ja-JP" altLang="en-US" b="1" dirty="0"/>
                        <a:t>事業内容</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nSpc>
                          <a:spcPct val="150000"/>
                        </a:lnSpc>
                      </a:pPr>
                      <a:r>
                        <a:rPr kumimoji="1" lang="ja-JP" altLang="en-US" b="1" dirty="0"/>
                        <a:t>ネイリスト独立開業支援事業</a:t>
                      </a:r>
                      <a:endParaRPr kumimoji="1" lang="en-US" altLang="ja-JP" b="1" dirty="0"/>
                    </a:p>
                    <a:p>
                      <a:pPr>
                        <a:lnSpc>
                          <a:spcPct val="150000"/>
                        </a:lnSpc>
                      </a:pPr>
                      <a:r>
                        <a:rPr kumimoji="1" lang="ja-JP" altLang="en-US" b="1" dirty="0"/>
                        <a:t>アイリスト独立開業支援事業</a:t>
                      </a:r>
                    </a:p>
                  </a:txBody>
                  <a:tcPr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srcRect l="12280"/>
          <a:stretch>
            <a:fillRect/>
          </a:stretch>
        </p:blipFill>
        <p:spPr>
          <a:xfrm>
            <a:off x="0" y="1818005"/>
            <a:ext cx="7260590" cy="4519295"/>
          </a:xfrm>
          <a:prstGeom prst="rect">
            <a:avLst/>
          </a:prstGeom>
        </p:spPr>
      </p:pic>
      <p:sp>
        <p:nvSpPr>
          <p:cNvPr id="4" name="object 6"/>
          <p:cNvSpPr txBox="1"/>
          <p:nvPr/>
        </p:nvSpPr>
        <p:spPr>
          <a:xfrm>
            <a:off x="490882" y="2068495"/>
            <a:ext cx="5605118" cy="4113530"/>
          </a:xfrm>
          <a:prstGeom prst="rect">
            <a:avLst/>
          </a:prstGeom>
        </p:spPr>
        <p:txBody>
          <a:bodyPr vert="horz" wrap="square" lIns="0" tIns="12065" rIns="0" bIns="0" rtlCol="0">
            <a:spAutoFit/>
          </a:bodyPr>
          <a:lstStyle/>
          <a:p>
            <a:pPr marL="12700" algn="just">
              <a:lnSpc>
                <a:spcPct val="100000"/>
              </a:lnSpc>
            </a:pPr>
            <a:r>
              <a:rPr sz="2000" b="1" spc="185" dirty="0" err="1">
                <a:ea typeface="+mn-lt"/>
                <a:cs typeface="ＭＳ ゴシック" panose="020B0609070205080204" charset="-128"/>
              </a:rPr>
              <a:t>中古車</a:t>
            </a:r>
            <a:r>
              <a:rPr sz="2000" b="1" spc="200" dirty="0" err="1">
                <a:ea typeface="+mn-lt"/>
                <a:cs typeface="ＭＳ ゴシック" panose="020B0609070205080204" charset="-128"/>
              </a:rPr>
              <a:t>で</a:t>
            </a:r>
            <a:r>
              <a:rPr sz="2000" b="1" spc="185" dirty="0" err="1">
                <a:ea typeface="+mn-lt"/>
                <a:cs typeface="ＭＳ ゴシック" panose="020B0609070205080204" charset="-128"/>
              </a:rPr>
              <a:t>節税できる</a:t>
            </a:r>
            <a:r>
              <a:rPr sz="2000" b="1" spc="200" dirty="0" err="1">
                <a:ea typeface="+mn-lt"/>
                <a:cs typeface="ＭＳ ゴシック" panose="020B0609070205080204" charset="-128"/>
              </a:rPr>
              <a:t>と</a:t>
            </a:r>
            <a:r>
              <a:rPr sz="2000" b="1" spc="185" dirty="0" err="1">
                <a:ea typeface="+mn-lt"/>
                <a:cs typeface="ＭＳ ゴシック" panose="020B0609070205080204" charset="-128"/>
              </a:rPr>
              <a:t>はよく聞く</a:t>
            </a:r>
            <a:r>
              <a:rPr sz="2000" b="1" spc="200" dirty="0" err="1">
                <a:ea typeface="+mn-lt"/>
                <a:cs typeface="ＭＳ ゴシック" panose="020B0609070205080204" charset="-128"/>
              </a:rPr>
              <a:t>け</a:t>
            </a:r>
            <a:r>
              <a:rPr sz="2000" b="1" spc="185" dirty="0" err="1">
                <a:ea typeface="+mn-lt"/>
                <a:cs typeface="ＭＳ ゴシック" panose="020B0609070205080204" charset="-128"/>
              </a:rPr>
              <a:t>ど</a:t>
            </a:r>
            <a:r>
              <a:rPr sz="2000" b="1" spc="20" dirty="0">
                <a:ea typeface="+mn-lt"/>
                <a:cs typeface="ＭＳ ゴシック" panose="020B0609070205080204" charset="-128"/>
              </a:rPr>
              <a:t>、</a:t>
            </a:r>
            <a:endParaRPr lang="en-US" sz="2000" b="1" spc="20" dirty="0">
              <a:ea typeface="+mn-lt"/>
              <a:cs typeface="ＭＳ ゴシック" panose="020B0609070205080204" charset="-128"/>
            </a:endParaRPr>
          </a:p>
          <a:p>
            <a:pPr marL="12700" algn="just">
              <a:lnSpc>
                <a:spcPct val="100000"/>
              </a:lnSpc>
            </a:pPr>
            <a:r>
              <a:rPr sz="2000" b="1" spc="185" dirty="0" err="1">
                <a:ea typeface="+mn-lt"/>
                <a:cs typeface="ＭＳ ゴシック" panose="020B0609070205080204" charset="-128"/>
              </a:rPr>
              <a:t>使用頻</a:t>
            </a:r>
            <a:r>
              <a:rPr sz="2000" b="1" spc="200" dirty="0" err="1">
                <a:ea typeface="+mn-lt"/>
                <a:cs typeface="ＭＳ ゴシック" panose="020B0609070205080204" charset="-128"/>
              </a:rPr>
              <a:t>度</a:t>
            </a:r>
            <a:r>
              <a:rPr sz="2000" b="1" spc="185" dirty="0" err="1">
                <a:ea typeface="+mn-lt"/>
                <a:cs typeface="ＭＳ ゴシック" panose="020B0609070205080204" charset="-128"/>
              </a:rPr>
              <a:t>もそんなに</a:t>
            </a:r>
            <a:r>
              <a:rPr sz="2000" b="1" spc="200" dirty="0" err="1">
                <a:ea typeface="+mn-lt"/>
                <a:cs typeface="ＭＳ ゴシック" panose="020B0609070205080204" charset="-128"/>
              </a:rPr>
              <a:t>多</a:t>
            </a:r>
            <a:r>
              <a:rPr sz="2000" b="1" spc="185" dirty="0" err="1">
                <a:ea typeface="+mn-lt"/>
                <a:cs typeface="ＭＳ ゴシック" panose="020B0609070205080204" charset="-128"/>
              </a:rPr>
              <a:t>くない</a:t>
            </a:r>
            <a:r>
              <a:rPr sz="2000" b="1" spc="200" dirty="0" err="1">
                <a:ea typeface="+mn-lt"/>
                <a:cs typeface="ＭＳ ゴシック" panose="020B0609070205080204" charset="-128"/>
              </a:rPr>
              <a:t>し</a:t>
            </a:r>
            <a:r>
              <a:rPr sz="2000" b="1" spc="30" dirty="0">
                <a:ea typeface="+mn-lt"/>
                <a:cs typeface="ＭＳ ゴシック" panose="020B0609070205080204" charset="-128"/>
              </a:rPr>
              <a:t>、</a:t>
            </a:r>
            <a:r>
              <a:rPr sz="2000" b="1" spc="-310" dirty="0">
                <a:solidFill>
                  <a:schemeClr val="tx1"/>
                </a:solidFill>
                <a:ea typeface="+mn-lt"/>
                <a:cs typeface="ＭＳ ゴシック" panose="020B0609070205080204" charset="-128"/>
                <a:sym typeface="+mn-ea"/>
              </a:rPr>
              <a:t> </a:t>
            </a:r>
            <a:r>
              <a:rPr lang="ja-JP" sz="2000" b="1" spc="-310" dirty="0">
                <a:solidFill>
                  <a:schemeClr val="tx1"/>
                </a:solidFill>
                <a:ea typeface="+mn-lt"/>
                <a:cs typeface="ＭＳ ゴシック" panose="020B0609070205080204" charset="-128"/>
                <a:sym typeface="+mn-ea"/>
              </a:rPr>
              <a:t>ガソリン代・</a:t>
            </a:r>
            <a:r>
              <a:rPr sz="2000" b="1" spc="185" dirty="0">
                <a:solidFill>
                  <a:schemeClr val="tx1"/>
                </a:solidFill>
                <a:ea typeface="+mn-lt"/>
                <a:cs typeface="ＭＳ ゴシック" panose="020B0609070205080204" charset="-128"/>
                <a:sym typeface="+mn-ea"/>
              </a:rPr>
              <a:t>保険</a:t>
            </a:r>
            <a:r>
              <a:rPr sz="2000" b="1" spc="140" dirty="0">
                <a:solidFill>
                  <a:schemeClr val="tx1"/>
                </a:solidFill>
                <a:ea typeface="+mn-lt"/>
                <a:cs typeface="ＭＳ ゴシック" panose="020B0609070205080204" charset="-128"/>
                <a:sym typeface="+mn-ea"/>
              </a:rPr>
              <a:t>・</a:t>
            </a:r>
            <a:r>
              <a:rPr sz="2000" b="1" spc="185" dirty="0">
                <a:solidFill>
                  <a:schemeClr val="tx1"/>
                </a:solidFill>
                <a:ea typeface="+mn-lt"/>
                <a:cs typeface="ＭＳ ゴシック" panose="020B0609070205080204" charset="-128"/>
                <a:sym typeface="+mn-ea"/>
              </a:rPr>
              <a:t>自動車税</a:t>
            </a:r>
            <a:r>
              <a:rPr lang="ja-JP" sz="2000" b="1" spc="-5" dirty="0">
                <a:solidFill>
                  <a:schemeClr val="tx1"/>
                </a:solidFill>
                <a:ea typeface="+mn-lt"/>
                <a:cs typeface="ＭＳ ゴシック" panose="020B0609070205080204" charset="-128"/>
                <a:sym typeface="+mn-ea"/>
              </a:rPr>
              <a:t>などの</a:t>
            </a:r>
            <a:r>
              <a:rPr sz="2000" b="1" spc="185" dirty="0" err="1">
                <a:solidFill>
                  <a:schemeClr val="tx1"/>
                </a:solidFill>
                <a:ea typeface="+mn-lt"/>
                <a:cs typeface="ＭＳ ゴシック" panose="020B0609070205080204" charset="-128"/>
              </a:rPr>
              <a:t>維持</a:t>
            </a:r>
            <a:r>
              <a:rPr sz="2000" b="1" spc="-5" dirty="0" err="1">
                <a:solidFill>
                  <a:schemeClr val="tx1"/>
                </a:solidFill>
                <a:ea typeface="+mn-lt"/>
                <a:cs typeface="ＭＳ ゴシック" panose="020B0609070205080204" charset="-128"/>
              </a:rPr>
              <a:t>費</a:t>
            </a:r>
            <a:r>
              <a:rPr sz="2000" b="1" spc="185" dirty="0" err="1">
                <a:solidFill>
                  <a:schemeClr val="tx1"/>
                </a:solidFill>
                <a:ea typeface="+mn-lt"/>
                <a:cs typeface="ＭＳ ゴシック" panose="020B0609070205080204" charset="-128"/>
              </a:rPr>
              <a:t>が</a:t>
            </a:r>
            <a:r>
              <a:rPr lang="ja-JP" sz="2000" b="1" spc="185" dirty="0" err="1">
                <a:solidFill>
                  <a:schemeClr val="tx1"/>
                </a:solidFill>
                <a:ea typeface="+mn-lt"/>
                <a:cs typeface="ＭＳ ゴシック" panose="020B0609070205080204" charset="-128"/>
              </a:rPr>
              <a:t>もったいない</a:t>
            </a:r>
            <a:r>
              <a:rPr sz="2000" b="1" spc="140" dirty="0">
                <a:ea typeface="+mn-lt"/>
                <a:cs typeface="ＭＳ ゴシック" panose="020B0609070205080204" charset="-128"/>
              </a:rPr>
              <a:t>。</a:t>
            </a:r>
            <a:endParaRPr lang="en-US" sz="2000" b="1" spc="140" dirty="0">
              <a:ea typeface="+mn-lt"/>
              <a:cs typeface="ＭＳ ゴシック" panose="020B0609070205080204" charset="-128"/>
            </a:endParaRPr>
          </a:p>
          <a:p>
            <a:pPr marL="12700" marR="5080" algn="just">
              <a:lnSpc>
                <a:spcPct val="130000"/>
              </a:lnSpc>
            </a:pPr>
            <a:endParaRPr lang="en-US" sz="2000" spc="140" dirty="0">
              <a:solidFill>
                <a:srgbClr val="333333"/>
              </a:solidFill>
              <a:ea typeface="+mn-lt"/>
              <a:cs typeface="ＭＳ ゴシック" panose="020B0609070205080204" charset="-128"/>
            </a:endParaRPr>
          </a:p>
          <a:p>
            <a:pPr marL="12700" marR="5080" algn="just">
              <a:lnSpc>
                <a:spcPct val="130000"/>
              </a:lnSpc>
            </a:pPr>
            <a:r>
              <a:rPr lang="ja-JP" altLang="en-US" sz="2000" b="1" spc="185" dirty="0">
                <a:ea typeface="+mn-lt"/>
                <a:cs typeface="ＭＳ ゴシック" panose="020B0609070205080204" charset="-128"/>
              </a:rPr>
              <a:t>中古車を使った節税をご検討されている多くの方はそういった悩みをお持ちです。</a:t>
            </a:r>
            <a:endParaRPr lang="en-US" sz="2000" b="1" spc="100" dirty="0">
              <a:ea typeface="+mn-lt"/>
              <a:cs typeface="ＭＳ ゴシック" panose="020B0609070205080204" charset="-128"/>
            </a:endParaRPr>
          </a:p>
          <a:p>
            <a:pPr marL="12700" marR="5080" algn="just">
              <a:lnSpc>
                <a:spcPct val="130000"/>
              </a:lnSpc>
            </a:pPr>
            <a:endParaRPr lang="en-US" sz="2000" spc="100" dirty="0">
              <a:ea typeface="+mn-lt"/>
              <a:cs typeface="ＭＳ ゴシック" panose="020B0609070205080204" charset="-128"/>
            </a:endParaRPr>
          </a:p>
          <a:p>
            <a:pPr marL="12700" marR="5080" algn="just">
              <a:lnSpc>
                <a:spcPct val="130000"/>
              </a:lnSpc>
            </a:pPr>
            <a:r>
              <a:rPr lang="ja-JP" altLang="en-US" sz="2000" b="1" spc="185" dirty="0">
                <a:ea typeface="+mn-lt"/>
                <a:cs typeface="ＭＳ ゴシック" panose="020B0609070205080204" charset="-128"/>
              </a:rPr>
              <a:t>富裕層達が行う中古車投資は、</a:t>
            </a:r>
            <a:r>
              <a:rPr lang="ja-JP" altLang="en-US" sz="2000" b="1" spc="185" dirty="0">
                <a:solidFill>
                  <a:srgbClr val="FF0000"/>
                </a:solidFill>
                <a:ea typeface="+mn-lt"/>
                <a:cs typeface="ＭＳ ゴシック" panose="020B0609070205080204" charset="-128"/>
              </a:rPr>
              <a:t>中古車屋に全ての業務を丸投げし、車両の購入費で効果的に節税しつつ、毎月のリース代と売却益を得る「中古車リース代行販売」</a:t>
            </a:r>
            <a:r>
              <a:rPr lang="ja-JP" altLang="en-US" sz="2000" b="1" spc="200" dirty="0">
                <a:ea typeface="+mn-lt"/>
                <a:cs typeface="ＭＳ ゴシック" panose="020B0609070205080204" charset="-128"/>
              </a:rPr>
              <a:t>なのです。</a:t>
            </a:r>
          </a:p>
        </p:txBody>
      </p:sp>
      <p:sp>
        <p:nvSpPr>
          <p:cNvPr id="5" name="object 6"/>
          <p:cNvSpPr txBox="1"/>
          <p:nvPr/>
        </p:nvSpPr>
        <p:spPr>
          <a:xfrm>
            <a:off x="1052052" y="520415"/>
            <a:ext cx="10087896" cy="1014730"/>
          </a:xfrm>
          <a:prstGeom prst="rect">
            <a:avLst/>
          </a:prstGeom>
        </p:spPr>
        <p:txBody>
          <a:bodyPr vert="horz" wrap="square" lIns="0" tIns="12065" rIns="0" bIns="0" rtlCol="0">
            <a:spAutoFit/>
          </a:bodyPr>
          <a:lstStyle/>
          <a:p>
            <a:pPr marL="12700">
              <a:lnSpc>
                <a:spcPct val="100000"/>
              </a:lnSpc>
              <a:spcBef>
                <a:spcPts val="95"/>
              </a:spcBef>
            </a:pPr>
            <a:r>
              <a:rPr sz="3200" b="1" spc="90" dirty="0">
                <a:ea typeface="+mn-lt"/>
                <a:cs typeface="游ゴシック" panose="020B0400000000000000" charset="-128"/>
              </a:rPr>
              <a:t>「</a:t>
            </a:r>
            <a:r>
              <a:rPr sz="3200" b="1" spc="195" dirty="0" err="1">
                <a:ea typeface="+mn-lt"/>
                <a:cs typeface="游ゴシック" panose="020B0400000000000000" charset="-128"/>
              </a:rPr>
              <a:t>節</a:t>
            </a:r>
            <a:r>
              <a:rPr sz="3200" b="1" spc="185" dirty="0" err="1">
                <a:ea typeface="+mn-lt"/>
                <a:cs typeface="游ゴシック" panose="020B0400000000000000" charset="-128"/>
              </a:rPr>
              <a:t>税</a:t>
            </a:r>
            <a:r>
              <a:rPr sz="3200" b="1" spc="90" dirty="0" err="1">
                <a:ea typeface="+mn-lt"/>
                <a:cs typeface="游ゴシック" panose="020B0400000000000000" charset="-128"/>
              </a:rPr>
              <a:t>」</a:t>
            </a:r>
            <a:r>
              <a:rPr sz="3200" b="1" spc="100" dirty="0" err="1">
                <a:ea typeface="+mn-lt"/>
                <a:cs typeface="游ゴシック" panose="020B0400000000000000" charset="-128"/>
              </a:rPr>
              <a:t>し</a:t>
            </a:r>
            <a:r>
              <a:rPr sz="3200" b="1" spc="90" dirty="0" err="1">
                <a:ea typeface="+mn-lt"/>
                <a:cs typeface="游ゴシック" panose="020B0400000000000000" charset="-128"/>
              </a:rPr>
              <a:t>な</a:t>
            </a:r>
            <a:r>
              <a:rPr sz="3200" b="1" spc="100" dirty="0" err="1">
                <a:ea typeface="+mn-lt"/>
                <a:cs typeface="游ゴシック" panose="020B0400000000000000" charset="-128"/>
              </a:rPr>
              <a:t>が</a:t>
            </a:r>
            <a:r>
              <a:rPr sz="3200" b="1" spc="90" dirty="0" err="1">
                <a:ea typeface="+mn-lt"/>
                <a:cs typeface="游ゴシック" panose="020B0400000000000000" charset="-128"/>
              </a:rPr>
              <a:t>ら</a:t>
            </a:r>
            <a:r>
              <a:rPr sz="3200" b="1" spc="100" dirty="0" err="1">
                <a:ea typeface="+mn-lt"/>
                <a:cs typeface="游ゴシック" panose="020B0400000000000000" charset="-128"/>
              </a:rPr>
              <a:t>「</a:t>
            </a:r>
            <a:r>
              <a:rPr sz="3200" b="1" spc="185" dirty="0" err="1">
                <a:ea typeface="+mn-lt"/>
                <a:cs typeface="游ゴシック" panose="020B0400000000000000" charset="-128"/>
              </a:rPr>
              <a:t>収益</a:t>
            </a:r>
            <a:r>
              <a:rPr sz="3200" b="1" spc="100" dirty="0" err="1">
                <a:ea typeface="+mn-lt"/>
                <a:cs typeface="游ゴシック" panose="020B0400000000000000" charset="-128"/>
              </a:rPr>
              <a:t>」</a:t>
            </a:r>
            <a:r>
              <a:rPr sz="3200" b="1" spc="90" dirty="0" err="1">
                <a:ea typeface="+mn-lt"/>
                <a:cs typeface="游ゴシック" panose="020B0400000000000000" charset="-128"/>
              </a:rPr>
              <a:t>を</a:t>
            </a:r>
            <a:r>
              <a:rPr sz="3200" b="1" spc="185" dirty="0" err="1">
                <a:ea typeface="+mn-lt"/>
                <a:cs typeface="游ゴシック" panose="020B0400000000000000" charset="-128"/>
              </a:rPr>
              <a:t>得</a:t>
            </a:r>
            <a:r>
              <a:rPr sz="3200" b="1" spc="100" dirty="0" err="1">
                <a:ea typeface="+mn-lt"/>
                <a:cs typeface="游ゴシック" panose="020B0400000000000000" charset="-128"/>
              </a:rPr>
              <a:t>る</a:t>
            </a:r>
            <a:r>
              <a:rPr sz="3200" b="1" spc="-5" dirty="0">
                <a:ea typeface="+mn-lt"/>
                <a:cs typeface="游ゴシック" panose="020B0400000000000000" charset="-128"/>
              </a:rPr>
              <a:t>。</a:t>
            </a:r>
            <a:endParaRPr sz="3200" b="1" dirty="0">
              <a:ea typeface="+mn-lt"/>
              <a:cs typeface="游ゴシック" panose="020B0400000000000000" charset="-128"/>
            </a:endParaRPr>
          </a:p>
          <a:p>
            <a:pPr marL="12700">
              <a:lnSpc>
                <a:spcPct val="100000"/>
              </a:lnSpc>
            </a:pPr>
            <a:r>
              <a:rPr sz="3200" b="1" spc="185" dirty="0" err="1">
                <a:ea typeface="+mn-lt"/>
                <a:cs typeface="游ゴシック" panose="020B0400000000000000" charset="-128"/>
              </a:rPr>
              <a:t>  富</a:t>
            </a:r>
            <a:r>
              <a:rPr sz="3200" b="1" spc="195" dirty="0" err="1">
                <a:ea typeface="+mn-lt"/>
                <a:cs typeface="游ゴシック" panose="020B0400000000000000" charset="-128"/>
              </a:rPr>
              <a:t>裕</a:t>
            </a:r>
            <a:r>
              <a:rPr sz="3200" b="1" spc="185" dirty="0" err="1">
                <a:ea typeface="+mn-lt"/>
                <a:cs typeface="游ゴシック" panose="020B0400000000000000" charset="-128"/>
              </a:rPr>
              <a:t>層達</a:t>
            </a:r>
            <a:r>
              <a:rPr sz="3200" b="1" spc="100" dirty="0" err="1">
                <a:ea typeface="+mn-lt"/>
                <a:cs typeface="游ゴシック" panose="020B0400000000000000" charset="-128"/>
              </a:rPr>
              <a:t>が</a:t>
            </a:r>
            <a:r>
              <a:rPr sz="3200" b="1" spc="185" dirty="0" err="1">
                <a:ea typeface="+mn-lt"/>
                <a:cs typeface="游ゴシック" panose="020B0400000000000000" charset="-128"/>
              </a:rPr>
              <a:t>実践</a:t>
            </a:r>
            <a:r>
              <a:rPr sz="3200" b="1" spc="100" dirty="0" err="1">
                <a:ea typeface="+mn-lt"/>
                <a:cs typeface="游ゴシック" panose="020B0400000000000000" charset="-128"/>
              </a:rPr>
              <a:t>し</a:t>
            </a:r>
            <a:r>
              <a:rPr sz="3200" b="1" spc="90" dirty="0" err="1">
                <a:ea typeface="+mn-lt"/>
                <a:cs typeface="游ゴシック" panose="020B0400000000000000" charset="-128"/>
              </a:rPr>
              <a:t>て</a:t>
            </a:r>
            <a:r>
              <a:rPr sz="3200" b="1" spc="100" dirty="0" err="1">
                <a:ea typeface="+mn-lt"/>
                <a:cs typeface="游ゴシック" panose="020B0400000000000000" charset="-128"/>
              </a:rPr>
              <a:t>い</a:t>
            </a:r>
            <a:r>
              <a:rPr sz="3200" b="1" spc="90" dirty="0" err="1">
                <a:ea typeface="+mn-lt"/>
                <a:cs typeface="游ゴシック" panose="020B0400000000000000" charset="-128"/>
              </a:rPr>
              <a:t>る</a:t>
            </a:r>
            <a:r>
              <a:rPr sz="3200" b="1" spc="185" dirty="0" err="1">
                <a:ea typeface="+mn-lt"/>
                <a:cs typeface="游ゴシック" panose="020B0400000000000000" charset="-128"/>
              </a:rPr>
              <a:t>中</a:t>
            </a:r>
            <a:r>
              <a:rPr sz="3200" b="1" spc="195" dirty="0" err="1">
                <a:ea typeface="+mn-lt"/>
                <a:cs typeface="游ゴシック" panose="020B0400000000000000" charset="-128"/>
              </a:rPr>
              <a:t>古</a:t>
            </a:r>
            <a:r>
              <a:rPr sz="3200" b="1" spc="185" dirty="0" err="1">
                <a:ea typeface="+mn-lt"/>
                <a:cs typeface="游ゴシック" panose="020B0400000000000000" charset="-128"/>
              </a:rPr>
              <a:t>車投</a:t>
            </a:r>
            <a:r>
              <a:rPr sz="3200" b="1" spc="195" dirty="0" err="1">
                <a:ea typeface="+mn-lt"/>
                <a:cs typeface="游ゴシック" panose="020B0400000000000000" charset="-128"/>
              </a:rPr>
              <a:t>資</a:t>
            </a:r>
            <a:r>
              <a:rPr sz="3200" b="1" spc="90" dirty="0" err="1">
                <a:ea typeface="+mn-lt"/>
                <a:cs typeface="游ゴシック" panose="020B0400000000000000" charset="-128"/>
              </a:rPr>
              <a:t>を</a:t>
            </a:r>
            <a:r>
              <a:rPr sz="3200" b="1" spc="100" dirty="0" err="1">
                <a:ea typeface="+mn-lt"/>
                <a:cs typeface="游ゴシック" panose="020B0400000000000000" charset="-128"/>
              </a:rPr>
              <a:t>ご</a:t>
            </a:r>
            <a:r>
              <a:rPr sz="3200" b="1" spc="185" dirty="0" err="1">
                <a:ea typeface="+mn-lt"/>
                <a:cs typeface="游ゴシック" panose="020B0400000000000000" charset="-128"/>
              </a:rPr>
              <a:t>紹介</a:t>
            </a:r>
            <a:r>
              <a:rPr sz="3200" b="1" spc="100" dirty="0" err="1">
                <a:ea typeface="+mn-lt"/>
                <a:cs typeface="游ゴシック" panose="020B0400000000000000" charset="-128"/>
              </a:rPr>
              <a:t>し</a:t>
            </a:r>
            <a:r>
              <a:rPr sz="3200" b="1" spc="90" dirty="0" err="1">
                <a:ea typeface="+mn-lt"/>
                <a:cs typeface="游ゴシック" panose="020B0400000000000000" charset="-128"/>
              </a:rPr>
              <a:t>ま</a:t>
            </a:r>
            <a:r>
              <a:rPr sz="3200" b="1" spc="-5" dirty="0" err="1">
                <a:ea typeface="+mn-lt"/>
                <a:cs typeface="游ゴシック" panose="020B0400000000000000" charset="-128"/>
              </a:rPr>
              <a:t>す</a:t>
            </a:r>
            <a:r>
              <a:rPr lang="ja-JP" sz="3200" b="1" spc="-5" dirty="0" err="1">
                <a:ea typeface="+mn-lt"/>
                <a:cs typeface="游ゴシック" panose="020B0400000000000000" charset="-128"/>
              </a:rPr>
              <a:t>。</a:t>
            </a:r>
          </a:p>
        </p:txBody>
      </p:sp>
      <p:sp>
        <p:nvSpPr>
          <p:cNvPr id="8" name="平行四辺形 7"/>
          <p:cNvSpPr/>
          <p:nvPr/>
        </p:nvSpPr>
        <p:spPr>
          <a:xfrm>
            <a:off x="6198222" y="1986116"/>
            <a:ext cx="5997497" cy="4227871"/>
          </a:xfrm>
          <a:custGeom>
            <a:avLst/>
            <a:gdLst>
              <a:gd name="connsiteX0" fmla="*/ 0 w 5993778"/>
              <a:gd name="connsiteY0" fmla="*/ 4227871 h 4227871"/>
              <a:gd name="connsiteX1" fmla="*/ 2021726 w 5993778"/>
              <a:gd name="connsiteY1" fmla="*/ 0 h 4227871"/>
              <a:gd name="connsiteX2" fmla="*/ 5993778 w 5993778"/>
              <a:gd name="connsiteY2" fmla="*/ 0 h 4227871"/>
              <a:gd name="connsiteX3" fmla="*/ 3972052 w 5993778"/>
              <a:gd name="connsiteY3" fmla="*/ 4227871 h 4227871"/>
              <a:gd name="connsiteX4" fmla="*/ 0 w 5993778"/>
              <a:gd name="connsiteY4" fmla="*/ 4227871 h 4227871"/>
              <a:gd name="connsiteX0-1" fmla="*/ 0 w 5997497"/>
              <a:gd name="connsiteY0-2" fmla="*/ 4227871 h 4227871"/>
              <a:gd name="connsiteX1-3" fmla="*/ 2021726 w 5997497"/>
              <a:gd name="connsiteY1-4" fmla="*/ 0 h 4227871"/>
              <a:gd name="connsiteX2-5" fmla="*/ 5993778 w 5997497"/>
              <a:gd name="connsiteY2-6" fmla="*/ 0 h 4227871"/>
              <a:gd name="connsiteX3-7" fmla="*/ 5997497 w 5997497"/>
              <a:gd name="connsiteY3-8" fmla="*/ 4218038 h 4227871"/>
              <a:gd name="connsiteX4-9" fmla="*/ 0 w 5997497"/>
              <a:gd name="connsiteY4-10" fmla="*/ 4227871 h 42278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97497" h="4227871">
                <a:moveTo>
                  <a:pt x="0" y="4227871"/>
                </a:moveTo>
                <a:lnTo>
                  <a:pt x="2021726" y="0"/>
                </a:lnTo>
                <a:lnTo>
                  <a:pt x="5993778" y="0"/>
                </a:lnTo>
                <a:cubicBezTo>
                  <a:pt x="5995018" y="1406013"/>
                  <a:pt x="5996257" y="2812025"/>
                  <a:pt x="5997497" y="4218038"/>
                </a:cubicBezTo>
                <a:lnTo>
                  <a:pt x="0" y="422787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3885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25923E6-BA66-4947-8BB9-3E066BA61B43}"/>
              </a:ext>
            </a:extLst>
          </p:cNvPr>
          <p:cNvSpPr/>
          <p:nvPr/>
        </p:nvSpPr>
        <p:spPr>
          <a:xfrm>
            <a:off x="0" y="1817172"/>
            <a:ext cx="12192000" cy="3900218"/>
          </a:xfrm>
          <a:prstGeom prst="rect">
            <a:avLst/>
          </a:pr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4470400" y="163162"/>
            <a:ext cx="3251200" cy="655955"/>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latin typeface="游ゴシック" panose="020B0400000000000000" charset="-128"/>
                <a:cs typeface="游ゴシック" panose="020B0400000000000000" charset="-128"/>
              </a:rPr>
              <a:t>全体の流れ</a:t>
            </a:r>
          </a:p>
        </p:txBody>
      </p:sp>
      <p:sp>
        <p:nvSpPr>
          <p:cNvPr id="15" name="テキスト ボックス 14"/>
          <p:cNvSpPr txBox="1"/>
          <p:nvPr/>
        </p:nvSpPr>
        <p:spPr>
          <a:xfrm>
            <a:off x="2194850" y="973892"/>
            <a:ext cx="7802301" cy="843280"/>
          </a:xfrm>
          <a:prstGeom prst="rect">
            <a:avLst/>
          </a:prstGeom>
          <a:noFill/>
        </p:spPr>
        <p:txBody>
          <a:bodyPr wrap="square">
            <a:spAutoFit/>
          </a:bodyPr>
          <a:lstStyle/>
          <a:p>
            <a:pPr algn="ctr"/>
            <a:r>
              <a:rPr lang="ja-JP" altLang="en-US" sz="2400" b="1" dirty="0"/>
              <a:t>このビジネスは元々富裕層・経営者向けですから、 </a:t>
            </a:r>
            <a:endParaRPr lang="en-US" altLang="ja-JP" sz="2400" b="1" dirty="0"/>
          </a:p>
          <a:p>
            <a:pPr algn="ctr"/>
            <a:r>
              <a:rPr lang="ja-JP" altLang="en-US" sz="2400" b="1" dirty="0"/>
              <a:t>オーナーに「労働」 させるわけにはいきません。 </a:t>
            </a:r>
          </a:p>
        </p:txBody>
      </p:sp>
      <p:sp>
        <p:nvSpPr>
          <p:cNvPr id="17" name="テキスト ボックス 16"/>
          <p:cNvSpPr txBox="1"/>
          <p:nvPr/>
        </p:nvSpPr>
        <p:spPr>
          <a:xfrm>
            <a:off x="6443244" y="3977779"/>
            <a:ext cx="4273162" cy="655955"/>
          </a:xfrm>
          <a:prstGeom prst="rect">
            <a:avLst/>
          </a:prstGeom>
          <a:noFill/>
        </p:spPr>
        <p:txBody>
          <a:bodyPr wrap="square">
            <a:spAutoFit/>
          </a:bodyPr>
          <a:lstStyle/>
          <a:p>
            <a:pPr algn="ctr"/>
            <a:r>
              <a:rPr lang="ja-JP" altLang="en-US" b="1" dirty="0">
                <a:solidFill>
                  <a:schemeClr val="bg1"/>
                </a:solidFill>
              </a:rPr>
              <a:t>⑤ リース終了後に車両を売却し</a:t>
            </a:r>
          </a:p>
          <a:p>
            <a:pPr algn="ctr"/>
            <a:r>
              <a:rPr lang="ja-JP" altLang="en-US" b="1" dirty="0">
                <a:solidFill>
                  <a:schemeClr val="bg1"/>
                </a:solidFill>
              </a:rPr>
              <a:t>売却益を得る</a:t>
            </a:r>
          </a:p>
        </p:txBody>
      </p:sp>
      <p:sp>
        <p:nvSpPr>
          <p:cNvPr id="18" name="テキスト ボックス 17"/>
          <p:cNvSpPr txBox="1"/>
          <p:nvPr/>
        </p:nvSpPr>
        <p:spPr>
          <a:xfrm>
            <a:off x="1121928" y="1955057"/>
            <a:ext cx="2454007" cy="646331"/>
          </a:xfrm>
          <a:prstGeom prst="rect">
            <a:avLst/>
          </a:prstGeom>
          <a:noFill/>
        </p:spPr>
        <p:txBody>
          <a:bodyPr wrap="square">
            <a:spAutoFit/>
          </a:bodyPr>
          <a:lstStyle/>
          <a:p>
            <a:pPr algn="ctr"/>
            <a:r>
              <a:rPr lang="ja-JP" altLang="en-US" b="1" dirty="0">
                <a:solidFill>
                  <a:schemeClr val="bg1"/>
                </a:solidFill>
              </a:rPr>
              <a:t>① 中古車を買いたい</a:t>
            </a:r>
            <a:endParaRPr lang="en-US" altLang="ja-JP" b="1" dirty="0">
              <a:solidFill>
                <a:schemeClr val="bg1"/>
              </a:solidFill>
            </a:endParaRPr>
          </a:p>
          <a:p>
            <a:pPr algn="ctr"/>
            <a:r>
              <a:rPr lang="ja-JP" altLang="en-US" b="1" dirty="0">
                <a:solidFill>
                  <a:schemeClr val="bg1"/>
                </a:solidFill>
              </a:rPr>
              <a:t>ユーザーを見つける</a:t>
            </a:r>
          </a:p>
        </p:txBody>
      </p:sp>
      <p:sp>
        <p:nvSpPr>
          <p:cNvPr id="19" name="テキスト ボックス 18"/>
          <p:cNvSpPr txBox="1"/>
          <p:nvPr/>
        </p:nvSpPr>
        <p:spPr>
          <a:xfrm>
            <a:off x="4538028" y="1955057"/>
            <a:ext cx="2893846" cy="655955"/>
          </a:xfrm>
          <a:prstGeom prst="rect">
            <a:avLst/>
          </a:prstGeom>
          <a:noFill/>
        </p:spPr>
        <p:txBody>
          <a:bodyPr wrap="square">
            <a:spAutoFit/>
          </a:bodyPr>
          <a:lstStyle/>
          <a:p>
            <a:pPr algn="ctr"/>
            <a:r>
              <a:rPr lang="ja-JP" altLang="en-US" b="1" dirty="0">
                <a:solidFill>
                  <a:schemeClr val="bg1"/>
                </a:solidFill>
              </a:rPr>
              <a:t>② 中古車屋が業界専用のオークションで仕入れる</a:t>
            </a:r>
          </a:p>
        </p:txBody>
      </p:sp>
      <p:sp>
        <p:nvSpPr>
          <p:cNvPr id="20" name="テキスト ボックス 19"/>
          <p:cNvSpPr txBox="1"/>
          <p:nvPr/>
        </p:nvSpPr>
        <p:spPr>
          <a:xfrm>
            <a:off x="8590734" y="1955057"/>
            <a:ext cx="2673925" cy="655955"/>
          </a:xfrm>
          <a:prstGeom prst="rect">
            <a:avLst/>
          </a:prstGeom>
          <a:noFill/>
        </p:spPr>
        <p:txBody>
          <a:bodyPr wrap="square">
            <a:spAutoFit/>
          </a:bodyPr>
          <a:lstStyle/>
          <a:p>
            <a:pPr algn="ctr"/>
            <a:r>
              <a:rPr lang="ja-JP" altLang="en-US" b="1" dirty="0">
                <a:solidFill>
                  <a:schemeClr val="bg1"/>
                </a:solidFill>
              </a:rPr>
              <a:t>③ 中古車をリース契約</a:t>
            </a:r>
            <a:endParaRPr lang="en-US" altLang="ja-JP" b="1" dirty="0">
              <a:solidFill>
                <a:schemeClr val="bg1"/>
              </a:solidFill>
            </a:endParaRPr>
          </a:p>
          <a:p>
            <a:pPr algn="ctr"/>
            <a:r>
              <a:rPr lang="ja-JP" altLang="en-US" b="1" dirty="0">
                <a:solidFill>
                  <a:schemeClr val="bg1"/>
                </a:solidFill>
              </a:rPr>
              <a:t>でユーザーに販売する</a:t>
            </a:r>
          </a:p>
        </p:txBody>
      </p:sp>
      <p:sp>
        <p:nvSpPr>
          <p:cNvPr id="21" name="テキスト ボックス 20"/>
          <p:cNvSpPr txBox="1"/>
          <p:nvPr/>
        </p:nvSpPr>
        <p:spPr>
          <a:xfrm>
            <a:off x="949824" y="3977780"/>
            <a:ext cx="4435207" cy="655955"/>
          </a:xfrm>
          <a:prstGeom prst="rect">
            <a:avLst/>
          </a:prstGeom>
          <a:noFill/>
        </p:spPr>
        <p:txBody>
          <a:bodyPr wrap="square">
            <a:spAutoFit/>
          </a:bodyPr>
          <a:lstStyle/>
          <a:p>
            <a:pPr algn="ctr"/>
            <a:r>
              <a:rPr lang="ja-JP" altLang="en-US" b="1" dirty="0">
                <a:solidFill>
                  <a:schemeClr val="bg1"/>
                </a:solidFill>
              </a:rPr>
              <a:t>④ 契約月の翌月末から</a:t>
            </a:r>
            <a:endParaRPr lang="en-US" altLang="ja-JP" b="1" dirty="0">
              <a:solidFill>
                <a:schemeClr val="bg1"/>
              </a:solidFill>
            </a:endParaRPr>
          </a:p>
          <a:p>
            <a:pPr algn="ctr"/>
            <a:r>
              <a:rPr lang="ja-JP" altLang="en-US" b="1" dirty="0">
                <a:solidFill>
                  <a:schemeClr val="bg1"/>
                </a:solidFill>
              </a:rPr>
              <a:t>毎月リース代を得る</a:t>
            </a:r>
          </a:p>
        </p:txBody>
      </p:sp>
      <p:pic>
        <p:nvPicPr>
          <p:cNvPr id="9" name="グラフィックス 8" descr="対象の人々"/>
          <p:cNvPicPr>
            <a:picLocks noChangeAspect="1"/>
          </p:cNvPicPr>
          <p:nvPr/>
        </p:nvPicPr>
        <p:blipFill>
          <a:blip r:embed="rId2"/>
          <a:stretch>
            <a:fillRect/>
          </a:stretch>
        </p:blipFill>
        <p:spPr>
          <a:xfrm>
            <a:off x="1718931" y="2601388"/>
            <a:ext cx="1260000" cy="1260000"/>
          </a:xfrm>
          <a:prstGeom prst="rect">
            <a:avLst/>
          </a:prstGeom>
        </p:spPr>
      </p:pic>
      <p:pic>
        <p:nvPicPr>
          <p:cNvPr id="23" name="グラフィックス 22" descr="車"/>
          <p:cNvPicPr>
            <a:picLocks noChangeAspect="1"/>
          </p:cNvPicPr>
          <p:nvPr/>
        </p:nvPicPr>
        <p:blipFill>
          <a:blip r:embed="rId3"/>
          <a:stretch>
            <a:fillRect/>
          </a:stretch>
        </p:blipFill>
        <p:spPr>
          <a:xfrm>
            <a:off x="5502000" y="2565855"/>
            <a:ext cx="1188000" cy="1188000"/>
          </a:xfrm>
          <a:prstGeom prst="rect">
            <a:avLst/>
          </a:prstGeom>
        </p:spPr>
      </p:pic>
      <p:pic>
        <p:nvPicPr>
          <p:cNvPr id="25" name="グラフィックス 24" descr="元"/>
          <p:cNvPicPr>
            <a:picLocks noChangeAspect="1"/>
          </p:cNvPicPr>
          <p:nvPr/>
        </p:nvPicPr>
        <p:blipFill>
          <a:blip r:embed="rId4"/>
          <a:stretch>
            <a:fillRect/>
          </a:stretch>
        </p:blipFill>
        <p:spPr>
          <a:xfrm>
            <a:off x="9333696" y="2565855"/>
            <a:ext cx="1188000" cy="1188000"/>
          </a:xfrm>
          <a:prstGeom prst="rect">
            <a:avLst/>
          </a:prstGeom>
        </p:spPr>
      </p:pic>
      <p:pic>
        <p:nvPicPr>
          <p:cNvPr id="28" name="グラフィックス 27" descr="月毎カレンダー"/>
          <p:cNvPicPr>
            <a:picLocks noChangeAspect="1"/>
          </p:cNvPicPr>
          <p:nvPr/>
        </p:nvPicPr>
        <p:blipFill>
          <a:blip r:embed="rId5"/>
          <a:stretch>
            <a:fillRect/>
          </a:stretch>
        </p:blipFill>
        <p:spPr>
          <a:xfrm>
            <a:off x="1979427" y="4507719"/>
            <a:ext cx="1188000" cy="1188000"/>
          </a:xfrm>
          <a:prstGeom prst="rect">
            <a:avLst/>
          </a:prstGeom>
        </p:spPr>
      </p:pic>
      <p:pic>
        <p:nvPicPr>
          <p:cNvPr id="30" name="グラフィックス 29" descr="お金"/>
          <p:cNvPicPr>
            <a:picLocks noChangeAspect="1"/>
          </p:cNvPicPr>
          <p:nvPr/>
        </p:nvPicPr>
        <p:blipFill>
          <a:blip r:embed="rId6"/>
          <a:stretch>
            <a:fillRect/>
          </a:stretch>
        </p:blipFill>
        <p:spPr>
          <a:xfrm>
            <a:off x="3282400" y="4507719"/>
            <a:ext cx="1188000" cy="1188000"/>
          </a:xfrm>
          <a:prstGeom prst="rect">
            <a:avLst/>
          </a:prstGeom>
        </p:spPr>
      </p:pic>
      <p:pic>
        <p:nvPicPr>
          <p:cNvPr id="31" name="グラフィックス 30" descr="車"/>
          <p:cNvPicPr>
            <a:picLocks noChangeAspect="1"/>
          </p:cNvPicPr>
          <p:nvPr/>
        </p:nvPicPr>
        <p:blipFill>
          <a:blip r:embed="rId3"/>
          <a:stretch>
            <a:fillRect/>
          </a:stretch>
        </p:blipFill>
        <p:spPr>
          <a:xfrm>
            <a:off x="7397320" y="4507719"/>
            <a:ext cx="1188000" cy="1188000"/>
          </a:xfrm>
          <a:prstGeom prst="rect">
            <a:avLst/>
          </a:prstGeom>
        </p:spPr>
      </p:pic>
      <p:pic>
        <p:nvPicPr>
          <p:cNvPr id="32" name="グラフィックス 31" descr="お金"/>
          <p:cNvPicPr>
            <a:picLocks noChangeAspect="1"/>
          </p:cNvPicPr>
          <p:nvPr/>
        </p:nvPicPr>
        <p:blipFill>
          <a:blip r:embed="rId6"/>
          <a:stretch>
            <a:fillRect/>
          </a:stretch>
        </p:blipFill>
        <p:spPr>
          <a:xfrm>
            <a:off x="8723602" y="4507719"/>
            <a:ext cx="1188000" cy="1188000"/>
          </a:xfrm>
          <a:prstGeom prst="rect">
            <a:avLst/>
          </a:prstGeom>
        </p:spPr>
      </p:pic>
      <p:sp>
        <p:nvSpPr>
          <p:cNvPr id="36" name="テキスト ボックス 35"/>
          <p:cNvSpPr txBox="1"/>
          <p:nvPr/>
        </p:nvSpPr>
        <p:spPr>
          <a:xfrm>
            <a:off x="1024686" y="5903639"/>
            <a:ext cx="10142628" cy="830997"/>
          </a:xfrm>
          <a:prstGeom prst="rect">
            <a:avLst/>
          </a:prstGeom>
          <a:noFill/>
        </p:spPr>
        <p:txBody>
          <a:bodyPr wrap="square">
            <a:spAutoFit/>
          </a:bodyPr>
          <a:lstStyle/>
          <a:p>
            <a:pPr marL="12700" marR="5080" algn="ctr">
              <a:spcBef>
                <a:spcPts val="100"/>
              </a:spcBef>
            </a:pP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これ</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ら</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①</a:t>
            </a:r>
            <a:r>
              <a:rPr lang="ja-JP" altLang="en-US" sz="2400" b="1" spc="-26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a:t>
            </a:r>
            <a:r>
              <a:rPr lang="ja-JP" altLang="en-US" sz="2400" b="1" spc="-26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⑤</a:t>
            </a:r>
            <a:r>
              <a:rPr lang="ja-JP" altLang="en-US" sz="2400" b="1" spc="-26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を完全</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外</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注化</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a:t>
            </a:r>
            <a:r>
              <a:rPr lang="ja-JP" altLang="en-US" sz="2400" b="1" spc="-26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丸投げ</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a:t>
            </a:r>
            <a:r>
              <a:rPr lang="ja-JP" altLang="en-US" sz="2400" b="1" spc="-27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の仕組みが完</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成</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していますの</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で</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a:t>
            </a:r>
            <a:r>
              <a:rPr lang="ja-JP" altLang="en-US" sz="2400" b="1" spc="-26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 </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オーナーは</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毎</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月 </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何も</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せ</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ず収益を得</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る</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だけとなり</a:t>
            </a:r>
            <a:r>
              <a:rPr lang="ja-JP" altLang="en-US" sz="2400" b="1" spc="18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ま</a:t>
            </a:r>
            <a:r>
              <a:rPr lang="ja-JP" altLang="en-US" sz="2400" b="1" spc="190"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す</a:t>
            </a:r>
            <a:r>
              <a:rPr lang="ja-JP" altLang="en-US" sz="2400" b="1" dirty="0">
                <a:solidFill>
                  <a:srgbClr val="DD2626"/>
                </a:solidFill>
                <a:latin typeface="ＭＳ Ｐゴシック" panose="020B0600070205080204" pitchFamily="50" charset="-128"/>
                <a:ea typeface="ＭＳ Ｐゴシック" panose="020B0600070205080204" pitchFamily="50" charset="-128"/>
                <a:cs typeface="ＭＳ ゴシック" panose="020B0609070205080204" charset="-128"/>
              </a:rPr>
              <a:t>。</a:t>
            </a:r>
          </a:p>
        </p:txBody>
      </p:sp>
      <p:cxnSp>
        <p:nvCxnSpPr>
          <p:cNvPr id="38" name="直線コネクタ 37"/>
          <p:cNvCxnSpPr/>
          <p:nvPr/>
        </p:nvCxnSpPr>
        <p:spPr>
          <a:xfrm>
            <a:off x="1611006" y="800133"/>
            <a:ext cx="8969987" cy="0"/>
          </a:xfrm>
          <a:prstGeom prst="line">
            <a:avLst/>
          </a:prstGeom>
          <a:ln w="19050">
            <a:solidFill>
              <a:srgbClr val="1074B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srcRect/>
          <a:stretch>
            <a:fillRect/>
          </a:stretch>
        </p:blipFill>
        <p:spPr>
          <a:xfrm>
            <a:off x="6659662" y="1907570"/>
            <a:ext cx="5469507" cy="4335914"/>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1339624" y="459411"/>
            <a:ext cx="1116000"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節税</a:t>
            </a:r>
            <a:endParaRPr sz="4000" b="1" dirty="0">
              <a:solidFill>
                <a:schemeClr val="bg1"/>
              </a:solidFill>
              <a:latin typeface="游ゴシック" panose="020B0400000000000000" charset="-128"/>
              <a:cs typeface="游ゴシック" panose="020B0400000000000000" charset="-128"/>
            </a:endParaRPr>
          </a:p>
        </p:txBody>
      </p:sp>
      <p:sp>
        <p:nvSpPr>
          <p:cNvPr id="7" name="テキスト ボックス 6"/>
          <p:cNvSpPr txBox="1"/>
          <p:nvPr/>
        </p:nvSpPr>
        <p:spPr>
          <a:xfrm>
            <a:off x="963558" y="981978"/>
            <a:ext cx="1828803" cy="461665"/>
          </a:xfrm>
          <a:prstGeom prst="rect">
            <a:avLst/>
          </a:prstGeom>
          <a:noFill/>
        </p:spPr>
        <p:txBody>
          <a:bodyPr wrap="square">
            <a:spAutoFit/>
          </a:bodyPr>
          <a:lstStyle/>
          <a:p>
            <a:r>
              <a:rPr lang="en-US" altLang="ja-JP" sz="2400" b="1" dirty="0">
                <a:solidFill>
                  <a:schemeClr val="bg1"/>
                </a:solidFill>
              </a:rPr>
              <a:t>Tax Saving</a:t>
            </a:r>
            <a:endParaRPr lang="ja-JP" altLang="en-US" sz="2400" b="1" dirty="0">
              <a:solidFill>
                <a:schemeClr val="bg1"/>
              </a:solidFill>
            </a:endParaRPr>
          </a:p>
        </p:txBody>
      </p:sp>
      <p:sp>
        <p:nvSpPr>
          <p:cNvPr id="9" name="テキスト ボックス 8"/>
          <p:cNvSpPr txBox="1"/>
          <p:nvPr/>
        </p:nvSpPr>
        <p:spPr>
          <a:xfrm>
            <a:off x="865239" y="3744817"/>
            <a:ext cx="5093110" cy="1873885"/>
          </a:xfrm>
          <a:prstGeom prst="rect">
            <a:avLst/>
          </a:prstGeom>
          <a:noFill/>
        </p:spPr>
        <p:txBody>
          <a:bodyPr wrap="square">
            <a:spAutoFit/>
          </a:bodyPr>
          <a:lstStyle/>
          <a:p>
            <a:pPr marL="12700" marR="5080"/>
            <a:r>
              <a:rPr lang="ja-JP" altLang="en-US" sz="2000" b="1" spc="190" dirty="0">
                <a:solidFill>
                  <a:srgbClr val="333333"/>
                </a:solidFill>
                <a:latin typeface="ＭＳ ゴシック" panose="020B0609070205080204" charset="-128"/>
                <a:cs typeface="ＭＳ ゴシック" panose="020B0609070205080204" charset="-128"/>
              </a:rPr>
              <a:t>弊社</a:t>
            </a:r>
            <a:r>
              <a:rPr lang="ja-JP" altLang="en-US" sz="2000" b="1" spc="180" dirty="0">
                <a:solidFill>
                  <a:srgbClr val="333333"/>
                </a:solidFill>
                <a:latin typeface="ＭＳ ゴシック" panose="020B0609070205080204" charset="-128"/>
                <a:cs typeface="ＭＳ ゴシック" panose="020B0609070205080204" charset="-128"/>
              </a:rPr>
              <a:t>で</a:t>
            </a:r>
            <a:r>
              <a:rPr lang="ja-JP" altLang="en-US" sz="2000" b="1" spc="190" dirty="0">
                <a:solidFill>
                  <a:srgbClr val="333333"/>
                </a:solidFill>
                <a:latin typeface="ＭＳ ゴシック" panose="020B0609070205080204" charset="-128"/>
                <a:cs typeface="ＭＳ ゴシック" panose="020B0609070205080204" charset="-128"/>
              </a:rPr>
              <a:t>車両販売</a:t>
            </a:r>
            <a:r>
              <a:rPr lang="ja-JP" altLang="en-US" sz="2000" b="1" dirty="0">
                <a:solidFill>
                  <a:srgbClr val="333333"/>
                </a:solidFill>
                <a:latin typeface="ＭＳ ゴシック" panose="020B0609070205080204" charset="-128"/>
                <a:cs typeface="ＭＳ ゴシック" panose="020B0609070205080204" charset="-128"/>
              </a:rPr>
              <a:t>、</a:t>
            </a:r>
            <a:r>
              <a:rPr lang="ja-JP" altLang="en-US" sz="2000" b="1" spc="-260" dirty="0">
                <a:solidFill>
                  <a:srgbClr val="333333"/>
                </a:solidFill>
                <a:latin typeface="ＭＳ ゴシック" panose="020B0609070205080204" charset="-128"/>
                <a:cs typeface="ＭＳ ゴシック" panose="020B0609070205080204" charset="-128"/>
              </a:rPr>
              <a:t> </a:t>
            </a:r>
            <a:r>
              <a:rPr lang="ja-JP" altLang="en-US" sz="2000" b="1" spc="180" dirty="0">
                <a:solidFill>
                  <a:srgbClr val="333333"/>
                </a:solidFill>
                <a:latin typeface="ＭＳ ゴシック" panose="020B0609070205080204" charset="-128"/>
                <a:cs typeface="ＭＳ ゴシック" panose="020B0609070205080204" charset="-128"/>
              </a:rPr>
              <a:t>節</a:t>
            </a:r>
            <a:r>
              <a:rPr lang="ja-JP" altLang="en-US" sz="2000" b="1" spc="190" dirty="0">
                <a:solidFill>
                  <a:srgbClr val="333333"/>
                </a:solidFill>
                <a:latin typeface="ＭＳ ゴシック" panose="020B0609070205080204" charset="-128"/>
                <a:cs typeface="ＭＳ ゴシック" panose="020B0609070205080204" charset="-128"/>
              </a:rPr>
              <a:t>税対策のご</a:t>
            </a:r>
            <a:r>
              <a:rPr lang="ja-JP" altLang="en-US" sz="2000" b="1" spc="180" dirty="0">
                <a:solidFill>
                  <a:srgbClr val="333333"/>
                </a:solidFill>
                <a:latin typeface="ＭＳ ゴシック" panose="020B0609070205080204" charset="-128"/>
                <a:cs typeface="ＭＳ ゴシック" panose="020B0609070205080204" charset="-128"/>
              </a:rPr>
              <a:t>提</a:t>
            </a:r>
            <a:r>
              <a:rPr lang="ja-JP" altLang="en-US" sz="2000" b="1" spc="190" dirty="0">
                <a:solidFill>
                  <a:srgbClr val="333333"/>
                </a:solidFill>
                <a:latin typeface="ＭＳ ゴシック" panose="020B0609070205080204" charset="-128"/>
                <a:cs typeface="ＭＳ ゴシック" panose="020B0609070205080204" charset="-128"/>
              </a:rPr>
              <a:t>案をさせて</a:t>
            </a:r>
            <a:r>
              <a:rPr lang="ja-JP" altLang="en-US" sz="2000" b="1" spc="180" dirty="0">
                <a:solidFill>
                  <a:srgbClr val="333333"/>
                </a:solidFill>
                <a:latin typeface="ＭＳ ゴシック" panose="020B0609070205080204" charset="-128"/>
                <a:cs typeface="ＭＳ ゴシック" panose="020B0609070205080204" charset="-128"/>
              </a:rPr>
              <a:t>い</a:t>
            </a:r>
            <a:r>
              <a:rPr lang="ja-JP" altLang="en-US" sz="2000" b="1" spc="190" dirty="0">
                <a:solidFill>
                  <a:srgbClr val="333333"/>
                </a:solidFill>
                <a:latin typeface="ＭＳ ゴシック" panose="020B0609070205080204" charset="-128"/>
                <a:cs typeface="ＭＳ ゴシック" panose="020B0609070205080204" charset="-128"/>
              </a:rPr>
              <a:t>ただきます</a:t>
            </a:r>
            <a:r>
              <a:rPr lang="ja-JP" altLang="en-US" sz="2000" b="1" dirty="0">
                <a:solidFill>
                  <a:srgbClr val="333333"/>
                </a:solidFill>
                <a:latin typeface="ＭＳ ゴシック" panose="020B0609070205080204" charset="-128"/>
                <a:cs typeface="ＭＳ ゴシック" panose="020B0609070205080204" charset="-128"/>
              </a:rPr>
              <a:t>。</a:t>
            </a:r>
            <a:endParaRPr lang="en-US" altLang="ja-JP" sz="2000" b="1" dirty="0">
              <a:solidFill>
                <a:srgbClr val="333333"/>
              </a:solidFill>
              <a:latin typeface="ＭＳ ゴシック" panose="020B0609070205080204" charset="-128"/>
              <a:cs typeface="ＭＳ ゴシック" panose="020B0609070205080204" charset="-128"/>
            </a:endParaRPr>
          </a:p>
          <a:p>
            <a:pPr marL="12700" marR="5080">
              <a:lnSpc>
                <a:spcPct val="144000"/>
              </a:lnSpc>
            </a:pPr>
            <a:endParaRPr lang="en-US" altLang="ja-JP" sz="1100" b="1" dirty="0">
              <a:solidFill>
                <a:srgbClr val="333333"/>
              </a:solidFill>
              <a:latin typeface="ＭＳ ゴシック" panose="020B0609070205080204" charset="-128"/>
              <a:cs typeface="ＭＳ ゴシック" panose="020B0609070205080204" charset="-128"/>
            </a:endParaRPr>
          </a:p>
          <a:p>
            <a:pPr marL="12700" marR="5080"/>
            <a:r>
              <a:rPr lang="en-US" altLang="ja-JP" sz="2000" b="1" dirty="0">
                <a:solidFill>
                  <a:srgbClr val="333333"/>
                </a:solidFill>
                <a:latin typeface="+mn-ea"/>
                <a:cs typeface="ＭＳ ゴシック" panose="020B0609070205080204" charset="-128"/>
              </a:rPr>
              <a:t>1</a:t>
            </a:r>
            <a:r>
              <a:rPr lang="ja-JP" altLang="en-US" sz="2000" b="1" dirty="0">
                <a:solidFill>
                  <a:srgbClr val="333333"/>
                </a:solidFill>
                <a:latin typeface="ＭＳ ゴシック" panose="020B0609070205080204" charset="-128"/>
                <a:cs typeface="ＭＳ ゴシック" panose="020B0609070205080204" charset="-128"/>
              </a:rPr>
              <a:t>年での損金計上が可能な車両やお客</a:t>
            </a:r>
            <a:r>
              <a:rPr lang="ja-JP" altLang="en-US" sz="2000" b="1" spc="190" dirty="0">
                <a:solidFill>
                  <a:srgbClr val="333333"/>
                </a:solidFill>
                <a:latin typeface="ＭＳ ゴシック" panose="020B0609070205080204" charset="-128"/>
                <a:cs typeface="ＭＳ ゴシック" panose="020B0609070205080204" charset="-128"/>
              </a:rPr>
              <a:t>様に合</a:t>
            </a:r>
            <a:r>
              <a:rPr lang="ja-JP" altLang="en-US" sz="2000" b="1" spc="180" dirty="0">
                <a:solidFill>
                  <a:srgbClr val="333333"/>
                </a:solidFill>
                <a:latin typeface="ＭＳ ゴシック" panose="020B0609070205080204" charset="-128"/>
                <a:cs typeface="ＭＳ ゴシック" panose="020B0609070205080204" charset="-128"/>
              </a:rPr>
              <a:t>っ</a:t>
            </a:r>
            <a:r>
              <a:rPr lang="ja-JP" altLang="en-US" sz="2000" b="1" spc="190" dirty="0">
                <a:solidFill>
                  <a:srgbClr val="333333"/>
                </a:solidFill>
                <a:latin typeface="ＭＳ ゴシック" panose="020B0609070205080204" charset="-128"/>
                <a:cs typeface="ＭＳ ゴシック" panose="020B0609070205080204" charset="-128"/>
              </a:rPr>
              <a:t>た節税方法</a:t>
            </a:r>
            <a:r>
              <a:rPr lang="ja-JP" altLang="en-US" sz="2000" b="1" spc="180" dirty="0">
                <a:solidFill>
                  <a:srgbClr val="333333"/>
                </a:solidFill>
                <a:latin typeface="ＭＳ ゴシック" panose="020B0609070205080204" charset="-128"/>
                <a:cs typeface="ＭＳ ゴシック" panose="020B0609070205080204" charset="-128"/>
              </a:rPr>
              <a:t>な</a:t>
            </a:r>
            <a:r>
              <a:rPr lang="ja-JP" altLang="en-US" sz="2000" b="1" spc="190" dirty="0">
                <a:solidFill>
                  <a:srgbClr val="333333"/>
                </a:solidFill>
                <a:latin typeface="ＭＳ ゴシック" panose="020B0609070205080204" charset="-128"/>
                <a:cs typeface="ＭＳ ゴシック" panose="020B0609070205080204" charset="-128"/>
              </a:rPr>
              <a:t>ど</a:t>
            </a:r>
            <a:r>
              <a:rPr lang="ja-JP" altLang="en-US" sz="2000" b="1" dirty="0">
                <a:solidFill>
                  <a:srgbClr val="333333"/>
                </a:solidFill>
                <a:latin typeface="ＭＳ ゴシック" panose="020B0609070205080204" charset="-128"/>
                <a:cs typeface="ＭＳ ゴシック" panose="020B0609070205080204" charset="-128"/>
              </a:rPr>
              <a:t>、</a:t>
            </a:r>
            <a:r>
              <a:rPr lang="ja-JP" altLang="en-US" sz="2000" b="1" spc="190" dirty="0">
                <a:solidFill>
                  <a:srgbClr val="333333"/>
                </a:solidFill>
                <a:latin typeface="ＭＳ ゴシック" panose="020B0609070205080204" charset="-128"/>
                <a:cs typeface="ＭＳ ゴシック" panose="020B0609070205080204" charset="-128"/>
              </a:rPr>
              <a:t>徹底し</a:t>
            </a:r>
            <a:r>
              <a:rPr lang="ja-JP" altLang="en-US" sz="2000" b="1" spc="180" dirty="0">
                <a:solidFill>
                  <a:srgbClr val="333333"/>
                </a:solidFill>
                <a:latin typeface="ＭＳ ゴシック" panose="020B0609070205080204" charset="-128"/>
                <a:cs typeface="ＭＳ ゴシック" panose="020B0609070205080204" charset="-128"/>
              </a:rPr>
              <a:t>た</a:t>
            </a:r>
            <a:endParaRPr lang="en-US" altLang="ja-JP" sz="2000" b="1" spc="180" dirty="0">
              <a:solidFill>
                <a:srgbClr val="333333"/>
              </a:solidFill>
              <a:latin typeface="ＭＳ ゴシック" panose="020B0609070205080204" charset="-128"/>
              <a:cs typeface="ＭＳ ゴシック" panose="020B0609070205080204" charset="-128"/>
            </a:endParaRPr>
          </a:p>
          <a:p>
            <a:pPr marL="12700" marR="5080"/>
            <a:r>
              <a:rPr lang="ja-JP" altLang="en-US" sz="2000" b="1" spc="190" dirty="0">
                <a:solidFill>
                  <a:srgbClr val="333333"/>
                </a:solidFill>
                <a:latin typeface="ＭＳ ゴシック" panose="020B0609070205080204" charset="-128"/>
                <a:cs typeface="ＭＳ ゴシック" panose="020B0609070205080204" charset="-128"/>
              </a:rPr>
              <a:t>ヒアリング</a:t>
            </a:r>
            <a:r>
              <a:rPr lang="ja-JP" altLang="en-US" sz="2000" b="1" spc="180" dirty="0">
                <a:solidFill>
                  <a:srgbClr val="333333"/>
                </a:solidFill>
                <a:latin typeface="ＭＳ ゴシック" panose="020B0609070205080204" charset="-128"/>
                <a:cs typeface="ＭＳ ゴシック" panose="020B0609070205080204" charset="-128"/>
              </a:rPr>
              <a:t>の</a:t>
            </a:r>
            <a:r>
              <a:rPr lang="ja-JP" altLang="en-US" sz="2000" b="1" spc="190" dirty="0">
                <a:solidFill>
                  <a:srgbClr val="333333"/>
                </a:solidFill>
                <a:latin typeface="ＭＳ ゴシック" panose="020B0609070205080204" charset="-128"/>
                <a:cs typeface="ＭＳ ゴシック" panose="020B0609070205080204" charset="-128"/>
              </a:rPr>
              <a:t>もとにご提</a:t>
            </a:r>
            <a:r>
              <a:rPr lang="ja-JP" altLang="en-US" sz="2000" b="1" spc="180" dirty="0">
                <a:solidFill>
                  <a:srgbClr val="333333"/>
                </a:solidFill>
                <a:latin typeface="ＭＳ ゴシック" panose="020B0609070205080204" charset="-128"/>
                <a:cs typeface="ＭＳ ゴシック" panose="020B0609070205080204" charset="-128"/>
              </a:rPr>
              <a:t>案</a:t>
            </a:r>
            <a:r>
              <a:rPr lang="ja-JP" altLang="en-US" sz="2000" b="1" spc="190" dirty="0">
                <a:solidFill>
                  <a:srgbClr val="333333"/>
                </a:solidFill>
                <a:latin typeface="ＭＳ ゴシック" panose="020B0609070205080204" charset="-128"/>
                <a:cs typeface="ＭＳ ゴシック" panose="020B0609070205080204" charset="-128"/>
              </a:rPr>
              <a:t>致します</a:t>
            </a:r>
            <a:r>
              <a:rPr lang="ja-JP" altLang="en-US" sz="2000" b="1" dirty="0">
                <a:solidFill>
                  <a:srgbClr val="333333"/>
                </a:solidFill>
                <a:latin typeface="ＭＳ ゴシック" panose="020B0609070205080204" charset="-128"/>
                <a:cs typeface="ＭＳ ゴシック" panose="020B0609070205080204" charset="-128"/>
              </a:rPr>
              <a:t>。</a:t>
            </a:r>
            <a:endParaRPr lang="ja-JP" altLang="en-US" sz="2000" b="1" dirty="0">
              <a:latin typeface="ＭＳ ゴシック" panose="020B0609070205080204" charset="-128"/>
              <a:cs typeface="ＭＳ ゴシック" panose="020B0609070205080204" charset="-128"/>
            </a:endParaRPr>
          </a:p>
        </p:txBody>
      </p:sp>
      <p:sp>
        <p:nvSpPr>
          <p:cNvPr id="11" name="テキスト ボックス 10"/>
          <p:cNvSpPr txBox="1"/>
          <p:nvPr/>
        </p:nvSpPr>
        <p:spPr>
          <a:xfrm>
            <a:off x="865239" y="2115393"/>
            <a:ext cx="4680155" cy="1094105"/>
          </a:xfrm>
          <a:prstGeom prst="rect">
            <a:avLst/>
          </a:prstGeom>
          <a:noFill/>
        </p:spPr>
        <p:txBody>
          <a:bodyPr wrap="square">
            <a:spAutoFit/>
          </a:bodyPr>
          <a:lstStyle/>
          <a:p>
            <a:pPr marL="12700">
              <a:lnSpc>
                <a:spcPct val="100000"/>
              </a:lnSpc>
            </a:pPr>
            <a:r>
              <a:rPr lang="ja-JP" altLang="en-US" sz="3200" b="1" spc="185" dirty="0">
                <a:latin typeface="游ゴシック" panose="020B0400000000000000" charset="-128"/>
                <a:cs typeface="游ゴシック" panose="020B0400000000000000" charset="-128"/>
              </a:rPr>
              <a:t>車両購</a:t>
            </a:r>
            <a:r>
              <a:rPr lang="ja-JP" altLang="en-US" sz="3200" b="1" spc="200" dirty="0">
                <a:latin typeface="游ゴシック" panose="020B0400000000000000" charset="-128"/>
                <a:cs typeface="游ゴシック" panose="020B0400000000000000" charset="-128"/>
              </a:rPr>
              <a:t>入</a:t>
            </a:r>
            <a:r>
              <a:rPr lang="ja-JP" altLang="en-US" sz="3200" b="1" spc="185" dirty="0">
                <a:latin typeface="游ゴシック" panose="020B0400000000000000" charset="-128"/>
                <a:cs typeface="游ゴシック" panose="020B0400000000000000" charset="-128"/>
              </a:rPr>
              <a:t>時</a:t>
            </a:r>
            <a:r>
              <a:rPr lang="ja-JP" altLang="en-US" sz="3200" b="1" spc="90" dirty="0">
                <a:latin typeface="游ゴシック" panose="020B0400000000000000" charset="-128"/>
                <a:cs typeface="游ゴシック" panose="020B0400000000000000" charset="-128"/>
              </a:rPr>
              <a:t>の</a:t>
            </a:r>
            <a:r>
              <a:rPr lang="ja-JP" altLang="en-US" sz="3200" b="1" spc="185" dirty="0">
                <a:latin typeface="游ゴシック" panose="020B0400000000000000" charset="-128"/>
                <a:cs typeface="游ゴシック" panose="020B0400000000000000" charset="-128"/>
              </a:rPr>
              <a:t>節税</a:t>
            </a:r>
            <a:r>
              <a:rPr lang="ja-JP" altLang="en-US" sz="3200" b="1" spc="200" dirty="0">
                <a:latin typeface="游ゴシック" panose="020B0400000000000000" charset="-128"/>
                <a:cs typeface="游ゴシック" panose="020B0400000000000000" charset="-128"/>
              </a:rPr>
              <a:t>対</a:t>
            </a:r>
            <a:r>
              <a:rPr lang="ja-JP" altLang="en-US" sz="3200" b="1" spc="-5" dirty="0">
                <a:latin typeface="游ゴシック" panose="020B0400000000000000" charset="-128"/>
                <a:cs typeface="游ゴシック" panose="020B0400000000000000" charset="-128"/>
              </a:rPr>
              <a:t>策</a:t>
            </a:r>
            <a:r>
              <a:rPr lang="ja-JP" altLang="en-US" sz="3200" b="1" spc="520" dirty="0">
                <a:latin typeface="游ゴシック" panose="020B0400000000000000" charset="-128"/>
                <a:cs typeface="游ゴシック" panose="020B0400000000000000" charset="-128"/>
              </a:rPr>
              <a:t> </a:t>
            </a:r>
            <a:endParaRPr lang="en-US" altLang="ja-JP" sz="3200" b="1" spc="520" dirty="0">
              <a:latin typeface="游ゴシック" panose="020B0400000000000000" charset="-128"/>
              <a:cs typeface="游ゴシック" panose="020B0400000000000000" charset="-128"/>
            </a:endParaRPr>
          </a:p>
          <a:p>
            <a:pPr marL="12700">
              <a:lnSpc>
                <a:spcPct val="100000"/>
              </a:lnSpc>
            </a:pPr>
            <a:r>
              <a:rPr lang="ja-JP" altLang="en-US" sz="3200" b="1" spc="-5" dirty="0">
                <a:latin typeface="游ゴシック" panose="020B0400000000000000" charset="-128"/>
                <a:cs typeface="游ゴシック" panose="020B0400000000000000" charset="-128"/>
              </a:rPr>
              <a:t>全額を損金計上できます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email"/>
          <a:srcRect/>
          <a:stretch>
            <a:fillRect/>
          </a:stretch>
        </p:blipFill>
        <p:spPr>
          <a:xfrm>
            <a:off x="6659661" y="1911726"/>
            <a:ext cx="5469507" cy="4331758"/>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1106868" y="459411"/>
            <a:ext cx="1669583"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維持費</a:t>
            </a:r>
            <a:endParaRPr sz="4000" b="1" dirty="0">
              <a:solidFill>
                <a:schemeClr val="bg1"/>
              </a:solidFill>
              <a:latin typeface="游ゴシック" panose="020B0400000000000000" charset="-128"/>
              <a:cs typeface="游ゴシック" panose="020B0400000000000000" charset="-128"/>
            </a:endParaRPr>
          </a:p>
        </p:txBody>
      </p:sp>
      <p:sp>
        <p:nvSpPr>
          <p:cNvPr id="7" name="テキスト ボックス 6"/>
          <p:cNvSpPr txBox="1"/>
          <p:nvPr/>
        </p:nvSpPr>
        <p:spPr>
          <a:xfrm>
            <a:off x="814646" y="981978"/>
            <a:ext cx="2210470" cy="461665"/>
          </a:xfrm>
          <a:prstGeom prst="rect">
            <a:avLst/>
          </a:prstGeom>
          <a:noFill/>
        </p:spPr>
        <p:txBody>
          <a:bodyPr wrap="square">
            <a:spAutoFit/>
          </a:bodyPr>
          <a:lstStyle/>
          <a:p>
            <a:r>
              <a:rPr lang="en-US" altLang="ja-JP" sz="2400" b="1" dirty="0">
                <a:solidFill>
                  <a:schemeClr val="bg1"/>
                </a:solidFill>
              </a:rPr>
              <a:t>Maintenance</a:t>
            </a:r>
            <a:endParaRPr lang="ja-JP" altLang="en-US" sz="2400" b="1" dirty="0">
              <a:solidFill>
                <a:schemeClr val="bg1"/>
              </a:solidFill>
            </a:endParaRPr>
          </a:p>
        </p:txBody>
      </p:sp>
      <p:sp>
        <p:nvSpPr>
          <p:cNvPr id="9" name="テキスト ボックス 8"/>
          <p:cNvSpPr txBox="1"/>
          <p:nvPr/>
        </p:nvSpPr>
        <p:spPr>
          <a:xfrm>
            <a:off x="646740" y="3701002"/>
            <a:ext cx="5093110" cy="1327785"/>
          </a:xfrm>
          <a:prstGeom prst="rect">
            <a:avLst/>
          </a:prstGeom>
          <a:noFill/>
        </p:spPr>
        <p:txBody>
          <a:bodyPr wrap="square">
            <a:spAutoFit/>
          </a:bodyPr>
          <a:lstStyle/>
          <a:p>
            <a:pPr marL="12700" marR="5080"/>
            <a:r>
              <a:rPr lang="ja-JP" altLang="en-US" sz="2000" b="1" spc="190" dirty="0">
                <a:solidFill>
                  <a:srgbClr val="333333"/>
                </a:solidFill>
                <a:latin typeface="ＭＳ ゴシック" panose="020B0609070205080204" charset="-128"/>
                <a:cs typeface="ＭＳ ゴシック" panose="020B0609070205080204" charset="-128"/>
              </a:rPr>
              <a:t>毎月の保険料や自動車税などはすべて毎月の管理費に含まれているため、初期投資以外の出費が発生することはありません。</a:t>
            </a:r>
          </a:p>
        </p:txBody>
      </p:sp>
      <p:sp>
        <p:nvSpPr>
          <p:cNvPr id="11" name="テキスト ボックス 10"/>
          <p:cNvSpPr txBox="1"/>
          <p:nvPr/>
        </p:nvSpPr>
        <p:spPr>
          <a:xfrm>
            <a:off x="646543" y="2115393"/>
            <a:ext cx="5314485" cy="606425"/>
          </a:xfrm>
          <a:prstGeom prst="rect">
            <a:avLst/>
          </a:prstGeom>
          <a:noFill/>
        </p:spPr>
        <p:txBody>
          <a:bodyPr wrap="square">
            <a:spAutoFit/>
          </a:bodyPr>
          <a:lstStyle/>
          <a:p>
            <a:pPr marL="12700">
              <a:lnSpc>
                <a:spcPct val="100000"/>
              </a:lnSpc>
            </a:pPr>
            <a:r>
              <a:rPr lang="ja-JP" altLang="en-US" sz="3200" b="1" spc="185" dirty="0">
                <a:latin typeface="游ゴシック" panose="020B0400000000000000" charset="-128"/>
                <a:cs typeface="游ゴシック" panose="020B0400000000000000" charset="-128"/>
              </a:rPr>
              <a:t>維持費</a:t>
            </a:r>
            <a:r>
              <a:rPr lang="ja-JP" altLang="en-US" sz="3200" b="1" spc="100" dirty="0">
                <a:latin typeface="游ゴシック" panose="020B0400000000000000" charset="-128"/>
                <a:cs typeface="游ゴシック" panose="020B0400000000000000" charset="-128"/>
              </a:rPr>
              <a:t>の</a:t>
            </a:r>
            <a:r>
              <a:rPr lang="ja-JP" altLang="en-US" sz="3200" b="1" spc="90" dirty="0">
                <a:latin typeface="游ゴシック" panose="020B0400000000000000" charset="-128"/>
                <a:cs typeface="游ゴシック" panose="020B0400000000000000" charset="-128"/>
              </a:rPr>
              <a:t>かから</a:t>
            </a:r>
            <a:r>
              <a:rPr lang="ja-JP" altLang="en-US" sz="3200" b="1" spc="100" dirty="0">
                <a:latin typeface="游ゴシック" panose="020B0400000000000000" charset="-128"/>
                <a:cs typeface="游ゴシック" panose="020B0400000000000000" charset="-128"/>
              </a:rPr>
              <a:t>な</a:t>
            </a:r>
            <a:r>
              <a:rPr lang="ja-JP" altLang="en-US" sz="3200" b="1" spc="90" dirty="0">
                <a:latin typeface="游ゴシック" panose="020B0400000000000000" charset="-128"/>
                <a:cs typeface="游ゴシック" panose="020B0400000000000000" charset="-128"/>
              </a:rPr>
              <a:t>い</a:t>
            </a:r>
            <a:r>
              <a:rPr lang="ja-JP" altLang="en-US" sz="3200" b="1" spc="185" dirty="0">
                <a:latin typeface="游ゴシック" panose="020B0400000000000000" charset="-128"/>
                <a:cs typeface="游ゴシック" panose="020B0400000000000000" charset="-128"/>
              </a:rPr>
              <a:t>所</a:t>
            </a:r>
            <a:r>
              <a:rPr lang="ja-JP" altLang="en-US" sz="3200" b="1" spc="-5" dirty="0">
                <a:latin typeface="游ゴシック" panose="020B0400000000000000" charset="-128"/>
                <a:cs typeface="游ゴシック" panose="020B0400000000000000" charset="-128"/>
              </a:rPr>
              <a:t>有</a:t>
            </a:r>
            <a:r>
              <a:rPr lang="ja-JP" altLang="en-US" sz="3200" b="1" spc="500" dirty="0">
                <a:latin typeface="游ゴシック" panose="020B0400000000000000" charset="-128"/>
                <a:cs typeface="游ゴシック" panose="020B0400000000000000" charset="-128"/>
              </a:rPr>
              <a:t> </a:t>
            </a:r>
            <a:endParaRPr lang="ja-JP" altLang="en-US" sz="3200" dirty="0">
              <a:latin typeface="游ゴシック" panose="020B0400000000000000" charset="-128"/>
              <a:cs typeface="游ゴシック" panose="020B040000000000000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srcRect/>
          <a:stretch>
            <a:fillRect/>
          </a:stretch>
        </p:blipFill>
        <p:spPr>
          <a:xfrm>
            <a:off x="6659660" y="1912684"/>
            <a:ext cx="5469508" cy="4330800"/>
          </a:xfrm>
          <a:prstGeom prst="rect">
            <a:avLst/>
          </a:prstGeom>
        </p:spPr>
      </p:pic>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0" y="429772"/>
            <a:ext cx="4091709"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リセールバリュー</a:t>
            </a:r>
            <a:endParaRPr sz="4000" b="1" dirty="0">
              <a:solidFill>
                <a:schemeClr val="bg1"/>
              </a:solidFill>
              <a:latin typeface="游ゴシック" panose="020B0400000000000000" charset="-128"/>
              <a:cs typeface="游ゴシック" panose="020B0400000000000000" charset="-128"/>
            </a:endParaRPr>
          </a:p>
        </p:txBody>
      </p:sp>
      <p:sp>
        <p:nvSpPr>
          <p:cNvPr id="7" name="テキスト ボックス 6"/>
          <p:cNvSpPr txBox="1"/>
          <p:nvPr/>
        </p:nvSpPr>
        <p:spPr>
          <a:xfrm>
            <a:off x="814646" y="981978"/>
            <a:ext cx="2210470" cy="461665"/>
          </a:xfrm>
          <a:prstGeom prst="rect">
            <a:avLst/>
          </a:prstGeom>
          <a:noFill/>
        </p:spPr>
        <p:txBody>
          <a:bodyPr wrap="square">
            <a:spAutoFit/>
          </a:bodyPr>
          <a:lstStyle/>
          <a:p>
            <a:r>
              <a:rPr lang="en-US" altLang="ja-JP" sz="2400" b="1" dirty="0">
                <a:solidFill>
                  <a:schemeClr val="bg1"/>
                </a:solidFill>
              </a:rPr>
              <a:t>Resale value</a:t>
            </a:r>
            <a:endParaRPr lang="ja-JP" altLang="en-US" sz="2400" b="1" dirty="0">
              <a:solidFill>
                <a:schemeClr val="bg1"/>
              </a:solidFill>
            </a:endParaRPr>
          </a:p>
        </p:txBody>
      </p:sp>
      <p:sp>
        <p:nvSpPr>
          <p:cNvPr id="9" name="テキスト ボックス 8"/>
          <p:cNvSpPr txBox="1"/>
          <p:nvPr/>
        </p:nvSpPr>
        <p:spPr>
          <a:xfrm>
            <a:off x="655628" y="3744817"/>
            <a:ext cx="5093110" cy="1022985"/>
          </a:xfrm>
          <a:prstGeom prst="rect">
            <a:avLst/>
          </a:prstGeom>
          <a:noFill/>
        </p:spPr>
        <p:txBody>
          <a:bodyPr wrap="square">
            <a:spAutoFit/>
          </a:bodyPr>
          <a:lstStyle/>
          <a:p>
            <a:pPr marL="12700" marR="5080"/>
            <a:r>
              <a:rPr lang="ja-JP" altLang="en-US" sz="2000" b="1" spc="190" dirty="0">
                <a:solidFill>
                  <a:srgbClr val="333333"/>
                </a:solidFill>
                <a:latin typeface="ＭＳ ゴシック" panose="020B0609070205080204" charset="-128"/>
                <a:cs typeface="ＭＳ ゴシック" panose="020B0609070205080204" charset="-128"/>
              </a:rPr>
              <a:t>リース契約が終わった車両が戻ってきたら、中古車業界専用のオークションサイトで売却し即現金化いたします。</a:t>
            </a:r>
          </a:p>
        </p:txBody>
      </p:sp>
      <p:sp>
        <p:nvSpPr>
          <p:cNvPr id="11" name="テキスト ボックス 10"/>
          <p:cNvSpPr txBox="1"/>
          <p:nvPr/>
        </p:nvSpPr>
        <p:spPr>
          <a:xfrm>
            <a:off x="304797" y="2115393"/>
            <a:ext cx="5794773" cy="1094105"/>
          </a:xfrm>
          <a:prstGeom prst="rect">
            <a:avLst/>
          </a:prstGeom>
          <a:noFill/>
        </p:spPr>
        <p:txBody>
          <a:bodyPr wrap="square">
            <a:spAutoFit/>
          </a:bodyPr>
          <a:lstStyle/>
          <a:p>
            <a:pPr marL="12700">
              <a:lnSpc>
                <a:spcPct val="100000"/>
              </a:lnSpc>
            </a:pPr>
            <a:r>
              <a:rPr lang="ja-JP" altLang="en-US" sz="3200" b="1" spc="90" dirty="0">
                <a:latin typeface="游ゴシック" panose="020B0400000000000000" charset="-128"/>
                <a:cs typeface="游ゴシック" panose="020B0400000000000000" charset="-128"/>
              </a:rPr>
              <a:t>リース契約終了後に</a:t>
            </a:r>
          </a:p>
          <a:p>
            <a:pPr marL="12700">
              <a:lnSpc>
                <a:spcPct val="100000"/>
              </a:lnSpc>
            </a:pPr>
            <a:r>
              <a:rPr lang="ja-JP" altLang="en-US" sz="3200" b="1" spc="90" dirty="0">
                <a:latin typeface="游ゴシック" panose="020B0400000000000000" charset="-128"/>
                <a:cs typeface="游ゴシック" panose="020B0400000000000000" charset="-128"/>
              </a:rPr>
              <a:t>オークションで</a:t>
            </a:r>
            <a:r>
              <a:rPr lang="ja-JP" altLang="en-US" sz="3200" b="1" spc="185" dirty="0">
                <a:latin typeface="游ゴシック" panose="020B0400000000000000" charset="-128"/>
                <a:cs typeface="游ゴシック" panose="020B0400000000000000" charset="-128"/>
              </a:rPr>
              <a:t>即現金</a:t>
            </a:r>
            <a:r>
              <a:rPr lang="ja-JP" altLang="en-US" sz="3200" b="1" spc="-5" dirty="0">
                <a:latin typeface="游ゴシック" panose="020B0400000000000000" charset="-128"/>
                <a:cs typeface="游ゴシック" panose="020B0400000000000000" charset="-128"/>
              </a:rPr>
              <a:t>化</a:t>
            </a:r>
            <a:endParaRPr lang="ja-JP" altLang="en-US" sz="3200" dirty="0">
              <a:latin typeface="游ゴシック" panose="020B0400000000000000" charset="-128"/>
              <a:cs typeface="游ゴシック" panose="020B040000000000000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object 6"/>
          <p:cNvSpPr txBox="1"/>
          <p:nvPr/>
        </p:nvSpPr>
        <p:spPr>
          <a:xfrm>
            <a:off x="1339624" y="459411"/>
            <a:ext cx="1116000" cy="627736"/>
          </a:xfrm>
          <a:prstGeom prst="rect">
            <a:avLst/>
          </a:prstGeom>
        </p:spPr>
        <p:txBody>
          <a:bodyPr vert="horz" wrap="square" lIns="0" tIns="12065" rIns="0" bIns="0" rtlCol="0">
            <a:spAutoFit/>
          </a:bodyPr>
          <a:lstStyle/>
          <a:p>
            <a:pPr marL="12700">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投資</a:t>
            </a:r>
            <a:endParaRPr sz="4000" b="1" dirty="0">
              <a:solidFill>
                <a:schemeClr val="bg1"/>
              </a:solidFill>
              <a:latin typeface="游ゴシック" panose="020B0400000000000000" charset="-128"/>
              <a:cs typeface="游ゴシック" panose="020B0400000000000000" charset="-128"/>
            </a:endParaRPr>
          </a:p>
        </p:txBody>
      </p:sp>
      <p:sp>
        <p:nvSpPr>
          <p:cNvPr id="7" name="テキスト ボックス 6"/>
          <p:cNvSpPr txBox="1"/>
          <p:nvPr/>
        </p:nvSpPr>
        <p:spPr>
          <a:xfrm>
            <a:off x="943894" y="981978"/>
            <a:ext cx="1907460" cy="461665"/>
          </a:xfrm>
          <a:prstGeom prst="rect">
            <a:avLst/>
          </a:prstGeom>
          <a:noFill/>
        </p:spPr>
        <p:txBody>
          <a:bodyPr wrap="square">
            <a:spAutoFit/>
          </a:bodyPr>
          <a:lstStyle/>
          <a:p>
            <a:r>
              <a:rPr lang="en-US" altLang="ja-JP" sz="2400" b="1" dirty="0">
                <a:solidFill>
                  <a:schemeClr val="bg1"/>
                </a:solidFill>
              </a:rPr>
              <a:t>Investment</a:t>
            </a:r>
            <a:endParaRPr lang="ja-JP" altLang="en-US" sz="2400" b="1" dirty="0">
              <a:solidFill>
                <a:schemeClr val="bg1"/>
              </a:solidFill>
            </a:endParaRPr>
          </a:p>
        </p:txBody>
      </p:sp>
      <p:sp>
        <p:nvSpPr>
          <p:cNvPr id="9" name="テキスト ボックス 8"/>
          <p:cNvSpPr txBox="1"/>
          <p:nvPr/>
        </p:nvSpPr>
        <p:spPr>
          <a:xfrm>
            <a:off x="589935" y="3716447"/>
            <a:ext cx="5260259" cy="2523768"/>
          </a:xfrm>
          <a:prstGeom prst="rect">
            <a:avLst/>
          </a:prstGeom>
          <a:noFill/>
        </p:spPr>
        <p:txBody>
          <a:bodyPr wrap="square">
            <a:spAutoFit/>
          </a:bodyPr>
          <a:lstStyle/>
          <a:p>
            <a:pPr marL="12700" marR="5080"/>
            <a:r>
              <a:rPr lang="ja-JP" altLang="en-US" sz="2000" b="1" dirty="0">
                <a:latin typeface="ＭＳ ゴシック" panose="020B0609070205080204" charset="-128"/>
                <a:cs typeface="ＭＳ ゴシック" panose="020B0609070205080204" charset="-128"/>
              </a:rPr>
              <a:t>直近の事例をご紹介します。</a:t>
            </a:r>
          </a:p>
          <a:p>
            <a:pPr marL="12700" marR="5080"/>
            <a:endParaRPr lang="ja-JP" altLang="en-US" sz="2000" b="1" dirty="0">
              <a:latin typeface="ＭＳ ゴシック" panose="020B0609070205080204" charset="-128"/>
              <a:cs typeface="ＭＳ ゴシック" panose="020B0609070205080204" charset="-128"/>
            </a:endParaRPr>
          </a:p>
          <a:p>
            <a:pPr marL="12700" marR="5080"/>
            <a:endParaRPr lang="ja-JP" altLang="en-US" sz="2000" b="1" dirty="0">
              <a:latin typeface="ＭＳ ゴシック" panose="020B0609070205080204" charset="-128"/>
              <a:cs typeface="ＭＳ ゴシック" panose="020B0609070205080204" charset="-128"/>
            </a:endParaRPr>
          </a:p>
          <a:p>
            <a:pPr marL="1884363" marR="5080" indent="-1871663"/>
            <a:r>
              <a:rPr lang="ja-JP" altLang="en-US" sz="1400" b="1" dirty="0">
                <a:ea typeface="+mn-lt"/>
                <a:cs typeface="ＭＳ ゴシック" panose="020B0609070205080204" charset="-128"/>
              </a:rPr>
              <a:t>ベンツ 2,000,000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4,840,000 円（2,840,000 円利益）</a:t>
            </a:r>
          </a:p>
          <a:p>
            <a:pPr marL="12700" marR="5080"/>
            <a:r>
              <a:rPr lang="ja-JP" altLang="en-US" sz="1400" b="1" dirty="0">
                <a:ea typeface="+mn-lt"/>
                <a:cs typeface="ＭＳ ゴシック" panose="020B0609070205080204" charset="-128"/>
              </a:rPr>
              <a:t>ベンツ 700,000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1,356,000 円（656,000 円利益）</a:t>
            </a:r>
          </a:p>
          <a:p>
            <a:pPr marL="12700" marR="5080"/>
            <a:r>
              <a:rPr lang="ja-JP" altLang="en-US" sz="1400" b="1" dirty="0">
                <a:ea typeface="+mn-lt"/>
                <a:cs typeface="ＭＳ ゴシック" panose="020B0609070205080204" charset="-128"/>
              </a:rPr>
              <a:t>アウディ 750,000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1,352,000 円（602,000 円利益）</a:t>
            </a:r>
          </a:p>
          <a:p>
            <a:pPr marL="12700" marR="5080"/>
            <a:r>
              <a:rPr lang="ja-JP" altLang="en-US" sz="1400" b="1" dirty="0">
                <a:ea typeface="+mn-lt"/>
                <a:cs typeface="ＭＳ ゴシック" panose="020B0609070205080204" charset="-128"/>
              </a:rPr>
              <a:t>アクア 800,000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1,500,000 円（700,000 円利益）</a:t>
            </a:r>
          </a:p>
          <a:p>
            <a:pPr marL="12700" marR="5080" defTabSz="896938">
              <a:tabLst>
                <a:tab pos="1431925" algn="l"/>
                <a:tab pos="1884363" algn="l"/>
              </a:tabLst>
            </a:pPr>
            <a:r>
              <a:rPr lang="ja-JP" altLang="en-US" sz="1400" b="1" dirty="0">
                <a:ea typeface="+mn-lt"/>
                <a:cs typeface="ＭＳ ゴシック" panose="020B0609070205080204" charset="-128"/>
              </a:rPr>
              <a:t>クラウン 1,800,000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3,200,000 円（1,400,000 円利益）</a:t>
            </a:r>
          </a:p>
          <a:p>
            <a:pPr marL="12700" marR="5080"/>
            <a:r>
              <a:rPr lang="ja-JP" altLang="en-US" sz="1400" b="1" dirty="0">
                <a:ea typeface="+mn-lt"/>
                <a:cs typeface="ＭＳ ゴシック" panose="020B0609070205080204" charset="-128"/>
              </a:rPr>
              <a:t>フィアット 900,000 円 → 1,940,000 円（1040,000 円利益）</a:t>
            </a:r>
          </a:p>
          <a:p>
            <a:pPr marL="12700" marR="5080"/>
            <a:r>
              <a:rPr lang="ja-JP" altLang="en-US" sz="1400" b="1" dirty="0">
                <a:ea typeface="+mn-lt"/>
                <a:cs typeface="ＭＳ ゴシック" panose="020B0609070205080204" charset="-128"/>
              </a:rPr>
              <a:t>NBOX 1,000,000 円 </a:t>
            </a:r>
            <a:r>
              <a:rPr lang="en-US" altLang="ja-JP" sz="1400" b="1" dirty="0">
                <a:ea typeface="+mn-lt"/>
                <a:cs typeface="ＭＳ ゴシック" panose="020B0609070205080204" charset="-128"/>
              </a:rPr>
              <a:t>	 </a:t>
            </a:r>
            <a:r>
              <a:rPr lang="ja-JP" altLang="en-US" sz="1400" b="1" dirty="0">
                <a:ea typeface="+mn-lt"/>
                <a:cs typeface="ＭＳ ゴシック" panose="020B0609070205080204" charset="-128"/>
              </a:rPr>
              <a:t>→ 1,744,000 円（744,000 円利益）</a:t>
            </a:r>
          </a:p>
        </p:txBody>
      </p:sp>
      <p:sp>
        <p:nvSpPr>
          <p:cNvPr id="11" name="テキスト ボックス 10"/>
          <p:cNvSpPr txBox="1"/>
          <p:nvPr/>
        </p:nvSpPr>
        <p:spPr>
          <a:xfrm>
            <a:off x="462116" y="2161979"/>
            <a:ext cx="5860026" cy="1094105"/>
          </a:xfrm>
          <a:prstGeom prst="rect">
            <a:avLst/>
          </a:prstGeom>
          <a:noFill/>
        </p:spPr>
        <p:txBody>
          <a:bodyPr wrap="square">
            <a:spAutoFit/>
          </a:bodyPr>
          <a:lstStyle/>
          <a:p>
            <a:pPr marL="12700">
              <a:lnSpc>
                <a:spcPct val="100000"/>
              </a:lnSpc>
            </a:pPr>
            <a:r>
              <a:rPr lang="ja-JP" altLang="en-US" sz="3200" b="1" spc="185" dirty="0">
                <a:latin typeface="游ゴシック" panose="020B0400000000000000" charset="-128"/>
                <a:cs typeface="游ゴシック" panose="020B0400000000000000" charset="-128"/>
              </a:rPr>
              <a:t>他の投資とは比較にならない圧倒的な利回りを実現</a:t>
            </a:r>
          </a:p>
        </p:txBody>
      </p:sp>
      <p:pic>
        <p:nvPicPr>
          <p:cNvPr id="12" name="図 11"/>
          <p:cNvPicPr>
            <a:picLocks noChangeAspect="1"/>
          </p:cNvPicPr>
          <p:nvPr/>
        </p:nvPicPr>
        <p:blipFill rotWithShape="1">
          <a:blip r:embed="rId2" cstate="email"/>
          <a:srcRect/>
          <a:stretch>
            <a:fillRect/>
          </a:stretch>
        </p:blipFill>
        <p:spPr>
          <a:xfrm>
            <a:off x="6659663" y="1907569"/>
            <a:ext cx="5443846" cy="4335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辺形 5"/>
          <p:cNvSpPr/>
          <p:nvPr/>
        </p:nvSpPr>
        <p:spPr>
          <a:xfrm>
            <a:off x="0" y="281380"/>
            <a:ext cx="4542503" cy="1311446"/>
          </a:xfrm>
          <a:custGeom>
            <a:avLst/>
            <a:gdLst>
              <a:gd name="connsiteX0" fmla="*/ 0 w 7018713"/>
              <a:gd name="connsiteY0" fmla="*/ 6858000 h 6858000"/>
              <a:gd name="connsiteX1" fmla="*/ 1714500 w 7018713"/>
              <a:gd name="connsiteY1" fmla="*/ 0 h 6858000"/>
              <a:gd name="connsiteX2" fmla="*/ 7018713 w 7018713"/>
              <a:gd name="connsiteY2" fmla="*/ 0 h 6858000"/>
              <a:gd name="connsiteX3" fmla="*/ 5304213 w 7018713"/>
              <a:gd name="connsiteY3" fmla="*/ 6858000 h 6858000"/>
              <a:gd name="connsiteX4" fmla="*/ 0 w 7018713"/>
              <a:gd name="connsiteY4" fmla="*/ 6858000 h 6858000"/>
              <a:gd name="connsiteX0-1" fmla="*/ 0 w 7018713"/>
              <a:gd name="connsiteY0-2" fmla="*/ 6874625 h 6874625"/>
              <a:gd name="connsiteX1-3" fmla="*/ 18704 w 7018713"/>
              <a:gd name="connsiteY1-4" fmla="*/ 0 h 6874625"/>
              <a:gd name="connsiteX2-5" fmla="*/ 7018713 w 7018713"/>
              <a:gd name="connsiteY2-6" fmla="*/ 16625 h 6874625"/>
              <a:gd name="connsiteX3-7" fmla="*/ 5304213 w 7018713"/>
              <a:gd name="connsiteY3-8" fmla="*/ 6874625 h 6874625"/>
              <a:gd name="connsiteX4-9" fmla="*/ 0 w 7018713"/>
              <a:gd name="connsiteY4-10" fmla="*/ 6874625 h 6874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18713" h="6874625">
                <a:moveTo>
                  <a:pt x="0" y="6874625"/>
                </a:moveTo>
                <a:cubicBezTo>
                  <a:pt x="6235" y="4583083"/>
                  <a:pt x="12469" y="2291542"/>
                  <a:pt x="18704" y="0"/>
                </a:cubicBezTo>
                <a:lnTo>
                  <a:pt x="7018713" y="16625"/>
                </a:lnTo>
                <a:lnTo>
                  <a:pt x="5304213" y="6874625"/>
                </a:lnTo>
                <a:lnTo>
                  <a:pt x="0" y="6874625"/>
                </a:lnTo>
                <a:close/>
              </a:path>
            </a:pathLst>
          </a:custGeom>
          <a:solidFill>
            <a:srgbClr val="107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619241" y="6054828"/>
            <a:ext cx="2230551" cy="230832"/>
          </a:xfrm>
          <a:prstGeom prst="rect">
            <a:avLst/>
          </a:prstGeom>
          <a:noFill/>
        </p:spPr>
        <p:txBody>
          <a:bodyPr wrap="square">
            <a:spAutoFit/>
          </a:bodyPr>
          <a:lstStyle/>
          <a:p>
            <a:r>
              <a:rPr lang="en-US" altLang="ja-JP" sz="900" dirty="0"/>
              <a:t>https://www.honda.co.jp/STEPWGN/</a:t>
            </a:r>
            <a:endParaRPr lang="ja-JP" altLang="en-US" sz="900" dirty="0"/>
          </a:p>
        </p:txBody>
      </p:sp>
      <p:graphicFrame>
        <p:nvGraphicFramePr>
          <p:cNvPr id="7" name="表 21"/>
          <p:cNvGraphicFramePr>
            <a:graphicFrameLocks noGrp="1"/>
          </p:cNvGraphicFramePr>
          <p:nvPr>
            <p:extLst>
              <p:ext uri="{D42A27DB-BD31-4B8C-83A1-F6EECF244321}">
                <p14:modId xmlns:p14="http://schemas.microsoft.com/office/powerpoint/2010/main" val="1064315527"/>
              </p:ext>
            </p:extLst>
          </p:nvPr>
        </p:nvGraphicFramePr>
        <p:xfrm>
          <a:off x="7455877" y="353016"/>
          <a:ext cx="4365956" cy="5424310"/>
        </p:xfrm>
        <a:graphic>
          <a:graphicData uri="http://schemas.openxmlformats.org/drawingml/2006/table">
            <a:tbl>
              <a:tblPr firstRow="1" bandRow="1">
                <a:tableStyleId>{2D5ABB26-0587-4C30-8999-92F81FD0307C}</a:tableStyleId>
              </a:tblPr>
              <a:tblGrid>
                <a:gridCol w="2182978">
                  <a:extLst>
                    <a:ext uri="{9D8B030D-6E8A-4147-A177-3AD203B41FA5}">
                      <a16:colId xmlns:a16="http://schemas.microsoft.com/office/drawing/2014/main" val="20000"/>
                    </a:ext>
                  </a:extLst>
                </a:gridCol>
                <a:gridCol w="2182978">
                  <a:extLst>
                    <a:ext uri="{9D8B030D-6E8A-4147-A177-3AD203B41FA5}">
                      <a16:colId xmlns:a16="http://schemas.microsoft.com/office/drawing/2014/main" val="20001"/>
                    </a:ext>
                  </a:extLst>
                </a:gridCol>
              </a:tblGrid>
              <a:tr h="580797">
                <a:tc>
                  <a:txBody>
                    <a:bodyPr/>
                    <a:lstStyle/>
                    <a:p>
                      <a:pPr algn="ctr"/>
                      <a:r>
                        <a:rPr kumimoji="1" lang="ja-JP" altLang="en-US" b="1" dirty="0">
                          <a:solidFill>
                            <a:schemeClr val="bg1"/>
                          </a:solidFill>
                        </a:rPr>
                        <a:t>希望機種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ステップワゴン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80797">
                <a:tc>
                  <a:txBody>
                    <a:bodyPr/>
                    <a:lstStyle/>
                    <a:p>
                      <a:pPr algn="ctr"/>
                      <a:r>
                        <a:rPr kumimoji="1" lang="ja-JP" altLang="en-US" b="1" dirty="0">
                          <a:solidFill>
                            <a:schemeClr val="bg1"/>
                          </a:solidFill>
                        </a:rPr>
                        <a:t>仕入価格</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500,000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80797">
                <a:tc>
                  <a:txBody>
                    <a:bodyPr/>
                    <a:lstStyle/>
                    <a:p>
                      <a:pPr algn="ctr"/>
                      <a:r>
                        <a:rPr kumimoji="1" lang="ja-JP" altLang="en-US" b="1" dirty="0">
                          <a:solidFill>
                            <a:schemeClr val="bg1"/>
                          </a:solidFill>
                        </a:rPr>
                        <a:t>リース期間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a:t>
                      </a:r>
                      <a:r>
                        <a:rPr kumimoji="1" lang="ja-JP" altLang="en-US" b="1" dirty="0"/>
                        <a:t>年</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59368">
                <a:tc>
                  <a:txBody>
                    <a:bodyPr/>
                    <a:lstStyle/>
                    <a:p>
                      <a:pPr algn="ctr"/>
                      <a:r>
                        <a:rPr kumimoji="1" lang="ja-JP" altLang="en-US" b="1" dirty="0">
                          <a:solidFill>
                            <a:schemeClr val="bg1"/>
                          </a:solidFill>
                        </a:rPr>
                        <a:t>リース月額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30,000</a:t>
                      </a:r>
                      <a:r>
                        <a:rPr kumimoji="1" lang="ja-JP" altLang="en-US" b="1" dirty="0"/>
                        <a:t>円</a:t>
                      </a:r>
                      <a:endParaRPr kumimoji="1" lang="en-US" altLang="ja-JP" b="1"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80797">
                <a:tc>
                  <a:txBody>
                    <a:bodyPr/>
                    <a:lstStyle/>
                    <a:p>
                      <a:pPr algn="ctr"/>
                      <a:r>
                        <a:rPr kumimoji="1" lang="ja-JP" altLang="en-US" b="1" dirty="0">
                          <a:solidFill>
                            <a:schemeClr val="bg1"/>
                          </a:solidFill>
                        </a:rPr>
                        <a:t>① リース総額 </a:t>
                      </a:r>
                      <a:endParaRPr kumimoji="1" lang="en-US" altLang="ja-JP" b="1" dirty="0">
                        <a:solidFill>
                          <a:schemeClr val="bg1"/>
                        </a:solidFill>
                      </a:endParaRPr>
                    </a:p>
                    <a:p>
                      <a:pPr algn="ct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1,080,000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80797">
                <a:tc>
                  <a:txBody>
                    <a:bodyPr/>
                    <a:lstStyle/>
                    <a:p>
                      <a:pPr algn="ctr"/>
                      <a:r>
                        <a:rPr kumimoji="1" lang="ja-JP" altLang="en-US" b="1" dirty="0">
                          <a:solidFill>
                            <a:schemeClr val="bg1"/>
                          </a:solidFill>
                        </a:rPr>
                        <a:t>② 手数料 </a:t>
                      </a:r>
                      <a:r>
                        <a:rPr kumimoji="1" lang="en-US" altLang="ja-JP" b="1" dirty="0">
                          <a:solidFill>
                            <a:schemeClr val="bg1"/>
                          </a:solidFill>
                        </a:rPr>
                        <a:t>(</a:t>
                      </a:r>
                      <a:r>
                        <a:rPr kumimoji="1" lang="ja-JP" altLang="en-US" b="1" dirty="0">
                          <a:solidFill>
                            <a:schemeClr val="bg1"/>
                          </a:solidFill>
                        </a:rPr>
                        <a:t>税込</a:t>
                      </a:r>
                      <a:r>
                        <a:rPr kumimoji="1" lang="en-US" altLang="ja-JP" b="1" dirty="0">
                          <a:solidFill>
                            <a:schemeClr val="bg1"/>
                          </a:solidFill>
                        </a:rPr>
                        <a:t>)</a:t>
                      </a:r>
                      <a:endParaRPr kumimoji="1" lang="ja-JP" altLang="en-US" b="1"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216,000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580797">
                <a:tc>
                  <a:txBody>
                    <a:bodyPr/>
                    <a:lstStyle/>
                    <a:p>
                      <a:pPr algn="ctr"/>
                      <a:r>
                        <a:rPr kumimoji="1" lang="ja-JP" altLang="en-US" b="1" dirty="0">
                          <a:solidFill>
                            <a:schemeClr val="bg1"/>
                          </a:solidFill>
                        </a:rPr>
                        <a:t>①</a:t>
                      </a:r>
                      <a:r>
                        <a:rPr kumimoji="1" lang="en-US" altLang="ja-JP" b="1" dirty="0">
                          <a:solidFill>
                            <a:schemeClr val="bg1"/>
                          </a:solidFill>
                        </a:rPr>
                        <a:t> </a:t>
                      </a:r>
                      <a:r>
                        <a:rPr kumimoji="1" lang="ja-JP" altLang="en-US" b="1" dirty="0">
                          <a:solidFill>
                            <a:schemeClr val="bg1"/>
                          </a:solidFill>
                        </a:rPr>
                        <a:t>ー ②</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864,000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80797">
                <a:tc>
                  <a:txBody>
                    <a:bodyPr/>
                    <a:lstStyle/>
                    <a:p>
                      <a:pPr algn="ctr"/>
                      <a:r>
                        <a:rPr kumimoji="1" lang="ja-JP" altLang="en-US" b="1" dirty="0">
                          <a:solidFill>
                            <a:schemeClr val="bg1"/>
                          </a:solidFill>
                        </a:rPr>
                        <a:t>③ リース終了後</a:t>
                      </a:r>
                      <a:endParaRPr kumimoji="1" lang="en-US" altLang="ja-JP" b="1" dirty="0">
                        <a:solidFill>
                          <a:schemeClr val="bg1"/>
                        </a:solidFill>
                      </a:endParaRPr>
                    </a:p>
                    <a:p>
                      <a:pPr algn="ctr"/>
                      <a:r>
                        <a:rPr kumimoji="1" lang="ja-JP" altLang="en-US" b="1" dirty="0">
                          <a:solidFill>
                            <a:schemeClr val="bg1"/>
                          </a:solidFill>
                        </a:rPr>
                        <a:t>買取相場予想額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en-US" altLang="ja-JP" b="1" dirty="0"/>
                        <a:t>200,000</a:t>
                      </a:r>
                      <a:r>
                        <a:rPr kumimoji="1" lang="ja-JP" altLang="en-US" b="1" dirty="0"/>
                        <a:t>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580797">
                <a:tc>
                  <a:txBody>
                    <a:bodyPr/>
                    <a:lstStyle/>
                    <a:p>
                      <a:pPr algn="ctr"/>
                      <a:r>
                        <a:rPr kumimoji="1" lang="ja-JP" altLang="en-US" b="1" dirty="0">
                          <a:solidFill>
                            <a:schemeClr val="bg1"/>
                          </a:solidFill>
                        </a:rPr>
                        <a:t>リターン予想額</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074BC"/>
                    </a:solidFill>
                  </a:tcPr>
                </a:tc>
                <a:tc>
                  <a:txBody>
                    <a:bodyPr/>
                    <a:lstStyle/>
                    <a:p>
                      <a:pPr algn="ctr"/>
                      <a:r>
                        <a:rPr kumimoji="1" lang="ja-JP" altLang="en-US" b="1" dirty="0"/>
                        <a:t>約 </a:t>
                      </a:r>
                      <a:r>
                        <a:rPr kumimoji="1" lang="en-US" altLang="ja-JP" b="1" dirty="0"/>
                        <a:t>106</a:t>
                      </a:r>
                      <a:r>
                        <a:rPr kumimoji="1" lang="ja-JP" altLang="en-US" b="1" dirty="0"/>
                        <a:t>万円</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2" name="テキスト ボックス 21"/>
          <p:cNvSpPr txBox="1"/>
          <p:nvPr/>
        </p:nvSpPr>
        <p:spPr>
          <a:xfrm>
            <a:off x="7660792" y="5961610"/>
            <a:ext cx="3804544" cy="655955"/>
          </a:xfrm>
          <a:prstGeom prst="rect">
            <a:avLst/>
          </a:prstGeom>
          <a:noFill/>
        </p:spPr>
        <p:txBody>
          <a:bodyPr wrap="square" rtlCol="0">
            <a:spAutoFit/>
          </a:bodyPr>
          <a:lstStyle/>
          <a:p>
            <a:r>
              <a:rPr lang="en-US" altLang="ja-JP" b="1" dirty="0">
                <a:sym typeface="+mn-ea"/>
              </a:rPr>
              <a:t>50</a:t>
            </a:r>
            <a:r>
              <a:rPr lang="ja-JP" altLang="en-US" b="1" dirty="0">
                <a:sym typeface="+mn-ea"/>
              </a:rPr>
              <a:t>万円の節税に成功！</a:t>
            </a:r>
            <a:endParaRPr kumimoji="1" lang="ja-JP" altLang="en-US" b="1" dirty="0"/>
          </a:p>
          <a:p>
            <a:r>
              <a:rPr lang="en-US" altLang="ja-JP" b="1" dirty="0">
                <a:sym typeface="+mn-ea"/>
              </a:rPr>
              <a:t>56</a:t>
            </a:r>
            <a:r>
              <a:rPr lang="ja-JP" altLang="en-US" b="1" dirty="0">
                <a:sym typeface="+mn-ea"/>
              </a:rPr>
              <a:t>万円の運用益に成功！</a:t>
            </a:r>
            <a:endParaRPr kumimoji="1" lang="ja-JP" altLang="en-US" dirty="0"/>
          </a:p>
        </p:txBody>
      </p:sp>
      <p:pic>
        <p:nvPicPr>
          <p:cNvPr id="2" name="図 1"/>
          <p:cNvPicPr>
            <a:picLocks noChangeAspect="1"/>
          </p:cNvPicPr>
          <p:nvPr/>
        </p:nvPicPr>
        <p:blipFill>
          <a:blip r:embed="rId2"/>
          <a:stretch>
            <a:fillRect/>
          </a:stretch>
        </p:blipFill>
        <p:spPr>
          <a:xfrm>
            <a:off x="603633" y="2225051"/>
            <a:ext cx="6504202" cy="3414706"/>
          </a:xfrm>
          <a:prstGeom prst="rect">
            <a:avLst/>
          </a:prstGeom>
        </p:spPr>
      </p:pic>
      <p:sp>
        <p:nvSpPr>
          <p:cNvPr id="8" name="object 6">
            <a:extLst>
              <a:ext uri="{FF2B5EF4-FFF2-40B4-BE49-F238E27FC236}">
                <a16:creationId xmlns:a16="http://schemas.microsoft.com/office/drawing/2014/main" id="{3CD8538A-A933-48B0-B78B-F68EFDCB23D9}"/>
              </a:ext>
            </a:extLst>
          </p:cNvPr>
          <p:cNvSpPr txBox="1"/>
          <p:nvPr/>
        </p:nvSpPr>
        <p:spPr>
          <a:xfrm>
            <a:off x="370168" y="608829"/>
            <a:ext cx="3099863" cy="627736"/>
          </a:xfrm>
          <a:prstGeom prst="rect">
            <a:avLst/>
          </a:prstGeom>
        </p:spPr>
        <p:txBody>
          <a:bodyPr vert="horz" wrap="square" lIns="0" tIns="12065" rIns="0" bIns="0" rtlCol="0">
            <a:spAutoFit/>
          </a:bodyPr>
          <a:lstStyle/>
          <a:p>
            <a:pPr marL="12700" algn="ctr">
              <a:lnSpc>
                <a:spcPct val="100000"/>
              </a:lnSpc>
              <a:spcBef>
                <a:spcPts val="95"/>
              </a:spcBef>
            </a:pPr>
            <a:r>
              <a:rPr lang="ja-JP" altLang="en-US" sz="4000" b="1" dirty="0">
                <a:solidFill>
                  <a:schemeClr val="bg1"/>
                </a:solidFill>
                <a:latin typeface="游ゴシック" panose="020B0400000000000000" charset="-128"/>
                <a:cs typeface="游ゴシック" panose="020B0400000000000000" charset="-128"/>
              </a:rPr>
              <a:t>事例紹介①</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2026</Words>
  <Application>Microsoft Office PowerPoint</Application>
  <PresentationFormat>ワイド画面</PresentationFormat>
  <Paragraphs>330</Paragraphs>
  <Slides>22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ＭＳ Ｐゴシック</vt:lpstr>
      <vt:lpstr>ＭＳ 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山岡 克行</dc:creator>
  <cp:lastModifiedBy>山岡 克行</cp:lastModifiedBy>
  <cp:revision>55</cp:revision>
  <dcterms:created xsi:type="dcterms:W3CDTF">2021-12-10T11:43:00Z</dcterms:created>
  <dcterms:modified xsi:type="dcterms:W3CDTF">2021-12-13T05:34:36Z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1041-10.8.0.5745</vt:lpwstr>
  </property>
</Properties>
</file>