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1" r:id="rId2"/>
    <p:sldId id="262" r:id="rId3"/>
    <p:sldId id="270" r:id="rId4"/>
    <p:sldId id="271" r:id="rId5"/>
    <p:sldId id="275" r:id="rId6"/>
    <p:sldId id="272" r:id="rId7"/>
    <p:sldId id="274" r:id="rId8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西濃運輸" initials="西濃運輸" lastIdx="1" clrIdx="0">
    <p:extLst>
      <p:ext uri="{19B8F6BF-5375-455C-9EA6-DF929625EA0E}">
        <p15:presenceInfo xmlns:p15="http://schemas.microsoft.com/office/powerpoint/2012/main" userId="b8ec068172be52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3DC5CD-C4A8-4AD3-A857-A3BD8B4C87D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F8A4C6B-CB27-412E-B766-D9B38EAB3392}">
      <dgm:prSet phldrT="[テキスト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労使協調体制・・・・・</a:t>
          </a:r>
          <a:r>
            <a:rPr kumimoji="1" lang="en-US" altLang="ja-JP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(</a:t>
          </a:r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知恵</a:t>
          </a:r>
          <a:r>
            <a:rPr kumimoji="1" lang="en-US" altLang="ja-JP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/</a:t>
          </a:r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賢く</a:t>
          </a:r>
          <a:r>
            <a:rPr kumimoji="1" lang="en-US" altLang="ja-JP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)</a:t>
          </a:r>
          <a:endParaRPr kumimoji="1" lang="ja-JP" altLang="en-US" sz="1800" b="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C19C7193-9F4B-4D8C-AB80-B1AC0D710C1E}" type="parTrans" cxnId="{0D8BF7BA-BDDB-460F-A5CF-AF6291E13D69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DB4665E-7A9B-4A07-80D5-DC8E6476A9E5}" type="sibTrans" cxnId="{0D8BF7BA-BDDB-460F-A5CF-AF6291E13D69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7C143720-45DC-4AA5-B059-D1BB317D1EBA}">
      <dgm:prSet phldrT="[テキスト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礼節中心主義・・・・・</a:t>
          </a:r>
          <a:r>
            <a:rPr kumimoji="1" lang="en-US" altLang="ja-JP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(</a:t>
          </a:r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情</a:t>
          </a:r>
          <a:r>
            <a:rPr kumimoji="1" lang="en-US" altLang="ja-JP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/</a:t>
          </a:r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優しく</a:t>
          </a:r>
          <a:r>
            <a:rPr kumimoji="1" lang="en-US" altLang="ja-JP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)</a:t>
          </a:r>
          <a:endParaRPr kumimoji="1" lang="ja-JP" altLang="en-US" sz="1800" b="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C7EF0F11-206F-4F97-B0A6-C4F953F211C7}" type="parTrans" cxnId="{0E682EBB-56E2-450F-B8C7-2B0416928C8A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B2D7C7A9-2C0E-44FA-A589-D787E7CE39D4}" type="sibTrans" cxnId="{0E682EBB-56E2-450F-B8C7-2B0416928C8A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B1399EFD-DBC2-4468-83F2-D96BBB73D0F3}">
      <dgm:prSet phldrT="[テキスト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福寿草精神・・・・・</a:t>
          </a:r>
          <a:r>
            <a:rPr kumimoji="1" lang="en-US" altLang="ja-JP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(</a:t>
          </a:r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意思</a:t>
          </a:r>
          <a:r>
            <a:rPr kumimoji="1" lang="en-US" altLang="ja-JP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/</a:t>
          </a:r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強く</a:t>
          </a:r>
          <a:r>
            <a:rPr kumimoji="1" lang="en-US" altLang="ja-JP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)</a:t>
          </a:r>
          <a:endParaRPr kumimoji="1" lang="ja-JP" altLang="en-US" sz="1800" b="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BF472436-5468-48E0-8651-97EDAA7FA338}" type="sibTrans" cxnId="{04167668-EF8E-4AE0-B2C0-5B00180D611D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336F39D9-73ED-4D20-99C7-282EE0A15A83}" type="parTrans" cxnId="{04167668-EF8E-4AE0-B2C0-5B00180D611D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82DF31D4-B177-40F1-A614-602116F0A285}">
      <dgm:prSet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dirty="0" smtClean="0">
              <a:latin typeface="Meiryo UI" panose="020B0604030504040204" pitchFamily="50" charset="-128"/>
              <a:ea typeface="Meiryo UI" panose="020B0604030504040204" pitchFamily="50" charset="-128"/>
            </a:rPr>
            <a:t>労使が信頼、理解を基本として、お互いの立場を尊重し、目標達成に向けて取組みする。</a:t>
          </a:r>
          <a:endParaRPr kumimoji="1" lang="ja-JP" altLang="en-US" sz="1800" dirty="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A0AD8A5D-4B0C-423D-851F-70B612962C35}" type="parTrans" cxnId="{154D8F9F-C8E0-4774-B3AE-3CDAE6A2C10B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8FA40A69-0B43-4388-9015-ACFDD2EC198A}" type="sibTrans" cxnId="{154D8F9F-C8E0-4774-B3AE-3CDAE6A2C10B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FB263FE-9E7B-4698-A798-D4001C1F7236}">
      <dgm:prSet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dirty="0" smtClean="0">
              <a:latin typeface="Meiryo UI" panose="020B0604030504040204" pitchFamily="50" charset="-128"/>
              <a:ea typeface="Meiryo UI" panose="020B0604030504040204" pitchFamily="50" charset="-128"/>
            </a:rPr>
            <a:t>お客様に愛され、信頼される必要がある。礼節により秩序が保たれ会社が繁栄する。</a:t>
          </a:r>
          <a:endParaRPr kumimoji="1" lang="ja-JP" altLang="en-US" sz="1800" dirty="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F58BD888-E244-4870-95B4-12E01A05D684}" type="parTrans" cxnId="{D1BA313A-C2AC-4296-949C-49649159619E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4A0CDC58-D481-4BEB-8BC9-E108FAF69A3F}" type="sibTrans" cxnId="{D1BA313A-C2AC-4296-949C-49649159619E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1138E85-058D-409F-9BFA-DC3C88CAFB6C}">
      <dgm:prSet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dirty="0" smtClean="0">
              <a:latin typeface="Meiryo UI" panose="020B0604030504040204" pitchFamily="50" charset="-128"/>
              <a:ea typeface="Meiryo UI" panose="020B0604030504040204" pitchFamily="50" charset="-128"/>
            </a:rPr>
            <a:t>どんな試練でも、前向きに取組む強い心。</a:t>
          </a:r>
          <a:endParaRPr kumimoji="1" lang="ja-JP" altLang="en-US" sz="1800" dirty="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67A972A2-6274-46DC-8DD2-2715AF27D66E}" type="parTrans" cxnId="{3173547A-FCBD-49C5-844C-3310FDBF92C2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6BDED948-92E4-4360-8F3A-61F18131EC31}" type="sibTrans" cxnId="{3173547A-FCBD-49C5-844C-3310FDBF92C2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957F31C0-D8F4-435A-9D8D-013D5B89C4DE}">
      <dgm:prSet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kumimoji="1" lang="ja-JP" altLang="en-US" sz="1800" dirty="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9FE4D610-DC59-42F6-A4DB-76ADCAB1521E}" type="parTrans" cxnId="{FDEE0EA3-B117-40E1-9DCE-1E093DF79AA0}">
      <dgm:prSet/>
      <dgm:spPr/>
      <dgm:t>
        <a:bodyPr/>
        <a:lstStyle/>
        <a:p>
          <a:endParaRPr kumimoji="1" lang="ja-JP" altLang="en-US"/>
        </a:p>
      </dgm:t>
    </dgm:pt>
    <dgm:pt modelId="{E3F88271-6B7C-466F-8BCB-186FD7C93165}" type="sibTrans" cxnId="{FDEE0EA3-B117-40E1-9DCE-1E093DF79AA0}">
      <dgm:prSet/>
      <dgm:spPr/>
      <dgm:t>
        <a:bodyPr/>
        <a:lstStyle/>
        <a:p>
          <a:endParaRPr kumimoji="1" lang="ja-JP" altLang="en-US"/>
        </a:p>
      </dgm:t>
    </dgm:pt>
    <dgm:pt modelId="{7CB0C485-5148-4CCF-BFE6-62B351F8AE8C}" type="pres">
      <dgm:prSet presAssocID="{FC3DC5CD-C4A8-4AD3-A857-A3BD8B4C87D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6C1AA613-2E2B-4885-BFBF-D10D74AE9BD5}" type="pres">
      <dgm:prSet presAssocID="{CF8A4C6B-CB27-412E-B766-D9B38EAB3392}" presName="parentLin" presStyleCnt="0"/>
      <dgm:spPr/>
    </dgm:pt>
    <dgm:pt modelId="{A8395B97-7D90-43A1-9D81-E864DD506ACD}" type="pres">
      <dgm:prSet presAssocID="{CF8A4C6B-CB27-412E-B766-D9B38EAB3392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6A0D2520-5014-4765-A7E1-4A8CF536A957}" type="pres">
      <dgm:prSet presAssocID="{CF8A4C6B-CB27-412E-B766-D9B38EAB339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00A752F-CB8F-4A3B-8CAA-32F40FFFFBE9}" type="pres">
      <dgm:prSet presAssocID="{CF8A4C6B-CB27-412E-B766-D9B38EAB3392}" presName="negativeSpace" presStyleCnt="0"/>
      <dgm:spPr/>
    </dgm:pt>
    <dgm:pt modelId="{DC4492EB-49C1-4804-9023-FCA104794AA4}" type="pres">
      <dgm:prSet presAssocID="{CF8A4C6B-CB27-412E-B766-D9B38EAB3392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BA67150-479E-4481-A117-D39E690A95A4}" type="pres">
      <dgm:prSet presAssocID="{2DB4665E-7A9B-4A07-80D5-DC8E6476A9E5}" presName="spaceBetweenRectangles" presStyleCnt="0"/>
      <dgm:spPr/>
    </dgm:pt>
    <dgm:pt modelId="{71399A46-937D-4655-9D6D-602EE480D982}" type="pres">
      <dgm:prSet presAssocID="{7C143720-45DC-4AA5-B059-D1BB317D1EBA}" presName="parentLin" presStyleCnt="0"/>
      <dgm:spPr/>
    </dgm:pt>
    <dgm:pt modelId="{CE2D8064-2377-4A5E-AF61-460261B9D2D1}" type="pres">
      <dgm:prSet presAssocID="{7C143720-45DC-4AA5-B059-D1BB317D1EBA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64E58D88-AEB3-419C-AA90-8413CB6AD8E0}" type="pres">
      <dgm:prSet presAssocID="{7C143720-45DC-4AA5-B059-D1BB317D1EB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2AE6450-CA35-4524-9C9A-54296F5B9EF3}" type="pres">
      <dgm:prSet presAssocID="{7C143720-45DC-4AA5-B059-D1BB317D1EBA}" presName="negativeSpace" presStyleCnt="0"/>
      <dgm:spPr/>
    </dgm:pt>
    <dgm:pt modelId="{A0C69AAB-11FB-49C4-A1DD-95AF1912C959}" type="pres">
      <dgm:prSet presAssocID="{7C143720-45DC-4AA5-B059-D1BB317D1EBA}" presName="childText" presStyleLbl="conFgAcc1" presStyleIdx="1" presStyleCnt="3" custLinFactNeighborX="761" custLinFactNeighborY="-633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4671F40-83BC-4C9F-A55F-359B4FEBEB62}" type="pres">
      <dgm:prSet presAssocID="{B2D7C7A9-2C0E-44FA-A589-D787E7CE39D4}" presName="spaceBetweenRectangles" presStyleCnt="0"/>
      <dgm:spPr/>
    </dgm:pt>
    <dgm:pt modelId="{B04924F4-22B1-49A8-9DF7-B7B15FAA0B5F}" type="pres">
      <dgm:prSet presAssocID="{B1399EFD-DBC2-4468-83F2-D96BBB73D0F3}" presName="parentLin" presStyleCnt="0"/>
      <dgm:spPr/>
    </dgm:pt>
    <dgm:pt modelId="{E8C80C7D-E33C-4806-908F-4EB698714D28}" type="pres">
      <dgm:prSet presAssocID="{B1399EFD-DBC2-4468-83F2-D96BBB73D0F3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9F23CC4E-1CF2-45E3-ABED-AD70E84BDE8E}" type="pres">
      <dgm:prSet presAssocID="{B1399EFD-DBC2-4468-83F2-D96BBB73D0F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0FB3B2B-0B22-4D34-9D35-7780AAC0262A}" type="pres">
      <dgm:prSet presAssocID="{B1399EFD-DBC2-4468-83F2-D96BBB73D0F3}" presName="negativeSpace" presStyleCnt="0"/>
      <dgm:spPr/>
    </dgm:pt>
    <dgm:pt modelId="{A99A55F1-6259-4683-A048-9EF10C14270F}" type="pres">
      <dgm:prSet presAssocID="{B1399EFD-DBC2-4468-83F2-D96BBB73D0F3}" presName="childText" presStyleLbl="conFgAcc1" presStyleIdx="2" presStyleCnt="3" custLinFactNeighborX="576" custLinFactNeighborY="-1027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DCFA9AA-79F0-4C3A-A425-46F91162A83D}" type="presOf" srcId="{CF8A4C6B-CB27-412E-B766-D9B38EAB3392}" destId="{6A0D2520-5014-4765-A7E1-4A8CF536A957}" srcOrd="1" destOrd="0" presId="urn:microsoft.com/office/officeart/2005/8/layout/list1"/>
    <dgm:cxn modelId="{E6B0F859-D6EE-4610-8932-C17856B55992}" type="presOf" srcId="{957F31C0-D8F4-435A-9D8D-013D5B89C4DE}" destId="{A99A55F1-6259-4683-A048-9EF10C14270F}" srcOrd="0" destOrd="1" presId="urn:microsoft.com/office/officeart/2005/8/layout/list1"/>
    <dgm:cxn modelId="{FDEE0EA3-B117-40E1-9DCE-1E093DF79AA0}" srcId="{B1399EFD-DBC2-4468-83F2-D96BBB73D0F3}" destId="{957F31C0-D8F4-435A-9D8D-013D5B89C4DE}" srcOrd="1" destOrd="0" parTransId="{9FE4D610-DC59-42F6-A4DB-76ADCAB1521E}" sibTransId="{E3F88271-6B7C-466F-8BCB-186FD7C93165}"/>
    <dgm:cxn modelId="{6EDF81AA-CDD9-4CCE-ADC6-D72598E02166}" type="presOf" srcId="{B1399EFD-DBC2-4468-83F2-D96BBB73D0F3}" destId="{9F23CC4E-1CF2-45E3-ABED-AD70E84BDE8E}" srcOrd="1" destOrd="0" presId="urn:microsoft.com/office/officeart/2005/8/layout/list1"/>
    <dgm:cxn modelId="{04167668-EF8E-4AE0-B2C0-5B00180D611D}" srcId="{FC3DC5CD-C4A8-4AD3-A857-A3BD8B4C87D4}" destId="{B1399EFD-DBC2-4468-83F2-D96BBB73D0F3}" srcOrd="2" destOrd="0" parTransId="{336F39D9-73ED-4D20-99C7-282EE0A15A83}" sibTransId="{BF472436-5468-48E0-8651-97EDAA7FA338}"/>
    <dgm:cxn modelId="{0E682EBB-56E2-450F-B8C7-2B0416928C8A}" srcId="{FC3DC5CD-C4A8-4AD3-A857-A3BD8B4C87D4}" destId="{7C143720-45DC-4AA5-B059-D1BB317D1EBA}" srcOrd="1" destOrd="0" parTransId="{C7EF0F11-206F-4F97-B0A6-C4F953F211C7}" sibTransId="{B2D7C7A9-2C0E-44FA-A589-D787E7CE39D4}"/>
    <dgm:cxn modelId="{154D8F9F-C8E0-4774-B3AE-3CDAE6A2C10B}" srcId="{CF8A4C6B-CB27-412E-B766-D9B38EAB3392}" destId="{82DF31D4-B177-40F1-A614-602116F0A285}" srcOrd="0" destOrd="0" parTransId="{A0AD8A5D-4B0C-423D-851F-70B612962C35}" sibTransId="{8FA40A69-0B43-4388-9015-ACFDD2EC198A}"/>
    <dgm:cxn modelId="{DA6D1E31-D645-41D3-A1D7-779B5CCE5E6B}" type="presOf" srcId="{21138E85-058D-409F-9BFA-DC3C88CAFB6C}" destId="{A99A55F1-6259-4683-A048-9EF10C14270F}" srcOrd="0" destOrd="0" presId="urn:microsoft.com/office/officeart/2005/8/layout/list1"/>
    <dgm:cxn modelId="{0D8BF7BA-BDDB-460F-A5CF-AF6291E13D69}" srcId="{FC3DC5CD-C4A8-4AD3-A857-A3BD8B4C87D4}" destId="{CF8A4C6B-CB27-412E-B766-D9B38EAB3392}" srcOrd="0" destOrd="0" parTransId="{C19C7193-9F4B-4D8C-AB80-B1AC0D710C1E}" sibTransId="{2DB4665E-7A9B-4A07-80D5-DC8E6476A9E5}"/>
    <dgm:cxn modelId="{4292A0C2-71A7-4E14-AE68-0B62E881439E}" type="presOf" srcId="{82DF31D4-B177-40F1-A614-602116F0A285}" destId="{DC4492EB-49C1-4804-9023-FCA104794AA4}" srcOrd="0" destOrd="0" presId="urn:microsoft.com/office/officeart/2005/8/layout/list1"/>
    <dgm:cxn modelId="{64E1BDD3-6AA4-411E-B854-70A81A12B4D0}" type="presOf" srcId="{7C143720-45DC-4AA5-B059-D1BB317D1EBA}" destId="{CE2D8064-2377-4A5E-AF61-460261B9D2D1}" srcOrd="0" destOrd="0" presId="urn:microsoft.com/office/officeart/2005/8/layout/list1"/>
    <dgm:cxn modelId="{D1BA313A-C2AC-4296-949C-49649159619E}" srcId="{7C143720-45DC-4AA5-B059-D1BB317D1EBA}" destId="{2FB263FE-9E7B-4698-A798-D4001C1F7236}" srcOrd="0" destOrd="0" parTransId="{F58BD888-E244-4870-95B4-12E01A05D684}" sibTransId="{4A0CDC58-D481-4BEB-8BC9-E108FAF69A3F}"/>
    <dgm:cxn modelId="{3173547A-FCBD-49C5-844C-3310FDBF92C2}" srcId="{B1399EFD-DBC2-4468-83F2-D96BBB73D0F3}" destId="{21138E85-058D-409F-9BFA-DC3C88CAFB6C}" srcOrd="0" destOrd="0" parTransId="{67A972A2-6274-46DC-8DD2-2715AF27D66E}" sibTransId="{6BDED948-92E4-4360-8F3A-61F18131EC31}"/>
    <dgm:cxn modelId="{789C6506-82CC-4E5A-A426-E0002DFB136C}" type="presOf" srcId="{FC3DC5CD-C4A8-4AD3-A857-A3BD8B4C87D4}" destId="{7CB0C485-5148-4CCF-BFE6-62B351F8AE8C}" srcOrd="0" destOrd="0" presId="urn:microsoft.com/office/officeart/2005/8/layout/list1"/>
    <dgm:cxn modelId="{AA3C1297-2E2C-4A6B-B075-ACDFDAAD3A75}" type="presOf" srcId="{CF8A4C6B-CB27-412E-B766-D9B38EAB3392}" destId="{A8395B97-7D90-43A1-9D81-E864DD506ACD}" srcOrd="0" destOrd="0" presId="urn:microsoft.com/office/officeart/2005/8/layout/list1"/>
    <dgm:cxn modelId="{32E61644-3958-43D4-BB96-7BD12904A125}" type="presOf" srcId="{B1399EFD-DBC2-4468-83F2-D96BBB73D0F3}" destId="{E8C80C7D-E33C-4806-908F-4EB698714D28}" srcOrd="0" destOrd="0" presId="urn:microsoft.com/office/officeart/2005/8/layout/list1"/>
    <dgm:cxn modelId="{482E8433-4AF4-4639-B06D-0B3A67320A35}" type="presOf" srcId="{2FB263FE-9E7B-4698-A798-D4001C1F7236}" destId="{A0C69AAB-11FB-49C4-A1DD-95AF1912C959}" srcOrd="0" destOrd="0" presId="urn:microsoft.com/office/officeart/2005/8/layout/list1"/>
    <dgm:cxn modelId="{3320A736-45D3-450B-A5DD-F91AF33A16C2}" type="presOf" srcId="{7C143720-45DC-4AA5-B059-D1BB317D1EBA}" destId="{64E58D88-AEB3-419C-AA90-8413CB6AD8E0}" srcOrd="1" destOrd="0" presId="urn:microsoft.com/office/officeart/2005/8/layout/list1"/>
    <dgm:cxn modelId="{9CD6E390-7A72-4162-8C78-5FC56F405694}" type="presParOf" srcId="{7CB0C485-5148-4CCF-BFE6-62B351F8AE8C}" destId="{6C1AA613-2E2B-4885-BFBF-D10D74AE9BD5}" srcOrd="0" destOrd="0" presId="urn:microsoft.com/office/officeart/2005/8/layout/list1"/>
    <dgm:cxn modelId="{11AB68E0-A9A8-41D0-9796-136786AE8851}" type="presParOf" srcId="{6C1AA613-2E2B-4885-BFBF-D10D74AE9BD5}" destId="{A8395B97-7D90-43A1-9D81-E864DD506ACD}" srcOrd="0" destOrd="0" presId="urn:microsoft.com/office/officeart/2005/8/layout/list1"/>
    <dgm:cxn modelId="{CA54EA18-0A6D-4154-AFC0-9A89A0059432}" type="presParOf" srcId="{6C1AA613-2E2B-4885-BFBF-D10D74AE9BD5}" destId="{6A0D2520-5014-4765-A7E1-4A8CF536A957}" srcOrd="1" destOrd="0" presId="urn:microsoft.com/office/officeart/2005/8/layout/list1"/>
    <dgm:cxn modelId="{D020C888-D34C-4A17-AB1C-F554C8A02538}" type="presParOf" srcId="{7CB0C485-5148-4CCF-BFE6-62B351F8AE8C}" destId="{800A752F-CB8F-4A3B-8CAA-32F40FFFFBE9}" srcOrd="1" destOrd="0" presId="urn:microsoft.com/office/officeart/2005/8/layout/list1"/>
    <dgm:cxn modelId="{E77FDB06-8F32-4679-B497-6F8B2A455B63}" type="presParOf" srcId="{7CB0C485-5148-4CCF-BFE6-62B351F8AE8C}" destId="{DC4492EB-49C1-4804-9023-FCA104794AA4}" srcOrd="2" destOrd="0" presId="urn:microsoft.com/office/officeart/2005/8/layout/list1"/>
    <dgm:cxn modelId="{A73D2F07-AA2B-4B9B-9EBC-02E23C27D399}" type="presParOf" srcId="{7CB0C485-5148-4CCF-BFE6-62B351F8AE8C}" destId="{0BA67150-479E-4481-A117-D39E690A95A4}" srcOrd="3" destOrd="0" presId="urn:microsoft.com/office/officeart/2005/8/layout/list1"/>
    <dgm:cxn modelId="{A57174E1-3093-4065-8EC1-5D0899856B52}" type="presParOf" srcId="{7CB0C485-5148-4CCF-BFE6-62B351F8AE8C}" destId="{71399A46-937D-4655-9D6D-602EE480D982}" srcOrd="4" destOrd="0" presId="urn:microsoft.com/office/officeart/2005/8/layout/list1"/>
    <dgm:cxn modelId="{99444E5A-DB04-4582-ADC2-8E30AB1222D8}" type="presParOf" srcId="{71399A46-937D-4655-9D6D-602EE480D982}" destId="{CE2D8064-2377-4A5E-AF61-460261B9D2D1}" srcOrd="0" destOrd="0" presId="urn:microsoft.com/office/officeart/2005/8/layout/list1"/>
    <dgm:cxn modelId="{8DE2D349-58C6-42B6-B515-E5B38C8624D6}" type="presParOf" srcId="{71399A46-937D-4655-9D6D-602EE480D982}" destId="{64E58D88-AEB3-419C-AA90-8413CB6AD8E0}" srcOrd="1" destOrd="0" presId="urn:microsoft.com/office/officeart/2005/8/layout/list1"/>
    <dgm:cxn modelId="{97CA10ED-0D41-42D4-B711-C58080A9E8CC}" type="presParOf" srcId="{7CB0C485-5148-4CCF-BFE6-62B351F8AE8C}" destId="{62AE6450-CA35-4524-9C9A-54296F5B9EF3}" srcOrd="5" destOrd="0" presId="urn:microsoft.com/office/officeart/2005/8/layout/list1"/>
    <dgm:cxn modelId="{8357945A-4DC7-450A-9404-7F81994A1455}" type="presParOf" srcId="{7CB0C485-5148-4CCF-BFE6-62B351F8AE8C}" destId="{A0C69AAB-11FB-49C4-A1DD-95AF1912C959}" srcOrd="6" destOrd="0" presId="urn:microsoft.com/office/officeart/2005/8/layout/list1"/>
    <dgm:cxn modelId="{AD525D8B-E69C-4DA5-A202-80617D733024}" type="presParOf" srcId="{7CB0C485-5148-4CCF-BFE6-62B351F8AE8C}" destId="{34671F40-83BC-4C9F-A55F-359B4FEBEB62}" srcOrd="7" destOrd="0" presId="urn:microsoft.com/office/officeart/2005/8/layout/list1"/>
    <dgm:cxn modelId="{2711BC05-D81B-425F-BA7D-61DF7CC2FE62}" type="presParOf" srcId="{7CB0C485-5148-4CCF-BFE6-62B351F8AE8C}" destId="{B04924F4-22B1-49A8-9DF7-B7B15FAA0B5F}" srcOrd="8" destOrd="0" presId="urn:microsoft.com/office/officeart/2005/8/layout/list1"/>
    <dgm:cxn modelId="{398FF0AE-3B8C-4E05-A210-5AE023176C30}" type="presParOf" srcId="{B04924F4-22B1-49A8-9DF7-B7B15FAA0B5F}" destId="{E8C80C7D-E33C-4806-908F-4EB698714D28}" srcOrd="0" destOrd="0" presId="urn:microsoft.com/office/officeart/2005/8/layout/list1"/>
    <dgm:cxn modelId="{F0D105F3-8055-4123-B72E-26B38B4E8045}" type="presParOf" srcId="{B04924F4-22B1-49A8-9DF7-B7B15FAA0B5F}" destId="{9F23CC4E-1CF2-45E3-ABED-AD70E84BDE8E}" srcOrd="1" destOrd="0" presId="urn:microsoft.com/office/officeart/2005/8/layout/list1"/>
    <dgm:cxn modelId="{0418ADD9-40C3-4FFA-B696-3BBAF5DA2DEC}" type="presParOf" srcId="{7CB0C485-5148-4CCF-BFE6-62B351F8AE8C}" destId="{50FB3B2B-0B22-4D34-9D35-7780AAC0262A}" srcOrd="9" destOrd="0" presId="urn:microsoft.com/office/officeart/2005/8/layout/list1"/>
    <dgm:cxn modelId="{EA40F852-2644-4737-AACF-4CD221B6BE25}" type="presParOf" srcId="{7CB0C485-5148-4CCF-BFE6-62B351F8AE8C}" destId="{A99A55F1-6259-4683-A048-9EF10C14270F}" srcOrd="10" destOrd="0" presId="urn:microsoft.com/office/officeart/2005/8/layout/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3DC5CD-C4A8-4AD3-A857-A3BD8B4C87D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F8A4C6B-CB27-412E-B766-D9B38EAB3392}">
      <dgm:prSet phldrT="[テキスト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①経済貢献</a:t>
          </a:r>
          <a:endParaRPr kumimoji="1" lang="ja-JP" altLang="en-US" sz="1800" b="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C19C7193-9F4B-4D8C-AB80-B1AC0D710C1E}" type="parTrans" cxnId="{0D8BF7BA-BDDB-460F-A5CF-AF6291E13D69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DB4665E-7A9B-4A07-80D5-DC8E6476A9E5}" type="sibTrans" cxnId="{0D8BF7BA-BDDB-460F-A5CF-AF6291E13D69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7C143720-45DC-4AA5-B059-D1BB317D1EBA}">
      <dgm:prSet phldrT="[テキスト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②時間貢献</a:t>
          </a:r>
          <a:endParaRPr kumimoji="1" lang="ja-JP" altLang="en-US" sz="1800" b="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C7EF0F11-206F-4F97-B0A6-C4F953F211C7}" type="parTrans" cxnId="{0E682EBB-56E2-450F-B8C7-2B0416928C8A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B2D7C7A9-2C0E-44FA-A589-D787E7CE39D4}" type="sibTrans" cxnId="{0E682EBB-56E2-450F-B8C7-2B0416928C8A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B1399EFD-DBC2-4468-83F2-D96BBB73D0F3}">
      <dgm:prSet phldrT="[テキスト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b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③情報貢献</a:t>
          </a:r>
          <a:endParaRPr kumimoji="1" lang="ja-JP" altLang="en-US" sz="1800" b="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BF472436-5468-48E0-8651-97EDAA7FA338}" type="sibTrans" cxnId="{04167668-EF8E-4AE0-B2C0-5B00180D611D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336F39D9-73ED-4D20-99C7-282EE0A15A83}" type="parTrans" cxnId="{04167668-EF8E-4AE0-B2C0-5B00180D611D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82DF31D4-B177-40F1-A614-602116F0A285}">
      <dgm:prSet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dirty="0" smtClean="0">
              <a:latin typeface="Meiryo UI" panose="020B0604030504040204" pitchFamily="50" charset="-128"/>
              <a:ea typeface="Meiryo UI" panose="020B0604030504040204" pitchFamily="50" charset="-128"/>
            </a:rPr>
            <a:t>お客様へのコスト削減に寄与できているか</a:t>
          </a:r>
          <a:endParaRPr kumimoji="1" lang="ja-JP" altLang="en-US" sz="1800" dirty="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A0AD8A5D-4B0C-423D-851F-70B612962C35}" type="parTrans" cxnId="{154D8F9F-C8E0-4774-B3AE-3CDAE6A2C10B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8FA40A69-0B43-4388-9015-ACFDD2EC198A}" type="sibTrans" cxnId="{154D8F9F-C8E0-4774-B3AE-3CDAE6A2C10B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FB263FE-9E7B-4698-A798-D4001C1F7236}">
      <dgm:prSet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dirty="0" smtClean="0">
              <a:latin typeface="Meiryo UI" panose="020B0604030504040204" pitchFamily="50" charset="-128"/>
              <a:ea typeface="Meiryo UI" panose="020B0604030504040204" pitchFamily="50" charset="-128"/>
            </a:rPr>
            <a:t>お客様の作業負荷の低減に貢献できているか</a:t>
          </a:r>
          <a:endParaRPr kumimoji="1" lang="ja-JP" altLang="en-US" sz="1800" dirty="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F58BD888-E244-4870-95B4-12E01A05D684}" type="parTrans" cxnId="{D1BA313A-C2AC-4296-949C-49649159619E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4A0CDC58-D481-4BEB-8BC9-E108FAF69A3F}" type="sibTrans" cxnId="{D1BA313A-C2AC-4296-949C-49649159619E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1138E85-058D-409F-9BFA-DC3C88CAFB6C}">
      <dgm:prSet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kumimoji="1" lang="ja-JP" altLang="en-US" sz="1800" dirty="0" smtClean="0">
              <a:latin typeface="Meiryo UI" panose="020B0604030504040204" pitchFamily="50" charset="-128"/>
              <a:ea typeface="Meiryo UI" panose="020B0604030504040204" pitchFamily="50" charset="-128"/>
            </a:rPr>
            <a:t>お客様に有用な情報やサービスを提供してお客様の売上貢献に寄与できているか</a:t>
          </a:r>
          <a:endParaRPr kumimoji="1" lang="ja-JP" altLang="en-US" sz="1800" dirty="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67A972A2-6274-46DC-8DD2-2715AF27D66E}" type="parTrans" cxnId="{3173547A-FCBD-49C5-844C-3310FDBF92C2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6BDED948-92E4-4360-8F3A-61F18131EC31}" type="sibTrans" cxnId="{3173547A-FCBD-49C5-844C-3310FDBF92C2}">
      <dgm:prSet/>
      <dgm:spPr/>
      <dgm:t>
        <a:bodyPr/>
        <a:lstStyle/>
        <a:p>
          <a:endParaRPr kumimoji="1" lang="ja-JP" altLang="en-US" sz="180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7CB0C485-5148-4CCF-BFE6-62B351F8AE8C}" type="pres">
      <dgm:prSet presAssocID="{FC3DC5CD-C4A8-4AD3-A857-A3BD8B4C87D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6C1AA613-2E2B-4885-BFBF-D10D74AE9BD5}" type="pres">
      <dgm:prSet presAssocID="{CF8A4C6B-CB27-412E-B766-D9B38EAB3392}" presName="parentLin" presStyleCnt="0"/>
      <dgm:spPr/>
    </dgm:pt>
    <dgm:pt modelId="{A8395B97-7D90-43A1-9D81-E864DD506ACD}" type="pres">
      <dgm:prSet presAssocID="{CF8A4C6B-CB27-412E-B766-D9B38EAB3392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6A0D2520-5014-4765-A7E1-4A8CF536A957}" type="pres">
      <dgm:prSet presAssocID="{CF8A4C6B-CB27-412E-B766-D9B38EAB3392}" presName="parentText" presStyleLbl="node1" presStyleIdx="0" presStyleCnt="3" custScaleX="5240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00A752F-CB8F-4A3B-8CAA-32F40FFFFBE9}" type="pres">
      <dgm:prSet presAssocID="{CF8A4C6B-CB27-412E-B766-D9B38EAB3392}" presName="negativeSpace" presStyleCnt="0"/>
      <dgm:spPr/>
    </dgm:pt>
    <dgm:pt modelId="{DC4492EB-49C1-4804-9023-FCA104794AA4}" type="pres">
      <dgm:prSet presAssocID="{CF8A4C6B-CB27-412E-B766-D9B38EAB3392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BA67150-479E-4481-A117-D39E690A95A4}" type="pres">
      <dgm:prSet presAssocID="{2DB4665E-7A9B-4A07-80D5-DC8E6476A9E5}" presName="spaceBetweenRectangles" presStyleCnt="0"/>
      <dgm:spPr/>
    </dgm:pt>
    <dgm:pt modelId="{71399A46-937D-4655-9D6D-602EE480D982}" type="pres">
      <dgm:prSet presAssocID="{7C143720-45DC-4AA5-B059-D1BB317D1EBA}" presName="parentLin" presStyleCnt="0"/>
      <dgm:spPr/>
    </dgm:pt>
    <dgm:pt modelId="{CE2D8064-2377-4A5E-AF61-460261B9D2D1}" type="pres">
      <dgm:prSet presAssocID="{7C143720-45DC-4AA5-B059-D1BB317D1EBA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64E58D88-AEB3-419C-AA90-8413CB6AD8E0}" type="pres">
      <dgm:prSet presAssocID="{7C143720-45DC-4AA5-B059-D1BB317D1EBA}" presName="parentText" presStyleLbl="node1" presStyleIdx="1" presStyleCnt="3" custScaleX="51428" custLinFactNeighborX="13068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2AE6450-CA35-4524-9C9A-54296F5B9EF3}" type="pres">
      <dgm:prSet presAssocID="{7C143720-45DC-4AA5-B059-D1BB317D1EBA}" presName="negativeSpace" presStyleCnt="0"/>
      <dgm:spPr/>
    </dgm:pt>
    <dgm:pt modelId="{A0C69AAB-11FB-49C4-A1DD-95AF1912C959}" type="pres">
      <dgm:prSet presAssocID="{7C143720-45DC-4AA5-B059-D1BB317D1EBA}" presName="childText" presStyleLbl="conFgAcc1" presStyleIdx="1" presStyleCnt="3" custLinFactNeighborX="560" custLinFactNeighborY="921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4671F40-83BC-4C9F-A55F-359B4FEBEB62}" type="pres">
      <dgm:prSet presAssocID="{B2D7C7A9-2C0E-44FA-A589-D787E7CE39D4}" presName="spaceBetweenRectangles" presStyleCnt="0"/>
      <dgm:spPr/>
    </dgm:pt>
    <dgm:pt modelId="{B04924F4-22B1-49A8-9DF7-B7B15FAA0B5F}" type="pres">
      <dgm:prSet presAssocID="{B1399EFD-DBC2-4468-83F2-D96BBB73D0F3}" presName="parentLin" presStyleCnt="0"/>
      <dgm:spPr/>
    </dgm:pt>
    <dgm:pt modelId="{E8C80C7D-E33C-4806-908F-4EB698714D28}" type="pres">
      <dgm:prSet presAssocID="{B1399EFD-DBC2-4468-83F2-D96BBB73D0F3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9F23CC4E-1CF2-45E3-ABED-AD70E84BDE8E}" type="pres">
      <dgm:prSet presAssocID="{B1399EFD-DBC2-4468-83F2-D96BBB73D0F3}" presName="parentText" presStyleLbl="node1" presStyleIdx="2" presStyleCnt="3" custScaleX="5245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0FB3B2B-0B22-4D34-9D35-7780AAC0262A}" type="pres">
      <dgm:prSet presAssocID="{B1399EFD-DBC2-4468-83F2-D96BBB73D0F3}" presName="negativeSpace" presStyleCnt="0"/>
      <dgm:spPr/>
    </dgm:pt>
    <dgm:pt modelId="{A99A55F1-6259-4683-A048-9EF10C14270F}" type="pres">
      <dgm:prSet presAssocID="{B1399EFD-DBC2-4468-83F2-D96BBB73D0F3}" presName="childText" presStyleLbl="conFgAcc1" presStyleIdx="2" presStyleCnt="3" custLinFactNeighborX="576" custLinFactNeighborY="-1027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DCFA9AA-79F0-4C3A-A425-46F91162A83D}" type="presOf" srcId="{CF8A4C6B-CB27-412E-B766-D9B38EAB3392}" destId="{6A0D2520-5014-4765-A7E1-4A8CF536A957}" srcOrd="1" destOrd="0" presId="urn:microsoft.com/office/officeart/2005/8/layout/list1"/>
    <dgm:cxn modelId="{6EDF81AA-CDD9-4CCE-ADC6-D72598E02166}" type="presOf" srcId="{B1399EFD-DBC2-4468-83F2-D96BBB73D0F3}" destId="{9F23CC4E-1CF2-45E3-ABED-AD70E84BDE8E}" srcOrd="1" destOrd="0" presId="urn:microsoft.com/office/officeart/2005/8/layout/list1"/>
    <dgm:cxn modelId="{04167668-EF8E-4AE0-B2C0-5B00180D611D}" srcId="{FC3DC5CD-C4A8-4AD3-A857-A3BD8B4C87D4}" destId="{B1399EFD-DBC2-4468-83F2-D96BBB73D0F3}" srcOrd="2" destOrd="0" parTransId="{336F39D9-73ED-4D20-99C7-282EE0A15A83}" sibTransId="{BF472436-5468-48E0-8651-97EDAA7FA338}"/>
    <dgm:cxn modelId="{0E682EBB-56E2-450F-B8C7-2B0416928C8A}" srcId="{FC3DC5CD-C4A8-4AD3-A857-A3BD8B4C87D4}" destId="{7C143720-45DC-4AA5-B059-D1BB317D1EBA}" srcOrd="1" destOrd="0" parTransId="{C7EF0F11-206F-4F97-B0A6-C4F953F211C7}" sibTransId="{B2D7C7A9-2C0E-44FA-A589-D787E7CE39D4}"/>
    <dgm:cxn modelId="{154D8F9F-C8E0-4774-B3AE-3CDAE6A2C10B}" srcId="{CF8A4C6B-CB27-412E-B766-D9B38EAB3392}" destId="{82DF31D4-B177-40F1-A614-602116F0A285}" srcOrd="0" destOrd="0" parTransId="{A0AD8A5D-4B0C-423D-851F-70B612962C35}" sibTransId="{8FA40A69-0B43-4388-9015-ACFDD2EC198A}"/>
    <dgm:cxn modelId="{DA6D1E31-D645-41D3-A1D7-779B5CCE5E6B}" type="presOf" srcId="{21138E85-058D-409F-9BFA-DC3C88CAFB6C}" destId="{A99A55F1-6259-4683-A048-9EF10C14270F}" srcOrd="0" destOrd="0" presId="urn:microsoft.com/office/officeart/2005/8/layout/list1"/>
    <dgm:cxn modelId="{0D8BF7BA-BDDB-460F-A5CF-AF6291E13D69}" srcId="{FC3DC5CD-C4A8-4AD3-A857-A3BD8B4C87D4}" destId="{CF8A4C6B-CB27-412E-B766-D9B38EAB3392}" srcOrd="0" destOrd="0" parTransId="{C19C7193-9F4B-4D8C-AB80-B1AC0D710C1E}" sibTransId="{2DB4665E-7A9B-4A07-80D5-DC8E6476A9E5}"/>
    <dgm:cxn modelId="{4292A0C2-71A7-4E14-AE68-0B62E881439E}" type="presOf" srcId="{82DF31D4-B177-40F1-A614-602116F0A285}" destId="{DC4492EB-49C1-4804-9023-FCA104794AA4}" srcOrd="0" destOrd="0" presId="urn:microsoft.com/office/officeart/2005/8/layout/list1"/>
    <dgm:cxn modelId="{64E1BDD3-6AA4-411E-B854-70A81A12B4D0}" type="presOf" srcId="{7C143720-45DC-4AA5-B059-D1BB317D1EBA}" destId="{CE2D8064-2377-4A5E-AF61-460261B9D2D1}" srcOrd="0" destOrd="0" presId="urn:microsoft.com/office/officeart/2005/8/layout/list1"/>
    <dgm:cxn modelId="{D1BA313A-C2AC-4296-949C-49649159619E}" srcId="{7C143720-45DC-4AA5-B059-D1BB317D1EBA}" destId="{2FB263FE-9E7B-4698-A798-D4001C1F7236}" srcOrd="0" destOrd="0" parTransId="{F58BD888-E244-4870-95B4-12E01A05D684}" sibTransId="{4A0CDC58-D481-4BEB-8BC9-E108FAF69A3F}"/>
    <dgm:cxn modelId="{3173547A-FCBD-49C5-844C-3310FDBF92C2}" srcId="{B1399EFD-DBC2-4468-83F2-D96BBB73D0F3}" destId="{21138E85-058D-409F-9BFA-DC3C88CAFB6C}" srcOrd="0" destOrd="0" parTransId="{67A972A2-6274-46DC-8DD2-2715AF27D66E}" sibTransId="{6BDED948-92E4-4360-8F3A-61F18131EC31}"/>
    <dgm:cxn modelId="{789C6506-82CC-4E5A-A426-E0002DFB136C}" type="presOf" srcId="{FC3DC5CD-C4A8-4AD3-A857-A3BD8B4C87D4}" destId="{7CB0C485-5148-4CCF-BFE6-62B351F8AE8C}" srcOrd="0" destOrd="0" presId="urn:microsoft.com/office/officeart/2005/8/layout/list1"/>
    <dgm:cxn modelId="{AA3C1297-2E2C-4A6B-B075-ACDFDAAD3A75}" type="presOf" srcId="{CF8A4C6B-CB27-412E-B766-D9B38EAB3392}" destId="{A8395B97-7D90-43A1-9D81-E864DD506ACD}" srcOrd="0" destOrd="0" presId="urn:microsoft.com/office/officeart/2005/8/layout/list1"/>
    <dgm:cxn modelId="{32E61644-3958-43D4-BB96-7BD12904A125}" type="presOf" srcId="{B1399EFD-DBC2-4468-83F2-D96BBB73D0F3}" destId="{E8C80C7D-E33C-4806-908F-4EB698714D28}" srcOrd="0" destOrd="0" presId="urn:microsoft.com/office/officeart/2005/8/layout/list1"/>
    <dgm:cxn modelId="{482E8433-4AF4-4639-B06D-0B3A67320A35}" type="presOf" srcId="{2FB263FE-9E7B-4698-A798-D4001C1F7236}" destId="{A0C69AAB-11FB-49C4-A1DD-95AF1912C959}" srcOrd="0" destOrd="0" presId="urn:microsoft.com/office/officeart/2005/8/layout/list1"/>
    <dgm:cxn modelId="{3320A736-45D3-450B-A5DD-F91AF33A16C2}" type="presOf" srcId="{7C143720-45DC-4AA5-B059-D1BB317D1EBA}" destId="{64E58D88-AEB3-419C-AA90-8413CB6AD8E0}" srcOrd="1" destOrd="0" presId="urn:microsoft.com/office/officeart/2005/8/layout/list1"/>
    <dgm:cxn modelId="{9CD6E390-7A72-4162-8C78-5FC56F405694}" type="presParOf" srcId="{7CB0C485-5148-4CCF-BFE6-62B351F8AE8C}" destId="{6C1AA613-2E2B-4885-BFBF-D10D74AE9BD5}" srcOrd="0" destOrd="0" presId="urn:microsoft.com/office/officeart/2005/8/layout/list1"/>
    <dgm:cxn modelId="{11AB68E0-A9A8-41D0-9796-136786AE8851}" type="presParOf" srcId="{6C1AA613-2E2B-4885-BFBF-D10D74AE9BD5}" destId="{A8395B97-7D90-43A1-9D81-E864DD506ACD}" srcOrd="0" destOrd="0" presId="urn:microsoft.com/office/officeart/2005/8/layout/list1"/>
    <dgm:cxn modelId="{CA54EA18-0A6D-4154-AFC0-9A89A0059432}" type="presParOf" srcId="{6C1AA613-2E2B-4885-BFBF-D10D74AE9BD5}" destId="{6A0D2520-5014-4765-A7E1-4A8CF536A957}" srcOrd="1" destOrd="0" presId="urn:microsoft.com/office/officeart/2005/8/layout/list1"/>
    <dgm:cxn modelId="{D020C888-D34C-4A17-AB1C-F554C8A02538}" type="presParOf" srcId="{7CB0C485-5148-4CCF-BFE6-62B351F8AE8C}" destId="{800A752F-CB8F-4A3B-8CAA-32F40FFFFBE9}" srcOrd="1" destOrd="0" presId="urn:microsoft.com/office/officeart/2005/8/layout/list1"/>
    <dgm:cxn modelId="{E77FDB06-8F32-4679-B497-6F8B2A455B63}" type="presParOf" srcId="{7CB0C485-5148-4CCF-BFE6-62B351F8AE8C}" destId="{DC4492EB-49C1-4804-9023-FCA104794AA4}" srcOrd="2" destOrd="0" presId="urn:microsoft.com/office/officeart/2005/8/layout/list1"/>
    <dgm:cxn modelId="{A73D2F07-AA2B-4B9B-9EBC-02E23C27D399}" type="presParOf" srcId="{7CB0C485-5148-4CCF-BFE6-62B351F8AE8C}" destId="{0BA67150-479E-4481-A117-D39E690A95A4}" srcOrd="3" destOrd="0" presId="urn:microsoft.com/office/officeart/2005/8/layout/list1"/>
    <dgm:cxn modelId="{A57174E1-3093-4065-8EC1-5D0899856B52}" type="presParOf" srcId="{7CB0C485-5148-4CCF-BFE6-62B351F8AE8C}" destId="{71399A46-937D-4655-9D6D-602EE480D982}" srcOrd="4" destOrd="0" presId="urn:microsoft.com/office/officeart/2005/8/layout/list1"/>
    <dgm:cxn modelId="{99444E5A-DB04-4582-ADC2-8E30AB1222D8}" type="presParOf" srcId="{71399A46-937D-4655-9D6D-602EE480D982}" destId="{CE2D8064-2377-4A5E-AF61-460261B9D2D1}" srcOrd="0" destOrd="0" presId="urn:microsoft.com/office/officeart/2005/8/layout/list1"/>
    <dgm:cxn modelId="{8DE2D349-58C6-42B6-B515-E5B38C8624D6}" type="presParOf" srcId="{71399A46-937D-4655-9D6D-602EE480D982}" destId="{64E58D88-AEB3-419C-AA90-8413CB6AD8E0}" srcOrd="1" destOrd="0" presId="urn:microsoft.com/office/officeart/2005/8/layout/list1"/>
    <dgm:cxn modelId="{97CA10ED-0D41-42D4-B711-C58080A9E8CC}" type="presParOf" srcId="{7CB0C485-5148-4CCF-BFE6-62B351F8AE8C}" destId="{62AE6450-CA35-4524-9C9A-54296F5B9EF3}" srcOrd="5" destOrd="0" presId="urn:microsoft.com/office/officeart/2005/8/layout/list1"/>
    <dgm:cxn modelId="{8357945A-4DC7-450A-9404-7F81994A1455}" type="presParOf" srcId="{7CB0C485-5148-4CCF-BFE6-62B351F8AE8C}" destId="{A0C69AAB-11FB-49C4-A1DD-95AF1912C959}" srcOrd="6" destOrd="0" presId="urn:microsoft.com/office/officeart/2005/8/layout/list1"/>
    <dgm:cxn modelId="{AD525D8B-E69C-4DA5-A202-80617D733024}" type="presParOf" srcId="{7CB0C485-5148-4CCF-BFE6-62B351F8AE8C}" destId="{34671F40-83BC-4C9F-A55F-359B4FEBEB62}" srcOrd="7" destOrd="0" presId="urn:microsoft.com/office/officeart/2005/8/layout/list1"/>
    <dgm:cxn modelId="{2711BC05-D81B-425F-BA7D-61DF7CC2FE62}" type="presParOf" srcId="{7CB0C485-5148-4CCF-BFE6-62B351F8AE8C}" destId="{B04924F4-22B1-49A8-9DF7-B7B15FAA0B5F}" srcOrd="8" destOrd="0" presId="urn:microsoft.com/office/officeart/2005/8/layout/list1"/>
    <dgm:cxn modelId="{398FF0AE-3B8C-4E05-A210-5AE023176C30}" type="presParOf" srcId="{B04924F4-22B1-49A8-9DF7-B7B15FAA0B5F}" destId="{E8C80C7D-E33C-4806-908F-4EB698714D28}" srcOrd="0" destOrd="0" presId="urn:microsoft.com/office/officeart/2005/8/layout/list1"/>
    <dgm:cxn modelId="{F0D105F3-8055-4123-B72E-26B38B4E8045}" type="presParOf" srcId="{B04924F4-22B1-49A8-9DF7-B7B15FAA0B5F}" destId="{9F23CC4E-1CF2-45E3-ABED-AD70E84BDE8E}" srcOrd="1" destOrd="0" presId="urn:microsoft.com/office/officeart/2005/8/layout/list1"/>
    <dgm:cxn modelId="{0418ADD9-40C3-4FFA-B696-3BBAF5DA2DEC}" type="presParOf" srcId="{7CB0C485-5148-4CCF-BFE6-62B351F8AE8C}" destId="{50FB3B2B-0B22-4D34-9D35-7780AAC0262A}" srcOrd="9" destOrd="0" presId="urn:microsoft.com/office/officeart/2005/8/layout/list1"/>
    <dgm:cxn modelId="{EA40F852-2644-4737-AACF-4CD221B6BE25}" type="presParOf" srcId="{7CB0C485-5148-4CCF-BFE6-62B351F8AE8C}" destId="{A99A55F1-6259-4683-A048-9EF10C14270F}" srcOrd="10" destOrd="0" presId="urn:microsoft.com/office/officeart/2005/8/layout/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4492EB-49C1-4804-9023-FCA104794AA4}">
      <dsp:nvSpPr>
        <dsp:cNvPr id="0" name=""/>
        <dsp:cNvSpPr/>
      </dsp:nvSpPr>
      <dsp:spPr>
        <a:xfrm>
          <a:off x="0" y="318718"/>
          <a:ext cx="5133874" cy="119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8446" tIns="374904" rIns="39844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800" kern="1200" dirty="0" smtClean="0">
              <a:latin typeface="Meiryo UI" panose="020B0604030504040204" pitchFamily="50" charset="-128"/>
              <a:ea typeface="Meiryo UI" panose="020B0604030504040204" pitchFamily="50" charset="-128"/>
            </a:rPr>
            <a:t>労使が信頼、理解を基本として、お互いの立場を尊重し、目標達成に向けて取組みする。</a:t>
          </a:r>
          <a:endParaRPr kumimoji="1" lang="ja-JP" altLang="en-US" sz="1800" kern="1200" dirty="0"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0" y="318718"/>
        <a:ext cx="5133874" cy="1190700"/>
      </dsp:txXfrm>
    </dsp:sp>
    <dsp:sp modelId="{6A0D2520-5014-4765-A7E1-4A8CF536A957}">
      <dsp:nvSpPr>
        <dsp:cNvPr id="0" name=""/>
        <dsp:cNvSpPr/>
      </dsp:nvSpPr>
      <dsp:spPr>
        <a:xfrm>
          <a:off x="256693" y="53038"/>
          <a:ext cx="359371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834" tIns="0" rIns="13583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労使協調体制・・・・・</a:t>
          </a:r>
          <a:r>
            <a:rPr kumimoji="1" lang="en-US" altLang="ja-JP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(</a:t>
          </a: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知恵</a:t>
          </a:r>
          <a:r>
            <a:rPr kumimoji="1" lang="en-US" altLang="ja-JP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/</a:t>
          </a: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賢く</a:t>
          </a:r>
          <a:r>
            <a:rPr kumimoji="1" lang="en-US" altLang="ja-JP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)</a:t>
          </a:r>
          <a:endParaRPr kumimoji="1" lang="ja-JP" altLang="en-US" sz="1800" b="0" kern="12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282632" y="78977"/>
        <a:ext cx="3541833" cy="479482"/>
      </dsp:txXfrm>
    </dsp:sp>
    <dsp:sp modelId="{A0C69AAB-11FB-49C4-A1DD-95AF1912C959}">
      <dsp:nvSpPr>
        <dsp:cNvPr id="0" name=""/>
        <dsp:cNvSpPr/>
      </dsp:nvSpPr>
      <dsp:spPr>
        <a:xfrm>
          <a:off x="0" y="1866140"/>
          <a:ext cx="5133874" cy="119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8446" tIns="374904" rIns="39844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800" kern="1200" dirty="0" smtClean="0">
              <a:latin typeface="Meiryo UI" panose="020B0604030504040204" pitchFamily="50" charset="-128"/>
              <a:ea typeface="Meiryo UI" panose="020B0604030504040204" pitchFamily="50" charset="-128"/>
            </a:rPr>
            <a:t>お客様に愛され、信頼される必要がある。礼節により秩序が保たれ会社が繁栄する。</a:t>
          </a:r>
          <a:endParaRPr kumimoji="1" lang="ja-JP" altLang="en-US" sz="1800" kern="1200" dirty="0"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0" y="1866140"/>
        <a:ext cx="5133874" cy="1190700"/>
      </dsp:txXfrm>
    </dsp:sp>
    <dsp:sp modelId="{64E58D88-AEB3-419C-AA90-8413CB6AD8E0}">
      <dsp:nvSpPr>
        <dsp:cNvPr id="0" name=""/>
        <dsp:cNvSpPr/>
      </dsp:nvSpPr>
      <dsp:spPr>
        <a:xfrm>
          <a:off x="256693" y="1606618"/>
          <a:ext cx="359371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834" tIns="0" rIns="13583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礼節中心主義・・・・・</a:t>
          </a:r>
          <a:r>
            <a:rPr kumimoji="1" lang="en-US" altLang="ja-JP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(</a:t>
          </a: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情</a:t>
          </a:r>
          <a:r>
            <a:rPr kumimoji="1" lang="en-US" altLang="ja-JP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/</a:t>
          </a: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優しく</a:t>
          </a:r>
          <a:r>
            <a:rPr kumimoji="1" lang="en-US" altLang="ja-JP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)</a:t>
          </a:r>
          <a:endParaRPr kumimoji="1" lang="ja-JP" altLang="en-US" sz="1800" b="0" kern="12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282632" y="1632557"/>
        <a:ext cx="3541833" cy="479482"/>
      </dsp:txXfrm>
    </dsp:sp>
    <dsp:sp modelId="{A99A55F1-6259-4683-A048-9EF10C14270F}">
      <dsp:nvSpPr>
        <dsp:cNvPr id="0" name=""/>
        <dsp:cNvSpPr/>
      </dsp:nvSpPr>
      <dsp:spPr>
        <a:xfrm>
          <a:off x="0" y="3398579"/>
          <a:ext cx="5133874" cy="1247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8446" tIns="374904" rIns="39844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800" kern="1200" dirty="0" smtClean="0">
              <a:latin typeface="Meiryo UI" panose="020B0604030504040204" pitchFamily="50" charset="-128"/>
              <a:ea typeface="Meiryo UI" panose="020B0604030504040204" pitchFamily="50" charset="-128"/>
            </a:rPr>
            <a:t>どんな試練でも、前向きに取組む強い心。</a:t>
          </a:r>
          <a:endParaRPr kumimoji="1" lang="ja-JP" altLang="en-US" sz="1800" kern="1200" dirty="0">
            <a:latin typeface="Meiryo UI" panose="020B0604030504040204" pitchFamily="50" charset="-128"/>
            <a:ea typeface="Meiryo UI" panose="020B0604030504040204" pitchFamily="50" charset="-128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800" kern="1200" dirty="0"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0" y="3398579"/>
        <a:ext cx="5133874" cy="1247400"/>
      </dsp:txXfrm>
    </dsp:sp>
    <dsp:sp modelId="{9F23CC4E-1CF2-45E3-ABED-AD70E84BDE8E}">
      <dsp:nvSpPr>
        <dsp:cNvPr id="0" name=""/>
        <dsp:cNvSpPr/>
      </dsp:nvSpPr>
      <dsp:spPr>
        <a:xfrm>
          <a:off x="256693" y="3160198"/>
          <a:ext cx="359371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834" tIns="0" rIns="13583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福寿草精神・・・・・</a:t>
          </a:r>
          <a:r>
            <a:rPr kumimoji="1" lang="en-US" altLang="ja-JP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(</a:t>
          </a: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意思</a:t>
          </a:r>
          <a:r>
            <a:rPr kumimoji="1" lang="en-US" altLang="ja-JP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/</a:t>
          </a: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強く</a:t>
          </a:r>
          <a:r>
            <a:rPr kumimoji="1" lang="en-US" altLang="ja-JP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)</a:t>
          </a:r>
          <a:endParaRPr kumimoji="1" lang="ja-JP" altLang="en-US" sz="1800" b="0" kern="12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282632" y="3186137"/>
        <a:ext cx="3541833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4492EB-49C1-4804-9023-FCA104794AA4}">
      <dsp:nvSpPr>
        <dsp:cNvPr id="0" name=""/>
        <dsp:cNvSpPr/>
      </dsp:nvSpPr>
      <dsp:spPr>
        <a:xfrm>
          <a:off x="0" y="375430"/>
          <a:ext cx="5101164" cy="9599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5907" tIns="479044" rIns="39590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800" kern="1200" dirty="0" smtClean="0">
              <a:latin typeface="Meiryo UI" panose="020B0604030504040204" pitchFamily="50" charset="-128"/>
              <a:ea typeface="Meiryo UI" panose="020B0604030504040204" pitchFamily="50" charset="-128"/>
            </a:rPr>
            <a:t>お客様へのコスト削減に寄与できているか</a:t>
          </a:r>
          <a:endParaRPr kumimoji="1" lang="ja-JP" altLang="en-US" sz="1800" kern="1200" dirty="0"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0" y="375430"/>
        <a:ext cx="5101164" cy="959962"/>
      </dsp:txXfrm>
    </dsp:sp>
    <dsp:sp modelId="{6A0D2520-5014-4765-A7E1-4A8CF536A957}">
      <dsp:nvSpPr>
        <dsp:cNvPr id="0" name=""/>
        <dsp:cNvSpPr/>
      </dsp:nvSpPr>
      <dsp:spPr>
        <a:xfrm>
          <a:off x="255058" y="35950"/>
          <a:ext cx="1871285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968" tIns="0" rIns="13496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①経済貢献</a:t>
          </a:r>
          <a:endParaRPr kumimoji="1" lang="ja-JP" altLang="en-US" sz="1800" b="0" kern="12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288202" y="69094"/>
        <a:ext cx="1804997" cy="612672"/>
      </dsp:txXfrm>
    </dsp:sp>
    <dsp:sp modelId="{A0C69AAB-11FB-49C4-A1DD-95AF1912C959}">
      <dsp:nvSpPr>
        <dsp:cNvPr id="0" name=""/>
        <dsp:cNvSpPr/>
      </dsp:nvSpPr>
      <dsp:spPr>
        <a:xfrm>
          <a:off x="0" y="1810518"/>
          <a:ext cx="5101164" cy="9599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5907" tIns="479044" rIns="39590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800" kern="1200" dirty="0" smtClean="0">
              <a:latin typeface="Meiryo UI" panose="020B0604030504040204" pitchFamily="50" charset="-128"/>
              <a:ea typeface="Meiryo UI" panose="020B0604030504040204" pitchFamily="50" charset="-128"/>
            </a:rPr>
            <a:t>お客様の作業負荷の低減に貢献できているか</a:t>
          </a:r>
          <a:endParaRPr kumimoji="1" lang="ja-JP" altLang="en-US" sz="1800" kern="1200" dirty="0"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0" y="1810518"/>
        <a:ext cx="5101164" cy="959962"/>
      </dsp:txXfrm>
    </dsp:sp>
    <dsp:sp modelId="{64E58D88-AEB3-419C-AA90-8413CB6AD8E0}">
      <dsp:nvSpPr>
        <dsp:cNvPr id="0" name=""/>
        <dsp:cNvSpPr/>
      </dsp:nvSpPr>
      <dsp:spPr>
        <a:xfrm>
          <a:off x="288389" y="1459593"/>
          <a:ext cx="1836398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968" tIns="0" rIns="13496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②時間貢献</a:t>
          </a:r>
          <a:endParaRPr kumimoji="1" lang="ja-JP" altLang="en-US" sz="1800" b="0" kern="12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321533" y="1492737"/>
        <a:ext cx="1770110" cy="612672"/>
      </dsp:txXfrm>
    </dsp:sp>
    <dsp:sp modelId="{A99A55F1-6259-4683-A048-9EF10C14270F}">
      <dsp:nvSpPr>
        <dsp:cNvPr id="0" name=""/>
        <dsp:cNvSpPr/>
      </dsp:nvSpPr>
      <dsp:spPr>
        <a:xfrm>
          <a:off x="0" y="3187833"/>
          <a:ext cx="5101164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5907" tIns="479044" rIns="39590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800" kern="1200" dirty="0" smtClean="0">
              <a:latin typeface="Meiryo UI" panose="020B0604030504040204" pitchFamily="50" charset="-128"/>
              <a:ea typeface="Meiryo UI" panose="020B0604030504040204" pitchFamily="50" charset="-128"/>
            </a:rPr>
            <a:t>お客様に有用な情報やサービスを提供してお客様の売上貢献に寄与できているか</a:t>
          </a:r>
          <a:endParaRPr kumimoji="1" lang="ja-JP" altLang="en-US" sz="1800" kern="1200" dirty="0"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0" y="3187833"/>
        <a:ext cx="5101164" cy="1304100"/>
      </dsp:txXfrm>
    </dsp:sp>
    <dsp:sp modelId="{9F23CC4E-1CF2-45E3-ABED-AD70E84BDE8E}">
      <dsp:nvSpPr>
        <dsp:cNvPr id="0" name=""/>
        <dsp:cNvSpPr/>
      </dsp:nvSpPr>
      <dsp:spPr>
        <a:xfrm>
          <a:off x="255058" y="2883235"/>
          <a:ext cx="1872999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968" tIns="0" rIns="13496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b="0" kern="12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③情報貢献</a:t>
          </a:r>
          <a:endParaRPr kumimoji="1" lang="ja-JP" altLang="en-US" sz="1800" b="0" kern="1200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288202" y="2916379"/>
        <a:ext cx="1806711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B15AE-799E-403C-86E1-29E7453C6BDC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501FA-D0CF-4988-AFD8-AD1C89F191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925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First1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&amp; 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Only1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CO2</a:t>
            </a:r>
            <a:r>
              <a:rPr kumimoji="1" lang="ja-JP" altLang="en-US" dirty="0" smtClean="0"/>
              <a:t>排出量の算出サービスによる</a:t>
            </a:r>
            <a:r>
              <a:rPr kumimoji="1" lang="en-US" altLang="ja-JP" dirty="0" smtClean="0"/>
              <a:t>LVT</a:t>
            </a:r>
            <a:r>
              <a:rPr kumimoji="1" lang="ja-JP" altLang="en-US" dirty="0" smtClean="0"/>
              <a:t>の提供とセイノーファン拡大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501FA-D0CF-4988-AFD8-AD1C89F19171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96266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First1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&amp; 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Only1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CO2</a:t>
            </a:r>
            <a:r>
              <a:rPr kumimoji="1" lang="ja-JP" altLang="en-US" dirty="0" smtClean="0"/>
              <a:t>排出量の算出サービスによる</a:t>
            </a:r>
            <a:r>
              <a:rPr kumimoji="1" lang="en-US" altLang="ja-JP" dirty="0" smtClean="0"/>
              <a:t>LVT</a:t>
            </a:r>
            <a:r>
              <a:rPr kumimoji="1" lang="ja-JP" altLang="en-US" dirty="0" smtClean="0"/>
              <a:t>の提供とセイノーファン拡大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501FA-D0CF-4988-AFD8-AD1C89F1917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940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First1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&amp; 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Only1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CO2</a:t>
            </a:r>
            <a:r>
              <a:rPr kumimoji="1" lang="ja-JP" altLang="en-US" dirty="0" smtClean="0"/>
              <a:t>排出量の算出サービスによる</a:t>
            </a:r>
            <a:r>
              <a:rPr kumimoji="1" lang="en-US" altLang="ja-JP" dirty="0" smtClean="0"/>
              <a:t>LVT</a:t>
            </a:r>
            <a:r>
              <a:rPr kumimoji="1" lang="ja-JP" altLang="en-US" dirty="0" smtClean="0"/>
              <a:t>の提供とセイノーファン拡大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501FA-D0CF-4988-AFD8-AD1C89F1917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40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First1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&amp; 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Only1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CO2</a:t>
            </a:r>
            <a:r>
              <a:rPr kumimoji="1" lang="ja-JP" altLang="en-US" dirty="0" smtClean="0"/>
              <a:t>排出量の算出サービスによる</a:t>
            </a:r>
            <a:r>
              <a:rPr kumimoji="1" lang="en-US" altLang="ja-JP" dirty="0" smtClean="0"/>
              <a:t>LVT</a:t>
            </a:r>
            <a:r>
              <a:rPr kumimoji="1" lang="ja-JP" altLang="en-US" dirty="0" smtClean="0"/>
              <a:t>の提供とセイノーファン拡大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501FA-D0CF-4988-AFD8-AD1C89F1917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217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First1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&amp; 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Only1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CO2</a:t>
            </a:r>
            <a:r>
              <a:rPr kumimoji="1" lang="ja-JP" altLang="en-US" dirty="0" smtClean="0"/>
              <a:t>排出量の算出サービスによる</a:t>
            </a:r>
            <a:r>
              <a:rPr kumimoji="1" lang="en-US" altLang="ja-JP" dirty="0" smtClean="0"/>
              <a:t>LVT</a:t>
            </a:r>
            <a:r>
              <a:rPr kumimoji="1" lang="ja-JP" altLang="en-US" dirty="0" smtClean="0"/>
              <a:t>の提供とセイノーファン拡大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501FA-D0CF-4988-AFD8-AD1C89F1917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981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First1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&amp; 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Only1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CO2</a:t>
            </a:r>
            <a:r>
              <a:rPr kumimoji="1" lang="ja-JP" altLang="en-US" dirty="0" smtClean="0"/>
              <a:t>排出量の算出サービスによる</a:t>
            </a:r>
            <a:r>
              <a:rPr kumimoji="1" lang="en-US" altLang="ja-JP" dirty="0" smtClean="0"/>
              <a:t>LVT</a:t>
            </a:r>
            <a:r>
              <a:rPr kumimoji="1" lang="ja-JP" altLang="en-US" dirty="0" smtClean="0"/>
              <a:t>の提供とセイノーファン拡大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501FA-D0CF-4988-AFD8-AD1C89F1917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691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First1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&amp; 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Only1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CO2</a:t>
            </a:r>
            <a:r>
              <a:rPr kumimoji="1" lang="ja-JP" altLang="en-US" dirty="0" smtClean="0"/>
              <a:t>排出量の算出サービスによる</a:t>
            </a:r>
            <a:r>
              <a:rPr kumimoji="1" lang="en-US" altLang="ja-JP" dirty="0" smtClean="0"/>
              <a:t>LVT</a:t>
            </a:r>
            <a:r>
              <a:rPr kumimoji="1" lang="ja-JP" altLang="en-US" dirty="0" smtClean="0"/>
              <a:t>の提供とセイノーファン拡大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501FA-D0CF-4988-AFD8-AD1C89F19171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126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79"/>
            <a:ext cx="10363200" cy="3000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39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0607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0549" y="5073561"/>
            <a:ext cx="11698830" cy="1624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85853" y="92467"/>
            <a:ext cx="3820295" cy="272062"/>
          </a:xfrm>
        </p:spPr>
        <p:txBody>
          <a:bodyPr lIns="0" tIns="0" rIns="0" bIns="0"/>
          <a:lstStyle>
            <a:lvl1pPr>
              <a:defRPr sz="1768" b="0" i="0">
                <a:solidFill>
                  <a:srgbClr val="231F20"/>
                </a:solidFill>
                <a:latin typeface="SimSun"/>
                <a:cs typeface="SimSu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39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  <p:sp>
        <p:nvSpPr>
          <p:cNvPr id="8" name="スライド番号プレースホルダー 1"/>
          <p:cNvSpPr txBox="1">
            <a:spLocks/>
          </p:cNvSpPr>
          <p:nvPr userDrawn="1"/>
        </p:nvSpPr>
        <p:spPr>
          <a:xfrm>
            <a:off x="9658033" y="43187"/>
            <a:ext cx="2432608" cy="414589"/>
          </a:xfrm>
          <a:prstGeom prst="rect">
            <a:avLst/>
          </a:prstGeom>
          <a:noFill/>
        </p:spPr>
        <p:txBody>
          <a:bodyPr/>
          <a:lstStyle>
            <a:defPPr>
              <a:defRPr lang="ja-JP"/>
            </a:defPPr>
            <a:lvl1pPr marL="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4A0803D1-70A9-4A67-9040-D1E4E95991C1}" type="slidenum">
              <a:rPr kumimoji="0" lang="en-US" altLang="ja-JP" sz="1451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kumimoji="0" lang="en-US" altLang="ja-JP" sz="145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9184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85853" y="92467"/>
            <a:ext cx="3820295" cy="272062"/>
          </a:xfrm>
        </p:spPr>
        <p:txBody>
          <a:bodyPr lIns="0" tIns="0" rIns="0" bIns="0"/>
          <a:lstStyle>
            <a:lvl1pPr>
              <a:defRPr sz="1768" b="0" i="0">
                <a:solidFill>
                  <a:srgbClr val="231F20"/>
                </a:solidFill>
                <a:latin typeface="SimSun"/>
                <a:cs typeface="SimSu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778240" y="6377939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8710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85853" y="92467"/>
            <a:ext cx="3820295" cy="272062"/>
          </a:xfrm>
        </p:spPr>
        <p:txBody>
          <a:bodyPr lIns="0" tIns="0" rIns="0" bIns="0"/>
          <a:lstStyle>
            <a:lvl1pPr>
              <a:defRPr sz="1768" b="0" i="0">
                <a:solidFill>
                  <a:srgbClr val="231F20"/>
                </a:solidFill>
                <a:latin typeface="SimSun"/>
                <a:cs typeface="SimSu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778240" y="6377939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  <p:sp>
        <p:nvSpPr>
          <p:cNvPr id="6" name="スライド番号プレースホルダー 1"/>
          <p:cNvSpPr txBox="1">
            <a:spLocks/>
          </p:cNvSpPr>
          <p:nvPr userDrawn="1"/>
        </p:nvSpPr>
        <p:spPr>
          <a:xfrm>
            <a:off x="9658033" y="43187"/>
            <a:ext cx="2432608" cy="414589"/>
          </a:xfrm>
          <a:prstGeom prst="rect">
            <a:avLst/>
          </a:prstGeom>
          <a:noFill/>
        </p:spPr>
        <p:txBody>
          <a:bodyPr/>
          <a:lstStyle>
            <a:defPPr>
              <a:defRPr lang="ja-JP"/>
            </a:defPPr>
            <a:lvl1pPr marL="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4A0803D1-70A9-4A67-9040-D1E4E95991C1}" type="slidenum">
              <a:rPr kumimoji="0" lang="en-US" altLang="ja-JP" sz="1451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kumimoji="0" lang="en-US" altLang="ja-JP" sz="145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42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19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7"/>
          <p:cNvGrpSpPr/>
          <p:nvPr userDrawn="1"/>
        </p:nvGrpSpPr>
        <p:grpSpPr bwMode="auto">
          <a:xfrm>
            <a:off x="431372" y="390530"/>
            <a:ext cx="520496" cy="274639"/>
            <a:chOff x="0" y="0"/>
            <a:chExt cx="1041399" cy="549275"/>
          </a:xfrm>
        </p:grpSpPr>
        <p:sp>
          <p:nvSpPr>
            <p:cNvPr id="13" name="Freeform 16"/>
            <p:cNvSpPr/>
            <p:nvPr/>
          </p:nvSpPr>
          <p:spPr bwMode="auto">
            <a:xfrm>
              <a:off x="0" y="0"/>
              <a:ext cx="361950" cy="549275"/>
            </a:xfrm>
            <a:custGeom>
              <a:avLst/>
              <a:gdLst>
                <a:gd name="T0" fmla="*/ 4 w 400"/>
                <a:gd name="T1" fmla="*/ 92 h 608"/>
                <a:gd name="T2" fmla="*/ 96 w 400"/>
                <a:gd name="T3" fmla="*/ 0 h 608"/>
                <a:gd name="T4" fmla="*/ 400 w 400"/>
                <a:gd name="T5" fmla="*/ 304 h 608"/>
                <a:gd name="T6" fmla="*/ 96 w 400"/>
                <a:gd name="T7" fmla="*/ 608 h 608"/>
                <a:gd name="T8" fmla="*/ 0 w 400"/>
                <a:gd name="T9" fmla="*/ 512 h 608"/>
                <a:gd name="T10" fmla="*/ 212 w 400"/>
                <a:gd name="T11" fmla="*/ 300 h 608"/>
                <a:gd name="T12" fmla="*/ 4 w 400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 sz="1762"/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3381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6 w 399"/>
                <a:gd name="T3" fmla="*/ 0 h 608"/>
                <a:gd name="T4" fmla="*/ 399 w 399"/>
                <a:gd name="T5" fmla="*/ 304 h 608"/>
                <a:gd name="T6" fmla="*/ 96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 sz="1762"/>
            </a:p>
          </p:txBody>
        </p:sp>
        <p:sp>
          <p:nvSpPr>
            <p:cNvPr id="15" name="Freeform 18"/>
            <p:cNvSpPr/>
            <p:nvPr/>
          </p:nvSpPr>
          <p:spPr bwMode="auto">
            <a:xfrm>
              <a:off x="6810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5 w 399"/>
                <a:gd name="T3" fmla="*/ 0 h 608"/>
                <a:gd name="T4" fmla="*/ 399 w 399"/>
                <a:gd name="T5" fmla="*/ 304 h 608"/>
                <a:gd name="T6" fmla="*/ 95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 sz="1762"/>
            </a:p>
          </p:txBody>
        </p:sp>
      </p:grpSp>
      <p:sp>
        <p:nvSpPr>
          <p:cNvPr id="18" name="TextBox 15"/>
          <p:cNvSpPr txBox="1"/>
          <p:nvPr userDrawn="1"/>
        </p:nvSpPr>
        <p:spPr>
          <a:xfrm>
            <a:off x="10800530" y="322660"/>
            <a:ext cx="895129" cy="380890"/>
          </a:xfrm>
          <a:prstGeom prst="rect">
            <a:avLst/>
          </a:prstGeom>
          <a:noFill/>
        </p:spPr>
        <p:txBody>
          <a:bodyPr wrap="square" lIns="93743" tIns="46871" rIns="93743" bIns="46871" rtlCol="0">
            <a:spAutoFit/>
          </a:bodyPr>
          <a:lstStyle/>
          <a:p>
            <a:pPr algn="ctr"/>
            <a:fld id="{2EEF1883-7A0E-4F66-9932-E581691AD397}" type="slidenum">
              <a:rPr lang="zh-CN" altLang="en-US" sz="1860" b="0" smtClean="0">
                <a:solidFill>
                  <a:srgbClr val="00006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‹#›</a:t>
            </a:fld>
            <a:r>
              <a:rPr lang="zh-CN" altLang="en-US" sz="1860" b="0" smtClean="0">
                <a:solidFill>
                  <a:srgbClr val="00006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endParaRPr lang="zh-CN" altLang="en-US" sz="1860" b="0">
              <a:solidFill>
                <a:srgbClr val="000066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 userDrawn="1"/>
        </p:nvSpPr>
        <p:spPr bwMode="auto">
          <a:xfrm>
            <a:off x="1" y="6625448"/>
            <a:ext cx="7029450" cy="2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80" tIns="47986" rIns="92280" bIns="47986"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9pPr>
          </a:lstStyle>
          <a:p>
            <a:pPr algn="l"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altLang="ja-JP" sz="881" b="1" smtClean="0">
                <a:solidFill>
                  <a:srgbClr val="005DA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Copyright© 2020  Seino Holdings </a:t>
            </a:r>
            <a:r>
              <a:rPr lang="en-US" altLang="ja-JP" sz="881" b="1" err="1" smtClean="0">
                <a:solidFill>
                  <a:srgbClr val="005DA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Co.,Ltd</a:t>
            </a:r>
            <a:r>
              <a:rPr lang="en-US" altLang="ja-JP" sz="881" b="1" smtClean="0">
                <a:solidFill>
                  <a:srgbClr val="005DA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All rights reserved.</a:t>
            </a:r>
          </a:p>
        </p:txBody>
      </p:sp>
      <p:cxnSp>
        <p:nvCxnSpPr>
          <p:cNvPr id="16" name="直線コネクタ 15"/>
          <p:cNvCxnSpPr/>
          <p:nvPr userDrawn="1"/>
        </p:nvCxnSpPr>
        <p:spPr>
          <a:xfrm>
            <a:off x="951870" y="711029"/>
            <a:ext cx="10424719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 userDrawn="1"/>
        </p:nvCxnSpPr>
        <p:spPr>
          <a:xfrm>
            <a:off x="951869" y="684218"/>
            <a:ext cx="10424719" cy="0"/>
          </a:xfrm>
          <a:prstGeom prst="line">
            <a:avLst/>
          </a:prstGeom>
          <a:ln w="317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 userDrawn="1"/>
        </p:nvSpPr>
        <p:spPr>
          <a:xfrm>
            <a:off x="10222523" y="39886"/>
            <a:ext cx="1875692" cy="333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66" smtClean="0">
                <a:solidFill>
                  <a:srgbClr val="FF0000"/>
                </a:solidFill>
                <a:latin typeface="+mn-ea"/>
                <a:ea typeface="+mn-ea"/>
              </a:rPr>
              <a:t>社外秘</a:t>
            </a:r>
            <a:r>
              <a:rPr kumimoji="1" lang="en-US" altLang="ja-JP" sz="1566" smtClean="0">
                <a:solidFill>
                  <a:srgbClr val="FF0000"/>
                </a:solidFill>
                <a:latin typeface="+mn-ea"/>
                <a:ea typeface="+mn-ea"/>
              </a:rPr>
              <a:t>/</a:t>
            </a:r>
            <a:r>
              <a:rPr kumimoji="1" lang="ja-JP" altLang="en-US" sz="1566" smtClean="0">
                <a:solidFill>
                  <a:srgbClr val="FF0000"/>
                </a:solidFill>
                <a:latin typeface="+mn-ea"/>
                <a:ea typeface="+mn-ea"/>
              </a:rPr>
              <a:t>部外秘</a:t>
            </a:r>
            <a:endParaRPr kumimoji="1" lang="ja-JP" altLang="en-US" sz="1566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0" name="角丸四角形 19"/>
          <p:cNvSpPr/>
          <p:nvPr userDrawn="1"/>
        </p:nvSpPr>
        <p:spPr>
          <a:xfrm>
            <a:off x="10128741" y="65285"/>
            <a:ext cx="1969476" cy="28800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762">
              <a:latin typeface="+mn-ea"/>
              <a:ea typeface="+mn-ea"/>
            </a:endParaRPr>
          </a:p>
        </p:txBody>
      </p:sp>
      <p:pic>
        <p:nvPicPr>
          <p:cNvPr id="21" name="Picture 31" descr="Kangaroo Logo"/>
          <p:cNvPicPr>
            <a:picLocks noChangeAspect="1" noChangeArrowheads="1"/>
          </p:cNvPicPr>
          <p:nvPr userDrawn="1"/>
        </p:nvPicPr>
        <p:blipFill>
          <a:blip r:embed="rId2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4493" y="6442201"/>
            <a:ext cx="524858" cy="354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093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44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7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69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802" y="640493"/>
            <a:ext cx="11780049" cy="0"/>
          </a:xfrm>
          <a:custGeom>
            <a:avLst/>
            <a:gdLst/>
            <a:ahLst/>
            <a:cxnLst/>
            <a:rect l="l" t="t" r="r" b="b"/>
            <a:pathLst>
              <a:path w="10332085">
                <a:moveTo>
                  <a:pt x="0" y="0"/>
                </a:moveTo>
                <a:lnTo>
                  <a:pt x="10332008" y="0"/>
                </a:lnTo>
              </a:path>
            </a:pathLst>
          </a:custGeom>
          <a:ln w="3175">
            <a:solidFill>
              <a:srgbClr val="0501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85853" y="92467"/>
            <a:ext cx="3820295" cy="3000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0" i="0">
                <a:solidFill>
                  <a:srgbClr val="231F20"/>
                </a:solidFill>
                <a:latin typeface="SimSun"/>
                <a:cs typeface="SimSu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39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39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pic>
        <p:nvPicPr>
          <p:cNvPr id="8" name="Picture 5" descr="Knagaroo-Mark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6090" y="5939786"/>
            <a:ext cx="78376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632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4589">
        <a:defRPr>
          <a:latin typeface="+mn-lt"/>
          <a:ea typeface="+mn-ea"/>
          <a:cs typeface="+mn-cs"/>
        </a:defRPr>
      </a:lvl2pPr>
      <a:lvl3pPr marL="829178">
        <a:defRPr>
          <a:latin typeface="+mn-lt"/>
          <a:ea typeface="+mn-ea"/>
          <a:cs typeface="+mn-cs"/>
        </a:defRPr>
      </a:lvl3pPr>
      <a:lvl4pPr marL="1243767">
        <a:defRPr>
          <a:latin typeface="+mn-lt"/>
          <a:ea typeface="+mn-ea"/>
          <a:cs typeface="+mn-cs"/>
        </a:defRPr>
      </a:lvl4pPr>
      <a:lvl5pPr marL="1658356">
        <a:defRPr>
          <a:latin typeface="+mn-lt"/>
          <a:ea typeface="+mn-ea"/>
          <a:cs typeface="+mn-cs"/>
        </a:defRPr>
      </a:lvl5pPr>
      <a:lvl6pPr marL="2072945">
        <a:defRPr>
          <a:latin typeface="+mn-lt"/>
          <a:ea typeface="+mn-ea"/>
          <a:cs typeface="+mn-cs"/>
        </a:defRPr>
      </a:lvl6pPr>
      <a:lvl7pPr marL="2487534">
        <a:defRPr>
          <a:latin typeface="+mn-lt"/>
          <a:ea typeface="+mn-ea"/>
          <a:cs typeface="+mn-cs"/>
        </a:defRPr>
      </a:lvl7pPr>
      <a:lvl8pPr marL="2902123">
        <a:defRPr>
          <a:latin typeface="+mn-lt"/>
          <a:ea typeface="+mn-ea"/>
          <a:cs typeface="+mn-cs"/>
        </a:defRPr>
      </a:lvl8pPr>
      <a:lvl9pPr marL="33167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589">
        <a:defRPr>
          <a:latin typeface="+mn-lt"/>
          <a:ea typeface="+mn-ea"/>
          <a:cs typeface="+mn-cs"/>
        </a:defRPr>
      </a:lvl2pPr>
      <a:lvl3pPr marL="829178">
        <a:defRPr>
          <a:latin typeface="+mn-lt"/>
          <a:ea typeface="+mn-ea"/>
          <a:cs typeface="+mn-cs"/>
        </a:defRPr>
      </a:lvl3pPr>
      <a:lvl4pPr marL="1243767">
        <a:defRPr>
          <a:latin typeface="+mn-lt"/>
          <a:ea typeface="+mn-ea"/>
          <a:cs typeface="+mn-cs"/>
        </a:defRPr>
      </a:lvl4pPr>
      <a:lvl5pPr marL="1658356">
        <a:defRPr>
          <a:latin typeface="+mn-lt"/>
          <a:ea typeface="+mn-ea"/>
          <a:cs typeface="+mn-cs"/>
        </a:defRPr>
      </a:lvl5pPr>
      <a:lvl6pPr marL="2072945">
        <a:defRPr>
          <a:latin typeface="+mn-lt"/>
          <a:ea typeface="+mn-ea"/>
          <a:cs typeface="+mn-cs"/>
        </a:defRPr>
      </a:lvl6pPr>
      <a:lvl7pPr marL="2487534">
        <a:defRPr>
          <a:latin typeface="+mn-lt"/>
          <a:ea typeface="+mn-ea"/>
          <a:cs typeface="+mn-cs"/>
        </a:defRPr>
      </a:lvl7pPr>
      <a:lvl8pPr marL="2902123">
        <a:defRPr>
          <a:latin typeface="+mn-lt"/>
          <a:ea typeface="+mn-ea"/>
          <a:cs typeface="+mn-cs"/>
        </a:defRPr>
      </a:lvl8pPr>
      <a:lvl9pPr marL="33167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74235" y="2529366"/>
            <a:ext cx="84085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altLang="ja-JP" dirty="0"/>
          </a:p>
          <a:p>
            <a:pPr algn="r"/>
            <a:endParaRPr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04790" y="1823016"/>
            <a:ext cx="57310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ブランド構築について</a:t>
            </a:r>
            <a:endParaRPr kumimoji="1" lang="ja-JP" altLang="en-US" sz="4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546109" y="5421746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セイノーホールディングス　ブランド戦略室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816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41362" y="2802920"/>
            <a:ext cx="84085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altLang="ja-JP" dirty="0"/>
          </a:p>
          <a:p>
            <a:pPr algn="r"/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01425" y="44151"/>
            <a:ext cx="57115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434343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</a:t>
            </a: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ブランドの「目指す姿」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638569" y="2174423"/>
            <a:ext cx="10414087" cy="25176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39892" y="2900661"/>
            <a:ext cx="91461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ユーザーの</a:t>
            </a:r>
            <a:r>
              <a:rPr kumimoji="1" lang="en-US" altLang="ja-JP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Pain</a:t>
            </a:r>
            <a:r>
              <a:rPr kumimoji="1" lang="ja-JP" altLang="en-US" sz="32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を解</a:t>
            </a:r>
            <a:r>
              <a:rPr kumimoji="1"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決し、</a:t>
            </a:r>
            <a:endParaRPr kumimoji="1" lang="en-US" altLang="ja-JP" sz="3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新たな価値（</a:t>
            </a:r>
            <a:r>
              <a:rPr kumimoji="1" lang="en-US" altLang="ja-JP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Gain</a:t>
            </a:r>
            <a:r>
              <a:rPr kumimoji="1"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）を提供する会社であり、</a:t>
            </a:r>
            <a:endParaRPr kumimoji="1" lang="en-US" altLang="ja-JP" sz="3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「すべての人に笑顔と幸せをお届けする」会社となる</a:t>
            </a:r>
            <a:endParaRPr kumimoji="1" lang="ja-JP" alt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846406" y="591841"/>
            <a:ext cx="77027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ブランドの背骨となるもの＝</a:t>
            </a:r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en-US" altLang="ja-JP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SEI</a:t>
            </a:r>
            <a:r>
              <a:rPr kumimoji="1" lang="en-US" altLang="ja-JP" sz="3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 LIMIT</a:t>
            </a:r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endParaRPr kumimoji="1" lang="en-US" altLang="ja-JP" sz="4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59273" y="1294820"/>
            <a:ext cx="93041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「ルールメーカー」として、現状の「限界」を突破していく会社であることを軸として、ブランド構築をしていく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SEI</a:t>
            </a:r>
            <a:r>
              <a:rPr kumimoji="1"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 LIMIT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」＝限界を超える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928142" y="5317818"/>
            <a:ext cx="5785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限界を超えて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、日本とお客様の課題を解決していく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下矢印 10"/>
          <p:cNvSpPr/>
          <p:nvPr/>
        </p:nvSpPr>
        <p:spPr>
          <a:xfrm>
            <a:off x="4368875" y="4873519"/>
            <a:ext cx="3084945" cy="393772"/>
          </a:xfrm>
          <a:prstGeom prst="down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28142" y="5951534"/>
            <a:ext cx="66062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課題解決のために、新しいルールを作る</a:t>
            </a:r>
            <a:r>
              <a:rPr lang="ja-JP" altLang="en-US" sz="3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（ルールメイク）</a:t>
            </a:r>
            <a:endParaRPr lang="en-US" altLang="ja-JP" sz="32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105226" y="2278494"/>
            <a:ext cx="301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lang="ja-JP" alt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あるべき姿</a:t>
            </a:r>
            <a:r>
              <a:rPr lang="en-US" altLang="ja-JP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endParaRPr kumimoji="1" lang="en-US" altLang="ja-JP" sz="32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スライド番号プレースホルダー 1"/>
          <p:cNvSpPr txBox="1">
            <a:spLocks/>
          </p:cNvSpPr>
          <p:nvPr/>
        </p:nvSpPr>
        <p:spPr>
          <a:xfrm>
            <a:off x="11146090" y="92468"/>
            <a:ext cx="783761" cy="507376"/>
          </a:xfrm>
          <a:prstGeom prst="rect">
            <a:avLst/>
          </a:prstGeom>
          <a:noFill/>
        </p:spPr>
        <p:txBody>
          <a:bodyPr/>
          <a:lstStyle>
            <a:defPPr>
              <a:defRPr lang="ja-JP"/>
            </a:defPPr>
            <a:lvl1pPr marL="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ja-JP" sz="2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endParaRPr kumimoji="0" lang="en-US" altLang="ja-JP" sz="2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244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01425" y="44151"/>
            <a:ext cx="57115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434343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ja-JP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</a:t>
            </a: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ブランドの「目指す</a:t>
            </a:r>
            <a:r>
              <a:rPr lang="en-US" altLang="ja-JP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MI</a:t>
            </a: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フローチャート: 結合子 5"/>
          <p:cNvSpPr/>
          <p:nvPr/>
        </p:nvSpPr>
        <p:spPr>
          <a:xfrm>
            <a:off x="229118" y="2583139"/>
            <a:ext cx="2514652" cy="2568066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ローチャート: 結合子 4"/>
          <p:cNvSpPr/>
          <p:nvPr/>
        </p:nvSpPr>
        <p:spPr>
          <a:xfrm>
            <a:off x="582996" y="2971798"/>
            <a:ext cx="1809613" cy="1778306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ローチャート: 結合子 1"/>
          <p:cNvSpPr/>
          <p:nvPr/>
        </p:nvSpPr>
        <p:spPr>
          <a:xfrm>
            <a:off x="1051773" y="3415275"/>
            <a:ext cx="816414" cy="784819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Ｍ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Ｉ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62804" y="4136675"/>
            <a:ext cx="608395" cy="568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ＢＩ</a:t>
            </a:r>
            <a:endParaRPr kumimoji="1" lang="ja-JP" altLang="en-US" sz="14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155782" y="4683897"/>
            <a:ext cx="608395" cy="568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Ｖ</a:t>
            </a:r>
            <a:r>
              <a:rPr lang="ja-JP" altLang="en-US" sz="1400" b="1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Ｉ</a:t>
            </a:r>
            <a:endParaRPr kumimoji="1" lang="ja-JP" altLang="en-US" sz="14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1140231" y="5178045"/>
            <a:ext cx="608395" cy="568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ＣＩ</a:t>
            </a:r>
            <a:endParaRPr kumimoji="1" lang="ja-JP" altLang="en-US" sz="14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フローチャート: 結合子 11"/>
          <p:cNvSpPr/>
          <p:nvPr/>
        </p:nvSpPr>
        <p:spPr>
          <a:xfrm>
            <a:off x="4661245" y="807522"/>
            <a:ext cx="6484845" cy="5917515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6351358" y="5310639"/>
            <a:ext cx="3142998" cy="1099205"/>
          </a:xfrm>
          <a:prstGeom prst="roundRect">
            <a:avLst>
              <a:gd name="adj" fmla="val 14481"/>
            </a:avLst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SLOGAN</a:t>
            </a:r>
          </a:p>
          <a:p>
            <a:pPr algn="ctr"/>
            <a:r>
              <a:rPr lang="en-US" altLang="ja-JP" sz="2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SEI</a:t>
            </a:r>
            <a:r>
              <a:rPr lang="en-US" altLang="ja-JP" sz="28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</a:t>
            </a:r>
            <a:r>
              <a:rPr lang="en-US" altLang="ja-JP" sz="28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8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LIMIT</a:t>
            </a:r>
            <a:endParaRPr kumimoji="1" lang="ja-JP" altLang="en-US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6208227" y="3308340"/>
            <a:ext cx="3226147" cy="1099597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VISION</a:t>
            </a:r>
          </a:p>
          <a:p>
            <a:pPr algn="ctr"/>
            <a:r>
              <a:rPr lang="en-US" altLang="ja-JP" sz="28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kumimoji="1" lang="en-US" altLang="ja-JP" sz="28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</a:t>
            </a:r>
            <a:r>
              <a:rPr lang="ja-JP" altLang="en-US" sz="28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8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Stress</a:t>
            </a:r>
            <a:r>
              <a:rPr kumimoji="1" lang="ja-JP" altLang="en-US" sz="28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社会</a:t>
            </a:r>
            <a:r>
              <a:rPr kumimoji="1" lang="en-US" altLang="ja-JP" sz="28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kumimoji="1" lang="ja-JP" altLang="en-US" sz="28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実現</a:t>
            </a:r>
            <a:endParaRPr kumimoji="1" lang="en-US" altLang="ja-JP" sz="2800" b="1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3847252" y="3317373"/>
            <a:ext cx="2163483" cy="1099597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MISSION</a:t>
            </a:r>
          </a:p>
          <a:p>
            <a:pPr algn="ctr"/>
            <a:r>
              <a:rPr lang="ja-JP" altLang="en-US" sz="28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輸送</a:t>
            </a:r>
            <a:r>
              <a:rPr lang="ja-JP" altLang="en-US" sz="28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立国</a:t>
            </a:r>
            <a:endParaRPr kumimoji="1" lang="en-US" altLang="ja-JP" sz="2800" b="1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9567452" y="3311152"/>
            <a:ext cx="2362399" cy="1099597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VALUE</a:t>
            </a:r>
          </a:p>
          <a:p>
            <a:pPr algn="ctr"/>
            <a:r>
              <a:rPr lang="ja-JP" altLang="en-US" sz="28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お客様の繁栄</a:t>
            </a:r>
            <a:endParaRPr kumimoji="1" lang="en-US" altLang="ja-JP" sz="2800" b="1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5392980" y="1451128"/>
            <a:ext cx="5193803" cy="124453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ブランドパーパス</a:t>
            </a:r>
            <a:endParaRPr lang="en-US" altLang="ja-JP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すべての人に笑顔と幸せをお届けする」</a:t>
            </a:r>
            <a:endParaRPr lang="en-US" altLang="ja-JP" sz="2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lang="en-US" altLang="ja-JP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359255" y="836071"/>
            <a:ext cx="1261252" cy="5999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ＭＩ</a:t>
            </a:r>
            <a:endParaRPr kumimoji="1"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下矢印 24"/>
          <p:cNvSpPr/>
          <p:nvPr/>
        </p:nvSpPr>
        <p:spPr>
          <a:xfrm rot="10800000" flipV="1">
            <a:off x="7572880" y="2743919"/>
            <a:ext cx="834002" cy="520700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/>
          <p:cNvCxnSpPr/>
          <p:nvPr/>
        </p:nvCxnSpPr>
        <p:spPr>
          <a:xfrm>
            <a:off x="1764517" y="4055245"/>
            <a:ext cx="4497135" cy="228090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V="1">
            <a:off x="1748626" y="1051174"/>
            <a:ext cx="4721748" cy="2454062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角丸四角形 34"/>
          <p:cNvSpPr/>
          <p:nvPr/>
        </p:nvSpPr>
        <p:spPr>
          <a:xfrm>
            <a:off x="5705305" y="2269827"/>
            <a:ext cx="4435105" cy="469554"/>
          </a:xfrm>
          <a:prstGeom prst="round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0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7505856" y="4672766"/>
            <a:ext cx="834002" cy="560808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スライド番号プレースホルダー 1"/>
          <p:cNvSpPr txBox="1">
            <a:spLocks/>
          </p:cNvSpPr>
          <p:nvPr/>
        </p:nvSpPr>
        <p:spPr>
          <a:xfrm>
            <a:off x="11146090" y="92468"/>
            <a:ext cx="783761" cy="507376"/>
          </a:xfrm>
          <a:prstGeom prst="rect">
            <a:avLst/>
          </a:prstGeom>
          <a:noFill/>
        </p:spPr>
        <p:txBody>
          <a:bodyPr/>
          <a:lstStyle>
            <a:defPPr>
              <a:defRPr lang="ja-JP"/>
            </a:defPPr>
            <a:lvl1pPr marL="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ja-JP" sz="2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endParaRPr kumimoji="0" lang="en-US" altLang="ja-JP" sz="2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102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41362" y="2802920"/>
            <a:ext cx="84085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altLang="ja-JP" dirty="0"/>
          </a:p>
          <a:p>
            <a:pPr algn="r"/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01425" y="44151"/>
            <a:ext cx="57115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434343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noProof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kumimoji="1" lang="ja-JP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</a:t>
            </a:r>
            <a:r>
              <a:rPr lang="en-US" altLang="ja-JP" sz="2800" noProof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CI</a:t>
            </a:r>
            <a:r>
              <a:rPr lang="ja-JP" altLang="en-US" sz="2800" noProof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のまとめ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1126837" y="878268"/>
            <a:ext cx="10233890" cy="80810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ブランドの背骨＝</a:t>
            </a:r>
            <a:r>
              <a:rPr kumimoji="1" lang="en-US" altLang="ja-JP" sz="3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SEI</a:t>
            </a:r>
            <a:r>
              <a:rPr kumimoji="1" lang="en-US" altLang="ja-JP" sz="3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 LIMIT</a:t>
            </a:r>
            <a:endParaRPr kumimoji="1" lang="ja-JP" altLang="en-US" sz="3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64316" y="2008177"/>
            <a:ext cx="9897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SEINO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「ならでは」＝</a:t>
            </a:r>
            <a:r>
              <a:rPr kumimoji="1" lang="ja-JP" altLang="en-US" sz="3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ワンストップ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ですべてができる＝</a:t>
            </a:r>
            <a:r>
              <a:rPr lang="ja-JP" altLang="en-US" sz="3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お客様のストレス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を無くす</a:t>
            </a:r>
            <a:endParaRPr kumimoji="1"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126837" y="2934503"/>
            <a:ext cx="8389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☞自社のサービスだけでなく、他社のサービスを利用＝限界を超える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ith 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ヤマト運輸、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with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佐川急便など（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O.P.P.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＝オープン・パブリック・プラットフォーム）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26837" y="3905606"/>
            <a:ext cx="8000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☞「セイノーに頼まなければ損だよね」　＝ワンストップですべてができる（ベストを提案）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10190" y="4710546"/>
            <a:ext cx="97513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SEI</a:t>
            </a:r>
            <a:r>
              <a:rPr kumimoji="1" lang="en-US" altLang="ja-JP" sz="28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 LIMIT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という概念で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28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バリューチェーン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を我々が肩代わりする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スライド番号プレースホルダー 1"/>
          <p:cNvSpPr txBox="1">
            <a:spLocks/>
          </p:cNvSpPr>
          <p:nvPr/>
        </p:nvSpPr>
        <p:spPr>
          <a:xfrm>
            <a:off x="11146090" y="92468"/>
            <a:ext cx="783761" cy="507376"/>
          </a:xfrm>
          <a:prstGeom prst="rect">
            <a:avLst/>
          </a:prstGeom>
          <a:noFill/>
        </p:spPr>
        <p:txBody>
          <a:bodyPr/>
          <a:lstStyle>
            <a:defPPr>
              <a:defRPr lang="ja-JP"/>
            </a:defPPr>
            <a:lvl1pPr marL="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ja-JP" sz="2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</a:t>
            </a:r>
            <a:endParaRPr kumimoji="0" lang="en-US" altLang="ja-JP" sz="2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724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01425" y="44151"/>
            <a:ext cx="109207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434343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r>
              <a:rPr kumimoji="1" lang="ja-JP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</a:t>
            </a: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ブランドとしての見せ方「</a:t>
            </a:r>
            <a:r>
              <a:rPr lang="en-US" altLang="ja-JP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VI</a:t>
            </a: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」の軸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コンテンツ プレースホルダー 2"/>
          <p:cNvSpPr txBox="1">
            <a:spLocks/>
          </p:cNvSpPr>
          <p:nvPr/>
        </p:nvSpPr>
        <p:spPr>
          <a:xfrm>
            <a:off x="593051" y="808151"/>
            <a:ext cx="5364404" cy="634721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ja-JP" altLang="en-US" sz="2800" b="1" kern="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0" lang="ja-JP" altLang="en-US" sz="2800" b="1" kern="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お客様にどのような見せ方をするか</a:t>
            </a:r>
            <a:endParaRPr kumimoji="0" lang="en-US" altLang="ja-JP" sz="2800" b="1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800" b="1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800" b="1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2800" b="1" kern="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509924" y="2369893"/>
            <a:ext cx="5816983" cy="634721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ja-JP" altLang="en-US" sz="3200" kern="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kumimoji="0" lang="en-US" altLang="ja-JP" sz="20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8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32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3200" kern="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973087" y="1596163"/>
            <a:ext cx="9322185" cy="243214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en-US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日本において、</a:t>
            </a: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ワンストップ</a:t>
            </a:r>
            <a:r>
              <a:rPr lang="ja-JP" altLang="en-US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で、輸送の</a:t>
            </a:r>
            <a:r>
              <a:rPr lang="en-US" altLang="ja-JP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BEST</a:t>
            </a: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な機能を提供</a:t>
            </a:r>
            <a:r>
              <a:rPr lang="ja-JP" altLang="en-US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をできる会社であることをお客様に</a:t>
            </a: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理解浸透</a:t>
            </a:r>
            <a:r>
              <a:rPr lang="ja-JP" altLang="en-US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させる見せ方が必要</a:t>
            </a:r>
            <a:endParaRPr lang="en-US" altLang="ja-JP" sz="2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altLang="ja-JP" sz="2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kumimoji="1" lang="ja-JP" altLang="en-US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西濃の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優位性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をお客様に如何に見せるか</a:t>
            </a:r>
            <a:endParaRPr kumimoji="1" lang="en-US" altLang="ja-JP" sz="2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・・</a:t>
            </a: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お客様の繁栄</a:t>
            </a:r>
            <a:r>
              <a:rPr lang="ja-JP" altLang="en-US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に繋がることを明確に連動できるような見せ方が必要</a:t>
            </a:r>
            <a:endParaRPr kumimoji="1" lang="en-US" altLang="ja-JP" sz="2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下矢印 9"/>
          <p:cNvSpPr/>
          <p:nvPr/>
        </p:nvSpPr>
        <p:spPr>
          <a:xfrm>
            <a:off x="3897743" y="4225427"/>
            <a:ext cx="3084945" cy="393772"/>
          </a:xfrm>
          <a:prstGeom prst="down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2754691" y="4816319"/>
            <a:ext cx="6014224" cy="634721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ja-JP" altLang="en-US" sz="2800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0" lang="ja-JP" altLang="en-US" sz="2800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部署の枠を</a:t>
            </a:r>
            <a:r>
              <a:rPr kumimoji="0"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超え</a:t>
            </a:r>
            <a:r>
              <a:rPr kumimoji="0" lang="ja-JP" altLang="en-US" sz="2800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0" lang="ja-JP" altLang="en-US" sz="2800" kern="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ブランドを構築していく</a:t>
            </a:r>
            <a:endParaRPr kumimoji="0" lang="en-US" altLang="ja-JP" sz="2800" kern="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800" kern="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800" kern="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2800" kern="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スライド番号プレースホルダー 1"/>
          <p:cNvSpPr txBox="1">
            <a:spLocks/>
          </p:cNvSpPr>
          <p:nvPr/>
        </p:nvSpPr>
        <p:spPr>
          <a:xfrm>
            <a:off x="11146090" y="92468"/>
            <a:ext cx="783761" cy="507376"/>
          </a:xfrm>
          <a:prstGeom prst="rect">
            <a:avLst/>
          </a:prstGeom>
          <a:noFill/>
        </p:spPr>
        <p:txBody>
          <a:bodyPr/>
          <a:lstStyle>
            <a:defPPr>
              <a:defRPr lang="ja-JP"/>
            </a:defPPr>
            <a:lvl1pPr marL="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ja-JP" sz="2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4</a:t>
            </a:r>
            <a:endParaRPr kumimoji="0" lang="en-US" altLang="ja-JP" sz="2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577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01425" y="44151"/>
            <a:ext cx="109207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434343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</a:t>
            </a:r>
            <a:r>
              <a:rPr kumimoji="1" lang="ja-JP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</a:t>
            </a:r>
            <a:r>
              <a:rPr lang="ja-JP" altLang="en-US" sz="2800" noProof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ビヘイビアアイデンティティ（</a:t>
            </a:r>
            <a:r>
              <a:rPr lang="en-US" altLang="ja-JP" sz="2800" noProof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BI</a:t>
            </a:r>
            <a:r>
              <a:rPr lang="ja-JP" altLang="en-US" sz="2800" noProof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）＝従業員の行動基準</a:t>
            </a:r>
            <a:r>
              <a:rPr lang="en-US" altLang="ja-JP" sz="2800" noProof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2800" noProof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基本理念</a:t>
            </a:r>
            <a:r>
              <a:rPr lang="en-US" altLang="ja-JP" sz="2800" noProof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コンテンツ プレースホルダー 2"/>
          <p:cNvSpPr txBox="1">
            <a:spLocks/>
          </p:cNvSpPr>
          <p:nvPr/>
        </p:nvSpPr>
        <p:spPr>
          <a:xfrm>
            <a:off x="537634" y="657106"/>
            <a:ext cx="5816983" cy="634721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ja-JP" altLang="en-US" sz="3200" kern="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0" lang="en-US" altLang="ja-JP" sz="28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0" lang="ja-JP" altLang="en-US" sz="2800" b="1" kern="0" dirty="0" err="1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つの</a:t>
            </a:r>
            <a:r>
              <a:rPr kumimoji="0" lang="ja-JP" altLang="en-US" sz="2800" b="1" kern="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宝</a:t>
            </a:r>
            <a:r>
              <a:rPr kumimoji="0" lang="ja-JP" altLang="en-US" sz="20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：創業当初から大事にしている基本理念</a:t>
            </a:r>
            <a:endParaRPr kumimoji="0" lang="en-US" altLang="ja-JP" sz="20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36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32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32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3200" kern="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1938742737"/>
              </p:ext>
            </p:extLst>
          </p:nvPr>
        </p:nvGraphicFramePr>
        <p:xfrm>
          <a:off x="680328" y="1381562"/>
          <a:ext cx="5133874" cy="4726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下矢印 5"/>
          <p:cNvSpPr/>
          <p:nvPr/>
        </p:nvSpPr>
        <p:spPr>
          <a:xfrm rot="16200000">
            <a:off x="5414976" y="3649071"/>
            <a:ext cx="1420339" cy="458942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6436089" y="1742440"/>
            <a:ext cx="1038912" cy="42722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sysDot"/>
          </a:ln>
        </p:spPr>
        <p:txBody>
          <a:bodyPr vert="eaVert" tIns="1080000" bIns="36000" anchor="t" anchorCtr="0"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行動が統一される</a:t>
            </a:r>
            <a:endParaRPr kumimoji="0" lang="en-US" altLang="ja-JP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u"/>
            </a:pPr>
            <a:endParaRPr kumimoji="1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10033102" y="1749044"/>
            <a:ext cx="1004232" cy="42863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sysDot"/>
          </a:ln>
        </p:spPr>
        <p:txBody>
          <a:bodyPr vert="eaVert" tIns="1080000" rIns="72000"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認知拡大につながる</a:t>
            </a:r>
            <a:endParaRPr kumimoji="0" lang="en-US" altLang="ja-JP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u"/>
            </a:pPr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コンテンツ プレースホルダー 2"/>
          <p:cNvSpPr txBox="1">
            <a:spLocks/>
          </p:cNvSpPr>
          <p:nvPr/>
        </p:nvSpPr>
        <p:spPr>
          <a:xfrm>
            <a:off x="8189886" y="1742739"/>
            <a:ext cx="1038912" cy="429895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sysDot"/>
          </a:ln>
        </p:spPr>
        <p:txBody>
          <a:bodyPr vert="eaVert" tIns="288000"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従業員がブランドの象徴化となる</a:t>
            </a:r>
            <a:endParaRPr kumimoji="0" lang="en-US" altLang="ja-JP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u"/>
            </a:pPr>
            <a:endParaRPr kumimoji="1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endParaRPr kumimoji="1" lang="ja-JP" altLang="en-US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下矢印 14"/>
          <p:cNvSpPr/>
          <p:nvPr/>
        </p:nvSpPr>
        <p:spPr>
          <a:xfrm rot="16200000">
            <a:off x="8888873" y="3690567"/>
            <a:ext cx="1420339" cy="458942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" name="下矢印 16"/>
          <p:cNvSpPr/>
          <p:nvPr/>
        </p:nvSpPr>
        <p:spPr>
          <a:xfrm rot="16200000">
            <a:off x="7124696" y="3690567"/>
            <a:ext cx="1420339" cy="458942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スライド番号プレースホルダー 1"/>
          <p:cNvSpPr txBox="1">
            <a:spLocks/>
          </p:cNvSpPr>
          <p:nvPr/>
        </p:nvSpPr>
        <p:spPr>
          <a:xfrm>
            <a:off x="11146090" y="92468"/>
            <a:ext cx="783761" cy="507376"/>
          </a:xfrm>
          <a:prstGeom prst="rect">
            <a:avLst/>
          </a:prstGeom>
          <a:noFill/>
        </p:spPr>
        <p:txBody>
          <a:bodyPr/>
          <a:lstStyle>
            <a:defPPr>
              <a:defRPr lang="ja-JP"/>
            </a:defPPr>
            <a:lvl1pPr marL="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ja-JP" sz="2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5</a:t>
            </a:r>
            <a:endParaRPr kumimoji="0" lang="en-US" altLang="ja-JP" sz="2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038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01425" y="44151"/>
            <a:ext cx="114102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434343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６</a:t>
            </a:r>
            <a:r>
              <a:rPr kumimoji="1" lang="ja-JP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</a:t>
            </a:r>
            <a:r>
              <a:rPr kumimoji="1" lang="ja-JP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商品設計：「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SE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NO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28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LIMIT</a:t>
            </a: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 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営業目線の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項目を軸として商品設計する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コンテンツ プレースホルダー 2"/>
          <p:cNvSpPr txBox="1">
            <a:spLocks/>
          </p:cNvSpPr>
          <p:nvPr/>
        </p:nvSpPr>
        <p:spPr>
          <a:xfrm>
            <a:off x="565343" y="678818"/>
            <a:ext cx="9012766" cy="6327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ja-JP" altLang="en-US" sz="32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0" lang="en-US" altLang="ja-JP" sz="2800" b="1" u="sng" kern="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SEINO</a:t>
            </a:r>
            <a:r>
              <a:rPr kumimoji="0" lang="ja-JP" altLang="en-US" sz="2800" b="1" u="sng" kern="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「ならでは」</a:t>
            </a:r>
            <a:r>
              <a:rPr kumimoji="0" lang="ja-JP" altLang="en-US" sz="2000" u="sng" kern="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＝ワンストップで全てができる</a:t>
            </a:r>
            <a:endParaRPr kumimoji="0" lang="en-US" altLang="ja-JP" sz="2000" u="sng" kern="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0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36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32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32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3200" kern="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2890019759"/>
              </p:ext>
            </p:extLst>
          </p:nvPr>
        </p:nvGraphicFramePr>
        <p:xfrm>
          <a:off x="736218" y="1850831"/>
          <a:ext cx="5101164" cy="4562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736217" y="1311564"/>
            <a:ext cx="9359128" cy="6327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ja-JP" altLang="en-US" sz="20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・・・</a:t>
            </a:r>
            <a:r>
              <a:rPr kumimoji="0" lang="en-US" altLang="ja-JP" sz="2000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</a:t>
            </a:r>
            <a:r>
              <a:rPr kumimoji="0" lang="ja-JP" altLang="en-US" sz="2000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0" lang="en-US" altLang="ja-JP" sz="2000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LIMIT(</a:t>
            </a:r>
            <a:r>
              <a:rPr kumimoji="0" lang="ja-JP" altLang="en-US" sz="2000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限界を超える</a:t>
            </a:r>
            <a:r>
              <a:rPr kumimoji="0" lang="en-US" altLang="ja-JP" sz="2000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0" lang="ja-JP" altLang="en-US" sz="2000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を軸として考えると、ワンストップで全てができることが必要</a:t>
            </a:r>
            <a:endParaRPr kumimoji="0" lang="en-US" altLang="ja-JP" sz="2000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20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0" lang="ja-JP" altLang="en-US" sz="2000" kern="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0" lang="en-US" altLang="ja-JP" sz="20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20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36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0" lang="en-US" altLang="ja-JP" sz="32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32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3200" kern="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下矢印 13"/>
          <p:cNvSpPr/>
          <p:nvPr/>
        </p:nvSpPr>
        <p:spPr>
          <a:xfrm rot="16200000">
            <a:off x="5435905" y="3937078"/>
            <a:ext cx="1420339" cy="458942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下矢印 14"/>
          <p:cNvSpPr/>
          <p:nvPr/>
        </p:nvSpPr>
        <p:spPr>
          <a:xfrm rot="16200000">
            <a:off x="7092202" y="3949483"/>
            <a:ext cx="1420339" cy="458942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 rot="16200000">
            <a:off x="8841257" y="3949483"/>
            <a:ext cx="1420339" cy="458942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コンテンツ プレースホルダー 2"/>
          <p:cNvSpPr txBox="1">
            <a:spLocks/>
          </p:cNvSpPr>
          <p:nvPr/>
        </p:nvSpPr>
        <p:spPr>
          <a:xfrm>
            <a:off x="6454767" y="2133914"/>
            <a:ext cx="1038912" cy="42722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sysDot"/>
          </a:ln>
        </p:spPr>
        <p:txBody>
          <a:bodyPr vert="eaVert"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0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ワンストップの印象を与える</a:t>
            </a:r>
            <a:endParaRPr kumimoji="0" lang="en-US" altLang="ja-JP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ctr">
              <a:buFont typeface="Wingdings" panose="05000000000000000000" pitchFamily="2" charset="2"/>
              <a:buChar char="u"/>
            </a:pPr>
            <a:endParaRPr kumimoji="1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</a:t>
            </a:r>
            <a:endParaRPr kumimoji="1" lang="ja-JP" altLang="en-US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コンテンツ プレースホルダー 2"/>
          <p:cNvSpPr txBox="1">
            <a:spLocks/>
          </p:cNvSpPr>
          <p:nvPr/>
        </p:nvSpPr>
        <p:spPr>
          <a:xfrm>
            <a:off x="8180632" y="2133914"/>
            <a:ext cx="1038912" cy="42722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sysDot"/>
          </a:ln>
        </p:spPr>
        <p:txBody>
          <a:bodyPr vert="eaVert"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0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ＮＯ</a:t>
            </a:r>
            <a:r>
              <a:rPr kumimoji="0" lang="ja-JP" altLang="en-US" sz="2000" b="1" kern="0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0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Ｓｔｒｅｓｓを提供する</a:t>
            </a:r>
            <a:endParaRPr kumimoji="0" lang="en-US" altLang="ja-JP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ctr">
              <a:buFont typeface="Wingdings" panose="05000000000000000000" pitchFamily="2" charset="2"/>
              <a:buChar char="u"/>
            </a:pPr>
            <a:endParaRPr kumimoji="1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</a:t>
            </a:r>
            <a:endParaRPr kumimoji="1" lang="ja-JP" altLang="en-US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コンテンツ プレースホルダー 2"/>
          <p:cNvSpPr txBox="1">
            <a:spLocks/>
          </p:cNvSpPr>
          <p:nvPr/>
        </p:nvSpPr>
        <p:spPr>
          <a:xfrm>
            <a:off x="9883309" y="2133914"/>
            <a:ext cx="1038912" cy="42722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sysDot"/>
          </a:ln>
        </p:spPr>
        <p:txBody>
          <a:bodyPr vert="eaVert"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14589">
              <a:defRPr>
                <a:latin typeface="+mn-lt"/>
                <a:ea typeface="+mn-ea"/>
                <a:cs typeface="+mn-cs"/>
              </a:defRPr>
            </a:lvl2pPr>
            <a:lvl3pPr marL="829178">
              <a:defRPr>
                <a:latin typeface="+mn-lt"/>
                <a:ea typeface="+mn-ea"/>
                <a:cs typeface="+mn-cs"/>
              </a:defRPr>
            </a:lvl3pPr>
            <a:lvl4pPr marL="1243767">
              <a:defRPr>
                <a:latin typeface="+mn-lt"/>
                <a:ea typeface="+mn-ea"/>
                <a:cs typeface="+mn-cs"/>
              </a:defRPr>
            </a:lvl4pPr>
            <a:lvl5pPr marL="1658356">
              <a:defRPr>
                <a:latin typeface="+mn-lt"/>
                <a:ea typeface="+mn-ea"/>
                <a:cs typeface="+mn-cs"/>
              </a:defRPr>
            </a:lvl5pPr>
            <a:lvl6pPr marL="2072945">
              <a:defRPr>
                <a:latin typeface="+mn-lt"/>
                <a:ea typeface="+mn-ea"/>
                <a:cs typeface="+mn-cs"/>
              </a:defRPr>
            </a:lvl6pPr>
            <a:lvl7pPr marL="2487534">
              <a:defRPr>
                <a:latin typeface="+mn-lt"/>
                <a:ea typeface="+mn-ea"/>
                <a:cs typeface="+mn-cs"/>
              </a:defRPr>
            </a:lvl7pPr>
            <a:lvl8pPr marL="2902123">
              <a:defRPr>
                <a:latin typeface="+mn-lt"/>
                <a:ea typeface="+mn-ea"/>
                <a:cs typeface="+mn-cs"/>
              </a:defRPr>
            </a:lvl8pPr>
            <a:lvl9pPr marL="3316712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0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ブランドパーパスの達成</a:t>
            </a:r>
            <a:endParaRPr kumimoji="0" lang="en-US" altLang="ja-JP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0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ctr">
              <a:buFont typeface="Wingdings" panose="05000000000000000000" pitchFamily="2" charset="2"/>
              <a:buChar char="u"/>
            </a:pPr>
            <a:endParaRPr kumimoji="1" lang="en-US" altLang="ja-JP" sz="2000" b="1" kern="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000" b="1" kern="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</a:t>
            </a:r>
            <a:endParaRPr kumimoji="1" lang="ja-JP" altLang="en-US" sz="2000" b="1" kern="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スライド番号プレースホルダー 1"/>
          <p:cNvSpPr txBox="1">
            <a:spLocks/>
          </p:cNvSpPr>
          <p:nvPr/>
        </p:nvSpPr>
        <p:spPr>
          <a:xfrm>
            <a:off x="11146090" y="92468"/>
            <a:ext cx="783761" cy="507376"/>
          </a:xfrm>
          <a:prstGeom prst="rect">
            <a:avLst/>
          </a:prstGeom>
          <a:noFill/>
        </p:spPr>
        <p:txBody>
          <a:bodyPr/>
          <a:lstStyle>
            <a:defPPr>
              <a:defRPr lang="ja-JP"/>
            </a:defPPr>
            <a:lvl1pPr marL="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ja-JP" sz="2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6</a:t>
            </a:r>
            <a:endParaRPr kumimoji="0" lang="en-US" altLang="ja-JP" sz="2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425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2830</TotalTime>
  <Words>858</Words>
  <Application>Microsoft Office PowerPoint</Application>
  <PresentationFormat>ワイド画面</PresentationFormat>
  <Paragraphs>125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6" baseType="lpstr">
      <vt:lpstr>Meiryo UI</vt:lpstr>
      <vt:lpstr>ＭＳ Ｐゴシック</vt:lpstr>
      <vt:lpstr>宋体</vt:lpstr>
      <vt:lpstr>宋体</vt:lpstr>
      <vt:lpstr>微软雅黑 Light</vt:lpstr>
      <vt:lpstr>游ゴシック</vt:lpstr>
      <vt:lpstr>Calibri</vt:lpstr>
      <vt:lpstr>Wingdings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西濃運輸</dc:creator>
  <cp:lastModifiedBy>AKIKO INABA</cp:lastModifiedBy>
  <cp:revision>296</cp:revision>
  <cp:lastPrinted>2022-07-04T07:31:34Z</cp:lastPrinted>
  <dcterms:created xsi:type="dcterms:W3CDTF">2021-10-19T02:07:27Z</dcterms:created>
  <dcterms:modified xsi:type="dcterms:W3CDTF">2022-08-22T06:06:00Z</dcterms:modified>
</cp:coreProperties>
</file>