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9" r:id="rId3"/>
    <p:sldId id="261" r:id="rId4"/>
    <p:sldId id="262" r:id="rId5"/>
    <p:sldId id="260" r:id="rId6"/>
    <p:sldId id="264" r:id="rId7"/>
    <p:sldId id="263" r:id="rId8"/>
    <p:sldId id="258" r:id="rId9"/>
    <p:sldId id="265" r:id="rId10"/>
    <p:sldId id="266" r:id="rId11"/>
    <p:sldId id="256" r:id="rId12"/>
    <p:sldId id="269" r:id="rId13"/>
    <p:sldId id="270" r:id="rId14"/>
    <p:sldId id="271" r:id="rId15"/>
    <p:sldId id="272" r:id="rId16"/>
    <p:sldId id="273" r:id="rId17"/>
    <p:sldId id="289" r:id="rId18"/>
    <p:sldId id="275" r:id="rId19"/>
    <p:sldId id="277" r:id="rId20"/>
    <p:sldId id="274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5" r:id="rId29"/>
    <p:sldId id="297" r:id="rId30"/>
    <p:sldId id="313" r:id="rId31"/>
    <p:sldId id="314" r:id="rId32"/>
    <p:sldId id="315" r:id="rId33"/>
    <p:sldId id="316" r:id="rId34"/>
    <p:sldId id="317" r:id="rId35"/>
    <p:sldId id="318" r:id="rId36"/>
    <p:sldId id="320" r:id="rId37"/>
    <p:sldId id="304" r:id="rId38"/>
    <p:sldId id="319" r:id="rId39"/>
    <p:sldId id="310" r:id="rId40"/>
    <p:sldId id="311" r:id="rId41"/>
    <p:sldId id="312" r:id="rId42"/>
  </p:sldIdLst>
  <p:sldSz cx="16848138" cy="108267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358"/>
    <a:srgbClr val="284049"/>
    <a:srgbClr val="FF0000"/>
    <a:srgbClr val="E6162D"/>
    <a:srgbClr val="04C741"/>
    <a:srgbClr val="121B20"/>
    <a:srgbClr val="13AEF0"/>
    <a:srgbClr val="D92C74"/>
    <a:srgbClr val="1DA1F2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8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4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6017" y="1771879"/>
            <a:ext cx="12636104" cy="3769313"/>
          </a:xfrm>
        </p:spPr>
        <p:txBody>
          <a:bodyPr anchor="b"/>
          <a:lstStyle>
            <a:lvl1pPr algn="ctr">
              <a:defRPr sz="829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6017" y="5686551"/>
            <a:ext cx="12636104" cy="2613958"/>
          </a:xfrm>
        </p:spPr>
        <p:txBody>
          <a:bodyPr/>
          <a:lstStyle>
            <a:lvl1pPr marL="0" indent="0" algn="ctr">
              <a:buNone/>
              <a:defRPr sz="3317"/>
            </a:lvl1pPr>
            <a:lvl2pPr marL="631805" indent="0" algn="ctr">
              <a:buNone/>
              <a:defRPr sz="2764"/>
            </a:lvl2pPr>
            <a:lvl3pPr marL="1263609" indent="0" algn="ctr">
              <a:buNone/>
              <a:defRPr sz="2487"/>
            </a:lvl3pPr>
            <a:lvl4pPr marL="1895414" indent="0" algn="ctr">
              <a:buNone/>
              <a:defRPr sz="2211"/>
            </a:lvl4pPr>
            <a:lvl5pPr marL="2527219" indent="0" algn="ctr">
              <a:buNone/>
              <a:defRPr sz="2211"/>
            </a:lvl5pPr>
            <a:lvl6pPr marL="3159023" indent="0" algn="ctr">
              <a:buNone/>
              <a:defRPr sz="2211"/>
            </a:lvl6pPr>
            <a:lvl7pPr marL="3790828" indent="0" algn="ctr">
              <a:buNone/>
              <a:defRPr sz="2211"/>
            </a:lvl7pPr>
            <a:lvl8pPr marL="4422633" indent="0" algn="ctr">
              <a:buNone/>
              <a:defRPr sz="2211"/>
            </a:lvl8pPr>
            <a:lvl9pPr marL="5054437" indent="0" algn="ctr">
              <a:buNone/>
              <a:defRPr sz="2211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741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792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56949" y="576424"/>
            <a:ext cx="3632880" cy="917517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8309" y="576424"/>
            <a:ext cx="10688038" cy="917517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157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0037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534" y="2699171"/>
            <a:ext cx="14531519" cy="4503626"/>
          </a:xfrm>
        </p:spPr>
        <p:txBody>
          <a:bodyPr anchor="b"/>
          <a:lstStyle>
            <a:lvl1pPr>
              <a:defRPr sz="829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9534" y="7245403"/>
            <a:ext cx="14531519" cy="2368351"/>
          </a:xfrm>
        </p:spPr>
        <p:txBody>
          <a:bodyPr/>
          <a:lstStyle>
            <a:lvl1pPr marL="0" indent="0">
              <a:buNone/>
              <a:defRPr sz="3317">
                <a:solidFill>
                  <a:schemeClr val="tx1">
                    <a:tint val="75000"/>
                  </a:schemeClr>
                </a:solidFill>
              </a:defRPr>
            </a:lvl1pPr>
            <a:lvl2pPr marL="631805" indent="0">
              <a:buNone/>
              <a:defRPr sz="2764">
                <a:solidFill>
                  <a:schemeClr val="tx1">
                    <a:tint val="75000"/>
                  </a:schemeClr>
                </a:solidFill>
              </a:defRPr>
            </a:lvl2pPr>
            <a:lvl3pPr marL="126360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3pPr>
            <a:lvl4pPr marL="1895414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4pPr>
            <a:lvl5pPr marL="2527219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5pPr>
            <a:lvl6pPr marL="315902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6pPr>
            <a:lvl7pPr marL="3790828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7pPr>
            <a:lvl8pPr marL="442263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8pPr>
            <a:lvl9pPr marL="5054437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74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8309" y="2882121"/>
            <a:ext cx="7160459" cy="68694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29370" y="2882121"/>
            <a:ext cx="7160459" cy="68694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010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504" y="576425"/>
            <a:ext cx="14531519" cy="209267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0505" y="2654058"/>
            <a:ext cx="7127551" cy="1300713"/>
          </a:xfrm>
        </p:spPr>
        <p:txBody>
          <a:bodyPr anchor="b"/>
          <a:lstStyle>
            <a:lvl1pPr marL="0" indent="0">
              <a:buNone/>
              <a:defRPr sz="3317" b="1"/>
            </a:lvl1pPr>
            <a:lvl2pPr marL="631805" indent="0">
              <a:buNone/>
              <a:defRPr sz="2764" b="1"/>
            </a:lvl2pPr>
            <a:lvl3pPr marL="1263609" indent="0">
              <a:buNone/>
              <a:defRPr sz="2487" b="1"/>
            </a:lvl3pPr>
            <a:lvl4pPr marL="1895414" indent="0">
              <a:buNone/>
              <a:defRPr sz="2211" b="1"/>
            </a:lvl4pPr>
            <a:lvl5pPr marL="2527219" indent="0">
              <a:buNone/>
              <a:defRPr sz="2211" b="1"/>
            </a:lvl5pPr>
            <a:lvl6pPr marL="3159023" indent="0">
              <a:buNone/>
              <a:defRPr sz="2211" b="1"/>
            </a:lvl6pPr>
            <a:lvl7pPr marL="3790828" indent="0">
              <a:buNone/>
              <a:defRPr sz="2211" b="1"/>
            </a:lvl7pPr>
            <a:lvl8pPr marL="4422633" indent="0">
              <a:buNone/>
              <a:defRPr sz="2211" b="1"/>
            </a:lvl8pPr>
            <a:lvl9pPr marL="5054437" indent="0">
              <a:buNone/>
              <a:defRPr sz="221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0505" y="3954771"/>
            <a:ext cx="7127551" cy="58168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29370" y="2654058"/>
            <a:ext cx="7162653" cy="1300713"/>
          </a:xfrm>
        </p:spPr>
        <p:txBody>
          <a:bodyPr anchor="b"/>
          <a:lstStyle>
            <a:lvl1pPr marL="0" indent="0">
              <a:buNone/>
              <a:defRPr sz="3317" b="1"/>
            </a:lvl1pPr>
            <a:lvl2pPr marL="631805" indent="0">
              <a:buNone/>
              <a:defRPr sz="2764" b="1"/>
            </a:lvl2pPr>
            <a:lvl3pPr marL="1263609" indent="0">
              <a:buNone/>
              <a:defRPr sz="2487" b="1"/>
            </a:lvl3pPr>
            <a:lvl4pPr marL="1895414" indent="0">
              <a:buNone/>
              <a:defRPr sz="2211" b="1"/>
            </a:lvl4pPr>
            <a:lvl5pPr marL="2527219" indent="0">
              <a:buNone/>
              <a:defRPr sz="2211" b="1"/>
            </a:lvl5pPr>
            <a:lvl6pPr marL="3159023" indent="0">
              <a:buNone/>
              <a:defRPr sz="2211" b="1"/>
            </a:lvl6pPr>
            <a:lvl7pPr marL="3790828" indent="0">
              <a:buNone/>
              <a:defRPr sz="2211" b="1"/>
            </a:lvl7pPr>
            <a:lvl8pPr marL="4422633" indent="0">
              <a:buNone/>
              <a:defRPr sz="2211" b="1"/>
            </a:lvl8pPr>
            <a:lvl9pPr marL="5054437" indent="0">
              <a:buNone/>
              <a:defRPr sz="221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29370" y="3954771"/>
            <a:ext cx="7162653" cy="58168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9776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75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606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504" y="721783"/>
            <a:ext cx="5433963" cy="2526242"/>
          </a:xfrm>
        </p:spPr>
        <p:txBody>
          <a:bodyPr anchor="b"/>
          <a:lstStyle>
            <a:lvl1pPr>
              <a:defRPr sz="442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653" y="1558852"/>
            <a:ext cx="8529370" cy="7694010"/>
          </a:xfrm>
        </p:spPr>
        <p:txBody>
          <a:bodyPr/>
          <a:lstStyle>
            <a:lvl1pPr>
              <a:defRPr sz="4422"/>
            </a:lvl1pPr>
            <a:lvl2pPr>
              <a:defRPr sz="3869"/>
            </a:lvl2pPr>
            <a:lvl3pPr>
              <a:defRPr sz="3317"/>
            </a:lvl3pPr>
            <a:lvl4pPr>
              <a:defRPr sz="2764"/>
            </a:lvl4pPr>
            <a:lvl5pPr>
              <a:defRPr sz="2764"/>
            </a:lvl5pPr>
            <a:lvl6pPr>
              <a:defRPr sz="2764"/>
            </a:lvl6pPr>
            <a:lvl7pPr>
              <a:defRPr sz="2764"/>
            </a:lvl7pPr>
            <a:lvl8pPr>
              <a:defRPr sz="2764"/>
            </a:lvl8pPr>
            <a:lvl9pPr>
              <a:defRPr sz="276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0504" y="3248025"/>
            <a:ext cx="5433963" cy="6017368"/>
          </a:xfrm>
        </p:spPr>
        <p:txBody>
          <a:bodyPr/>
          <a:lstStyle>
            <a:lvl1pPr marL="0" indent="0">
              <a:buNone/>
              <a:defRPr sz="2211"/>
            </a:lvl1pPr>
            <a:lvl2pPr marL="631805" indent="0">
              <a:buNone/>
              <a:defRPr sz="1935"/>
            </a:lvl2pPr>
            <a:lvl3pPr marL="1263609" indent="0">
              <a:buNone/>
              <a:defRPr sz="1658"/>
            </a:lvl3pPr>
            <a:lvl4pPr marL="1895414" indent="0">
              <a:buNone/>
              <a:defRPr sz="1382"/>
            </a:lvl4pPr>
            <a:lvl5pPr marL="2527219" indent="0">
              <a:buNone/>
              <a:defRPr sz="1382"/>
            </a:lvl5pPr>
            <a:lvl6pPr marL="3159023" indent="0">
              <a:buNone/>
              <a:defRPr sz="1382"/>
            </a:lvl6pPr>
            <a:lvl7pPr marL="3790828" indent="0">
              <a:buNone/>
              <a:defRPr sz="1382"/>
            </a:lvl7pPr>
            <a:lvl8pPr marL="4422633" indent="0">
              <a:buNone/>
              <a:defRPr sz="1382"/>
            </a:lvl8pPr>
            <a:lvl9pPr marL="5054437" indent="0">
              <a:buNone/>
              <a:defRPr sz="138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73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504" y="721783"/>
            <a:ext cx="5433963" cy="2526242"/>
          </a:xfrm>
        </p:spPr>
        <p:txBody>
          <a:bodyPr anchor="b"/>
          <a:lstStyle>
            <a:lvl1pPr>
              <a:defRPr sz="442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62653" y="1558852"/>
            <a:ext cx="8529370" cy="7694010"/>
          </a:xfrm>
        </p:spPr>
        <p:txBody>
          <a:bodyPr anchor="t"/>
          <a:lstStyle>
            <a:lvl1pPr marL="0" indent="0">
              <a:buNone/>
              <a:defRPr sz="4422"/>
            </a:lvl1pPr>
            <a:lvl2pPr marL="631805" indent="0">
              <a:buNone/>
              <a:defRPr sz="3869"/>
            </a:lvl2pPr>
            <a:lvl3pPr marL="1263609" indent="0">
              <a:buNone/>
              <a:defRPr sz="3317"/>
            </a:lvl3pPr>
            <a:lvl4pPr marL="1895414" indent="0">
              <a:buNone/>
              <a:defRPr sz="2764"/>
            </a:lvl4pPr>
            <a:lvl5pPr marL="2527219" indent="0">
              <a:buNone/>
              <a:defRPr sz="2764"/>
            </a:lvl5pPr>
            <a:lvl6pPr marL="3159023" indent="0">
              <a:buNone/>
              <a:defRPr sz="2764"/>
            </a:lvl6pPr>
            <a:lvl7pPr marL="3790828" indent="0">
              <a:buNone/>
              <a:defRPr sz="2764"/>
            </a:lvl7pPr>
            <a:lvl8pPr marL="4422633" indent="0">
              <a:buNone/>
              <a:defRPr sz="2764"/>
            </a:lvl8pPr>
            <a:lvl9pPr marL="5054437" indent="0">
              <a:buNone/>
              <a:defRPr sz="2764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0504" y="3248025"/>
            <a:ext cx="5433963" cy="6017368"/>
          </a:xfrm>
        </p:spPr>
        <p:txBody>
          <a:bodyPr/>
          <a:lstStyle>
            <a:lvl1pPr marL="0" indent="0">
              <a:buNone/>
              <a:defRPr sz="2211"/>
            </a:lvl1pPr>
            <a:lvl2pPr marL="631805" indent="0">
              <a:buNone/>
              <a:defRPr sz="1935"/>
            </a:lvl2pPr>
            <a:lvl3pPr marL="1263609" indent="0">
              <a:buNone/>
              <a:defRPr sz="1658"/>
            </a:lvl3pPr>
            <a:lvl4pPr marL="1895414" indent="0">
              <a:buNone/>
              <a:defRPr sz="1382"/>
            </a:lvl4pPr>
            <a:lvl5pPr marL="2527219" indent="0">
              <a:buNone/>
              <a:defRPr sz="1382"/>
            </a:lvl5pPr>
            <a:lvl6pPr marL="3159023" indent="0">
              <a:buNone/>
              <a:defRPr sz="1382"/>
            </a:lvl6pPr>
            <a:lvl7pPr marL="3790828" indent="0">
              <a:buNone/>
              <a:defRPr sz="1382"/>
            </a:lvl7pPr>
            <a:lvl8pPr marL="4422633" indent="0">
              <a:buNone/>
              <a:defRPr sz="1382"/>
            </a:lvl8pPr>
            <a:lvl9pPr marL="5054437" indent="0">
              <a:buNone/>
              <a:defRPr sz="138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90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8310" y="576425"/>
            <a:ext cx="14531519" cy="2092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8310" y="2882121"/>
            <a:ext cx="14531519" cy="6869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8310" y="10034794"/>
            <a:ext cx="3790831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B124F-525C-4EB1-B1B4-064DE7733681}" type="datetimeFigureOut">
              <a:rPr kumimoji="1" lang="ja-JP" altLang="en-US" smtClean="0"/>
              <a:t>2020/7/27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80946" y="10034794"/>
            <a:ext cx="5686247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98997" y="10034794"/>
            <a:ext cx="3790831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3B8C5-4C58-4779-86FC-009124E8DA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99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263609" rtl="0" eaLnBrk="1" latinLnBrk="0" hangingPunct="1">
        <a:lnSpc>
          <a:spcPct val="90000"/>
        </a:lnSpc>
        <a:spcBef>
          <a:spcPct val="0"/>
        </a:spcBef>
        <a:buNone/>
        <a:defRPr kumimoji="1" sz="6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902" indent="-315902" algn="l" defTabSz="1263609" rtl="0" eaLnBrk="1" latinLnBrk="0" hangingPunct="1">
        <a:lnSpc>
          <a:spcPct val="90000"/>
        </a:lnSpc>
        <a:spcBef>
          <a:spcPts val="1382"/>
        </a:spcBef>
        <a:buFont typeface="Arial" panose="020B0604020202020204" pitchFamily="34" charset="0"/>
        <a:buChar char="•"/>
        <a:defRPr kumimoji="1" sz="3869" kern="1200">
          <a:solidFill>
            <a:schemeClr val="tx1"/>
          </a:solidFill>
          <a:latin typeface="+mn-lt"/>
          <a:ea typeface="+mn-ea"/>
          <a:cs typeface="+mn-cs"/>
        </a:defRPr>
      </a:lvl1pPr>
      <a:lvl2pPr marL="947707" indent="-315902" algn="l" defTabSz="1263609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kumimoji="1" sz="3317" kern="1200">
          <a:solidFill>
            <a:schemeClr val="tx1"/>
          </a:solidFill>
          <a:latin typeface="+mn-lt"/>
          <a:ea typeface="+mn-ea"/>
          <a:cs typeface="+mn-cs"/>
        </a:defRPr>
      </a:lvl2pPr>
      <a:lvl3pPr marL="1579512" indent="-315902" algn="l" defTabSz="1263609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kumimoji="1" sz="2764" kern="1200">
          <a:solidFill>
            <a:schemeClr val="tx1"/>
          </a:solidFill>
          <a:latin typeface="+mn-lt"/>
          <a:ea typeface="+mn-ea"/>
          <a:cs typeface="+mn-cs"/>
        </a:defRPr>
      </a:lvl3pPr>
      <a:lvl4pPr marL="2211316" indent="-315902" algn="l" defTabSz="1263609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843121" indent="-315902" algn="l" defTabSz="1263609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474926" indent="-315902" algn="l" defTabSz="1263609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4106730" indent="-315902" algn="l" defTabSz="1263609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738535" indent="-315902" algn="l" defTabSz="1263609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370340" indent="-315902" algn="l" defTabSz="1263609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3609" rtl="0" eaLnBrk="1" latinLnBrk="0" hangingPunct="1"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1pPr>
      <a:lvl2pPr marL="631805" algn="l" defTabSz="1263609" rtl="0" eaLnBrk="1" latinLnBrk="0" hangingPunct="1"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2pPr>
      <a:lvl3pPr marL="1263609" algn="l" defTabSz="1263609" rtl="0" eaLnBrk="1" latinLnBrk="0" hangingPunct="1"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3pPr>
      <a:lvl4pPr marL="1895414" algn="l" defTabSz="1263609" rtl="0" eaLnBrk="1" latinLnBrk="0" hangingPunct="1"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527219" algn="l" defTabSz="1263609" rtl="0" eaLnBrk="1" latinLnBrk="0" hangingPunct="1"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159023" algn="l" defTabSz="1263609" rtl="0" eaLnBrk="1" latinLnBrk="0" hangingPunct="1"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3790828" algn="l" defTabSz="1263609" rtl="0" eaLnBrk="1" latinLnBrk="0" hangingPunct="1"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422633" algn="l" defTabSz="1263609" rtl="0" eaLnBrk="1" latinLnBrk="0" hangingPunct="1"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054437" algn="l" defTabSz="1263609" rtl="0" eaLnBrk="1" latinLnBrk="0" hangingPunct="1">
        <a:defRPr kumimoji="1" sz="2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9.png"/><Relationship Id="rId7" Type="http://schemas.openxmlformats.org/officeDocument/2006/relationships/image" Target="../media/image11.png"/><Relationship Id="rId12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6.png"/><Relationship Id="rId4" Type="http://schemas.openxmlformats.org/officeDocument/2006/relationships/image" Target="../media/image42.png"/><Relationship Id="rId9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0" y="1708615"/>
            <a:ext cx="16848138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8800" b="1" dirty="0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インターネット上の</a:t>
            </a:r>
            <a:endParaRPr kumimoji="1" lang="en-US" altLang="ja-JP" sz="8800" b="1" dirty="0">
              <a:solidFill>
                <a:schemeClr val="bg1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8800" b="1" dirty="0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クリエイターの作品を</a:t>
            </a:r>
            <a:endParaRPr kumimoji="1" lang="en-US" altLang="ja-JP" sz="8800" b="1" dirty="0">
              <a:solidFill>
                <a:schemeClr val="bg1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8800" b="1" dirty="0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常駐監視</a:t>
            </a:r>
            <a:r>
              <a:rPr kumimoji="1" lang="en-US" altLang="ja-JP" sz="8800" b="1" dirty="0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&amp;</a:t>
            </a:r>
            <a:r>
              <a:rPr kumimoji="1" lang="ja-JP" altLang="en-US" sz="8800" b="1" dirty="0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保存しよう</a:t>
            </a:r>
            <a:endParaRPr kumimoji="1" lang="en-US" altLang="ja-JP" sz="8800" b="1" dirty="0">
              <a:solidFill>
                <a:schemeClr val="bg1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endParaRPr kumimoji="1" lang="en-US" altLang="ja-JP" sz="9600" b="1" dirty="0">
              <a:solidFill>
                <a:schemeClr val="bg1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en-US" altLang="ja-JP" sz="9600" b="1" dirty="0" err="1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en-US" altLang="ja-JP" sz="9600" b="1" dirty="0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(+a)</a:t>
            </a:r>
            <a:r>
              <a:rPr kumimoji="1" lang="ja-JP" altLang="en-US" sz="9600" b="1" dirty="0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ダウンローダー計画</a:t>
            </a:r>
            <a:endParaRPr kumimoji="1" lang="en-US" altLang="ja-JP" sz="9600" b="1" dirty="0">
              <a:solidFill>
                <a:schemeClr val="bg1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endParaRPr kumimoji="1" lang="en-US" altLang="ja-JP" sz="3600" b="1" dirty="0">
              <a:solidFill>
                <a:schemeClr val="bg1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en-US" altLang="ja-JP" sz="3600" b="1" dirty="0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</a:t>
            </a:r>
            <a:r>
              <a:rPr kumimoji="1" lang="en-US" altLang="ja-JP" sz="3600" b="1" dirty="0" err="1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ja-JP" altLang="en-US" sz="3600" b="1" dirty="0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以外のことも入ってますが今回は</a:t>
            </a:r>
            <a:r>
              <a:rPr kumimoji="1" lang="en-US" altLang="ja-JP" sz="3600" b="1" dirty="0" err="1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ja-JP" altLang="en-US" sz="3600" b="1" dirty="0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オンリーで</a:t>
            </a:r>
            <a:r>
              <a:rPr kumimoji="1" lang="en-US" altLang="ja-JP" sz="3600" b="1" dirty="0">
                <a:solidFill>
                  <a:schemeClr val="bg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2357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2176203" y="3726408"/>
            <a:ext cx="12495729" cy="4616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もう日常生活を蝕むレベル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||</a:t>
            </a:r>
          </a:p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全部自動化しよう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endParaRPr lang="ja-JP" altLang="en-US" sz="54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過労死のイラスト">
            <a:extLst>
              <a:ext uri="{FF2B5EF4-FFF2-40B4-BE49-F238E27FC236}">
                <a16:creationId xmlns:a16="http://schemas.microsoft.com/office/drawing/2014/main" id="{1BCE40CC-65CD-4489-8FD6-AD2C5C9B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366" y="643805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264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B414D068-1691-4231-8382-5C70CEF562A7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DA6C5A3-6E8D-46CB-89CD-FC6A84F96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0" y="2307219"/>
            <a:ext cx="1427353" cy="1427353"/>
          </a:xfrm>
          <a:prstGeom prst="rect">
            <a:avLst/>
          </a:prstGeom>
        </p:spPr>
      </p:pic>
      <p:pic>
        <p:nvPicPr>
          <p:cNvPr id="7" name="図 6" descr="時計, 記号, 光 が含まれている画像&#10;&#10;自動的に生成された説明">
            <a:extLst>
              <a:ext uri="{FF2B5EF4-FFF2-40B4-BE49-F238E27FC236}">
                <a16:creationId xmlns:a16="http://schemas.microsoft.com/office/drawing/2014/main" id="{28F04227-FB19-486D-853F-1C86F3CB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31" y="2341743"/>
            <a:ext cx="1496718" cy="1496718"/>
          </a:xfrm>
          <a:prstGeom prst="rect">
            <a:avLst/>
          </a:prstGeom>
        </p:spPr>
      </p:pic>
      <p:pic>
        <p:nvPicPr>
          <p:cNvPr id="9" name="図 8" descr="鳥 が含まれている画像&#10;&#10;自動的に生成された説明">
            <a:extLst>
              <a:ext uri="{FF2B5EF4-FFF2-40B4-BE49-F238E27FC236}">
                <a16:creationId xmlns:a16="http://schemas.microsoft.com/office/drawing/2014/main" id="{61590CC4-C102-4177-A9BA-565B37917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27" y="2307218"/>
            <a:ext cx="1427353" cy="1427353"/>
          </a:xfrm>
          <a:prstGeom prst="rect">
            <a:avLst/>
          </a:prstGeom>
        </p:spPr>
      </p:pic>
      <p:pic>
        <p:nvPicPr>
          <p:cNvPr id="11" name="図 10" descr="時計, 記号, モニター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4DD4CBF8-52DA-45C6-9966-B8433914E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966" y="2336074"/>
            <a:ext cx="1500448" cy="1500448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E6621EC-F644-4B09-849E-8661896CA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9" y="2345194"/>
            <a:ext cx="1427354" cy="1427354"/>
          </a:xfrm>
          <a:prstGeom prst="rect">
            <a:avLst/>
          </a:prstGeom>
        </p:spPr>
      </p:pic>
      <p:pic>
        <p:nvPicPr>
          <p:cNvPr id="15" name="図 14" descr="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86BA54C8-DB30-428F-9963-43BE031E1A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412" y="2333122"/>
            <a:ext cx="1496718" cy="1503400"/>
          </a:xfrm>
          <a:prstGeom prst="rect">
            <a:avLst/>
          </a:prstGeom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FDDAB954-D0DD-41A3-B676-22D790DA2F38}"/>
              </a:ext>
            </a:extLst>
          </p:cNvPr>
          <p:cNvSpPr txBox="1">
            <a:spLocks/>
          </p:cNvSpPr>
          <p:nvPr/>
        </p:nvSpPr>
        <p:spPr>
          <a:xfrm>
            <a:off x="600527" y="511196"/>
            <a:ext cx="1427635" cy="72614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12131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8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b="1" dirty="0">
              <a:solidFill>
                <a:srgbClr val="009CFF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F601ED5-5469-4D25-BE7A-3EE0C4084FD3}"/>
              </a:ext>
            </a:extLst>
          </p:cNvPr>
          <p:cNvSpPr txBox="1"/>
          <p:nvPr/>
        </p:nvSpPr>
        <p:spPr>
          <a:xfrm>
            <a:off x="600527" y="1752213"/>
            <a:ext cx="142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err="1">
                <a:solidFill>
                  <a:srgbClr val="009CFF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endParaRPr kumimoji="1" lang="ja-JP" altLang="en-US" sz="3200" b="1" dirty="0">
              <a:solidFill>
                <a:srgbClr val="009CFF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5800F8E-52E9-4FC4-A4AE-0EC8041D6897}"/>
              </a:ext>
            </a:extLst>
          </p:cNvPr>
          <p:cNvSpPr txBox="1"/>
          <p:nvPr/>
        </p:nvSpPr>
        <p:spPr>
          <a:xfrm>
            <a:off x="2647085" y="1752214"/>
            <a:ext cx="142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1DA1F2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Twitter</a:t>
            </a:r>
            <a:endParaRPr kumimoji="1" lang="ja-JP" altLang="en-US" sz="2400" b="1" dirty="0">
              <a:solidFill>
                <a:srgbClr val="1DA1F2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5EE5BD7-9FFB-4ADB-89DA-6D30495298B0}"/>
              </a:ext>
            </a:extLst>
          </p:cNvPr>
          <p:cNvSpPr txBox="1"/>
          <p:nvPr/>
        </p:nvSpPr>
        <p:spPr>
          <a:xfrm>
            <a:off x="6532699" y="175726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D92C74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Instagram</a:t>
            </a:r>
            <a:endParaRPr kumimoji="1" lang="ja-JP" altLang="en-US" sz="2400" b="1" dirty="0">
              <a:solidFill>
                <a:srgbClr val="D92C74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C36C208-4F3D-4C7F-9D2A-577A9F359A22}"/>
              </a:ext>
            </a:extLst>
          </p:cNvPr>
          <p:cNvSpPr txBox="1"/>
          <p:nvPr/>
        </p:nvSpPr>
        <p:spPr>
          <a:xfrm>
            <a:off x="8779427" y="1747877"/>
            <a:ext cx="142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314358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Tumblr</a:t>
            </a:r>
            <a:endParaRPr kumimoji="1" lang="ja-JP" altLang="en-US" sz="2400" b="1" dirty="0">
              <a:solidFill>
                <a:srgbClr val="314358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102980E-439A-4B5D-B2B0-5010AC04195C}"/>
              </a:ext>
            </a:extLst>
          </p:cNvPr>
          <p:cNvSpPr txBox="1"/>
          <p:nvPr/>
        </p:nvSpPr>
        <p:spPr>
          <a:xfrm>
            <a:off x="10629166" y="1757268"/>
            <a:ext cx="1771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err="1">
                <a:solidFill>
                  <a:srgbClr val="121B2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ArtStation</a:t>
            </a:r>
            <a:endParaRPr kumimoji="1" lang="ja-JP" altLang="en-US" sz="2400" b="1" dirty="0">
              <a:solidFill>
                <a:srgbClr val="121B2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DD0D507-E466-4940-8CD9-DF45A9807920}"/>
              </a:ext>
            </a:extLst>
          </p:cNvPr>
          <p:cNvSpPr txBox="1"/>
          <p:nvPr/>
        </p:nvSpPr>
        <p:spPr>
          <a:xfrm>
            <a:off x="12575707" y="1752210"/>
            <a:ext cx="2023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err="1">
                <a:solidFill>
                  <a:srgbClr val="04C74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DevinantArt</a:t>
            </a:r>
            <a:endParaRPr kumimoji="1" lang="ja-JP" altLang="en-US" sz="2400" b="1" dirty="0">
              <a:solidFill>
                <a:srgbClr val="04C741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1034" name="Picture 10" descr="「weibo logo」の画像検索結果">
            <a:extLst>
              <a:ext uri="{FF2B5EF4-FFF2-40B4-BE49-F238E27FC236}">
                <a16:creationId xmlns:a16="http://schemas.microsoft.com/office/drawing/2014/main" id="{D22668C9-5DB3-4292-AA18-FA7AC355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770" y="2319316"/>
            <a:ext cx="1427636" cy="14276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1856DB8-90C6-4BF1-A46E-A4F4F77E2559}"/>
              </a:ext>
            </a:extLst>
          </p:cNvPr>
          <p:cNvSpPr txBox="1"/>
          <p:nvPr/>
        </p:nvSpPr>
        <p:spPr>
          <a:xfrm>
            <a:off x="14826460" y="1747876"/>
            <a:ext cx="1414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E6162D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Weibo</a:t>
            </a:r>
            <a:endParaRPr kumimoji="1" lang="ja-JP" altLang="en-US" sz="2400" b="1" dirty="0">
              <a:solidFill>
                <a:srgbClr val="E6162D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1040" name="Picture 16" descr="「yoiutube logo」の画像検索結果">
            <a:extLst>
              <a:ext uri="{FF2B5EF4-FFF2-40B4-BE49-F238E27FC236}">
                <a16:creationId xmlns:a16="http://schemas.microsoft.com/office/drawing/2014/main" id="{17B54A44-A1A6-41A3-8057-EFD8BBCAF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40" y="2333122"/>
            <a:ext cx="1427635" cy="1427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7FE685B-FC1A-4ED3-AC9A-77715A4BA536}"/>
              </a:ext>
            </a:extLst>
          </p:cNvPr>
          <p:cNvSpPr txBox="1"/>
          <p:nvPr/>
        </p:nvSpPr>
        <p:spPr>
          <a:xfrm>
            <a:off x="4609496" y="1749128"/>
            <a:ext cx="164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YouTube</a:t>
            </a:r>
            <a:endParaRPr kumimoji="1" lang="ja-JP" altLang="en-US" sz="2400" b="1" dirty="0">
              <a:solidFill>
                <a:srgbClr val="FF000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5FA82FF1-D0D1-4941-8C7C-306745FC821B}"/>
              </a:ext>
            </a:extLst>
          </p:cNvPr>
          <p:cNvCxnSpPr>
            <a:cxnSpLocks/>
          </p:cNvCxnSpPr>
          <p:nvPr/>
        </p:nvCxnSpPr>
        <p:spPr>
          <a:xfrm>
            <a:off x="1314344" y="3888316"/>
            <a:ext cx="3796970" cy="1666625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図 37">
            <a:extLst>
              <a:ext uri="{FF2B5EF4-FFF2-40B4-BE49-F238E27FC236}">
                <a16:creationId xmlns:a16="http://schemas.microsoft.com/office/drawing/2014/main" id="{56EC9739-711D-4159-8585-733621D2B5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9793" y="4362241"/>
            <a:ext cx="3959231" cy="3959231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7ADA8DD-CC36-4BA9-903A-F18CE030E4E0}"/>
              </a:ext>
            </a:extLst>
          </p:cNvPr>
          <p:cNvSpPr txBox="1"/>
          <p:nvPr/>
        </p:nvSpPr>
        <p:spPr>
          <a:xfrm>
            <a:off x="2506720" y="7449515"/>
            <a:ext cx="118346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各</a:t>
            </a:r>
            <a:r>
              <a:rPr kumimoji="1" lang="en-US" altLang="ja-JP" sz="32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SNS</a:t>
            </a:r>
            <a:r>
              <a:rPr kumimoji="1" lang="ja-JP" altLang="en-US" sz="32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、イラスト</a:t>
            </a:r>
            <a:r>
              <a:rPr kumimoji="1" lang="en-US" altLang="ja-JP" sz="32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/</a:t>
            </a:r>
            <a:r>
              <a:rPr kumimoji="1" lang="ja-JP" altLang="en-US" sz="32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動画</a:t>
            </a:r>
            <a:r>
              <a:rPr kumimoji="1" lang="en-US" altLang="ja-JP" sz="32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/</a:t>
            </a:r>
            <a:r>
              <a:rPr kumimoji="1" lang="ja-JP" altLang="en-US" sz="32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楽曲投稿サイトにおいて</a:t>
            </a:r>
            <a:endParaRPr kumimoji="1" lang="en-US" altLang="ja-JP" sz="3200" b="1" dirty="0">
              <a:solidFill>
                <a:schemeClr val="accent1">
                  <a:lumMod val="50000"/>
                </a:schemeClr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32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指定ユーザーを監視、投稿された全てのメディアを自動保存し、</a:t>
            </a:r>
            <a:endParaRPr kumimoji="1" lang="en-US" altLang="ja-JP" sz="3200" b="1" dirty="0">
              <a:solidFill>
                <a:schemeClr val="accent1">
                  <a:lumMod val="50000"/>
                </a:schemeClr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32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ユーザー別に用意されたフォルダへ自動で振り分ける</a:t>
            </a:r>
            <a:endParaRPr kumimoji="1" lang="en-US" altLang="ja-JP" sz="3200" b="1" dirty="0">
              <a:solidFill>
                <a:schemeClr val="accent1">
                  <a:lumMod val="50000"/>
                </a:schemeClr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endParaRPr kumimoji="1" lang="en-US" altLang="ja-JP" sz="3200" b="1" dirty="0">
              <a:solidFill>
                <a:schemeClr val="accent1">
                  <a:lumMod val="50000"/>
                </a:schemeClr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常駐監視型メディアダウンローダー</a:t>
            </a: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366B3D0-EB6F-4920-939F-6459ED5C7071}"/>
              </a:ext>
            </a:extLst>
          </p:cNvPr>
          <p:cNvCxnSpPr>
            <a:cxnSpLocks/>
          </p:cNvCxnSpPr>
          <p:nvPr/>
        </p:nvCxnSpPr>
        <p:spPr>
          <a:xfrm>
            <a:off x="3354418" y="3869078"/>
            <a:ext cx="2958178" cy="1563534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ED0F3227-E370-4FA8-8468-1030ED11B698}"/>
              </a:ext>
            </a:extLst>
          </p:cNvPr>
          <p:cNvCxnSpPr>
            <a:cxnSpLocks/>
          </p:cNvCxnSpPr>
          <p:nvPr/>
        </p:nvCxnSpPr>
        <p:spPr>
          <a:xfrm>
            <a:off x="5407318" y="3856059"/>
            <a:ext cx="2040214" cy="1401741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91173A8-234C-427C-8200-740C833F4A49}"/>
              </a:ext>
            </a:extLst>
          </p:cNvPr>
          <p:cNvCxnSpPr>
            <a:cxnSpLocks/>
          </p:cNvCxnSpPr>
          <p:nvPr/>
        </p:nvCxnSpPr>
        <p:spPr>
          <a:xfrm>
            <a:off x="7397480" y="3882744"/>
            <a:ext cx="763729" cy="1254032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709EDB61-4058-48D2-9AB6-B020610FE5B0}"/>
              </a:ext>
            </a:extLst>
          </p:cNvPr>
          <p:cNvCxnSpPr>
            <a:cxnSpLocks/>
          </p:cNvCxnSpPr>
          <p:nvPr/>
        </p:nvCxnSpPr>
        <p:spPr>
          <a:xfrm flipH="1">
            <a:off x="8684717" y="3929913"/>
            <a:ext cx="713677" cy="1254032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4BBB508E-0706-4DE8-861C-5976E22EF216}"/>
              </a:ext>
            </a:extLst>
          </p:cNvPr>
          <p:cNvCxnSpPr>
            <a:cxnSpLocks/>
          </p:cNvCxnSpPr>
          <p:nvPr/>
        </p:nvCxnSpPr>
        <p:spPr>
          <a:xfrm flipH="1">
            <a:off x="9398394" y="4023829"/>
            <a:ext cx="1800863" cy="1254032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63395AAB-0248-4734-BFC7-28CD245D9542}"/>
              </a:ext>
            </a:extLst>
          </p:cNvPr>
          <p:cNvCxnSpPr>
            <a:cxnSpLocks/>
          </p:cNvCxnSpPr>
          <p:nvPr/>
        </p:nvCxnSpPr>
        <p:spPr>
          <a:xfrm flipH="1">
            <a:off x="10298564" y="4081329"/>
            <a:ext cx="3257539" cy="1351283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92173D61-BFDF-4D79-8CB2-E8789E84F59E}"/>
              </a:ext>
            </a:extLst>
          </p:cNvPr>
          <p:cNvCxnSpPr>
            <a:cxnSpLocks/>
          </p:cNvCxnSpPr>
          <p:nvPr/>
        </p:nvCxnSpPr>
        <p:spPr>
          <a:xfrm flipH="1">
            <a:off x="11287559" y="4186771"/>
            <a:ext cx="4246235" cy="1444321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FA2C057-9001-4834-91F5-3CCA05E5A74E}"/>
              </a:ext>
            </a:extLst>
          </p:cNvPr>
          <p:cNvSpPr/>
          <p:nvPr/>
        </p:nvSpPr>
        <p:spPr>
          <a:xfrm>
            <a:off x="6215770" y="433108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6600" b="1" dirty="0">
                <a:solidFill>
                  <a:srgbClr val="4472C4">
                    <a:lumMod val="50000"/>
                  </a:srgb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欲しいもの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11258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B414D068-1691-4231-8382-5C70CEF562A7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DA6C5A3-6E8D-46CB-89CD-FC6A84F96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0" y="2307219"/>
            <a:ext cx="1427353" cy="1427353"/>
          </a:xfrm>
          <a:prstGeom prst="rect">
            <a:avLst/>
          </a:prstGeom>
        </p:spPr>
      </p:pic>
      <p:pic>
        <p:nvPicPr>
          <p:cNvPr id="7" name="図 6" descr="時計, 記号, 光 が含まれている画像&#10;&#10;自動的に生成された説明">
            <a:extLst>
              <a:ext uri="{FF2B5EF4-FFF2-40B4-BE49-F238E27FC236}">
                <a16:creationId xmlns:a16="http://schemas.microsoft.com/office/drawing/2014/main" id="{28F04227-FB19-486D-853F-1C86F3CB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31" y="2341743"/>
            <a:ext cx="1496718" cy="1496718"/>
          </a:xfrm>
          <a:prstGeom prst="rect">
            <a:avLst/>
          </a:prstGeom>
        </p:spPr>
      </p:pic>
      <p:pic>
        <p:nvPicPr>
          <p:cNvPr id="9" name="図 8" descr="鳥 が含まれている画像&#10;&#10;自動的に生成された説明">
            <a:extLst>
              <a:ext uri="{FF2B5EF4-FFF2-40B4-BE49-F238E27FC236}">
                <a16:creationId xmlns:a16="http://schemas.microsoft.com/office/drawing/2014/main" id="{61590CC4-C102-4177-A9BA-565B37917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27" y="2307218"/>
            <a:ext cx="1427353" cy="1427353"/>
          </a:xfrm>
          <a:prstGeom prst="rect">
            <a:avLst/>
          </a:prstGeom>
        </p:spPr>
      </p:pic>
      <p:pic>
        <p:nvPicPr>
          <p:cNvPr id="11" name="図 10" descr="時計, 記号, モニター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4DD4CBF8-52DA-45C6-9966-B8433914E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966" y="2336074"/>
            <a:ext cx="1500448" cy="1500448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E6621EC-F644-4B09-849E-8661896CA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9" y="2345194"/>
            <a:ext cx="1427354" cy="1427354"/>
          </a:xfrm>
          <a:prstGeom prst="rect">
            <a:avLst/>
          </a:prstGeom>
        </p:spPr>
      </p:pic>
      <p:pic>
        <p:nvPicPr>
          <p:cNvPr id="15" name="図 14" descr="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86BA54C8-DB30-428F-9963-43BE031E1A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412" y="2333122"/>
            <a:ext cx="1496718" cy="1503400"/>
          </a:xfrm>
          <a:prstGeom prst="rect">
            <a:avLst/>
          </a:prstGeom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FDDAB954-D0DD-41A3-B676-22D790DA2F38}"/>
              </a:ext>
            </a:extLst>
          </p:cNvPr>
          <p:cNvSpPr txBox="1">
            <a:spLocks/>
          </p:cNvSpPr>
          <p:nvPr/>
        </p:nvSpPr>
        <p:spPr>
          <a:xfrm>
            <a:off x="600527" y="511196"/>
            <a:ext cx="1427635" cy="72614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12131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8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b="1" dirty="0">
              <a:solidFill>
                <a:srgbClr val="009CFF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F601ED5-5469-4D25-BE7A-3EE0C4084FD3}"/>
              </a:ext>
            </a:extLst>
          </p:cNvPr>
          <p:cNvSpPr txBox="1"/>
          <p:nvPr/>
        </p:nvSpPr>
        <p:spPr>
          <a:xfrm>
            <a:off x="600527" y="1752213"/>
            <a:ext cx="142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err="1">
                <a:solidFill>
                  <a:srgbClr val="009CFF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endParaRPr kumimoji="1" lang="ja-JP" altLang="en-US" sz="3200" b="1" dirty="0">
              <a:solidFill>
                <a:srgbClr val="009CFF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5800F8E-52E9-4FC4-A4AE-0EC8041D6897}"/>
              </a:ext>
            </a:extLst>
          </p:cNvPr>
          <p:cNvSpPr txBox="1"/>
          <p:nvPr/>
        </p:nvSpPr>
        <p:spPr>
          <a:xfrm>
            <a:off x="2647085" y="1752214"/>
            <a:ext cx="142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1DA1F2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Twitter</a:t>
            </a:r>
            <a:endParaRPr kumimoji="1" lang="ja-JP" altLang="en-US" sz="2400" b="1" dirty="0">
              <a:solidFill>
                <a:srgbClr val="1DA1F2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5EE5BD7-9FFB-4ADB-89DA-6D30495298B0}"/>
              </a:ext>
            </a:extLst>
          </p:cNvPr>
          <p:cNvSpPr txBox="1"/>
          <p:nvPr/>
        </p:nvSpPr>
        <p:spPr>
          <a:xfrm>
            <a:off x="6532699" y="175726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D92C74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Instagram</a:t>
            </a:r>
            <a:endParaRPr kumimoji="1" lang="ja-JP" altLang="en-US" sz="2400" b="1" dirty="0">
              <a:solidFill>
                <a:srgbClr val="D92C74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C36C208-4F3D-4C7F-9D2A-577A9F359A22}"/>
              </a:ext>
            </a:extLst>
          </p:cNvPr>
          <p:cNvSpPr txBox="1"/>
          <p:nvPr/>
        </p:nvSpPr>
        <p:spPr>
          <a:xfrm>
            <a:off x="8779427" y="1747877"/>
            <a:ext cx="142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314358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Tumblr</a:t>
            </a:r>
            <a:endParaRPr kumimoji="1" lang="ja-JP" altLang="en-US" sz="2400" b="1" dirty="0">
              <a:solidFill>
                <a:srgbClr val="314358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102980E-439A-4B5D-B2B0-5010AC04195C}"/>
              </a:ext>
            </a:extLst>
          </p:cNvPr>
          <p:cNvSpPr txBox="1"/>
          <p:nvPr/>
        </p:nvSpPr>
        <p:spPr>
          <a:xfrm>
            <a:off x="10629166" y="1757268"/>
            <a:ext cx="1771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err="1">
                <a:solidFill>
                  <a:srgbClr val="121B2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ArtStation</a:t>
            </a:r>
            <a:endParaRPr kumimoji="1" lang="ja-JP" altLang="en-US" sz="2400" b="1" dirty="0">
              <a:solidFill>
                <a:srgbClr val="121B2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DD0D507-E466-4940-8CD9-DF45A9807920}"/>
              </a:ext>
            </a:extLst>
          </p:cNvPr>
          <p:cNvSpPr txBox="1"/>
          <p:nvPr/>
        </p:nvSpPr>
        <p:spPr>
          <a:xfrm>
            <a:off x="12575707" y="1752210"/>
            <a:ext cx="2023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err="1">
                <a:solidFill>
                  <a:srgbClr val="04C741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DevinantArt</a:t>
            </a:r>
            <a:endParaRPr kumimoji="1" lang="ja-JP" altLang="en-US" sz="2400" b="1" dirty="0">
              <a:solidFill>
                <a:srgbClr val="04C741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1034" name="Picture 10" descr="「weibo logo」の画像検索結果">
            <a:extLst>
              <a:ext uri="{FF2B5EF4-FFF2-40B4-BE49-F238E27FC236}">
                <a16:creationId xmlns:a16="http://schemas.microsoft.com/office/drawing/2014/main" id="{D22668C9-5DB3-4292-AA18-FA7AC355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770" y="2319316"/>
            <a:ext cx="1427636" cy="14276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1856DB8-90C6-4BF1-A46E-A4F4F77E2559}"/>
              </a:ext>
            </a:extLst>
          </p:cNvPr>
          <p:cNvSpPr txBox="1"/>
          <p:nvPr/>
        </p:nvSpPr>
        <p:spPr>
          <a:xfrm>
            <a:off x="14826460" y="1747876"/>
            <a:ext cx="1414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E6162D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Weibo</a:t>
            </a:r>
            <a:endParaRPr kumimoji="1" lang="ja-JP" altLang="en-US" sz="2400" b="1" dirty="0">
              <a:solidFill>
                <a:srgbClr val="E6162D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1040" name="Picture 16" descr="「yoiutube logo」の画像検索結果">
            <a:extLst>
              <a:ext uri="{FF2B5EF4-FFF2-40B4-BE49-F238E27FC236}">
                <a16:creationId xmlns:a16="http://schemas.microsoft.com/office/drawing/2014/main" id="{17B54A44-A1A6-41A3-8057-EFD8BBCAF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40" y="2333122"/>
            <a:ext cx="1427635" cy="1427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7FE685B-FC1A-4ED3-AC9A-77715A4BA536}"/>
              </a:ext>
            </a:extLst>
          </p:cNvPr>
          <p:cNvSpPr txBox="1"/>
          <p:nvPr/>
        </p:nvSpPr>
        <p:spPr>
          <a:xfrm>
            <a:off x="4609496" y="1749128"/>
            <a:ext cx="164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YouTube</a:t>
            </a:r>
            <a:endParaRPr kumimoji="1" lang="ja-JP" altLang="en-US" sz="2400" b="1" dirty="0">
              <a:solidFill>
                <a:srgbClr val="FF000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5FA82FF1-D0D1-4941-8C7C-306745FC821B}"/>
              </a:ext>
            </a:extLst>
          </p:cNvPr>
          <p:cNvCxnSpPr>
            <a:cxnSpLocks/>
          </p:cNvCxnSpPr>
          <p:nvPr/>
        </p:nvCxnSpPr>
        <p:spPr>
          <a:xfrm>
            <a:off x="1314344" y="3888316"/>
            <a:ext cx="3796970" cy="1666625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図 37">
            <a:extLst>
              <a:ext uri="{FF2B5EF4-FFF2-40B4-BE49-F238E27FC236}">
                <a16:creationId xmlns:a16="http://schemas.microsoft.com/office/drawing/2014/main" id="{56EC9739-711D-4159-8585-733621D2B5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9793" y="4362241"/>
            <a:ext cx="3959231" cy="3959231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7ADA8DD-CC36-4BA9-903A-F18CE030E4E0}"/>
              </a:ext>
            </a:extLst>
          </p:cNvPr>
          <p:cNvSpPr txBox="1"/>
          <p:nvPr/>
        </p:nvSpPr>
        <p:spPr>
          <a:xfrm>
            <a:off x="440440" y="6899234"/>
            <a:ext cx="160564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使用しているツール</a:t>
            </a:r>
            <a:endParaRPr kumimoji="1" lang="en-US" altLang="ja-JP" sz="5400" b="1" dirty="0">
              <a:solidFill>
                <a:schemeClr val="accent1">
                  <a:lumMod val="50000"/>
                </a:schemeClr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r>
              <a:rPr kumimoji="1" lang="ja-JP" altLang="en-US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・</a:t>
            </a:r>
            <a:r>
              <a:rPr kumimoji="1" lang="en-US" altLang="ja-JP" sz="5400" b="1" dirty="0" err="1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en-US" altLang="ja-JP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 Downloader EX</a:t>
            </a:r>
            <a:r>
              <a:rPr kumimoji="1" lang="ja-JP" altLang="en-US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　</a:t>
            </a:r>
            <a:r>
              <a:rPr kumimoji="1" lang="en-US" altLang="ja-JP" sz="36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http://bit.ly/38hNeoA</a:t>
            </a:r>
            <a:endParaRPr kumimoji="1" lang="en-US" altLang="ja-JP" sz="4000" b="1" dirty="0">
              <a:solidFill>
                <a:schemeClr val="accent1">
                  <a:lumMod val="50000"/>
                </a:schemeClr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r>
              <a:rPr kumimoji="1" lang="ja-JP" altLang="en-US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・</a:t>
            </a:r>
            <a:r>
              <a:rPr kumimoji="1" lang="en-US" altLang="ja-JP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Twitter </a:t>
            </a:r>
            <a:r>
              <a:rPr kumimoji="1" lang="ja-JP" altLang="en-US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メディアダウンローダ　</a:t>
            </a:r>
            <a:r>
              <a:rPr kumimoji="1" lang="en-US" altLang="ja-JP" sz="36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http://bit.ly/33kePnh</a:t>
            </a:r>
            <a:br>
              <a:rPr kumimoji="1" lang="en-US" altLang="ja-JP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</a:br>
            <a:r>
              <a:rPr kumimoji="1" lang="ja-JP" altLang="en-US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・</a:t>
            </a:r>
            <a:r>
              <a:rPr kumimoji="1" lang="en-US" altLang="ja-JP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4K Video Downloader</a:t>
            </a:r>
            <a:r>
              <a:rPr kumimoji="1" lang="ja-JP" altLang="en-US" sz="54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　</a:t>
            </a:r>
            <a:r>
              <a:rPr kumimoji="1" lang="en-US" altLang="ja-JP" sz="3600" b="1" dirty="0">
                <a:solidFill>
                  <a:schemeClr val="accent1">
                    <a:lumMod val="50000"/>
                  </a:scheme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http://bit.ly/2QchjP8</a:t>
            </a:r>
            <a:endParaRPr kumimoji="1" lang="ja-JP" altLang="en-US" sz="5400" b="1" dirty="0">
              <a:solidFill>
                <a:schemeClr val="accent1">
                  <a:lumMod val="50000"/>
                </a:schemeClr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366B3D0-EB6F-4920-939F-6459ED5C7071}"/>
              </a:ext>
            </a:extLst>
          </p:cNvPr>
          <p:cNvCxnSpPr>
            <a:cxnSpLocks/>
          </p:cNvCxnSpPr>
          <p:nvPr/>
        </p:nvCxnSpPr>
        <p:spPr>
          <a:xfrm>
            <a:off x="3354418" y="3869078"/>
            <a:ext cx="2958178" cy="1563534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ED0F3227-E370-4FA8-8468-1030ED11B698}"/>
              </a:ext>
            </a:extLst>
          </p:cNvPr>
          <p:cNvCxnSpPr>
            <a:cxnSpLocks/>
          </p:cNvCxnSpPr>
          <p:nvPr/>
        </p:nvCxnSpPr>
        <p:spPr>
          <a:xfrm>
            <a:off x="5407318" y="3856059"/>
            <a:ext cx="2040214" cy="1401741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91173A8-234C-427C-8200-740C833F4A49}"/>
              </a:ext>
            </a:extLst>
          </p:cNvPr>
          <p:cNvCxnSpPr>
            <a:cxnSpLocks/>
          </p:cNvCxnSpPr>
          <p:nvPr/>
        </p:nvCxnSpPr>
        <p:spPr>
          <a:xfrm>
            <a:off x="7397480" y="3882744"/>
            <a:ext cx="763729" cy="1254032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709EDB61-4058-48D2-9AB6-B020610FE5B0}"/>
              </a:ext>
            </a:extLst>
          </p:cNvPr>
          <p:cNvCxnSpPr>
            <a:cxnSpLocks/>
          </p:cNvCxnSpPr>
          <p:nvPr/>
        </p:nvCxnSpPr>
        <p:spPr>
          <a:xfrm flipH="1">
            <a:off x="8684717" y="3929913"/>
            <a:ext cx="713677" cy="1254032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4BBB508E-0706-4DE8-861C-5976E22EF216}"/>
              </a:ext>
            </a:extLst>
          </p:cNvPr>
          <p:cNvCxnSpPr>
            <a:cxnSpLocks/>
          </p:cNvCxnSpPr>
          <p:nvPr/>
        </p:nvCxnSpPr>
        <p:spPr>
          <a:xfrm flipH="1">
            <a:off x="9398394" y="4023829"/>
            <a:ext cx="1800863" cy="1254032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63395AAB-0248-4734-BFC7-28CD245D9542}"/>
              </a:ext>
            </a:extLst>
          </p:cNvPr>
          <p:cNvCxnSpPr>
            <a:cxnSpLocks/>
          </p:cNvCxnSpPr>
          <p:nvPr/>
        </p:nvCxnSpPr>
        <p:spPr>
          <a:xfrm flipH="1">
            <a:off x="10298564" y="4081329"/>
            <a:ext cx="3257539" cy="1351283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92173D61-BFDF-4D79-8CB2-E8789E84F59E}"/>
              </a:ext>
            </a:extLst>
          </p:cNvPr>
          <p:cNvCxnSpPr>
            <a:cxnSpLocks/>
          </p:cNvCxnSpPr>
          <p:nvPr/>
        </p:nvCxnSpPr>
        <p:spPr>
          <a:xfrm flipH="1">
            <a:off x="11287559" y="4186771"/>
            <a:ext cx="4246235" cy="1444321"/>
          </a:xfrm>
          <a:prstGeom prst="straightConnector1">
            <a:avLst/>
          </a:prstGeom>
          <a:ln w="730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00C0EAC1-2FDE-49CF-857E-788B8A132A7E}"/>
              </a:ext>
            </a:extLst>
          </p:cNvPr>
          <p:cNvSpPr/>
          <p:nvPr/>
        </p:nvSpPr>
        <p:spPr>
          <a:xfrm>
            <a:off x="600527" y="696966"/>
            <a:ext cx="122841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4000" b="1" dirty="0">
                <a:solidFill>
                  <a:srgbClr val="4472C4">
                    <a:lumMod val="50000"/>
                  </a:srgb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今メインでやってるのは</a:t>
            </a:r>
            <a:r>
              <a:rPr kumimoji="1" lang="en-US" altLang="ja-JP" sz="4000" b="1" dirty="0">
                <a:solidFill>
                  <a:srgbClr val="4472C4">
                    <a:lumMod val="50000"/>
                  </a:srgb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3</a:t>
            </a:r>
            <a:r>
              <a:rPr kumimoji="1" lang="ja-JP" altLang="en-US" sz="4000" b="1" dirty="0">
                <a:solidFill>
                  <a:srgbClr val="4472C4">
                    <a:lumMod val="50000"/>
                  </a:srgb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つ　　　　　こっちは今後</a:t>
            </a:r>
            <a:endParaRPr lang="ja-JP" altLang="en-US" sz="2400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F2E57184-6C5C-4D29-BD13-634F20EF5E26}"/>
              </a:ext>
            </a:extLst>
          </p:cNvPr>
          <p:cNvSpPr/>
          <p:nvPr/>
        </p:nvSpPr>
        <p:spPr>
          <a:xfrm>
            <a:off x="447676" y="1618667"/>
            <a:ext cx="5997393" cy="243588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5B965926-2174-4184-81EA-4F4EA4DB1383}"/>
              </a:ext>
            </a:extLst>
          </p:cNvPr>
          <p:cNvSpPr/>
          <p:nvPr/>
        </p:nvSpPr>
        <p:spPr>
          <a:xfrm>
            <a:off x="6608600" y="1610435"/>
            <a:ext cx="9791862" cy="243588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983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637321" y="4751654"/>
            <a:ext cx="155734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現時点のローカルフォルダの内容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5979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6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写真, 異なる, 部屋, 多い が含まれている画像&#10;&#10;自動的に生成された説明">
            <a:extLst>
              <a:ext uri="{FF2B5EF4-FFF2-40B4-BE49-F238E27FC236}">
                <a16:creationId xmlns:a16="http://schemas.microsoft.com/office/drawing/2014/main" id="{7736DF23-9405-4689-B031-C3CA58CC9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676135"/>
            <a:ext cx="5780077" cy="3270613"/>
          </a:xfrm>
          <a:prstGeom prst="rect">
            <a:avLst/>
          </a:prstGeom>
        </p:spPr>
      </p:pic>
      <p:pic>
        <p:nvPicPr>
          <p:cNvPr id="15" name="図 14" descr="写真, 異なる, 多い, 束 が含まれている画像&#10;&#10;自動的に生成された説明">
            <a:extLst>
              <a:ext uri="{FF2B5EF4-FFF2-40B4-BE49-F238E27FC236}">
                <a16:creationId xmlns:a16="http://schemas.microsoft.com/office/drawing/2014/main" id="{C607EAE8-959F-4422-B17E-EC51112C3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8575" b="33287"/>
          <a:stretch/>
        </p:blipFill>
        <p:spPr>
          <a:xfrm>
            <a:off x="9209314" y="3897639"/>
            <a:ext cx="7174776" cy="2653091"/>
          </a:xfrm>
          <a:prstGeom prst="rect">
            <a:avLst/>
          </a:prstGeom>
        </p:spPr>
      </p:pic>
      <p:pic>
        <p:nvPicPr>
          <p:cNvPr id="22" name="図 21" descr="写真, 束, 多い, 異なる が含まれている画像&#10;&#10;自動的に生成された説明">
            <a:extLst>
              <a:ext uri="{FF2B5EF4-FFF2-40B4-BE49-F238E27FC236}">
                <a16:creationId xmlns:a16="http://schemas.microsoft.com/office/drawing/2014/main" id="{3FAF9640-1249-4315-A0EF-39E3344189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805" b="49419"/>
          <a:stretch/>
        </p:blipFill>
        <p:spPr>
          <a:xfrm>
            <a:off x="9209312" y="7053410"/>
            <a:ext cx="7174777" cy="2653091"/>
          </a:xfrm>
          <a:prstGeom prst="rect">
            <a:avLst/>
          </a:prstGeom>
        </p:spPr>
      </p:pic>
      <p:pic>
        <p:nvPicPr>
          <p:cNvPr id="29" name="図 28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1E7BADF7-78FE-4F2F-A96A-F67D1AD31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31" y="4473780"/>
            <a:ext cx="5878234" cy="4427582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9E982F0-ACF7-4175-A735-1C5E04757C4A}"/>
              </a:ext>
            </a:extLst>
          </p:cNvPr>
          <p:cNvCxnSpPr>
            <a:cxnSpLocks/>
          </p:cNvCxnSpPr>
          <p:nvPr/>
        </p:nvCxnSpPr>
        <p:spPr>
          <a:xfrm>
            <a:off x="2188029" y="3549124"/>
            <a:ext cx="0" cy="11509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34612F9B-224B-4515-B5EC-616DFE9BCE18}"/>
              </a:ext>
            </a:extLst>
          </p:cNvPr>
          <p:cNvCxnSpPr>
            <a:cxnSpLocks/>
          </p:cNvCxnSpPr>
          <p:nvPr/>
        </p:nvCxnSpPr>
        <p:spPr>
          <a:xfrm flipV="1">
            <a:off x="4784271" y="2863126"/>
            <a:ext cx="2237592" cy="1949601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図 35" descr="コンパクトディスク が含まれている画像&#10;&#10;自動的に生成された説明">
            <a:extLst>
              <a:ext uri="{FF2B5EF4-FFF2-40B4-BE49-F238E27FC236}">
                <a16:creationId xmlns:a16="http://schemas.microsoft.com/office/drawing/2014/main" id="{6A5BBC82-5C46-4014-9B64-5CF838BF9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35"/>
          <a:stretch/>
        </p:blipFill>
        <p:spPr>
          <a:xfrm>
            <a:off x="9209314" y="676136"/>
            <a:ext cx="6969122" cy="2485134"/>
          </a:xfrm>
          <a:prstGeom prst="rect">
            <a:avLst/>
          </a:prstGeom>
        </p:spPr>
      </p:pic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64200EDC-A91A-4129-B7FC-F646B069AB4B}"/>
              </a:ext>
            </a:extLst>
          </p:cNvPr>
          <p:cNvCxnSpPr>
            <a:cxnSpLocks/>
          </p:cNvCxnSpPr>
          <p:nvPr/>
        </p:nvCxnSpPr>
        <p:spPr>
          <a:xfrm flipV="1">
            <a:off x="6253843" y="5224184"/>
            <a:ext cx="1322709" cy="66692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4F344D60-407B-42A3-8AA5-240E29A7B995}"/>
              </a:ext>
            </a:extLst>
          </p:cNvPr>
          <p:cNvCxnSpPr>
            <a:cxnSpLocks/>
          </p:cNvCxnSpPr>
          <p:nvPr/>
        </p:nvCxnSpPr>
        <p:spPr>
          <a:xfrm>
            <a:off x="4394851" y="8489904"/>
            <a:ext cx="3163626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図 5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7C1341CE-637C-4789-9BB9-E89A9CEC3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50" y="7787750"/>
            <a:ext cx="1184410" cy="1184410"/>
          </a:xfrm>
          <a:prstGeom prst="rect">
            <a:avLst/>
          </a:prstGeom>
        </p:spPr>
      </p:pic>
      <p:pic>
        <p:nvPicPr>
          <p:cNvPr id="54" name="図 53" descr="鳥 が含まれている画像&#10;&#10;自動的に生成された説明">
            <a:extLst>
              <a:ext uri="{FF2B5EF4-FFF2-40B4-BE49-F238E27FC236}">
                <a16:creationId xmlns:a16="http://schemas.microsoft.com/office/drawing/2014/main" id="{23482175-AE2A-4538-B619-976D0FF552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50" y="4631979"/>
            <a:ext cx="1184410" cy="1184410"/>
          </a:xfrm>
          <a:prstGeom prst="rect">
            <a:avLst/>
          </a:prstGeom>
        </p:spPr>
      </p:pic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3364E11F-72A3-46AD-AFE1-B3331BD71B60}"/>
              </a:ext>
            </a:extLst>
          </p:cNvPr>
          <p:cNvSpPr/>
          <p:nvPr/>
        </p:nvSpPr>
        <p:spPr>
          <a:xfrm>
            <a:off x="6462614" y="1210234"/>
            <a:ext cx="27494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rgbClr val="4472C4">
                    <a:lumMod val="50000"/>
                  </a:srgb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各</a:t>
            </a:r>
            <a:r>
              <a:rPr kumimoji="1" lang="en-US" altLang="ja-JP" sz="4000" b="1" dirty="0">
                <a:solidFill>
                  <a:srgbClr val="4472C4">
                    <a:lumMod val="50000"/>
                  </a:srgb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Web</a:t>
            </a:r>
          </a:p>
          <a:p>
            <a:pPr algn="ctr"/>
            <a:r>
              <a:rPr kumimoji="1" lang="ja-JP" altLang="en-US" sz="4000" b="1" dirty="0">
                <a:solidFill>
                  <a:srgbClr val="4472C4">
                    <a:lumMod val="50000"/>
                  </a:srgbClr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ページ魚拓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14772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7305811" y="1285978"/>
            <a:ext cx="22365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形式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38A75D5-F98F-4C0B-AE36-D03A24808337}"/>
              </a:ext>
            </a:extLst>
          </p:cNvPr>
          <p:cNvSpPr/>
          <p:nvPr/>
        </p:nvSpPr>
        <p:spPr>
          <a:xfrm>
            <a:off x="709455" y="4813209"/>
            <a:ext cx="154292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ユーザー</a:t>
            </a:r>
            <a:r>
              <a:rPr kumimoji="1" lang="en-US" altLang="ja-JP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ID + </a:t>
            </a:r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ファイル名</a:t>
            </a:r>
            <a:r>
              <a:rPr kumimoji="1" lang="en-US" altLang="ja-JP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/ID + </a:t>
            </a:r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投稿年日時秒</a:t>
            </a:r>
            <a:endParaRPr kumimoji="1" lang="en-US" altLang="ja-JP" sz="6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61A21A-6260-4FC0-AA82-0EB745353000}"/>
              </a:ext>
            </a:extLst>
          </p:cNvPr>
          <p:cNvSpPr/>
          <p:nvPr/>
        </p:nvSpPr>
        <p:spPr>
          <a:xfrm>
            <a:off x="1117352" y="7271142"/>
            <a:ext cx="185339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例</a:t>
            </a:r>
            <a:r>
              <a:rPr kumimoji="1" lang="en-US" altLang="ja-JP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...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9BF3878-F2D4-46E0-88AD-3FB537F78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71"/>
          <a:stretch/>
        </p:blipFill>
        <p:spPr>
          <a:xfrm>
            <a:off x="3736873" y="6685634"/>
            <a:ext cx="11313535" cy="29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17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5369385" y="672938"/>
            <a:ext cx="61093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行っている手法</a:t>
            </a:r>
            <a:endParaRPr kumimoji="1" lang="en-US" altLang="ja-JP" sz="66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9396AD2-EBC8-41D7-A2BA-AC2ADF1C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703" y="560976"/>
            <a:ext cx="1141869" cy="11418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22A061-6AA5-435E-B23F-F445DE466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44" y="1886289"/>
            <a:ext cx="14295246" cy="83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02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1030056" y="2289442"/>
            <a:ext cx="14788023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フォロー新着作品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+</a:t>
            </a:r>
          </a:p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フォルダ別振り分け</a:t>
            </a:r>
            <a:r>
              <a:rPr kumimoji="1" lang="en-US" altLang="ja-JP" sz="5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</a:t>
            </a:r>
            <a:r>
              <a:rPr kumimoji="1" lang="ja-JP" altLang="en-US" sz="5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プレミアム機能</a:t>
            </a:r>
            <a:r>
              <a:rPr kumimoji="1" lang="en-US" altLang="ja-JP" sz="5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)</a:t>
            </a:r>
          </a:p>
          <a:p>
            <a:pPr algn="ctr"/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+</a:t>
            </a:r>
          </a:p>
          <a:p>
            <a:pPr algn="ctr"/>
            <a:r>
              <a:rPr kumimoji="1" lang="en-US" altLang="ja-JP" sz="8000" b="1" dirty="0" err="1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 Downloader EX</a:t>
            </a:r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　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4" name="図 3" descr="鳥 が含まれている画像&#10;&#10;自動的に生成された説明">
            <a:extLst>
              <a:ext uri="{FF2B5EF4-FFF2-40B4-BE49-F238E27FC236}">
                <a16:creationId xmlns:a16="http://schemas.microsoft.com/office/drawing/2014/main" id="{1DDDBF72-D8FC-43A7-B93A-C2D0A4FE4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6" y="789095"/>
            <a:ext cx="1898660" cy="1898660"/>
          </a:xfrm>
          <a:prstGeom prst="rect">
            <a:avLst/>
          </a:prstGeom>
        </p:spPr>
      </p:pic>
      <p:pic>
        <p:nvPicPr>
          <p:cNvPr id="5" name="図 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E70330B-5FB6-4F8B-8D7A-B4391DC29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7" y="789096"/>
            <a:ext cx="1898660" cy="189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32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2090447" y="4751654"/>
            <a:ext cx="12667250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ID</a:t>
            </a:r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をコピーして検索→保存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en-US" altLang="ja-JP" sz="5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</a:t>
            </a:r>
            <a:r>
              <a:rPr kumimoji="1" lang="ja-JP" altLang="en-US" sz="5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フォルダ数が多い為</a:t>
            </a:r>
            <a:r>
              <a:rPr kumimoji="1" lang="en-US" altLang="ja-JP" sz="5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)</a:t>
            </a:r>
          </a:p>
        </p:txBody>
      </p:sp>
      <p:pic>
        <p:nvPicPr>
          <p:cNvPr id="5122" name="Picture 2" descr="検索虫眼鏡のイラスト「Search」">
            <a:extLst>
              <a:ext uri="{FF2B5EF4-FFF2-40B4-BE49-F238E27FC236}">
                <a16:creationId xmlns:a16="http://schemas.microsoft.com/office/drawing/2014/main" id="{5D1E270F-4A30-45D3-8B00-93BA288C2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318" y="6497876"/>
            <a:ext cx="2808208" cy="32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525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5253970" y="4751654"/>
            <a:ext cx="63401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現時点の問題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524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1547025" y="4751654"/>
            <a:ext cx="137540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この世良い作品溢れすぎ問題 </a:t>
            </a:r>
            <a:endParaRPr lang="ja-JP" alt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58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写真, 屋内, 多い, 部屋 が含まれている画像&#10;&#10;自動的に生成された説明">
            <a:extLst>
              <a:ext uri="{FF2B5EF4-FFF2-40B4-BE49-F238E27FC236}">
                <a16:creationId xmlns:a16="http://schemas.microsoft.com/office/drawing/2014/main" id="{34C1C7A1-39A5-436C-9EE0-A0858922E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204" y="873577"/>
            <a:ext cx="4658771" cy="907959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A31D7E-A095-4762-BC66-F83FDF9842A6}"/>
              </a:ext>
            </a:extLst>
          </p:cNvPr>
          <p:cNvSpPr/>
          <p:nvPr/>
        </p:nvSpPr>
        <p:spPr>
          <a:xfrm>
            <a:off x="1298377" y="3358787"/>
            <a:ext cx="766267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物量がやばい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endParaRPr kumimoji="1" lang="en-US" altLang="ja-JP" sz="66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en-US" altLang="ja-JP" sz="6600" b="1" dirty="0" err="1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＝</a:t>
            </a:r>
            <a:r>
              <a:rPr kumimoji="1" lang="en-US" altLang="ja-JP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150</a:t>
            </a:r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件</a:t>
            </a:r>
            <a:r>
              <a:rPr kumimoji="1" lang="en-US" altLang="ja-JP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/1</a:t>
            </a:r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日   </a:t>
            </a:r>
            <a:endParaRPr kumimoji="1" lang="en-US" altLang="ja-JP" sz="66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en-US" altLang="ja-JP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Twitter</a:t>
            </a:r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＝</a:t>
            </a:r>
            <a:r>
              <a:rPr kumimoji="1" lang="en-US" altLang="ja-JP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200</a:t>
            </a:r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件</a:t>
            </a:r>
            <a:r>
              <a:rPr kumimoji="1" lang="en-US" altLang="ja-JP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/</a:t>
            </a:r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日</a:t>
            </a:r>
            <a:endParaRPr kumimoji="1" lang="en-US" altLang="ja-JP" sz="66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だいたい</a:t>
            </a:r>
            <a:r>
              <a:rPr kumimoji="1" lang="en-US" altLang="ja-JP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1GB</a:t>
            </a:r>
          </a:p>
        </p:txBody>
      </p:sp>
    </p:spTree>
    <p:extLst>
      <p:ext uri="{BB962C8B-B14F-4D97-AF65-F5344CB8AC3E}">
        <p14:creationId xmlns:p14="http://schemas.microsoft.com/office/powerpoint/2010/main" val="3122608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A31D7E-A095-4762-BC66-F83FDF9842A6}"/>
              </a:ext>
            </a:extLst>
          </p:cNvPr>
          <p:cNvSpPr/>
          <p:nvPr/>
        </p:nvSpPr>
        <p:spPr>
          <a:xfrm>
            <a:off x="1673502" y="3458993"/>
            <a:ext cx="6340197" cy="3908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保存対象が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まだまだいる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</a:t>
            </a:r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終わりがないよねこれ</a:t>
            </a:r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)</a:t>
            </a:r>
          </a:p>
        </p:txBody>
      </p:sp>
      <p:pic>
        <p:nvPicPr>
          <p:cNvPr id="5" name="図 4" descr="黒い背景と白い文字&#10;&#10;自動的に生成された説明">
            <a:extLst>
              <a:ext uri="{FF2B5EF4-FFF2-40B4-BE49-F238E27FC236}">
                <a16:creationId xmlns:a16="http://schemas.microsoft.com/office/drawing/2014/main" id="{D224332F-DA31-4DEE-8E28-24F771659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2" r="50000"/>
          <a:stretch/>
        </p:blipFill>
        <p:spPr>
          <a:xfrm>
            <a:off x="9024989" y="875988"/>
            <a:ext cx="6530745" cy="937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87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1663243" y="4136101"/>
            <a:ext cx="1352165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終わらない戦いをやっている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でも保存はやめられない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14CD6F3-5987-4385-A1BA-DC1E1EDF052E}"/>
              </a:ext>
            </a:extLst>
          </p:cNvPr>
          <p:cNvSpPr/>
          <p:nvPr/>
        </p:nvSpPr>
        <p:spPr>
          <a:xfrm>
            <a:off x="5176157" y="8548223"/>
            <a:ext cx="6025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ja-JP" altLang="en-US" sz="3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辞めたら</a:t>
            </a:r>
            <a:r>
              <a:rPr kumimoji="1" lang="en-US" altLang="ja-JP" sz="3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7</a:t>
            </a:r>
            <a:r>
              <a:rPr kumimoji="1" lang="ja-JP" altLang="en-US" sz="3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年だけの気の迷い</a:t>
            </a:r>
            <a:endParaRPr kumimoji="1" lang="en-US" altLang="ja-JP" sz="36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r>
              <a:rPr kumimoji="1" lang="ja-JP" altLang="en-US" sz="3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生涯やれば歴史もの</a:t>
            </a:r>
            <a:endParaRPr kumimoji="1" lang="en-US" altLang="ja-JP" sz="36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11266" name="Picture 2" descr="仕事を投げ出す白衣の女性のイラスト">
            <a:extLst>
              <a:ext uri="{FF2B5EF4-FFF2-40B4-BE49-F238E27FC236}">
                <a16:creationId xmlns:a16="http://schemas.microsoft.com/office/drawing/2014/main" id="{A8CD5632-C755-4C7F-8926-F6661B3A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7092631"/>
            <a:ext cx="4484493" cy="332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899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124359" y="2546513"/>
            <a:ext cx="16599417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とにかく手動保存に終止符を打つ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&amp;</a:t>
            </a:r>
          </a:p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今の保存対象を</a:t>
            </a:r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0</a:t>
            </a:r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にする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⬇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良いクリエイターの発掘だけで済む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390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-122623" y="2289442"/>
            <a:ext cx="1661953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自分もクリエイター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︙</a:t>
            </a:r>
          </a:p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どうせなら集めた作品を参考に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自分の創る作品への糧にしたい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13314" name="Picture 2" descr="パソコンで絵を描くイラストレーターのイラスト（男性）">
            <a:extLst>
              <a:ext uri="{FF2B5EF4-FFF2-40B4-BE49-F238E27FC236}">
                <a16:creationId xmlns:a16="http://schemas.microsoft.com/office/drawing/2014/main" id="{EA7D0D00-E902-4E72-A1E6-A1640DD6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577" y="7359943"/>
            <a:ext cx="3957154" cy="300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204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7CBEF46A-1C6E-4F05-A4CD-CF7CE3F8F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072"/>
          <a:stretch/>
        </p:blipFill>
        <p:spPr>
          <a:xfrm>
            <a:off x="12244954" y="8188150"/>
            <a:ext cx="2728855" cy="212652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AF179C-DF95-4CB0-A865-924CDA4D9396}"/>
              </a:ext>
            </a:extLst>
          </p:cNvPr>
          <p:cNvSpPr/>
          <p:nvPr/>
        </p:nvSpPr>
        <p:spPr>
          <a:xfrm>
            <a:off x="339137" y="1134207"/>
            <a:ext cx="5711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良いクリエイターを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見つける</a:t>
            </a:r>
            <a:endParaRPr lang="ja-JP" altLang="en-US" sz="9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7EEEC01-3A80-4A23-9E15-172AF1D76F96}"/>
              </a:ext>
            </a:extLst>
          </p:cNvPr>
          <p:cNvSpPr/>
          <p:nvPr/>
        </p:nvSpPr>
        <p:spPr>
          <a:xfrm>
            <a:off x="5387194" y="1134206"/>
            <a:ext cx="5711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その人の作品がある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サイトの</a:t>
            </a:r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ID</a:t>
            </a: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等を登録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15362" name="Picture 2" descr="検索エンジンを使う人のイラスト">
            <a:extLst>
              <a:ext uri="{FF2B5EF4-FFF2-40B4-BE49-F238E27FC236}">
                <a16:creationId xmlns:a16="http://schemas.microsoft.com/office/drawing/2014/main" id="{39EC1F74-B3EC-4C8F-92C1-E28E8F3A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62" y="2187032"/>
            <a:ext cx="3610318" cy="349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A82677C-0B51-487B-9852-A1D2EB221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37" y="2749762"/>
            <a:ext cx="889902" cy="889902"/>
          </a:xfrm>
          <a:prstGeom prst="rect">
            <a:avLst/>
          </a:prstGeom>
        </p:spPr>
      </p:pic>
      <p:pic>
        <p:nvPicPr>
          <p:cNvPr id="9" name="図 8" descr="時計, 記号, 光 が含まれている画像&#10;&#10;自動的に生成された説明">
            <a:extLst>
              <a:ext uri="{FF2B5EF4-FFF2-40B4-BE49-F238E27FC236}">
                <a16:creationId xmlns:a16="http://schemas.microsoft.com/office/drawing/2014/main" id="{8D1C1402-2CC4-4314-9AAE-0F6A32054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25" y="3891257"/>
            <a:ext cx="956678" cy="956678"/>
          </a:xfrm>
          <a:prstGeom prst="rect">
            <a:avLst/>
          </a:prstGeom>
        </p:spPr>
      </p:pic>
      <p:pic>
        <p:nvPicPr>
          <p:cNvPr id="10" name="図 9" descr="鳥 が含まれている画像&#10;&#10;自動的に生成された説明">
            <a:extLst>
              <a:ext uri="{FF2B5EF4-FFF2-40B4-BE49-F238E27FC236}">
                <a16:creationId xmlns:a16="http://schemas.microsoft.com/office/drawing/2014/main" id="{6BD69A84-987D-4C12-A83E-F8F584701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24" y="2749760"/>
            <a:ext cx="889902" cy="889902"/>
          </a:xfrm>
          <a:prstGeom prst="rect">
            <a:avLst/>
          </a:prstGeom>
        </p:spPr>
      </p:pic>
      <p:pic>
        <p:nvPicPr>
          <p:cNvPr id="11" name="図 10" descr="時計, 記号, モニター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E5103F6E-884B-42CF-B432-A3FEA7D4A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45" y="3912461"/>
            <a:ext cx="935474" cy="935474"/>
          </a:xfrm>
          <a:prstGeom prst="rect">
            <a:avLst/>
          </a:prstGeom>
        </p:spPr>
      </p:pic>
      <p:pic>
        <p:nvPicPr>
          <p:cNvPr id="12" name="図 1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DE4A057-CFD0-4C3B-98A3-2B67D8411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527" y="2762034"/>
            <a:ext cx="889902" cy="889902"/>
          </a:xfrm>
          <a:prstGeom prst="rect">
            <a:avLst/>
          </a:prstGeom>
        </p:spPr>
      </p:pic>
      <p:pic>
        <p:nvPicPr>
          <p:cNvPr id="13" name="図 12" descr="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246FB79E-05F4-4927-A1AA-2871E7C843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38" y="3891257"/>
            <a:ext cx="933148" cy="937314"/>
          </a:xfrm>
          <a:prstGeom prst="rect">
            <a:avLst/>
          </a:prstGeom>
        </p:spPr>
      </p:pic>
      <p:pic>
        <p:nvPicPr>
          <p:cNvPr id="14" name="Picture 10" descr="「weibo logo」の画像検索結果">
            <a:extLst>
              <a:ext uri="{FF2B5EF4-FFF2-40B4-BE49-F238E27FC236}">
                <a16:creationId xmlns:a16="http://schemas.microsoft.com/office/drawing/2014/main" id="{1499F3EA-CD1A-4D42-BD6A-B56E961E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351" y="3957857"/>
            <a:ext cx="890078" cy="8900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5" name="Picture 16" descr="「yoiutube logo」の画像検索結果">
            <a:extLst>
              <a:ext uri="{FF2B5EF4-FFF2-40B4-BE49-F238E27FC236}">
                <a16:creationId xmlns:a16="http://schemas.microsoft.com/office/drawing/2014/main" id="{BD5516EA-264A-4910-BB8A-793A0311F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20" y="2775664"/>
            <a:ext cx="890077" cy="8900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043F487-81D7-4F76-B42C-B8DF862A2147}"/>
              </a:ext>
            </a:extLst>
          </p:cNvPr>
          <p:cNvSpPr/>
          <p:nvPr/>
        </p:nvSpPr>
        <p:spPr>
          <a:xfrm>
            <a:off x="10753698" y="1074653"/>
            <a:ext cx="5711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各サイトごとに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ダウンローダーを用意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ID</a:t>
            </a: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を基に常駐監視</a:t>
            </a:r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/</a:t>
            </a: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保存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15364" name="Picture 4" descr="ダウンロードボタンのイラスト（英語）">
            <a:extLst>
              <a:ext uri="{FF2B5EF4-FFF2-40B4-BE49-F238E27FC236}">
                <a16:creationId xmlns:a16="http://schemas.microsoft.com/office/drawing/2014/main" id="{881E2E19-ABEC-44DC-ABCF-6EC7EA736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743" y="3529943"/>
            <a:ext cx="4613457" cy="103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AA14933-66A7-40E3-9FBA-BA24899D0F79}"/>
              </a:ext>
            </a:extLst>
          </p:cNvPr>
          <p:cNvSpPr/>
          <p:nvPr/>
        </p:nvSpPr>
        <p:spPr>
          <a:xfrm>
            <a:off x="2725269" y="6711693"/>
            <a:ext cx="5711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保存した作品郡から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参考になる作品を抜粋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147E308-BEC0-43B2-AE2A-A23A6E873763}"/>
              </a:ext>
            </a:extLst>
          </p:cNvPr>
          <p:cNvSpPr/>
          <p:nvPr/>
        </p:nvSpPr>
        <p:spPr>
          <a:xfrm>
            <a:off x="10332675" y="7079411"/>
            <a:ext cx="61323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保存した作品郡を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各クリエイター用の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ローカルフォルダへ格納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F5F0BB6-41D4-43E1-A8F2-A3000AE460DF}"/>
              </a:ext>
            </a:extLst>
          </p:cNvPr>
          <p:cNvSpPr/>
          <p:nvPr/>
        </p:nvSpPr>
        <p:spPr>
          <a:xfrm>
            <a:off x="1207105" y="8685458"/>
            <a:ext cx="890500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ネット上から消えても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自分の手元には残るアーカイブの完成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E6BE7E2-A2DD-4D7B-B3CB-C7446BB288A4}"/>
              </a:ext>
            </a:extLst>
          </p:cNvPr>
          <p:cNvSpPr/>
          <p:nvPr/>
        </p:nvSpPr>
        <p:spPr>
          <a:xfrm>
            <a:off x="2725269" y="6520070"/>
            <a:ext cx="5711368" cy="17026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0EAC89CB-8F44-4E6F-9B94-A34B15939DA0}"/>
              </a:ext>
            </a:extLst>
          </p:cNvPr>
          <p:cNvSpPr/>
          <p:nvPr/>
        </p:nvSpPr>
        <p:spPr>
          <a:xfrm>
            <a:off x="1207105" y="8577100"/>
            <a:ext cx="8905002" cy="143179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1DCF3116-493C-4ABD-83BF-1662CF8B0AB1}"/>
              </a:ext>
            </a:extLst>
          </p:cNvPr>
          <p:cNvSpPr/>
          <p:nvPr/>
        </p:nvSpPr>
        <p:spPr>
          <a:xfrm>
            <a:off x="6042991" y="5353814"/>
            <a:ext cx="6660643" cy="1031737"/>
          </a:xfrm>
          <a:custGeom>
            <a:avLst/>
            <a:gdLst>
              <a:gd name="connsiteX0" fmla="*/ 0 w 6660643"/>
              <a:gd name="connsiteY0" fmla="*/ 72951 h 987351"/>
              <a:gd name="connsiteX1" fmla="*/ 5565913 w 6660643"/>
              <a:gd name="connsiteY1" fmla="*/ 92829 h 987351"/>
              <a:gd name="connsiteX2" fmla="*/ 6659218 w 6660643"/>
              <a:gd name="connsiteY2" fmla="*/ 987351 h 9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643" h="987351">
                <a:moveTo>
                  <a:pt x="0" y="72951"/>
                </a:moveTo>
                <a:cubicBezTo>
                  <a:pt x="2228021" y="6690"/>
                  <a:pt x="4456043" y="-59571"/>
                  <a:pt x="5565913" y="92829"/>
                </a:cubicBezTo>
                <a:cubicBezTo>
                  <a:pt x="6675783" y="245229"/>
                  <a:pt x="6667500" y="616290"/>
                  <a:pt x="6659218" y="987351"/>
                </a:cubicBezTo>
              </a:path>
            </a:pathLst>
          </a:custGeom>
          <a:noFill/>
          <a:ln w="254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12" name="矢印: 下 13311">
            <a:extLst>
              <a:ext uri="{FF2B5EF4-FFF2-40B4-BE49-F238E27FC236}">
                <a16:creationId xmlns:a16="http://schemas.microsoft.com/office/drawing/2014/main" id="{A5359485-4C59-4305-91F9-DFC316354E85}"/>
              </a:ext>
            </a:extLst>
          </p:cNvPr>
          <p:cNvSpPr/>
          <p:nvPr/>
        </p:nvSpPr>
        <p:spPr>
          <a:xfrm>
            <a:off x="12468112" y="6263557"/>
            <a:ext cx="487938" cy="567723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矢印: 下 35">
            <a:extLst>
              <a:ext uri="{FF2B5EF4-FFF2-40B4-BE49-F238E27FC236}">
                <a16:creationId xmlns:a16="http://schemas.microsoft.com/office/drawing/2014/main" id="{290D2EA7-54DE-4B73-BBDF-3E09A6FC7167}"/>
              </a:ext>
            </a:extLst>
          </p:cNvPr>
          <p:cNvSpPr/>
          <p:nvPr/>
        </p:nvSpPr>
        <p:spPr>
          <a:xfrm rot="5400000">
            <a:off x="9866132" y="7228203"/>
            <a:ext cx="669545" cy="1250348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180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351223" y="4751654"/>
            <a:ext cx="161456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完全にインターネットストーカー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16386" name="Picture 2" descr="ネットストーカーのイラスト（男性）">
            <a:extLst>
              <a:ext uri="{FF2B5EF4-FFF2-40B4-BE49-F238E27FC236}">
                <a16:creationId xmlns:a16="http://schemas.microsoft.com/office/drawing/2014/main" id="{B639DF5C-A5AC-41D2-A41B-98ACE3A68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05" y="5816676"/>
            <a:ext cx="4965639" cy="44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A9B870-0035-4929-A87E-39836D3D7E4C}"/>
              </a:ext>
            </a:extLst>
          </p:cNvPr>
          <p:cNvSpPr/>
          <p:nvPr/>
        </p:nvSpPr>
        <p:spPr>
          <a:xfrm>
            <a:off x="6261419" y="9260573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限界中毒者だよこれ</a:t>
            </a:r>
            <a:endParaRPr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2758845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952311" y="4751654"/>
            <a:ext cx="149435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とりあえず</a:t>
            </a:r>
            <a:r>
              <a:rPr kumimoji="1" lang="en-US" altLang="ja-JP" sz="8000" b="1" dirty="0" err="1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をなんとかする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F037D40-77A9-445C-B960-863B5D964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5712" y="7225184"/>
            <a:ext cx="2701119" cy="269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40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0" y="362818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4638413" y="4585737"/>
            <a:ext cx="75713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ようやく本題</a:t>
            </a:r>
            <a:endParaRPr kumimoji="1" lang="en-US" altLang="ja-JP" sz="96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1623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C2D5541-ADFE-4C61-81E9-062211452416}"/>
              </a:ext>
            </a:extLst>
          </p:cNvPr>
          <p:cNvSpPr/>
          <p:nvPr/>
        </p:nvSpPr>
        <p:spPr>
          <a:xfrm>
            <a:off x="2287621" y="1366112"/>
            <a:ext cx="12272912" cy="4493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1" lang="en-US" altLang="ja-JP" sz="8000" b="1" dirty="0" err="1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 ALL Downloader</a:t>
            </a:r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案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endParaRPr kumimoji="1" lang="en-US" altLang="ja-JP" sz="5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/>
            <a:endParaRPr kumimoji="1" lang="en-US" altLang="ja-JP" sz="72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A0C037-FA35-41C6-B14E-D5DBB6671F42}"/>
              </a:ext>
            </a:extLst>
          </p:cNvPr>
          <p:cNvSpPr/>
          <p:nvPr/>
        </p:nvSpPr>
        <p:spPr>
          <a:xfrm>
            <a:off x="1133224" y="4655710"/>
            <a:ext cx="145816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1. </a:t>
            </a:r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フォローしている全アカウントを定期スクレイピング</a:t>
            </a:r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/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2. </a:t>
            </a:r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その結果から作者フォルダを個々に自動で作成</a:t>
            </a:r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/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3. </a:t>
            </a:r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未保存の作品を全て保存</a:t>
            </a:r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/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4. </a:t>
            </a:r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その後新着作品を毎日保存していく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1614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A952EFD2-3EC2-407F-B21A-73EC15DA9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3" y="1605655"/>
            <a:ext cx="15224451" cy="7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97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C2D5541-ADFE-4C61-81E9-062211452416}"/>
              </a:ext>
            </a:extLst>
          </p:cNvPr>
          <p:cNvSpPr/>
          <p:nvPr/>
        </p:nvSpPr>
        <p:spPr>
          <a:xfrm>
            <a:off x="1597519" y="4351545"/>
            <a:ext cx="1384545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0" indent="-742950">
              <a:buAutoNum type="arabicPeriod"/>
            </a:pPr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 フォローしている全アカウントを</a:t>
            </a:r>
            <a:endParaRPr kumimoji="1" lang="en-US" altLang="ja-JP" sz="66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/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     定期スクレイピング</a:t>
            </a:r>
          </a:p>
        </p:txBody>
      </p:sp>
    </p:spTree>
    <p:extLst>
      <p:ext uri="{BB962C8B-B14F-4D97-AF65-F5344CB8AC3E}">
        <p14:creationId xmlns:p14="http://schemas.microsoft.com/office/powerpoint/2010/main" val="2839157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C2D5541-ADFE-4C61-81E9-062211452416}"/>
              </a:ext>
            </a:extLst>
          </p:cNvPr>
          <p:cNvSpPr/>
          <p:nvPr/>
        </p:nvSpPr>
        <p:spPr>
          <a:xfrm>
            <a:off x="600073" y="3001213"/>
            <a:ext cx="884323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現時点で約</a:t>
            </a:r>
            <a:r>
              <a:rPr kumimoji="1" lang="en-US" altLang="ja-JP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25000</a:t>
            </a:r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人分</a:t>
            </a:r>
            <a:endParaRPr kumimoji="1" lang="en-US" altLang="ja-JP" sz="6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endParaRPr kumimoji="1" lang="en-US" altLang="ja-JP" sz="6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スクレイピングに</a:t>
            </a:r>
            <a:endParaRPr kumimoji="1" lang="en-US" altLang="ja-JP" sz="6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かなり時間がかかる</a:t>
            </a:r>
            <a:endParaRPr kumimoji="1" lang="en-US" altLang="ja-JP" sz="6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endParaRPr kumimoji="1" lang="en-US" altLang="ja-JP" sz="32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r>
              <a:rPr kumimoji="1" lang="en-US" altLang="ja-JP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※</a:t>
            </a:r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高頻度だと</a:t>
            </a:r>
            <a:r>
              <a:rPr kumimoji="1" lang="en-US" altLang="ja-JP" sz="3200" b="1" dirty="0" err="1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に負荷をかけてしまうため</a:t>
            </a:r>
            <a:r>
              <a:rPr kumimoji="1" lang="en-US" altLang="ja-JP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､</a:t>
            </a:r>
          </a:p>
          <a:p>
            <a:pPr lvl="0" algn="ctr"/>
            <a:r>
              <a:rPr kumimoji="1" lang="en-US" altLang="ja-JP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1</a:t>
            </a:r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リクエスト</a:t>
            </a:r>
            <a:r>
              <a:rPr kumimoji="1" lang="en-US" altLang="ja-JP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/5</a:t>
            </a:r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秒程度で検討</a:t>
            </a:r>
          </a:p>
        </p:txBody>
      </p:sp>
      <p:pic>
        <p:nvPicPr>
          <p:cNvPr id="5" name="図 4" descr="モニター, コンピュータ, 屋内, 画面 が含まれている画像&#10;&#10;自動的に生成された説明">
            <a:extLst>
              <a:ext uri="{FF2B5EF4-FFF2-40B4-BE49-F238E27FC236}">
                <a16:creationId xmlns:a16="http://schemas.microsoft.com/office/drawing/2014/main" id="{58943D94-B2DA-4A1C-BF03-155ABFB2A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4" t="11415" r="32688" b="30974"/>
          <a:stretch/>
        </p:blipFill>
        <p:spPr>
          <a:xfrm>
            <a:off x="10031839" y="2511551"/>
            <a:ext cx="6216226" cy="624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73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C2D5541-ADFE-4C61-81E9-062211452416}"/>
              </a:ext>
            </a:extLst>
          </p:cNvPr>
          <p:cNvSpPr/>
          <p:nvPr/>
        </p:nvSpPr>
        <p:spPr>
          <a:xfrm>
            <a:off x="1560650" y="4351545"/>
            <a:ext cx="1391919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ja-JP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2. </a:t>
            </a:r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スクレイピング結果から</a:t>
            </a:r>
            <a:endParaRPr kumimoji="1" lang="en-US" altLang="ja-JP" sz="66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/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　 作者フォルダを個々に自動で作成</a:t>
            </a:r>
          </a:p>
        </p:txBody>
      </p:sp>
    </p:spTree>
    <p:extLst>
      <p:ext uri="{BB962C8B-B14F-4D97-AF65-F5344CB8AC3E}">
        <p14:creationId xmlns:p14="http://schemas.microsoft.com/office/powerpoint/2010/main" val="2369871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C2D5541-ADFE-4C61-81E9-062211452416}"/>
              </a:ext>
            </a:extLst>
          </p:cNvPr>
          <p:cNvSpPr/>
          <p:nvPr/>
        </p:nvSpPr>
        <p:spPr>
          <a:xfrm>
            <a:off x="1106963" y="5328159"/>
            <a:ext cx="101341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作成されるフォルダは上図のような命名形式</a:t>
            </a:r>
            <a:endParaRPr kumimoji="1" lang="en-US" altLang="ja-JP" sz="32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/>
            <a:r>
              <a:rPr kumimoji="1" lang="en-US" altLang="ja-JP" sz="3200" b="1" dirty="0" err="1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ABC【pixiv</a:t>
            </a:r>
            <a:r>
              <a:rPr kumimoji="1" lang="en-US" altLang="ja-JP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 id=123456】―ABC icon</a:t>
            </a:r>
          </a:p>
          <a:p>
            <a:pPr lvl="0"/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　　　　　　　　　　　   ＼</a:t>
            </a:r>
            <a:r>
              <a:rPr kumimoji="1" lang="en-US" altLang="ja-JP" sz="3200" b="1" dirty="0" err="1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en-US" altLang="ja-JP" sz="3200" b="1" dirty="0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 id=123456【ABC】</a:t>
            </a:r>
          </a:p>
          <a:p>
            <a:pPr lvl="0"/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　　　　　　　　　　　   ＼</a:t>
            </a:r>
            <a:r>
              <a:rPr kumimoji="1" lang="en-US" altLang="ja-JP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Web Links</a:t>
            </a:r>
          </a:p>
          <a:p>
            <a:pPr lvl="0"/>
            <a:endParaRPr kumimoji="1" lang="en-US" altLang="ja-JP" sz="32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/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今後</a:t>
            </a:r>
            <a:r>
              <a:rPr kumimoji="1" lang="en-US" altLang="ja-JP" sz="3200" b="1" dirty="0" err="1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以外でもダウンローダーを</a:t>
            </a:r>
            <a:endParaRPr kumimoji="1" lang="en-US" altLang="ja-JP" sz="32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同じ形式で用意していくため</a:t>
            </a:r>
            <a:r>
              <a:rPr kumimoji="1" lang="en-US" altLang="ja-JP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､</a:t>
            </a:r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このような形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4876829-2333-4FA4-84BC-A4B709323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43" y="8349082"/>
            <a:ext cx="6865392" cy="18608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4E7232F-A7E9-4717-BD4F-05A0EA884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64" y="1336484"/>
            <a:ext cx="9829260" cy="374646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5E0D313-F6D8-4236-8AB6-E1ADE1336228}"/>
              </a:ext>
            </a:extLst>
          </p:cNvPr>
          <p:cNvSpPr/>
          <p:nvPr/>
        </p:nvSpPr>
        <p:spPr>
          <a:xfrm>
            <a:off x="9451669" y="6782828"/>
            <a:ext cx="67505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↑ダウンローダーで保存された絵は</a:t>
            </a:r>
            <a:endParaRPr kumimoji="1" lang="en-US" altLang="ja-JP" sz="32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r>
              <a:rPr kumimoji="1" lang="ja-JP" altLang="en-US" sz="32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　全てこのサブフォルダに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2598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C2D5541-ADFE-4C61-81E9-062211452416}"/>
              </a:ext>
            </a:extLst>
          </p:cNvPr>
          <p:cNvSpPr/>
          <p:nvPr/>
        </p:nvSpPr>
        <p:spPr>
          <a:xfrm>
            <a:off x="3194110" y="4859376"/>
            <a:ext cx="104599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ja-JP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3. </a:t>
            </a:r>
            <a:r>
              <a:rPr kumimoji="1" lang="ja-JP" altLang="en-US" sz="6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未保存の作品を全て保存</a:t>
            </a:r>
          </a:p>
        </p:txBody>
      </p:sp>
    </p:spTree>
    <p:extLst>
      <p:ext uri="{BB962C8B-B14F-4D97-AF65-F5344CB8AC3E}">
        <p14:creationId xmlns:p14="http://schemas.microsoft.com/office/powerpoint/2010/main" val="1604883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C2D5541-ADFE-4C61-81E9-062211452416}"/>
              </a:ext>
            </a:extLst>
          </p:cNvPr>
          <p:cNvSpPr/>
          <p:nvPr/>
        </p:nvSpPr>
        <p:spPr>
          <a:xfrm>
            <a:off x="2997374" y="1090260"/>
            <a:ext cx="10853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ja-JP" altLang="en-US" sz="48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作品が未保存かどうかの判定について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A546BCB-09B4-4C5B-B36F-73BF91CDC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76" y="2404737"/>
            <a:ext cx="6431837" cy="60172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166EBD1-B12C-4273-8609-BEA721D15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627" y="2404737"/>
            <a:ext cx="5378845" cy="610717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AD63FE3-2CCA-45EB-A7A4-B012F6FFC803}"/>
              </a:ext>
            </a:extLst>
          </p:cNvPr>
          <p:cNvSpPr/>
          <p:nvPr/>
        </p:nvSpPr>
        <p:spPr>
          <a:xfrm>
            <a:off x="2370415" y="8638207"/>
            <a:ext cx="121073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en-US" altLang="ja-JP" sz="4400" b="1" dirty="0" err="1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 Downloader EX</a:t>
            </a:r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のような</a:t>
            </a:r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作品</a:t>
            </a:r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id</a:t>
            </a:r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を記録し参照する</a:t>
            </a:r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”</a:t>
            </a:r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保存履歴</a:t>
            </a:r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”</a:t>
            </a:r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を検討</a:t>
            </a:r>
          </a:p>
        </p:txBody>
      </p:sp>
    </p:spTree>
    <p:extLst>
      <p:ext uri="{BB962C8B-B14F-4D97-AF65-F5344CB8AC3E}">
        <p14:creationId xmlns:p14="http://schemas.microsoft.com/office/powerpoint/2010/main" val="3498402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C2D5541-ADFE-4C61-81E9-062211452416}"/>
              </a:ext>
            </a:extLst>
          </p:cNvPr>
          <p:cNvSpPr/>
          <p:nvPr/>
        </p:nvSpPr>
        <p:spPr>
          <a:xfrm>
            <a:off x="1159900" y="1557159"/>
            <a:ext cx="14528336" cy="88639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1" lang="ja-JP" altLang="en-US" sz="5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ファイルの保存形式</a:t>
            </a:r>
            <a:r>
              <a:rPr kumimoji="1" lang="en-US" altLang="ja-JP" sz="5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</a:t>
            </a:r>
            <a:r>
              <a:rPr kumimoji="1" lang="en-US" altLang="ja-JP" sz="5400" b="1" dirty="0" err="1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pixiv</a:t>
            </a:r>
            <a:r>
              <a:rPr kumimoji="1" lang="en-US" altLang="ja-JP" sz="5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 DL EX</a:t>
            </a:r>
            <a:r>
              <a:rPr kumimoji="1" lang="ja-JP" altLang="en-US" sz="5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より</a:t>
            </a:r>
            <a:r>
              <a:rPr kumimoji="1" lang="en-US" altLang="ja-JP" sz="5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)</a:t>
            </a:r>
          </a:p>
          <a:p>
            <a:pPr lvl="0"/>
            <a:endParaRPr kumimoji="1" lang="en-US" altLang="ja-JP" sz="36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/>
            <a:r>
              <a:rPr kumimoji="1" lang="en-US" altLang="ja-JP" sz="2800" b="1" dirty="0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(ID=?member-id? ?</a:t>
            </a:r>
            <a:r>
              <a:rPr kumimoji="1" lang="en-US" altLang="ja-JP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illust</a:t>
            </a:r>
            <a:r>
              <a:rPr kumimoji="1" lang="en-US" altLang="ja-JP" sz="2800" b="1" dirty="0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-id?) ?title?  ?member-name? ?[?page?</a:t>
            </a:r>
            <a:r>
              <a:rPr kumimoji="1" lang="ja-JP" altLang="en-US" sz="2800" b="1" dirty="0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ページ</a:t>
            </a:r>
            <a:r>
              <a:rPr kumimoji="1" lang="en-US" altLang="ja-JP" sz="2800" b="1" dirty="0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]? ?</a:t>
            </a:r>
            <a:r>
              <a:rPr kumimoji="1" lang="en-US" altLang="ja-JP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illust</a:t>
            </a:r>
            <a:r>
              <a:rPr kumimoji="1" lang="en-US" altLang="ja-JP" sz="2800" b="1" dirty="0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-</a:t>
            </a:r>
            <a:r>
              <a:rPr kumimoji="1" lang="ja-JP" altLang="en-US" sz="2800" b="1" dirty="0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　</a:t>
            </a:r>
          </a:p>
          <a:p>
            <a:pPr lvl="0"/>
            <a:r>
              <a:rPr kumimoji="1" lang="en-US" altLang="ja-JP" sz="2800" b="1" dirty="0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year??{?illust-month?,2}??{?illust-day?,2}? ?</a:t>
            </a:r>
            <a:r>
              <a:rPr kumimoji="1" lang="en-US" altLang="ja-JP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illust</a:t>
            </a:r>
            <a:r>
              <a:rPr kumimoji="1" lang="en-US" altLang="ja-JP" sz="2800" b="1" dirty="0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-hour??</a:t>
            </a:r>
            <a:r>
              <a:rPr kumimoji="1" lang="en-US" altLang="ja-JP" sz="2800" b="1" dirty="0" err="1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illust</a:t>
            </a:r>
            <a:r>
              <a:rPr kumimoji="1" lang="en-US" altLang="ja-JP" sz="2800" b="1" dirty="0">
                <a:solidFill>
                  <a:srgbClr val="002060"/>
                </a:solidFill>
                <a:highlight>
                  <a:srgbClr val="FFFF00"/>
                </a:highlight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-minute?</a:t>
            </a:r>
          </a:p>
          <a:p>
            <a:pPr lvl="0"/>
            <a:endParaRPr kumimoji="1" lang="en-US" altLang="ja-JP" sz="28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＋</a:t>
            </a:r>
            <a:endParaRPr kumimoji="1" lang="en-US" altLang="ja-JP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アイコン</a:t>
            </a:r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､</a:t>
            </a:r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ヘッダーも保存</a:t>
            </a:r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</a:t>
            </a:r>
            <a:r>
              <a:rPr kumimoji="1" lang="ja-JP" altLang="en-US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形式</a:t>
            </a:r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: ABC icon/ABC header)</a:t>
            </a:r>
          </a:p>
          <a:p>
            <a:pPr lvl="0" algn="ctr"/>
            <a:r>
              <a:rPr kumimoji="1" lang="en-US" altLang="ja-JP" sz="44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 </a:t>
            </a:r>
            <a:endParaRPr kumimoji="1" lang="ja-JP" altLang="en-US" sz="44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5" name="図 4" descr="パソコンの画面&#10;&#10;自動的に生成された説明">
            <a:extLst>
              <a:ext uri="{FF2B5EF4-FFF2-40B4-BE49-F238E27FC236}">
                <a16:creationId xmlns:a16="http://schemas.microsoft.com/office/drawing/2014/main" id="{679756EC-8102-4C4D-AF13-16315E6F0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65" y="4135951"/>
            <a:ext cx="10697205" cy="46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29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1A442CA-8824-4EF7-9C82-F4146A319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593" y="1093846"/>
            <a:ext cx="8908157" cy="676005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3EF1A1A-14C2-4C77-A5E0-AE2525F7E08A}"/>
              </a:ext>
            </a:extLst>
          </p:cNvPr>
          <p:cNvSpPr/>
          <p:nvPr/>
        </p:nvSpPr>
        <p:spPr>
          <a:xfrm>
            <a:off x="2446309" y="8135126"/>
            <a:ext cx="119555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余談</a:t>
            </a:r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...</a:t>
            </a: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↑この機能はブラウザ上で保存済みかわかる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今回のダウンローダーで保存した作者</a:t>
            </a:r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id</a:t>
            </a: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をベースに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同様の拡張機能が欲しい</a:t>
            </a:r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</a:t>
            </a: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要相談</a:t>
            </a:r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&amp;</a:t>
            </a: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必須❌</a:t>
            </a:r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8411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9C9FE3-599F-4A5F-BFD0-A46923CC0CEB}"/>
              </a:ext>
            </a:extLst>
          </p:cNvPr>
          <p:cNvSpPr/>
          <p:nvPr/>
        </p:nvSpPr>
        <p:spPr>
          <a:xfrm>
            <a:off x="3264643" y="725712"/>
            <a:ext cx="10435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設計図</a:t>
            </a:r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</a:t>
            </a: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欲しい機能はほぼここに載ってます</a:t>
            </a:r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)</a:t>
            </a:r>
            <a:endParaRPr lang="ja-JP" altLang="en-US" dirty="0"/>
          </a:p>
        </p:txBody>
      </p:sp>
      <p:pic>
        <p:nvPicPr>
          <p:cNvPr id="4" name="図 3" descr="パソコンのスクリーンショット&#10;&#10;自動的に生成された説明">
            <a:extLst>
              <a:ext uri="{FF2B5EF4-FFF2-40B4-BE49-F238E27FC236}">
                <a16:creationId xmlns:a16="http://schemas.microsoft.com/office/drawing/2014/main" id="{AF8DDFFB-10F7-431C-BCB0-95152582F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" y="1433598"/>
            <a:ext cx="15684356" cy="879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69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637320" y="4136101"/>
            <a:ext cx="1557349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保存の型を決めれば他サイトでも応用できる</a:t>
            </a:r>
            <a:endParaRPr kumimoji="1" lang="en-US" altLang="ja-JP" sz="6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︙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ここで形を決めないと今後が面倒</a:t>
            </a:r>
          </a:p>
        </p:txBody>
      </p:sp>
      <p:pic>
        <p:nvPicPr>
          <p:cNvPr id="5" name="図 4" descr="時計, 記号, 光 が含まれている画像&#10;&#10;自動的に生成された説明">
            <a:extLst>
              <a:ext uri="{FF2B5EF4-FFF2-40B4-BE49-F238E27FC236}">
                <a16:creationId xmlns:a16="http://schemas.microsoft.com/office/drawing/2014/main" id="{ECDA7903-D453-45B4-A761-A39528B91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874" y="8636020"/>
            <a:ext cx="956678" cy="956678"/>
          </a:xfrm>
          <a:prstGeom prst="rect">
            <a:avLst/>
          </a:prstGeom>
        </p:spPr>
      </p:pic>
      <p:pic>
        <p:nvPicPr>
          <p:cNvPr id="7" name="図 6" descr="時計, 記号, モニター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0D6DD6D5-49FC-42BB-AFED-6702550A4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794" y="8657224"/>
            <a:ext cx="935474" cy="935474"/>
          </a:xfrm>
          <a:prstGeom prst="rect">
            <a:avLst/>
          </a:prstGeom>
        </p:spPr>
      </p:pic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D49E1E3-BED4-47E5-B570-83FD9A9BE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276" y="7506797"/>
            <a:ext cx="889902" cy="889902"/>
          </a:xfrm>
          <a:prstGeom prst="rect">
            <a:avLst/>
          </a:prstGeom>
        </p:spPr>
      </p:pic>
      <p:pic>
        <p:nvPicPr>
          <p:cNvPr id="9" name="図 8" descr="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B98E616A-9A6B-4165-BE5E-F3C224B77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639" y="7520427"/>
            <a:ext cx="933148" cy="937314"/>
          </a:xfrm>
          <a:prstGeom prst="rect">
            <a:avLst/>
          </a:prstGeom>
        </p:spPr>
      </p:pic>
      <p:pic>
        <p:nvPicPr>
          <p:cNvPr id="10" name="Picture 10" descr="「weibo logo」の画像検索結果">
            <a:extLst>
              <a:ext uri="{FF2B5EF4-FFF2-40B4-BE49-F238E27FC236}">
                <a16:creationId xmlns:a16="http://schemas.microsoft.com/office/drawing/2014/main" id="{3EDD8835-182F-4812-A972-F0FC117A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100" y="8702620"/>
            <a:ext cx="890078" cy="8900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1" name="Picture 16" descr="「yoiutube logo」の画像検索結果">
            <a:extLst>
              <a:ext uri="{FF2B5EF4-FFF2-40B4-BE49-F238E27FC236}">
                <a16:creationId xmlns:a16="http://schemas.microsoft.com/office/drawing/2014/main" id="{9A65E87F-2CE8-4BA3-9ACB-54ADC6A59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669" y="7520427"/>
            <a:ext cx="890077" cy="8900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4C7C1BC-CAF9-44A9-8D65-73B06BCBDBAA}"/>
              </a:ext>
            </a:extLst>
          </p:cNvPr>
          <p:cNvSpPr/>
          <p:nvPr/>
        </p:nvSpPr>
        <p:spPr>
          <a:xfrm>
            <a:off x="8413857" y="8633165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28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まだやつらがいる</a:t>
            </a:r>
            <a:endParaRPr lang="ja-JP" altLang="en-US" sz="600" dirty="0"/>
          </a:p>
        </p:txBody>
      </p:sp>
    </p:spTree>
    <p:extLst>
      <p:ext uri="{BB962C8B-B14F-4D97-AF65-F5344CB8AC3E}">
        <p14:creationId xmlns:p14="http://schemas.microsoft.com/office/powerpoint/2010/main" val="3080996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写真, 異なる, 覆い, 束 が含まれている画像&#10;&#10;自動的に生成された説明">
            <a:extLst>
              <a:ext uri="{FF2B5EF4-FFF2-40B4-BE49-F238E27FC236}">
                <a16:creationId xmlns:a16="http://schemas.microsoft.com/office/drawing/2014/main" id="{44BCA859-F5DD-436A-928E-1AD28149B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83" y="677133"/>
            <a:ext cx="11644369" cy="94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96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3650499" y="523919"/>
            <a:ext cx="94179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この流れを自動化していく</a:t>
            </a:r>
            <a:endParaRPr kumimoji="1" lang="en-US" altLang="ja-JP" sz="6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</p:txBody>
      </p:sp>
      <p:pic>
        <p:nvPicPr>
          <p:cNvPr id="43010" name="Picture 2" descr="イラストレーター・画家のイラスト（職業）">
            <a:extLst>
              <a:ext uri="{FF2B5EF4-FFF2-40B4-BE49-F238E27FC236}">
                <a16:creationId xmlns:a16="http://schemas.microsoft.com/office/drawing/2014/main" id="{EAD058BD-95BB-4496-873F-6C480754F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50" y="1853706"/>
            <a:ext cx="2550814" cy="377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3C9BF1B-5919-43D4-9F60-82C19AE37746}"/>
              </a:ext>
            </a:extLst>
          </p:cNvPr>
          <p:cNvSpPr/>
          <p:nvPr/>
        </p:nvSpPr>
        <p:spPr>
          <a:xfrm>
            <a:off x="1772420" y="5845791"/>
            <a:ext cx="25508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作者</a:t>
            </a:r>
            <a:r>
              <a:rPr kumimoji="1" lang="en-US" altLang="ja-JP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A</a:t>
            </a:r>
            <a:endParaRPr lang="ja-JP" altLang="en-US" dirty="0"/>
          </a:p>
        </p:txBody>
      </p:sp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E0DB24E-1B82-4E56-96BA-2164821B6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125" y="1914924"/>
            <a:ext cx="1211454" cy="1211454"/>
          </a:xfrm>
          <a:prstGeom prst="rect">
            <a:avLst/>
          </a:prstGeom>
        </p:spPr>
      </p:pic>
      <p:pic>
        <p:nvPicPr>
          <p:cNvPr id="43014" name="Picture 6" descr="輸液ポンプのイラスト">
            <a:extLst>
              <a:ext uri="{FF2B5EF4-FFF2-40B4-BE49-F238E27FC236}">
                <a16:creationId xmlns:a16="http://schemas.microsoft.com/office/drawing/2014/main" id="{66895DAE-12DA-4096-902A-56F297DE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71" y="1444595"/>
            <a:ext cx="2130513" cy="22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矢印: 下 22">
            <a:extLst>
              <a:ext uri="{FF2B5EF4-FFF2-40B4-BE49-F238E27FC236}">
                <a16:creationId xmlns:a16="http://schemas.microsoft.com/office/drawing/2014/main" id="{654511F0-8542-45EC-9515-C7B576733BDE}"/>
              </a:ext>
            </a:extLst>
          </p:cNvPr>
          <p:cNvSpPr/>
          <p:nvPr/>
        </p:nvSpPr>
        <p:spPr>
          <a:xfrm rot="16200000">
            <a:off x="6164216" y="1971944"/>
            <a:ext cx="893220" cy="1211456"/>
          </a:xfrm>
          <a:prstGeom prst="downArrow">
            <a:avLst>
              <a:gd name="adj1" fmla="val 41384"/>
              <a:gd name="adj2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BA63AC7-3620-4B6A-BDCE-138236C42C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28" t="22605" r="17168" b="22072"/>
          <a:stretch/>
        </p:blipFill>
        <p:spPr>
          <a:xfrm>
            <a:off x="10688530" y="6692544"/>
            <a:ext cx="2750237" cy="2377199"/>
          </a:xfrm>
          <a:prstGeom prst="rect">
            <a:avLst/>
          </a:prstGeom>
        </p:spPr>
      </p:pic>
      <p:sp>
        <p:nvSpPr>
          <p:cNvPr id="25" name="矢印: 下 24">
            <a:extLst>
              <a:ext uri="{FF2B5EF4-FFF2-40B4-BE49-F238E27FC236}">
                <a16:creationId xmlns:a16="http://schemas.microsoft.com/office/drawing/2014/main" id="{1091B76D-37C9-4086-8E4F-33F54EA535B7}"/>
              </a:ext>
            </a:extLst>
          </p:cNvPr>
          <p:cNvSpPr/>
          <p:nvPr/>
        </p:nvSpPr>
        <p:spPr>
          <a:xfrm rot="16200000">
            <a:off x="6173705" y="4143233"/>
            <a:ext cx="893220" cy="1211456"/>
          </a:xfrm>
          <a:prstGeom prst="downArrow">
            <a:avLst>
              <a:gd name="adj1" fmla="val 41384"/>
              <a:gd name="adj2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Picture 6" descr="輸液ポンプのイラスト">
            <a:extLst>
              <a:ext uri="{FF2B5EF4-FFF2-40B4-BE49-F238E27FC236}">
                <a16:creationId xmlns:a16="http://schemas.microsoft.com/office/drawing/2014/main" id="{41EA11B4-4F85-40C5-96A2-A2DDB650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974" y="3765055"/>
            <a:ext cx="2032471" cy="21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3174889-AD71-430F-8BFC-29A386701181}"/>
              </a:ext>
            </a:extLst>
          </p:cNvPr>
          <p:cNvSpPr/>
          <p:nvPr/>
        </p:nvSpPr>
        <p:spPr>
          <a:xfrm>
            <a:off x="10889252" y="7635678"/>
            <a:ext cx="24456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作者</a:t>
            </a:r>
            <a:r>
              <a:rPr kumimoji="1" lang="en-US" altLang="ja-JP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A</a:t>
            </a:r>
            <a:endParaRPr lang="ja-JP" altLang="en-US" dirty="0"/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BA2DEE12-1CBA-4404-981A-1C58705BE662}"/>
              </a:ext>
            </a:extLst>
          </p:cNvPr>
          <p:cNvSpPr/>
          <p:nvPr/>
        </p:nvSpPr>
        <p:spPr>
          <a:xfrm rot="16200000">
            <a:off x="9162747" y="7124826"/>
            <a:ext cx="683618" cy="4576004"/>
          </a:xfrm>
          <a:prstGeom prst="downArrow">
            <a:avLst>
              <a:gd name="adj1" fmla="val 31656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Picture 4" descr="フォルダのイラスト">
            <a:extLst>
              <a:ext uri="{FF2B5EF4-FFF2-40B4-BE49-F238E27FC236}">
                <a16:creationId xmlns:a16="http://schemas.microsoft.com/office/drawing/2014/main" id="{32A9BF7F-A55A-439D-840E-7B5DEDE77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9782" y="647876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フォルダのイラスト">
            <a:extLst>
              <a:ext uri="{FF2B5EF4-FFF2-40B4-BE49-F238E27FC236}">
                <a16:creationId xmlns:a16="http://schemas.microsoft.com/office/drawing/2014/main" id="{E340A879-756A-4620-90E8-29A4AD70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230" y="803704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図 2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C5E4DA67-CD60-48B7-9B3A-03EBB1F39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904" y="8387465"/>
            <a:ext cx="1211454" cy="1211454"/>
          </a:xfrm>
          <a:prstGeom prst="rect">
            <a:avLst/>
          </a:prstGeom>
        </p:spPr>
      </p:pic>
      <p:pic>
        <p:nvPicPr>
          <p:cNvPr id="28" name="図 27" descr="鳥 が含まれている画像&#10;&#10;自動的に生成された説明">
            <a:extLst>
              <a:ext uri="{FF2B5EF4-FFF2-40B4-BE49-F238E27FC236}">
                <a16:creationId xmlns:a16="http://schemas.microsoft.com/office/drawing/2014/main" id="{87DAD9B7-681A-49D4-A488-9B400B8F6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374" y="6812702"/>
            <a:ext cx="1139233" cy="1139233"/>
          </a:xfrm>
          <a:prstGeom prst="rect">
            <a:avLst/>
          </a:prstGeom>
        </p:spPr>
      </p:pic>
      <p:pic>
        <p:nvPicPr>
          <p:cNvPr id="33" name="Picture 6" descr="輸液ポンプのイラスト">
            <a:extLst>
              <a:ext uri="{FF2B5EF4-FFF2-40B4-BE49-F238E27FC236}">
                <a16:creationId xmlns:a16="http://schemas.microsoft.com/office/drawing/2014/main" id="{6EE3775C-DF14-47C4-B6DC-527D45EA9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061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767" y="6445216"/>
            <a:ext cx="1397482" cy="150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43933CF-8FEC-46F3-B09F-165BFB7F4556}"/>
              </a:ext>
            </a:extLst>
          </p:cNvPr>
          <p:cNvSpPr/>
          <p:nvPr/>
        </p:nvSpPr>
        <p:spPr>
          <a:xfrm>
            <a:off x="2227950" y="8019796"/>
            <a:ext cx="658385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今後流れてくる新着作品を</a:t>
            </a:r>
            <a:endParaRPr kumimoji="1" lang="en-US" altLang="ja-JP" sz="4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常駐監視</a:t>
            </a:r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&amp;</a:t>
            </a: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保存</a:t>
            </a:r>
            <a:r>
              <a:rPr kumimoji="1" lang="en-US" altLang="ja-JP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&amp;</a:t>
            </a:r>
            <a:r>
              <a:rPr kumimoji="1" lang="ja-JP" altLang="en-US" sz="4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管理</a:t>
            </a:r>
            <a:endParaRPr lang="ja-JP" altLang="en-US" sz="1100" dirty="0"/>
          </a:p>
        </p:txBody>
      </p:sp>
      <p:sp>
        <p:nvSpPr>
          <p:cNvPr id="34" name="矢印: 下 33">
            <a:extLst>
              <a:ext uri="{FF2B5EF4-FFF2-40B4-BE49-F238E27FC236}">
                <a16:creationId xmlns:a16="http://schemas.microsoft.com/office/drawing/2014/main" id="{329A6FBC-FD45-433B-8063-DF3E4DBE7331}"/>
              </a:ext>
            </a:extLst>
          </p:cNvPr>
          <p:cNvSpPr/>
          <p:nvPr/>
        </p:nvSpPr>
        <p:spPr>
          <a:xfrm>
            <a:off x="4724760" y="3126378"/>
            <a:ext cx="523511" cy="4272559"/>
          </a:xfrm>
          <a:prstGeom prst="downArrow">
            <a:avLst>
              <a:gd name="adj1" fmla="val 26494"/>
              <a:gd name="adj2" fmla="val 55584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鳥 が含まれている画像&#10;&#10;自動的に生成された説明">
            <a:extLst>
              <a:ext uri="{FF2B5EF4-FFF2-40B4-BE49-F238E27FC236}">
                <a16:creationId xmlns:a16="http://schemas.microsoft.com/office/drawing/2014/main" id="{BAC8C459-A45F-47CA-A269-7DD58E607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47" y="4156756"/>
            <a:ext cx="1184410" cy="1184410"/>
          </a:xfrm>
          <a:prstGeom prst="rect">
            <a:avLst/>
          </a:prstGeom>
        </p:spPr>
      </p:pic>
      <p:sp>
        <p:nvSpPr>
          <p:cNvPr id="35" name="矢印: 下 34">
            <a:extLst>
              <a:ext uri="{FF2B5EF4-FFF2-40B4-BE49-F238E27FC236}">
                <a16:creationId xmlns:a16="http://schemas.microsoft.com/office/drawing/2014/main" id="{B68985F1-27A5-49EC-9DAC-1E84EB47066D}"/>
              </a:ext>
            </a:extLst>
          </p:cNvPr>
          <p:cNvSpPr/>
          <p:nvPr/>
        </p:nvSpPr>
        <p:spPr>
          <a:xfrm>
            <a:off x="12534956" y="2329098"/>
            <a:ext cx="683618" cy="4272558"/>
          </a:xfrm>
          <a:prstGeom prst="downArrow">
            <a:avLst>
              <a:gd name="adj1" fmla="val 26792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A75266D-031F-44FA-A33F-F441BB2E7DE5}"/>
              </a:ext>
            </a:extLst>
          </p:cNvPr>
          <p:cNvSpPr/>
          <p:nvPr/>
        </p:nvSpPr>
        <p:spPr>
          <a:xfrm>
            <a:off x="9768799" y="3438913"/>
            <a:ext cx="6215932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kumimoji="1" lang="ja-JP" altLang="en-US" sz="3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スクレイピングし既存作品を</a:t>
            </a:r>
            <a:endParaRPr kumimoji="1" lang="en-US" altLang="ja-JP" sz="36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lvl="0" algn="ctr"/>
            <a:r>
              <a:rPr kumimoji="1" lang="ja-JP" altLang="en-US" sz="36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ダウンローダーで一括保存</a:t>
            </a:r>
            <a:endParaRPr lang="ja-JP" alt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03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646941" y="4451798"/>
            <a:ext cx="1555425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但しこれが最善か分からない</a:t>
            </a:r>
            <a:endParaRPr kumimoji="1" lang="en-US" altLang="ja-JP" sz="6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最適解を見つける為に知見をお願いします</a:t>
            </a:r>
            <a:r>
              <a:rPr kumimoji="1" lang="en-US" altLang="ja-JP" sz="6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...</a:t>
            </a:r>
          </a:p>
        </p:txBody>
      </p:sp>
      <p:pic>
        <p:nvPicPr>
          <p:cNvPr id="45058" name="Picture 2" descr="急いで謝る人のイラスト（男性）">
            <a:extLst>
              <a:ext uri="{FF2B5EF4-FFF2-40B4-BE49-F238E27FC236}">
                <a16:creationId xmlns:a16="http://schemas.microsoft.com/office/drawing/2014/main" id="{1C5B01F6-0931-425C-A5B7-4E4505664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184" y="6548582"/>
            <a:ext cx="3810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749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702447" y="4751654"/>
            <a:ext cx="161456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無限に良い作品が湧いてくるが</a:t>
            </a:r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...</a:t>
            </a:r>
            <a:endParaRPr lang="ja-JP" alt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7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モニター画面に映る文字&#10;&#10;自動的に生成された説明">
            <a:extLst>
              <a:ext uri="{FF2B5EF4-FFF2-40B4-BE49-F238E27FC236}">
                <a16:creationId xmlns:a16="http://schemas.microsoft.com/office/drawing/2014/main" id="{71DEDC16-EB47-4D01-9C25-B92A66D84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86" y="4224290"/>
            <a:ext cx="14372964" cy="237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22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3024192" y="4751654"/>
            <a:ext cx="1079975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皆すーぐ消しちゃう😠</a:t>
            </a:r>
            <a:endParaRPr kumimoji="1" lang="en-US" altLang="ja-JP" sz="8000" b="1" dirty="0">
              <a:solidFill>
                <a:srgbClr val="002060"/>
              </a:solidFill>
              <a:latin typeface="Nasu" panose="020B0302020203020207" pitchFamily="50" charset="-128"/>
              <a:ea typeface="Nasu" panose="020B0302020203020207" pitchFamily="50" charset="-128"/>
              <a:cs typeface="Nasu" panose="020B0302020203020207" pitchFamily="50" charset="-128"/>
            </a:endParaRPr>
          </a:p>
          <a:p>
            <a:pPr algn="ctr"/>
            <a:r>
              <a:rPr kumimoji="1" lang="ja-JP" altLang="en-US" sz="48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キレるぞ</a:t>
            </a:r>
            <a:r>
              <a:rPr kumimoji="1" lang="en-US" altLang="ja-JP" sz="48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</a:t>
            </a:r>
            <a:r>
              <a:rPr kumimoji="1" lang="ja-JP" altLang="en-US" sz="48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傲慢</a:t>
            </a:r>
            <a:r>
              <a:rPr kumimoji="1" lang="en-US" altLang="ja-JP" sz="48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)</a:t>
            </a:r>
            <a:endParaRPr lang="ja-JP" alt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637321" y="4751654"/>
            <a:ext cx="155734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なら消える前に集めきってやろう</a:t>
            </a:r>
            <a:endParaRPr lang="ja-JP" altLang="en-US" sz="5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困った顔で働く会社員のイラスト（男性）">
            <a:extLst>
              <a:ext uri="{FF2B5EF4-FFF2-40B4-BE49-F238E27FC236}">
                <a16:creationId xmlns:a16="http://schemas.microsoft.com/office/drawing/2014/main" id="{4CFD4DA6-62FF-4663-B78F-37CDF51C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087" y="6547410"/>
            <a:ext cx="3080684" cy="308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757B3D6-A8FE-4722-B3CB-19D0641E7E3E}"/>
              </a:ext>
            </a:extLst>
          </p:cNvPr>
          <p:cNvSpPr/>
          <p:nvPr/>
        </p:nvSpPr>
        <p:spPr>
          <a:xfrm>
            <a:off x="13499821" y="7268757"/>
            <a:ext cx="1870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28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むずそ</a:t>
            </a:r>
            <a:r>
              <a:rPr kumimoji="1" lang="en-US" altLang="ja-JP" sz="28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~</a:t>
            </a:r>
            <a:endParaRPr lang="ja-JP" altLang="en-US" sz="600" dirty="0"/>
          </a:p>
        </p:txBody>
      </p:sp>
    </p:spTree>
    <p:extLst>
      <p:ext uri="{BB962C8B-B14F-4D97-AF65-F5344CB8AC3E}">
        <p14:creationId xmlns:p14="http://schemas.microsoft.com/office/powerpoint/2010/main" val="4091154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A5A3F-B2C6-47F6-9E85-0AEEEC7B699F}"/>
              </a:ext>
            </a:extLst>
          </p:cNvPr>
          <p:cNvSpPr/>
          <p:nvPr/>
        </p:nvSpPr>
        <p:spPr>
          <a:xfrm>
            <a:off x="351223" y="405625"/>
            <a:ext cx="16145691" cy="10015499"/>
          </a:xfrm>
          <a:prstGeom prst="roundRect">
            <a:avLst>
              <a:gd name="adj" fmla="val 440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7E26F17-B3E2-4EFC-AE34-AE62EF560E26}"/>
              </a:ext>
            </a:extLst>
          </p:cNvPr>
          <p:cNvSpPr/>
          <p:nvPr/>
        </p:nvSpPr>
        <p:spPr>
          <a:xfrm>
            <a:off x="1999071" y="534642"/>
            <a:ext cx="128499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メチャクチャ集めた</a:t>
            </a:r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(7</a:t>
            </a:r>
            <a:r>
              <a:rPr kumimoji="1" lang="ja-JP" altLang="en-US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年目</a:t>
            </a:r>
            <a:r>
              <a:rPr kumimoji="1" lang="en-US" altLang="ja-JP" sz="8000" b="1" dirty="0">
                <a:solidFill>
                  <a:srgbClr val="002060"/>
                </a:solidFill>
                <a:latin typeface="Nasu" panose="020B0302020203020207" pitchFamily="50" charset="-128"/>
                <a:ea typeface="Nasu" panose="020B0302020203020207" pitchFamily="50" charset="-128"/>
                <a:cs typeface="Nasu" panose="020B0302020203020207" pitchFamily="50" charset="-128"/>
              </a:rPr>
              <a:t>)</a:t>
            </a:r>
            <a:endParaRPr lang="ja-JP" altLang="en-US" sz="3200" dirty="0">
              <a:solidFill>
                <a:srgbClr val="002060"/>
              </a:solidFill>
            </a:endParaRPr>
          </a:p>
        </p:txBody>
      </p:sp>
      <p:pic>
        <p:nvPicPr>
          <p:cNvPr id="4" name="図 3" descr="キーボード, コンピュータ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A7095421-58C2-4936-B174-ECC8F8576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2" y="2017452"/>
            <a:ext cx="15293032" cy="7746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43193C6-04D2-46E5-B190-BDD8AE53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91" y="5651913"/>
            <a:ext cx="5306393" cy="46289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693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5051</TotalTime>
  <Words>821</Words>
  <Application>Microsoft Office PowerPoint</Application>
  <PresentationFormat>ユーザー設定</PresentationFormat>
  <Paragraphs>159</Paragraphs>
  <Slides>41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6" baseType="lpstr">
      <vt:lpstr>Nasu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lab ht</dc:creator>
  <cp:lastModifiedBy>HOSHI TATSUYA</cp:lastModifiedBy>
  <cp:revision>72</cp:revision>
  <dcterms:created xsi:type="dcterms:W3CDTF">2020-02-10T16:11:33Z</dcterms:created>
  <dcterms:modified xsi:type="dcterms:W3CDTF">2020-07-27T11:39:23Z</dcterms:modified>
</cp:coreProperties>
</file>