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3" r:id="rId5"/>
  </p:sldIdLst>
  <p:sldSz cx="130683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0D9"/>
          </a:solidFill>
        </a:fill>
      </a:tcStyle>
    </a:wholeTbl>
    <a:band2H>
      <a:tcTxStyle/>
      <a:tcStyle>
        <a:tcBdr/>
        <a:fill>
          <a:solidFill>
            <a:srgbClr val="E7F0E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1"/>
          </a:solidFill>
        </a:fill>
      </a:tcStyle>
    </a:wholeTbl>
    <a:band2H>
      <a:tcTxStyle/>
      <a:tcStyle>
        <a:tcBdr/>
        <a:fill>
          <a:solidFill>
            <a:srgbClr val="E6E7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6CB"/>
          </a:solidFill>
        </a:fill>
      </a:tcStyle>
    </a:wholeTbl>
    <a:band2H>
      <a:tcTxStyle/>
      <a:tcStyle>
        <a:tcBdr/>
        <a:fill>
          <a:solidFill>
            <a:srgbClr val="FFEC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7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筑紫A丸ゴシック ボールド"/>
      </a:defRPr>
    </a:lvl1pPr>
    <a:lvl2pPr indent="228600" latinLnBrk="0">
      <a:defRPr sz="1200">
        <a:latin typeface="+mn-lt"/>
        <a:ea typeface="+mn-ea"/>
        <a:cs typeface="+mn-cs"/>
        <a:sym typeface="筑紫A丸ゴシック ボールド"/>
      </a:defRPr>
    </a:lvl2pPr>
    <a:lvl3pPr indent="457200" latinLnBrk="0">
      <a:defRPr sz="1200">
        <a:latin typeface="+mn-lt"/>
        <a:ea typeface="+mn-ea"/>
        <a:cs typeface="+mn-cs"/>
        <a:sym typeface="筑紫A丸ゴシック ボールド"/>
      </a:defRPr>
    </a:lvl3pPr>
    <a:lvl4pPr indent="685800" latinLnBrk="0">
      <a:defRPr sz="1200">
        <a:latin typeface="+mn-lt"/>
        <a:ea typeface="+mn-ea"/>
        <a:cs typeface="+mn-cs"/>
        <a:sym typeface="筑紫A丸ゴシック ボールド"/>
      </a:defRPr>
    </a:lvl4pPr>
    <a:lvl5pPr indent="914400" latinLnBrk="0">
      <a:defRPr sz="1200">
        <a:latin typeface="+mn-lt"/>
        <a:ea typeface="+mn-ea"/>
        <a:cs typeface="+mn-cs"/>
        <a:sym typeface="筑紫A丸ゴシック ボールド"/>
      </a:defRPr>
    </a:lvl5pPr>
    <a:lvl6pPr indent="1143000" latinLnBrk="0">
      <a:defRPr sz="1200">
        <a:latin typeface="+mn-lt"/>
        <a:ea typeface="+mn-ea"/>
        <a:cs typeface="+mn-cs"/>
        <a:sym typeface="筑紫A丸ゴシック ボールド"/>
      </a:defRPr>
    </a:lvl6pPr>
    <a:lvl7pPr indent="1371600" latinLnBrk="0">
      <a:defRPr sz="1200">
        <a:latin typeface="+mn-lt"/>
        <a:ea typeface="+mn-ea"/>
        <a:cs typeface="+mn-cs"/>
        <a:sym typeface="筑紫A丸ゴシック ボールド"/>
      </a:defRPr>
    </a:lvl7pPr>
    <a:lvl8pPr indent="1600200" latinLnBrk="0">
      <a:defRPr sz="1200">
        <a:latin typeface="+mn-lt"/>
        <a:ea typeface="+mn-ea"/>
        <a:cs typeface="+mn-cs"/>
        <a:sym typeface="筑紫A丸ゴシック ボールド"/>
      </a:defRPr>
    </a:lvl8pPr>
    <a:lvl9pPr indent="1828800" latinLnBrk="0">
      <a:defRPr sz="1200">
        <a:latin typeface="+mn-lt"/>
        <a:ea typeface="+mn-ea"/>
        <a:cs typeface="+mn-cs"/>
        <a:sym typeface="筑紫A丸ゴシック ボールド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1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タイトルのみ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角丸四角形 6"/>
          <p:cNvSpPr/>
          <p:nvPr/>
        </p:nvSpPr>
        <p:spPr>
          <a:xfrm>
            <a:off x="631372" y="984583"/>
            <a:ext cx="11805557" cy="807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pic>
        <p:nvPicPr>
          <p:cNvPr id="22" name="図 7" descr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8622" y="295685"/>
            <a:ext cx="2688307" cy="537662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2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6"/>
          <p:cNvSpPr/>
          <p:nvPr/>
        </p:nvSpPr>
        <p:spPr>
          <a:xfrm>
            <a:off x="631372" y="984583"/>
            <a:ext cx="11805557" cy="807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pic>
        <p:nvPicPr>
          <p:cNvPr id="3" name="図 7" descr="図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622" y="295685"/>
            <a:ext cx="2688307" cy="53766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タイトルテキスト"/>
          <p:cNvSpPr txBox="1">
            <a:spLocks noGrp="1"/>
          </p:cNvSpPr>
          <p:nvPr>
            <p:ph type="title"/>
          </p:nvPr>
        </p:nvSpPr>
        <p:spPr>
          <a:xfrm>
            <a:off x="609690" y="-322753"/>
            <a:ext cx="11271409" cy="1885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5" name="本文レベル1…"/>
          <p:cNvSpPr txBox="1">
            <a:spLocks noGrp="1"/>
          </p:cNvSpPr>
          <p:nvPr>
            <p:ph type="body" idx="1"/>
          </p:nvPr>
        </p:nvSpPr>
        <p:spPr>
          <a:xfrm>
            <a:off x="7294198" y="3467946"/>
            <a:ext cx="5118419" cy="6285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9229487" y="9180896"/>
            <a:ext cx="287019" cy="2438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筑紫A丸ゴシック ボールド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1pPr>
      <a:lvl2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2pPr>
      <a:lvl3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3pPr>
      <a:lvl4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4pPr>
      <a:lvl5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5pPr>
      <a:lvl6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6pPr>
      <a:lvl7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7pPr>
      <a:lvl8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8pPr>
      <a:lvl9pPr marL="0" marR="0" indent="0" algn="l" defTabSz="98014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9pPr>
    </p:titleStyle>
    <p:bodyStyle>
      <a:lvl1pPr marL="245034" marR="0" indent="-245034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1pPr>
      <a:lvl2pPr marL="784115" marR="0" indent="-294043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2pPr>
      <a:lvl3pPr marL="1330197" marR="0" indent="-350051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3pPr>
      <a:lvl4pPr marL="1857117" marR="0" indent="-386899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4pPr>
      <a:lvl5pPr marL="2347190" marR="0" indent="-386899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5pPr>
      <a:lvl6pPr marL="2837263" marR="0" indent="-386899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6pPr>
      <a:lvl7pPr marL="3327334" marR="0" indent="-386898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7pPr>
      <a:lvl8pPr marL="3817408" marR="0" indent="-386898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8pPr>
      <a:lvl9pPr marL="4307480" marR="0" indent="-386898" algn="l" defTabSz="98014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筑紫A丸ゴシック ボールド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筑紫A丸ゴシック ボールド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タイトル 1"/>
          <p:cNvSpPr txBox="1">
            <a:spLocks noGrp="1"/>
          </p:cNvSpPr>
          <p:nvPr>
            <p:ph type="title"/>
          </p:nvPr>
        </p:nvSpPr>
        <p:spPr>
          <a:xfrm>
            <a:off x="609690" y="-322752"/>
            <a:ext cx="11271409" cy="1885858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国が企業型確定拠出年金を推奨する背景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1" name="テキスト ボックス 3"/>
          <p:cNvSpPr txBox="1"/>
          <p:nvPr/>
        </p:nvSpPr>
        <p:spPr>
          <a:xfrm>
            <a:off x="1852320" y="2025451"/>
            <a:ext cx="1296185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4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1960年</a:t>
            </a:r>
          </a:p>
        </p:txBody>
      </p:sp>
      <p:sp>
        <p:nvSpPr>
          <p:cNvPr id="72" name="アーチ 7"/>
          <p:cNvSpPr/>
          <p:nvPr/>
        </p:nvSpPr>
        <p:spPr>
          <a:xfrm rot="16200000">
            <a:off x="1195992" y="2612299"/>
            <a:ext cx="2608962" cy="26090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4" h="20998" extrusionOk="0">
                <a:moveTo>
                  <a:pt x="21278" y="11074"/>
                </a:moveTo>
                <a:cubicBezTo>
                  <a:pt x="20956" y="16863"/>
                  <a:pt x="15935" y="21299"/>
                  <a:pt x="10064" y="20982"/>
                </a:cubicBezTo>
                <a:cubicBezTo>
                  <a:pt x="4193" y="20664"/>
                  <a:pt x="-306" y="15714"/>
                  <a:pt x="16" y="9924"/>
                </a:cubicBezTo>
                <a:cubicBezTo>
                  <a:pt x="338" y="4135"/>
                  <a:pt x="5358" y="-301"/>
                  <a:pt x="11230" y="16"/>
                </a:cubicBezTo>
                <a:cubicBezTo>
                  <a:pt x="16875" y="322"/>
                  <a:pt x="21294" y="4924"/>
                  <a:pt x="21294" y="10499"/>
                </a:cubicBezTo>
                <a:lnTo>
                  <a:pt x="18488" y="10499"/>
                </a:lnTo>
                <a:cubicBezTo>
                  <a:pt x="18488" y="6229"/>
                  <a:pt x="14977" y="2767"/>
                  <a:pt x="10647" y="2767"/>
                </a:cubicBezTo>
                <a:cubicBezTo>
                  <a:pt x="6316" y="2767"/>
                  <a:pt x="2806" y="6229"/>
                  <a:pt x="2806" y="10499"/>
                </a:cubicBezTo>
                <a:cubicBezTo>
                  <a:pt x="2806" y="14769"/>
                  <a:pt x="6316" y="18231"/>
                  <a:pt x="10647" y="18231"/>
                </a:cubicBezTo>
                <a:cubicBezTo>
                  <a:pt x="14811" y="18231"/>
                  <a:pt x="18248" y="15022"/>
                  <a:pt x="18476" y="10922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73" name="アーチ 8"/>
          <p:cNvSpPr/>
          <p:nvPr/>
        </p:nvSpPr>
        <p:spPr>
          <a:xfrm rot="5400000" flipH="1">
            <a:off x="2575654" y="2537116"/>
            <a:ext cx="452623" cy="603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547" y="0"/>
                </a:moveTo>
                <a:cubicBezTo>
                  <a:pt x="19180" y="6669"/>
                  <a:pt x="21600" y="14079"/>
                  <a:pt x="21600" y="21600"/>
                </a:cubicBezTo>
                <a:lnTo>
                  <a:pt x="5194" y="21600"/>
                </a:lnTo>
                <a:cubicBezTo>
                  <a:pt x="5194" y="16061"/>
                  <a:pt x="3412" y="10604"/>
                  <a:pt x="0" y="569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74" name="テキスト ボックス 15"/>
          <p:cNvSpPr txBox="1"/>
          <p:nvPr/>
        </p:nvSpPr>
        <p:spPr>
          <a:xfrm>
            <a:off x="1908696" y="3593644"/>
            <a:ext cx="1183435" cy="548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>
                <a:solidFill>
                  <a:srgbClr val="05326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5.7</a:t>
            </a:r>
            <a:r>
              <a:rPr sz="2400"/>
              <a:t>％</a:t>
            </a:r>
          </a:p>
        </p:txBody>
      </p:sp>
      <p:sp>
        <p:nvSpPr>
          <p:cNvPr id="75" name="テキスト ボックス 18"/>
          <p:cNvSpPr txBox="1"/>
          <p:nvPr/>
        </p:nvSpPr>
        <p:spPr>
          <a:xfrm>
            <a:off x="4426528" y="1410645"/>
            <a:ext cx="4215252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400">
                <a:solidFill>
                  <a:schemeClr val="accent1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人口に対する65歳以上の割合</a:t>
            </a:r>
          </a:p>
        </p:txBody>
      </p:sp>
      <p:pic>
        <p:nvPicPr>
          <p:cNvPr id="76" name="グラフィックス 19" descr="グラフィックス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82" y="6200185"/>
            <a:ext cx="536228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グラフィックス 20" descr="グラフィックス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201" y="6200185"/>
            <a:ext cx="536228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グラフィックス 21" descr="グラフィックス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119" y="6200185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グラフィックス 22" descr="グラフィックス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039" y="6200185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グラフィックス 23" descr="グラフィックス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961" y="6200185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グラフィックス 24" descr="グラフィックス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82" y="6795682"/>
            <a:ext cx="536228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グラフィックス 25" descr="グラフィックス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201" y="6795682"/>
            <a:ext cx="536228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グラフィックス 26" descr="グラフィックス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119" y="6795682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グラフィックス 27" descr="グラフィックス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039" y="6795682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グラフィックス 28" descr="グラフィックス 28"/>
          <p:cNvPicPr>
            <a:picLocks noChangeAspect="1"/>
          </p:cNvPicPr>
          <p:nvPr/>
        </p:nvPicPr>
        <p:blipFill>
          <a:blip r:embed="rId2"/>
          <a:srcRect r="47009"/>
          <a:stretch>
            <a:fillRect/>
          </a:stretch>
        </p:blipFill>
        <p:spPr>
          <a:xfrm>
            <a:off x="3608494" y="6795682"/>
            <a:ext cx="284155" cy="536229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直線コネクタ 29"/>
          <p:cNvSpPr/>
          <p:nvPr/>
        </p:nvSpPr>
        <p:spPr>
          <a:xfrm>
            <a:off x="615497" y="6132301"/>
            <a:ext cx="3611997" cy="3"/>
          </a:xfrm>
          <a:prstGeom prst="line">
            <a:avLst/>
          </a:prstGeom>
          <a:ln w="38100" cap="rnd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87" name="フリーフォーム 41"/>
          <p:cNvSpPr/>
          <p:nvPr/>
        </p:nvSpPr>
        <p:spPr>
          <a:xfrm>
            <a:off x="2286715" y="5084093"/>
            <a:ext cx="1945665" cy="824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735"/>
                </a:moveTo>
                <a:close/>
                <a:moveTo>
                  <a:pt x="3700" y="0"/>
                </a:moveTo>
                <a:lnTo>
                  <a:pt x="17900" y="0"/>
                </a:lnTo>
                <a:cubicBezTo>
                  <a:pt x="19943" y="0"/>
                  <a:pt x="21600" y="3911"/>
                  <a:pt x="21600" y="8735"/>
                </a:cubicBezTo>
                <a:cubicBezTo>
                  <a:pt x="21600" y="13560"/>
                  <a:pt x="19943" y="17471"/>
                  <a:pt x="17900" y="17471"/>
                </a:cubicBezTo>
                <a:lnTo>
                  <a:pt x="10233" y="17471"/>
                </a:lnTo>
                <a:lnTo>
                  <a:pt x="7776" y="21600"/>
                </a:lnTo>
                <a:lnTo>
                  <a:pt x="7776" y="17471"/>
                </a:lnTo>
                <a:lnTo>
                  <a:pt x="3700" y="17471"/>
                </a:lnTo>
                <a:cubicBezTo>
                  <a:pt x="2168" y="17471"/>
                  <a:pt x="853" y="15271"/>
                  <a:pt x="291" y="12136"/>
                </a:cubicBezTo>
                <a:lnTo>
                  <a:pt x="0" y="8735"/>
                </a:lnTo>
                <a:lnTo>
                  <a:pt x="291" y="5335"/>
                </a:lnTo>
                <a:cubicBezTo>
                  <a:pt x="853" y="2200"/>
                  <a:pt x="2168" y="0"/>
                  <a:pt x="3700" y="0"/>
                </a:cubicBezTo>
                <a:close/>
              </a:path>
            </a:pathLst>
          </a:custGeom>
          <a:solidFill>
            <a:srgbClr val="FFFFFF"/>
          </a:solidFill>
          <a:ln w="25400" cap="rnd">
            <a:solidFill>
              <a:srgbClr val="0000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88" name="テキスト ボックス 42"/>
          <p:cNvSpPr txBox="1"/>
          <p:nvPr/>
        </p:nvSpPr>
        <p:spPr>
          <a:xfrm>
            <a:off x="2452487" y="5211965"/>
            <a:ext cx="1614118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400">
                <a:solidFill>
                  <a:schemeClr val="accent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9.5人</a:t>
            </a:r>
            <a:r>
              <a:rPr sz="2000">
                <a:solidFill>
                  <a:srgbClr val="000000"/>
                </a:solidFill>
              </a:rPr>
              <a:t>で1人</a:t>
            </a:r>
          </a:p>
        </p:txBody>
      </p:sp>
      <p:sp>
        <p:nvSpPr>
          <p:cNvPr id="89" name="角丸四角形 2"/>
          <p:cNvSpPr/>
          <p:nvPr/>
        </p:nvSpPr>
        <p:spPr>
          <a:xfrm>
            <a:off x="614432" y="7586337"/>
            <a:ext cx="11839436" cy="183609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>
            <a:solidFill>
              <a:srgbClr val="00000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0" name="テキスト ボックス 40"/>
          <p:cNvSpPr txBox="1"/>
          <p:nvPr/>
        </p:nvSpPr>
        <p:spPr>
          <a:xfrm>
            <a:off x="1902597" y="7851022"/>
            <a:ext cx="9263109" cy="130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高齢者が増えすぎて、皆さんが60歳超える頃には支給額が減るから</a:t>
            </a:r>
          </a:p>
          <a:p>
            <a:pPr algn="ctr">
              <a:defRPr sz="2600" b="1">
                <a:solidFill>
                  <a:srgbClr val="FFDD00"/>
                </a:solidFill>
              </a:defRPr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自助努力</a:t>
            </a:r>
            <a:r>
              <a:rPr sz="2400" dirty="0" err="1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で積み立てて下さい</a:t>
            </a:r>
            <a:r>
              <a:rPr sz="2400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。</a:t>
            </a:r>
          </a:p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その代わり</a:t>
            </a:r>
            <a:r>
              <a:rPr sz="2900" dirty="0" err="1">
                <a:solidFill>
                  <a:srgbClr val="FFDD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税金を優遇</a:t>
            </a: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しますというのが背景です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1" name="テキスト ボックス 4"/>
          <p:cNvSpPr txBox="1"/>
          <p:nvPr/>
        </p:nvSpPr>
        <p:spPr>
          <a:xfrm>
            <a:off x="5886056" y="2025450"/>
            <a:ext cx="1296185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4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2015年</a:t>
            </a:r>
          </a:p>
        </p:txBody>
      </p:sp>
      <p:sp>
        <p:nvSpPr>
          <p:cNvPr id="92" name="テキスト ボックス 5"/>
          <p:cNvSpPr txBox="1"/>
          <p:nvPr/>
        </p:nvSpPr>
        <p:spPr>
          <a:xfrm>
            <a:off x="9899760" y="2025450"/>
            <a:ext cx="1336259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4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2050年</a:t>
            </a:r>
          </a:p>
        </p:txBody>
      </p:sp>
      <p:sp>
        <p:nvSpPr>
          <p:cNvPr id="93" name="アーチ 10"/>
          <p:cNvSpPr/>
          <p:nvPr/>
        </p:nvSpPr>
        <p:spPr>
          <a:xfrm rot="16200000">
            <a:off x="5229640" y="2612367"/>
            <a:ext cx="2609019" cy="2609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0" h="20796" extrusionOk="0">
                <a:moveTo>
                  <a:pt x="21160" y="11180"/>
                </a:moveTo>
                <a:cubicBezTo>
                  <a:pt x="20720" y="16906"/>
                  <a:pt x="15633" y="21198"/>
                  <a:pt x="9798" y="20766"/>
                </a:cubicBezTo>
                <a:cubicBezTo>
                  <a:pt x="3963" y="20334"/>
                  <a:pt x="-410" y="15342"/>
                  <a:pt x="30" y="9616"/>
                </a:cubicBezTo>
                <a:cubicBezTo>
                  <a:pt x="470" y="3890"/>
                  <a:pt x="5557" y="-402"/>
                  <a:pt x="11392" y="30"/>
                </a:cubicBezTo>
                <a:cubicBezTo>
                  <a:pt x="16919" y="439"/>
                  <a:pt x="21190" y="4959"/>
                  <a:pt x="21190" y="10398"/>
                </a:cubicBezTo>
                <a:lnTo>
                  <a:pt x="18398" y="10398"/>
                </a:lnTo>
                <a:cubicBezTo>
                  <a:pt x="18398" y="6169"/>
                  <a:pt x="14904" y="2741"/>
                  <a:pt x="10595" y="2741"/>
                </a:cubicBezTo>
                <a:cubicBezTo>
                  <a:pt x="6286" y="2741"/>
                  <a:pt x="2792" y="6169"/>
                  <a:pt x="2792" y="10398"/>
                </a:cubicBezTo>
                <a:cubicBezTo>
                  <a:pt x="2792" y="14627"/>
                  <a:pt x="6286" y="18055"/>
                  <a:pt x="10595" y="18055"/>
                </a:cubicBezTo>
                <a:cubicBezTo>
                  <a:pt x="14677" y="18055"/>
                  <a:pt x="18069" y="14968"/>
                  <a:pt x="18376" y="10974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4" name="アーチ 11"/>
          <p:cNvSpPr/>
          <p:nvPr/>
        </p:nvSpPr>
        <p:spPr>
          <a:xfrm rot="5400000" flipH="1">
            <a:off x="6457679" y="2688829"/>
            <a:ext cx="1457515" cy="1304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420" extrusionOk="0">
                <a:moveTo>
                  <a:pt x="0" y="143"/>
                </a:moveTo>
                <a:cubicBezTo>
                  <a:pt x="10603" y="-1180"/>
                  <a:pt x="20214" y="6826"/>
                  <a:pt x="21466" y="18024"/>
                </a:cubicBezTo>
                <a:cubicBezTo>
                  <a:pt x="21555" y="18819"/>
                  <a:pt x="21600" y="19619"/>
                  <a:pt x="21600" y="20420"/>
                </a:cubicBezTo>
                <a:lnTo>
                  <a:pt x="16505" y="20420"/>
                </a:lnTo>
                <a:cubicBezTo>
                  <a:pt x="16505" y="12115"/>
                  <a:pt x="10131" y="5383"/>
                  <a:pt x="2268" y="5383"/>
                </a:cubicBezTo>
                <a:cubicBezTo>
                  <a:pt x="1710" y="5383"/>
                  <a:pt x="1152" y="5418"/>
                  <a:pt x="598" y="548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5" name="アーチ 13"/>
          <p:cNvSpPr/>
          <p:nvPr/>
        </p:nvSpPr>
        <p:spPr>
          <a:xfrm rot="16200000">
            <a:off x="9263474" y="2612293"/>
            <a:ext cx="2608836" cy="26089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2" h="21052" extrusionOk="0">
                <a:moveTo>
                  <a:pt x="21309" y="11046"/>
                </a:moveTo>
                <a:cubicBezTo>
                  <a:pt x="21018" y="16852"/>
                  <a:pt x="16015" y="21326"/>
                  <a:pt x="10134" y="21039"/>
                </a:cubicBezTo>
                <a:cubicBezTo>
                  <a:pt x="4254" y="20752"/>
                  <a:pt x="-278" y="15812"/>
                  <a:pt x="13" y="10006"/>
                </a:cubicBezTo>
                <a:cubicBezTo>
                  <a:pt x="303" y="4200"/>
                  <a:pt x="5306" y="-274"/>
                  <a:pt x="11187" y="13"/>
                </a:cubicBezTo>
                <a:cubicBezTo>
                  <a:pt x="16864" y="290"/>
                  <a:pt x="21322" y="4915"/>
                  <a:pt x="21322" y="10526"/>
                </a:cubicBezTo>
                <a:lnTo>
                  <a:pt x="18512" y="10526"/>
                </a:lnTo>
                <a:cubicBezTo>
                  <a:pt x="18512" y="6245"/>
                  <a:pt x="14997" y="2774"/>
                  <a:pt x="10661" y="2774"/>
                </a:cubicBezTo>
                <a:cubicBezTo>
                  <a:pt x="6325" y="2774"/>
                  <a:pt x="2809" y="6245"/>
                  <a:pt x="2809" y="10526"/>
                </a:cubicBezTo>
                <a:cubicBezTo>
                  <a:pt x="2809" y="14807"/>
                  <a:pt x="6325" y="18278"/>
                  <a:pt x="10661" y="18278"/>
                </a:cubicBezTo>
                <a:cubicBezTo>
                  <a:pt x="14846" y="18278"/>
                  <a:pt x="18296" y="15036"/>
                  <a:pt x="18503" y="10909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6" name="アーチ 14"/>
          <p:cNvSpPr/>
          <p:nvPr/>
        </p:nvSpPr>
        <p:spPr>
          <a:xfrm rot="5400000" flipH="1">
            <a:off x="10170441" y="3009808"/>
            <a:ext cx="2099389" cy="130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26" extrusionOk="0">
                <a:moveTo>
                  <a:pt x="0" y="3963"/>
                </a:moveTo>
                <a:cubicBezTo>
                  <a:pt x="5877" y="-2474"/>
                  <a:pt x="14303" y="-903"/>
                  <a:pt x="18820" y="7471"/>
                </a:cubicBezTo>
                <a:cubicBezTo>
                  <a:pt x="20623" y="10813"/>
                  <a:pt x="21600" y="14911"/>
                  <a:pt x="21600" y="19126"/>
                </a:cubicBezTo>
                <a:lnTo>
                  <a:pt x="18063" y="19126"/>
                </a:lnTo>
                <a:cubicBezTo>
                  <a:pt x="18063" y="11347"/>
                  <a:pt x="13638" y="5041"/>
                  <a:pt x="8179" y="5041"/>
                </a:cubicBezTo>
                <a:cubicBezTo>
                  <a:pt x="6000" y="5041"/>
                  <a:pt x="3883" y="6067"/>
                  <a:pt x="2155" y="795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7" name="テキスト ボックス 16"/>
          <p:cNvSpPr txBox="1"/>
          <p:nvPr/>
        </p:nvSpPr>
        <p:spPr>
          <a:xfrm>
            <a:off x="5779668" y="3593643"/>
            <a:ext cx="1508962" cy="548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>
                <a:solidFill>
                  <a:srgbClr val="05326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26.6</a:t>
            </a:r>
            <a:r>
              <a:rPr sz="2400"/>
              <a:t>％</a:t>
            </a:r>
          </a:p>
        </p:txBody>
      </p:sp>
      <p:sp>
        <p:nvSpPr>
          <p:cNvPr id="98" name="テキスト ボックス 17"/>
          <p:cNvSpPr txBox="1"/>
          <p:nvPr/>
        </p:nvSpPr>
        <p:spPr>
          <a:xfrm>
            <a:off x="9813409" y="3593643"/>
            <a:ext cx="1508962" cy="548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>
                <a:solidFill>
                  <a:srgbClr val="05326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37.3</a:t>
            </a:r>
            <a:r>
              <a:rPr sz="2400"/>
              <a:t>％</a:t>
            </a:r>
          </a:p>
        </p:txBody>
      </p:sp>
      <p:pic>
        <p:nvPicPr>
          <p:cNvPr id="99" name="グラフィックス 31" descr="グラフィックス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21" y="6200185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グラフィックス 32" descr="グラフィックス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943" y="6200185"/>
            <a:ext cx="536229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グラフィックス 33" descr="グラフィックス 33"/>
          <p:cNvPicPr>
            <a:picLocks noChangeAspect="1"/>
          </p:cNvPicPr>
          <p:nvPr/>
        </p:nvPicPr>
        <p:blipFill>
          <a:blip r:embed="rId2"/>
          <a:srcRect r="55605"/>
          <a:stretch>
            <a:fillRect/>
          </a:stretch>
        </p:blipFill>
        <p:spPr>
          <a:xfrm>
            <a:off x="7026863" y="6200185"/>
            <a:ext cx="238057" cy="53622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直線コネクタ 34"/>
          <p:cNvSpPr/>
          <p:nvPr/>
        </p:nvSpPr>
        <p:spPr>
          <a:xfrm>
            <a:off x="4712318" y="6132302"/>
            <a:ext cx="3611998" cy="3"/>
          </a:xfrm>
          <a:prstGeom prst="line">
            <a:avLst/>
          </a:prstGeom>
          <a:ln w="38100" cap="rnd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103" name="グラフィックス 36" descr="グラフィックス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215" y="6200185"/>
            <a:ext cx="536228" cy="5362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グラフィックス 37" descr="グラフィックス 37"/>
          <p:cNvPicPr>
            <a:picLocks noChangeAspect="1"/>
          </p:cNvPicPr>
          <p:nvPr/>
        </p:nvPicPr>
        <p:blipFill>
          <a:blip r:embed="rId2"/>
          <a:srcRect r="49714"/>
          <a:stretch>
            <a:fillRect/>
          </a:stretch>
        </p:blipFill>
        <p:spPr>
          <a:xfrm>
            <a:off x="10733134" y="6200185"/>
            <a:ext cx="269647" cy="536229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直線コネクタ 38"/>
          <p:cNvSpPr/>
          <p:nvPr/>
        </p:nvSpPr>
        <p:spPr>
          <a:xfrm>
            <a:off x="8809142" y="6132302"/>
            <a:ext cx="3611998" cy="3"/>
          </a:xfrm>
          <a:prstGeom prst="line">
            <a:avLst/>
          </a:prstGeom>
          <a:ln w="38100" cap="rnd">
            <a:solidFill>
              <a:srgbClr val="0000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6" name="フリーフォーム 43"/>
          <p:cNvSpPr/>
          <p:nvPr/>
        </p:nvSpPr>
        <p:spPr>
          <a:xfrm>
            <a:off x="6385476" y="5084093"/>
            <a:ext cx="1945666" cy="824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735"/>
                </a:moveTo>
                <a:close/>
                <a:moveTo>
                  <a:pt x="3700" y="0"/>
                </a:moveTo>
                <a:lnTo>
                  <a:pt x="17900" y="0"/>
                </a:lnTo>
                <a:cubicBezTo>
                  <a:pt x="19943" y="0"/>
                  <a:pt x="21600" y="3911"/>
                  <a:pt x="21600" y="8735"/>
                </a:cubicBezTo>
                <a:cubicBezTo>
                  <a:pt x="21600" y="13560"/>
                  <a:pt x="19943" y="17471"/>
                  <a:pt x="17900" y="17471"/>
                </a:cubicBezTo>
                <a:lnTo>
                  <a:pt x="10233" y="17471"/>
                </a:lnTo>
                <a:lnTo>
                  <a:pt x="7776" y="21600"/>
                </a:lnTo>
                <a:lnTo>
                  <a:pt x="7776" y="17471"/>
                </a:lnTo>
                <a:lnTo>
                  <a:pt x="3700" y="17471"/>
                </a:lnTo>
                <a:cubicBezTo>
                  <a:pt x="2168" y="17471"/>
                  <a:pt x="853" y="15271"/>
                  <a:pt x="291" y="12136"/>
                </a:cubicBezTo>
                <a:lnTo>
                  <a:pt x="0" y="8735"/>
                </a:lnTo>
                <a:lnTo>
                  <a:pt x="291" y="5335"/>
                </a:lnTo>
                <a:cubicBezTo>
                  <a:pt x="853" y="2200"/>
                  <a:pt x="2168" y="0"/>
                  <a:pt x="3700" y="0"/>
                </a:cubicBezTo>
                <a:close/>
              </a:path>
            </a:pathLst>
          </a:custGeom>
          <a:solidFill>
            <a:srgbClr val="FFFFFF"/>
          </a:solidFill>
          <a:ln w="25400" cap="rnd">
            <a:solidFill>
              <a:srgbClr val="0000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07" name="テキスト ボックス 44"/>
          <p:cNvSpPr txBox="1"/>
          <p:nvPr/>
        </p:nvSpPr>
        <p:spPr>
          <a:xfrm>
            <a:off x="6551249" y="5211965"/>
            <a:ext cx="1614118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400">
                <a:solidFill>
                  <a:schemeClr val="accent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2.3人</a:t>
            </a:r>
            <a:r>
              <a:rPr sz="2000">
                <a:solidFill>
                  <a:srgbClr val="000000"/>
                </a:solidFill>
              </a:rPr>
              <a:t>で1人</a:t>
            </a:r>
          </a:p>
        </p:txBody>
      </p:sp>
      <p:sp>
        <p:nvSpPr>
          <p:cNvPr id="108" name="フリーフォーム 45"/>
          <p:cNvSpPr/>
          <p:nvPr/>
        </p:nvSpPr>
        <p:spPr>
          <a:xfrm>
            <a:off x="10509270" y="5084093"/>
            <a:ext cx="1945666" cy="824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735"/>
                </a:moveTo>
                <a:close/>
                <a:moveTo>
                  <a:pt x="3700" y="0"/>
                </a:moveTo>
                <a:lnTo>
                  <a:pt x="17900" y="0"/>
                </a:lnTo>
                <a:cubicBezTo>
                  <a:pt x="19943" y="0"/>
                  <a:pt x="21600" y="3911"/>
                  <a:pt x="21600" y="8735"/>
                </a:cubicBezTo>
                <a:cubicBezTo>
                  <a:pt x="21600" y="13560"/>
                  <a:pt x="19943" y="17471"/>
                  <a:pt x="17900" y="17471"/>
                </a:cubicBezTo>
                <a:lnTo>
                  <a:pt x="10233" y="17471"/>
                </a:lnTo>
                <a:lnTo>
                  <a:pt x="7776" y="21600"/>
                </a:lnTo>
                <a:lnTo>
                  <a:pt x="7776" y="17471"/>
                </a:lnTo>
                <a:lnTo>
                  <a:pt x="3700" y="17471"/>
                </a:lnTo>
                <a:cubicBezTo>
                  <a:pt x="2168" y="17471"/>
                  <a:pt x="853" y="15271"/>
                  <a:pt x="291" y="12136"/>
                </a:cubicBezTo>
                <a:lnTo>
                  <a:pt x="0" y="8735"/>
                </a:lnTo>
                <a:lnTo>
                  <a:pt x="291" y="5335"/>
                </a:lnTo>
                <a:cubicBezTo>
                  <a:pt x="853" y="2200"/>
                  <a:pt x="2168" y="0"/>
                  <a:pt x="3700" y="0"/>
                </a:cubicBezTo>
                <a:close/>
              </a:path>
            </a:pathLst>
          </a:custGeom>
          <a:solidFill>
            <a:srgbClr val="FFFFFF"/>
          </a:solidFill>
          <a:ln w="25400" cap="rnd">
            <a:solidFill>
              <a:srgbClr val="0000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09" name="テキスト ボックス 46"/>
          <p:cNvSpPr txBox="1"/>
          <p:nvPr/>
        </p:nvSpPr>
        <p:spPr>
          <a:xfrm>
            <a:off x="10675042" y="5211965"/>
            <a:ext cx="1614118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400">
                <a:solidFill>
                  <a:schemeClr val="accent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t>1.4人</a:t>
            </a:r>
            <a:r>
              <a:rPr sz="2000">
                <a:solidFill>
                  <a:srgbClr val="000000"/>
                </a:solidFill>
              </a:rPr>
              <a:t>で1人</a:t>
            </a:r>
          </a:p>
        </p:txBody>
      </p:sp>
      <p:sp>
        <p:nvSpPr>
          <p:cNvPr id="110" name="テキスト ボックス 47"/>
          <p:cNvSpPr txBox="1"/>
          <p:nvPr/>
        </p:nvSpPr>
        <p:spPr>
          <a:xfrm>
            <a:off x="5275424" y="7063795"/>
            <a:ext cx="7196838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600">
                <a:latin typeface="筑紫A丸ゴシック レギュラー"/>
                <a:ea typeface="筑紫A丸ゴシック レギュラー"/>
                <a:cs typeface="筑紫A丸ゴシック レギュラー"/>
                <a:sym typeface="筑紫A丸ゴシック レギュラー"/>
              </a:defRPr>
            </a:lvl1pPr>
          </a:lstStyle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出所：国立社会保障・人口問題研究所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日本の将来推計人口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』(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平成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29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年推計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pic>
        <p:nvPicPr>
          <p:cNvPr id="111" name="図 2" descr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368" y="4494400"/>
            <a:ext cx="824415" cy="1655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図 3" descr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430" y="4494400"/>
            <a:ext cx="824415" cy="16559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図 4" descr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2042" y="4494400"/>
            <a:ext cx="824415" cy="1655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タイトル 1"/>
          <p:cNvSpPr txBox="1">
            <a:spLocks noGrp="1"/>
          </p:cNvSpPr>
          <p:nvPr>
            <p:ph type="title"/>
          </p:nvPr>
        </p:nvSpPr>
        <p:spPr>
          <a:xfrm>
            <a:off x="609690" y="-322752"/>
            <a:ext cx="11271409" cy="1885858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企業型確定拠出年金について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6" name="線"/>
          <p:cNvSpPr/>
          <p:nvPr/>
        </p:nvSpPr>
        <p:spPr>
          <a:xfrm>
            <a:off x="1767415" y="7645400"/>
            <a:ext cx="5902285" cy="0"/>
          </a:xfrm>
          <a:prstGeom prst="line">
            <a:avLst/>
          </a:prstGeom>
          <a:ln w="38100">
            <a:solidFill>
              <a:schemeClr val="accent1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7" name="四角形"/>
          <p:cNvSpPr/>
          <p:nvPr/>
        </p:nvSpPr>
        <p:spPr>
          <a:xfrm>
            <a:off x="2055283" y="6305655"/>
            <a:ext cx="5024378" cy="1318579"/>
          </a:xfrm>
          <a:prstGeom prst="rect">
            <a:avLst/>
          </a:prstGeom>
          <a:solidFill>
            <a:srgbClr val="3982C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18" name="四角形"/>
          <p:cNvSpPr/>
          <p:nvPr/>
        </p:nvSpPr>
        <p:spPr>
          <a:xfrm>
            <a:off x="2055283" y="4959455"/>
            <a:ext cx="5024378" cy="1318579"/>
          </a:xfrm>
          <a:prstGeom prst="rect">
            <a:avLst/>
          </a:prstGeom>
          <a:solidFill>
            <a:srgbClr val="245A9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19" name="四角形"/>
          <p:cNvSpPr/>
          <p:nvPr/>
        </p:nvSpPr>
        <p:spPr>
          <a:xfrm>
            <a:off x="2055283" y="3495176"/>
            <a:ext cx="5024378" cy="143665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31F3D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20" name="国民年金"/>
          <p:cNvSpPr txBox="1"/>
          <p:nvPr/>
        </p:nvSpPr>
        <p:spPr>
          <a:xfrm>
            <a:off x="3268699" y="6528818"/>
            <a:ext cx="2503245" cy="81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700">
                <a:solidFill>
                  <a:srgbClr val="FFFFFF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国民年金</a:t>
            </a:r>
            <a:endParaRPr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1" name="厚生年金"/>
          <p:cNvSpPr txBox="1"/>
          <p:nvPr/>
        </p:nvSpPr>
        <p:spPr>
          <a:xfrm>
            <a:off x="3268700" y="5176094"/>
            <a:ext cx="2503245" cy="81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700">
                <a:solidFill>
                  <a:srgbClr val="FFFFFF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厚生年金</a:t>
            </a:r>
            <a:endParaRPr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2" name="確定拠出年金"/>
          <p:cNvSpPr txBox="1"/>
          <p:nvPr/>
        </p:nvSpPr>
        <p:spPr>
          <a:xfrm>
            <a:off x="2686159" y="3788649"/>
            <a:ext cx="3708704" cy="815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700">
                <a:solidFill>
                  <a:srgbClr val="FFFFFF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確定拠出年金</a:t>
            </a:r>
            <a:endParaRPr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3" name="オーナメント15"/>
          <p:cNvSpPr/>
          <p:nvPr/>
        </p:nvSpPr>
        <p:spPr>
          <a:xfrm rot="5400000">
            <a:off x="589121" y="6157632"/>
            <a:ext cx="2282238" cy="1917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7" h="21406" extrusionOk="0">
                <a:moveTo>
                  <a:pt x="127" y="22"/>
                </a:moveTo>
                <a:cubicBezTo>
                  <a:pt x="80" y="-93"/>
                  <a:pt x="32" y="257"/>
                  <a:pt x="22" y="818"/>
                </a:cubicBezTo>
                <a:cubicBezTo>
                  <a:pt x="-49" y="4615"/>
                  <a:pt x="-101" y="17739"/>
                  <a:pt x="2551" y="17739"/>
                </a:cubicBezTo>
                <a:cubicBezTo>
                  <a:pt x="5450" y="17739"/>
                  <a:pt x="7783" y="14753"/>
                  <a:pt x="8489" y="14753"/>
                </a:cubicBezTo>
                <a:cubicBezTo>
                  <a:pt x="9176" y="14753"/>
                  <a:pt x="9850" y="13902"/>
                  <a:pt x="10398" y="21024"/>
                </a:cubicBezTo>
                <a:cubicBezTo>
                  <a:pt x="10425" y="21380"/>
                  <a:pt x="10468" y="21507"/>
                  <a:pt x="10505" y="21322"/>
                </a:cubicBezTo>
                <a:cubicBezTo>
                  <a:pt x="10558" y="21061"/>
                  <a:pt x="10581" y="20322"/>
                  <a:pt x="10552" y="19730"/>
                </a:cubicBezTo>
                <a:cubicBezTo>
                  <a:pt x="10406" y="16761"/>
                  <a:pt x="9857" y="9109"/>
                  <a:pt x="8066" y="9816"/>
                </a:cubicBezTo>
                <a:cubicBezTo>
                  <a:pt x="6083" y="10599"/>
                  <a:pt x="4031" y="11246"/>
                  <a:pt x="2102" y="11647"/>
                </a:cubicBezTo>
                <a:cubicBezTo>
                  <a:pt x="1094" y="11858"/>
                  <a:pt x="161" y="11423"/>
                  <a:pt x="201" y="1097"/>
                </a:cubicBezTo>
                <a:cubicBezTo>
                  <a:pt x="203" y="581"/>
                  <a:pt x="172" y="124"/>
                  <a:pt x="129" y="22"/>
                </a:cubicBezTo>
                <a:cubicBezTo>
                  <a:pt x="128" y="22"/>
                  <a:pt x="128" y="22"/>
                  <a:pt x="127" y="22"/>
                </a:cubicBezTo>
                <a:close/>
                <a:moveTo>
                  <a:pt x="21269" y="22"/>
                </a:moveTo>
                <a:cubicBezTo>
                  <a:pt x="21226" y="124"/>
                  <a:pt x="21195" y="581"/>
                  <a:pt x="21197" y="1097"/>
                </a:cubicBezTo>
                <a:cubicBezTo>
                  <a:pt x="21237" y="11423"/>
                  <a:pt x="20304" y="11858"/>
                  <a:pt x="19296" y="11647"/>
                </a:cubicBezTo>
                <a:cubicBezTo>
                  <a:pt x="17367" y="11246"/>
                  <a:pt x="15315" y="10599"/>
                  <a:pt x="13332" y="9816"/>
                </a:cubicBezTo>
                <a:cubicBezTo>
                  <a:pt x="11541" y="9109"/>
                  <a:pt x="10992" y="16761"/>
                  <a:pt x="10846" y="19730"/>
                </a:cubicBezTo>
                <a:cubicBezTo>
                  <a:pt x="10817" y="20322"/>
                  <a:pt x="10840" y="21061"/>
                  <a:pt x="10893" y="21322"/>
                </a:cubicBezTo>
                <a:cubicBezTo>
                  <a:pt x="10930" y="21507"/>
                  <a:pt x="10973" y="21380"/>
                  <a:pt x="11000" y="21024"/>
                </a:cubicBezTo>
                <a:cubicBezTo>
                  <a:pt x="11548" y="13902"/>
                  <a:pt x="12222" y="14753"/>
                  <a:pt x="12909" y="14753"/>
                </a:cubicBezTo>
                <a:cubicBezTo>
                  <a:pt x="13615" y="14753"/>
                  <a:pt x="15948" y="17739"/>
                  <a:pt x="18847" y="17739"/>
                </a:cubicBezTo>
                <a:cubicBezTo>
                  <a:pt x="21499" y="17739"/>
                  <a:pt x="21447" y="4615"/>
                  <a:pt x="21376" y="818"/>
                </a:cubicBezTo>
                <a:cubicBezTo>
                  <a:pt x="21366" y="257"/>
                  <a:pt x="21318" y="-93"/>
                  <a:pt x="21271" y="22"/>
                </a:cubicBezTo>
                <a:cubicBezTo>
                  <a:pt x="21270" y="22"/>
                  <a:pt x="21270" y="22"/>
                  <a:pt x="21269" y="22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24" name="公…"/>
          <p:cNvSpPr txBox="1"/>
          <p:nvPr/>
        </p:nvSpPr>
        <p:spPr>
          <a:xfrm>
            <a:off x="970854" y="5388575"/>
            <a:ext cx="425754" cy="1692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6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</a:t>
            </a:r>
          </a:p>
          <a:p>
            <a:pPr>
              <a:defRPr sz="26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的</a:t>
            </a:r>
          </a:p>
          <a:p>
            <a:pPr>
              <a:defRPr sz="26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</a:p>
          <a:p>
            <a:pPr>
              <a:defRPr sz="26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</a:t>
            </a:r>
          </a:p>
        </p:txBody>
      </p:sp>
      <p:sp>
        <p:nvSpPr>
          <p:cNvPr id="125" name="四角形"/>
          <p:cNvSpPr/>
          <p:nvPr/>
        </p:nvSpPr>
        <p:spPr>
          <a:xfrm>
            <a:off x="1727710" y="2668457"/>
            <a:ext cx="5679522" cy="2346033"/>
          </a:xfrm>
          <a:prstGeom prst="rect">
            <a:avLst/>
          </a:prstGeom>
          <a:ln w="50800">
            <a:solidFill>
              <a:schemeClr val="accent2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26" name="任意の私的年金"/>
          <p:cNvSpPr txBox="1"/>
          <p:nvPr/>
        </p:nvSpPr>
        <p:spPr>
          <a:xfrm>
            <a:off x="3283965" y="2855556"/>
            <a:ext cx="2605838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>
                <a:solidFill>
                  <a:schemeClr val="accent2"/>
                </a:solidFill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lvl1pPr>
          </a:lstStyle>
          <a:p>
            <a:r>
              <a:rPr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任意の私的年金</a:t>
            </a:r>
            <a:endParaRPr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38" name="グループ"/>
          <p:cNvGrpSpPr/>
          <p:nvPr/>
        </p:nvGrpSpPr>
        <p:grpSpPr>
          <a:xfrm>
            <a:off x="7457015" y="1929393"/>
            <a:ext cx="4928618" cy="4341291"/>
            <a:chOff x="0" y="0"/>
            <a:chExt cx="4928616" cy="4341289"/>
          </a:xfrm>
        </p:grpSpPr>
        <p:grpSp>
          <p:nvGrpSpPr>
            <p:cNvPr id="133" name="グループ"/>
            <p:cNvGrpSpPr/>
            <p:nvPr/>
          </p:nvGrpSpPr>
          <p:grpSpPr>
            <a:xfrm>
              <a:off x="-1" y="294251"/>
              <a:ext cx="2421471" cy="3250900"/>
              <a:chOff x="0" y="0"/>
              <a:chExt cx="2421469" cy="3250899"/>
            </a:xfrm>
          </p:grpSpPr>
          <p:sp>
            <p:nvSpPr>
              <p:cNvPr id="127" name="矢印"/>
              <p:cNvSpPr/>
              <p:nvPr/>
            </p:nvSpPr>
            <p:spPr>
              <a:xfrm>
                <a:off x="1109134" y="0"/>
                <a:ext cx="1270003" cy="661127"/>
              </a:xfrm>
              <a:prstGeom prst="rightArrow">
                <a:avLst>
                  <a:gd name="adj1" fmla="val 28159"/>
                  <a:gd name="adj2" fmla="val 94454"/>
                </a:avLst>
              </a:prstGeom>
              <a:solidFill>
                <a:srgbClr val="245A92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 sz="1600">
                    <a:latin typeface="+mn-lt"/>
                    <a:ea typeface="+mn-ea"/>
                    <a:cs typeface="+mn-cs"/>
                    <a:sym typeface="筑紫A丸ゴシック ボールド"/>
                  </a:defRPr>
                </a:pPr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28" name="矢印"/>
              <p:cNvSpPr/>
              <p:nvPr/>
            </p:nvSpPr>
            <p:spPr>
              <a:xfrm>
                <a:off x="1151467" y="2574530"/>
                <a:ext cx="1270003" cy="676370"/>
              </a:xfrm>
              <a:prstGeom prst="rightArrow">
                <a:avLst>
                  <a:gd name="adj1" fmla="val 28159"/>
                  <a:gd name="adj2" fmla="val 92325"/>
                </a:avLst>
              </a:prstGeom>
              <a:solidFill>
                <a:srgbClr val="245A92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筑紫A丸ゴシック ボールド"/>
                  </a:defRPr>
                </a:pPr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29" name="線"/>
              <p:cNvSpPr/>
              <p:nvPr/>
            </p:nvSpPr>
            <p:spPr>
              <a:xfrm flipH="1">
                <a:off x="744771" y="622389"/>
                <a:ext cx="2" cy="2033772"/>
              </a:xfrm>
              <a:prstGeom prst="line">
                <a:avLst/>
              </a:prstGeom>
              <a:noFill/>
              <a:ln w="203200" cap="flat">
                <a:solidFill>
                  <a:srgbClr val="245A92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30" name="接続の線"/>
              <p:cNvSpPr/>
              <p:nvPr/>
            </p:nvSpPr>
            <p:spPr>
              <a:xfrm>
                <a:off x="737658" y="338579"/>
                <a:ext cx="428105" cy="3133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38" extrusionOk="0">
                    <a:moveTo>
                      <a:pt x="0" y="20638"/>
                    </a:moveTo>
                    <a:cubicBezTo>
                      <a:pt x="1529" y="5881"/>
                      <a:pt x="8729" y="-962"/>
                      <a:pt x="21600" y="109"/>
                    </a:cubicBezTo>
                  </a:path>
                </a:pathLst>
              </a:custGeom>
              <a:noFill/>
              <a:ln w="203200" cap="flat">
                <a:solidFill>
                  <a:srgbClr val="245A92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筑紫A丸ゴシック ボールド"/>
                  </a:defRPr>
                </a:pPr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31" name="接続の線"/>
              <p:cNvSpPr/>
              <p:nvPr/>
            </p:nvSpPr>
            <p:spPr>
              <a:xfrm>
                <a:off x="737658" y="2589269"/>
                <a:ext cx="428105" cy="3133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38" extrusionOk="0">
                    <a:moveTo>
                      <a:pt x="0" y="0"/>
                    </a:moveTo>
                    <a:cubicBezTo>
                      <a:pt x="1529" y="14757"/>
                      <a:pt x="8729" y="21600"/>
                      <a:pt x="21600" y="20529"/>
                    </a:cubicBezTo>
                  </a:path>
                </a:pathLst>
              </a:custGeom>
              <a:noFill/>
              <a:ln w="203200" cap="flat">
                <a:solidFill>
                  <a:srgbClr val="245A92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latin typeface="+mn-lt"/>
                    <a:ea typeface="+mn-ea"/>
                    <a:cs typeface="+mn-cs"/>
                    <a:sym typeface="筑紫A丸ゴシック ボールド"/>
                  </a:defRPr>
                </a:pPr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32" name="線"/>
              <p:cNvSpPr/>
              <p:nvPr/>
            </p:nvSpPr>
            <p:spPr>
              <a:xfrm>
                <a:off x="-1" y="1617827"/>
                <a:ext cx="674332" cy="2"/>
              </a:xfrm>
              <a:prstGeom prst="line">
                <a:avLst/>
              </a:prstGeom>
              <a:noFill/>
              <a:ln w="203200" cap="flat">
                <a:solidFill>
                  <a:srgbClr val="245A92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sp>
          <p:nvSpPr>
            <p:cNvPr id="134" name="企業型確定…"/>
            <p:cNvSpPr txBox="1"/>
            <p:nvPr/>
          </p:nvSpPr>
          <p:spPr>
            <a:xfrm>
              <a:off x="2779774" y="162717"/>
              <a:ext cx="1755139" cy="916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600">
                  <a:latin typeface="+mn-lt"/>
                  <a:ea typeface="+mn-ea"/>
                  <a:cs typeface="+mn-cs"/>
                  <a:sym typeface="筑紫A丸ゴシック ボールド"/>
                </a:defRPr>
              </a:pPr>
              <a:r>
                <a:rPr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企業型確定</a:t>
              </a:r>
              <a:endParaRPr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defRPr sz="2600">
                  <a:latin typeface="+mn-lt"/>
                  <a:ea typeface="+mn-ea"/>
                  <a:cs typeface="+mn-cs"/>
                  <a:sym typeface="筑紫A丸ゴシック ボールド"/>
                </a:defRPr>
              </a:pPr>
              <a:r>
                <a:rPr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拠出年金</a:t>
              </a:r>
              <a:endParaRPr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35" name="個人型確定…"/>
            <p:cNvSpPr txBox="1"/>
            <p:nvPr/>
          </p:nvSpPr>
          <p:spPr>
            <a:xfrm>
              <a:off x="2792474" y="2795853"/>
              <a:ext cx="1755139" cy="9169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 sz="2600">
                  <a:latin typeface="+mn-lt"/>
                  <a:ea typeface="+mn-ea"/>
                  <a:cs typeface="+mn-cs"/>
                  <a:sym typeface="筑紫A丸ゴシック ボールド"/>
                </a:defRPr>
              </a:pPr>
              <a:r>
                <a:rPr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個人型確定</a:t>
              </a:r>
              <a:endParaRPr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>
                <a:defRPr sz="2600">
                  <a:latin typeface="+mn-lt"/>
                  <a:ea typeface="+mn-ea"/>
                  <a:cs typeface="+mn-cs"/>
                  <a:sym typeface="筑紫A丸ゴシック ボールド"/>
                </a:defRPr>
              </a:pPr>
              <a:r>
                <a:rPr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拠出年金</a:t>
              </a:r>
              <a:endParaRPr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pic>
          <p:nvPicPr>
            <p:cNvPr id="136" name="download.png" descr="downloa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2033" y="3813255"/>
              <a:ext cx="1650625" cy="5280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7" name="四角形"/>
            <p:cNvSpPr/>
            <p:nvPr/>
          </p:nvSpPr>
          <p:spPr>
            <a:xfrm>
              <a:off x="2411474" y="-1"/>
              <a:ext cx="2517143" cy="1242378"/>
            </a:xfrm>
            <a:prstGeom prst="rect">
              <a:avLst/>
            </a:prstGeom>
            <a:noFill/>
            <a:ln w="76200" cap="flat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筑紫A丸ゴシック ボールド"/>
                </a:defRPr>
              </a:pPr>
              <a:endParaRPr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" name="Copyright©️2024 sometimes study Rights Reserved">
            <a:extLst>
              <a:ext uri="{FF2B5EF4-FFF2-40B4-BE49-F238E27FC236}">
                <a16:creationId xmlns:a16="http://schemas.microsoft.com/office/drawing/2014/main" id="{49582609-29B0-0C14-594A-58E8F6B4ECED}"/>
              </a:ext>
            </a:extLst>
          </p:cNvPr>
          <p:cNvSpPr txBox="1"/>
          <p:nvPr/>
        </p:nvSpPr>
        <p:spPr>
          <a:xfrm>
            <a:off x="4115539" y="9249301"/>
            <a:ext cx="4837218" cy="292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rPr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Copyright©️2024 sometimes study Rights Reserved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タイトル 1"/>
          <p:cNvSpPr txBox="1">
            <a:spLocks noGrp="1"/>
          </p:cNvSpPr>
          <p:nvPr>
            <p:ph type="title"/>
          </p:nvPr>
        </p:nvSpPr>
        <p:spPr>
          <a:xfrm>
            <a:off x="609690" y="-322752"/>
            <a:ext cx="11271409" cy="1885858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企業型確定拠出年金について</a:t>
            </a: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</a:t>
            </a:r>
          </a:p>
        </p:txBody>
      </p:sp>
      <p:sp>
        <p:nvSpPr>
          <p:cNvPr id="142" name="確定拠出年金は60歳〜70歳まで絶対に崩す…"/>
          <p:cNvSpPr txBox="1"/>
          <p:nvPr/>
        </p:nvSpPr>
        <p:spPr>
          <a:xfrm>
            <a:off x="2113845" y="1212958"/>
            <a:ext cx="9280742" cy="1400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400" b="1"/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確定拠出年金は60歳〜70歳まで絶対に崩す</a:t>
            </a:r>
          </a:p>
          <a:p>
            <a:pPr>
              <a:defRPr sz="3400" b="1"/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ことのできないお金を増やしてくれる</a:t>
            </a:r>
            <a:r>
              <a:rPr sz="5100" dirty="0" err="1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貯金箱</a:t>
            </a:r>
            <a:endParaRPr sz="5100" dirty="0">
              <a:solidFill>
                <a:schemeClr val="accent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3" name="・iDeCo5,000円〜23,000円…"/>
          <p:cNvSpPr txBox="1"/>
          <p:nvPr/>
        </p:nvSpPr>
        <p:spPr>
          <a:xfrm>
            <a:off x="2113845" y="8207850"/>
            <a:ext cx="4115866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 b="1"/>
            </a:pPr>
            <a:r>
              <a:rPr 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・iDeCo5,000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〜23,000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</a:p>
          <a:p>
            <a:pPr>
              <a:defRPr sz="2000" b="1"/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・企業型</a:t>
            </a:r>
            <a:r>
              <a:rPr 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DC3,000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〜55,000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</a:t>
            </a:r>
          </a:p>
        </p:txBody>
      </p:sp>
      <p:sp>
        <p:nvSpPr>
          <p:cNvPr id="144" name="四角形"/>
          <p:cNvSpPr/>
          <p:nvPr/>
        </p:nvSpPr>
        <p:spPr>
          <a:xfrm>
            <a:off x="1862665" y="7692987"/>
            <a:ext cx="4512393" cy="1325201"/>
          </a:xfrm>
          <a:prstGeom prst="rect">
            <a:avLst/>
          </a:prstGeom>
          <a:ln w="25400">
            <a:solidFill>
              <a:schemeClr val="accent2"/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45" name="拠出額の下限 - 上限"/>
          <p:cNvSpPr txBox="1"/>
          <p:nvPr/>
        </p:nvSpPr>
        <p:spPr>
          <a:xfrm>
            <a:off x="2744746" y="7764954"/>
            <a:ext cx="2788580" cy="446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>
                <a:solidFill>
                  <a:schemeClr val="accent2"/>
                </a:solidFill>
              </a:defRPr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拠出額の下限</a:t>
            </a: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- </a:t>
            </a: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上限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6" name="・iDeCo：60歳〜65歳…"/>
          <p:cNvSpPr txBox="1"/>
          <p:nvPr/>
        </p:nvSpPr>
        <p:spPr>
          <a:xfrm>
            <a:off x="7256735" y="8193673"/>
            <a:ext cx="3096356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 b="1"/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・iDeCo：60歳〜65歳</a:t>
            </a:r>
          </a:p>
          <a:p>
            <a:pPr>
              <a:defRPr sz="2000" b="1"/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・企業型DC：60歳〜70歳</a:t>
            </a:r>
          </a:p>
        </p:txBody>
      </p:sp>
      <p:sp>
        <p:nvSpPr>
          <p:cNvPr id="147" name="四角形"/>
          <p:cNvSpPr/>
          <p:nvPr/>
        </p:nvSpPr>
        <p:spPr>
          <a:xfrm>
            <a:off x="6900333" y="7692987"/>
            <a:ext cx="4512391" cy="1325201"/>
          </a:xfrm>
          <a:prstGeom prst="rect">
            <a:avLst/>
          </a:prstGeom>
          <a:ln w="25400">
            <a:solidFill>
              <a:schemeClr val="accent2"/>
            </a:solidFill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48" name="拠出の年齢制限"/>
          <p:cNvSpPr txBox="1"/>
          <p:nvPr/>
        </p:nvSpPr>
        <p:spPr>
          <a:xfrm>
            <a:off x="7934814" y="7764955"/>
            <a:ext cx="2156997" cy="446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>
                <a:solidFill>
                  <a:schemeClr val="accent2"/>
                </a:solidFill>
              </a:defRPr>
            </a:lvl1pPr>
          </a:lstStyle>
          <a:p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拠出の年齢制限</a:t>
            </a:r>
          </a:p>
        </p:txBody>
      </p:sp>
      <p:grpSp>
        <p:nvGrpSpPr>
          <p:cNvPr id="208" name="グループ"/>
          <p:cNvGrpSpPr/>
          <p:nvPr/>
        </p:nvGrpSpPr>
        <p:grpSpPr>
          <a:xfrm>
            <a:off x="549231" y="2767502"/>
            <a:ext cx="11969840" cy="4728803"/>
            <a:chOff x="0" y="0"/>
            <a:chExt cx="11969839" cy="4728801"/>
          </a:xfrm>
        </p:grpSpPr>
        <p:sp>
          <p:nvSpPr>
            <p:cNvPr id="149" name="フリーフォーム 9"/>
            <p:cNvSpPr/>
            <p:nvPr/>
          </p:nvSpPr>
          <p:spPr>
            <a:xfrm>
              <a:off x="984697" y="0"/>
              <a:ext cx="6841385" cy="4134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72" h="21374" extrusionOk="0">
                  <a:moveTo>
                    <a:pt x="2712" y="20981"/>
                  </a:moveTo>
                  <a:cubicBezTo>
                    <a:pt x="-386" y="21513"/>
                    <a:pt x="-93" y="21565"/>
                    <a:pt x="125" y="20756"/>
                  </a:cubicBezTo>
                  <a:cubicBezTo>
                    <a:pt x="342" y="19948"/>
                    <a:pt x="2900" y="17342"/>
                    <a:pt x="4018" y="16129"/>
                  </a:cubicBezTo>
                  <a:cubicBezTo>
                    <a:pt x="5135" y="14916"/>
                    <a:pt x="5797" y="13493"/>
                    <a:pt x="6831" y="13478"/>
                  </a:cubicBezTo>
                  <a:cubicBezTo>
                    <a:pt x="7865" y="13463"/>
                    <a:pt x="9217" y="16818"/>
                    <a:pt x="10221" y="16039"/>
                  </a:cubicBezTo>
                  <a:cubicBezTo>
                    <a:pt x="11226" y="15260"/>
                    <a:pt x="11578" y="8604"/>
                    <a:pt x="12407" y="6919"/>
                  </a:cubicBezTo>
                  <a:cubicBezTo>
                    <a:pt x="13235" y="5234"/>
                    <a:pt x="14307" y="7084"/>
                    <a:pt x="15194" y="5930"/>
                  </a:cubicBezTo>
                  <a:cubicBezTo>
                    <a:pt x="16082" y="4777"/>
                    <a:pt x="16844" y="35"/>
                    <a:pt x="17731" y="0"/>
                  </a:cubicBezTo>
                  <a:cubicBezTo>
                    <a:pt x="18619" y="-35"/>
                    <a:pt x="21214" y="14070"/>
                    <a:pt x="18711" y="17567"/>
                  </a:cubicBezTo>
                  <a:cubicBezTo>
                    <a:pt x="16207" y="21063"/>
                    <a:pt x="5809" y="20449"/>
                    <a:pt x="2712" y="2098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筑紫A丸ゴシック ボールド"/>
                </a:defRPr>
              </a:pPr>
              <a:endParaRPr/>
            </a:p>
          </p:txBody>
        </p:sp>
        <p:sp>
          <p:nvSpPr>
            <p:cNvPr id="150" name="テキスト ボックス 2"/>
            <p:cNvSpPr txBox="1"/>
            <p:nvPr/>
          </p:nvSpPr>
          <p:spPr>
            <a:xfrm>
              <a:off x="0" y="4332564"/>
              <a:ext cx="712300" cy="396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加入</a:t>
              </a:r>
            </a:p>
          </p:txBody>
        </p:sp>
        <p:sp>
          <p:nvSpPr>
            <p:cNvPr id="151" name="テキスト ボックス 3"/>
            <p:cNvSpPr txBox="1"/>
            <p:nvPr/>
          </p:nvSpPr>
          <p:spPr>
            <a:xfrm>
              <a:off x="2540716" y="4332564"/>
              <a:ext cx="2841590" cy="396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積み立て・運用期間</a:t>
              </a:r>
            </a:p>
          </p:txBody>
        </p:sp>
        <p:sp>
          <p:nvSpPr>
            <p:cNvPr id="152" name="テキスト ボックス 4"/>
            <p:cNvSpPr txBox="1"/>
            <p:nvPr/>
          </p:nvSpPr>
          <p:spPr>
            <a:xfrm>
              <a:off x="10025388" y="4332564"/>
              <a:ext cx="712300" cy="3962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2400"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給付</a:t>
              </a:r>
            </a:p>
          </p:txBody>
        </p:sp>
        <p:sp>
          <p:nvSpPr>
            <p:cNvPr id="153" name="直角三角形 7"/>
            <p:cNvSpPr/>
            <p:nvPr/>
          </p:nvSpPr>
          <p:spPr>
            <a:xfrm flipH="1">
              <a:off x="825819" y="1956772"/>
              <a:ext cx="6271384" cy="21735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筑紫A丸ゴシック ボールド"/>
                </a:defRPr>
              </a:pPr>
              <a:endParaRPr/>
            </a:p>
          </p:txBody>
        </p:sp>
        <p:sp>
          <p:nvSpPr>
            <p:cNvPr id="154" name="正方形/長方形 8"/>
            <p:cNvSpPr/>
            <p:nvPr/>
          </p:nvSpPr>
          <p:spPr>
            <a:xfrm>
              <a:off x="7097200" y="23"/>
              <a:ext cx="1095068" cy="4130261"/>
            </a:xfrm>
            <a:prstGeom prst="rect">
              <a:avLst/>
            </a:prstGeom>
            <a:solidFill>
              <a:srgbClr val="04254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筑紫A丸ゴシック ボールド"/>
                </a:defRPr>
              </a:pPr>
              <a:endParaRPr/>
            </a:p>
          </p:txBody>
        </p:sp>
        <p:sp>
          <p:nvSpPr>
            <p:cNvPr id="155" name="テキスト ボックス 20"/>
            <p:cNvSpPr txBox="1"/>
            <p:nvPr/>
          </p:nvSpPr>
          <p:spPr>
            <a:xfrm>
              <a:off x="5567093" y="2878247"/>
              <a:ext cx="915090" cy="497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3200"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掛金</a:t>
              </a:r>
            </a:p>
          </p:txBody>
        </p:sp>
        <p:sp>
          <p:nvSpPr>
            <p:cNvPr id="156" name="テキスト ボックス 21"/>
            <p:cNvSpPr txBox="1"/>
            <p:nvPr/>
          </p:nvSpPr>
          <p:spPr>
            <a:xfrm>
              <a:off x="5364304" y="1444106"/>
              <a:ext cx="1320669" cy="497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運用益</a:t>
              </a:r>
            </a:p>
          </p:txBody>
        </p:sp>
        <p:sp>
          <p:nvSpPr>
            <p:cNvPr id="157" name="直線コネクタ 6"/>
            <p:cNvSpPr/>
            <p:nvPr/>
          </p:nvSpPr>
          <p:spPr>
            <a:xfrm>
              <a:off x="647296" y="4130282"/>
              <a:ext cx="11322544" cy="1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8" name="直線矢印コネクタ 26"/>
            <p:cNvSpPr/>
            <p:nvPr/>
          </p:nvSpPr>
          <p:spPr>
            <a:xfrm>
              <a:off x="5663534" y="4562930"/>
              <a:ext cx="1433669" cy="2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9" name="直線矢印コネクタ 27"/>
            <p:cNvSpPr/>
            <p:nvPr/>
          </p:nvSpPr>
          <p:spPr>
            <a:xfrm flipH="1">
              <a:off x="825819" y="4562930"/>
              <a:ext cx="1433669" cy="2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194" name="グループ化 73"/>
            <p:cNvGrpSpPr/>
            <p:nvPr/>
          </p:nvGrpSpPr>
          <p:grpSpPr>
            <a:xfrm>
              <a:off x="9249177" y="2226951"/>
              <a:ext cx="2251458" cy="1148931"/>
              <a:chOff x="0" y="0"/>
              <a:chExt cx="2251456" cy="1148929"/>
            </a:xfrm>
          </p:grpSpPr>
          <p:sp>
            <p:nvSpPr>
              <p:cNvPr id="160" name="テキスト ボックス 29"/>
              <p:cNvSpPr txBox="1"/>
              <p:nvPr/>
            </p:nvSpPr>
            <p:spPr>
              <a:xfrm>
                <a:off x="45254" y="752691"/>
                <a:ext cx="2174213" cy="3962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 algn="ctr">
                  <a:defRPr sz="2400">
                    <a:latin typeface="+mn-lt"/>
                    <a:ea typeface="+mn-ea"/>
                    <a:cs typeface="+mn-cs"/>
                    <a:sym typeface="筑紫A丸ゴシック ボールド"/>
                  </a:defRPr>
                </a:lvl1pPr>
              </a:lstStyle>
              <a:p>
                <a:r>
                  <a:t>年金(分割受取)</a:t>
                </a:r>
              </a:p>
            </p:txBody>
          </p:sp>
          <p:grpSp>
            <p:nvGrpSpPr>
              <p:cNvPr id="171" name="グループ化 49"/>
              <p:cNvGrpSpPr/>
              <p:nvPr/>
            </p:nvGrpSpPr>
            <p:grpSpPr>
              <a:xfrm>
                <a:off x="-1" y="0"/>
                <a:ext cx="691627" cy="684506"/>
                <a:chOff x="0" y="0"/>
                <a:chExt cx="691625" cy="684505"/>
              </a:xfrm>
            </p:grpSpPr>
            <p:sp>
              <p:nvSpPr>
                <p:cNvPr id="161" name="フリーフォーム 37"/>
                <p:cNvSpPr/>
                <p:nvPr/>
              </p:nvSpPr>
              <p:spPr>
                <a:xfrm>
                  <a:off x="137296" y="435264"/>
                  <a:ext cx="534121" cy="23089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4" h="20746" extrusionOk="0">
                      <a:moveTo>
                        <a:pt x="19596" y="5626"/>
                      </a:moveTo>
                      <a:lnTo>
                        <a:pt x="14121" y="9774"/>
                      </a:lnTo>
                      <a:cubicBezTo>
                        <a:pt x="14298" y="9206"/>
                        <a:pt x="14399" y="8469"/>
                        <a:pt x="14349" y="7727"/>
                      </a:cubicBezTo>
                      <a:cubicBezTo>
                        <a:pt x="14272" y="6022"/>
                        <a:pt x="13614" y="4832"/>
                        <a:pt x="12854" y="4832"/>
                      </a:cubicBezTo>
                      <a:lnTo>
                        <a:pt x="8924" y="4832"/>
                      </a:lnTo>
                      <a:cubicBezTo>
                        <a:pt x="7403" y="0"/>
                        <a:pt x="3296" y="0"/>
                        <a:pt x="3296" y="0"/>
                      </a:cubicBezTo>
                      <a:lnTo>
                        <a:pt x="0" y="0"/>
                      </a:lnTo>
                      <a:lnTo>
                        <a:pt x="0" y="14663"/>
                      </a:lnTo>
                      <a:lnTo>
                        <a:pt x="7758" y="20063"/>
                      </a:lnTo>
                      <a:cubicBezTo>
                        <a:pt x="7758" y="20063"/>
                        <a:pt x="10089" y="21600"/>
                        <a:pt x="11788" y="20063"/>
                      </a:cubicBezTo>
                      <a:cubicBezTo>
                        <a:pt x="13208" y="18758"/>
                        <a:pt x="18962" y="12048"/>
                        <a:pt x="20762" y="9890"/>
                      </a:cubicBezTo>
                      <a:cubicBezTo>
                        <a:pt x="21117" y="9490"/>
                        <a:pt x="21600" y="8295"/>
                        <a:pt x="21321" y="6874"/>
                      </a:cubicBezTo>
                      <a:cubicBezTo>
                        <a:pt x="21117" y="5737"/>
                        <a:pt x="20713" y="4943"/>
                        <a:pt x="19596" y="5626"/>
                      </a:cubicBezTo>
                      <a:close/>
                    </a:path>
                  </a:pathLst>
                </a:custGeom>
                <a:solidFill>
                  <a:srgbClr val="F0D6B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2" name="フリーフォーム 38"/>
                <p:cNvSpPr/>
                <p:nvPr/>
              </p:nvSpPr>
              <p:spPr>
                <a:xfrm>
                  <a:off x="117674" y="415001"/>
                  <a:ext cx="396312" cy="1480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5" h="21600" extrusionOk="0">
                      <a:moveTo>
                        <a:pt x="20224" y="21600"/>
                      </a:moveTo>
                      <a:cubicBezTo>
                        <a:pt x="20154" y="21600"/>
                        <a:pt x="20052" y="21600"/>
                        <a:pt x="19982" y="21506"/>
                      </a:cubicBezTo>
                      <a:cubicBezTo>
                        <a:pt x="19639" y="21326"/>
                        <a:pt x="19397" y="20677"/>
                        <a:pt x="19260" y="19847"/>
                      </a:cubicBezTo>
                      <a:cubicBezTo>
                        <a:pt x="19123" y="19018"/>
                        <a:pt x="19193" y="18095"/>
                        <a:pt x="19364" y="17266"/>
                      </a:cubicBezTo>
                      <a:cubicBezTo>
                        <a:pt x="19432" y="16984"/>
                        <a:pt x="19536" y="16429"/>
                        <a:pt x="19501" y="15693"/>
                      </a:cubicBezTo>
                      <a:cubicBezTo>
                        <a:pt x="19467" y="14496"/>
                        <a:pt x="19021" y="13479"/>
                        <a:pt x="18470" y="13479"/>
                      </a:cubicBezTo>
                      <a:lnTo>
                        <a:pt x="13174" y="13479"/>
                      </a:lnTo>
                      <a:cubicBezTo>
                        <a:pt x="12830" y="13479"/>
                        <a:pt x="12518" y="13018"/>
                        <a:pt x="12314" y="12275"/>
                      </a:cubicBezTo>
                      <a:cubicBezTo>
                        <a:pt x="10868" y="6736"/>
                        <a:pt x="6913" y="5539"/>
                        <a:pt x="5503" y="5539"/>
                      </a:cubicBezTo>
                      <a:lnTo>
                        <a:pt x="1032" y="5539"/>
                      </a:lnTo>
                      <a:cubicBezTo>
                        <a:pt x="449" y="5539"/>
                        <a:pt x="0" y="4342"/>
                        <a:pt x="0" y="2769"/>
                      </a:cubicBezTo>
                      <a:cubicBezTo>
                        <a:pt x="0" y="1197"/>
                        <a:pt x="449" y="0"/>
                        <a:pt x="1032" y="0"/>
                      </a:cubicBezTo>
                      <a:lnTo>
                        <a:pt x="5503" y="0"/>
                      </a:lnTo>
                      <a:cubicBezTo>
                        <a:pt x="5745" y="0"/>
                        <a:pt x="11143" y="94"/>
                        <a:pt x="13655" y="7847"/>
                      </a:cubicBezTo>
                      <a:lnTo>
                        <a:pt x="18470" y="7847"/>
                      </a:lnTo>
                      <a:cubicBezTo>
                        <a:pt x="20052" y="7847"/>
                        <a:pt x="21393" y="11078"/>
                        <a:pt x="21530" y="15138"/>
                      </a:cubicBezTo>
                      <a:cubicBezTo>
                        <a:pt x="21600" y="16890"/>
                        <a:pt x="21428" y="18650"/>
                        <a:pt x="21049" y="20122"/>
                      </a:cubicBezTo>
                      <a:cubicBezTo>
                        <a:pt x="20944" y="21138"/>
                        <a:pt x="20600" y="21600"/>
                        <a:pt x="20224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 dirty="0"/>
                </a:p>
              </p:txBody>
            </p:sp>
            <p:sp>
              <p:nvSpPr>
                <p:cNvPr id="163" name="フリーフォーム 39"/>
                <p:cNvSpPr/>
                <p:nvPr/>
              </p:nvSpPr>
              <p:spPr>
                <a:xfrm>
                  <a:off x="118317" y="415644"/>
                  <a:ext cx="573309" cy="26886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7" h="21600" extrusionOk="0">
                      <a:moveTo>
                        <a:pt x="9987" y="21600"/>
                      </a:moveTo>
                      <a:cubicBezTo>
                        <a:pt x="8785" y="21600"/>
                        <a:pt x="7773" y="20988"/>
                        <a:pt x="7725" y="20937"/>
                      </a:cubicBezTo>
                      <a:lnTo>
                        <a:pt x="495" y="16109"/>
                      </a:lnTo>
                      <a:cubicBezTo>
                        <a:pt x="188" y="15906"/>
                        <a:pt x="0" y="15299"/>
                        <a:pt x="0" y="14636"/>
                      </a:cubicBezTo>
                      <a:lnTo>
                        <a:pt x="0" y="1525"/>
                      </a:lnTo>
                      <a:cubicBezTo>
                        <a:pt x="0" y="659"/>
                        <a:pt x="305" y="0"/>
                        <a:pt x="707" y="0"/>
                      </a:cubicBezTo>
                      <a:cubicBezTo>
                        <a:pt x="1108" y="0"/>
                        <a:pt x="1413" y="659"/>
                        <a:pt x="1413" y="1525"/>
                      </a:cubicBezTo>
                      <a:lnTo>
                        <a:pt x="1413" y="13520"/>
                      </a:lnTo>
                      <a:lnTo>
                        <a:pt x="8126" y="17991"/>
                      </a:lnTo>
                      <a:cubicBezTo>
                        <a:pt x="8126" y="17991"/>
                        <a:pt x="10080" y="19210"/>
                        <a:pt x="11400" y="18042"/>
                      </a:cubicBezTo>
                      <a:cubicBezTo>
                        <a:pt x="12695" y="16923"/>
                        <a:pt x="18067" y="10824"/>
                        <a:pt x="19692" y="8993"/>
                      </a:cubicBezTo>
                      <a:cubicBezTo>
                        <a:pt x="19692" y="8993"/>
                        <a:pt x="19973" y="8640"/>
                        <a:pt x="19903" y="8283"/>
                      </a:cubicBezTo>
                      <a:cubicBezTo>
                        <a:pt x="19833" y="7977"/>
                        <a:pt x="19786" y="7623"/>
                        <a:pt x="19149" y="8028"/>
                      </a:cubicBezTo>
                      <a:lnTo>
                        <a:pt x="16394" y="10061"/>
                      </a:lnTo>
                      <a:cubicBezTo>
                        <a:pt x="16017" y="10316"/>
                        <a:pt x="15616" y="9911"/>
                        <a:pt x="15498" y="9097"/>
                      </a:cubicBezTo>
                      <a:cubicBezTo>
                        <a:pt x="15380" y="8283"/>
                        <a:pt x="15570" y="7421"/>
                        <a:pt x="15947" y="7167"/>
                      </a:cubicBezTo>
                      <a:lnTo>
                        <a:pt x="18726" y="5134"/>
                      </a:lnTo>
                      <a:cubicBezTo>
                        <a:pt x="18750" y="5134"/>
                        <a:pt x="18750" y="5134"/>
                        <a:pt x="18773" y="5082"/>
                      </a:cubicBezTo>
                      <a:cubicBezTo>
                        <a:pt x="20305" y="4165"/>
                        <a:pt x="20963" y="5642"/>
                        <a:pt x="21223" y="7064"/>
                      </a:cubicBezTo>
                      <a:cubicBezTo>
                        <a:pt x="21600" y="8993"/>
                        <a:pt x="21057" y="10875"/>
                        <a:pt x="20374" y="11689"/>
                      </a:cubicBezTo>
                      <a:cubicBezTo>
                        <a:pt x="18278" y="14076"/>
                        <a:pt x="13284" y="19718"/>
                        <a:pt x="11965" y="20838"/>
                      </a:cubicBezTo>
                      <a:cubicBezTo>
                        <a:pt x="11306" y="21445"/>
                        <a:pt x="10623" y="21600"/>
                        <a:pt x="9987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4" name="フリーフォーム 40"/>
                <p:cNvSpPr/>
                <p:nvPr/>
              </p:nvSpPr>
              <p:spPr>
                <a:xfrm>
                  <a:off x="297967" y="497990"/>
                  <a:ext cx="217018" cy="808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0" extrusionOk="0">
                      <a:moveTo>
                        <a:pt x="16120" y="21070"/>
                      </a:moveTo>
                      <a:lnTo>
                        <a:pt x="1889" y="21070"/>
                      </a:lnTo>
                      <a:cubicBezTo>
                        <a:pt x="822" y="21070"/>
                        <a:pt x="0" y="18932"/>
                        <a:pt x="0" y="16124"/>
                      </a:cubicBezTo>
                      <a:cubicBezTo>
                        <a:pt x="0" y="13329"/>
                        <a:pt x="822" y="11178"/>
                        <a:pt x="1889" y="11178"/>
                      </a:cubicBezTo>
                      <a:lnTo>
                        <a:pt x="16120" y="11178"/>
                      </a:lnTo>
                      <a:cubicBezTo>
                        <a:pt x="17065" y="11178"/>
                        <a:pt x="17822" y="9208"/>
                        <a:pt x="17822" y="6889"/>
                      </a:cubicBezTo>
                      <a:cubicBezTo>
                        <a:pt x="17822" y="6567"/>
                        <a:pt x="17822" y="6232"/>
                        <a:pt x="17758" y="6065"/>
                      </a:cubicBezTo>
                      <a:cubicBezTo>
                        <a:pt x="17507" y="3437"/>
                        <a:pt x="18196" y="797"/>
                        <a:pt x="19204" y="140"/>
                      </a:cubicBezTo>
                      <a:cubicBezTo>
                        <a:pt x="20213" y="-530"/>
                        <a:pt x="21221" y="1286"/>
                        <a:pt x="21472" y="3927"/>
                      </a:cubicBezTo>
                      <a:cubicBezTo>
                        <a:pt x="21536" y="4919"/>
                        <a:pt x="21600" y="5910"/>
                        <a:pt x="21600" y="6889"/>
                      </a:cubicBezTo>
                      <a:cubicBezTo>
                        <a:pt x="21600" y="14810"/>
                        <a:pt x="19140" y="21070"/>
                        <a:pt x="16120" y="2107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5" name="フリーフォーム 41"/>
                <p:cNvSpPr/>
                <p:nvPr/>
              </p:nvSpPr>
              <p:spPr>
                <a:xfrm>
                  <a:off x="13936" y="409318"/>
                  <a:ext cx="123361" cy="2163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9453"/>
                      </a:moveTo>
                      <a:lnTo>
                        <a:pt x="21600" y="2082"/>
                      </a:lnTo>
                      <a:cubicBezTo>
                        <a:pt x="21600" y="947"/>
                        <a:pt x="19939" y="0"/>
                        <a:pt x="17836" y="0"/>
                      </a:cubicBezTo>
                      <a:lnTo>
                        <a:pt x="883" y="0"/>
                      </a:lnTo>
                      <a:cubicBezTo>
                        <a:pt x="441" y="0"/>
                        <a:pt x="225" y="64"/>
                        <a:pt x="0" y="123"/>
                      </a:cubicBezTo>
                      <a:cubicBezTo>
                        <a:pt x="0" y="252"/>
                        <a:pt x="0" y="316"/>
                        <a:pt x="0" y="439"/>
                      </a:cubicBezTo>
                      <a:cubicBezTo>
                        <a:pt x="0" y="8212"/>
                        <a:pt x="3989" y="15476"/>
                        <a:pt x="10852" y="21600"/>
                      </a:cubicBezTo>
                      <a:lnTo>
                        <a:pt x="17836" y="21600"/>
                      </a:lnTo>
                      <a:cubicBezTo>
                        <a:pt x="19939" y="21541"/>
                        <a:pt x="21600" y="20593"/>
                        <a:pt x="21600" y="194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6" name="フリーフォーム 42"/>
                <p:cNvSpPr/>
                <p:nvPr/>
              </p:nvSpPr>
              <p:spPr>
                <a:xfrm>
                  <a:off x="-1" y="390338"/>
                  <a:ext cx="156276" cy="2536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005" y="21600"/>
                      </a:moveTo>
                      <a:lnTo>
                        <a:pt x="10493" y="21600"/>
                      </a:lnTo>
                      <a:cubicBezTo>
                        <a:pt x="9010" y="21600"/>
                        <a:pt x="7869" y="20897"/>
                        <a:pt x="7869" y="19984"/>
                      </a:cubicBezTo>
                      <a:cubicBezTo>
                        <a:pt x="7869" y="19067"/>
                        <a:pt x="9010" y="18368"/>
                        <a:pt x="10493" y="18368"/>
                      </a:cubicBezTo>
                      <a:lnTo>
                        <a:pt x="16005" y="18368"/>
                      </a:lnTo>
                      <a:cubicBezTo>
                        <a:pt x="16176" y="18368"/>
                        <a:pt x="16354" y="18313"/>
                        <a:pt x="16354" y="18204"/>
                      </a:cubicBezTo>
                      <a:lnTo>
                        <a:pt x="16354" y="3392"/>
                      </a:lnTo>
                      <a:cubicBezTo>
                        <a:pt x="16354" y="3286"/>
                        <a:pt x="16176" y="3232"/>
                        <a:pt x="16005" y="3232"/>
                      </a:cubicBezTo>
                      <a:lnTo>
                        <a:pt x="2623" y="3232"/>
                      </a:lnTo>
                      <a:cubicBezTo>
                        <a:pt x="1141" y="3232"/>
                        <a:pt x="0" y="2529"/>
                        <a:pt x="0" y="1616"/>
                      </a:cubicBezTo>
                      <a:cubicBezTo>
                        <a:pt x="0" y="698"/>
                        <a:pt x="1141" y="0"/>
                        <a:pt x="2623" y="0"/>
                      </a:cubicBezTo>
                      <a:lnTo>
                        <a:pt x="16005" y="0"/>
                      </a:lnTo>
                      <a:cubicBezTo>
                        <a:pt x="19066" y="0"/>
                        <a:pt x="21600" y="1506"/>
                        <a:pt x="21600" y="3392"/>
                      </a:cubicBezTo>
                      <a:lnTo>
                        <a:pt x="21600" y="18204"/>
                      </a:lnTo>
                      <a:cubicBezTo>
                        <a:pt x="21600" y="20034"/>
                        <a:pt x="19066" y="21600"/>
                        <a:pt x="16005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7" name="フリーフォーム 43"/>
                <p:cNvSpPr/>
                <p:nvPr/>
              </p:nvSpPr>
              <p:spPr>
                <a:xfrm>
                  <a:off x="218891" y="18977"/>
                  <a:ext cx="341611" cy="341611"/>
                </a:xfrm>
                <a:prstGeom prst="ellipse">
                  <a:avLst/>
                </a:prstGeom>
                <a:solidFill>
                  <a:srgbClr val="F6CD2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8" name="フリーフォーム 44"/>
                <p:cNvSpPr/>
                <p:nvPr/>
              </p:nvSpPr>
              <p:spPr>
                <a:xfrm>
                  <a:off x="218891" y="18977"/>
                  <a:ext cx="341611" cy="341611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69" name="フリーフォーム 47"/>
                <p:cNvSpPr/>
                <p:nvPr/>
              </p:nvSpPr>
              <p:spPr>
                <a:xfrm>
                  <a:off x="199913" y="-1"/>
                  <a:ext cx="379568" cy="3795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cubicBezTo>
                        <a:pt x="4860" y="21600"/>
                        <a:pt x="0" y="16740"/>
                        <a:pt x="0" y="10800"/>
                      </a:cubicBezTo>
                      <a:cubicBezTo>
                        <a:pt x="0" y="4860"/>
                        <a:pt x="4860" y="0"/>
                        <a:pt x="10800" y="0"/>
                      </a:cubicBezTo>
                      <a:cubicBezTo>
                        <a:pt x="16740" y="0"/>
                        <a:pt x="21600" y="4860"/>
                        <a:pt x="21600" y="10800"/>
                      </a:cubicBezTo>
                      <a:cubicBezTo>
                        <a:pt x="21600" y="16740"/>
                        <a:pt x="16777" y="21600"/>
                        <a:pt x="10800" y="21600"/>
                      </a:cubicBezTo>
                      <a:close/>
                      <a:moveTo>
                        <a:pt x="10800" y="2160"/>
                      </a:moveTo>
                      <a:cubicBezTo>
                        <a:pt x="6050" y="2160"/>
                        <a:pt x="2160" y="6050"/>
                        <a:pt x="2160" y="10800"/>
                      </a:cubicBezTo>
                      <a:cubicBezTo>
                        <a:pt x="2160" y="15553"/>
                        <a:pt x="6050" y="19440"/>
                        <a:pt x="10800" y="19440"/>
                      </a:cubicBezTo>
                      <a:cubicBezTo>
                        <a:pt x="15553" y="19440"/>
                        <a:pt x="19440" y="15553"/>
                        <a:pt x="19440" y="10800"/>
                      </a:cubicBezTo>
                      <a:cubicBezTo>
                        <a:pt x="19440" y="6050"/>
                        <a:pt x="15590" y="2160"/>
                        <a:pt x="10800" y="216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0" name="テキスト ボックス 48"/>
                <p:cNvSpPr txBox="1"/>
                <p:nvPr/>
              </p:nvSpPr>
              <p:spPr>
                <a:xfrm>
                  <a:off x="276439" y="29986"/>
                  <a:ext cx="239192" cy="29463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5718" tIns="45718" rIns="45718" bIns="45718" numCol="1" anchor="t">
                  <a:spAutoFit/>
                </a:bodyPr>
                <a:lstStyle>
                  <a:lvl1pPr algn="ctr">
                    <a:defRPr sz="160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lvl1pPr>
                </a:lstStyle>
                <a:p>
                  <a:r>
                    <a:t>¥</a:t>
                  </a:r>
                </a:p>
              </p:txBody>
            </p:sp>
          </p:grpSp>
          <p:grpSp>
            <p:nvGrpSpPr>
              <p:cNvPr id="182" name="グループ化 50"/>
              <p:cNvGrpSpPr/>
              <p:nvPr/>
            </p:nvGrpSpPr>
            <p:grpSpPr>
              <a:xfrm>
                <a:off x="779914" y="0"/>
                <a:ext cx="691627" cy="684506"/>
                <a:chOff x="0" y="0"/>
                <a:chExt cx="691626" cy="684505"/>
              </a:xfrm>
            </p:grpSpPr>
            <p:sp>
              <p:nvSpPr>
                <p:cNvPr id="172" name="フリーフォーム 51"/>
                <p:cNvSpPr/>
                <p:nvPr/>
              </p:nvSpPr>
              <p:spPr>
                <a:xfrm>
                  <a:off x="137296" y="435264"/>
                  <a:ext cx="534122" cy="23089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4" h="20746" extrusionOk="0">
                      <a:moveTo>
                        <a:pt x="19596" y="5626"/>
                      </a:moveTo>
                      <a:lnTo>
                        <a:pt x="14121" y="9774"/>
                      </a:lnTo>
                      <a:cubicBezTo>
                        <a:pt x="14298" y="9206"/>
                        <a:pt x="14399" y="8469"/>
                        <a:pt x="14349" y="7727"/>
                      </a:cubicBezTo>
                      <a:cubicBezTo>
                        <a:pt x="14272" y="6022"/>
                        <a:pt x="13614" y="4832"/>
                        <a:pt x="12854" y="4832"/>
                      </a:cubicBezTo>
                      <a:lnTo>
                        <a:pt x="8924" y="4832"/>
                      </a:lnTo>
                      <a:cubicBezTo>
                        <a:pt x="7403" y="0"/>
                        <a:pt x="3296" y="0"/>
                        <a:pt x="3296" y="0"/>
                      </a:cubicBezTo>
                      <a:lnTo>
                        <a:pt x="0" y="0"/>
                      </a:lnTo>
                      <a:lnTo>
                        <a:pt x="0" y="14663"/>
                      </a:lnTo>
                      <a:lnTo>
                        <a:pt x="7758" y="20063"/>
                      </a:lnTo>
                      <a:cubicBezTo>
                        <a:pt x="7758" y="20063"/>
                        <a:pt x="10089" y="21600"/>
                        <a:pt x="11788" y="20063"/>
                      </a:cubicBezTo>
                      <a:cubicBezTo>
                        <a:pt x="13208" y="18758"/>
                        <a:pt x="18962" y="12048"/>
                        <a:pt x="20762" y="9890"/>
                      </a:cubicBezTo>
                      <a:cubicBezTo>
                        <a:pt x="21117" y="9490"/>
                        <a:pt x="21600" y="8295"/>
                        <a:pt x="21321" y="6874"/>
                      </a:cubicBezTo>
                      <a:cubicBezTo>
                        <a:pt x="21117" y="5737"/>
                        <a:pt x="20713" y="4943"/>
                        <a:pt x="19596" y="5626"/>
                      </a:cubicBezTo>
                      <a:close/>
                    </a:path>
                  </a:pathLst>
                </a:custGeom>
                <a:solidFill>
                  <a:srgbClr val="F0D6B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3" name="フリーフォーム 52"/>
                <p:cNvSpPr/>
                <p:nvPr/>
              </p:nvSpPr>
              <p:spPr>
                <a:xfrm>
                  <a:off x="117674" y="415001"/>
                  <a:ext cx="396313" cy="1480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5" h="21600" extrusionOk="0">
                      <a:moveTo>
                        <a:pt x="20224" y="21600"/>
                      </a:moveTo>
                      <a:cubicBezTo>
                        <a:pt x="20154" y="21600"/>
                        <a:pt x="20052" y="21600"/>
                        <a:pt x="19982" y="21506"/>
                      </a:cubicBezTo>
                      <a:cubicBezTo>
                        <a:pt x="19639" y="21326"/>
                        <a:pt x="19397" y="20677"/>
                        <a:pt x="19260" y="19847"/>
                      </a:cubicBezTo>
                      <a:cubicBezTo>
                        <a:pt x="19123" y="19018"/>
                        <a:pt x="19193" y="18095"/>
                        <a:pt x="19364" y="17266"/>
                      </a:cubicBezTo>
                      <a:cubicBezTo>
                        <a:pt x="19432" y="16984"/>
                        <a:pt x="19536" y="16429"/>
                        <a:pt x="19501" y="15693"/>
                      </a:cubicBezTo>
                      <a:cubicBezTo>
                        <a:pt x="19467" y="14496"/>
                        <a:pt x="19021" y="13479"/>
                        <a:pt x="18470" y="13479"/>
                      </a:cubicBezTo>
                      <a:lnTo>
                        <a:pt x="13174" y="13479"/>
                      </a:lnTo>
                      <a:cubicBezTo>
                        <a:pt x="12830" y="13479"/>
                        <a:pt x="12518" y="13018"/>
                        <a:pt x="12314" y="12275"/>
                      </a:cubicBezTo>
                      <a:cubicBezTo>
                        <a:pt x="10868" y="6736"/>
                        <a:pt x="6913" y="5539"/>
                        <a:pt x="5503" y="5539"/>
                      </a:cubicBezTo>
                      <a:lnTo>
                        <a:pt x="1032" y="5539"/>
                      </a:lnTo>
                      <a:cubicBezTo>
                        <a:pt x="449" y="5539"/>
                        <a:pt x="0" y="4342"/>
                        <a:pt x="0" y="2769"/>
                      </a:cubicBezTo>
                      <a:cubicBezTo>
                        <a:pt x="0" y="1197"/>
                        <a:pt x="449" y="0"/>
                        <a:pt x="1032" y="0"/>
                      </a:cubicBezTo>
                      <a:lnTo>
                        <a:pt x="5503" y="0"/>
                      </a:lnTo>
                      <a:cubicBezTo>
                        <a:pt x="5745" y="0"/>
                        <a:pt x="11143" y="94"/>
                        <a:pt x="13655" y="7847"/>
                      </a:cubicBezTo>
                      <a:lnTo>
                        <a:pt x="18470" y="7847"/>
                      </a:lnTo>
                      <a:cubicBezTo>
                        <a:pt x="20052" y="7847"/>
                        <a:pt x="21393" y="11078"/>
                        <a:pt x="21530" y="15138"/>
                      </a:cubicBezTo>
                      <a:cubicBezTo>
                        <a:pt x="21600" y="16890"/>
                        <a:pt x="21428" y="18650"/>
                        <a:pt x="21049" y="20122"/>
                      </a:cubicBezTo>
                      <a:cubicBezTo>
                        <a:pt x="20944" y="21138"/>
                        <a:pt x="20600" y="21600"/>
                        <a:pt x="20224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4" name="フリーフォーム 53"/>
                <p:cNvSpPr/>
                <p:nvPr/>
              </p:nvSpPr>
              <p:spPr>
                <a:xfrm>
                  <a:off x="118317" y="415644"/>
                  <a:ext cx="573310" cy="26886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7" h="21600" extrusionOk="0">
                      <a:moveTo>
                        <a:pt x="9987" y="21600"/>
                      </a:moveTo>
                      <a:cubicBezTo>
                        <a:pt x="8785" y="21600"/>
                        <a:pt x="7773" y="20988"/>
                        <a:pt x="7725" y="20937"/>
                      </a:cubicBezTo>
                      <a:lnTo>
                        <a:pt x="495" y="16109"/>
                      </a:lnTo>
                      <a:cubicBezTo>
                        <a:pt x="188" y="15906"/>
                        <a:pt x="0" y="15299"/>
                        <a:pt x="0" y="14636"/>
                      </a:cubicBezTo>
                      <a:lnTo>
                        <a:pt x="0" y="1525"/>
                      </a:lnTo>
                      <a:cubicBezTo>
                        <a:pt x="0" y="659"/>
                        <a:pt x="305" y="0"/>
                        <a:pt x="707" y="0"/>
                      </a:cubicBezTo>
                      <a:cubicBezTo>
                        <a:pt x="1108" y="0"/>
                        <a:pt x="1413" y="659"/>
                        <a:pt x="1413" y="1525"/>
                      </a:cubicBezTo>
                      <a:lnTo>
                        <a:pt x="1413" y="13520"/>
                      </a:lnTo>
                      <a:lnTo>
                        <a:pt x="8126" y="17991"/>
                      </a:lnTo>
                      <a:cubicBezTo>
                        <a:pt x="8126" y="17991"/>
                        <a:pt x="10080" y="19210"/>
                        <a:pt x="11400" y="18042"/>
                      </a:cubicBezTo>
                      <a:cubicBezTo>
                        <a:pt x="12695" y="16923"/>
                        <a:pt x="18067" y="10824"/>
                        <a:pt x="19692" y="8993"/>
                      </a:cubicBezTo>
                      <a:cubicBezTo>
                        <a:pt x="19692" y="8993"/>
                        <a:pt x="19973" y="8640"/>
                        <a:pt x="19903" y="8283"/>
                      </a:cubicBezTo>
                      <a:cubicBezTo>
                        <a:pt x="19833" y="7977"/>
                        <a:pt x="19786" y="7623"/>
                        <a:pt x="19149" y="8028"/>
                      </a:cubicBezTo>
                      <a:lnTo>
                        <a:pt x="16394" y="10061"/>
                      </a:lnTo>
                      <a:cubicBezTo>
                        <a:pt x="16017" y="10316"/>
                        <a:pt x="15616" y="9911"/>
                        <a:pt x="15498" y="9097"/>
                      </a:cubicBezTo>
                      <a:cubicBezTo>
                        <a:pt x="15380" y="8283"/>
                        <a:pt x="15570" y="7421"/>
                        <a:pt x="15947" y="7167"/>
                      </a:cubicBezTo>
                      <a:lnTo>
                        <a:pt x="18726" y="5134"/>
                      </a:lnTo>
                      <a:cubicBezTo>
                        <a:pt x="18750" y="5134"/>
                        <a:pt x="18750" y="5134"/>
                        <a:pt x="18773" y="5082"/>
                      </a:cubicBezTo>
                      <a:cubicBezTo>
                        <a:pt x="20305" y="4165"/>
                        <a:pt x="20963" y="5642"/>
                        <a:pt x="21223" y="7064"/>
                      </a:cubicBezTo>
                      <a:cubicBezTo>
                        <a:pt x="21600" y="8993"/>
                        <a:pt x="21057" y="10875"/>
                        <a:pt x="20374" y="11689"/>
                      </a:cubicBezTo>
                      <a:cubicBezTo>
                        <a:pt x="18278" y="14076"/>
                        <a:pt x="13284" y="19718"/>
                        <a:pt x="11965" y="20838"/>
                      </a:cubicBezTo>
                      <a:cubicBezTo>
                        <a:pt x="11306" y="21445"/>
                        <a:pt x="10623" y="21600"/>
                        <a:pt x="9987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5" name="フリーフォーム 54"/>
                <p:cNvSpPr/>
                <p:nvPr/>
              </p:nvSpPr>
              <p:spPr>
                <a:xfrm>
                  <a:off x="297968" y="497990"/>
                  <a:ext cx="217018" cy="808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0" extrusionOk="0">
                      <a:moveTo>
                        <a:pt x="16120" y="21070"/>
                      </a:moveTo>
                      <a:lnTo>
                        <a:pt x="1889" y="21070"/>
                      </a:lnTo>
                      <a:cubicBezTo>
                        <a:pt x="822" y="21070"/>
                        <a:pt x="0" y="18932"/>
                        <a:pt x="0" y="16124"/>
                      </a:cubicBezTo>
                      <a:cubicBezTo>
                        <a:pt x="0" y="13329"/>
                        <a:pt x="822" y="11178"/>
                        <a:pt x="1889" y="11178"/>
                      </a:cubicBezTo>
                      <a:lnTo>
                        <a:pt x="16120" y="11178"/>
                      </a:lnTo>
                      <a:cubicBezTo>
                        <a:pt x="17065" y="11178"/>
                        <a:pt x="17822" y="9208"/>
                        <a:pt x="17822" y="6889"/>
                      </a:cubicBezTo>
                      <a:cubicBezTo>
                        <a:pt x="17822" y="6567"/>
                        <a:pt x="17822" y="6232"/>
                        <a:pt x="17758" y="6065"/>
                      </a:cubicBezTo>
                      <a:cubicBezTo>
                        <a:pt x="17507" y="3437"/>
                        <a:pt x="18196" y="797"/>
                        <a:pt x="19204" y="140"/>
                      </a:cubicBezTo>
                      <a:cubicBezTo>
                        <a:pt x="20213" y="-530"/>
                        <a:pt x="21221" y="1286"/>
                        <a:pt x="21472" y="3927"/>
                      </a:cubicBezTo>
                      <a:cubicBezTo>
                        <a:pt x="21536" y="4919"/>
                        <a:pt x="21600" y="5910"/>
                        <a:pt x="21600" y="6889"/>
                      </a:cubicBezTo>
                      <a:cubicBezTo>
                        <a:pt x="21600" y="14810"/>
                        <a:pt x="19140" y="21070"/>
                        <a:pt x="16120" y="2107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6" name="フリーフォーム 55"/>
                <p:cNvSpPr/>
                <p:nvPr/>
              </p:nvSpPr>
              <p:spPr>
                <a:xfrm>
                  <a:off x="13936" y="409318"/>
                  <a:ext cx="123361" cy="2163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9453"/>
                      </a:moveTo>
                      <a:lnTo>
                        <a:pt x="21600" y="2082"/>
                      </a:lnTo>
                      <a:cubicBezTo>
                        <a:pt x="21600" y="947"/>
                        <a:pt x="19939" y="0"/>
                        <a:pt x="17836" y="0"/>
                      </a:cubicBezTo>
                      <a:lnTo>
                        <a:pt x="883" y="0"/>
                      </a:lnTo>
                      <a:cubicBezTo>
                        <a:pt x="441" y="0"/>
                        <a:pt x="225" y="64"/>
                        <a:pt x="0" y="123"/>
                      </a:cubicBezTo>
                      <a:cubicBezTo>
                        <a:pt x="0" y="252"/>
                        <a:pt x="0" y="316"/>
                        <a:pt x="0" y="439"/>
                      </a:cubicBezTo>
                      <a:cubicBezTo>
                        <a:pt x="0" y="8212"/>
                        <a:pt x="3989" y="15476"/>
                        <a:pt x="10852" y="21600"/>
                      </a:cubicBezTo>
                      <a:lnTo>
                        <a:pt x="17836" y="21600"/>
                      </a:lnTo>
                      <a:cubicBezTo>
                        <a:pt x="19939" y="21541"/>
                        <a:pt x="21600" y="20593"/>
                        <a:pt x="21600" y="194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7" name="フリーフォーム 56"/>
                <p:cNvSpPr/>
                <p:nvPr/>
              </p:nvSpPr>
              <p:spPr>
                <a:xfrm>
                  <a:off x="0" y="390338"/>
                  <a:ext cx="156275" cy="2536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005" y="21600"/>
                      </a:moveTo>
                      <a:lnTo>
                        <a:pt x="10493" y="21600"/>
                      </a:lnTo>
                      <a:cubicBezTo>
                        <a:pt x="9010" y="21600"/>
                        <a:pt x="7869" y="20897"/>
                        <a:pt x="7869" y="19984"/>
                      </a:cubicBezTo>
                      <a:cubicBezTo>
                        <a:pt x="7869" y="19067"/>
                        <a:pt x="9010" y="18368"/>
                        <a:pt x="10493" y="18368"/>
                      </a:cubicBezTo>
                      <a:lnTo>
                        <a:pt x="16005" y="18368"/>
                      </a:lnTo>
                      <a:cubicBezTo>
                        <a:pt x="16176" y="18368"/>
                        <a:pt x="16354" y="18313"/>
                        <a:pt x="16354" y="18204"/>
                      </a:cubicBezTo>
                      <a:lnTo>
                        <a:pt x="16354" y="3392"/>
                      </a:lnTo>
                      <a:cubicBezTo>
                        <a:pt x="16354" y="3286"/>
                        <a:pt x="16176" y="3232"/>
                        <a:pt x="16005" y="3232"/>
                      </a:cubicBezTo>
                      <a:lnTo>
                        <a:pt x="2623" y="3232"/>
                      </a:lnTo>
                      <a:cubicBezTo>
                        <a:pt x="1141" y="3232"/>
                        <a:pt x="0" y="2529"/>
                        <a:pt x="0" y="1616"/>
                      </a:cubicBezTo>
                      <a:cubicBezTo>
                        <a:pt x="0" y="698"/>
                        <a:pt x="1141" y="0"/>
                        <a:pt x="2623" y="0"/>
                      </a:cubicBezTo>
                      <a:lnTo>
                        <a:pt x="16005" y="0"/>
                      </a:lnTo>
                      <a:cubicBezTo>
                        <a:pt x="19066" y="0"/>
                        <a:pt x="21600" y="1506"/>
                        <a:pt x="21600" y="3392"/>
                      </a:cubicBezTo>
                      <a:lnTo>
                        <a:pt x="21600" y="18204"/>
                      </a:lnTo>
                      <a:cubicBezTo>
                        <a:pt x="21600" y="20034"/>
                        <a:pt x="19066" y="21600"/>
                        <a:pt x="16005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8" name="フリーフォーム 57"/>
                <p:cNvSpPr/>
                <p:nvPr/>
              </p:nvSpPr>
              <p:spPr>
                <a:xfrm>
                  <a:off x="218891" y="18977"/>
                  <a:ext cx="341613" cy="341611"/>
                </a:xfrm>
                <a:prstGeom prst="ellipse">
                  <a:avLst/>
                </a:prstGeom>
                <a:solidFill>
                  <a:srgbClr val="F6CD2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79" name="フリーフォーム 58"/>
                <p:cNvSpPr/>
                <p:nvPr/>
              </p:nvSpPr>
              <p:spPr>
                <a:xfrm>
                  <a:off x="218891" y="18977"/>
                  <a:ext cx="341613" cy="341611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0" name="フリーフォーム 59"/>
                <p:cNvSpPr/>
                <p:nvPr/>
              </p:nvSpPr>
              <p:spPr>
                <a:xfrm>
                  <a:off x="199913" y="-1"/>
                  <a:ext cx="379569" cy="3795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cubicBezTo>
                        <a:pt x="4860" y="21600"/>
                        <a:pt x="0" y="16740"/>
                        <a:pt x="0" y="10800"/>
                      </a:cubicBezTo>
                      <a:cubicBezTo>
                        <a:pt x="0" y="4860"/>
                        <a:pt x="4860" y="0"/>
                        <a:pt x="10800" y="0"/>
                      </a:cubicBezTo>
                      <a:cubicBezTo>
                        <a:pt x="16740" y="0"/>
                        <a:pt x="21600" y="4860"/>
                        <a:pt x="21600" y="10800"/>
                      </a:cubicBezTo>
                      <a:cubicBezTo>
                        <a:pt x="21600" y="16740"/>
                        <a:pt x="16777" y="21600"/>
                        <a:pt x="10800" y="21600"/>
                      </a:cubicBezTo>
                      <a:close/>
                      <a:moveTo>
                        <a:pt x="10800" y="2160"/>
                      </a:moveTo>
                      <a:cubicBezTo>
                        <a:pt x="6050" y="2160"/>
                        <a:pt x="2160" y="6050"/>
                        <a:pt x="2160" y="10800"/>
                      </a:cubicBezTo>
                      <a:cubicBezTo>
                        <a:pt x="2160" y="15553"/>
                        <a:pt x="6050" y="19440"/>
                        <a:pt x="10800" y="19440"/>
                      </a:cubicBezTo>
                      <a:cubicBezTo>
                        <a:pt x="15553" y="19440"/>
                        <a:pt x="19440" y="15553"/>
                        <a:pt x="19440" y="10800"/>
                      </a:cubicBezTo>
                      <a:cubicBezTo>
                        <a:pt x="19440" y="6050"/>
                        <a:pt x="15590" y="2160"/>
                        <a:pt x="10800" y="216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1" name="テキスト ボックス 60"/>
                <p:cNvSpPr txBox="1"/>
                <p:nvPr/>
              </p:nvSpPr>
              <p:spPr>
                <a:xfrm>
                  <a:off x="276440" y="29986"/>
                  <a:ext cx="239192" cy="29463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5718" tIns="45718" rIns="45718" bIns="45718" numCol="1" anchor="t">
                  <a:spAutoFit/>
                </a:bodyPr>
                <a:lstStyle>
                  <a:lvl1pPr algn="ctr">
                    <a:defRPr sz="160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lvl1pPr>
                </a:lstStyle>
                <a:p>
                  <a:r>
                    <a:t>¥</a:t>
                  </a:r>
                </a:p>
              </p:txBody>
            </p:sp>
          </p:grpSp>
          <p:grpSp>
            <p:nvGrpSpPr>
              <p:cNvPr id="193" name="グループ化 61"/>
              <p:cNvGrpSpPr/>
              <p:nvPr/>
            </p:nvGrpSpPr>
            <p:grpSpPr>
              <a:xfrm>
                <a:off x="1559830" y="0"/>
                <a:ext cx="691627" cy="684506"/>
                <a:chOff x="0" y="0"/>
                <a:chExt cx="691626" cy="684505"/>
              </a:xfrm>
            </p:grpSpPr>
            <p:sp>
              <p:nvSpPr>
                <p:cNvPr id="183" name="フリーフォーム 62"/>
                <p:cNvSpPr/>
                <p:nvPr/>
              </p:nvSpPr>
              <p:spPr>
                <a:xfrm>
                  <a:off x="137296" y="435264"/>
                  <a:ext cx="534122" cy="23089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404" h="20746" extrusionOk="0">
                      <a:moveTo>
                        <a:pt x="19596" y="5626"/>
                      </a:moveTo>
                      <a:lnTo>
                        <a:pt x="14121" y="9774"/>
                      </a:lnTo>
                      <a:cubicBezTo>
                        <a:pt x="14298" y="9206"/>
                        <a:pt x="14399" y="8469"/>
                        <a:pt x="14349" y="7727"/>
                      </a:cubicBezTo>
                      <a:cubicBezTo>
                        <a:pt x="14272" y="6022"/>
                        <a:pt x="13614" y="4832"/>
                        <a:pt x="12854" y="4832"/>
                      </a:cubicBezTo>
                      <a:lnTo>
                        <a:pt x="8924" y="4832"/>
                      </a:lnTo>
                      <a:cubicBezTo>
                        <a:pt x="7403" y="0"/>
                        <a:pt x="3296" y="0"/>
                        <a:pt x="3296" y="0"/>
                      </a:cubicBezTo>
                      <a:lnTo>
                        <a:pt x="0" y="0"/>
                      </a:lnTo>
                      <a:lnTo>
                        <a:pt x="0" y="14663"/>
                      </a:lnTo>
                      <a:lnTo>
                        <a:pt x="7758" y="20063"/>
                      </a:lnTo>
                      <a:cubicBezTo>
                        <a:pt x="7758" y="20063"/>
                        <a:pt x="10089" y="21600"/>
                        <a:pt x="11788" y="20063"/>
                      </a:cubicBezTo>
                      <a:cubicBezTo>
                        <a:pt x="13208" y="18758"/>
                        <a:pt x="18962" y="12048"/>
                        <a:pt x="20762" y="9890"/>
                      </a:cubicBezTo>
                      <a:cubicBezTo>
                        <a:pt x="21117" y="9490"/>
                        <a:pt x="21600" y="8295"/>
                        <a:pt x="21321" y="6874"/>
                      </a:cubicBezTo>
                      <a:cubicBezTo>
                        <a:pt x="21117" y="5737"/>
                        <a:pt x="20713" y="4943"/>
                        <a:pt x="19596" y="5626"/>
                      </a:cubicBezTo>
                      <a:close/>
                    </a:path>
                  </a:pathLst>
                </a:custGeom>
                <a:solidFill>
                  <a:srgbClr val="F0D6B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4" name="フリーフォーム 63"/>
                <p:cNvSpPr/>
                <p:nvPr/>
              </p:nvSpPr>
              <p:spPr>
                <a:xfrm>
                  <a:off x="117674" y="415001"/>
                  <a:ext cx="396313" cy="14802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5" h="21600" extrusionOk="0">
                      <a:moveTo>
                        <a:pt x="20224" y="21600"/>
                      </a:moveTo>
                      <a:cubicBezTo>
                        <a:pt x="20154" y="21600"/>
                        <a:pt x="20052" y="21600"/>
                        <a:pt x="19982" y="21506"/>
                      </a:cubicBezTo>
                      <a:cubicBezTo>
                        <a:pt x="19639" y="21326"/>
                        <a:pt x="19397" y="20677"/>
                        <a:pt x="19260" y="19847"/>
                      </a:cubicBezTo>
                      <a:cubicBezTo>
                        <a:pt x="19123" y="19018"/>
                        <a:pt x="19193" y="18095"/>
                        <a:pt x="19364" y="17266"/>
                      </a:cubicBezTo>
                      <a:cubicBezTo>
                        <a:pt x="19432" y="16984"/>
                        <a:pt x="19536" y="16429"/>
                        <a:pt x="19501" y="15693"/>
                      </a:cubicBezTo>
                      <a:cubicBezTo>
                        <a:pt x="19467" y="14496"/>
                        <a:pt x="19021" y="13479"/>
                        <a:pt x="18470" y="13479"/>
                      </a:cubicBezTo>
                      <a:lnTo>
                        <a:pt x="13174" y="13479"/>
                      </a:lnTo>
                      <a:cubicBezTo>
                        <a:pt x="12830" y="13479"/>
                        <a:pt x="12518" y="13018"/>
                        <a:pt x="12314" y="12275"/>
                      </a:cubicBezTo>
                      <a:cubicBezTo>
                        <a:pt x="10868" y="6736"/>
                        <a:pt x="6913" y="5539"/>
                        <a:pt x="5503" y="5539"/>
                      </a:cubicBezTo>
                      <a:lnTo>
                        <a:pt x="1032" y="5539"/>
                      </a:lnTo>
                      <a:cubicBezTo>
                        <a:pt x="449" y="5539"/>
                        <a:pt x="0" y="4342"/>
                        <a:pt x="0" y="2769"/>
                      </a:cubicBezTo>
                      <a:cubicBezTo>
                        <a:pt x="0" y="1197"/>
                        <a:pt x="449" y="0"/>
                        <a:pt x="1032" y="0"/>
                      </a:cubicBezTo>
                      <a:lnTo>
                        <a:pt x="5503" y="0"/>
                      </a:lnTo>
                      <a:cubicBezTo>
                        <a:pt x="5745" y="0"/>
                        <a:pt x="11143" y="94"/>
                        <a:pt x="13655" y="7847"/>
                      </a:cubicBezTo>
                      <a:lnTo>
                        <a:pt x="18470" y="7847"/>
                      </a:lnTo>
                      <a:cubicBezTo>
                        <a:pt x="20052" y="7847"/>
                        <a:pt x="21393" y="11078"/>
                        <a:pt x="21530" y="15138"/>
                      </a:cubicBezTo>
                      <a:cubicBezTo>
                        <a:pt x="21600" y="16890"/>
                        <a:pt x="21428" y="18650"/>
                        <a:pt x="21049" y="20122"/>
                      </a:cubicBezTo>
                      <a:cubicBezTo>
                        <a:pt x="20944" y="21138"/>
                        <a:pt x="20600" y="21600"/>
                        <a:pt x="20224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5" name="フリーフォーム 64"/>
                <p:cNvSpPr/>
                <p:nvPr/>
              </p:nvSpPr>
              <p:spPr>
                <a:xfrm>
                  <a:off x="118317" y="415644"/>
                  <a:ext cx="573310" cy="26886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7" h="21600" extrusionOk="0">
                      <a:moveTo>
                        <a:pt x="9987" y="21600"/>
                      </a:moveTo>
                      <a:cubicBezTo>
                        <a:pt x="8785" y="21600"/>
                        <a:pt x="7773" y="20988"/>
                        <a:pt x="7725" y="20937"/>
                      </a:cubicBezTo>
                      <a:lnTo>
                        <a:pt x="495" y="16109"/>
                      </a:lnTo>
                      <a:cubicBezTo>
                        <a:pt x="188" y="15906"/>
                        <a:pt x="0" y="15299"/>
                        <a:pt x="0" y="14636"/>
                      </a:cubicBezTo>
                      <a:lnTo>
                        <a:pt x="0" y="1525"/>
                      </a:lnTo>
                      <a:cubicBezTo>
                        <a:pt x="0" y="659"/>
                        <a:pt x="305" y="0"/>
                        <a:pt x="707" y="0"/>
                      </a:cubicBezTo>
                      <a:cubicBezTo>
                        <a:pt x="1108" y="0"/>
                        <a:pt x="1413" y="659"/>
                        <a:pt x="1413" y="1525"/>
                      </a:cubicBezTo>
                      <a:lnTo>
                        <a:pt x="1413" y="13520"/>
                      </a:lnTo>
                      <a:lnTo>
                        <a:pt x="8126" y="17991"/>
                      </a:lnTo>
                      <a:cubicBezTo>
                        <a:pt x="8126" y="17991"/>
                        <a:pt x="10080" y="19210"/>
                        <a:pt x="11400" y="18042"/>
                      </a:cubicBezTo>
                      <a:cubicBezTo>
                        <a:pt x="12695" y="16923"/>
                        <a:pt x="18067" y="10824"/>
                        <a:pt x="19692" y="8993"/>
                      </a:cubicBezTo>
                      <a:cubicBezTo>
                        <a:pt x="19692" y="8993"/>
                        <a:pt x="19973" y="8640"/>
                        <a:pt x="19903" y="8283"/>
                      </a:cubicBezTo>
                      <a:cubicBezTo>
                        <a:pt x="19833" y="7977"/>
                        <a:pt x="19786" y="7623"/>
                        <a:pt x="19149" y="8028"/>
                      </a:cubicBezTo>
                      <a:lnTo>
                        <a:pt x="16394" y="10061"/>
                      </a:lnTo>
                      <a:cubicBezTo>
                        <a:pt x="16017" y="10316"/>
                        <a:pt x="15616" y="9911"/>
                        <a:pt x="15498" y="9097"/>
                      </a:cubicBezTo>
                      <a:cubicBezTo>
                        <a:pt x="15380" y="8283"/>
                        <a:pt x="15570" y="7421"/>
                        <a:pt x="15947" y="7167"/>
                      </a:cubicBezTo>
                      <a:lnTo>
                        <a:pt x="18726" y="5134"/>
                      </a:lnTo>
                      <a:cubicBezTo>
                        <a:pt x="18750" y="5134"/>
                        <a:pt x="18750" y="5134"/>
                        <a:pt x="18773" y="5082"/>
                      </a:cubicBezTo>
                      <a:cubicBezTo>
                        <a:pt x="20305" y="4165"/>
                        <a:pt x="20963" y="5642"/>
                        <a:pt x="21223" y="7064"/>
                      </a:cubicBezTo>
                      <a:cubicBezTo>
                        <a:pt x="21600" y="8993"/>
                        <a:pt x="21057" y="10875"/>
                        <a:pt x="20374" y="11689"/>
                      </a:cubicBezTo>
                      <a:cubicBezTo>
                        <a:pt x="18278" y="14076"/>
                        <a:pt x="13284" y="19718"/>
                        <a:pt x="11965" y="20838"/>
                      </a:cubicBezTo>
                      <a:cubicBezTo>
                        <a:pt x="11306" y="21445"/>
                        <a:pt x="10623" y="21600"/>
                        <a:pt x="9987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6" name="フリーフォーム 65"/>
                <p:cNvSpPr/>
                <p:nvPr/>
              </p:nvSpPr>
              <p:spPr>
                <a:xfrm>
                  <a:off x="297968" y="497990"/>
                  <a:ext cx="217018" cy="808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070" extrusionOk="0">
                      <a:moveTo>
                        <a:pt x="16120" y="21070"/>
                      </a:moveTo>
                      <a:lnTo>
                        <a:pt x="1889" y="21070"/>
                      </a:lnTo>
                      <a:cubicBezTo>
                        <a:pt x="822" y="21070"/>
                        <a:pt x="0" y="18932"/>
                        <a:pt x="0" y="16124"/>
                      </a:cubicBezTo>
                      <a:cubicBezTo>
                        <a:pt x="0" y="13329"/>
                        <a:pt x="822" y="11178"/>
                        <a:pt x="1889" y="11178"/>
                      </a:cubicBezTo>
                      <a:lnTo>
                        <a:pt x="16120" y="11178"/>
                      </a:lnTo>
                      <a:cubicBezTo>
                        <a:pt x="17065" y="11178"/>
                        <a:pt x="17822" y="9208"/>
                        <a:pt x="17822" y="6889"/>
                      </a:cubicBezTo>
                      <a:cubicBezTo>
                        <a:pt x="17822" y="6567"/>
                        <a:pt x="17822" y="6232"/>
                        <a:pt x="17758" y="6065"/>
                      </a:cubicBezTo>
                      <a:cubicBezTo>
                        <a:pt x="17507" y="3437"/>
                        <a:pt x="18196" y="797"/>
                        <a:pt x="19204" y="140"/>
                      </a:cubicBezTo>
                      <a:cubicBezTo>
                        <a:pt x="20213" y="-530"/>
                        <a:pt x="21221" y="1286"/>
                        <a:pt x="21472" y="3927"/>
                      </a:cubicBezTo>
                      <a:cubicBezTo>
                        <a:pt x="21536" y="4919"/>
                        <a:pt x="21600" y="5910"/>
                        <a:pt x="21600" y="6889"/>
                      </a:cubicBezTo>
                      <a:cubicBezTo>
                        <a:pt x="21600" y="14810"/>
                        <a:pt x="19140" y="21070"/>
                        <a:pt x="16120" y="2107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7" name="フリーフォーム 66"/>
                <p:cNvSpPr/>
                <p:nvPr/>
              </p:nvSpPr>
              <p:spPr>
                <a:xfrm>
                  <a:off x="13936" y="409318"/>
                  <a:ext cx="123361" cy="21632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9453"/>
                      </a:moveTo>
                      <a:lnTo>
                        <a:pt x="21600" y="2082"/>
                      </a:lnTo>
                      <a:cubicBezTo>
                        <a:pt x="21600" y="947"/>
                        <a:pt x="19939" y="0"/>
                        <a:pt x="17836" y="0"/>
                      </a:cubicBezTo>
                      <a:lnTo>
                        <a:pt x="883" y="0"/>
                      </a:lnTo>
                      <a:cubicBezTo>
                        <a:pt x="441" y="0"/>
                        <a:pt x="225" y="64"/>
                        <a:pt x="0" y="123"/>
                      </a:cubicBezTo>
                      <a:cubicBezTo>
                        <a:pt x="0" y="252"/>
                        <a:pt x="0" y="316"/>
                        <a:pt x="0" y="439"/>
                      </a:cubicBezTo>
                      <a:cubicBezTo>
                        <a:pt x="0" y="8212"/>
                        <a:pt x="3989" y="15476"/>
                        <a:pt x="10852" y="21600"/>
                      </a:cubicBezTo>
                      <a:lnTo>
                        <a:pt x="17836" y="21600"/>
                      </a:lnTo>
                      <a:cubicBezTo>
                        <a:pt x="19939" y="21541"/>
                        <a:pt x="21600" y="20593"/>
                        <a:pt x="21600" y="1945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8" name="フリーフォーム 67"/>
                <p:cNvSpPr/>
                <p:nvPr/>
              </p:nvSpPr>
              <p:spPr>
                <a:xfrm>
                  <a:off x="0" y="390338"/>
                  <a:ext cx="156275" cy="25369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005" y="21600"/>
                      </a:moveTo>
                      <a:lnTo>
                        <a:pt x="10493" y="21600"/>
                      </a:lnTo>
                      <a:cubicBezTo>
                        <a:pt x="9010" y="21600"/>
                        <a:pt x="7869" y="20897"/>
                        <a:pt x="7869" y="19984"/>
                      </a:cubicBezTo>
                      <a:cubicBezTo>
                        <a:pt x="7869" y="19067"/>
                        <a:pt x="9010" y="18368"/>
                        <a:pt x="10493" y="18368"/>
                      </a:cubicBezTo>
                      <a:lnTo>
                        <a:pt x="16005" y="18368"/>
                      </a:lnTo>
                      <a:cubicBezTo>
                        <a:pt x="16176" y="18368"/>
                        <a:pt x="16354" y="18313"/>
                        <a:pt x="16354" y="18204"/>
                      </a:cubicBezTo>
                      <a:lnTo>
                        <a:pt x="16354" y="3392"/>
                      </a:lnTo>
                      <a:cubicBezTo>
                        <a:pt x="16354" y="3286"/>
                        <a:pt x="16176" y="3232"/>
                        <a:pt x="16005" y="3232"/>
                      </a:cubicBezTo>
                      <a:lnTo>
                        <a:pt x="2623" y="3232"/>
                      </a:lnTo>
                      <a:cubicBezTo>
                        <a:pt x="1141" y="3232"/>
                        <a:pt x="0" y="2529"/>
                        <a:pt x="0" y="1616"/>
                      </a:cubicBezTo>
                      <a:cubicBezTo>
                        <a:pt x="0" y="698"/>
                        <a:pt x="1141" y="0"/>
                        <a:pt x="2623" y="0"/>
                      </a:cubicBezTo>
                      <a:lnTo>
                        <a:pt x="16005" y="0"/>
                      </a:lnTo>
                      <a:cubicBezTo>
                        <a:pt x="19066" y="0"/>
                        <a:pt x="21600" y="1506"/>
                        <a:pt x="21600" y="3392"/>
                      </a:cubicBezTo>
                      <a:lnTo>
                        <a:pt x="21600" y="18204"/>
                      </a:lnTo>
                      <a:cubicBezTo>
                        <a:pt x="21600" y="20034"/>
                        <a:pt x="19066" y="21600"/>
                        <a:pt x="16005" y="2160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89" name="フリーフォーム 68"/>
                <p:cNvSpPr/>
                <p:nvPr/>
              </p:nvSpPr>
              <p:spPr>
                <a:xfrm>
                  <a:off x="218891" y="18977"/>
                  <a:ext cx="341613" cy="341611"/>
                </a:xfrm>
                <a:prstGeom prst="ellipse">
                  <a:avLst/>
                </a:prstGeom>
                <a:solidFill>
                  <a:srgbClr val="F6CD29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90" name="フリーフォーム 69"/>
                <p:cNvSpPr/>
                <p:nvPr/>
              </p:nvSpPr>
              <p:spPr>
                <a:xfrm>
                  <a:off x="218891" y="18977"/>
                  <a:ext cx="341613" cy="341611"/>
                </a:xfrm>
                <a:prstGeom prst="ellipse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91" name="フリーフォーム 70"/>
                <p:cNvSpPr/>
                <p:nvPr/>
              </p:nvSpPr>
              <p:spPr>
                <a:xfrm>
                  <a:off x="199913" y="-1"/>
                  <a:ext cx="379569" cy="3795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00" y="21600"/>
                      </a:moveTo>
                      <a:cubicBezTo>
                        <a:pt x="4860" y="21600"/>
                        <a:pt x="0" y="16740"/>
                        <a:pt x="0" y="10800"/>
                      </a:cubicBezTo>
                      <a:cubicBezTo>
                        <a:pt x="0" y="4860"/>
                        <a:pt x="4860" y="0"/>
                        <a:pt x="10800" y="0"/>
                      </a:cubicBezTo>
                      <a:cubicBezTo>
                        <a:pt x="16740" y="0"/>
                        <a:pt x="21600" y="4860"/>
                        <a:pt x="21600" y="10800"/>
                      </a:cubicBezTo>
                      <a:cubicBezTo>
                        <a:pt x="21600" y="16740"/>
                        <a:pt x="16777" y="21600"/>
                        <a:pt x="10800" y="21600"/>
                      </a:cubicBezTo>
                      <a:close/>
                      <a:moveTo>
                        <a:pt x="10800" y="2160"/>
                      </a:moveTo>
                      <a:cubicBezTo>
                        <a:pt x="6050" y="2160"/>
                        <a:pt x="2160" y="6050"/>
                        <a:pt x="2160" y="10800"/>
                      </a:cubicBezTo>
                      <a:cubicBezTo>
                        <a:pt x="2160" y="15553"/>
                        <a:pt x="6050" y="19440"/>
                        <a:pt x="10800" y="19440"/>
                      </a:cubicBezTo>
                      <a:cubicBezTo>
                        <a:pt x="15553" y="19440"/>
                        <a:pt x="19440" y="15553"/>
                        <a:pt x="19440" y="10800"/>
                      </a:cubicBezTo>
                      <a:cubicBezTo>
                        <a:pt x="19440" y="6050"/>
                        <a:pt x="15590" y="2160"/>
                        <a:pt x="10800" y="2160"/>
                      </a:cubicBezTo>
                      <a:close/>
                    </a:path>
                  </a:pathLst>
                </a:custGeom>
                <a:solidFill>
                  <a:srgbClr val="454B5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ctr">
                  <a:noAutofit/>
                </a:bodyPr>
                <a:lstStyle/>
                <a:p>
                  <a:pPr>
                    <a:defRPr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pPr>
                  <a:endParaRPr/>
                </a:p>
              </p:txBody>
            </p:sp>
            <p:sp>
              <p:nvSpPr>
                <p:cNvPr id="192" name="テキスト ボックス 71"/>
                <p:cNvSpPr txBox="1"/>
                <p:nvPr/>
              </p:nvSpPr>
              <p:spPr>
                <a:xfrm>
                  <a:off x="276440" y="29986"/>
                  <a:ext cx="239192" cy="29463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  </a:ext>
                </a:extLst>
              </p:spPr>
              <p:txBody>
                <a:bodyPr wrap="square" lIns="45718" tIns="45718" rIns="45718" bIns="45718" numCol="1" anchor="t">
                  <a:spAutoFit/>
                </a:bodyPr>
                <a:lstStyle>
                  <a:lvl1pPr algn="ctr">
                    <a:defRPr sz="160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  <a:sym typeface="筑紫A丸ゴシック ボールド"/>
                    </a:defRPr>
                  </a:lvl1pPr>
                </a:lstStyle>
                <a:p>
                  <a:r>
                    <a:t>¥</a:t>
                  </a:r>
                </a:p>
              </p:txBody>
            </p:sp>
          </p:grpSp>
        </p:grpSp>
        <p:grpSp>
          <p:nvGrpSpPr>
            <p:cNvPr id="199" name="グループ"/>
            <p:cNvGrpSpPr/>
            <p:nvPr/>
          </p:nvGrpSpPr>
          <p:grpSpPr>
            <a:xfrm>
              <a:off x="7996176" y="931462"/>
              <a:ext cx="1221381" cy="1860566"/>
              <a:chOff x="-1" y="0"/>
              <a:chExt cx="1221379" cy="1860564"/>
            </a:xfrm>
          </p:grpSpPr>
          <p:sp>
            <p:nvSpPr>
              <p:cNvPr id="195" name="直線コネクタ 24"/>
              <p:cNvSpPr/>
              <p:nvPr/>
            </p:nvSpPr>
            <p:spPr>
              <a:xfrm>
                <a:off x="-2" y="932022"/>
                <a:ext cx="695187" cy="3"/>
              </a:xfrm>
              <a:prstGeom prst="line">
                <a:avLst/>
              </a:prstGeom>
              <a:noFill/>
              <a:ln w="38100" cap="rnd">
                <a:solidFill>
                  <a:srgbClr val="042549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線"/>
              <p:cNvSpPr/>
              <p:nvPr/>
            </p:nvSpPr>
            <p:spPr>
              <a:xfrm>
                <a:off x="709158" y="-1"/>
                <a:ext cx="496836" cy="1"/>
              </a:xfrm>
              <a:prstGeom prst="line">
                <a:avLst/>
              </a:prstGeom>
              <a:noFill/>
              <a:ln w="38100" cap="flat">
                <a:solidFill>
                  <a:srgbClr val="042549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線"/>
              <p:cNvSpPr/>
              <p:nvPr/>
            </p:nvSpPr>
            <p:spPr>
              <a:xfrm flipV="1">
                <a:off x="724544" y="3484"/>
                <a:ext cx="2" cy="1857081"/>
              </a:xfrm>
              <a:prstGeom prst="line">
                <a:avLst/>
              </a:prstGeom>
              <a:noFill/>
              <a:ln w="38100" cap="flat">
                <a:solidFill>
                  <a:srgbClr val="042549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線"/>
              <p:cNvSpPr/>
              <p:nvPr/>
            </p:nvSpPr>
            <p:spPr>
              <a:xfrm>
                <a:off x="724544" y="1845385"/>
                <a:ext cx="496835" cy="2"/>
              </a:xfrm>
              <a:prstGeom prst="line">
                <a:avLst/>
              </a:prstGeom>
              <a:noFill/>
              <a:ln w="38100" cap="flat">
                <a:solidFill>
                  <a:srgbClr val="042549"/>
                </a:solidFill>
                <a:prstDash val="solid"/>
                <a:miter lim="8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00" name="60歳"/>
            <p:cNvSpPr txBox="1"/>
            <p:nvPr/>
          </p:nvSpPr>
          <p:spPr>
            <a:xfrm>
              <a:off x="7198784" y="1798552"/>
              <a:ext cx="942339" cy="472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筑紫A丸ゴシック ボールド"/>
                </a:defRPr>
              </a:lvl1pPr>
            </a:lstStyle>
            <a:p>
              <a:r>
                <a:t>60歳</a:t>
              </a:r>
            </a:p>
          </p:txBody>
        </p:sp>
        <p:sp>
          <p:nvSpPr>
            <p:cNvPr id="201" name="最大70…"/>
            <p:cNvSpPr txBox="1"/>
            <p:nvPr/>
          </p:nvSpPr>
          <p:spPr>
            <a:xfrm>
              <a:off x="7256926" y="2492721"/>
              <a:ext cx="826057" cy="6629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/>
            <a:p>
              <a:pPr>
                <a:defRPr>
                  <a:solidFill>
                    <a:srgbClr val="FFFFFF"/>
                  </a:solidFill>
                  <a:latin typeface="筑紫A丸ゴシック レギュラー"/>
                  <a:ea typeface="筑紫A丸ゴシック レギュラー"/>
                  <a:cs typeface="筑紫A丸ゴシック レギュラー"/>
                  <a:sym typeface="筑紫A丸ゴシック レギュラー"/>
                </a:defRPr>
              </a:pPr>
              <a:r>
                <a:t>最大70</a:t>
              </a:r>
            </a:p>
            <a:p>
              <a:pPr>
                <a:defRPr>
                  <a:solidFill>
                    <a:srgbClr val="FFFFFF"/>
                  </a:solidFill>
                  <a:latin typeface="筑紫A丸ゴシック レギュラー"/>
                  <a:ea typeface="筑紫A丸ゴシック レギュラー"/>
                  <a:cs typeface="筑紫A丸ゴシック レギュラー"/>
                  <a:sym typeface="筑紫A丸ゴシック レギュラー"/>
                </a:defRPr>
              </a:pPr>
              <a:r>
                <a:t>歳まで</a:t>
              </a:r>
            </a:p>
          </p:txBody>
        </p:sp>
        <p:sp>
          <p:nvSpPr>
            <p:cNvPr id="202" name="線"/>
            <p:cNvSpPr/>
            <p:nvPr/>
          </p:nvSpPr>
          <p:spPr>
            <a:xfrm flipV="1">
              <a:off x="5984918" y="3933440"/>
              <a:ext cx="2" cy="38989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03" name="線"/>
            <p:cNvSpPr/>
            <p:nvPr/>
          </p:nvSpPr>
          <p:spPr>
            <a:xfrm flipV="1">
              <a:off x="4740318" y="3933440"/>
              <a:ext cx="2" cy="38989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04" name="線"/>
            <p:cNvSpPr/>
            <p:nvPr/>
          </p:nvSpPr>
          <p:spPr>
            <a:xfrm flipV="1">
              <a:off x="3518830" y="3933440"/>
              <a:ext cx="2" cy="38989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205" name="30歳"/>
            <p:cNvSpPr txBox="1"/>
            <p:nvPr/>
          </p:nvSpPr>
          <p:spPr>
            <a:xfrm>
              <a:off x="3220100" y="3601953"/>
              <a:ext cx="597458" cy="320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latin typeface="筑紫A丸ゴシック レギュラー"/>
                  <a:ea typeface="筑紫A丸ゴシック レギュラー"/>
                  <a:cs typeface="筑紫A丸ゴシック レギュラー"/>
                  <a:sym typeface="筑紫A丸ゴシック レギュラー"/>
                </a:defRPr>
              </a:lvl1pPr>
            </a:lstStyle>
            <a:p>
              <a:r>
                <a:t>30歳</a:t>
              </a:r>
            </a:p>
          </p:txBody>
        </p:sp>
        <p:sp>
          <p:nvSpPr>
            <p:cNvPr id="206" name="40歳"/>
            <p:cNvSpPr txBox="1"/>
            <p:nvPr/>
          </p:nvSpPr>
          <p:spPr>
            <a:xfrm>
              <a:off x="4441588" y="3601954"/>
              <a:ext cx="597458" cy="320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latin typeface="筑紫A丸ゴシック レギュラー"/>
                  <a:ea typeface="筑紫A丸ゴシック レギュラー"/>
                  <a:cs typeface="筑紫A丸ゴシック レギュラー"/>
                  <a:sym typeface="筑紫A丸ゴシック レギュラー"/>
                </a:defRPr>
              </a:lvl1pPr>
            </a:lstStyle>
            <a:p>
              <a:r>
                <a:t>40歳</a:t>
              </a:r>
            </a:p>
          </p:txBody>
        </p:sp>
        <p:sp>
          <p:nvSpPr>
            <p:cNvPr id="207" name="50歳"/>
            <p:cNvSpPr txBox="1"/>
            <p:nvPr/>
          </p:nvSpPr>
          <p:spPr>
            <a:xfrm>
              <a:off x="5686188" y="3601953"/>
              <a:ext cx="597458" cy="3200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>
                  <a:latin typeface="筑紫A丸ゴシック レギュラー"/>
                  <a:ea typeface="筑紫A丸ゴシック レギュラー"/>
                  <a:cs typeface="筑紫A丸ゴシック レギュラー"/>
                  <a:sym typeface="筑紫A丸ゴシック レギュラー"/>
                </a:defRPr>
              </a:lvl1pPr>
            </a:lstStyle>
            <a:p>
              <a:r>
                <a:t>50歳</a:t>
              </a:r>
            </a:p>
          </p:txBody>
        </p:sp>
      </p:grpSp>
      <p:sp>
        <p:nvSpPr>
          <p:cNvPr id="209" name="Copyright©️2024 sometimes study Rights Reserved"/>
          <p:cNvSpPr txBox="1"/>
          <p:nvPr/>
        </p:nvSpPr>
        <p:spPr>
          <a:xfrm>
            <a:off x="4115539" y="9249301"/>
            <a:ext cx="4837218" cy="292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rPr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Copyright©️2024 sometimes study Rights Reserved</a:t>
            </a:r>
          </a:p>
        </p:txBody>
      </p:sp>
      <p:sp>
        <p:nvSpPr>
          <p:cNvPr id="3" name="テキスト ボックス 29">
            <a:extLst>
              <a:ext uri="{FF2B5EF4-FFF2-40B4-BE49-F238E27FC236}">
                <a16:creationId xmlns:a16="http://schemas.microsoft.com/office/drawing/2014/main" id="{FA50E538-9773-84A6-927D-246192D51011}"/>
              </a:ext>
            </a:extLst>
          </p:cNvPr>
          <p:cNvSpPr txBox="1"/>
          <p:nvPr/>
        </p:nvSpPr>
        <p:spPr>
          <a:xfrm>
            <a:off x="9402929" y="3970305"/>
            <a:ext cx="2174215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2400">
                <a:latin typeface="+mn-lt"/>
                <a:ea typeface="+mn-ea"/>
                <a:cs typeface="+mn-cs"/>
                <a:sym typeface="筑紫A丸ゴシック ボールド"/>
              </a:defRPr>
            </a:lvl1pPr>
          </a:lstStyle>
          <a:p>
            <a:r>
              <a:rPr lang="ja-JP" altLang="en-US" dirty="0"/>
              <a:t>一括受取</a:t>
            </a:r>
            <a:endParaRPr dirty="0"/>
          </a:p>
        </p:txBody>
      </p:sp>
      <p:sp>
        <p:nvSpPr>
          <p:cNvPr id="4" name="フリーフォーム 41">
            <a:extLst>
              <a:ext uri="{FF2B5EF4-FFF2-40B4-BE49-F238E27FC236}">
                <a16:creationId xmlns:a16="http://schemas.microsoft.com/office/drawing/2014/main" id="{7E03DE7F-2639-396F-1294-48827FE6532B}"/>
              </a:ext>
            </a:extLst>
          </p:cNvPr>
          <p:cNvSpPr/>
          <p:nvPr/>
        </p:nvSpPr>
        <p:spPr>
          <a:xfrm>
            <a:off x="9802437" y="3641735"/>
            <a:ext cx="123362" cy="216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9453"/>
                </a:moveTo>
                <a:lnTo>
                  <a:pt x="21600" y="2082"/>
                </a:lnTo>
                <a:cubicBezTo>
                  <a:pt x="21600" y="947"/>
                  <a:pt x="19939" y="0"/>
                  <a:pt x="17836" y="0"/>
                </a:cubicBezTo>
                <a:lnTo>
                  <a:pt x="883" y="0"/>
                </a:lnTo>
                <a:cubicBezTo>
                  <a:pt x="441" y="0"/>
                  <a:pt x="225" y="64"/>
                  <a:pt x="0" y="123"/>
                </a:cubicBezTo>
                <a:cubicBezTo>
                  <a:pt x="0" y="252"/>
                  <a:pt x="0" y="316"/>
                  <a:pt x="0" y="439"/>
                </a:cubicBezTo>
                <a:cubicBezTo>
                  <a:pt x="0" y="8212"/>
                  <a:pt x="3989" y="15476"/>
                  <a:pt x="10852" y="21600"/>
                </a:cubicBezTo>
                <a:lnTo>
                  <a:pt x="17836" y="21600"/>
                </a:lnTo>
                <a:cubicBezTo>
                  <a:pt x="19939" y="21541"/>
                  <a:pt x="21600" y="20593"/>
                  <a:pt x="21600" y="19453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5" name="フリーフォーム 47">
            <a:extLst>
              <a:ext uri="{FF2B5EF4-FFF2-40B4-BE49-F238E27FC236}">
                <a16:creationId xmlns:a16="http://schemas.microsoft.com/office/drawing/2014/main" id="{9B15058B-F35B-FA4E-B001-72D1E498F8ED}"/>
              </a:ext>
            </a:extLst>
          </p:cNvPr>
          <p:cNvSpPr/>
          <p:nvPr/>
        </p:nvSpPr>
        <p:spPr>
          <a:xfrm>
            <a:off x="9988415" y="3232415"/>
            <a:ext cx="379570" cy="3795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1600"/>
                </a:moveTo>
                <a:cubicBezTo>
                  <a:pt x="4860" y="21600"/>
                  <a:pt x="0" y="16740"/>
                  <a:pt x="0" y="10800"/>
                </a:cubicBezTo>
                <a:cubicBezTo>
                  <a:pt x="0" y="4860"/>
                  <a:pt x="4860" y="0"/>
                  <a:pt x="10800" y="0"/>
                </a:cubicBezTo>
                <a:cubicBezTo>
                  <a:pt x="16740" y="0"/>
                  <a:pt x="21600" y="4860"/>
                  <a:pt x="21600" y="10800"/>
                </a:cubicBezTo>
                <a:cubicBezTo>
                  <a:pt x="21600" y="16740"/>
                  <a:pt x="16777" y="21600"/>
                  <a:pt x="10800" y="21600"/>
                </a:cubicBezTo>
                <a:close/>
                <a:moveTo>
                  <a:pt x="10800" y="2160"/>
                </a:moveTo>
                <a:cubicBezTo>
                  <a:pt x="6050" y="2160"/>
                  <a:pt x="2160" y="6050"/>
                  <a:pt x="2160" y="10800"/>
                </a:cubicBezTo>
                <a:cubicBezTo>
                  <a:pt x="2160" y="15553"/>
                  <a:pt x="6050" y="19440"/>
                  <a:pt x="10800" y="19440"/>
                </a:cubicBezTo>
                <a:cubicBezTo>
                  <a:pt x="15553" y="19440"/>
                  <a:pt x="19440" y="15553"/>
                  <a:pt x="19440" y="10800"/>
                </a:cubicBezTo>
                <a:cubicBezTo>
                  <a:pt x="19440" y="6050"/>
                  <a:pt x="15590" y="2160"/>
                  <a:pt x="10800" y="2160"/>
                </a:cubicBezTo>
                <a:close/>
              </a:path>
            </a:pathLst>
          </a:custGeom>
          <a:solidFill>
            <a:srgbClr val="454B54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6" name="テキスト ボックス 48">
            <a:extLst>
              <a:ext uri="{FF2B5EF4-FFF2-40B4-BE49-F238E27FC236}">
                <a16:creationId xmlns:a16="http://schemas.microsoft.com/office/drawing/2014/main" id="{0DAD6067-D836-652E-8D6F-43EDFE426801}"/>
              </a:ext>
            </a:extLst>
          </p:cNvPr>
          <p:cNvSpPr txBox="1"/>
          <p:nvPr/>
        </p:nvSpPr>
        <p:spPr>
          <a:xfrm>
            <a:off x="10064941" y="3262402"/>
            <a:ext cx="239193" cy="2946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  <a:sym typeface="筑紫A丸ゴシック ボールド"/>
              </a:defRPr>
            </a:lvl1pPr>
          </a:lstStyle>
          <a:p>
            <a:r>
              <a:t>¥</a:t>
            </a:r>
          </a:p>
        </p:txBody>
      </p:sp>
      <p:sp>
        <p:nvSpPr>
          <p:cNvPr id="7" name="フリーフォーム 37">
            <a:extLst>
              <a:ext uri="{FF2B5EF4-FFF2-40B4-BE49-F238E27FC236}">
                <a16:creationId xmlns:a16="http://schemas.microsoft.com/office/drawing/2014/main" id="{4DFE7322-EF33-B5F4-80DD-441EDF21EC78}"/>
              </a:ext>
            </a:extLst>
          </p:cNvPr>
          <p:cNvSpPr/>
          <p:nvPr/>
        </p:nvSpPr>
        <p:spPr>
          <a:xfrm>
            <a:off x="9926037" y="3666742"/>
            <a:ext cx="534123" cy="2308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4" h="20746" extrusionOk="0">
                <a:moveTo>
                  <a:pt x="19596" y="5626"/>
                </a:moveTo>
                <a:lnTo>
                  <a:pt x="14121" y="9774"/>
                </a:lnTo>
                <a:cubicBezTo>
                  <a:pt x="14298" y="9206"/>
                  <a:pt x="14399" y="8469"/>
                  <a:pt x="14349" y="7727"/>
                </a:cubicBezTo>
                <a:cubicBezTo>
                  <a:pt x="14272" y="6022"/>
                  <a:pt x="13614" y="4832"/>
                  <a:pt x="12854" y="4832"/>
                </a:cubicBezTo>
                <a:lnTo>
                  <a:pt x="8924" y="4832"/>
                </a:lnTo>
                <a:cubicBezTo>
                  <a:pt x="7403" y="0"/>
                  <a:pt x="3296" y="0"/>
                  <a:pt x="3296" y="0"/>
                </a:cubicBezTo>
                <a:lnTo>
                  <a:pt x="0" y="0"/>
                </a:lnTo>
                <a:lnTo>
                  <a:pt x="0" y="14663"/>
                </a:lnTo>
                <a:lnTo>
                  <a:pt x="7758" y="20063"/>
                </a:lnTo>
                <a:cubicBezTo>
                  <a:pt x="7758" y="20063"/>
                  <a:pt x="10089" y="21600"/>
                  <a:pt x="11788" y="20063"/>
                </a:cubicBezTo>
                <a:cubicBezTo>
                  <a:pt x="13208" y="18758"/>
                  <a:pt x="18962" y="12048"/>
                  <a:pt x="20762" y="9890"/>
                </a:cubicBezTo>
                <a:cubicBezTo>
                  <a:pt x="21117" y="9490"/>
                  <a:pt x="21600" y="8295"/>
                  <a:pt x="21321" y="6874"/>
                </a:cubicBezTo>
                <a:cubicBezTo>
                  <a:pt x="21117" y="5737"/>
                  <a:pt x="20713" y="4943"/>
                  <a:pt x="19596" y="5626"/>
                </a:cubicBezTo>
                <a:close/>
              </a:path>
            </a:pathLst>
          </a:custGeom>
          <a:solidFill>
            <a:srgbClr val="F0D6BF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9" name="フリーフォーム 39">
            <a:extLst>
              <a:ext uri="{FF2B5EF4-FFF2-40B4-BE49-F238E27FC236}">
                <a16:creationId xmlns:a16="http://schemas.microsoft.com/office/drawing/2014/main" id="{57CEED3A-CC08-68E5-AF10-BBF2B096CB7C}"/>
              </a:ext>
            </a:extLst>
          </p:cNvPr>
          <p:cNvSpPr/>
          <p:nvPr/>
        </p:nvSpPr>
        <p:spPr>
          <a:xfrm>
            <a:off x="9904200" y="3658641"/>
            <a:ext cx="573311" cy="268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7" h="21600" extrusionOk="0">
                <a:moveTo>
                  <a:pt x="9987" y="21600"/>
                </a:moveTo>
                <a:cubicBezTo>
                  <a:pt x="8785" y="21600"/>
                  <a:pt x="7773" y="20988"/>
                  <a:pt x="7725" y="20937"/>
                </a:cubicBezTo>
                <a:lnTo>
                  <a:pt x="495" y="16109"/>
                </a:lnTo>
                <a:cubicBezTo>
                  <a:pt x="188" y="15906"/>
                  <a:pt x="0" y="15299"/>
                  <a:pt x="0" y="14636"/>
                </a:cubicBezTo>
                <a:lnTo>
                  <a:pt x="0" y="1525"/>
                </a:lnTo>
                <a:cubicBezTo>
                  <a:pt x="0" y="659"/>
                  <a:pt x="305" y="0"/>
                  <a:pt x="707" y="0"/>
                </a:cubicBezTo>
                <a:cubicBezTo>
                  <a:pt x="1108" y="0"/>
                  <a:pt x="1413" y="659"/>
                  <a:pt x="1413" y="1525"/>
                </a:cubicBezTo>
                <a:lnTo>
                  <a:pt x="1413" y="13520"/>
                </a:lnTo>
                <a:lnTo>
                  <a:pt x="8126" y="17991"/>
                </a:lnTo>
                <a:cubicBezTo>
                  <a:pt x="8126" y="17991"/>
                  <a:pt x="10080" y="19210"/>
                  <a:pt x="11400" y="18042"/>
                </a:cubicBezTo>
                <a:cubicBezTo>
                  <a:pt x="12695" y="16923"/>
                  <a:pt x="18067" y="10824"/>
                  <a:pt x="19692" y="8993"/>
                </a:cubicBezTo>
                <a:cubicBezTo>
                  <a:pt x="19692" y="8993"/>
                  <a:pt x="19973" y="8640"/>
                  <a:pt x="19903" y="8283"/>
                </a:cubicBezTo>
                <a:cubicBezTo>
                  <a:pt x="19833" y="7977"/>
                  <a:pt x="19786" y="7623"/>
                  <a:pt x="19149" y="8028"/>
                </a:cubicBezTo>
                <a:lnTo>
                  <a:pt x="16394" y="10061"/>
                </a:lnTo>
                <a:cubicBezTo>
                  <a:pt x="16017" y="10316"/>
                  <a:pt x="15616" y="9911"/>
                  <a:pt x="15498" y="9097"/>
                </a:cubicBezTo>
                <a:cubicBezTo>
                  <a:pt x="15380" y="8283"/>
                  <a:pt x="15570" y="7421"/>
                  <a:pt x="15947" y="7167"/>
                </a:cubicBezTo>
                <a:lnTo>
                  <a:pt x="18726" y="5134"/>
                </a:lnTo>
                <a:cubicBezTo>
                  <a:pt x="18750" y="5134"/>
                  <a:pt x="18750" y="5134"/>
                  <a:pt x="18773" y="5082"/>
                </a:cubicBezTo>
                <a:cubicBezTo>
                  <a:pt x="20305" y="4165"/>
                  <a:pt x="20963" y="5642"/>
                  <a:pt x="21223" y="7064"/>
                </a:cubicBezTo>
                <a:cubicBezTo>
                  <a:pt x="21600" y="8993"/>
                  <a:pt x="21057" y="10875"/>
                  <a:pt x="20374" y="11689"/>
                </a:cubicBezTo>
                <a:cubicBezTo>
                  <a:pt x="18278" y="14076"/>
                  <a:pt x="13284" y="19718"/>
                  <a:pt x="11965" y="20838"/>
                </a:cubicBezTo>
                <a:cubicBezTo>
                  <a:pt x="11306" y="21445"/>
                  <a:pt x="10623" y="21600"/>
                  <a:pt x="9987" y="21600"/>
                </a:cubicBezTo>
                <a:close/>
              </a:path>
            </a:pathLst>
          </a:custGeom>
          <a:solidFill>
            <a:srgbClr val="454B54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0" name="フリーフォーム 38">
            <a:extLst>
              <a:ext uri="{FF2B5EF4-FFF2-40B4-BE49-F238E27FC236}">
                <a16:creationId xmlns:a16="http://schemas.microsoft.com/office/drawing/2014/main" id="{D7776868-7446-C297-C239-35568A1F39A5}"/>
              </a:ext>
            </a:extLst>
          </p:cNvPr>
          <p:cNvSpPr/>
          <p:nvPr/>
        </p:nvSpPr>
        <p:spPr>
          <a:xfrm>
            <a:off x="9919199" y="3670525"/>
            <a:ext cx="396314" cy="148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5" h="21600" extrusionOk="0">
                <a:moveTo>
                  <a:pt x="20224" y="21600"/>
                </a:moveTo>
                <a:cubicBezTo>
                  <a:pt x="20154" y="21600"/>
                  <a:pt x="20052" y="21600"/>
                  <a:pt x="19982" y="21506"/>
                </a:cubicBezTo>
                <a:cubicBezTo>
                  <a:pt x="19639" y="21326"/>
                  <a:pt x="19397" y="20677"/>
                  <a:pt x="19260" y="19847"/>
                </a:cubicBezTo>
                <a:cubicBezTo>
                  <a:pt x="19123" y="19018"/>
                  <a:pt x="19193" y="18095"/>
                  <a:pt x="19364" y="17266"/>
                </a:cubicBezTo>
                <a:cubicBezTo>
                  <a:pt x="19432" y="16984"/>
                  <a:pt x="19536" y="16429"/>
                  <a:pt x="19501" y="15693"/>
                </a:cubicBezTo>
                <a:cubicBezTo>
                  <a:pt x="19467" y="14496"/>
                  <a:pt x="19021" y="13479"/>
                  <a:pt x="18470" y="13479"/>
                </a:cubicBezTo>
                <a:lnTo>
                  <a:pt x="13174" y="13479"/>
                </a:lnTo>
                <a:cubicBezTo>
                  <a:pt x="12830" y="13479"/>
                  <a:pt x="12518" y="13018"/>
                  <a:pt x="12314" y="12275"/>
                </a:cubicBezTo>
                <a:cubicBezTo>
                  <a:pt x="10868" y="6736"/>
                  <a:pt x="6913" y="5539"/>
                  <a:pt x="5503" y="5539"/>
                </a:cubicBezTo>
                <a:lnTo>
                  <a:pt x="1032" y="5539"/>
                </a:lnTo>
                <a:cubicBezTo>
                  <a:pt x="449" y="5539"/>
                  <a:pt x="0" y="4342"/>
                  <a:pt x="0" y="2769"/>
                </a:cubicBezTo>
                <a:cubicBezTo>
                  <a:pt x="0" y="1197"/>
                  <a:pt x="449" y="0"/>
                  <a:pt x="1032" y="0"/>
                </a:cubicBezTo>
                <a:lnTo>
                  <a:pt x="5503" y="0"/>
                </a:lnTo>
                <a:cubicBezTo>
                  <a:pt x="5745" y="0"/>
                  <a:pt x="11143" y="94"/>
                  <a:pt x="13655" y="7847"/>
                </a:cubicBezTo>
                <a:lnTo>
                  <a:pt x="18470" y="7847"/>
                </a:lnTo>
                <a:cubicBezTo>
                  <a:pt x="20052" y="7847"/>
                  <a:pt x="21393" y="11078"/>
                  <a:pt x="21530" y="15138"/>
                </a:cubicBezTo>
                <a:cubicBezTo>
                  <a:pt x="21600" y="16890"/>
                  <a:pt x="21428" y="18650"/>
                  <a:pt x="21049" y="20122"/>
                </a:cubicBezTo>
                <a:cubicBezTo>
                  <a:pt x="20944" y="21138"/>
                  <a:pt x="20600" y="21600"/>
                  <a:pt x="20224" y="21600"/>
                </a:cubicBezTo>
                <a:close/>
              </a:path>
            </a:pathLst>
          </a:custGeom>
          <a:solidFill>
            <a:srgbClr val="454B54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 dirty="0"/>
          </a:p>
        </p:txBody>
      </p:sp>
      <p:sp>
        <p:nvSpPr>
          <p:cNvPr id="11" name="フリーフォーム 54">
            <a:extLst>
              <a:ext uri="{FF2B5EF4-FFF2-40B4-BE49-F238E27FC236}">
                <a16:creationId xmlns:a16="http://schemas.microsoft.com/office/drawing/2014/main" id="{C27C1FEB-D893-514C-487A-456A20DC080E}"/>
              </a:ext>
            </a:extLst>
          </p:cNvPr>
          <p:cNvSpPr/>
          <p:nvPr/>
        </p:nvSpPr>
        <p:spPr>
          <a:xfrm>
            <a:off x="10089993" y="3754247"/>
            <a:ext cx="217019" cy="808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70" extrusionOk="0">
                <a:moveTo>
                  <a:pt x="16120" y="21070"/>
                </a:moveTo>
                <a:lnTo>
                  <a:pt x="1889" y="21070"/>
                </a:lnTo>
                <a:cubicBezTo>
                  <a:pt x="822" y="21070"/>
                  <a:pt x="0" y="18932"/>
                  <a:pt x="0" y="16124"/>
                </a:cubicBezTo>
                <a:cubicBezTo>
                  <a:pt x="0" y="13329"/>
                  <a:pt x="822" y="11178"/>
                  <a:pt x="1889" y="11178"/>
                </a:cubicBezTo>
                <a:lnTo>
                  <a:pt x="16120" y="11178"/>
                </a:lnTo>
                <a:cubicBezTo>
                  <a:pt x="17065" y="11178"/>
                  <a:pt x="17822" y="9208"/>
                  <a:pt x="17822" y="6889"/>
                </a:cubicBezTo>
                <a:cubicBezTo>
                  <a:pt x="17822" y="6567"/>
                  <a:pt x="17822" y="6232"/>
                  <a:pt x="17758" y="6065"/>
                </a:cubicBezTo>
                <a:cubicBezTo>
                  <a:pt x="17507" y="3437"/>
                  <a:pt x="18196" y="797"/>
                  <a:pt x="19204" y="140"/>
                </a:cubicBezTo>
                <a:cubicBezTo>
                  <a:pt x="20213" y="-530"/>
                  <a:pt x="21221" y="1286"/>
                  <a:pt x="21472" y="3927"/>
                </a:cubicBezTo>
                <a:cubicBezTo>
                  <a:pt x="21536" y="4919"/>
                  <a:pt x="21600" y="5910"/>
                  <a:pt x="21600" y="6889"/>
                </a:cubicBezTo>
                <a:cubicBezTo>
                  <a:pt x="21600" y="14810"/>
                  <a:pt x="19140" y="21070"/>
                  <a:pt x="16120" y="21070"/>
                </a:cubicBezTo>
                <a:close/>
              </a:path>
            </a:pathLst>
          </a:custGeom>
          <a:solidFill>
            <a:srgbClr val="454B54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12" name="拠出額の下限 - 上限">
            <a:extLst>
              <a:ext uri="{FF2B5EF4-FFF2-40B4-BE49-F238E27FC236}">
                <a16:creationId xmlns:a16="http://schemas.microsoft.com/office/drawing/2014/main" id="{41AFA70F-0581-6318-F58B-89573E1AB56C}"/>
              </a:ext>
            </a:extLst>
          </p:cNvPr>
          <p:cNvSpPr txBox="1"/>
          <p:nvPr/>
        </p:nvSpPr>
        <p:spPr>
          <a:xfrm>
            <a:off x="4346381" y="9032206"/>
            <a:ext cx="1932576" cy="246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>
                <a:solidFill>
                  <a:schemeClr val="accent2"/>
                </a:solidFill>
              </a:defRPr>
            </a:lvl1pPr>
          </a:lstStyle>
          <a:p>
            <a:r>
              <a:rPr lang="en-US" altLang="ja-JP" sz="10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※3,000</a:t>
            </a:r>
            <a:r>
              <a:rPr lang="ja-JP" altLang="en-US" sz="10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円は選択制拠出の場合</a:t>
            </a:r>
            <a:endParaRPr sz="10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グラフィックス 2" descr="グラフィックス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11" y="4054576"/>
            <a:ext cx="2104509" cy="2104509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タイトル 1"/>
          <p:cNvSpPr txBox="1">
            <a:spLocks noGrp="1"/>
          </p:cNvSpPr>
          <p:nvPr>
            <p:ph type="title"/>
          </p:nvPr>
        </p:nvSpPr>
        <p:spPr>
          <a:xfrm>
            <a:off x="609690" y="-322752"/>
            <a:ext cx="11271409" cy="1885858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拠出方法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8" name="テキスト ボックス 26"/>
          <p:cNvSpPr txBox="1"/>
          <p:nvPr/>
        </p:nvSpPr>
        <p:spPr>
          <a:xfrm>
            <a:off x="5731789" y="6389352"/>
            <a:ext cx="605290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000">
                <a:latin typeface="+mn-lt"/>
                <a:ea typeface="+mn-ea"/>
                <a:cs typeface="+mn-cs"/>
                <a:sym typeface="筑紫A丸ゴシック ボールド"/>
              </a:defRPr>
            </a:lvl1pPr>
          </a:lstStyle>
          <a:p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貴社</a:t>
            </a:r>
          </a:p>
        </p:txBody>
      </p:sp>
      <p:sp>
        <p:nvSpPr>
          <p:cNvPr id="239" name="裁判所"/>
          <p:cNvSpPr/>
          <p:nvPr/>
        </p:nvSpPr>
        <p:spPr>
          <a:xfrm>
            <a:off x="973668" y="4379400"/>
            <a:ext cx="1699120" cy="16991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1158" y="3613"/>
                </a:lnTo>
                <a:lnTo>
                  <a:pt x="1158" y="4293"/>
                </a:lnTo>
                <a:lnTo>
                  <a:pt x="20444" y="4293"/>
                </a:lnTo>
                <a:lnTo>
                  <a:pt x="20444" y="3613"/>
                </a:lnTo>
                <a:lnTo>
                  <a:pt x="10800" y="0"/>
                </a:lnTo>
                <a:close/>
                <a:moveTo>
                  <a:pt x="2354" y="4683"/>
                </a:moveTo>
                <a:lnTo>
                  <a:pt x="2354" y="6036"/>
                </a:lnTo>
                <a:lnTo>
                  <a:pt x="3269" y="6036"/>
                </a:lnTo>
                <a:lnTo>
                  <a:pt x="3269" y="6676"/>
                </a:lnTo>
                <a:cubicBezTo>
                  <a:pt x="3553" y="6676"/>
                  <a:pt x="3618" y="7023"/>
                  <a:pt x="3618" y="7023"/>
                </a:cubicBezTo>
                <a:lnTo>
                  <a:pt x="3618" y="15657"/>
                </a:lnTo>
                <a:lnTo>
                  <a:pt x="3346" y="15657"/>
                </a:lnTo>
                <a:lnTo>
                  <a:pt x="3346" y="16762"/>
                </a:lnTo>
                <a:lnTo>
                  <a:pt x="2354" y="16762"/>
                </a:lnTo>
                <a:lnTo>
                  <a:pt x="2354" y="18115"/>
                </a:lnTo>
                <a:lnTo>
                  <a:pt x="19246" y="18115"/>
                </a:lnTo>
                <a:lnTo>
                  <a:pt x="19246" y="16762"/>
                </a:lnTo>
                <a:lnTo>
                  <a:pt x="18254" y="16762"/>
                </a:lnTo>
                <a:lnTo>
                  <a:pt x="18254" y="15657"/>
                </a:lnTo>
                <a:lnTo>
                  <a:pt x="17984" y="15657"/>
                </a:lnTo>
                <a:lnTo>
                  <a:pt x="17984" y="7023"/>
                </a:lnTo>
                <a:cubicBezTo>
                  <a:pt x="17984" y="7023"/>
                  <a:pt x="18049" y="6676"/>
                  <a:pt x="18333" y="6676"/>
                </a:cubicBezTo>
                <a:lnTo>
                  <a:pt x="18333" y="6036"/>
                </a:lnTo>
                <a:lnTo>
                  <a:pt x="19246" y="6036"/>
                </a:lnTo>
                <a:lnTo>
                  <a:pt x="19246" y="4683"/>
                </a:lnTo>
                <a:lnTo>
                  <a:pt x="2354" y="4683"/>
                </a:lnTo>
                <a:close/>
                <a:moveTo>
                  <a:pt x="5670" y="6036"/>
                </a:moveTo>
                <a:lnTo>
                  <a:pt x="7489" y="6036"/>
                </a:lnTo>
                <a:lnTo>
                  <a:pt x="7489" y="6676"/>
                </a:lnTo>
                <a:cubicBezTo>
                  <a:pt x="7773" y="6676"/>
                  <a:pt x="7838" y="7023"/>
                  <a:pt x="7838" y="7023"/>
                </a:cubicBezTo>
                <a:lnTo>
                  <a:pt x="7838" y="15657"/>
                </a:lnTo>
                <a:lnTo>
                  <a:pt x="7568" y="15657"/>
                </a:lnTo>
                <a:lnTo>
                  <a:pt x="7568" y="16762"/>
                </a:lnTo>
                <a:lnTo>
                  <a:pt x="5591" y="16762"/>
                </a:lnTo>
                <a:lnTo>
                  <a:pt x="5591" y="15657"/>
                </a:lnTo>
                <a:lnTo>
                  <a:pt x="5321" y="15657"/>
                </a:lnTo>
                <a:lnTo>
                  <a:pt x="5321" y="7023"/>
                </a:lnTo>
                <a:cubicBezTo>
                  <a:pt x="5321" y="7023"/>
                  <a:pt x="5386" y="6676"/>
                  <a:pt x="5670" y="6676"/>
                </a:cubicBezTo>
                <a:lnTo>
                  <a:pt x="5670" y="6036"/>
                </a:lnTo>
                <a:close/>
                <a:moveTo>
                  <a:pt x="9890" y="6036"/>
                </a:moveTo>
                <a:lnTo>
                  <a:pt x="11710" y="6036"/>
                </a:lnTo>
                <a:lnTo>
                  <a:pt x="11710" y="6676"/>
                </a:lnTo>
                <a:cubicBezTo>
                  <a:pt x="11993" y="6676"/>
                  <a:pt x="12059" y="7023"/>
                  <a:pt x="12059" y="7023"/>
                </a:cubicBezTo>
                <a:lnTo>
                  <a:pt x="12059" y="15657"/>
                </a:lnTo>
                <a:lnTo>
                  <a:pt x="11789" y="15657"/>
                </a:lnTo>
                <a:lnTo>
                  <a:pt x="11789" y="16762"/>
                </a:lnTo>
                <a:lnTo>
                  <a:pt x="9813" y="16762"/>
                </a:lnTo>
                <a:lnTo>
                  <a:pt x="9813" y="15657"/>
                </a:lnTo>
                <a:lnTo>
                  <a:pt x="9541" y="15657"/>
                </a:lnTo>
                <a:lnTo>
                  <a:pt x="9541" y="7023"/>
                </a:lnTo>
                <a:cubicBezTo>
                  <a:pt x="9541" y="7023"/>
                  <a:pt x="9607" y="6676"/>
                  <a:pt x="9890" y="6676"/>
                </a:cubicBezTo>
                <a:lnTo>
                  <a:pt x="9890" y="6036"/>
                </a:lnTo>
                <a:close/>
                <a:moveTo>
                  <a:pt x="14113" y="6036"/>
                </a:moveTo>
                <a:lnTo>
                  <a:pt x="15932" y="6036"/>
                </a:lnTo>
                <a:lnTo>
                  <a:pt x="15932" y="6676"/>
                </a:lnTo>
                <a:cubicBezTo>
                  <a:pt x="16216" y="6676"/>
                  <a:pt x="16281" y="7023"/>
                  <a:pt x="16281" y="7023"/>
                </a:cubicBezTo>
                <a:lnTo>
                  <a:pt x="16281" y="15657"/>
                </a:lnTo>
                <a:lnTo>
                  <a:pt x="16009" y="15657"/>
                </a:lnTo>
                <a:lnTo>
                  <a:pt x="16009" y="16762"/>
                </a:lnTo>
                <a:lnTo>
                  <a:pt x="14033" y="16762"/>
                </a:lnTo>
                <a:lnTo>
                  <a:pt x="14033" y="15657"/>
                </a:lnTo>
                <a:lnTo>
                  <a:pt x="13763" y="15657"/>
                </a:lnTo>
                <a:lnTo>
                  <a:pt x="13763" y="7023"/>
                </a:lnTo>
                <a:cubicBezTo>
                  <a:pt x="13763" y="7023"/>
                  <a:pt x="13829" y="6676"/>
                  <a:pt x="14113" y="6676"/>
                </a:cubicBezTo>
                <a:lnTo>
                  <a:pt x="14113" y="6036"/>
                </a:lnTo>
                <a:close/>
                <a:moveTo>
                  <a:pt x="1158" y="18505"/>
                </a:moveTo>
                <a:lnTo>
                  <a:pt x="1158" y="19859"/>
                </a:lnTo>
                <a:lnTo>
                  <a:pt x="20444" y="19859"/>
                </a:lnTo>
                <a:lnTo>
                  <a:pt x="20444" y="18505"/>
                </a:lnTo>
                <a:lnTo>
                  <a:pt x="1158" y="18505"/>
                </a:lnTo>
                <a:close/>
                <a:moveTo>
                  <a:pt x="0" y="2024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247"/>
                </a:lnTo>
                <a:lnTo>
                  <a:pt x="0" y="2024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240" name="テキスト ボックス 26"/>
          <p:cNvSpPr txBox="1"/>
          <p:nvPr/>
        </p:nvSpPr>
        <p:spPr>
          <a:xfrm>
            <a:off x="799232" y="6353507"/>
            <a:ext cx="2047993" cy="907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20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SBIベネフィット</a:t>
            </a: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</a:p>
          <a:p>
            <a:pPr algn="ctr">
              <a:defRPr sz="20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システムズ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 sz="1300">
                <a:latin typeface="冬青黑體繁體中文 W6"/>
                <a:ea typeface="冬青黑體繁體中文 W6"/>
                <a:cs typeface="冬青黑體繁體中文 W6"/>
                <a:sym typeface="冬青黑體繁體中文 W6"/>
              </a:defRPr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SBIグループ</a:t>
            </a: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</a:p>
        </p:txBody>
      </p:sp>
      <p:sp>
        <p:nvSpPr>
          <p:cNvPr id="241" name="線"/>
          <p:cNvSpPr/>
          <p:nvPr/>
        </p:nvSpPr>
        <p:spPr>
          <a:xfrm flipH="1">
            <a:off x="2728983" y="5333647"/>
            <a:ext cx="2557001" cy="36163"/>
          </a:xfrm>
          <a:prstGeom prst="line">
            <a:avLst/>
          </a:prstGeom>
          <a:ln w="38100">
            <a:solidFill>
              <a:schemeClr val="accent1"/>
            </a:solidFill>
            <a:miter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2" name="社長…"/>
          <p:cNvSpPr txBox="1"/>
          <p:nvPr/>
        </p:nvSpPr>
        <p:spPr>
          <a:xfrm>
            <a:off x="3410008" y="4995097"/>
            <a:ext cx="1450073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/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55,000円/月</a:t>
            </a:r>
          </a:p>
        </p:txBody>
      </p:sp>
      <p:sp>
        <p:nvSpPr>
          <p:cNvPr id="243" name="角丸四角形"/>
          <p:cNvSpPr/>
          <p:nvPr/>
        </p:nvSpPr>
        <p:spPr>
          <a:xfrm>
            <a:off x="1427059" y="1578476"/>
            <a:ext cx="10120460" cy="1796959"/>
          </a:xfrm>
          <a:prstGeom prst="roundRect">
            <a:avLst>
              <a:gd name="adj" fmla="val 10601"/>
            </a:avLst>
          </a:prstGeom>
          <a:gradFill>
            <a:gsLst>
              <a:gs pos="0">
                <a:srgbClr val="FFDB9B"/>
              </a:gs>
              <a:gs pos="50000">
                <a:srgbClr val="FFD58D"/>
              </a:gs>
              <a:gs pos="100000">
                <a:srgbClr val="FFD078"/>
              </a:gs>
            </a:gsLst>
            <a:path path="circle">
              <a:fillToRect l="37721" t="-19636" r="62278" b="119636"/>
            </a:path>
          </a:gradFill>
          <a:ln w="88900">
            <a:solidFill>
              <a:schemeClr val="accent4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244" name="テキスト ボックス 15"/>
          <p:cNvSpPr txBox="1"/>
          <p:nvPr/>
        </p:nvSpPr>
        <p:spPr>
          <a:xfrm>
            <a:off x="2785333" y="1912404"/>
            <a:ext cx="7772316" cy="1077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200" b="1"/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掛金は法人口座から引き落とされ、個人の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 sz="3200" b="1"/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確定拠出年金</a:t>
            </a: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口座に拠出額が貯まっていく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5" name="コールアウト"/>
          <p:cNvSpPr/>
          <p:nvPr/>
        </p:nvSpPr>
        <p:spPr>
          <a:xfrm>
            <a:off x="4692425" y="6851774"/>
            <a:ext cx="2899175" cy="1254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07" y="0"/>
                </a:moveTo>
                <a:lnTo>
                  <a:pt x="9261" y="5297"/>
                </a:lnTo>
                <a:lnTo>
                  <a:pt x="473" y="5297"/>
                </a:lnTo>
                <a:cubicBezTo>
                  <a:pt x="212" y="5297"/>
                  <a:pt x="0" y="5787"/>
                  <a:pt x="0" y="6391"/>
                </a:cubicBezTo>
                <a:lnTo>
                  <a:pt x="0" y="20506"/>
                </a:lnTo>
                <a:cubicBezTo>
                  <a:pt x="0" y="21110"/>
                  <a:pt x="212" y="21600"/>
                  <a:pt x="473" y="21600"/>
                </a:cubicBezTo>
                <a:lnTo>
                  <a:pt x="21127" y="21600"/>
                </a:lnTo>
                <a:cubicBezTo>
                  <a:pt x="21388" y="21600"/>
                  <a:pt x="21600" y="21110"/>
                  <a:pt x="21600" y="20506"/>
                </a:cubicBezTo>
                <a:lnTo>
                  <a:pt x="21600" y="6391"/>
                </a:lnTo>
                <a:cubicBezTo>
                  <a:pt x="21600" y="5787"/>
                  <a:pt x="21388" y="5297"/>
                  <a:pt x="21127" y="5297"/>
                </a:cubicBezTo>
                <a:lnTo>
                  <a:pt x="11153" y="5297"/>
                </a:lnTo>
                <a:lnTo>
                  <a:pt x="10207" y="0"/>
                </a:lnTo>
                <a:close/>
              </a:path>
            </a:pathLst>
          </a:custGeom>
          <a:solidFill>
            <a:srgbClr val="A7A7A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246" name="法人口座から毎月20日に…"/>
          <p:cNvSpPr txBox="1"/>
          <p:nvPr/>
        </p:nvSpPr>
        <p:spPr>
          <a:xfrm>
            <a:off x="4809781" y="7294657"/>
            <a:ext cx="273407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/>
            </a:pPr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法人口座から毎月26日に</a:t>
            </a:r>
          </a:p>
          <a:p>
            <a:pPr>
              <a:defRPr b="1"/>
            </a:pPr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55,000円の引き落とし</a:t>
            </a:r>
          </a:p>
        </p:txBody>
      </p:sp>
      <p:sp>
        <p:nvSpPr>
          <p:cNvPr id="247" name="男の人"/>
          <p:cNvSpPr/>
          <p:nvPr/>
        </p:nvSpPr>
        <p:spPr>
          <a:xfrm>
            <a:off x="9941724" y="4976320"/>
            <a:ext cx="780954" cy="201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02" extrusionOk="0">
                <a:moveTo>
                  <a:pt x="10246" y="9"/>
                </a:moveTo>
                <a:cubicBezTo>
                  <a:pt x="9651" y="38"/>
                  <a:pt x="9052" y="141"/>
                  <a:pt x="8490" y="330"/>
                </a:cubicBezTo>
                <a:cubicBezTo>
                  <a:pt x="7409" y="696"/>
                  <a:pt x="7827" y="1470"/>
                  <a:pt x="7827" y="1470"/>
                </a:cubicBezTo>
                <a:cubicBezTo>
                  <a:pt x="7827" y="1470"/>
                  <a:pt x="7467" y="1471"/>
                  <a:pt x="7689" y="1836"/>
                </a:cubicBezTo>
                <a:cubicBezTo>
                  <a:pt x="7827" y="2068"/>
                  <a:pt x="7730" y="2121"/>
                  <a:pt x="8174" y="2196"/>
                </a:cubicBezTo>
                <a:cubicBezTo>
                  <a:pt x="8285" y="2476"/>
                  <a:pt x="8629" y="2492"/>
                  <a:pt x="8629" y="2982"/>
                </a:cubicBezTo>
                <a:cubicBezTo>
                  <a:pt x="8629" y="2987"/>
                  <a:pt x="8355" y="2977"/>
                  <a:pt x="8161" y="3133"/>
                </a:cubicBezTo>
                <a:cubicBezTo>
                  <a:pt x="8106" y="3176"/>
                  <a:pt x="8049" y="3321"/>
                  <a:pt x="7827" y="3358"/>
                </a:cubicBezTo>
                <a:cubicBezTo>
                  <a:pt x="6842" y="3541"/>
                  <a:pt x="4636" y="3730"/>
                  <a:pt x="4095" y="3940"/>
                </a:cubicBezTo>
                <a:cubicBezTo>
                  <a:pt x="3332" y="4236"/>
                  <a:pt x="185" y="6556"/>
                  <a:pt x="185" y="6782"/>
                </a:cubicBezTo>
                <a:cubicBezTo>
                  <a:pt x="185" y="7132"/>
                  <a:pt x="112" y="7368"/>
                  <a:pt x="306" y="7545"/>
                </a:cubicBezTo>
                <a:cubicBezTo>
                  <a:pt x="1138" y="8299"/>
                  <a:pt x="2140" y="9547"/>
                  <a:pt x="3388" y="10138"/>
                </a:cubicBezTo>
                <a:cubicBezTo>
                  <a:pt x="3555" y="10219"/>
                  <a:pt x="3874" y="10312"/>
                  <a:pt x="4290" y="10365"/>
                </a:cubicBezTo>
                <a:cubicBezTo>
                  <a:pt x="4706" y="10419"/>
                  <a:pt x="5414" y="10538"/>
                  <a:pt x="5400" y="10635"/>
                </a:cubicBezTo>
                <a:cubicBezTo>
                  <a:pt x="5261" y="11506"/>
                  <a:pt x="4984" y="13594"/>
                  <a:pt x="4775" y="14590"/>
                </a:cubicBezTo>
                <a:cubicBezTo>
                  <a:pt x="4637" y="15241"/>
                  <a:pt x="4526" y="15983"/>
                  <a:pt x="4429" y="16446"/>
                </a:cubicBezTo>
                <a:cubicBezTo>
                  <a:pt x="4262" y="17243"/>
                  <a:pt x="4221" y="18179"/>
                  <a:pt x="3666" y="19164"/>
                </a:cubicBezTo>
                <a:cubicBezTo>
                  <a:pt x="3416" y="19616"/>
                  <a:pt x="2972" y="20213"/>
                  <a:pt x="3250" y="20213"/>
                </a:cubicBezTo>
                <a:cubicBezTo>
                  <a:pt x="2833" y="20611"/>
                  <a:pt x="1236" y="20826"/>
                  <a:pt x="432" y="20912"/>
                </a:cubicBezTo>
                <a:cubicBezTo>
                  <a:pt x="154" y="20939"/>
                  <a:pt x="-25" y="21042"/>
                  <a:pt x="3" y="21155"/>
                </a:cubicBezTo>
                <a:lnTo>
                  <a:pt x="29" y="21224"/>
                </a:lnTo>
                <a:cubicBezTo>
                  <a:pt x="43" y="21310"/>
                  <a:pt x="324" y="21343"/>
                  <a:pt x="393" y="21343"/>
                </a:cubicBezTo>
                <a:cubicBezTo>
                  <a:pt x="837" y="21375"/>
                  <a:pt x="2207" y="21460"/>
                  <a:pt x="3206" y="21304"/>
                </a:cubicBezTo>
                <a:cubicBezTo>
                  <a:pt x="4371" y="21127"/>
                  <a:pt x="5857" y="21246"/>
                  <a:pt x="7008" y="21187"/>
                </a:cubicBezTo>
                <a:cubicBezTo>
                  <a:pt x="7355" y="21170"/>
                  <a:pt x="7398" y="20691"/>
                  <a:pt x="7259" y="20470"/>
                </a:cubicBezTo>
                <a:cubicBezTo>
                  <a:pt x="7218" y="20406"/>
                  <a:pt x="7134" y="20374"/>
                  <a:pt x="7134" y="20374"/>
                </a:cubicBezTo>
                <a:lnTo>
                  <a:pt x="7190" y="20411"/>
                </a:lnTo>
                <a:cubicBezTo>
                  <a:pt x="7773" y="20433"/>
                  <a:pt x="8367" y="17904"/>
                  <a:pt x="8742" y="15859"/>
                </a:cubicBezTo>
                <a:cubicBezTo>
                  <a:pt x="8908" y="14998"/>
                  <a:pt x="10033" y="13115"/>
                  <a:pt x="10394" y="12496"/>
                </a:cubicBezTo>
                <a:cubicBezTo>
                  <a:pt x="10421" y="12442"/>
                  <a:pt x="10630" y="12442"/>
                  <a:pt x="10658" y="12496"/>
                </a:cubicBezTo>
                <a:cubicBezTo>
                  <a:pt x="10880" y="12986"/>
                  <a:pt x="11168" y="14030"/>
                  <a:pt x="11473" y="14756"/>
                </a:cubicBezTo>
                <a:cubicBezTo>
                  <a:pt x="11542" y="14923"/>
                  <a:pt x="11753" y="15563"/>
                  <a:pt x="11781" y="15967"/>
                </a:cubicBezTo>
                <a:cubicBezTo>
                  <a:pt x="11892" y="17205"/>
                  <a:pt x="11572" y="19841"/>
                  <a:pt x="12002" y="20174"/>
                </a:cubicBezTo>
                <a:cubicBezTo>
                  <a:pt x="12002" y="20174"/>
                  <a:pt x="11906" y="20681"/>
                  <a:pt x="11490" y="21052"/>
                </a:cubicBezTo>
                <a:cubicBezTo>
                  <a:pt x="10908" y="21574"/>
                  <a:pt x="13763" y="21579"/>
                  <a:pt x="14568" y="21380"/>
                </a:cubicBezTo>
                <a:cubicBezTo>
                  <a:pt x="15608" y="21127"/>
                  <a:pt x="14986" y="20681"/>
                  <a:pt x="15028" y="20487"/>
                </a:cubicBezTo>
                <a:cubicBezTo>
                  <a:pt x="15125" y="20315"/>
                  <a:pt x="15333" y="20315"/>
                  <a:pt x="15444" y="19949"/>
                </a:cubicBezTo>
                <a:cubicBezTo>
                  <a:pt x="15763" y="18840"/>
                  <a:pt x="15485" y="17441"/>
                  <a:pt x="15513" y="16317"/>
                </a:cubicBezTo>
                <a:cubicBezTo>
                  <a:pt x="15527" y="15945"/>
                  <a:pt x="15886" y="15229"/>
                  <a:pt x="15886" y="14228"/>
                </a:cubicBezTo>
                <a:cubicBezTo>
                  <a:pt x="15886" y="13222"/>
                  <a:pt x="15888" y="12329"/>
                  <a:pt x="15721" y="11430"/>
                </a:cubicBezTo>
                <a:cubicBezTo>
                  <a:pt x="15610" y="10838"/>
                  <a:pt x="16110" y="10801"/>
                  <a:pt x="15652" y="10043"/>
                </a:cubicBezTo>
                <a:cubicBezTo>
                  <a:pt x="17247" y="10107"/>
                  <a:pt x="17453" y="10053"/>
                  <a:pt x="17967" y="9800"/>
                </a:cubicBezTo>
                <a:cubicBezTo>
                  <a:pt x="19312" y="9122"/>
                  <a:pt x="20798" y="7584"/>
                  <a:pt x="21062" y="7320"/>
                </a:cubicBezTo>
                <a:cubicBezTo>
                  <a:pt x="21575" y="7277"/>
                  <a:pt x="21546" y="6845"/>
                  <a:pt x="21296" y="6533"/>
                </a:cubicBezTo>
                <a:cubicBezTo>
                  <a:pt x="21226" y="6452"/>
                  <a:pt x="20909" y="6464"/>
                  <a:pt x="20854" y="6383"/>
                </a:cubicBezTo>
                <a:cubicBezTo>
                  <a:pt x="20424" y="5754"/>
                  <a:pt x="17691" y="4301"/>
                  <a:pt x="17247" y="3989"/>
                </a:cubicBezTo>
                <a:cubicBezTo>
                  <a:pt x="16859" y="3714"/>
                  <a:pt x="14264" y="3515"/>
                  <a:pt x="13376" y="3380"/>
                </a:cubicBezTo>
                <a:cubicBezTo>
                  <a:pt x="13237" y="3359"/>
                  <a:pt x="13085" y="3299"/>
                  <a:pt x="13029" y="3246"/>
                </a:cubicBezTo>
                <a:cubicBezTo>
                  <a:pt x="13001" y="3224"/>
                  <a:pt x="12988" y="3203"/>
                  <a:pt x="12960" y="3182"/>
                </a:cubicBezTo>
                <a:cubicBezTo>
                  <a:pt x="12724" y="2983"/>
                  <a:pt x="12392" y="2988"/>
                  <a:pt x="12392" y="2988"/>
                </a:cubicBezTo>
                <a:cubicBezTo>
                  <a:pt x="12350" y="2838"/>
                  <a:pt x="12319" y="2713"/>
                  <a:pt x="12444" y="2627"/>
                </a:cubicBezTo>
                <a:cubicBezTo>
                  <a:pt x="12610" y="2503"/>
                  <a:pt x="12750" y="2363"/>
                  <a:pt x="12847" y="2218"/>
                </a:cubicBezTo>
                <a:cubicBezTo>
                  <a:pt x="13041" y="2202"/>
                  <a:pt x="13196" y="2212"/>
                  <a:pt x="13376" y="1932"/>
                </a:cubicBezTo>
                <a:cubicBezTo>
                  <a:pt x="13445" y="1809"/>
                  <a:pt x="13748" y="1481"/>
                  <a:pt x="13276" y="1470"/>
                </a:cubicBezTo>
                <a:cubicBezTo>
                  <a:pt x="13373" y="1244"/>
                  <a:pt x="13679" y="443"/>
                  <a:pt x="12500" y="271"/>
                </a:cubicBezTo>
                <a:cubicBezTo>
                  <a:pt x="12154" y="222"/>
                  <a:pt x="12141" y="152"/>
                  <a:pt x="11989" y="125"/>
                </a:cubicBezTo>
                <a:cubicBezTo>
                  <a:pt x="11434" y="22"/>
                  <a:pt x="10841" y="-21"/>
                  <a:pt x="10246" y="9"/>
                </a:cubicBezTo>
                <a:close/>
                <a:moveTo>
                  <a:pt x="16042" y="6037"/>
                </a:moveTo>
                <a:cubicBezTo>
                  <a:pt x="16175" y="6059"/>
                  <a:pt x="16316" y="6122"/>
                  <a:pt x="16371" y="6146"/>
                </a:cubicBezTo>
                <a:cubicBezTo>
                  <a:pt x="17342" y="6566"/>
                  <a:pt x="18104" y="6824"/>
                  <a:pt x="18201" y="6954"/>
                </a:cubicBezTo>
                <a:cubicBezTo>
                  <a:pt x="18270" y="7185"/>
                  <a:pt x="18326" y="7448"/>
                  <a:pt x="18326" y="7448"/>
                </a:cubicBezTo>
                <a:cubicBezTo>
                  <a:pt x="18326" y="7448"/>
                  <a:pt x="17454" y="9004"/>
                  <a:pt x="17052" y="9123"/>
                </a:cubicBezTo>
                <a:cubicBezTo>
                  <a:pt x="16802" y="9204"/>
                  <a:pt x="15790" y="8945"/>
                  <a:pt x="15236" y="8971"/>
                </a:cubicBezTo>
                <a:cubicBezTo>
                  <a:pt x="15236" y="8702"/>
                  <a:pt x="15249" y="8449"/>
                  <a:pt x="15305" y="7949"/>
                </a:cubicBezTo>
                <a:cubicBezTo>
                  <a:pt x="15374" y="7346"/>
                  <a:pt x="15692" y="6442"/>
                  <a:pt x="15747" y="6173"/>
                </a:cubicBezTo>
                <a:cubicBezTo>
                  <a:pt x="15782" y="6033"/>
                  <a:pt x="15908" y="6015"/>
                  <a:pt x="16042" y="6037"/>
                </a:cubicBezTo>
                <a:close/>
                <a:moveTo>
                  <a:pt x="5001" y="6052"/>
                </a:moveTo>
                <a:cubicBezTo>
                  <a:pt x="5137" y="6042"/>
                  <a:pt x="5286" y="6073"/>
                  <a:pt x="5317" y="6130"/>
                </a:cubicBezTo>
                <a:cubicBezTo>
                  <a:pt x="5456" y="6388"/>
                  <a:pt x="5454" y="6739"/>
                  <a:pt x="5551" y="7132"/>
                </a:cubicBezTo>
                <a:cubicBezTo>
                  <a:pt x="5704" y="7751"/>
                  <a:pt x="5968" y="8368"/>
                  <a:pt x="5898" y="8734"/>
                </a:cubicBezTo>
                <a:cubicBezTo>
                  <a:pt x="5870" y="8917"/>
                  <a:pt x="5912" y="9090"/>
                  <a:pt x="5898" y="9106"/>
                </a:cubicBezTo>
                <a:cubicBezTo>
                  <a:pt x="5898" y="9106"/>
                  <a:pt x="5413" y="9294"/>
                  <a:pt x="5205" y="9321"/>
                </a:cubicBezTo>
                <a:cubicBezTo>
                  <a:pt x="4899" y="9354"/>
                  <a:pt x="4593" y="9461"/>
                  <a:pt x="4537" y="9429"/>
                </a:cubicBezTo>
                <a:cubicBezTo>
                  <a:pt x="4149" y="9149"/>
                  <a:pt x="3152" y="7621"/>
                  <a:pt x="3042" y="7384"/>
                </a:cubicBezTo>
                <a:cubicBezTo>
                  <a:pt x="3097" y="7250"/>
                  <a:pt x="3139" y="7061"/>
                  <a:pt x="3167" y="6964"/>
                </a:cubicBezTo>
                <a:cubicBezTo>
                  <a:pt x="3181" y="6921"/>
                  <a:pt x="3206" y="6883"/>
                  <a:pt x="3276" y="6851"/>
                </a:cubicBezTo>
                <a:cubicBezTo>
                  <a:pt x="3539" y="6700"/>
                  <a:pt x="4330" y="6259"/>
                  <a:pt x="4871" y="6076"/>
                </a:cubicBezTo>
                <a:cubicBezTo>
                  <a:pt x="4909" y="6062"/>
                  <a:pt x="4955" y="6056"/>
                  <a:pt x="5001" y="6052"/>
                </a:cubicBezTo>
                <a:close/>
              </a:path>
            </a:pathLst>
          </a:custGeom>
          <a:solidFill>
            <a:schemeClr val="accent1"/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248" name="社長"/>
          <p:cNvSpPr txBox="1"/>
          <p:nvPr/>
        </p:nvSpPr>
        <p:spPr>
          <a:xfrm>
            <a:off x="10040444" y="7093600"/>
            <a:ext cx="682234" cy="446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300" b="1"/>
            </a:lvl1pPr>
          </a:lstStyle>
          <a:p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役員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9" name="※退職給付費用として全額損金計上"/>
          <p:cNvSpPr txBox="1"/>
          <p:nvPr/>
        </p:nvSpPr>
        <p:spPr>
          <a:xfrm>
            <a:off x="4272572" y="8219114"/>
            <a:ext cx="3743970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/>
            </a:lvl1pPr>
          </a:lstStyle>
          <a:p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※退職給付費用として全額損金計上</a:t>
            </a:r>
          </a:p>
        </p:txBody>
      </p:sp>
      <p:sp>
        <p:nvSpPr>
          <p:cNvPr id="250" name="毎月55,000円…"/>
          <p:cNvSpPr txBox="1"/>
          <p:nvPr/>
        </p:nvSpPr>
        <p:spPr>
          <a:xfrm>
            <a:off x="8519885" y="4120563"/>
            <a:ext cx="3905873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100" b="1"/>
            </a:pPr>
            <a:r>
              <a:rPr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翌月20日55,000円/</a:t>
            </a: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月＋運用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 sz="2100" b="1"/>
            </a:pPr>
            <a:r>
              <a:rPr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益の個人資産が増加する</a:t>
            </a:r>
            <a:endParaRPr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1" name="四角形"/>
          <p:cNvSpPr/>
          <p:nvPr/>
        </p:nvSpPr>
        <p:spPr>
          <a:xfrm>
            <a:off x="8193871" y="3783021"/>
            <a:ext cx="4276661" cy="4913677"/>
          </a:xfrm>
          <a:prstGeom prst="rect">
            <a:avLst/>
          </a:prstGeom>
          <a:ln w="6350">
            <a:solidFill>
              <a:schemeClr val="accent4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筑紫A丸ゴシック ボールド"/>
              </a:defRPr>
            </a:pPr>
            <a:endParaRPr/>
          </a:p>
        </p:txBody>
      </p:sp>
      <p:sp>
        <p:nvSpPr>
          <p:cNvPr id="252" name="従業員が加入の際は…"/>
          <p:cNvSpPr txBox="1"/>
          <p:nvPr/>
        </p:nvSpPr>
        <p:spPr>
          <a:xfrm>
            <a:off x="8756741" y="7643857"/>
            <a:ext cx="3125210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100" b="1">
                <a:solidFill>
                  <a:schemeClr val="accent4">
                    <a:lumOff val="-9999"/>
                  </a:schemeClr>
                </a:solidFill>
              </a:defRPr>
            </a:pPr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60歳を迎えたら申請して</a:t>
            </a:r>
          </a:p>
          <a:p>
            <a:pPr>
              <a:defRPr sz="2100" b="1">
                <a:solidFill>
                  <a:schemeClr val="accent4">
                    <a:lumOff val="-9999"/>
                  </a:schemeClr>
                </a:solidFill>
              </a:defRPr>
            </a:pPr>
            <a:r>
              <a:rPr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受け取れます</a:t>
            </a:r>
          </a:p>
        </p:txBody>
      </p:sp>
      <p:sp>
        <p:nvSpPr>
          <p:cNvPr id="2" name="Copyright©️2024 sometimes study Rights Reserved">
            <a:extLst>
              <a:ext uri="{FF2B5EF4-FFF2-40B4-BE49-F238E27FC236}">
                <a16:creationId xmlns:a16="http://schemas.microsoft.com/office/drawing/2014/main" id="{24EAE54D-ADFE-1725-9F37-510EAE9C59CA}"/>
              </a:ext>
            </a:extLst>
          </p:cNvPr>
          <p:cNvSpPr txBox="1"/>
          <p:nvPr/>
        </p:nvSpPr>
        <p:spPr>
          <a:xfrm>
            <a:off x="4430551" y="9278796"/>
            <a:ext cx="4837218" cy="292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rPr sz="13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Copyright©️2024 sometimes study Rights Reserved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53261"/>
      </a:accent1>
      <a:accent2>
        <a:srgbClr val="E85A87"/>
      </a:accent2>
      <a:accent3>
        <a:srgbClr val="FF7C1F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Helvetica"/>
        <a:ea typeface="Helvetica"/>
        <a:cs typeface="Helvetica"/>
      </a:majorFont>
      <a:minorFont>
        <a:latin typeface="筑紫A丸ゴシック ボールド"/>
        <a:ea typeface="筑紫A丸ゴシック ボールド"/>
        <a:cs typeface="筑紫A丸ゴシック ボールド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53261"/>
      </a:accent1>
      <a:accent2>
        <a:srgbClr val="E85A87"/>
      </a:accent2>
      <a:accent3>
        <a:srgbClr val="FF7C1F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Helvetica"/>
        <a:ea typeface="Helvetica"/>
        <a:cs typeface="Helvetica"/>
      </a:majorFont>
      <a:minorFont>
        <a:latin typeface="筑紫A丸ゴシック ボールド"/>
        <a:ea typeface="筑紫A丸ゴシック ボールド"/>
        <a:cs typeface="筑紫A丸ゴシック ボールド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212</Words>
  <Application>Microsoft Office PowerPoint</Application>
  <PresentationFormat>ユーザー設定</PresentationFormat>
  <Paragraphs>74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BIZ UDPゴシック</vt:lpstr>
      <vt:lpstr>筑紫A丸ゴシック ボールド</vt:lpstr>
      <vt:lpstr>Arial</vt:lpstr>
      <vt:lpstr>Office テーマ</vt:lpstr>
      <vt:lpstr>国が企業型確定拠出年金を推奨する背景</vt:lpstr>
      <vt:lpstr>企業型確定拠出年金について</vt:lpstr>
      <vt:lpstr>企業型確定拠出年金について②</vt:lpstr>
      <vt:lpstr>拠出方法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野口 啓佑</dc:creator>
  <cp:lastModifiedBy>西岡 聖也</cp:lastModifiedBy>
  <cp:revision>27</cp:revision>
  <dcterms:modified xsi:type="dcterms:W3CDTF">2024-07-17T03:04:08Z</dcterms:modified>
</cp:coreProperties>
</file>