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57" r:id="rId9"/>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C1C6"/>
    <a:srgbClr val="D8D8D8"/>
    <a:srgbClr val="39D39C"/>
    <a:srgbClr val="BBE5E7"/>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p:scale>
          <a:sx n="50" d="100"/>
          <a:sy n="50" d="100"/>
        </p:scale>
        <p:origin x="2669" y="2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1047684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406953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350252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1107041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2523299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2470530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4072609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2244294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1110358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287106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2931D35-FB27-4DC6-9FEE-814CDDD8EBFB}" type="datetimeFigureOut">
              <a:rPr kumimoji="1" lang="ja-JP" altLang="en-US" smtClean="0"/>
              <a:t>2021/10/8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2810683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72931D35-FB27-4DC6-9FEE-814CDDD8EBFB}" type="datetimeFigureOut">
              <a:rPr kumimoji="1" lang="ja-JP" altLang="en-US" smtClean="0"/>
              <a:t>2021/10/8</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8E8076E6-13F0-4EC8-A221-16AF0A58B1DE}" type="slidenum">
              <a:rPr kumimoji="1" lang="ja-JP" altLang="en-US" smtClean="0"/>
              <a:t>‹#›</a:t>
            </a:fld>
            <a:endParaRPr kumimoji="1" lang="ja-JP" altLang="en-US"/>
          </a:p>
        </p:txBody>
      </p:sp>
    </p:spTree>
    <p:extLst>
      <p:ext uri="{BB962C8B-B14F-4D97-AF65-F5344CB8AC3E}">
        <p14:creationId xmlns:p14="http://schemas.microsoft.com/office/powerpoint/2010/main" val="152223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3.emf"/><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microsoft.com/office/2007/relationships/hdphoto" Target="../media/hdphoto1.wdp"/><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emf"/><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1.wdp"/><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emf"/><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6.png"/><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hdphoto" Target="../media/hdphoto1.wdp"/><Relationship Id="rId7"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emf"/><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1D5956F1-2BF8-4F39-AB9B-2227DA6DB842}"/>
              </a:ext>
            </a:extLst>
          </p:cNvPr>
          <p:cNvSpPr txBox="1"/>
          <p:nvPr/>
        </p:nvSpPr>
        <p:spPr>
          <a:xfrm>
            <a:off x="1330657" y="1746492"/>
            <a:ext cx="5827594" cy="707886"/>
          </a:xfrm>
          <a:prstGeom prst="rect">
            <a:avLst/>
          </a:prstGeom>
          <a:noFill/>
        </p:spPr>
        <p:txBody>
          <a:bodyPr wrap="square">
            <a:spAutoFit/>
          </a:bodyPr>
          <a:lstStyle/>
          <a:p>
            <a:r>
              <a:rPr lang="ja-JP" altLang="en-US" sz="4000" dirty="0">
                <a:latin typeface="07ロゴたいぷゴシック7" panose="02000600000000000000" pitchFamily="50" charset="-128"/>
                <a:ea typeface="07ロゴたいぷゴシック7" panose="02000600000000000000" pitchFamily="50" charset="-128"/>
              </a:rPr>
              <a:t>オンライン講師派遣</a:t>
            </a:r>
          </a:p>
        </p:txBody>
      </p:sp>
      <p:sp>
        <p:nvSpPr>
          <p:cNvPr id="10" name="正方形/長方形 9">
            <a:extLst>
              <a:ext uri="{FF2B5EF4-FFF2-40B4-BE49-F238E27FC236}">
                <a16:creationId xmlns:a16="http://schemas.microsoft.com/office/drawing/2014/main" id="{5B6BAEAD-917C-4FFB-AD51-36AFE2B200AA}"/>
              </a:ext>
            </a:extLst>
          </p:cNvPr>
          <p:cNvSpPr/>
          <p:nvPr/>
        </p:nvSpPr>
        <p:spPr>
          <a:xfrm>
            <a:off x="0" y="0"/>
            <a:ext cx="7559675" cy="10691813"/>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endParaRPr kumimoji="1" lang="ja-JP" altLang="en-US" dirty="0"/>
          </a:p>
        </p:txBody>
      </p:sp>
      <p:sp>
        <p:nvSpPr>
          <p:cNvPr id="13" name="直角三角形 12">
            <a:extLst>
              <a:ext uri="{FF2B5EF4-FFF2-40B4-BE49-F238E27FC236}">
                <a16:creationId xmlns:a16="http://schemas.microsoft.com/office/drawing/2014/main" id="{EA6D0B13-79A7-4159-A3CC-88CE8EBDB749}"/>
              </a:ext>
            </a:extLst>
          </p:cNvPr>
          <p:cNvSpPr/>
          <p:nvPr/>
        </p:nvSpPr>
        <p:spPr>
          <a:xfrm flipH="1" flipV="1">
            <a:off x="7019675" y="0"/>
            <a:ext cx="540000" cy="5400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FC23EC6-89A5-441E-94AE-69ADB0B69EA4}"/>
              </a:ext>
            </a:extLst>
          </p:cNvPr>
          <p:cNvSpPr txBox="1"/>
          <p:nvPr/>
        </p:nvSpPr>
        <p:spPr>
          <a:xfrm>
            <a:off x="143837" y="430703"/>
            <a:ext cx="5728567" cy="707886"/>
          </a:xfrm>
          <a:prstGeom prst="rect">
            <a:avLst/>
          </a:prstGeom>
          <a:noFill/>
        </p:spPr>
        <p:txBody>
          <a:bodyPr wrap="square">
            <a:spAutoFit/>
          </a:bodyPr>
          <a:lstStyle/>
          <a:p>
            <a:r>
              <a:rPr lang="ja-JP" altLang="en-US" sz="4000" b="1" dirty="0">
                <a:solidFill>
                  <a:schemeClr val="bg1"/>
                </a:solidFill>
                <a:latin typeface="UD デジタル 教科書体 NP-R" panose="02020400000000000000" pitchFamily="18" charset="-128"/>
                <a:ea typeface="UD デジタル 教科書体 NP-R" panose="02020400000000000000" pitchFamily="18" charset="-128"/>
              </a:rPr>
              <a:t>オンライン講師派遣</a:t>
            </a:r>
          </a:p>
        </p:txBody>
      </p:sp>
      <p:sp>
        <p:nvSpPr>
          <p:cNvPr id="20" name="テキスト ボックス 19">
            <a:extLst>
              <a:ext uri="{FF2B5EF4-FFF2-40B4-BE49-F238E27FC236}">
                <a16:creationId xmlns:a16="http://schemas.microsoft.com/office/drawing/2014/main" id="{58756AFF-8069-4425-B7F4-39B2C9256949}"/>
              </a:ext>
            </a:extLst>
          </p:cNvPr>
          <p:cNvSpPr txBox="1"/>
          <p:nvPr/>
        </p:nvSpPr>
        <p:spPr>
          <a:xfrm>
            <a:off x="195822" y="1148370"/>
            <a:ext cx="6520218" cy="523220"/>
          </a:xfrm>
          <a:prstGeom prst="rect">
            <a:avLst/>
          </a:prstGeom>
          <a:noFill/>
        </p:spPr>
        <p:txBody>
          <a:bodyPr wrap="square">
            <a:spAutoFit/>
          </a:bodyPr>
          <a:lstStyle/>
          <a:p>
            <a:r>
              <a:rPr lang="en-US" altLang="ja-JP" sz="2800" b="1" dirty="0">
                <a:solidFill>
                  <a:schemeClr val="bg1"/>
                </a:solidFill>
                <a:latin typeface="UD デジタル 教科書体 NP-R" panose="02020400000000000000" pitchFamily="18" charset="-128"/>
                <a:ea typeface="UD デジタル 教科書体 NP-R" panose="02020400000000000000" pitchFamily="18" charset="-128"/>
              </a:rPr>
              <a:t>Cebu Business English Academy</a:t>
            </a:r>
            <a:endParaRPr lang="ja-JP" altLang="en-US" sz="2800" b="1" dirty="0">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22" name="テキスト ボックス 21">
            <a:extLst>
              <a:ext uri="{FF2B5EF4-FFF2-40B4-BE49-F238E27FC236}">
                <a16:creationId xmlns:a16="http://schemas.microsoft.com/office/drawing/2014/main" id="{0FB9C591-B937-4459-AAC5-1E2CD02E4C83}"/>
              </a:ext>
            </a:extLst>
          </p:cNvPr>
          <p:cNvSpPr txBox="1"/>
          <p:nvPr/>
        </p:nvSpPr>
        <p:spPr>
          <a:xfrm>
            <a:off x="4836355" y="430703"/>
            <a:ext cx="1927746" cy="707886"/>
          </a:xfrm>
          <a:prstGeom prst="rect">
            <a:avLst/>
          </a:prstGeom>
          <a:noFill/>
        </p:spPr>
        <p:txBody>
          <a:bodyPr wrap="square">
            <a:spAutoFit/>
          </a:bodyPr>
          <a:lstStyle/>
          <a:p>
            <a:r>
              <a:rPr lang="en-US" altLang="ja-JP" sz="4000" b="1" dirty="0">
                <a:solidFill>
                  <a:schemeClr val="bg1"/>
                </a:solidFill>
                <a:latin typeface="UD デジタル 教科書体 NP-R" panose="02020400000000000000" pitchFamily="18" charset="-128"/>
                <a:ea typeface="UD デジタル 教科書体 NP-R" panose="02020400000000000000" pitchFamily="18" charset="-128"/>
              </a:rPr>
              <a:t>CBEA</a:t>
            </a:r>
            <a:endParaRPr lang="ja-JP" altLang="en-US" sz="4000" b="1" dirty="0">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25" name="テキスト ボックス 24">
            <a:extLst>
              <a:ext uri="{FF2B5EF4-FFF2-40B4-BE49-F238E27FC236}">
                <a16:creationId xmlns:a16="http://schemas.microsoft.com/office/drawing/2014/main" id="{6ABBE9DB-17D9-4FEF-A040-400B20920F77}"/>
              </a:ext>
            </a:extLst>
          </p:cNvPr>
          <p:cNvSpPr txBox="1"/>
          <p:nvPr/>
        </p:nvSpPr>
        <p:spPr>
          <a:xfrm>
            <a:off x="195822" y="1742837"/>
            <a:ext cx="3666494" cy="1423082"/>
          </a:xfrm>
          <a:prstGeom prst="rect">
            <a:avLst/>
          </a:prstGeom>
          <a:noFill/>
        </p:spPr>
        <p:txBody>
          <a:bodyPr wrap="square">
            <a:spAutoFit/>
          </a:bodyPr>
          <a:lstStyle/>
          <a:p>
            <a:pPr>
              <a:lnSpc>
                <a:spcPts val="2100"/>
              </a:lnSpc>
            </a:pPr>
            <a:r>
              <a:rPr lang="ja-JP" altLang="en-US" sz="1400" dirty="0">
                <a:solidFill>
                  <a:schemeClr val="bg1"/>
                </a:solidFill>
                <a:latin typeface="UD デジタル 教科書体 NP-R" panose="02020400000000000000" pitchFamily="18" charset="-128"/>
                <a:ea typeface="UD デジタル 教科書体 NP-R" panose="02020400000000000000" pitchFamily="18" charset="-128"/>
              </a:rPr>
              <a:t>英会話の講師派遣サービスのご提供。</a:t>
            </a:r>
            <a:endParaRPr lang="en-US" altLang="ja-JP" sz="1400" dirty="0">
              <a:solidFill>
                <a:schemeClr val="bg1"/>
              </a:solidFill>
              <a:latin typeface="UD デジタル 教科書体 NP-R" panose="02020400000000000000" pitchFamily="18" charset="-128"/>
              <a:ea typeface="UD デジタル 教科書体 NP-R" panose="02020400000000000000" pitchFamily="18" charset="-128"/>
            </a:endParaRPr>
          </a:p>
          <a:p>
            <a:pPr>
              <a:lnSpc>
                <a:spcPts val="2100"/>
              </a:lnSpc>
            </a:pPr>
            <a:r>
              <a:rPr lang="ja-JP" altLang="en-US" sz="1400" dirty="0">
                <a:solidFill>
                  <a:schemeClr val="bg1"/>
                </a:solidFill>
                <a:latin typeface="UD デジタル 教科書体 NP-R" panose="02020400000000000000" pitchFamily="18" charset="-128"/>
                <a:ea typeface="UD デジタル 教科書体 NP-R" panose="02020400000000000000" pitchFamily="18" charset="-128"/>
              </a:rPr>
              <a:t>塾や、英会話教室での英語授業の一環としてのご提供であったり、新サービス、新事業としてオンラインスクールを導入される企業様に講師を派遣。</a:t>
            </a:r>
          </a:p>
        </p:txBody>
      </p:sp>
      <p:pic>
        <p:nvPicPr>
          <p:cNvPr id="3" name="図 2" descr="砂浜のパラソル&#10;&#10;自動的に生成された説明">
            <a:extLst>
              <a:ext uri="{FF2B5EF4-FFF2-40B4-BE49-F238E27FC236}">
                <a16:creationId xmlns:a16="http://schemas.microsoft.com/office/drawing/2014/main" id="{47BD289F-F0AE-48C1-9927-037D03524419}"/>
              </a:ext>
            </a:extLst>
          </p:cNvPr>
          <p:cNvPicPr>
            <a:picLocks noChangeAspect="1"/>
          </p:cNvPicPr>
          <p:nvPr/>
        </p:nvPicPr>
        <p:blipFill rotWithShape="1">
          <a:blip r:embed="rId2">
            <a:extLst>
              <a:ext uri="{28A0092B-C50C-407E-A947-70E740481C1C}">
                <a14:useLocalDpi xmlns:a14="http://schemas.microsoft.com/office/drawing/2010/main" val="0"/>
              </a:ext>
            </a:extLst>
          </a:blip>
          <a:srcRect r="33283"/>
          <a:stretch/>
        </p:blipFill>
        <p:spPr>
          <a:xfrm>
            <a:off x="163854" y="3337746"/>
            <a:ext cx="7227048" cy="7227960"/>
          </a:xfrm>
          <a:prstGeom prst="rect">
            <a:avLst/>
          </a:prstGeom>
        </p:spPr>
      </p:pic>
      <p:sp>
        <p:nvSpPr>
          <p:cNvPr id="12" name="直角三角形 11">
            <a:extLst>
              <a:ext uri="{FF2B5EF4-FFF2-40B4-BE49-F238E27FC236}">
                <a16:creationId xmlns:a16="http://schemas.microsoft.com/office/drawing/2014/main" id="{E5882D36-EF4E-49E1-A96F-0341054DC718}"/>
              </a:ext>
            </a:extLst>
          </p:cNvPr>
          <p:cNvSpPr/>
          <p:nvPr/>
        </p:nvSpPr>
        <p:spPr>
          <a:xfrm>
            <a:off x="0" y="10158056"/>
            <a:ext cx="540000" cy="5400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57339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建物, 空気 が含まれている画像&#10;&#10;自動的に生成された説明">
            <a:extLst>
              <a:ext uri="{FF2B5EF4-FFF2-40B4-BE49-F238E27FC236}">
                <a16:creationId xmlns:a16="http://schemas.microsoft.com/office/drawing/2014/main" id="{367155D1-6770-429D-B3BA-0FF09A42652B}"/>
              </a:ext>
            </a:extLst>
          </p:cNvPr>
          <p:cNvPicPr>
            <a:picLocks noChangeAspect="1"/>
          </p:cNvPicPr>
          <p:nvPr/>
        </p:nvPicPr>
        <p:blipFill rotWithShape="1">
          <a:blip r:embed="rId2">
            <a:duotone>
              <a:schemeClr val="accent4">
                <a:shade val="45000"/>
                <a:satMod val="135000"/>
              </a:schemeClr>
              <a:prstClr val="white"/>
            </a:duotone>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8063" r="48819"/>
          <a:stretch/>
        </p:blipFill>
        <p:spPr>
          <a:xfrm>
            <a:off x="-1" y="0"/>
            <a:ext cx="7561283" cy="10691813"/>
          </a:xfrm>
          <a:prstGeom prst="rect">
            <a:avLst/>
          </a:prstGeom>
        </p:spPr>
      </p:pic>
      <p:sp>
        <p:nvSpPr>
          <p:cNvPr id="2" name="正方形/長方形 1">
            <a:extLst>
              <a:ext uri="{FF2B5EF4-FFF2-40B4-BE49-F238E27FC236}">
                <a16:creationId xmlns:a16="http://schemas.microsoft.com/office/drawing/2014/main" id="{36766F88-E8AD-43C2-9714-05D2DA846FEE}"/>
              </a:ext>
            </a:extLst>
          </p:cNvPr>
          <p:cNvSpPr/>
          <p:nvPr/>
        </p:nvSpPr>
        <p:spPr>
          <a:xfrm>
            <a:off x="191658" y="1726940"/>
            <a:ext cx="7062126" cy="3331770"/>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10C3EBF9-1CE8-4139-805D-FB176BA2AC17}"/>
              </a:ext>
            </a:extLst>
          </p:cNvPr>
          <p:cNvPicPr>
            <a:picLocks noChangeAspect="1"/>
          </p:cNvPicPr>
          <p:nvPr/>
        </p:nvPicPr>
        <p:blipFill rotWithShape="1">
          <a:blip r:embed="rId4">
            <a:alphaModFix amt="70000"/>
          </a:blip>
          <a:srcRect b="56117"/>
          <a:stretch/>
        </p:blipFill>
        <p:spPr>
          <a:xfrm>
            <a:off x="170004" y="1162958"/>
            <a:ext cx="2641600" cy="460711"/>
          </a:xfrm>
          <a:prstGeom prst="rect">
            <a:avLst/>
          </a:prstGeom>
        </p:spPr>
      </p:pic>
      <p:sp>
        <p:nvSpPr>
          <p:cNvPr id="10" name="正方形/長方形 9">
            <a:extLst>
              <a:ext uri="{FF2B5EF4-FFF2-40B4-BE49-F238E27FC236}">
                <a16:creationId xmlns:a16="http://schemas.microsoft.com/office/drawing/2014/main" id="{6E0BB7B9-4F58-496E-88EC-C6025E326685}"/>
              </a:ext>
            </a:extLst>
          </p:cNvPr>
          <p:cNvSpPr/>
          <p:nvPr/>
        </p:nvSpPr>
        <p:spPr>
          <a:xfrm>
            <a:off x="170004" y="313897"/>
            <a:ext cx="7219666" cy="573207"/>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955163C7-1A50-4B22-874A-044CED0804EC}"/>
              </a:ext>
            </a:extLst>
          </p:cNvPr>
          <p:cNvSpPr txBox="1"/>
          <p:nvPr/>
        </p:nvSpPr>
        <p:spPr>
          <a:xfrm>
            <a:off x="327546" y="400445"/>
            <a:ext cx="6516213" cy="400110"/>
          </a:xfrm>
          <a:prstGeom prst="rect">
            <a:avLst/>
          </a:prstGeom>
          <a:noFill/>
        </p:spPr>
        <p:txBody>
          <a:bodyPr wrap="square" rtlCol="0">
            <a:spAutoFit/>
          </a:bodyPr>
          <a:lstStyle/>
          <a:p>
            <a:r>
              <a:rPr kumimoji="1" lang="ja-JP" altLang="en-US" sz="2000" dirty="0">
                <a:solidFill>
                  <a:schemeClr val="bg1"/>
                </a:solidFill>
                <a:latin typeface="UD デジタル 教科書体 NP-R" panose="02020400000000000000" pitchFamily="18" charset="-128"/>
                <a:ea typeface="UD デジタル 教科書体 NP-R" panose="02020400000000000000" pitchFamily="18" charset="-128"/>
              </a:rPr>
              <a:t>◆ 質の高い講師による、オンライン英会話サービス</a:t>
            </a:r>
          </a:p>
        </p:txBody>
      </p:sp>
      <p:pic>
        <p:nvPicPr>
          <p:cNvPr id="13" name="image6.png">
            <a:extLst>
              <a:ext uri="{FF2B5EF4-FFF2-40B4-BE49-F238E27FC236}">
                <a16:creationId xmlns:a16="http://schemas.microsoft.com/office/drawing/2014/main" id="{00000000-0008-0000-0000-000039000000}"/>
              </a:ext>
            </a:extLst>
          </p:cNvPr>
          <p:cNvPicPr preferRelativeResize="0"/>
          <p:nvPr/>
        </p:nvPicPr>
        <p:blipFill>
          <a:blip r:embed="rId5" cstate="print"/>
          <a:stretch>
            <a:fillRect/>
          </a:stretch>
        </p:blipFill>
        <p:spPr>
          <a:xfrm>
            <a:off x="4214235" y="7755320"/>
            <a:ext cx="3175435" cy="3178898"/>
          </a:xfrm>
          <a:prstGeom prst="rect">
            <a:avLst/>
          </a:prstGeom>
          <a:noFill/>
        </p:spPr>
      </p:pic>
      <p:sp>
        <p:nvSpPr>
          <p:cNvPr id="15" name="テキスト ボックス 14">
            <a:extLst>
              <a:ext uri="{FF2B5EF4-FFF2-40B4-BE49-F238E27FC236}">
                <a16:creationId xmlns:a16="http://schemas.microsoft.com/office/drawing/2014/main" id="{A15E51DB-422C-4152-ABF8-528B86D5DC5B}"/>
              </a:ext>
            </a:extLst>
          </p:cNvPr>
          <p:cNvSpPr txBox="1"/>
          <p:nvPr/>
        </p:nvSpPr>
        <p:spPr>
          <a:xfrm>
            <a:off x="327545" y="1813687"/>
            <a:ext cx="6565166" cy="553998"/>
          </a:xfrm>
          <a:prstGeom prst="rect">
            <a:avLst/>
          </a:prstGeom>
          <a:noFill/>
        </p:spPr>
        <p:txBody>
          <a:bodyPr wrap="square">
            <a:spAutoFit/>
          </a:bodyPr>
          <a:lstStyle/>
          <a:p>
            <a:pPr>
              <a:lnSpc>
                <a:spcPts val="1800"/>
              </a:lnSpc>
            </a:pPr>
            <a:r>
              <a:rPr lang="en-US" altLang="ja-JP" sz="1400" dirty="0">
                <a:latin typeface="メイリオ" panose="020B0604030504040204" pitchFamily="50" charset="-128"/>
                <a:ea typeface="メイリオ" panose="020B0604030504040204" pitchFamily="50" charset="-128"/>
              </a:rPr>
              <a:t>Cebu Business English Academy</a:t>
            </a:r>
            <a:r>
              <a:rPr lang="ja-JP" altLang="en-US" sz="1400" dirty="0">
                <a:latin typeface="メイリオ" panose="020B0604030504040204" pitchFamily="50" charset="-128"/>
                <a:ea typeface="メイリオ" panose="020B0604030504040204" pitchFamily="50" charset="-128"/>
              </a:rPr>
              <a:t>は、</a:t>
            </a:r>
            <a:endParaRPr lang="en-US" altLang="ja-JP" sz="1400" dirty="0">
              <a:latin typeface="メイリオ" panose="020B0604030504040204" pitchFamily="50" charset="-128"/>
              <a:ea typeface="メイリオ" panose="020B0604030504040204" pitchFamily="50" charset="-128"/>
            </a:endParaRPr>
          </a:p>
          <a:p>
            <a:pPr>
              <a:lnSpc>
                <a:spcPts val="1800"/>
              </a:lnSpc>
            </a:pPr>
            <a:r>
              <a:rPr lang="ja-JP" altLang="en-US" sz="1400" dirty="0">
                <a:latin typeface="メイリオ" panose="020B0604030504040204" pitchFamily="50" charset="-128"/>
                <a:ea typeface="メイリオ" panose="020B0604030504040204" pitchFamily="50" charset="-128"/>
              </a:rPr>
              <a:t>フィリピンのセブ島からオンラインの英会話講師を派遣する会社です。</a:t>
            </a:r>
          </a:p>
        </p:txBody>
      </p:sp>
      <p:sp>
        <p:nvSpPr>
          <p:cNvPr id="17" name="テキスト ボックス 16">
            <a:extLst>
              <a:ext uri="{FF2B5EF4-FFF2-40B4-BE49-F238E27FC236}">
                <a16:creationId xmlns:a16="http://schemas.microsoft.com/office/drawing/2014/main" id="{6A446FA9-6481-4213-BF9A-22A0D933107F}"/>
              </a:ext>
            </a:extLst>
          </p:cNvPr>
          <p:cNvSpPr txBox="1"/>
          <p:nvPr/>
        </p:nvSpPr>
        <p:spPr>
          <a:xfrm>
            <a:off x="327545" y="2522323"/>
            <a:ext cx="6756235" cy="1015663"/>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感染症対策に加え、文部科学省の推進する「ＧＩＧＡスクール構想」を受け、</a:t>
            </a:r>
            <a:endParaRPr lang="en-US" altLang="ja-JP" sz="1400" dirty="0">
              <a:latin typeface="メイリオ" panose="020B0604030504040204" pitchFamily="50" charset="-128"/>
              <a:ea typeface="メイリオ" panose="020B0604030504040204" pitchFamily="50" charset="-128"/>
            </a:endParaRPr>
          </a:p>
          <a:p>
            <a:pPr>
              <a:lnSpc>
                <a:spcPts val="1800"/>
              </a:lnSpc>
            </a:pPr>
            <a:r>
              <a:rPr lang="ja-JP" altLang="en-US" sz="1400" dirty="0">
                <a:latin typeface="メイリオ" panose="020B0604030504040204" pitchFamily="50" charset="-128"/>
                <a:ea typeface="メイリオ" panose="020B0604030504040204" pitchFamily="50" charset="-128"/>
              </a:rPr>
              <a:t>日本の教育は飛躍的にオンライン化が進んでいくと考えております。</a:t>
            </a:r>
          </a:p>
          <a:p>
            <a:pPr>
              <a:lnSpc>
                <a:spcPts val="1800"/>
              </a:lnSpc>
            </a:pPr>
            <a:r>
              <a:rPr lang="ja-JP" altLang="en-US" sz="1400" dirty="0">
                <a:latin typeface="メイリオ" panose="020B0604030504040204" pitchFamily="50" charset="-128"/>
                <a:ea typeface="メイリオ" panose="020B0604030504040204" pitchFamily="50" charset="-128"/>
              </a:rPr>
              <a:t>これは学校教育のみならず、会議室や会場で受講していた社員教育、資格講習などもオンライン研修、オンライン講習へと変化していくと思われます。</a:t>
            </a:r>
          </a:p>
        </p:txBody>
      </p:sp>
      <p:sp>
        <p:nvSpPr>
          <p:cNvPr id="19" name="テキスト ボックス 18">
            <a:extLst>
              <a:ext uri="{FF2B5EF4-FFF2-40B4-BE49-F238E27FC236}">
                <a16:creationId xmlns:a16="http://schemas.microsoft.com/office/drawing/2014/main" id="{34848610-4AF7-48B8-B84F-FDB9E5766AAD}"/>
              </a:ext>
            </a:extLst>
          </p:cNvPr>
          <p:cNvSpPr txBox="1"/>
          <p:nvPr/>
        </p:nvSpPr>
        <p:spPr>
          <a:xfrm>
            <a:off x="327545" y="3690516"/>
            <a:ext cx="6673755" cy="1246495"/>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国家資格の更新等に伴う講習・研修についても、「経済財政運営と改革の基本方針 </a:t>
            </a:r>
            <a:r>
              <a:rPr lang="en-US" altLang="ja-JP" sz="1400" dirty="0">
                <a:latin typeface="メイリオ" panose="020B0604030504040204" pitchFamily="50" charset="-128"/>
                <a:ea typeface="メイリオ" panose="020B0604030504040204" pitchFamily="50" charset="-128"/>
              </a:rPr>
              <a:t>2020</a:t>
            </a:r>
            <a:r>
              <a:rPr lang="ja-JP" altLang="en-US" sz="1400" dirty="0">
                <a:latin typeface="メイリオ" panose="020B0604030504040204" pitchFamily="50" charset="-128"/>
                <a:ea typeface="メイリオ" panose="020B0604030504040204" pitchFamily="50" charset="-128"/>
              </a:rPr>
              <a:t>」（令和 </a:t>
            </a:r>
            <a:r>
              <a:rPr lang="en-US" altLang="ja-JP" sz="1400" dirty="0">
                <a:latin typeface="メイリオ" panose="020B0604030504040204" pitchFamily="50" charset="-128"/>
                <a:ea typeface="メイリオ" panose="020B0604030504040204" pitchFamily="50" charset="-128"/>
              </a:rPr>
              <a:t>2 </a:t>
            </a:r>
            <a:r>
              <a:rPr lang="ja-JP" altLang="en-US" sz="1400" dirty="0">
                <a:latin typeface="メイリオ" panose="020B0604030504040204" pitchFamily="50" charset="-128"/>
                <a:ea typeface="メイリオ" panose="020B0604030504040204" pitchFamily="50" charset="-128"/>
              </a:rPr>
              <a:t>年 </a:t>
            </a:r>
            <a:r>
              <a:rPr lang="en-US" altLang="ja-JP" sz="1400" dirty="0">
                <a:latin typeface="メイリオ" panose="020B0604030504040204" pitchFamily="50" charset="-128"/>
                <a:ea typeface="メイリオ" panose="020B0604030504040204" pitchFamily="50" charset="-128"/>
              </a:rPr>
              <a:t>7 </a:t>
            </a:r>
            <a:r>
              <a:rPr lang="ja-JP" altLang="en-US" sz="1400" dirty="0">
                <a:latin typeface="メイリオ" panose="020B0604030504040204" pitchFamily="50" charset="-128"/>
                <a:ea typeface="メイリオ" panose="020B0604030504040204" pitchFamily="50" charset="-128"/>
              </a:rPr>
              <a:t>月 </a:t>
            </a:r>
            <a:r>
              <a:rPr lang="en-US" altLang="ja-JP" sz="1400" dirty="0">
                <a:latin typeface="メイリオ" panose="020B0604030504040204" pitchFamily="50" charset="-128"/>
                <a:ea typeface="メイリオ" panose="020B0604030504040204" pitchFamily="50" charset="-128"/>
              </a:rPr>
              <a:t>17 </a:t>
            </a:r>
            <a:r>
              <a:rPr lang="ja-JP" altLang="en-US" sz="1400" dirty="0">
                <a:latin typeface="メイリオ" panose="020B0604030504040204" pitchFamily="50" charset="-128"/>
                <a:ea typeface="メイリオ" panose="020B0604030504040204" pitchFamily="50" charset="-128"/>
              </a:rPr>
              <a:t>日閣議決定）において、「デジタル技術の活用を前提とした書面・対面規制や業規制の見直し、技術進歩に対応した迅速・柔軟な規制体系への転換など、デジタル時代に向けて、重点的な見直し事項を定めて、規制・制度の見直しを行う。」とされています。</a:t>
            </a:r>
          </a:p>
        </p:txBody>
      </p:sp>
      <p:sp>
        <p:nvSpPr>
          <p:cNvPr id="23" name="テキスト ボックス 22">
            <a:extLst>
              <a:ext uri="{FF2B5EF4-FFF2-40B4-BE49-F238E27FC236}">
                <a16:creationId xmlns:a16="http://schemas.microsoft.com/office/drawing/2014/main" id="{CE8C6596-02A9-4E2E-8714-93D870B42F8C}"/>
              </a:ext>
            </a:extLst>
          </p:cNvPr>
          <p:cNvSpPr txBox="1"/>
          <p:nvPr/>
        </p:nvSpPr>
        <p:spPr>
          <a:xfrm>
            <a:off x="767851" y="1228297"/>
            <a:ext cx="2030105" cy="369332"/>
          </a:xfrm>
          <a:prstGeom prst="rect">
            <a:avLst/>
          </a:prstGeom>
          <a:noFill/>
        </p:spPr>
        <p:txBody>
          <a:bodyPr wrap="square">
            <a:spAutoFit/>
          </a:bodyPr>
          <a:lstStyle/>
          <a:p>
            <a:r>
              <a:rPr lang="en-US" altLang="ja-JP" spc="300" dirty="0">
                <a:solidFill>
                  <a:schemeClr val="bg1"/>
                </a:solidFill>
                <a:latin typeface="メイリオ" panose="020B0604030504040204" pitchFamily="50" charset="-128"/>
                <a:ea typeface="メイリオ" panose="020B0604030504040204" pitchFamily="50" charset="-128"/>
              </a:rPr>
              <a:t>CBEA</a:t>
            </a:r>
            <a:r>
              <a:rPr lang="ja-JP" altLang="en-US" spc="300" dirty="0">
                <a:solidFill>
                  <a:schemeClr val="bg1"/>
                </a:solidFill>
                <a:latin typeface="メイリオ" panose="020B0604030504040204" pitchFamily="50" charset="-128"/>
                <a:ea typeface="メイリオ" panose="020B0604030504040204" pitchFamily="50" charset="-128"/>
              </a:rPr>
              <a:t>とは</a:t>
            </a:r>
            <a:endParaRPr lang="en-US" altLang="ja-JP" spc="300" dirty="0">
              <a:solidFill>
                <a:schemeClr val="bg1"/>
              </a:solidFill>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DDE02449-EE17-4262-9C2B-7A41888DEABB}"/>
              </a:ext>
            </a:extLst>
          </p:cNvPr>
          <p:cNvSpPr/>
          <p:nvPr/>
        </p:nvSpPr>
        <p:spPr>
          <a:xfrm>
            <a:off x="371497" y="7851621"/>
            <a:ext cx="3945905" cy="2473993"/>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F5C03128-3C77-4587-B5B7-95E1EADF2AEA}"/>
              </a:ext>
            </a:extLst>
          </p:cNvPr>
          <p:cNvSpPr txBox="1"/>
          <p:nvPr/>
        </p:nvSpPr>
        <p:spPr>
          <a:xfrm>
            <a:off x="474782" y="8008875"/>
            <a:ext cx="3842620" cy="2169825"/>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弊社では、教育のオンライン化の需要の高まりをうけ、日本全国の英会話教室、塾、予備校と言った教育機関や、様々な企業様にオンライン講師の派遣をしております。</a:t>
            </a:r>
          </a:p>
          <a:p>
            <a:pPr>
              <a:lnSpc>
                <a:spcPts val="1800"/>
              </a:lnSpc>
            </a:pPr>
            <a:r>
              <a:rPr lang="ja-JP" altLang="en-US" sz="1400" dirty="0">
                <a:latin typeface="メイリオ" panose="020B0604030504040204" pitchFamily="50" charset="-128"/>
                <a:ea typeface="メイリオ" panose="020B0604030504040204" pitchFamily="50" charset="-128"/>
              </a:rPr>
              <a:t>近年は、オンラインツールの認知度も高く、普及も進んでいるため、簡単にオンライン授業の展開が可能です。弊社では、オンラインツールのご説明も合わせてご提案をしております。</a:t>
            </a:r>
          </a:p>
        </p:txBody>
      </p:sp>
      <p:sp>
        <p:nvSpPr>
          <p:cNvPr id="49" name="テキスト ボックス 48">
            <a:extLst>
              <a:ext uri="{FF2B5EF4-FFF2-40B4-BE49-F238E27FC236}">
                <a16:creationId xmlns:a16="http://schemas.microsoft.com/office/drawing/2014/main" id="{A6C4D2DA-045D-4963-A088-723407152D0F}"/>
              </a:ext>
            </a:extLst>
          </p:cNvPr>
          <p:cNvSpPr txBox="1"/>
          <p:nvPr/>
        </p:nvSpPr>
        <p:spPr>
          <a:xfrm>
            <a:off x="3280345" y="5553518"/>
            <a:ext cx="850633" cy="769441"/>
          </a:xfrm>
          <a:prstGeom prst="rect">
            <a:avLst/>
          </a:prstGeom>
          <a:noFill/>
        </p:spPr>
        <p:txBody>
          <a:bodyPr wrap="square" rtlCol="0">
            <a:spAutoFit/>
          </a:bodyPr>
          <a:lstStyle/>
          <a:p>
            <a:r>
              <a:rPr kumimoji="1" lang="ja-JP" altLang="en-US" sz="4400" dirty="0">
                <a:ln>
                  <a:solidFill>
                    <a:srgbClr val="39D39C"/>
                  </a:solidFill>
                </a:ln>
                <a:solidFill>
                  <a:srgbClr val="5EC1C6"/>
                </a:solidFill>
              </a:rPr>
              <a:t>✖</a:t>
            </a:r>
          </a:p>
        </p:txBody>
      </p:sp>
      <p:sp>
        <p:nvSpPr>
          <p:cNvPr id="51" name="正方形/長方形 50">
            <a:extLst>
              <a:ext uri="{FF2B5EF4-FFF2-40B4-BE49-F238E27FC236}">
                <a16:creationId xmlns:a16="http://schemas.microsoft.com/office/drawing/2014/main" id="{E0A3C1D2-078F-450B-A48D-7A3503A8B7EB}"/>
              </a:ext>
            </a:extLst>
          </p:cNvPr>
          <p:cNvSpPr/>
          <p:nvPr/>
        </p:nvSpPr>
        <p:spPr>
          <a:xfrm>
            <a:off x="371497" y="6708364"/>
            <a:ext cx="2989686" cy="831896"/>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55" name="グループ化 54">
            <a:extLst>
              <a:ext uri="{FF2B5EF4-FFF2-40B4-BE49-F238E27FC236}">
                <a16:creationId xmlns:a16="http://schemas.microsoft.com/office/drawing/2014/main" id="{2B7CC9FE-1F57-46B6-A900-D04B8AFDAD1D}"/>
              </a:ext>
            </a:extLst>
          </p:cNvPr>
          <p:cNvGrpSpPr/>
          <p:nvPr/>
        </p:nvGrpSpPr>
        <p:grpSpPr>
          <a:xfrm>
            <a:off x="816541" y="5173014"/>
            <a:ext cx="2111839" cy="1409907"/>
            <a:chOff x="1208334" y="5102795"/>
            <a:chExt cx="2111839" cy="1409907"/>
          </a:xfrm>
        </p:grpSpPr>
        <p:pic>
          <p:nvPicPr>
            <p:cNvPr id="32" name="図 31">
              <a:extLst>
                <a:ext uri="{FF2B5EF4-FFF2-40B4-BE49-F238E27FC236}">
                  <a16:creationId xmlns:a16="http://schemas.microsoft.com/office/drawing/2014/main" id="{FE1FC373-9EAE-450B-8886-93535402F38F}"/>
                </a:ext>
              </a:extLst>
            </p:cNvPr>
            <p:cNvPicPr>
              <a:picLocks noChangeAspect="1"/>
            </p:cNvPicPr>
            <p:nvPr/>
          </p:nvPicPr>
          <p:blipFill>
            <a:blip r:embed="rId6"/>
            <a:stretch>
              <a:fillRect/>
            </a:stretch>
          </p:blipFill>
          <p:spPr>
            <a:xfrm>
              <a:off x="1578436" y="5102795"/>
              <a:ext cx="1359394" cy="1387863"/>
            </a:xfrm>
            <a:prstGeom prst="rect">
              <a:avLst/>
            </a:prstGeom>
          </p:spPr>
        </p:pic>
        <p:grpSp>
          <p:nvGrpSpPr>
            <p:cNvPr id="22" name="グループ化 21">
              <a:extLst>
                <a:ext uri="{FF2B5EF4-FFF2-40B4-BE49-F238E27FC236}">
                  <a16:creationId xmlns:a16="http://schemas.microsoft.com/office/drawing/2014/main" id="{ECA75E49-4E23-4C1D-82AF-0175B9150901}"/>
                </a:ext>
              </a:extLst>
            </p:cNvPr>
            <p:cNvGrpSpPr/>
            <p:nvPr/>
          </p:nvGrpSpPr>
          <p:grpSpPr>
            <a:xfrm>
              <a:off x="1208334" y="5122976"/>
              <a:ext cx="2111839" cy="1389726"/>
              <a:chOff x="327545" y="5177786"/>
              <a:chExt cx="2111839" cy="1389726"/>
            </a:xfrm>
          </p:grpSpPr>
          <p:pic>
            <p:nvPicPr>
              <p:cNvPr id="16" name="図 15">
                <a:extLst>
                  <a:ext uri="{FF2B5EF4-FFF2-40B4-BE49-F238E27FC236}">
                    <a16:creationId xmlns:a16="http://schemas.microsoft.com/office/drawing/2014/main" id="{617E7211-C107-474D-ABB8-D516BC80B57F}"/>
                  </a:ext>
                </a:extLst>
              </p:cNvPr>
              <p:cNvPicPr>
                <a:picLocks noChangeAspect="1"/>
              </p:cNvPicPr>
              <p:nvPr/>
            </p:nvPicPr>
            <p:blipFill>
              <a:blip r:embed="rId7"/>
              <a:stretch>
                <a:fillRect/>
              </a:stretch>
            </p:blipFill>
            <p:spPr>
              <a:xfrm>
                <a:off x="327545" y="5177786"/>
                <a:ext cx="2111839" cy="1389726"/>
              </a:xfrm>
              <a:prstGeom prst="rect">
                <a:avLst/>
              </a:prstGeom>
            </p:spPr>
          </p:pic>
          <p:sp>
            <p:nvSpPr>
              <p:cNvPr id="46" name="テキスト ボックス 45">
                <a:extLst>
                  <a:ext uri="{FF2B5EF4-FFF2-40B4-BE49-F238E27FC236}">
                    <a16:creationId xmlns:a16="http://schemas.microsoft.com/office/drawing/2014/main" id="{888139E1-FFAE-49CA-8AF3-7D6F7BA22F82}"/>
                  </a:ext>
                </a:extLst>
              </p:cNvPr>
              <p:cNvSpPr txBox="1"/>
              <p:nvPr/>
            </p:nvSpPr>
            <p:spPr>
              <a:xfrm>
                <a:off x="824176" y="5613645"/>
                <a:ext cx="1475576" cy="461665"/>
              </a:xfrm>
              <a:prstGeom prst="rect">
                <a:avLst/>
              </a:prstGeom>
              <a:noFill/>
            </p:spPr>
            <p:txBody>
              <a:bodyPr wrap="square">
                <a:spAutoFit/>
              </a:bodyPr>
              <a:lstStyle/>
              <a:p>
                <a:r>
                  <a:rPr lang="ja-JP" altLang="en-US" sz="2400" b="1" dirty="0">
                    <a:solidFill>
                      <a:schemeClr val="accent4">
                        <a:lumMod val="50000"/>
                      </a:schemeClr>
                    </a:solidFill>
                    <a:latin typeface="UD デジタル 教科書体 NP-R" panose="02020400000000000000" pitchFamily="18" charset="-128"/>
                    <a:ea typeface="UD デジタル 教科書体 NP-R" panose="02020400000000000000" pitchFamily="18" charset="-128"/>
                  </a:rPr>
                  <a:t>高品質</a:t>
                </a:r>
                <a:endParaRPr lang="en-US" altLang="ja-JP" sz="2400" b="1" dirty="0">
                  <a:solidFill>
                    <a:schemeClr val="accent4">
                      <a:lumMod val="50000"/>
                    </a:schemeClr>
                  </a:solidFill>
                  <a:latin typeface="UD デジタル 教科書体 NP-R" panose="02020400000000000000" pitchFamily="18" charset="-128"/>
                  <a:ea typeface="UD デジタル 教科書体 NP-R" panose="02020400000000000000" pitchFamily="18" charset="-128"/>
                </a:endParaRPr>
              </a:p>
            </p:txBody>
          </p:sp>
        </p:grpSp>
      </p:grpSp>
      <p:grpSp>
        <p:nvGrpSpPr>
          <p:cNvPr id="56" name="グループ化 55">
            <a:extLst>
              <a:ext uri="{FF2B5EF4-FFF2-40B4-BE49-F238E27FC236}">
                <a16:creationId xmlns:a16="http://schemas.microsoft.com/office/drawing/2014/main" id="{E2AFA625-FC78-48A5-A7EB-DD02B8EA7AE4}"/>
              </a:ext>
            </a:extLst>
          </p:cNvPr>
          <p:cNvGrpSpPr/>
          <p:nvPr/>
        </p:nvGrpSpPr>
        <p:grpSpPr>
          <a:xfrm>
            <a:off x="4637773" y="5182056"/>
            <a:ext cx="2111839" cy="1412004"/>
            <a:chOff x="4171126" y="5111719"/>
            <a:chExt cx="2111839" cy="1412004"/>
          </a:xfrm>
        </p:grpSpPr>
        <p:pic>
          <p:nvPicPr>
            <p:cNvPr id="57" name="図 56">
              <a:extLst>
                <a:ext uri="{FF2B5EF4-FFF2-40B4-BE49-F238E27FC236}">
                  <a16:creationId xmlns:a16="http://schemas.microsoft.com/office/drawing/2014/main" id="{56C392EF-B9CA-4A8D-8910-5EC5FF92DB45}"/>
                </a:ext>
              </a:extLst>
            </p:cNvPr>
            <p:cNvPicPr>
              <a:picLocks noChangeAspect="1"/>
            </p:cNvPicPr>
            <p:nvPr/>
          </p:nvPicPr>
          <p:blipFill>
            <a:blip r:embed="rId6"/>
            <a:stretch>
              <a:fillRect/>
            </a:stretch>
          </p:blipFill>
          <p:spPr>
            <a:xfrm>
              <a:off x="4538929" y="5111719"/>
              <a:ext cx="1359394" cy="1387863"/>
            </a:xfrm>
            <a:prstGeom prst="rect">
              <a:avLst/>
            </a:prstGeom>
          </p:spPr>
        </p:pic>
        <p:grpSp>
          <p:nvGrpSpPr>
            <p:cNvPr id="24" name="グループ化 23">
              <a:extLst>
                <a:ext uri="{FF2B5EF4-FFF2-40B4-BE49-F238E27FC236}">
                  <a16:creationId xmlns:a16="http://schemas.microsoft.com/office/drawing/2014/main" id="{FA4B00B8-95F2-4DC3-99F1-AC2A147D574E}"/>
                </a:ext>
              </a:extLst>
            </p:cNvPr>
            <p:cNvGrpSpPr/>
            <p:nvPr/>
          </p:nvGrpSpPr>
          <p:grpSpPr>
            <a:xfrm>
              <a:off x="4171126" y="5133997"/>
              <a:ext cx="2111839" cy="1389726"/>
              <a:chOff x="3551572" y="6289098"/>
              <a:chExt cx="2111839" cy="1389726"/>
            </a:xfrm>
          </p:grpSpPr>
          <p:pic>
            <p:nvPicPr>
              <p:cNvPr id="45" name="図 44">
                <a:extLst>
                  <a:ext uri="{FF2B5EF4-FFF2-40B4-BE49-F238E27FC236}">
                    <a16:creationId xmlns:a16="http://schemas.microsoft.com/office/drawing/2014/main" id="{52C36083-23BC-446B-A8D7-96CF01B6EF6C}"/>
                  </a:ext>
                </a:extLst>
              </p:cNvPr>
              <p:cNvPicPr>
                <a:picLocks noChangeAspect="1"/>
              </p:cNvPicPr>
              <p:nvPr/>
            </p:nvPicPr>
            <p:blipFill>
              <a:blip r:embed="rId7"/>
              <a:stretch>
                <a:fillRect/>
              </a:stretch>
            </p:blipFill>
            <p:spPr>
              <a:xfrm>
                <a:off x="3551572" y="6289098"/>
                <a:ext cx="2111839" cy="1389726"/>
              </a:xfrm>
              <a:prstGeom prst="rect">
                <a:avLst/>
              </a:prstGeom>
            </p:spPr>
          </p:pic>
          <p:sp>
            <p:nvSpPr>
              <p:cNvPr id="47" name="テキスト ボックス 46">
                <a:extLst>
                  <a:ext uri="{FF2B5EF4-FFF2-40B4-BE49-F238E27FC236}">
                    <a16:creationId xmlns:a16="http://schemas.microsoft.com/office/drawing/2014/main" id="{910BA8D1-550E-41CF-9EA7-F19A852A3442}"/>
                  </a:ext>
                </a:extLst>
              </p:cNvPr>
              <p:cNvSpPr txBox="1"/>
              <p:nvPr/>
            </p:nvSpPr>
            <p:spPr>
              <a:xfrm>
                <a:off x="4048203" y="6720876"/>
                <a:ext cx="1475576" cy="461665"/>
              </a:xfrm>
              <a:prstGeom prst="rect">
                <a:avLst/>
              </a:prstGeom>
              <a:noFill/>
            </p:spPr>
            <p:txBody>
              <a:bodyPr wrap="square">
                <a:spAutoFit/>
              </a:bodyPr>
              <a:lstStyle/>
              <a:p>
                <a:r>
                  <a:rPr lang="ja-JP" altLang="en-US" sz="2400" b="1" dirty="0">
                    <a:solidFill>
                      <a:schemeClr val="accent4">
                        <a:lumMod val="50000"/>
                      </a:schemeClr>
                    </a:solidFill>
                    <a:latin typeface="UD デジタル 教科書体 NP-R" panose="02020400000000000000" pitchFamily="18" charset="-128"/>
                    <a:ea typeface="UD デジタル 教科書体 NP-R" panose="02020400000000000000" pitchFamily="18" charset="-128"/>
                  </a:rPr>
                  <a:t>低価格</a:t>
                </a:r>
                <a:endParaRPr lang="en-US" altLang="ja-JP" sz="2400" b="1" dirty="0">
                  <a:solidFill>
                    <a:schemeClr val="accent4">
                      <a:lumMod val="50000"/>
                    </a:schemeClr>
                  </a:solidFill>
                  <a:latin typeface="UD デジタル 教科書体 NP-R" panose="02020400000000000000" pitchFamily="18" charset="-128"/>
                  <a:ea typeface="UD デジタル 教科書体 NP-R" panose="02020400000000000000" pitchFamily="18" charset="-128"/>
                </a:endParaRPr>
              </a:p>
            </p:txBody>
          </p:sp>
        </p:grpSp>
      </p:grpSp>
      <p:sp>
        <p:nvSpPr>
          <p:cNvPr id="59" name="正方形/長方形 58">
            <a:extLst>
              <a:ext uri="{FF2B5EF4-FFF2-40B4-BE49-F238E27FC236}">
                <a16:creationId xmlns:a16="http://schemas.microsoft.com/office/drawing/2014/main" id="{D5580189-727C-4489-940F-80875614B832}"/>
              </a:ext>
            </a:extLst>
          </p:cNvPr>
          <p:cNvSpPr/>
          <p:nvPr/>
        </p:nvSpPr>
        <p:spPr>
          <a:xfrm>
            <a:off x="4190430" y="6702495"/>
            <a:ext cx="2989686" cy="831896"/>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2" name="テキスト ボックス 51">
            <a:extLst>
              <a:ext uri="{FF2B5EF4-FFF2-40B4-BE49-F238E27FC236}">
                <a16:creationId xmlns:a16="http://schemas.microsoft.com/office/drawing/2014/main" id="{6BF3AFAA-4215-48BD-AA22-A060AC3BCE5D}"/>
              </a:ext>
            </a:extLst>
          </p:cNvPr>
          <p:cNvSpPr txBox="1"/>
          <p:nvPr/>
        </p:nvSpPr>
        <p:spPr>
          <a:xfrm>
            <a:off x="170004" y="6770484"/>
            <a:ext cx="3368808" cy="714939"/>
          </a:xfrm>
          <a:prstGeom prst="rect">
            <a:avLst/>
          </a:prstGeom>
          <a:noFill/>
        </p:spPr>
        <p:txBody>
          <a:bodyPr wrap="square">
            <a:spAutoFit/>
          </a:bodyPr>
          <a:lstStyle/>
          <a:p>
            <a:pPr algn="ctr">
              <a:lnSpc>
                <a:spcPts val="2500"/>
              </a:lnSpc>
            </a:pPr>
            <a:r>
              <a:rPr lang="ja-JP" altLang="en-US" sz="1600" b="1" dirty="0">
                <a:solidFill>
                  <a:schemeClr val="bg1"/>
                </a:solidFill>
                <a:latin typeface="UD デジタル 教科書体 NP-R" panose="02020400000000000000" pitchFamily="18" charset="-128"/>
                <a:ea typeface="UD デジタル 教科書体 NP-R" panose="02020400000000000000" pitchFamily="18" charset="-128"/>
              </a:rPr>
              <a:t>フィリピンのセブ島から</a:t>
            </a:r>
            <a:endParaRPr lang="en-US" altLang="ja-JP" sz="1600" b="1" dirty="0">
              <a:solidFill>
                <a:schemeClr val="bg1"/>
              </a:solidFill>
              <a:latin typeface="UD デジタル 教科書体 NP-R" panose="02020400000000000000" pitchFamily="18" charset="-128"/>
              <a:ea typeface="UD デジタル 教科書体 NP-R" panose="02020400000000000000" pitchFamily="18" charset="-128"/>
            </a:endParaRPr>
          </a:p>
          <a:p>
            <a:pPr algn="ctr">
              <a:lnSpc>
                <a:spcPts val="2500"/>
              </a:lnSpc>
            </a:pPr>
            <a:r>
              <a:rPr lang="ja-JP" altLang="en-US" sz="1600" b="1" dirty="0">
                <a:solidFill>
                  <a:schemeClr val="bg1"/>
                </a:solidFill>
                <a:latin typeface="UD デジタル 教科書体 NP-R" panose="02020400000000000000" pitchFamily="18" charset="-128"/>
                <a:ea typeface="UD デジタル 教科書体 NP-R" panose="02020400000000000000" pitchFamily="18" charset="-128"/>
              </a:rPr>
              <a:t>オンラインの英会話講師を派遣</a:t>
            </a:r>
          </a:p>
        </p:txBody>
      </p:sp>
      <p:sp>
        <p:nvSpPr>
          <p:cNvPr id="60" name="テキスト ボックス 59">
            <a:extLst>
              <a:ext uri="{FF2B5EF4-FFF2-40B4-BE49-F238E27FC236}">
                <a16:creationId xmlns:a16="http://schemas.microsoft.com/office/drawing/2014/main" id="{2AC4FE62-B75A-4BF3-A94D-477C8F6924EA}"/>
              </a:ext>
            </a:extLst>
          </p:cNvPr>
          <p:cNvSpPr txBox="1"/>
          <p:nvPr/>
        </p:nvSpPr>
        <p:spPr>
          <a:xfrm>
            <a:off x="4030122" y="6754737"/>
            <a:ext cx="3272432" cy="714939"/>
          </a:xfrm>
          <a:prstGeom prst="rect">
            <a:avLst/>
          </a:prstGeom>
          <a:noFill/>
        </p:spPr>
        <p:txBody>
          <a:bodyPr wrap="square">
            <a:spAutoFit/>
          </a:bodyPr>
          <a:lstStyle/>
          <a:p>
            <a:pPr algn="ctr">
              <a:lnSpc>
                <a:spcPts val="2500"/>
              </a:lnSpc>
            </a:pPr>
            <a:r>
              <a:rPr lang="ja-JP" altLang="en-US" sz="1600" b="1" dirty="0">
                <a:solidFill>
                  <a:schemeClr val="bg1"/>
                </a:solidFill>
                <a:latin typeface="UD デジタル 教科書体 NP-R" panose="02020400000000000000" pitchFamily="18" charset="-128"/>
                <a:ea typeface="UD デジタル 教科書体 NP-R" panose="02020400000000000000" pitchFamily="18" charset="-128"/>
              </a:rPr>
              <a:t>信頼のある講師派遣を</a:t>
            </a:r>
            <a:endParaRPr lang="en-US" altLang="ja-JP" sz="1600" b="1" dirty="0">
              <a:solidFill>
                <a:schemeClr val="bg1"/>
              </a:solidFill>
              <a:latin typeface="UD デジタル 教科書体 NP-R" panose="02020400000000000000" pitchFamily="18" charset="-128"/>
              <a:ea typeface="UD デジタル 教科書体 NP-R" panose="02020400000000000000" pitchFamily="18" charset="-128"/>
            </a:endParaRPr>
          </a:p>
          <a:p>
            <a:pPr algn="ctr">
              <a:lnSpc>
                <a:spcPts val="2500"/>
              </a:lnSpc>
            </a:pPr>
            <a:r>
              <a:rPr lang="ja-JP" altLang="en-US" sz="1600" b="1" dirty="0">
                <a:solidFill>
                  <a:schemeClr val="bg1"/>
                </a:solidFill>
                <a:latin typeface="UD デジタル 教科書体 NP-R" panose="02020400000000000000" pitchFamily="18" charset="-128"/>
                <a:ea typeface="UD デジタル 教科書体 NP-R" panose="02020400000000000000" pitchFamily="18" charset="-128"/>
              </a:rPr>
              <a:t>ひと月￥４４０００で利用可能</a:t>
            </a:r>
          </a:p>
        </p:txBody>
      </p:sp>
      <p:sp>
        <p:nvSpPr>
          <p:cNvPr id="58" name="直角三角形 57">
            <a:extLst>
              <a:ext uri="{FF2B5EF4-FFF2-40B4-BE49-F238E27FC236}">
                <a16:creationId xmlns:a16="http://schemas.microsoft.com/office/drawing/2014/main" id="{AE94CBA6-D085-4BAB-9264-38A9F2A4B94D}"/>
              </a:ext>
            </a:extLst>
          </p:cNvPr>
          <p:cNvSpPr/>
          <p:nvPr/>
        </p:nvSpPr>
        <p:spPr>
          <a:xfrm>
            <a:off x="237545" y="4823558"/>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直角三角形 61">
            <a:extLst>
              <a:ext uri="{FF2B5EF4-FFF2-40B4-BE49-F238E27FC236}">
                <a16:creationId xmlns:a16="http://schemas.microsoft.com/office/drawing/2014/main" id="{3F74E4BD-1D77-4B80-8F28-1BF8AED65E97}"/>
              </a:ext>
            </a:extLst>
          </p:cNvPr>
          <p:cNvSpPr/>
          <p:nvPr/>
        </p:nvSpPr>
        <p:spPr>
          <a:xfrm flipH="1" flipV="1">
            <a:off x="7028598" y="1762468"/>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直角三角形 62">
            <a:extLst>
              <a:ext uri="{FF2B5EF4-FFF2-40B4-BE49-F238E27FC236}">
                <a16:creationId xmlns:a16="http://schemas.microsoft.com/office/drawing/2014/main" id="{67F47D61-3205-4A2E-B533-D181C1BF6F75}"/>
              </a:ext>
            </a:extLst>
          </p:cNvPr>
          <p:cNvSpPr/>
          <p:nvPr/>
        </p:nvSpPr>
        <p:spPr>
          <a:xfrm>
            <a:off x="418939" y="10094847"/>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直角三角形 63">
            <a:extLst>
              <a:ext uri="{FF2B5EF4-FFF2-40B4-BE49-F238E27FC236}">
                <a16:creationId xmlns:a16="http://schemas.microsoft.com/office/drawing/2014/main" id="{D12AFF02-557A-41D7-A7EC-1C57F91C3CAD}"/>
              </a:ext>
            </a:extLst>
          </p:cNvPr>
          <p:cNvSpPr/>
          <p:nvPr/>
        </p:nvSpPr>
        <p:spPr>
          <a:xfrm flipH="1" flipV="1">
            <a:off x="4090270" y="7900589"/>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55CFEB45-93FF-4AB1-B521-AF7ECF52AF13}"/>
              </a:ext>
            </a:extLst>
          </p:cNvPr>
          <p:cNvSpPr/>
          <p:nvPr/>
        </p:nvSpPr>
        <p:spPr>
          <a:xfrm>
            <a:off x="295" y="10495776"/>
            <a:ext cx="7559380" cy="197029"/>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55658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建物, 空気 が含まれている画像&#10;&#10;自動的に生成された説明">
            <a:extLst>
              <a:ext uri="{FF2B5EF4-FFF2-40B4-BE49-F238E27FC236}">
                <a16:creationId xmlns:a16="http://schemas.microsoft.com/office/drawing/2014/main" id="{367155D1-6770-429D-B3BA-0FF09A42652B}"/>
              </a:ext>
            </a:extLst>
          </p:cNvPr>
          <p:cNvPicPr>
            <a:picLocks noChangeAspect="1"/>
          </p:cNvPicPr>
          <p:nvPr/>
        </p:nvPicPr>
        <p:blipFill rotWithShape="1">
          <a:blip r:embed="rId2">
            <a:duotone>
              <a:schemeClr val="accent4">
                <a:shade val="45000"/>
                <a:satMod val="135000"/>
              </a:schemeClr>
              <a:prstClr val="white"/>
            </a:duotone>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8063" r="48819"/>
          <a:stretch/>
        </p:blipFill>
        <p:spPr>
          <a:xfrm>
            <a:off x="-1" y="0"/>
            <a:ext cx="7561283" cy="10691813"/>
          </a:xfrm>
          <a:prstGeom prst="rect">
            <a:avLst/>
          </a:prstGeom>
        </p:spPr>
      </p:pic>
      <p:sp>
        <p:nvSpPr>
          <p:cNvPr id="25" name="正方形/長方形 24">
            <a:extLst>
              <a:ext uri="{FF2B5EF4-FFF2-40B4-BE49-F238E27FC236}">
                <a16:creationId xmlns:a16="http://schemas.microsoft.com/office/drawing/2014/main" id="{CF2CA547-435C-4E99-B625-86BA37BBB325}"/>
              </a:ext>
            </a:extLst>
          </p:cNvPr>
          <p:cNvSpPr/>
          <p:nvPr/>
        </p:nvSpPr>
        <p:spPr>
          <a:xfrm>
            <a:off x="271030" y="7559679"/>
            <a:ext cx="7062126" cy="2970276"/>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5B3CBA3D-FC6B-44EE-AB2E-B72D0C72590F}"/>
              </a:ext>
            </a:extLst>
          </p:cNvPr>
          <p:cNvPicPr>
            <a:picLocks noChangeAspect="1"/>
          </p:cNvPicPr>
          <p:nvPr/>
        </p:nvPicPr>
        <p:blipFill rotWithShape="1">
          <a:blip r:embed="rId4">
            <a:alphaModFix amt="70000"/>
          </a:blip>
          <a:srcRect l="1" t="1" r="24704" b="53352"/>
          <a:stretch/>
        </p:blipFill>
        <p:spPr>
          <a:xfrm>
            <a:off x="241819" y="309478"/>
            <a:ext cx="1988996" cy="489725"/>
          </a:xfrm>
          <a:prstGeom prst="rect">
            <a:avLst/>
          </a:prstGeom>
        </p:spPr>
      </p:pic>
      <p:pic>
        <p:nvPicPr>
          <p:cNvPr id="15" name="図 14">
            <a:extLst>
              <a:ext uri="{FF2B5EF4-FFF2-40B4-BE49-F238E27FC236}">
                <a16:creationId xmlns:a16="http://schemas.microsoft.com/office/drawing/2014/main" id="{C17ABFAF-5584-45C3-80EC-C17AD4B45FC0}"/>
              </a:ext>
            </a:extLst>
          </p:cNvPr>
          <p:cNvPicPr>
            <a:picLocks noChangeAspect="1"/>
          </p:cNvPicPr>
          <p:nvPr/>
        </p:nvPicPr>
        <p:blipFill rotWithShape="1">
          <a:blip r:embed="rId4">
            <a:alphaModFix amt="70000"/>
          </a:blip>
          <a:srcRect l="1" t="1" r="24704" b="53352"/>
          <a:stretch/>
        </p:blipFill>
        <p:spPr>
          <a:xfrm flipH="1">
            <a:off x="2225558" y="309478"/>
            <a:ext cx="1988996" cy="489725"/>
          </a:xfrm>
          <a:prstGeom prst="rect">
            <a:avLst/>
          </a:prstGeom>
        </p:spPr>
      </p:pic>
      <p:sp>
        <p:nvSpPr>
          <p:cNvPr id="12" name="テキスト ボックス 11">
            <a:extLst>
              <a:ext uri="{FF2B5EF4-FFF2-40B4-BE49-F238E27FC236}">
                <a16:creationId xmlns:a16="http://schemas.microsoft.com/office/drawing/2014/main" id="{5E7D0F14-F8DC-4AE0-97C0-360FF887A9D8}"/>
              </a:ext>
            </a:extLst>
          </p:cNvPr>
          <p:cNvSpPr txBox="1"/>
          <p:nvPr/>
        </p:nvSpPr>
        <p:spPr>
          <a:xfrm>
            <a:off x="699018" y="369673"/>
            <a:ext cx="4288645" cy="369332"/>
          </a:xfrm>
          <a:prstGeom prst="rect">
            <a:avLst/>
          </a:prstGeom>
          <a:noFill/>
        </p:spPr>
        <p:txBody>
          <a:bodyPr wrap="square">
            <a:spAutoFit/>
          </a:bodyPr>
          <a:lstStyle/>
          <a:p>
            <a:r>
              <a:rPr lang="ja-JP" altLang="en-US" spc="300" dirty="0">
                <a:solidFill>
                  <a:schemeClr val="bg1"/>
                </a:solidFill>
                <a:latin typeface="メイリオ" panose="020B0604030504040204" pitchFamily="50" charset="-128"/>
                <a:ea typeface="メイリオ" panose="020B0604030504040204" pitchFamily="50" charset="-128"/>
              </a:rPr>
              <a:t>派遣講師の品質について</a:t>
            </a:r>
            <a:endParaRPr lang="en-US" altLang="ja-JP" spc="300" dirty="0">
              <a:solidFill>
                <a:schemeClr val="bg1"/>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D3D1A77-2111-4BEE-BC5D-982E0634087C}"/>
              </a:ext>
            </a:extLst>
          </p:cNvPr>
          <p:cNvSpPr txBox="1"/>
          <p:nvPr/>
        </p:nvSpPr>
        <p:spPr>
          <a:xfrm>
            <a:off x="348018" y="870693"/>
            <a:ext cx="6756234" cy="1015663"/>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フィリピンの英語力の高さは、幼少期から始まる英語教育に起因します。</a:t>
            </a:r>
          </a:p>
          <a:p>
            <a:pPr>
              <a:lnSpc>
                <a:spcPts val="1800"/>
              </a:lnSpc>
            </a:pPr>
            <a:r>
              <a:rPr lang="ja-JP" altLang="en-US" sz="1400" dirty="0">
                <a:latin typeface="メイリオ" panose="020B0604030504040204" pitchFamily="50" charset="-128"/>
                <a:ea typeface="メイリオ" panose="020B0604030504040204" pitchFamily="50" charset="-128"/>
              </a:rPr>
              <a:t>また、</a:t>
            </a:r>
            <a:r>
              <a:rPr lang="en-US" altLang="ja-JP" sz="1400" dirty="0">
                <a:latin typeface="メイリオ" panose="020B0604030504040204" pitchFamily="50" charset="-128"/>
                <a:ea typeface="メイリオ" panose="020B0604030504040204" pitchFamily="50" charset="-128"/>
              </a:rPr>
              <a:t>TOEFL</a:t>
            </a:r>
            <a:r>
              <a:rPr lang="ja-JP" altLang="en-US" sz="1400" dirty="0">
                <a:latin typeface="メイリオ" panose="020B0604030504040204" pitchFamily="50" charset="-128"/>
                <a:ea typeface="メイリオ" panose="020B0604030504040204" pitchFamily="50" charset="-128"/>
              </a:rPr>
              <a:t>の平均スコアや、ビジネス英語指数の評価でも実証されおります。弊社講師は、フィリピンの中でも英語が堪能で、教育課程を卒業した講師を雇用し、オンライン講師として派遣しております。</a:t>
            </a:r>
          </a:p>
        </p:txBody>
      </p:sp>
      <p:pic>
        <p:nvPicPr>
          <p:cNvPr id="18" name="image14.png">
            <a:extLst>
              <a:ext uri="{FF2B5EF4-FFF2-40B4-BE49-F238E27FC236}">
                <a16:creationId xmlns:a16="http://schemas.microsoft.com/office/drawing/2014/main" id="{00000000-0008-0000-0000-000033000000}"/>
              </a:ext>
            </a:extLst>
          </p:cNvPr>
          <p:cNvPicPr preferRelativeResize="0"/>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Lst>
          </a:blip>
          <a:stretch>
            <a:fillRect/>
          </a:stretch>
        </p:blipFill>
        <p:spPr>
          <a:xfrm>
            <a:off x="5179329" y="2112088"/>
            <a:ext cx="1740085" cy="1328836"/>
          </a:xfrm>
          <a:prstGeom prst="rect">
            <a:avLst/>
          </a:prstGeom>
          <a:noFill/>
        </p:spPr>
      </p:pic>
      <p:sp>
        <p:nvSpPr>
          <p:cNvPr id="20" name="正方形/長方形 19">
            <a:extLst>
              <a:ext uri="{FF2B5EF4-FFF2-40B4-BE49-F238E27FC236}">
                <a16:creationId xmlns:a16="http://schemas.microsoft.com/office/drawing/2014/main" id="{4FBDFBA1-5C11-4CF2-95D6-2BA20F1795FD}"/>
              </a:ext>
            </a:extLst>
          </p:cNvPr>
          <p:cNvSpPr/>
          <p:nvPr/>
        </p:nvSpPr>
        <p:spPr>
          <a:xfrm>
            <a:off x="263528" y="2093918"/>
            <a:ext cx="2866623"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B0FA5F0-DFF6-42B9-9D56-6288DBD1B619}"/>
              </a:ext>
            </a:extLst>
          </p:cNvPr>
          <p:cNvSpPr txBox="1"/>
          <p:nvPr/>
        </p:nvSpPr>
        <p:spPr>
          <a:xfrm>
            <a:off x="241819" y="2143601"/>
            <a:ext cx="3780430"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✦幼少期から始まる英語教育</a:t>
            </a:r>
          </a:p>
        </p:txBody>
      </p:sp>
      <p:sp>
        <p:nvSpPr>
          <p:cNvPr id="22" name="テキスト ボックス 21">
            <a:extLst>
              <a:ext uri="{FF2B5EF4-FFF2-40B4-BE49-F238E27FC236}">
                <a16:creationId xmlns:a16="http://schemas.microsoft.com/office/drawing/2014/main" id="{EA602C34-E465-4EAF-ACDF-982767B3F46B}"/>
              </a:ext>
            </a:extLst>
          </p:cNvPr>
          <p:cNvSpPr txBox="1"/>
          <p:nvPr/>
        </p:nvSpPr>
        <p:spPr>
          <a:xfrm>
            <a:off x="265687" y="2595314"/>
            <a:ext cx="4600184" cy="784830"/>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フィリピンでは、幼稚園から英語教育が始まります。小学校の教材ともなると驚くほど難しく、日本の高校生レベルと言っても過言ではないかもしれません。</a:t>
            </a:r>
          </a:p>
        </p:txBody>
      </p:sp>
      <p:sp>
        <p:nvSpPr>
          <p:cNvPr id="23" name="正方形/長方形 22">
            <a:extLst>
              <a:ext uri="{FF2B5EF4-FFF2-40B4-BE49-F238E27FC236}">
                <a16:creationId xmlns:a16="http://schemas.microsoft.com/office/drawing/2014/main" id="{0E1B5506-3EF5-4676-851D-7E8F006CDF42}"/>
              </a:ext>
            </a:extLst>
          </p:cNvPr>
          <p:cNvSpPr/>
          <p:nvPr/>
        </p:nvSpPr>
        <p:spPr>
          <a:xfrm>
            <a:off x="263529" y="3797864"/>
            <a:ext cx="2268000"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UD デジタル 教科書体 NP-R" panose="02020400000000000000" pitchFamily="18" charset="-128"/>
              <a:ea typeface="UD デジタル 教科書体 NP-R" panose="02020400000000000000" pitchFamily="18" charset="-128"/>
            </a:endParaRPr>
          </a:p>
        </p:txBody>
      </p:sp>
      <p:sp>
        <p:nvSpPr>
          <p:cNvPr id="24" name="テキスト ボックス 23">
            <a:extLst>
              <a:ext uri="{FF2B5EF4-FFF2-40B4-BE49-F238E27FC236}">
                <a16:creationId xmlns:a16="http://schemas.microsoft.com/office/drawing/2014/main" id="{101C3EB3-4A85-4DED-A136-4779F1B8700D}"/>
              </a:ext>
            </a:extLst>
          </p:cNvPr>
          <p:cNvSpPr txBox="1"/>
          <p:nvPr/>
        </p:nvSpPr>
        <p:spPr>
          <a:xfrm>
            <a:off x="241819" y="3841322"/>
            <a:ext cx="3780430"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a:t>
            </a:r>
            <a:r>
              <a:rPr lang="en-US" altLang="ja-JP" sz="1600" dirty="0">
                <a:solidFill>
                  <a:schemeClr val="bg1"/>
                </a:solidFill>
                <a:latin typeface="UD デジタル 教科書体 NP-R" panose="02020400000000000000" pitchFamily="18" charset="-128"/>
                <a:ea typeface="UD デジタル 教科書体 NP-R" panose="02020400000000000000" pitchFamily="18" charset="-128"/>
              </a:rPr>
              <a:t>TOEFL</a:t>
            </a:r>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の平均スコア</a:t>
            </a:r>
          </a:p>
        </p:txBody>
      </p:sp>
      <p:sp>
        <p:nvSpPr>
          <p:cNvPr id="26" name="テキスト ボックス 25">
            <a:extLst>
              <a:ext uri="{FF2B5EF4-FFF2-40B4-BE49-F238E27FC236}">
                <a16:creationId xmlns:a16="http://schemas.microsoft.com/office/drawing/2014/main" id="{A59162C6-936E-4D3A-8ABE-5D08531F9AC0}"/>
              </a:ext>
            </a:extLst>
          </p:cNvPr>
          <p:cNvSpPr txBox="1"/>
          <p:nvPr/>
        </p:nvSpPr>
        <p:spPr>
          <a:xfrm>
            <a:off x="265687" y="4310560"/>
            <a:ext cx="5439522" cy="784830"/>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アジア諸国・地域の</a:t>
            </a:r>
            <a:r>
              <a:rPr lang="en-US" altLang="ja-JP" sz="1400" dirty="0">
                <a:latin typeface="メイリオ" panose="020B0604030504040204" pitchFamily="50" charset="-128"/>
                <a:ea typeface="メイリオ" panose="020B0604030504040204" pitchFamily="50" charset="-128"/>
              </a:rPr>
              <a:t>TOEFL</a:t>
            </a:r>
            <a:r>
              <a:rPr lang="ja-JP" altLang="en-US" sz="1400" dirty="0">
                <a:latin typeface="メイリオ" panose="020B0604030504040204" pitchFamily="50" charset="-128"/>
                <a:ea typeface="メイリオ" panose="020B0604030504040204" pitchFamily="50" charset="-128"/>
              </a:rPr>
              <a:t>平均スコアは、シンガポール、</a:t>
            </a:r>
            <a:endParaRPr lang="en-US" altLang="ja-JP" sz="1400" dirty="0">
              <a:latin typeface="メイリオ" panose="020B0604030504040204" pitchFamily="50" charset="-128"/>
              <a:ea typeface="メイリオ" panose="020B0604030504040204" pitchFamily="50" charset="-128"/>
            </a:endParaRPr>
          </a:p>
          <a:p>
            <a:pPr>
              <a:lnSpc>
                <a:spcPts val="1800"/>
              </a:lnSpc>
            </a:pPr>
            <a:r>
              <a:rPr lang="ja-JP" altLang="en-US" sz="1400" dirty="0">
                <a:latin typeface="メイリオ" panose="020B0604030504040204" pitchFamily="50" charset="-128"/>
                <a:ea typeface="メイリオ" panose="020B0604030504040204" pitchFamily="50" charset="-128"/>
              </a:rPr>
              <a:t>インド、パキスタンに次ぐ第</a:t>
            </a:r>
            <a:r>
              <a:rPr lang="en-US" altLang="ja-JP" sz="1400" dirty="0">
                <a:latin typeface="メイリオ" panose="020B0604030504040204" pitchFamily="50" charset="-128"/>
                <a:ea typeface="メイリオ" panose="020B0604030504040204" pitchFamily="50" charset="-128"/>
              </a:rPr>
              <a:t>4</a:t>
            </a:r>
            <a:r>
              <a:rPr lang="ja-JP" altLang="en-US" sz="1400" dirty="0">
                <a:latin typeface="メイリオ" panose="020B0604030504040204" pitchFamily="50" charset="-128"/>
                <a:ea typeface="メイリオ" panose="020B0604030504040204" pitchFamily="50" charset="-128"/>
              </a:rPr>
              <a:t>位にランクインしてます。</a:t>
            </a:r>
          </a:p>
          <a:p>
            <a:pPr>
              <a:lnSpc>
                <a:spcPts val="1800"/>
              </a:lnSpc>
            </a:pP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文部科学省の</a:t>
            </a:r>
            <a:r>
              <a:rPr lang="en-US" altLang="ja-JP" sz="1200" dirty="0">
                <a:latin typeface="メイリオ" panose="020B0604030504040204" pitchFamily="50" charset="-128"/>
                <a:ea typeface="メイリオ" panose="020B0604030504040204" pitchFamily="50" charset="-128"/>
              </a:rPr>
              <a:t>HP</a:t>
            </a:r>
            <a:r>
              <a:rPr lang="ja-JP" altLang="en-US" sz="1200" dirty="0">
                <a:latin typeface="メイリオ" panose="020B0604030504040204" pitchFamily="50" charset="-128"/>
                <a:ea typeface="メイリオ" panose="020B0604030504040204" pitchFamily="50" charset="-128"/>
              </a:rPr>
              <a:t>より参照。</a:t>
            </a:r>
            <a:r>
              <a:rPr lang="en-US" altLang="ja-JP" sz="1200" dirty="0">
                <a:latin typeface="メイリオ" panose="020B0604030504040204" pitchFamily="50" charset="-128"/>
                <a:ea typeface="メイリオ" panose="020B0604030504040204" pitchFamily="50" charset="-128"/>
              </a:rPr>
              <a:t>2004</a:t>
            </a:r>
            <a:r>
              <a:rPr lang="ja-JP" altLang="en-US" sz="1200" dirty="0">
                <a:latin typeface="メイリオ" panose="020B0604030504040204" pitchFamily="50" charset="-128"/>
                <a:ea typeface="メイリオ" panose="020B0604030504040204" pitchFamily="50" charset="-128"/>
              </a:rPr>
              <a:t>年</a:t>
            </a:r>
            <a:r>
              <a:rPr lang="en-US" altLang="ja-JP" sz="1200" dirty="0">
                <a:latin typeface="メイリオ" panose="020B0604030504040204" pitchFamily="50" charset="-128"/>
                <a:ea typeface="メイリオ" panose="020B0604030504040204" pitchFamily="50" charset="-128"/>
              </a:rPr>
              <a:t>7</a:t>
            </a:r>
            <a:r>
              <a:rPr lang="ja-JP" altLang="en-US" sz="1200" dirty="0">
                <a:latin typeface="メイリオ" panose="020B0604030504040204" pitchFamily="50" charset="-128"/>
                <a:ea typeface="メイリオ" panose="020B0604030504040204" pitchFamily="50" charset="-128"/>
              </a:rPr>
              <a:t>月～</a:t>
            </a:r>
            <a:r>
              <a:rPr lang="en-US" altLang="ja-JP" sz="1200" dirty="0">
                <a:latin typeface="メイリオ" panose="020B0604030504040204" pitchFamily="50" charset="-128"/>
                <a:ea typeface="メイリオ" panose="020B0604030504040204" pitchFamily="50" charset="-128"/>
              </a:rPr>
              <a:t>2005</a:t>
            </a:r>
            <a:r>
              <a:rPr lang="ja-JP" altLang="en-US" sz="1200" dirty="0">
                <a:latin typeface="メイリオ" panose="020B0604030504040204" pitchFamily="50" charset="-128"/>
                <a:ea typeface="メイリオ" panose="020B0604030504040204" pitchFamily="50" charset="-128"/>
              </a:rPr>
              <a:t>年</a:t>
            </a:r>
            <a:r>
              <a:rPr lang="en-US" altLang="ja-JP" sz="1200" dirty="0">
                <a:latin typeface="メイリオ" panose="020B0604030504040204" pitchFamily="50" charset="-128"/>
                <a:ea typeface="メイリオ" panose="020B0604030504040204" pitchFamily="50" charset="-128"/>
              </a:rPr>
              <a:t>6</a:t>
            </a:r>
            <a:r>
              <a:rPr lang="ja-JP" altLang="en-US" sz="1200" dirty="0">
                <a:latin typeface="メイリオ" panose="020B0604030504040204" pitchFamily="50" charset="-128"/>
                <a:ea typeface="メイリオ" panose="020B0604030504040204" pitchFamily="50" charset="-128"/>
              </a:rPr>
              <a:t>月実施結果</a:t>
            </a:r>
            <a:r>
              <a:rPr lang="en-US" altLang="ja-JP" sz="1200" dirty="0">
                <a:latin typeface="メイリオ" panose="020B0604030504040204" pitchFamily="50" charset="-128"/>
                <a:ea typeface="メイリオ" panose="020B0604030504040204" pitchFamily="50" charset="-128"/>
              </a:rPr>
              <a:t>)</a:t>
            </a:r>
          </a:p>
        </p:txBody>
      </p:sp>
      <p:pic>
        <p:nvPicPr>
          <p:cNvPr id="27" name="image4.png">
            <a:extLst>
              <a:ext uri="{FF2B5EF4-FFF2-40B4-BE49-F238E27FC236}">
                <a16:creationId xmlns:a16="http://schemas.microsoft.com/office/drawing/2014/main" id="{00000000-0008-0000-0000-00003F000000}"/>
              </a:ext>
            </a:extLst>
          </p:cNvPr>
          <p:cNvPicPr preferRelativeResize="0"/>
          <p:nvPr/>
        </p:nvPicPr>
        <p:blipFill>
          <a:blip r:embed="rId7" cstate="print"/>
          <a:stretch>
            <a:fillRect/>
          </a:stretch>
        </p:blipFill>
        <p:spPr>
          <a:xfrm>
            <a:off x="5155443" y="3857817"/>
            <a:ext cx="1787855" cy="1360349"/>
          </a:xfrm>
          <a:prstGeom prst="rect">
            <a:avLst/>
          </a:prstGeom>
          <a:noFill/>
        </p:spPr>
      </p:pic>
      <p:sp>
        <p:nvSpPr>
          <p:cNvPr id="28" name="正方形/長方形 27">
            <a:extLst>
              <a:ext uri="{FF2B5EF4-FFF2-40B4-BE49-F238E27FC236}">
                <a16:creationId xmlns:a16="http://schemas.microsoft.com/office/drawing/2014/main" id="{31A332EA-E026-4783-832D-A1E0AED728C6}"/>
              </a:ext>
            </a:extLst>
          </p:cNvPr>
          <p:cNvSpPr/>
          <p:nvPr/>
        </p:nvSpPr>
        <p:spPr>
          <a:xfrm>
            <a:off x="265687" y="5398440"/>
            <a:ext cx="3044045"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F059FF0A-E9E8-4FA8-AD42-35E509490E03}"/>
              </a:ext>
            </a:extLst>
          </p:cNvPr>
          <p:cNvSpPr txBox="1"/>
          <p:nvPr/>
        </p:nvSpPr>
        <p:spPr>
          <a:xfrm>
            <a:off x="241819" y="5454534"/>
            <a:ext cx="3780430"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✦ビジネスイングリッシュ指数</a:t>
            </a:r>
          </a:p>
        </p:txBody>
      </p:sp>
      <p:pic>
        <p:nvPicPr>
          <p:cNvPr id="31" name="図 30" descr="ロゴ&#10;&#10;自動的に生成された説明">
            <a:extLst>
              <a:ext uri="{FF2B5EF4-FFF2-40B4-BE49-F238E27FC236}">
                <a16:creationId xmlns:a16="http://schemas.microsoft.com/office/drawing/2014/main" id="{B9F19868-8A08-4AB1-8BC2-FA8C1837B1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27093" y="5463450"/>
            <a:ext cx="1494428" cy="1456057"/>
          </a:xfrm>
          <a:prstGeom prst="rect">
            <a:avLst/>
          </a:prstGeom>
        </p:spPr>
      </p:pic>
      <p:sp>
        <p:nvSpPr>
          <p:cNvPr id="33" name="テキスト ボックス 32">
            <a:extLst>
              <a:ext uri="{FF2B5EF4-FFF2-40B4-BE49-F238E27FC236}">
                <a16:creationId xmlns:a16="http://schemas.microsoft.com/office/drawing/2014/main" id="{6D5FFA77-A2D7-454C-9673-00AA910FE06A}"/>
              </a:ext>
            </a:extLst>
          </p:cNvPr>
          <p:cNvSpPr txBox="1"/>
          <p:nvPr/>
        </p:nvSpPr>
        <p:spPr>
          <a:xfrm>
            <a:off x="265687" y="5926023"/>
            <a:ext cx="4450060" cy="784830"/>
          </a:xfrm>
          <a:prstGeom prst="rect">
            <a:avLst/>
          </a:prstGeom>
          <a:noFill/>
        </p:spPr>
        <p:txBody>
          <a:bodyPr wrap="square">
            <a:spAutoFit/>
          </a:bodyPr>
          <a:lstStyle/>
          <a:p>
            <a:pPr>
              <a:lnSpc>
                <a:spcPts val="1800"/>
              </a:lnSpc>
            </a:pPr>
            <a:r>
              <a:rPr lang="en-US" altLang="ja-JP" sz="1400" dirty="0">
                <a:latin typeface="メイリオ" panose="020B0604030504040204" pitchFamily="50" charset="-128"/>
                <a:ea typeface="メイリオ" panose="020B0604030504040204" pitchFamily="50" charset="-128"/>
              </a:rPr>
              <a:t>Global English</a:t>
            </a:r>
            <a:r>
              <a:rPr lang="ja-JP" altLang="en-US" sz="1400" dirty="0">
                <a:latin typeface="メイリオ" panose="020B0604030504040204" pitchFamily="50" charset="-128"/>
                <a:ea typeface="メイリオ" panose="020B0604030504040204" pitchFamily="50" charset="-128"/>
              </a:rPr>
              <a:t>社が発表するビジネスにおける英語力の高さを表す指標では、世界 第</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位にランクインした事があります。</a:t>
            </a:r>
          </a:p>
        </p:txBody>
      </p:sp>
      <p:sp>
        <p:nvSpPr>
          <p:cNvPr id="36" name="テキスト ボックス 35">
            <a:extLst>
              <a:ext uri="{FF2B5EF4-FFF2-40B4-BE49-F238E27FC236}">
                <a16:creationId xmlns:a16="http://schemas.microsoft.com/office/drawing/2014/main" id="{23695D53-2EE4-4D3B-AA8C-CDD606B8CC6C}"/>
              </a:ext>
            </a:extLst>
          </p:cNvPr>
          <p:cNvSpPr txBox="1"/>
          <p:nvPr/>
        </p:nvSpPr>
        <p:spPr>
          <a:xfrm>
            <a:off x="479942" y="7068375"/>
            <a:ext cx="2389248" cy="400110"/>
          </a:xfrm>
          <a:prstGeom prst="rect">
            <a:avLst/>
          </a:prstGeom>
          <a:noFill/>
        </p:spPr>
        <p:txBody>
          <a:bodyPr wrap="square">
            <a:spAutoFit/>
          </a:bodyPr>
          <a:lstStyle/>
          <a:p>
            <a:r>
              <a:rPr lang="ja-JP" altLang="en-US" sz="2000" u="sng" dirty="0">
                <a:latin typeface="メイリオ" panose="020B0604030504040204" pitchFamily="50" charset="-128"/>
                <a:ea typeface="メイリオ" panose="020B0604030504040204" pitchFamily="50" charset="-128"/>
              </a:rPr>
              <a:t>講師情報について</a:t>
            </a:r>
          </a:p>
        </p:txBody>
      </p:sp>
      <p:sp>
        <p:nvSpPr>
          <p:cNvPr id="38" name="テキスト ボックス 37">
            <a:extLst>
              <a:ext uri="{FF2B5EF4-FFF2-40B4-BE49-F238E27FC236}">
                <a16:creationId xmlns:a16="http://schemas.microsoft.com/office/drawing/2014/main" id="{7824BE87-4590-45F7-A6A3-D7F6B8407173}"/>
              </a:ext>
            </a:extLst>
          </p:cNvPr>
          <p:cNvSpPr txBox="1"/>
          <p:nvPr/>
        </p:nvSpPr>
        <p:spPr>
          <a:xfrm>
            <a:off x="407202" y="7642370"/>
            <a:ext cx="5701234" cy="1708160"/>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教育課程を卒業し、対面、オンラインを含めて講師経験〇年以上の講師。数名の講師で、御社を担当します。フィリピン人は一般的におだやかでホスピタリティが高いと評判ですが、その中でも</a:t>
            </a:r>
            <a:r>
              <a:rPr lang="en-US" altLang="ja-JP" sz="1400" dirty="0">
                <a:latin typeface="メイリオ" panose="020B0604030504040204" pitchFamily="50" charset="-128"/>
                <a:ea typeface="メイリオ" panose="020B0604030504040204" pitchFamily="50" charset="-128"/>
              </a:rPr>
              <a:t>CBEA</a:t>
            </a:r>
            <a:r>
              <a:rPr lang="ja-JP" altLang="en-US" sz="1400" dirty="0">
                <a:latin typeface="メイリオ" panose="020B0604030504040204" pitchFamily="50" charset="-128"/>
                <a:ea typeface="メイリオ" panose="020B0604030504040204" pitchFamily="50" charset="-128"/>
              </a:rPr>
              <a:t>講師は、セブ島ゆえの明るさ・親しみやすさがあり、レッスンもアットホームで楽しいと評判です。</a:t>
            </a:r>
          </a:p>
          <a:p>
            <a:pPr>
              <a:lnSpc>
                <a:spcPts val="1800"/>
              </a:lnSpc>
            </a:pPr>
            <a:r>
              <a:rPr lang="ja-JP" altLang="en-US" sz="1400" dirty="0">
                <a:latin typeface="メイリオ" panose="020B0604030504040204" pitchFamily="50" charset="-128"/>
                <a:ea typeface="メイリオ" panose="020B0604030504040204" pitchFamily="50" charset="-128"/>
              </a:rPr>
              <a:t>採用に関しては厳しい基準を設け、教員資格の保有者や英語学科の卒業者を中心に採用しています。</a:t>
            </a:r>
          </a:p>
        </p:txBody>
      </p:sp>
      <p:sp>
        <p:nvSpPr>
          <p:cNvPr id="41" name="正方形/長方形 40">
            <a:extLst>
              <a:ext uri="{FF2B5EF4-FFF2-40B4-BE49-F238E27FC236}">
                <a16:creationId xmlns:a16="http://schemas.microsoft.com/office/drawing/2014/main" id="{2F05AA16-4F35-48B9-91EE-4B98D5A506CF}"/>
              </a:ext>
            </a:extLst>
          </p:cNvPr>
          <p:cNvSpPr/>
          <p:nvPr/>
        </p:nvSpPr>
        <p:spPr>
          <a:xfrm>
            <a:off x="269110" y="7028324"/>
            <a:ext cx="89156"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C497406E-9B38-422B-A5BB-BC0591319F32}"/>
              </a:ext>
            </a:extLst>
          </p:cNvPr>
          <p:cNvSpPr/>
          <p:nvPr/>
        </p:nvSpPr>
        <p:spPr>
          <a:xfrm>
            <a:off x="390786" y="7028324"/>
            <a:ext cx="89156" cy="421434"/>
          </a:xfrm>
          <a:prstGeom prst="rect">
            <a:avLst/>
          </a:prstGeom>
          <a:solidFill>
            <a:srgbClr val="39D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 name="直線コネクタ 2">
            <a:extLst>
              <a:ext uri="{FF2B5EF4-FFF2-40B4-BE49-F238E27FC236}">
                <a16:creationId xmlns:a16="http://schemas.microsoft.com/office/drawing/2014/main" id="{AC10086F-8B1D-485F-869B-806FE894C8C8}"/>
              </a:ext>
            </a:extLst>
          </p:cNvPr>
          <p:cNvCxnSpPr>
            <a:cxnSpLocks/>
          </p:cNvCxnSpPr>
          <p:nvPr/>
        </p:nvCxnSpPr>
        <p:spPr>
          <a:xfrm>
            <a:off x="271030" y="2093918"/>
            <a:ext cx="0" cy="1328836"/>
          </a:xfrm>
          <a:prstGeom prst="line">
            <a:avLst/>
          </a:prstGeom>
          <a:ln w="28575">
            <a:solidFill>
              <a:srgbClr val="5EC1C6"/>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BD5E2F24-CC02-4510-9213-7C3400B677C4}"/>
              </a:ext>
            </a:extLst>
          </p:cNvPr>
          <p:cNvCxnSpPr>
            <a:cxnSpLocks/>
          </p:cNvCxnSpPr>
          <p:nvPr/>
        </p:nvCxnSpPr>
        <p:spPr>
          <a:xfrm>
            <a:off x="279335" y="3857817"/>
            <a:ext cx="0" cy="1237573"/>
          </a:xfrm>
          <a:prstGeom prst="line">
            <a:avLst/>
          </a:prstGeom>
          <a:ln w="28575">
            <a:solidFill>
              <a:srgbClr val="5EC1C6"/>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D30AFE6B-659A-4AAD-9560-E948D55C8DEE}"/>
              </a:ext>
            </a:extLst>
          </p:cNvPr>
          <p:cNvCxnSpPr>
            <a:cxnSpLocks/>
          </p:cNvCxnSpPr>
          <p:nvPr/>
        </p:nvCxnSpPr>
        <p:spPr>
          <a:xfrm flipH="1">
            <a:off x="281165" y="5398440"/>
            <a:ext cx="1" cy="1327514"/>
          </a:xfrm>
          <a:prstGeom prst="line">
            <a:avLst/>
          </a:prstGeom>
          <a:ln w="28575">
            <a:solidFill>
              <a:srgbClr val="5EC1C6"/>
            </a:solidFill>
          </a:ln>
        </p:spPr>
        <p:style>
          <a:lnRef idx="1">
            <a:schemeClr val="accent1"/>
          </a:lnRef>
          <a:fillRef idx="0">
            <a:schemeClr val="accent1"/>
          </a:fillRef>
          <a:effectRef idx="0">
            <a:schemeClr val="accent1"/>
          </a:effectRef>
          <a:fontRef idx="minor">
            <a:schemeClr val="tx1"/>
          </a:fontRef>
        </p:style>
      </p:cxnSp>
      <p:sp>
        <p:nvSpPr>
          <p:cNvPr id="34" name="直角三角形 33">
            <a:extLst>
              <a:ext uri="{FF2B5EF4-FFF2-40B4-BE49-F238E27FC236}">
                <a16:creationId xmlns:a16="http://schemas.microsoft.com/office/drawing/2014/main" id="{F048C9F2-4321-424D-BB8C-8CFA3A03A133}"/>
              </a:ext>
            </a:extLst>
          </p:cNvPr>
          <p:cNvSpPr/>
          <p:nvPr/>
        </p:nvSpPr>
        <p:spPr>
          <a:xfrm flipH="1">
            <a:off x="7104252" y="10294721"/>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直角三角形 34">
            <a:extLst>
              <a:ext uri="{FF2B5EF4-FFF2-40B4-BE49-F238E27FC236}">
                <a16:creationId xmlns:a16="http://schemas.microsoft.com/office/drawing/2014/main" id="{3B28C3E3-7D8F-4581-8AB4-93E9E7CCBFF2}"/>
              </a:ext>
            </a:extLst>
          </p:cNvPr>
          <p:cNvSpPr/>
          <p:nvPr/>
        </p:nvSpPr>
        <p:spPr>
          <a:xfrm flipV="1">
            <a:off x="313688" y="7603568"/>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descr="メガネを掛けた女性&#10;&#10;自動的に生成された説明">
            <a:extLst>
              <a:ext uri="{FF2B5EF4-FFF2-40B4-BE49-F238E27FC236}">
                <a16:creationId xmlns:a16="http://schemas.microsoft.com/office/drawing/2014/main" id="{5F4CFBDB-21A5-440A-836E-52F870F754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08436" y="7606840"/>
            <a:ext cx="1137551" cy="1514762"/>
          </a:xfrm>
          <a:prstGeom prst="rect">
            <a:avLst/>
          </a:prstGeom>
        </p:spPr>
      </p:pic>
      <p:sp>
        <p:nvSpPr>
          <p:cNvPr id="43" name="テキスト ボックス 42">
            <a:extLst>
              <a:ext uri="{FF2B5EF4-FFF2-40B4-BE49-F238E27FC236}">
                <a16:creationId xmlns:a16="http://schemas.microsoft.com/office/drawing/2014/main" id="{0CD1E26D-71FB-4D79-A795-664B28FA5BF9}"/>
              </a:ext>
            </a:extLst>
          </p:cNvPr>
          <p:cNvSpPr txBox="1"/>
          <p:nvPr/>
        </p:nvSpPr>
        <p:spPr>
          <a:xfrm>
            <a:off x="390786" y="9263138"/>
            <a:ext cx="6929468" cy="124649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また講師の技術を高めるモニタリングやトレーニングなども日常的に実施し、常に高い品質のレッスンをご提供できるよう努めております。英語が初めてのお子様から、ビジネス英語を向上させたい方、</a:t>
            </a:r>
          </a:p>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そして生涯学習のシニアまで、一人ひとりに寄り添った明るく楽しいレッスンで、皆様の学習をしっかりとサポートいたします。</a:t>
            </a:r>
          </a:p>
        </p:txBody>
      </p:sp>
      <p:sp>
        <p:nvSpPr>
          <p:cNvPr id="44" name="正方形/長方形 43">
            <a:extLst>
              <a:ext uri="{FF2B5EF4-FFF2-40B4-BE49-F238E27FC236}">
                <a16:creationId xmlns:a16="http://schemas.microsoft.com/office/drawing/2014/main" id="{5D78A0CB-F2DB-4D28-8AA1-04FBEC057E11}"/>
              </a:ext>
            </a:extLst>
          </p:cNvPr>
          <p:cNvSpPr/>
          <p:nvPr/>
        </p:nvSpPr>
        <p:spPr>
          <a:xfrm>
            <a:off x="295" y="10495776"/>
            <a:ext cx="7559380" cy="197029"/>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76559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建物, 空気 が含まれている画像&#10;&#10;自動的に生成された説明">
            <a:extLst>
              <a:ext uri="{FF2B5EF4-FFF2-40B4-BE49-F238E27FC236}">
                <a16:creationId xmlns:a16="http://schemas.microsoft.com/office/drawing/2014/main" id="{7DD9A3D0-8E69-4AD5-B99E-13A6F3F055A4}"/>
              </a:ext>
            </a:extLst>
          </p:cNvPr>
          <p:cNvPicPr>
            <a:picLocks noChangeAspect="1"/>
          </p:cNvPicPr>
          <p:nvPr/>
        </p:nvPicPr>
        <p:blipFill rotWithShape="1">
          <a:blip r:embed="rId2">
            <a:duotone>
              <a:schemeClr val="accent4">
                <a:shade val="45000"/>
                <a:satMod val="135000"/>
              </a:schemeClr>
              <a:prstClr val="white"/>
            </a:duotone>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8063" r="48819"/>
          <a:stretch/>
        </p:blipFill>
        <p:spPr>
          <a:xfrm>
            <a:off x="-1" y="0"/>
            <a:ext cx="7561283" cy="10691813"/>
          </a:xfrm>
          <a:prstGeom prst="rect">
            <a:avLst/>
          </a:prstGeom>
        </p:spPr>
      </p:pic>
      <p:sp>
        <p:nvSpPr>
          <p:cNvPr id="26" name="正方形/長方形 25">
            <a:extLst>
              <a:ext uri="{FF2B5EF4-FFF2-40B4-BE49-F238E27FC236}">
                <a16:creationId xmlns:a16="http://schemas.microsoft.com/office/drawing/2014/main" id="{7CDB3A33-1CAF-4C5B-8BAC-DF30B87245C9}"/>
              </a:ext>
            </a:extLst>
          </p:cNvPr>
          <p:cNvSpPr/>
          <p:nvPr/>
        </p:nvSpPr>
        <p:spPr>
          <a:xfrm>
            <a:off x="230964" y="907274"/>
            <a:ext cx="7062126" cy="2628380"/>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86105DFE-6F5B-4133-8635-494563053ECF}"/>
              </a:ext>
            </a:extLst>
          </p:cNvPr>
          <p:cNvPicPr>
            <a:picLocks noChangeAspect="1"/>
          </p:cNvPicPr>
          <p:nvPr/>
        </p:nvPicPr>
        <p:blipFill rotWithShape="1">
          <a:blip r:embed="rId4">
            <a:alphaModFix amt="70000"/>
          </a:blip>
          <a:srcRect l="1" t="1" r="12107" b="53594"/>
          <a:stretch/>
        </p:blipFill>
        <p:spPr>
          <a:xfrm>
            <a:off x="230964" y="312915"/>
            <a:ext cx="2321736" cy="487185"/>
          </a:xfrm>
          <a:prstGeom prst="rect">
            <a:avLst/>
          </a:prstGeom>
        </p:spPr>
      </p:pic>
      <p:pic>
        <p:nvPicPr>
          <p:cNvPr id="9" name="図 8">
            <a:extLst>
              <a:ext uri="{FF2B5EF4-FFF2-40B4-BE49-F238E27FC236}">
                <a16:creationId xmlns:a16="http://schemas.microsoft.com/office/drawing/2014/main" id="{E2784A7C-7272-4693-9B54-8D701429E842}"/>
              </a:ext>
            </a:extLst>
          </p:cNvPr>
          <p:cNvPicPr>
            <a:picLocks noChangeAspect="1"/>
          </p:cNvPicPr>
          <p:nvPr/>
        </p:nvPicPr>
        <p:blipFill rotWithShape="1">
          <a:blip r:embed="rId4">
            <a:alphaModFix amt="70000"/>
          </a:blip>
          <a:srcRect l="1" t="1" r="12107" b="53594"/>
          <a:stretch/>
        </p:blipFill>
        <p:spPr>
          <a:xfrm flipH="1">
            <a:off x="2555064" y="312914"/>
            <a:ext cx="2321736" cy="487185"/>
          </a:xfrm>
          <a:prstGeom prst="rect">
            <a:avLst/>
          </a:prstGeom>
        </p:spPr>
      </p:pic>
      <p:sp>
        <p:nvSpPr>
          <p:cNvPr id="8" name="テキスト ボックス 7">
            <a:extLst>
              <a:ext uri="{FF2B5EF4-FFF2-40B4-BE49-F238E27FC236}">
                <a16:creationId xmlns:a16="http://schemas.microsoft.com/office/drawing/2014/main" id="{F3C510FA-7C2D-486D-8C85-0583C0BE4D06}"/>
              </a:ext>
            </a:extLst>
          </p:cNvPr>
          <p:cNvSpPr txBox="1"/>
          <p:nvPr/>
        </p:nvSpPr>
        <p:spPr>
          <a:xfrm>
            <a:off x="647507" y="371840"/>
            <a:ext cx="4288645" cy="369332"/>
          </a:xfrm>
          <a:prstGeom prst="rect">
            <a:avLst/>
          </a:prstGeom>
          <a:noFill/>
        </p:spPr>
        <p:txBody>
          <a:bodyPr wrap="square">
            <a:spAutoFit/>
          </a:bodyPr>
          <a:lstStyle/>
          <a:p>
            <a:r>
              <a:rPr lang="ja-JP" altLang="en-US" spc="300" dirty="0">
                <a:solidFill>
                  <a:schemeClr val="bg1"/>
                </a:solidFill>
                <a:latin typeface="メイリオ" panose="020B0604030504040204" pitchFamily="50" charset="-128"/>
                <a:ea typeface="メイリオ" panose="020B0604030504040204" pitchFamily="50" charset="-128"/>
              </a:rPr>
              <a:t>オンライン講師派遣プログラム</a:t>
            </a:r>
            <a:endParaRPr lang="en-US" altLang="ja-JP" spc="3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098DF6C8-9195-4F95-91DD-ACA186519B01}"/>
              </a:ext>
            </a:extLst>
          </p:cNvPr>
          <p:cNvSpPr txBox="1"/>
          <p:nvPr/>
        </p:nvSpPr>
        <p:spPr>
          <a:xfrm>
            <a:off x="383910" y="1043309"/>
            <a:ext cx="6756233" cy="2400657"/>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フィリピンのセブ島から、オンライン授業のための講師を派遣させていただきます。オンライン授業は、</a:t>
            </a:r>
            <a:r>
              <a:rPr lang="en-US" altLang="ja-JP" sz="1400" dirty="0">
                <a:latin typeface="メイリオ" panose="020B0604030504040204" pitchFamily="50" charset="-128"/>
                <a:ea typeface="メイリオ" panose="020B0604030504040204" pitchFamily="50" charset="-128"/>
              </a:rPr>
              <a:t>Zoom</a:t>
            </a:r>
            <a:r>
              <a:rPr lang="ja-JP" altLang="en-US" sz="1400" dirty="0">
                <a:latin typeface="メイリオ" panose="020B0604030504040204" pitchFamily="50" charset="-128"/>
                <a:ea typeface="メイリオ" panose="020B0604030504040204" pitchFamily="50" charset="-128"/>
              </a:rPr>
              <a:t>などのオンラインツールを使いご提供させていただきます。</a:t>
            </a:r>
          </a:p>
          <a:p>
            <a:pPr>
              <a:lnSpc>
                <a:spcPts val="1800"/>
              </a:lnSpc>
            </a:pPr>
            <a:r>
              <a:rPr lang="ja-JP" altLang="en-US" sz="1400" dirty="0">
                <a:latin typeface="メイリオ" panose="020B0604030504040204" pitchFamily="50" charset="-128"/>
                <a:ea typeface="メイリオ" panose="020B0604030504040204" pitchFamily="50" charset="-128"/>
              </a:rPr>
              <a:t>弊社日本人スタッフが講師管理、その他オンラインツール等の準備を行いますので、提供時間、授業内容の調整が終わり次第、すぐに生徒様へのレッスン提供が可能です。</a:t>
            </a:r>
          </a:p>
          <a:p>
            <a:pPr>
              <a:lnSpc>
                <a:spcPts val="1800"/>
              </a:lnSpc>
            </a:pPr>
            <a:r>
              <a:rPr lang="ja-JP" altLang="en-US" sz="1400" dirty="0">
                <a:latin typeface="メイリオ" panose="020B0604030504040204" pitchFamily="50" charset="-128"/>
                <a:ea typeface="メイリオ" panose="020B0604030504040204" pitchFamily="50" charset="-128"/>
              </a:rPr>
              <a:t>また、オンラインレッスンの提供がない場合は、オンラインツール等も含めてご提案をさせていただきます。</a:t>
            </a:r>
          </a:p>
          <a:p>
            <a:pPr>
              <a:lnSpc>
                <a:spcPts val="1800"/>
              </a:lnSpc>
            </a:pPr>
            <a:r>
              <a:rPr lang="ja-JP" altLang="en-US" sz="1400" dirty="0">
                <a:latin typeface="メイリオ" panose="020B0604030504040204" pitchFamily="50" charset="-128"/>
                <a:ea typeface="メイリオ" panose="020B0604030504040204" pitchFamily="50" charset="-128"/>
              </a:rPr>
              <a:t>費用については、オンライン講師</a:t>
            </a:r>
            <a:r>
              <a:rPr lang="en-US" altLang="ja-JP" sz="1400" dirty="0">
                <a:latin typeface="メイリオ" panose="020B0604030504040204" pitchFamily="50" charset="-128"/>
                <a:ea typeface="メイリオ" panose="020B0604030504040204" pitchFamily="50" charset="-128"/>
              </a:rPr>
              <a:t>1</a:t>
            </a:r>
            <a:r>
              <a:rPr lang="ja-JP" altLang="en-US" sz="1400" dirty="0">
                <a:latin typeface="メイリオ" panose="020B0604030504040204" pitchFamily="50" charset="-128"/>
                <a:ea typeface="メイリオ" panose="020B0604030504040204" pitchFamily="50" charset="-128"/>
              </a:rPr>
              <a:t>人につき</a:t>
            </a:r>
            <a:r>
              <a:rPr lang="en-US" altLang="ja-JP" sz="1400" dirty="0">
                <a:latin typeface="メイリオ" panose="020B0604030504040204" pitchFamily="50" charset="-128"/>
                <a:ea typeface="メイリオ" panose="020B0604030504040204" pitchFamily="50" charset="-128"/>
              </a:rPr>
              <a:t>44,000</a:t>
            </a:r>
            <a:r>
              <a:rPr lang="ja-JP" altLang="en-US" sz="1400" dirty="0">
                <a:latin typeface="メイリオ" panose="020B0604030504040204" pitchFamily="50" charset="-128"/>
                <a:ea typeface="メイリオ" panose="020B0604030504040204" pitchFamily="50" charset="-128"/>
              </a:rPr>
              <a:t>円にて派遣しておりますので、</a:t>
            </a:r>
          </a:p>
          <a:p>
            <a:pPr>
              <a:lnSpc>
                <a:spcPts val="1800"/>
              </a:lnSpc>
            </a:pPr>
            <a:r>
              <a:rPr lang="ja-JP" altLang="en-US" sz="1400" dirty="0">
                <a:latin typeface="メイリオ" panose="020B0604030504040204" pitchFamily="50" charset="-128"/>
                <a:ea typeface="メイリオ" panose="020B0604030504040204" pitchFamily="50" charset="-128"/>
              </a:rPr>
              <a:t>低価格にてオンラインレッスンの開講、拡大を進めていただけます。</a:t>
            </a:r>
          </a:p>
        </p:txBody>
      </p:sp>
      <p:sp>
        <p:nvSpPr>
          <p:cNvPr id="14" name="正方形/長方形 13">
            <a:extLst>
              <a:ext uri="{FF2B5EF4-FFF2-40B4-BE49-F238E27FC236}">
                <a16:creationId xmlns:a16="http://schemas.microsoft.com/office/drawing/2014/main" id="{C871A1EE-07E6-4D14-988C-FBF799A78F11}"/>
              </a:ext>
            </a:extLst>
          </p:cNvPr>
          <p:cNvSpPr/>
          <p:nvPr/>
        </p:nvSpPr>
        <p:spPr>
          <a:xfrm>
            <a:off x="230964" y="4018438"/>
            <a:ext cx="1764000"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C0B6E31A-E683-4467-974F-F0AD7219F3C8}"/>
              </a:ext>
            </a:extLst>
          </p:cNvPr>
          <p:cNvSpPr txBox="1"/>
          <p:nvPr/>
        </p:nvSpPr>
        <p:spPr>
          <a:xfrm>
            <a:off x="230964" y="4080846"/>
            <a:ext cx="1800460"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✦対応可能 年齢</a:t>
            </a:r>
          </a:p>
        </p:txBody>
      </p:sp>
      <p:sp>
        <p:nvSpPr>
          <p:cNvPr id="17" name="テキスト ボックス 16">
            <a:extLst>
              <a:ext uri="{FF2B5EF4-FFF2-40B4-BE49-F238E27FC236}">
                <a16:creationId xmlns:a16="http://schemas.microsoft.com/office/drawing/2014/main" id="{D82007FC-2D28-439C-BCAA-24B2A16CDA95}"/>
              </a:ext>
            </a:extLst>
          </p:cNvPr>
          <p:cNvSpPr txBox="1"/>
          <p:nvPr/>
        </p:nvSpPr>
        <p:spPr>
          <a:xfrm>
            <a:off x="302659" y="4538302"/>
            <a:ext cx="5572360" cy="1477328"/>
          </a:xfrm>
          <a:prstGeom prst="rect">
            <a:avLst/>
          </a:prstGeom>
          <a:noFill/>
        </p:spPr>
        <p:txBody>
          <a:bodyPr wrap="square">
            <a:spAutoFit/>
          </a:bodyPr>
          <a:lstStyle/>
          <a:p>
            <a:pPr>
              <a:lnSpc>
                <a:spcPts val="1800"/>
              </a:lnSpc>
            </a:pPr>
            <a:r>
              <a:rPr lang="en-US" altLang="ja-JP" sz="1400" dirty="0">
                <a:latin typeface="メイリオ" panose="020B0604030504040204" pitchFamily="50" charset="-128"/>
                <a:ea typeface="メイリオ" panose="020B0604030504040204" pitchFamily="50" charset="-128"/>
              </a:rPr>
              <a:t>5</a:t>
            </a:r>
            <a:r>
              <a:rPr lang="ja-JP" altLang="en-US" sz="1400" dirty="0">
                <a:latin typeface="メイリオ" panose="020B0604030504040204" pitchFamily="50" charset="-128"/>
                <a:ea typeface="メイリオ" panose="020B0604030504040204" pitchFamily="50" charset="-128"/>
              </a:rPr>
              <a:t>歳児 以上からシニア世代まで</a:t>
            </a:r>
          </a:p>
          <a:p>
            <a:pPr>
              <a:lnSpc>
                <a:spcPts val="1800"/>
              </a:lnSpc>
            </a:pPr>
            <a:r>
              <a:rPr lang="ja-JP" altLang="en-US" sz="1400" dirty="0">
                <a:latin typeface="メイリオ" panose="020B0604030504040204" pitchFamily="50" charset="-128"/>
                <a:ea typeface="メイリオ" panose="020B0604030504040204" pitchFamily="50" charset="-128"/>
              </a:rPr>
              <a:t>遊んで学べる英会話から、シニア世代まで幅広く対応しております。◎お子様用英会話にも力を入れています。フレンドリーな講師が楽しくレッスンします。</a:t>
            </a:r>
          </a:p>
          <a:p>
            <a:pPr>
              <a:lnSpc>
                <a:spcPts val="1800"/>
              </a:lnSpc>
            </a:pPr>
            <a:r>
              <a:rPr lang="ja-JP" altLang="en-US" sz="1400" dirty="0">
                <a:latin typeface="メイリオ" panose="020B0604030504040204" pitchFamily="50" charset="-128"/>
                <a:ea typeface="メイリオ" panose="020B0604030504040204" pitchFamily="50" charset="-128"/>
              </a:rPr>
              <a:t>また、低学年の生徒様でも楽しめるようキャラクターの講師での英会話レッスンも可能です。</a:t>
            </a:r>
          </a:p>
        </p:txBody>
      </p:sp>
      <p:sp>
        <p:nvSpPr>
          <p:cNvPr id="20" name="正方形/長方形 19">
            <a:extLst>
              <a:ext uri="{FF2B5EF4-FFF2-40B4-BE49-F238E27FC236}">
                <a16:creationId xmlns:a16="http://schemas.microsoft.com/office/drawing/2014/main" id="{83819659-0E69-41A8-9B7F-7F58EA7B55EE}"/>
              </a:ext>
            </a:extLst>
          </p:cNvPr>
          <p:cNvSpPr/>
          <p:nvPr/>
        </p:nvSpPr>
        <p:spPr>
          <a:xfrm>
            <a:off x="230964" y="6437604"/>
            <a:ext cx="2189081"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A999E91-B2B9-4A50-B526-131269C5D990}"/>
              </a:ext>
            </a:extLst>
          </p:cNvPr>
          <p:cNvSpPr txBox="1"/>
          <p:nvPr/>
        </p:nvSpPr>
        <p:spPr>
          <a:xfrm>
            <a:off x="230964" y="6477494"/>
            <a:ext cx="2713495"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✦提供可能 レッスン</a:t>
            </a:r>
          </a:p>
        </p:txBody>
      </p:sp>
      <p:sp>
        <p:nvSpPr>
          <p:cNvPr id="23" name="テキスト ボックス 22">
            <a:extLst>
              <a:ext uri="{FF2B5EF4-FFF2-40B4-BE49-F238E27FC236}">
                <a16:creationId xmlns:a16="http://schemas.microsoft.com/office/drawing/2014/main" id="{20A5B547-4E00-4068-BF7E-08B3FE67F3D9}"/>
              </a:ext>
            </a:extLst>
          </p:cNvPr>
          <p:cNvSpPr txBox="1"/>
          <p:nvPr/>
        </p:nvSpPr>
        <p:spPr>
          <a:xfrm>
            <a:off x="302659" y="6976589"/>
            <a:ext cx="5510284" cy="1015663"/>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◍未就学未就学児クラス </a:t>
            </a:r>
            <a:endParaRPr lang="en-US" altLang="ja-JP" sz="1400" dirty="0">
              <a:latin typeface="メイリオ" panose="020B0604030504040204" pitchFamily="50" charset="-128"/>
              <a:ea typeface="メイリオ" panose="020B0604030504040204" pitchFamily="50" charset="-128"/>
            </a:endParaRPr>
          </a:p>
          <a:p>
            <a:pPr>
              <a:lnSpc>
                <a:spcPts val="1800"/>
              </a:lnSpc>
            </a:pPr>
            <a:r>
              <a:rPr lang="ja-JP" altLang="en-US" sz="1400" dirty="0">
                <a:latin typeface="メイリオ" panose="020B0604030504040204" pitchFamily="50" charset="-128"/>
                <a:ea typeface="メイリオ" panose="020B0604030504040204" pitchFamily="50" charset="-128"/>
              </a:rPr>
              <a:t>◍小・中・高校生クラス </a:t>
            </a:r>
            <a:endParaRPr lang="en-US" altLang="ja-JP" sz="1400" dirty="0">
              <a:latin typeface="メイリオ" panose="020B0604030504040204" pitchFamily="50" charset="-128"/>
              <a:ea typeface="メイリオ" panose="020B0604030504040204" pitchFamily="50" charset="-128"/>
            </a:endParaRPr>
          </a:p>
          <a:p>
            <a:pPr>
              <a:lnSpc>
                <a:spcPts val="1800"/>
              </a:lnSpc>
            </a:pPr>
            <a:r>
              <a:rPr lang="ja-JP" altLang="en-US" sz="1400" dirty="0">
                <a:latin typeface="メイリオ" panose="020B0604030504040204" pitchFamily="50" charset="-128"/>
                <a:ea typeface="メイリオ" panose="020B0604030504040204" pitchFamily="50" charset="-128"/>
              </a:rPr>
              <a:t>◍英会話・ビジネス・観光英会話クラス </a:t>
            </a:r>
            <a:endParaRPr lang="en-US" altLang="ja-JP" sz="1400" dirty="0">
              <a:latin typeface="メイリオ" panose="020B0604030504040204" pitchFamily="50" charset="-128"/>
              <a:ea typeface="メイリオ" panose="020B0604030504040204" pitchFamily="50" charset="-128"/>
            </a:endParaRPr>
          </a:p>
          <a:p>
            <a:pPr>
              <a:lnSpc>
                <a:spcPts val="1800"/>
              </a:lnSpc>
            </a:pPr>
            <a:r>
              <a:rPr lang="ja-JP" altLang="en-US" sz="1400" dirty="0">
                <a:latin typeface="メイリオ" panose="020B0604030504040204" pitchFamily="50" charset="-128"/>
                <a:ea typeface="メイリオ" panose="020B0604030504040204" pitchFamily="50" charset="-128"/>
              </a:rPr>
              <a:t>◍各種試験対策クラス（</a:t>
            </a:r>
            <a:r>
              <a:rPr lang="en-US" altLang="ja-JP" sz="1400" dirty="0">
                <a:latin typeface="メイリオ" panose="020B0604030504040204" pitchFamily="50" charset="-128"/>
                <a:ea typeface="メイリオ" panose="020B0604030504040204" pitchFamily="50" charset="-128"/>
              </a:rPr>
              <a:t>TOEIC</a:t>
            </a:r>
            <a:r>
              <a:rPr lang="ja-JP" altLang="en-US" sz="1400" dirty="0">
                <a:latin typeface="メイリオ" panose="020B0604030504040204" pitchFamily="50" charset="-128"/>
                <a:ea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rPr>
              <a:t>IELTS</a:t>
            </a:r>
            <a:r>
              <a:rPr lang="ja-JP" altLang="en-US" sz="1400" dirty="0">
                <a:latin typeface="メイリオ" panose="020B0604030504040204" pitchFamily="50" charset="-128"/>
                <a:ea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rPr>
              <a:t>TOEFL</a:t>
            </a:r>
            <a:r>
              <a:rPr lang="ja-JP" altLang="en-US" sz="1400" dirty="0">
                <a:latin typeface="メイリオ" panose="020B0604030504040204" pitchFamily="50" charset="-128"/>
                <a:ea typeface="メイリオ" panose="020B0604030504040204" pitchFamily="50" charset="-128"/>
              </a:rPr>
              <a:t>、英検）</a:t>
            </a:r>
          </a:p>
        </p:txBody>
      </p:sp>
      <p:sp>
        <p:nvSpPr>
          <p:cNvPr id="24" name="正方形/長方形 23">
            <a:extLst>
              <a:ext uri="{FF2B5EF4-FFF2-40B4-BE49-F238E27FC236}">
                <a16:creationId xmlns:a16="http://schemas.microsoft.com/office/drawing/2014/main" id="{CFFCC0CC-9B54-4F08-86F2-0351852A8BFA}"/>
              </a:ext>
            </a:extLst>
          </p:cNvPr>
          <p:cNvSpPr/>
          <p:nvPr/>
        </p:nvSpPr>
        <p:spPr>
          <a:xfrm>
            <a:off x="230964" y="8494673"/>
            <a:ext cx="2481484"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テキスト ボックス 24">
            <a:extLst>
              <a:ext uri="{FF2B5EF4-FFF2-40B4-BE49-F238E27FC236}">
                <a16:creationId xmlns:a16="http://schemas.microsoft.com/office/drawing/2014/main" id="{18AF605F-9FC4-47AE-9A91-57150FC728F0}"/>
              </a:ext>
            </a:extLst>
          </p:cNvPr>
          <p:cNvSpPr txBox="1"/>
          <p:nvPr/>
        </p:nvSpPr>
        <p:spPr>
          <a:xfrm>
            <a:off x="230963" y="8536113"/>
            <a:ext cx="2713495"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✦レッスン提供 スタイル</a:t>
            </a:r>
          </a:p>
        </p:txBody>
      </p:sp>
      <p:sp>
        <p:nvSpPr>
          <p:cNvPr id="27" name="テキスト ボックス 26">
            <a:extLst>
              <a:ext uri="{FF2B5EF4-FFF2-40B4-BE49-F238E27FC236}">
                <a16:creationId xmlns:a16="http://schemas.microsoft.com/office/drawing/2014/main" id="{108CA4D0-484A-4A77-8AD2-E3A7E26ED968}"/>
              </a:ext>
            </a:extLst>
          </p:cNvPr>
          <p:cNvSpPr txBox="1"/>
          <p:nvPr/>
        </p:nvSpPr>
        <p:spPr>
          <a:xfrm>
            <a:off x="302659" y="9020342"/>
            <a:ext cx="3787254" cy="796372"/>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マンツーマンレッスン</a:t>
            </a:r>
            <a:endParaRPr lang="en-US" altLang="ja-JP" sz="1400" dirty="0">
              <a:latin typeface="メイリオ" panose="020B0604030504040204" pitchFamily="50" charset="-128"/>
              <a:ea typeface="メイリオ" panose="020B0604030504040204" pitchFamily="50" charset="-128"/>
            </a:endParaRPr>
          </a:p>
          <a:p>
            <a:pPr>
              <a:lnSpc>
                <a:spcPts val="1800"/>
              </a:lnSpc>
            </a:pPr>
            <a:r>
              <a:rPr lang="ja-JP" altLang="en-US" sz="1400" dirty="0">
                <a:latin typeface="メイリオ" panose="020B0604030504040204" pitchFamily="50" charset="-128"/>
                <a:ea typeface="メイリオ" panose="020B0604030504040204" pitchFamily="50" charset="-128"/>
              </a:rPr>
              <a:t>グループレッスン（</a:t>
            </a:r>
            <a:r>
              <a:rPr lang="en-US" altLang="ja-JP" sz="1400" dirty="0">
                <a:latin typeface="メイリオ" panose="020B0604030504040204" pitchFamily="50" charset="-128"/>
                <a:ea typeface="メイリオ" panose="020B0604030504040204" pitchFamily="50" charset="-128"/>
              </a:rPr>
              <a:t>5</a:t>
            </a:r>
            <a:r>
              <a:rPr lang="ja-JP" altLang="en-US" sz="1400" dirty="0">
                <a:latin typeface="メイリオ" panose="020B0604030504040204" pitchFamily="50" charset="-128"/>
                <a:ea typeface="メイリオ" panose="020B0604030504040204" pitchFamily="50" charset="-128"/>
              </a:rPr>
              <a:t>名から</a:t>
            </a:r>
            <a:r>
              <a:rPr lang="en-US" altLang="ja-JP" sz="1400" dirty="0">
                <a:latin typeface="メイリオ" panose="020B0604030504040204" pitchFamily="50" charset="-128"/>
                <a:ea typeface="メイリオ" panose="020B0604030504040204" pitchFamily="50" charset="-128"/>
              </a:rPr>
              <a:t>10</a:t>
            </a:r>
            <a:r>
              <a:rPr lang="ja-JP" altLang="en-US" sz="1400" dirty="0">
                <a:latin typeface="メイリオ" panose="020B0604030504040204" pitchFamily="50" charset="-128"/>
                <a:ea typeface="メイリオ" panose="020B0604030504040204" pitchFamily="50" charset="-128"/>
              </a:rPr>
              <a:t>名程度）</a:t>
            </a:r>
          </a:p>
          <a:p>
            <a:pPr>
              <a:lnSpc>
                <a:spcPts val="1800"/>
              </a:lnSpc>
            </a:pP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ご要望に応じて提供致します。</a:t>
            </a:r>
          </a:p>
        </p:txBody>
      </p:sp>
      <p:pic>
        <p:nvPicPr>
          <p:cNvPr id="28" name="image1.png">
            <a:extLst>
              <a:ext uri="{FF2B5EF4-FFF2-40B4-BE49-F238E27FC236}">
                <a16:creationId xmlns:a16="http://schemas.microsoft.com/office/drawing/2014/main" id="{00000000-0008-0000-0000-000037000000}"/>
              </a:ext>
            </a:extLst>
          </p:cNvPr>
          <p:cNvPicPr preferRelativeResize="0"/>
          <p:nvPr/>
        </p:nvPicPr>
        <p:blipFill>
          <a:blip r:embed="rId5" cstate="print"/>
          <a:stretch>
            <a:fillRect/>
          </a:stretch>
        </p:blipFill>
        <p:spPr>
          <a:xfrm>
            <a:off x="3779837" y="8967422"/>
            <a:ext cx="1504839" cy="1329745"/>
          </a:xfrm>
          <a:prstGeom prst="rect">
            <a:avLst/>
          </a:prstGeom>
          <a:noFill/>
          <a:ln w="12700">
            <a:solidFill>
              <a:srgbClr val="5EC1C6"/>
            </a:solidFill>
          </a:ln>
        </p:spPr>
      </p:pic>
      <p:pic>
        <p:nvPicPr>
          <p:cNvPr id="29" name="image2.png">
            <a:extLst>
              <a:ext uri="{FF2B5EF4-FFF2-40B4-BE49-F238E27FC236}">
                <a16:creationId xmlns:a16="http://schemas.microsoft.com/office/drawing/2014/main" id="{00000000-0008-0000-0000-000038000000}"/>
              </a:ext>
            </a:extLst>
          </p:cNvPr>
          <p:cNvPicPr preferRelativeResize="0"/>
          <p:nvPr/>
        </p:nvPicPr>
        <p:blipFill>
          <a:blip r:embed="rId6" cstate="print"/>
          <a:stretch>
            <a:fillRect/>
          </a:stretch>
        </p:blipFill>
        <p:spPr>
          <a:xfrm>
            <a:off x="5528251" y="8967421"/>
            <a:ext cx="1572992" cy="1329745"/>
          </a:xfrm>
          <a:prstGeom prst="rect">
            <a:avLst/>
          </a:prstGeom>
          <a:noFill/>
          <a:ln w="12700">
            <a:solidFill>
              <a:srgbClr val="5EC1C6"/>
            </a:solidFill>
          </a:ln>
        </p:spPr>
      </p:pic>
      <p:cxnSp>
        <p:nvCxnSpPr>
          <p:cNvPr id="30" name="直線コネクタ 29">
            <a:extLst>
              <a:ext uri="{FF2B5EF4-FFF2-40B4-BE49-F238E27FC236}">
                <a16:creationId xmlns:a16="http://schemas.microsoft.com/office/drawing/2014/main" id="{DB861686-0937-4BD9-A3A2-CFB1B34659EB}"/>
              </a:ext>
            </a:extLst>
          </p:cNvPr>
          <p:cNvCxnSpPr>
            <a:cxnSpLocks/>
          </p:cNvCxnSpPr>
          <p:nvPr/>
        </p:nvCxnSpPr>
        <p:spPr>
          <a:xfrm>
            <a:off x="238584" y="4018438"/>
            <a:ext cx="0" cy="1997192"/>
          </a:xfrm>
          <a:prstGeom prst="line">
            <a:avLst/>
          </a:prstGeom>
          <a:ln w="28575">
            <a:solidFill>
              <a:srgbClr val="5EC1C6"/>
            </a:solidFill>
          </a:ln>
        </p:spPr>
        <p:style>
          <a:lnRef idx="1">
            <a:schemeClr val="accent1"/>
          </a:lnRef>
          <a:fillRef idx="0">
            <a:schemeClr val="accent1"/>
          </a:fillRef>
          <a:effectRef idx="0">
            <a:schemeClr val="accent1"/>
          </a:effectRef>
          <a:fontRef idx="minor">
            <a:schemeClr val="tx1"/>
          </a:fontRef>
        </p:style>
      </p:cxnSp>
      <p:pic>
        <p:nvPicPr>
          <p:cNvPr id="2050" name="Picture 2" descr="家族のイラスト無料/フリー素材">
            <a:extLst>
              <a:ext uri="{FF2B5EF4-FFF2-40B4-BE49-F238E27FC236}">
                <a16:creationId xmlns:a16="http://schemas.microsoft.com/office/drawing/2014/main" id="{642A9C63-513D-48F3-8EBA-2945E67824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9192" y="3799130"/>
            <a:ext cx="3058119" cy="704485"/>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直線コネクタ 30">
            <a:extLst>
              <a:ext uri="{FF2B5EF4-FFF2-40B4-BE49-F238E27FC236}">
                <a16:creationId xmlns:a16="http://schemas.microsoft.com/office/drawing/2014/main" id="{50AF19B7-3C5A-4DB5-BF1D-2AB51462944F}"/>
              </a:ext>
            </a:extLst>
          </p:cNvPr>
          <p:cNvCxnSpPr>
            <a:cxnSpLocks/>
          </p:cNvCxnSpPr>
          <p:nvPr/>
        </p:nvCxnSpPr>
        <p:spPr>
          <a:xfrm flipH="1">
            <a:off x="242781" y="6477494"/>
            <a:ext cx="1" cy="1535868"/>
          </a:xfrm>
          <a:prstGeom prst="line">
            <a:avLst/>
          </a:prstGeom>
          <a:ln w="28575">
            <a:solidFill>
              <a:srgbClr val="5EC1C6"/>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C9624B65-D771-4270-830E-C2B519FD6DD4}"/>
              </a:ext>
            </a:extLst>
          </p:cNvPr>
          <p:cNvCxnSpPr>
            <a:cxnSpLocks/>
          </p:cNvCxnSpPr>
          <p:nvPr/>
        </p:nvCxnSpPr>
        <p:spPr>
          <a:xfrm flipH="1">
            <a:off x="238585" y="8493662"/>
            <a:ext cx="1" cy="1397809"/>
          </a:xfrm>
          <a:prstGeom prst="line">
            <a:avLst/>
          </a:prstGeom>
          <a:ln w="28575">
            <a:solidFill>
              <a:srgbClr val="5EC1C6"/>
            </a:solidFill>
          </a:ln>
        </p:spPr>
        <p:style>
          <a:lnRef idx="1">
            <a:schemeClr val="accent1"/>
          </a:lnRef>
          <a:fillRef idx="0">
            <a:schemeClr val="accent1"/>
          </a:fillRef>
          <a:effectRef idx="0">
            <a:schemeClr val="accent1"/>
          </a:effectRef>
          <a:fontRef idx="minor">
            <a:schemeClr val="tx1"/>
          </a:fontRef>
        </p:style>
      </p:cxnSp>
      <p:sp>
        <p:nvSpPr>
          <p:cNvPr id="16" name="楕円 15">
            <a:extLst>
              <a:ext uri="{FF2B5EF4-FFF2-40B4-BE49-F238E27FC236}">
                <a16:creationId xmlns:a16="http://schemas.microsoft.com/office/drawing/2014/main" id="{B4BE96F2-76FD-4614-92C2-2773B02DC4FE}"/>
              </a:ext>
            </a:extLst>
          </p:cNvPr>
          <p:cNvSpPr/>
          <p:nvPr/>
        </p:nvSpPr>
        <p:spPr>
          <a:xfrm>
            <a:off x="3935936" y="6031910"/>
            <a:ext cx="1348740" cy="1333500"/>
          </a:xfrm>
          <a:prstGeom prst="ellips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87E669E1-A5FB-4E56-81CF-E8505C052E3A}"/>
              </a:ext>
            </a:extLst>
          </p:cNvPr>
          <p:cNvSpPr/>
          <p:nvPr/>
        </p:nvSpPr>
        <p:spPr>
          <a:xfrm>
            <a:off x="5722568" y="6675326"/>
            <a:ext cx="1348740" cy="1333500"/>
          </a:xfrm>
          <a:prstGeom prst="ellips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00" name="Picture 4" descr="英会話教室 イラスト素材 - iStock">
            <a:extLst>
              <a:ext uri="{FF2B5EF4-FFF2-40B4-BE49-F238E27FC236}">
                <a16:creationId xmlns:a16="http://schemas.microsoft.com/office/drawing/2014/main" id="{8765D87C-25F5-48DE-A29D-6F96D907277D}"/>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33598" y="6530985"/>
            <a:ext cx="1526681" cy="149175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オンライン英会話の画像イラスト - 1人のベクターアート素材や画像を ...">
            <a:extLst>
              <a:ext uri="{FF2B5EF4-FFF2-40B4-BE49-F238E27FC236}">
                <a16:creationId xmlns:a16="http://schemas.microsoft.com/office/drawing/2014/main" id="{22CE3D40-5B06-4CA1-8768-EFA0220EC6D7}"/>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4988" y="5867144"/>
            <a:ext cx="1998610" cy="1598026"/>
          </a:xfrm>
          <a:prstGeom prst="rect">
            <a:avLst/>
          </a:prstGeom>
          <a:noFill/>
          <a:extLst>
            <a:ext uri="{909E8E84-426E-40DD-AFC4-6F175D3DCCD1}">
              <a14:hiddenFill xmlns:a14="http://schemas.microsoft.com/office/drawing/2010/main">
                <a:solidFill>
                  <a:srgbClr val="FFFFFF"/>
                </a:solidFill>
              </a14:hiddenFill>
            </a:ext>
          </a:extLst>
        </p:spPr>
      </p:pic>
      <p:sp>
        <p:nvSpPr>
          <p:cNvPr id="35" name="直角三角形 34">
            <a:extLst>
              <a:ext uri="{FF2B5EF4-FFF2-40B4-BE49-F238E27FC236}">
                <a16:creationId xmlns:a16="http://schemas.microsoft.com/office/drawing/2014/main" id="{4BD84927-7AE1-4264-A10E-52DCDD39A90F}"/>
              </a:ext>
            </a:extLst>
          </p:cNvPr>
          <p:cNvSpPr/>
          <p:nvPr/>
        </p:nvSpPr>
        <p:spPr>
          <a:xfrm>
            <a:off x="282336" y="3306151"/>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直角三角形 35">
            <a:extLst>
              <a:ext uri="{FF2B5EF4-FFF2-40B4-BE49-F238E27FC236}">
                <a16:creationId xmlns:a16="http://schemas.microsoft.com/office/drawing/2014/main" id="{D3268FE9-0454-493E-B1FF-F00BEF5AD741}"/>
              </a:ext>
            </a:extLst>
          </p:cNvPr>
          <p:cNvSpPr/>
          <p:nvPr/>
        </p:nvSpPr>
        <p:spPr>
          <a:xfrm flipH="1" flipV="1">
            <a:off x="7048191" y="953309"/>
            <a:ext cx="180000" cy="180000"/>
          </a:xfrm>
          <a:prstGeom prst="rtTriangle">
            <a:avLst/>
          </a:prstGeom>
          <a:solidFill>
            <a:srgbClr val="5EC1C6"/>
          </a:solidFill>
          <a:ln>
            <a:solidFill>
              <a:srgbClr val="5E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19C2C11B-63A5-4655-ADC7-4CEFF100A74B}"/>
              </a:ext>
            </a:extLst>
          </p:cNvPr>
          <p:cNvSpPr/>
          <p:nvPr/>
        </p:nvSpPr>
        <p:spPr>
          <a:xfrm>
            <a:off x="295" y="10495776"/>
            <a:ext cx="7559380" cy="197029"/>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89057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建物, 空気 が含まれている画像&#10;&#10;自動的に生成された説明">
            <a:extLst>
              <a:ext uri="{FF2B5EF4-FFF2-40B4-BE49-F238E27FC236}">
                <a16:creationId xmlns:a16="http://schemas.microsoft.com/office/drawing/2014/main" id="{7DD9A3D0-8E69-4AD5-B99E-13A6F3F055A4}"/>
              </a:ext>
            </a:extLst>
          </p:cNvPr>
          <p:cNvPicPr>
            <a:picLocks noChangeAspect="1"/>
          </p:cNvPicPr>
          <p:nvPr/>
        </p:nvPicPr>
        <p:blipFill rotWithShape="1">
          <a:blip r:embed="rId2">
            <a:duotone>
              <a:schemeClr val="accent4">
                <a:shade val="45000"/>
                <a:satMod val="135000"/>
              </a:schemeClr>
              <a:prstClr val="white"/>
            </a:duotone>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8063" r="48819"/>
          <a:stretch/>
        </p:blipFill>
        <p:spPr>
          <a:xfrm>
            <a:off x="-1" y="0"/>
            <a:ext cx="7561283" cy="10691813"/>
          </a:xfrm>
          <a:prstGeom prst="rect">
            <a:avLst/>
          </a:prstGeom>
        </p:spPr>
      </p:pic>
      <p:sp>
        <p:nvSpPr>
          <p:cNvPr id="70" name="正方形/長方形 69">
            <a:extLst>
              <a:ext uri="{FF2B5EF4-FFF2-40B4-BE49-F238E27FC236}">
                <a16:creationId xmlns:a16="http://schemas.microsoft.com/office/drawing/2014/main" id="{14FA6C47-1DFE-432B-92AC-529AABB8AE90}"/>
              </a:ext>
            </a:extLst>
          </p:cNvPr>
          <p:cNvSpPr/>
          <p:nvPr/>
        </p:nvSpPr>
        <p:spPr>
          <a:xfrm>
            <a:off x="225715" y="3350255"/>
            <a:ext cx="7062126" cy="2320721"/>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正方形/長方形 70">
            <a:extLst>
              <a:ext uri="{FF2B5EF4-FFF2-40B4-BE49-F238E27FC236}">
                <a16:creationId xmlns:a16="http://schemas.microsoft.com/office/drawing/2014/main" id="{3C7F4F7A-C527-4AFD-B6F7-EB2C3113B5FD}"/>
              </a:ext>
            </a:extLst>
          </p:cNvPr>
          <p:cNvSpPr/>
          <p:nvPr/>
        </p:nvSpPr>
        <p:spPr>
          <a:xfrm>
            <a:off x="215379" y="5826877"/>
            <a:ext cx="7062126" cy="2320721"/>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290EF969-7C55-4C12-8FFB-4B7602B6DE0D}"/>
              </a:ext>
            </a:extLst>
          </p:cNvPr>
          <p:cNvSpPr/>
          <p:nvPr/>
        </p:nvSpPr>
        <p:spPr>
          <a:xfrm>
            <a:off x="239686" y="892101"/>
            <a:ext cx="7062126" cy="2320721"/>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F68393CC-7B59-4394-A1CA-B9495A436627}"/>
              </a:ext>
            </a:extLst>
          </p:cNvPr>
          <p:cNvPicPr>
            <a:picLocks noChangeAspect="1"/>
          </p:cNvPicPr>
          <p:nvPr/>
        </p:nvPicPr>
        <p:blipFill rotWithShape="1">
          <a:blip r:embed="rId4">
            <a:alphaModFix amt="70000"/>
          </a:blip>
          <a:srcRect l="1" t="1" r="24704" b="53352"/>
          <a:stretch/>
        </p:blipFill>
        <p:spPr>
          <a:xfrm>
            <a:off x="230964" y="320535"/>
            <a:ext cx="1988996" cy="489725"/>
          </a:xfrm>
          <a:prstGeom prst="rect">
            <a:avLst/>
          </a:prstGeom>
        </p:spPr>
      </p:pic>
      <p:pic>
        <p:nvPicPr>
          <p:cNvPr id="8" name="図 7">
            <a:extLst>
              <a:ext uri="{FF2B5EF4-FFF2-40B4-BE49-F238E27FC236}">
                <a16:creationId xmlns:a16="http://schemas.microsoft.com/office/drawing/2014/main" id="{18D5E4A4-2B02-4DDA-8085-4EA80E16D0E9}"/>
              </a:ext>
            </a:extLst>
          </p:cNvPr>
          <p:cNvPicPr>
            <a:picLocks noChangeAspect="1"/>
          </p:cNvPicPr>
          <p:nvPr/>
        </p:nvPicPr>
        <p:blipFill rotWithShape="1">
          <a:blip r:embed="rId4">
            <a:alphaModFix amt="70000"/>
          </a:blip>
          <a:srcRect l="1" t="1" r="24704" b="53352"/>
          <a:stretch/>
        </p:blipFill>
        <p:spPr>
          <a:xfrm flipH="1">
            <a:off x="2214704" y="320534"/>
            <a:ext cx="1988996" cy="489725"/>
          </a:xfrm>
          <a:prstGeom prst="rect">
            <a:avLst/>
          </a:prstGeom>
        </p:spPr>
      </p:pic>
      <p:sp>
        <p:nvSpPr>
          <p:cNvPr id="9" name="テキスト ボックス 8">
            <a:extLst>
              <a:ext uri="{FF2B5EF4-FFF2-40B4-BE49-F238E27FC236}">
                <a16:creationId xmlns:a16="http://schemas.microsoft.com/office/drawing/2014/main" id="{681BB323-F922-4DB0-A3A8-2115965CF846}"/>
              </a:ext>
            </a:extLst>
          </p:cNvPr>
          <p:cNvSpPr txBox="1"/>
          <p:nvPr/>
        </p:nvSpPr>
        <p:spPr>
          <a:xfrm>
            <a:off x="1064879" y="380730"/>
            <a:ext cx="4288645" cy="369332"/>
          </a:xfrm>
          <a:prstGeom prst="rect">
            <a:avLst/>
          </a:prstGeom>
          <a:noFill/>
        </p:spPr>
        <p:txBody>
          <a:bodyPr wrap="square">
            <a:spAutoFit/>
          </a:bodyPr>
          <a:lstStyle/>
          <a:p>
            <a:r>
              <a:rPr lang="ja-JP" altLang="en-US" spc="300" dirty="0">
                <a:solidFill>
                  <a:schemeClr val="bg1"/>
                </a:solidFill>
                <a:latin typeface="メイリオ" panose="020B0604030504040204" pitchFamily="50" charset="-128"/>
                <a:ea typeface="メイリオ" panose="020B0604030504040204" pitchFamily="50" charset="-128"/>
              </a:rPr>
              <a:t>派遣講師の提供例</a:t>
            </a:r>
            <a:endParaRPr lang="en-US" altLang="ja-JP" spc="300" dirty="0">
              <a:solidFill>
                <a:schemeClr val="bg1"/>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B399ACAA-317C-44B5-8CFE-AF9B03029108}"/>
              </a:ext>
            </a:extLst>
          </p:cNvPr>
          <p:cNvSpPr/>
          <p:nvPr/>
        </p:nvSpPr>
        <p:spPr>
          <a:xfrm>
            <a:off x="395756" y="1069081"/>
            <a:ext cx="1055293" cy="945056"/>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D061DEFC-A38B-4051-96FA-3E9A082F96BB}"/>
              </a:ext>
            </a:extLst>
          </p:cNvPr>
          <p:cNvSpPr txBox="1"/>
          <p:nvPr/>
        </p:nvSpPr>
        <p:spPr>
          <a:xfrm>
            <a:off x="1688082" y="1022374"/>
            <a:ext cx="4165335" cy="784830"/>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○○英会話教室様</a:t>
            </a:r>
          </a:p>
          <a:p>
            <a:pPr>
              <a:lnSpc>
                <a:spcPts val="1800"/>
              </a:lnSpc>
            </a:pPr>
            <a:r>
              <a:rPr lang="ja-JP" altLang="en-US" sz="1400" dirty="0">
                <a:latin typeface="メイリオ" panose="020B0604030504040204" pitchFamily="50" charset="-128"/>
                <a:ea typeface="メイリオ" panose="020B0604030504040204" pitchFamily="50" charset="-128"/>
              </a:rPr>
              <a:t>平日、土日の〇時から〇時までのレッスン提供</a:t>
            </a:r>
          </a:p>
          <a:p>
            <a:pPr>
              <a:lnSpc>
                <a:spcPts val="1800"/>
              </a:lnSpc>
            </a:pPr>
            <a:r>
              <a:rPr lang="ja-JP" altLang="en-US" sz="1400" dirty="0">
                <a:latin typeface="メイリオ" panose="020B0604030504040204" pitchFamily="50" charset="-128"/>
                <a:ea typeface="メイリオ" panose="020B0604030504040204" pitchFamily="50" charset="-128"/>
              </a:rPr>
              <a:t>レッスン提供：グループレッスン</a:t>
            </a:r>
          </a:p>
        </p:txBody>
      </p:sp>
      <p:grpSp>
        <p:nvGrpSpPr>
          <p:cNvPr id="18" name="グループ化 17">
            <a:extLst>
              <a:ext uri="{FF2B5EF4-FFF2-40B4-BE49-F238E27FC236}">
                <a16:creationId xmlns:a16="http://schemas.microsoft.com/office/drawing/2014/main" id="{88DD45CB-06D9-4ED7-8399-B0825AC3CECC}"/>
              </a:ext>
            </a:extLst>
          </p:cNvPr>
          <p:cNvGrpSpPr/>
          <p:nvPr/>
        </p:nvGrpSpPr>
        <p:grpSpPr>
          <a:xfrm>
            <a:off x="1768597" y="1886454"/>
            <a:ext cx="2231903" cy="1229320"/>
            <a:chOff x="2252891" y="2340590"/>
            <a:chExt cx="1295400" cy="914400"/>
          </a:xfrm>
        </p:grpSpPr>
        <p:grpSp>
          <p:nvGrpSpPr>
            <p:cNvPr id="12" name="Shape 2">
              <a:extLst>
                <a:ext uri="{FF2B5EF4-FFF2-40B4-BE49-F238E27FC236}">
                  <a16:creationId xmlns:a16="http://schemas.microsoft.com/office/drawing/2014/main" id="{00000000-0008-0000-0000-000011000000}"/>
                </a:ext>
              </a:extLst>
            </p:cNvPr>
            <p:cNvGrpSpPr/>
            <p:nvPr/>
          </p:nvGrpSpPr>
          <p:grpSpPr>
            <a:xfrm>
              <a:off x="2252891" y="2340590"/>
              <a:ext cx="895350" cy="914400"/>
              <a:chOff x="0" y="0"/>
              <a:chExt cx="895350" cy="914400"/>
            </a:xfrm>
          </p:grpSpPr>
          <p:grpSp>
            <p:nvGrpSpPr>
              <p:cNvPr id="13" name="Shape 13">
                <a:extLst>
                  <a:ext uri="{FF2B5EF4-FFF2-40B4-BE49-F238E27FC236}">
                    <a16:creationId xmlns:a16="http://schemas.microsoft.com/office/drawing/2014/main" id="{00000000-0008-0000-0000-000012000000}"/>
                  </a:ext>
                </a:extLst>
              </p:cNvPr>
              <p:cNvGrpSpPr/>
              <p:nvPr/>
            </p:nvGrpSpPr>
            <p:grpSpPr>
              <a:xfrm>
                <a:off x="0" y="0"/>
                <a:ext cx="895350" cy="914400"/>
                <a:chOff x="0" y="0"/>
                <a:chExt cx="12345081" cy="4593088"/>
              </a:xfrm>
            </p:grpSpPr>
            <p:sp>
              <p:nvSpPr>
                <p:cNvPr id="14" name="Shape 4">
                  <a:extLst>
                    <a:ext uri="{FF2B5EF4-FFF2-40B4-BE49-F238E27FC236}">
                      <a16:creationId xmlns:a16="http://schemas.microsoft.com/office/drawing/2014/main" id="{00000000-0008-0000-0000-000013000000}"/>
                    </a:ext>
                  </a:extLst>
                </p:cNvPr>
                <p:cNvSpPr/>
                <p:nvPr/>
              </p:nvSpPr>
              <p:spPr>
                <a:xfrm>
                  <a:off x="0" y="0"/>
                  <a:ext cx="12345075" cy="4593075"/>
                </a:xfrm>
                <a:prstGeom prst="rect">
                  <a:avLst/>
                </a:prstGeom>
                <a:noFill/>
                <a:ln>
                  <a:noFill/>
                </a:ln>
              </p:spPr>
              <p:txBody>
                <a:bodyPr spcFirstLastPara="1" wrap="square" lIns="91425" tIns="91425" rIns="91425" bIns="91425"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400"/>
                </a:p>
              </p:txBody>
            </p:sp>
            <p:pic>
              <p:nvPicPr>
                <p:cNvPr id="15" name="Shape 14">
                  <a:extLst>
                    <a:ext uri="{FF2B5EF4-FFF2-40B4-BE49-F238E27FC236}">
                      <a16:creationId xmlns:a16="http://schemas.microsoft.com/office/drawing/2014/main" id="{00000000-0008-0000-0000-000014000000}"/>
                    </a:ext>
                  </a:extLst>
                </p:cNvPr>
                <p:cNvPicPr preferRelativeResize="0"/>
                <p:nvPr/>
              </p:nvPicPr>
              <p:blipFill rotWithShape="1">
                <a:blip r:embed="rId5">
                  <a:alphaModFix/>
                </a:blip>
                <a:srcRect l="13021" t="46264" r="20447" b="15332"/>
                <a:stretch/>
              </p:blipFill>
              <p:spPr>
                <a:xfrm>
                  <a:off x="0" y="732062"/>
                  <a:ext cx="12345081" cy="3861026"/>
                </a:xfrm>
                <a:prstGeom prst="rect">
                  <a:avLst/>
                </a:prstGeom>
                <a:noFill/>
                <a:ln>
                  <a:noFill/>
                </a:ln>
              </p:spPr>
            </p:pic>
            <p:pic>
              <p:nvPicPr>
                <p:cNvPr id="16" name="Shape 15">
                  <a:extLst>
                    <a:ext uri="{FF2B5EF4-FFF2-40B4-BE49-F238E27FC236}">
                      <a16:creationId xmlns:a16="http://schemas.microsoft.com/office/drawing/2014/main" id="{00000000-0008-0000-0000-000015000000}"/>
                    </a:ext>
                  </a:extLst>
                </p:cNvPr>
                <p:cNvPicPr preferRelativeResize="0"/>
                <p:nvPr/>
              </p:nvPicPr>
              <p:blipFill rotWithShape="1">
                <a:blip r:embed="rId5">
                  <a:alphaModFix/>
                </a:blip>
                <a:srcRect l="13021" t="18521" r="20447" b="73961"/>
                <a:stretch/>
              </p:blipFill>
              <p:spPr>
                <a:xfrm>
                  <a:off x="0" y="0"/>
                  <a:ext cx="12345081" cy="755878"/>
                </a:xfrm>
                <a:prstGeom prst="rect">
                  <a:avLst/>
                </a:prstGeom>
                <a:noFill/>
                <a:ln>
                  <a:noFill/>
                </a:ln>
              </p:spPr>
            </p:pic>
          </p:grpSp>
        </p:grpSp>
        <p:pic>
          <p:nvPicPr>
            <p:cNvPr id="17" name="image8.png">
              <a:extLst>
                <a:ext uri="{FF2B5EF4-FFF2-40B4-BE49-F238E27FC236}">
                  <a16:creationId xmlns:a16="http://schemas.microsoft.com/office/drawing/2014/main" id="{00000000-0008-0000-0000-00003C000000}"/>
                </a:ext>
              </a:extLst>
            </p:cNvPr>
            <p:cNvPicPr preferRelativeResize="0"/>
            <p:nvPr/>
          </p:nvPicPr>
          <p:blipFill>
            <a:blip r:embed="rId6" cstate="print"/>
            <a:stretch>
              <a:fillRect/>
            </a:stretch>
          </p:blipFill>
          <p:spPr>
            <a:xfrm>
              <a:off x="3148241" y="2921612"/>
              <a:ext cx="400050" cy="333375"/>
            </a:xfrm>
            <a:prstGeom prst="rect">
              <a:avLst/>
            </a:prstGeom>
            <a:noFill/>
          </p:spPr>
        </p:pic>
      </p:grpSp>
      <p:sp>
        <p:nvSpPr>
          <p:cNvPr id="23" name="正方形/長方形 22">
            <a:extLst>
              <a:ext uri="{FF2B5EF4-FFF2-40B4-BE49-F238E27FC236}">
                <a16:creationId xmlns:a16="http://schemas.microsoft.com/office/drawing/2014/main" id="{1CF0EEA9-BA46-4ADB-8620-B8FB6113412D}"/>
              </a:ext>
            </a:extLst>
          </p:cNvPr>
          <p:cNvSpPr/>
          <p:nvPr/>
        </p:nvSpPr>
        <p:spPr>
          <a:xfrm>
            <a:off x="395755" y="3532109"/>
            <a:ext cx="1055293" cy="945056"/>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2B569F8D-6F92-4F00-91AA-08F06B1CF210}"/>
              </a:ext>
            </a:extLst>
          </p:cNvPr>
          <p:cNvSpPr/>
          <p:nvPr/>
        </p:nvSpPr>
        <p:spPr>
          <a:xfrm>
            <a:off x="395755" y="6002789"/>
            <a:ext cx="1055293" cy="945056"/>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E732E928-5390-4983-961A-8873249A95F0}"/>
              </a:ext>
            </a:extLst>
          </p:cNvPr>
          <p:cNvSpPr txBox="1"/>
          <p:nvPr/>
        </p:nvSpPr>
        <p:spPr>
          <a:xfrm>
            <a:off x="1688082" y="3516438"/>
            <a:ext cx="4165335" cy="1015663"/>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○○英会話教室様</a:t>
            </a:r>
          </a:p>
          <a:p>
            <a:pPr>
              <a:lnSpc>
                <a:spcPts val="1800"/>
              </a:lnSpc>
            </a:pPr>
            <a:r>
              <a:rPr lang="ja-JP" altLang="en-US" sz="1400" dirty="0">
                <a:latin typeface="メイリオ" panose="020B0604030504040204" pitchFamily="50" charset="-128"/>
                <a:ea typeface="メイリオ" panose="020B0604030504040204" pitchFamily="50" charset="-128"/>
              </a:rPr>
              <a:t>平日、土日の〇時から〇時までのレッスン提供</a:t>
            </a:r>
          </a:p>
          <a:p>
            <a:pPr>
              <a:lnSpc>
                <a:spcPts val="1800"/>
              </a:lnSpc>
            </a:pPr>
            <a:r>
              <a:rPr lang="ja-JP" altLang="en-US" sz="1400" dirty="0">
                <a:latin typeface="メイリオ" panose="020B0604030504040204" pitchFamily="50" charset="-128"/>
                <a:ea typeface="メイリオ" panose="020B0604030504040204" pitchFamily="50" charset="-128"/>
              </a:rPr>
              <a:t>レッスン提供：マンツーマン＋グループレッスン</a:t>
            </a:r>
          </a:p>
          <a:p>
            <a:pPr>
              <a:lnSpc>
                <a:spcPts val="1800"/>
              </a:lnSpc>
            </a:pPr>
            <a:endParaRPr lang="ja-JP" altLang="en-US" sz="14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207DBC25-FA7A-44C0-BD14-43FCBA2C2B2B}"/>
              </a:ext>
            </a:extLst>
          </p:cNvPr>
          <p:cNvSpPr txBox="1"/>
          <p:nvPr/>
        </p:nvSpPr>
        <p:spPr>
          <a:xfrm>
            <a:off x="1685505" y="6009361"/>
            <a:ext cx="4165335" cy="784830"/>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○○英会話教室様</a:t>
            </a:r>
          </a:p>
          <a:p>
            <a:pPr>
              <a:lnSpc>
                <a:spcPts val="1800"/>
              </a:lnSpc>
            </a:pPr>
            <a:r>
              <a:rPr lang="ja-JP" altLang="en-US" sz="1400" dirty="0">
                <a:latin typeface="メイリオ" panose="020B0604030504040204" pitchFamily="50" charset="-128"/>
                <a:ea typeface="メイリオ" panose="020B0604030504040204" pitchFamily="50" charset="-128"/>
              </a:rPr>
              <a:t>平日、土日の〇時から〇時までのレッスン提供</a:t>
            </a:r>
          </a:p>
          <a:p>
            <a:pPr>
              <a:lnSpc>
                <a:spcPts val="1800"/>
              </a:lnSpc>
            </a:pPr>
            <a:r>
              <a:rPr lang="ja-JP" altLang="en-US" sz="1400" dirty="0">
                <a:latin typeface="メイリオ" panose="020B0604030504040204" pitchFamily="50" charset="-128"/>
                <a:ea typeface="メイリオ" panose="020B0604030504040204" pitchFamily="50" charset="-128"/>
              </a:rPr>
              <a:t>レッスン提供：マンツーマン</a:t>
            </a:r>
          </a:p>
        </p:txBody>
      </p:sp>
      <p:grpSp>
        <p:nvGrpSpPr>
          <p:cNvPr id="27" name="Shape 2">
            <a:extLst>
              <a:ext uri="{FF2B5EF4-FFF2-40B4-BE49-F238E27FC236}">
                <a16:creationId xmlns:a16="http://schemas.microsoft.com/office/drawing/2014/main" id="{00000000-0008-0000-0000-000016000000}"/>
              </a:ext>
            </a:extLst>
          </p:cNvPr>
          <p:cNvGrpSpPr/>
          <p:nvPr/>
        </p:nvGrpSpPr>
        <p:grpSpPr>
          <a:xfrm>
            <a:off x="1768597" y="4351620"/>
            <a:ext cx="1542638" cy="1216502"/>
            <a:chOff x="0" y="0"/>
            <a:chExt cx="895350" cy="914400"/>
          </a:xfrm>
        </p:grpSpPr>
        <p:grpSp>
          <p:nvGrpSpPr>
            <p:cNvPr id="30" name="Shape 16">
              <a:extLst>
                <a:ext uri="{FF2B5EF4-FFF2-40B4-BE49-F238E27FC236}">
                  <a16:creationId xmlns:a16="http://schemas.microsoft.com/office/drawing/2014/main" id="{00000000-0008-0000-0000-000017000000}"/>
                </a:ext>
              </a:extLst>
            </p:cNvPr>
            <p:cNvGrpSpPr/>
            <p:nvPr/>
          </p:nvGrpSpPr>
          <p:grpSpPr>
            <a:xfrm>
              <a:off x="0" y="0"/>
              <a:ext cx="895350" cy="914400"/>
              <a:chOff x="0" y="0"/>
              <a:chExt cx="12345081" cy="4593088"/>
            </a:xfrm>
          </p:grpSpPr>
          <p:sp>
            <p:nvSpPr>
              <p:cNvPr id="31" name="Shape 4">
                <a:extLst>
                  <a:ext uri="{FF2B5EF4-FFF2-40B4-BE49-F238E27FC236}">
                    <a16:creationId xmlns:a16="http://schemas.microsoft.com/office/drawing/2014/main" id="{00000000-0008-0000-0000-000018000000}"/>
                  </a:ext>
                </a:extLst>
              </p:cNvPr>
              <p:cNvSpPr/>
              <p:nvPr/>
            </p:nvSpPr>
            <p:spPr>
              <a:xfrm>
                <a:off x="0" y="0"/>
                <a:ext cx="12345075" cy="4593075"/>
              </a:xfrm>
              <a:prstGeom prst="rect">
                <a:avLst/>
              </a:prstGeom>
              <a:noFill/>
              <a:ln>
                <a:noFill/>
              </a:ln>
            </p:spPr>
            <p:txBody>
              <a:bodyPr spcFirstLastPara="1" wrap="square" lIns="91425" tIns="91425" rIns="91425" bIns="91425"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400"/>
              </a:p>
            </p:txBody>
          </p:sp>
          <p:pic>
            <p:nvPicPr>
              <p:cNvPr id="32" name="Shape 17">
                <a:extLst>
                  <a:ext uri="{FF2B5EF4-FFF2-40B4-BE49-F238E27FC236}">
                    <a16:creationId xmlns:a16="http://schemas.microsoft.com/office/drawing/2014/main" id="{00000000-0008-0000-0000-000019000000}"/>
                  </a:ext>
                </a:extLst>
              </p:cNvPr>
              <p:cNvPicPr preferRelativeResize="0"/>
              <p:nvPr/>
            </p:nvPicPr>
            <p:blipFill rotWithShape="1">
              <a:blip r:embed="rId5">
                <a:alphaModFix/>
              </a:blip>
              <a:srcRect l="13021" t="46264" r="20447" b="15332"/>
              <a:stretch/>
            </p:blipFill>
            <p:spPr>
              <a:xfrm>
                <a:off x="0" y="732062"/>
                <a:ext cx="12345081" cy="3861026"/>
              </a:xfrm>
              <a:prstGeom prst="rect">
                <a:avLst/>
              </a:prstGeom>
              <a:noFill/>
              <a:ln>
                <a:noFill/>
              </a:ln>
            </p:spPr>
          </p:pic>
          <p:pic>
            <p:nvPicPr>
              <p:cNvPr id="33" name="Shape 18">
                <a:extLst>
                  <a:ext uri="{FF2B5EF4-FFF2-40B4-BE49-F238E27FC236}">
                    <a16:creationId xmlns:a16="http://schemas.microsoft.com/office/drawing/2014/main" id="{00000000-0008-0000-0000-00001A000000}"/>
                  </a:ext>
                </a:extLst>
              </p:cNvPr>
              <p:cNvPicPr preferRelativeResize="0"/>
              <p:nvPr/>
            </p:nvPicPr>
            <p:blipFill rotWithShape="1">
              <a:blip r:embed="rId5">
                <a:alphaModFix/>
              </a:blip>
              <a:srcRect l="13021" t="18521" r="20447" b="73961"/>
              <a:stretch/>
            </p:blipFill>
            <p:spPr>
              <a:xfrm>
                <a:off x="0" y="0"/>
                <a:ext cx="12345081" cy="755878"/>
              </a:xfrm>
              <a:prstGeom prst="rect">
                <a:avLst/>
              </a:prstGeom>
              <a:noFill/>
              <a:ln>
                <a:noFill/>
              </a:ln>
            </p:spPr>
          </p:pic>
        </p:grpSp>
      </p:grpSp>
      <p:pic>
        <p:nvPicPr>
          <p:cNvPr id="29" name="image11.png">
            <a:extLst>
              <a:ext uri="{FF2B5EF4-FFF2-40B4-BE49-F238E27FC236}">
                <a16:creationId xmlns:a16="http://schemas.microsoft.com/office/drawing/2014/main" id="{00000000-0008-0000-0000-00003D000000}"/>
              </a:ext>
            </a:extLst>
          </p:cNvPr>
          <p:cNvPicPr preferRelativeResize="0"/>
          <p:nvPr/>
        </p:nvPicPr>
        <p:blipFill>
          <a:blip r:embed="rId7" cstate="print"/>
          <a:stretch>
            <a:fillRect/>
          </a:stretch>
        </p:blipFill>
        <p:spPr>
          <a:xfrm>
            <a:off x="3299699" y="4632879"/>
            <a:ext cx="689263" cy="504819"/>
          </a:xfrm>
          <a:prstGeom prst="rect">
            <a:avLst/>
          </a:prstGeom>
          <a:noFill/>
        </p:spPr>
      </p:pic>
      <p:grpSp>
        <p:nvGrpSpPr>
          <p:cNvPr id="34" name="Shape 2">
            <a:extLst>
              <a:ext uri="{FF2B5EF4-FFF2-40B4-BE49-F238E27FC236}">
                <a16:creationId xmlns:a16="http://schemas.microsoft.com/office/drawing/2014/main" id="{00000000-0008-0000-0000-00001B000000}"/>
              </a:ext>
            </a:extLst>
          </p:cNvPr>
          <p:cNvGrpSpPr/>
          <p:nvPr/>
        </p:nvGrpSpPr>
        <p:grpSpPr>
          <a:xfrm>
            <a:off x="1756184" y="6814163"/>
            <a:ext cx="1542636" cy="1212956"/>
            <a:chOff x="0" y="0"/>
            <a:chExt cx="895350" cy="914400"/>
          </a:xfrm>
        </p:grpSpPr>
        <p:grpSp>
          <p:nvGrpSpPr>
            <p:cNvPr id="36" name="Shape 19">
              <a:extLst>
                <a:ext uri="{FF2B5EF4-FFF2-40B4-BE49-F238E27FC236}">
                  <a16:creationId xmlns:a16="http://schemas.microsoft.com/office/drawing/2014/main" id="{00000000-0008-0000-0000-00001C000000}"/>
                </a:ext>
              </a:extLst>
            </p:cNvPr>
            <p:cNvGrpSpPr/>
            <p:nvPr/>
          </p:nvGrpSpPr>
          <p:grpSpPr>
            <a:xfrm>
              <a:off x="0" y="0"/>
              <a:ext cx="895350" cy="914400"/>
              <a:chOff x="0" y="0"/>
              <a:chExt cx="12345081" cy="4593088"/>
            </a:xfrm>
          </p:grpSpPr>
          <p:sp>
            <p:nvSpPr>
              <p:cNvPr id="37" name="Shape 4">
                <a:extLst>
                  <a:ext uri="{FF2B5EF4-FFF2-40B4-BE49-F238E27FC236}">
                    <a16:creationId xmlns:a16="http://schemas.microsoft.com/office/drawing/2014/main" id="{00000000-0008-0000-0000-00001D000000}"/>
                  </a:ext>
                </a:extLst>
              </p:cNvPr>
              <p:cNvSpPr/>
              <p:nvPr/>
            </p:nvSpPr>
            <p:spPr>
              <a:xfrm>
                <a:off x="0" y="0"/>
                <a:ext cx="12345075" cy="4593075"/>
              </a:xfrm>
              <a:prstGeom prst="rect">
                <a:avLst/>
              </a:prstGeom>
              <a:noFill/>
              <a:ln>
                <a:noFill/>
              </a:ln>
            </p:spPr>
            <p:txBody>
              <a:bodyPr spcFirstLastPara="1" wrap="square" lIns="91425" tIns="91425" rIns="91425" bIns="91425"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400"/>
              </a:p>
            </p:txBody>
          </p:sp>
          <p:pic>
            <p:nvPicPr>
              <p:cNvPr id="38" name="Shape 20">
                <a:extLst>
                  <a:ext uri="{FF2B5EF4-FFF2-40B4-BE49-F238E27FC236}">
                    <a16:creationId xmlns:a16="http://schemas.microsoft.com/office/drawing/2014/main" id="{00000000-0008-0000-0000-00001E000000}"/>
                  </a:ext>
                </a:extLst>
              </p:cNvPr>
              <p:cNvPicPr preferRelativeResize="0"/>
              <p:nvPr/>
            </p:nvPicPr>
            <p:blipFill rotWithShape="1">
              <a:blip r:embed="rId5">
                <a:alphaModFix/>
              </a:blip>
              <a:srcRect l="13021" t="46264" r="20447" b="15332"/>
              <a:stretch/>
            </p:blipFill>
            <p:spPr>
              <a:xfrm>
                <a:off x="0" y="732062"/>
                <a:ext cx="12345081" cy="3861026"/>
              </a:xfrm>
              <a:prstGeom prst="rect">
                <a:avLst/>
              </a:prstGeom>
              <a:noFill/>
              <a:ln>
                <a:noFill/>
              </a:ln>
            </p:spPr>
          </p:pic>
          <p:pic>
            <p:nvPicPr>
              <p:cNvPr id="39" name="Shape 21">
                <a:extLst>
                  <a:ext uri="{FF2B5EF4-FFF2-40B4-BE49-F238E27FC236}">
                    <a16:creationId xmlns:a16="http://schemas.microsoft.com/office/drawing/2014/main" id="{00000000-0008-0000-0000-00001F000000}"/>
                  </a:ext>
                </a:extLst>
              </p:cNvPr>
              <p:cNvPicPr preferRelativeResize="0"/>
              <p:nvPr/>
            </p:nvPicPr>
            <p:blipFill rotWithShape="1">
              <a:blip r:embed="rId5">
                <a:alphaModFix/>
              </a:blip>
              <a:srcRect l="13021" t="18521" r="20447" b="73961"/>
              <a:stretch/>
            </p:blipFill>
            <p:spPr>
              <a:xfrm>
                <a:off x="0" y="0"/>
                <a:ext cx="12345081" cy="755878"/>
              </a:xfrm>
              <a:prstGeom prst="rect">
                <a:avLst/>
              </a:prstGeom>
              <a:noFill/>
              <a:ln>
                <a:noFill/>
              </a:ln>
            </p:spPr>
          </p:pic>
        </p:grpSp>
      </p:grpSp>
      <p:sp>
        <p:nvSpPr>
          <p:cNvPr id="44" name="テキスト ボックス 43">
            <a:extLst>
              <a:ext uri="{FF2B5EF4-FFF2-40B4-BE49-F238E27FC236}">
                <a16:creationId xmlns:a16="http://schemas.microsoft.com/office/drawing/2014/main" id="{4EC9A1A7-7D21-449B-AA79-FAF81BB83FD5}"/>
              </a:ext>
            </a:extLst>
          </p:cNvPr>
          <p:cNvSpPr txBox="1"/>
          <p:nvPr/>
        </p:nvSpPr>
        <p:spPr>
          <a:xfrm>
            <a:off x="336546" y="1216338"/>
            <a:ext cx="1173707" cy="707886"/>
          </a:xfrm>
          <a:prstGeom prst="rect">
            <a:avLst/>
          </a:prstGeom>
          <a:noFill/>
        </p:spPr>
        <p:txBody>
          <a:bodyPr wrap="square" rtlCol="0">
            <a:spAutoFit/>
          </a:bodyPr>
          <a:lstStyle/>
          <a:p>
            <a:pPr algn="ctr"/>
            <a:r>
              <a:rPr kumimoji="1" lang="ja-JP" altLang="en-US" sz="2000" dirty="0">
                <a:solidFill>
                  <a:schemeClr val="bg1"/>
                </a:solidFill>
                <a:latin typeface="UD デジタル 教科書体 NP-R" panose="02020400000000000000" pitchFamily="18" charset="-128"/>
                <a:ea typeface="UD デジタル 教科書体 NP-R" panose="02020400000000000000" pitchFamily="18" charset="-128"/>
              </a:rPr>
              <a:t>提供例</a:t>
            </a:r>
            <a:endParaRPr kumimoji="1" lang="en-US" altLang="ja-JP" sz="2000" dirty="0">
              <a:solidFill>
                <a:schemeClr val="bg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solidFill>
                  <a:schemeClr val="bg1"/>
                </a:solidFill>
                <a:latin typeface="UD デジタル 教科書体 NP-R" panose="02020400000000000000" pitchFamily="18" charset="-128"/>
                <a:ea typeface="UD デジタル 教科書体 NP-R" panose="02020400000000000000" pitchFamily="18" charset="-128"/>
              </a:rPr>
              <a:t>①</a:t>
            </a:r>
          </a:p>
        </p:txBody>
      </p:sp>
      <p:sp>
        <p:nvSpPr>
          <p:cNvPr id="45" name="テキスト ボックス 44">
            <a:extLst>
              <a:ext uri="{FF2B5EF4-FFF2-40B4-BE49-F238E27FC236}">
                <a16:creationId xmlns:a16="http://schemas.microsoft.com/office/drawing/2014/main" id="{64DC6F68-D5EF-420D-91B2-2AA11A8203C6}"/>
              </a:ext>
            </a:extLst>
          </p:cNvPr>
          <p:cNvSpPr txBox="1"/>
          <p:nvPr/>
        </p:nvSpPr>
        <p:spPr>
          <a:xfrm>
            <a:off x="336547" y="3699926"/>
            <a:ext cx="1173707" cy="707886"/>
          </a:xfrm>
          <a:prstGeom prst="rect">
            <a:avLst/>
          </a:prstGeom>
          <a:noFill/>
        </p:spPr>
        <p:txBody>
          <a:bodyPr wrap="square" rtlCol="0">
            <a:spAutoFit/>
          </a:bodyPr>
          <a:lstStyle/>
          <a:p>
            <a:pPr algn="ctr"/>
            <a:r>
              <a:rPr kumimoji="1" lang="ja-JP" altLang="en-US" sz="2000" dirty="0">
                <a:solidFill>
                  <a:schemeClr val="bg1"/>
                </a:solidFill>
                <a:latin typeface="UD デジタル 教科書体 NP-R" panose="02020400000000000000" pitchFamily="18" charset="-128"/>
                <a:ea typeface="UD デジタル 教科書体 NP-R" panose="02020400000000000000" pitchFamily="18" charset="-128"/>
              </a:rPr>
              <a:t>提供例</a:t>
            </a:r>
            <a:endParaRPr kumimoji="1" lang="en-US" altLang="ja-JP" sz="2000" dirty="0">
              <a:solidFill>
                <a:schemeClr val="bg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solidFill>
                  <a:schemeClr val="bg1"/>
                </a:solidFill>
                <a:latin typeface="UD デジタル 教科書体 NP-R" panose="02020400000000000000" pitchFamily="18" charset="-128"/>
                <a:ea typeface="UD デジタル 教科書体 NP-R" panose="02020400000000000000" pitchFamily="18" charset="-128"/>
              </a:rPr>
              <a:t>②</a:t>
            </a:r>
          </a:p>
        </p:txBody>
      </p:sp>
      <p:sp>
        <p:nvSpPr>
          <p:cNvPr id="46" name="テキスト ボックス 45">
            <a:extLst>
              <a:ext uri="{FF2B5EF4-FFF2-40B4-BE49-F238E27FC236}">
                <a16:creationId xmlns:a16="http://schemas.microsoft.com/office/drawing/2014/main" id="{7FE34BE7-D38A-44E6-942D-760A192E3055}"/>
              </a:ext>
            </a:extLst>
          </p:cNvPr>
          <p:cNvSpPr txBox="1"/>
          <p:nvPr/>
        </p:nvSpPr>
        <p:spPr>
          <a:xfrm>
            <a:off x="301000" y="6157716"/>
            <a:ext cx="1173707" cy="707886"/>
          </a:xfrm>
          <a:prstGeom prst="rect">
            <a:avLst/>
          </a:prstGeom>
          <a:noFill/>
        </p:spPr>
        <p:txBody>
          <a:bodyPr wrap="square" rtlCol="0">
            <a:spAutoFit/>
          </a:bodyPr>
          <a:lstStyle/>
          <a:p>
            <a:pPr algn="ctr"/>
            <a:r>
              <a:rPr kumimoji="1" lang="ja-JP" altLang="en-US" sz="2000" dirty="0">
                <a:solidFill>
                  <a:schemeClr val="bg1"/>
                </a:solidFill>
                <a:latin typeface="UD デジタル 教科書体 NP-R" panose="02020400000000000000" pitchFamily="18" charset="-128"/>
                <a:ea typeface="UD デジタル 教科書体 NP-R" panose="02020400000000000000" pitchFamily="18" charset="-128"/>
              </a:rPr>
              <a:t>提供例</a:t>
            </a:r>
            <a:endParaRPr kumimoji="1" lang="en-US" altLang="ja-JP" sz="2000" dirty="0">
              <a:solidFill>
                <a:schemeClr val="bg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000" dirty="0">
                <a:solidFill>
                  <a:schemeClr val="bg1"/>
                </a:solidFill>
                <a:latin typeface="UD デジタル 教科書体 NP-R" panose="02020400000000000000" pitchFamily="18" charset="-128"/>
                <a:ea typeface="UD デジタル 教科書体 NP-R" panose="02020400000000000000" pitchFamily="18" charset="-128"/>
              </a:rPr>
              <a:t>③</a:t>
            </a:r>
          </a:p>
        </p:txBody>
      </p:sp>
      <p:grpSp>
        <p:nvGrpSpPr>
          <p:cNvPr id="47" name="Shape 2">
            <a:extLst>
              <a:ext uri="{FF2B5EF4-FFF2-40B4-BE49-F238E27FC236}">
                <a16:creationId xmlns:a16="http://schemas.microsoft.com/office/drawing/2014/main" id="{00000000-0008-0000-0000-000002000000}"/>
              </a:ext>
            </a:extLst>
          </p:cNvPr>
          <p:cNvGrpSpPr/>
          <p:nvPr/>
        </p:nvGrpSpPr>
        <p:grpSpPr>
          <a:xfrm>
            <a:off x="612848" y="9390097"/>
            <a:ext cx="1676400" cy="1009650"/>
            <a:chOff x="0" y="0"/>
            <a:chExt cx="1676400" cy="1009650"/>
          </a:xfrm>
        </p:grpSpPr>
        <p:grpSp>
          <p:nvGrpSpPr>
            <p:cNvPr id="58" name="Shape 3">
              <a:extLst>
                <a:ext uri="{FF2B5EF4-FFF2-40B4-BE49-F238E27FC236}">
                  <a16:creationId xmlns:a16="http://schemas.microsoft.com/office/drawing/2014/main" id="{00000000-0008-0000-0000-000003000000}"/>
                </a:ext>
              </a:extLst>
            </p:cNvPr>
            <p:cNvGrpSpPr/>
            <p:nvPr/>
          </p:nvGrpSpPr>
          <p:grpSpPr>
            <a:xfrm>
              <a:off x="0" y="0"/>
              <a:ext cx="1676400" cy="1009650"/>
              <a:chOff x="0" y="0"/>
              <a:chExt cx="12345081" cy="4593088"/>
            </a:xfrm>
          </p:grpSpPr>
          <p:sp>
            <p:nvSpPr>
              <p:cNvPr id="59" name="Shape 4">
                <a:extLst>
                  <a:ext uri="{FF2B5EF4-FFF2-40B4-BE49-F238E27FC236}">
                    <a16:creationId xmlns:a16="http://schemas.microsoft.com/office/drawing/2014/main" id="{00000000-0008-0000-0000-000004000000}"/>
                  </a:ext>
                </a:extLst>
              </p:cNvPr>
              <p:cNvSpPr/>
              <p:nvPr/>
            </p:nvSpPr>
            <p:spPr>
              <a:xfrm>
                <a:off x="0" y="0"/>
                <a:ext cx="12345075" cy="4593075"/>
              </a:xfrm>
              <a:prstGeom prst="rect">
                <a:avLst/>
              </a:prstGeom>
              <a:noFill/>
              <a:ln>
                <a:noFill/>
              </a:ln>
            </p:spPr>
            <p:txBody>
              <a:bodyPr spcFirstLastPara="1" wrap="square" lIns="91425" tIns="91425" rIns="91425" bIns="91425"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400"/>
              </a:p>
            </p:txBody>
          </p:sp>
          <p:pic>
            <p:nvPicPr>
              <p:cNvPr id="60" name="Shape 5">
                <a:extLst>
                  <a:ext uri="{FF2B5EF4-FFF2-40B4-BE49-F238E27FC236}">
                    <a16:creationId xmlns:a16="http://schemas.microsoft.com/office/drawing/2014/main" id="{00000000-0008-0000-0000-000005000000}"/>
                  </a:ext>
                </a:extLst>
              </p:cNvPr>
              <p:cNvPicPr preferRelativeResize="0"/>
              <p:nvPr/>
            </p:nvPicPr>
            <p:blipFill rotWithShape="1">
              <a:blip r:embed="rId5">
                <a:alphaModFix/>
              </a:blip>
              <a:srcRect l="13021" t="46264" r="20447" b="15332"/>
              <a:stretch/>
            </p:blipFill>
            <p:spPr>
              <a:xfrm>
                <a:off x="0" y="732062"/>
                <a:ext cx="12345081" cy="3861026"/>
              </a:xfrm>
              <a:prstGeom prst="rect">
                <a:avLst/>
              </a:prstGeom>
              <a:noFill/>
              <a:ln>
                <a:noFill/>
              </a:ln>
            </p:spPr>
          </p:pic>
          <p:pic>
            <p:nvPicPr>
              <p:cNvPr id="61" name="Shape 6">
                <a:extLst>
                  <a:ext uri="{FF2B5EF4-FFF2-40B4-BE49-F238E27FC236}">
                    <a16:creationId xmlns:a16="http://schemas.microsoft.com/office/drawing/2014/main" id="{00000000-0008-0000-0000-000006000000}"/>
                  </a:ext>
                </a:extLst>
              </p:cNvPr>
              <p:cNvPicPr preferRelativeResize="0"/>
              <p:nvPr/>
            </p:nvPicPr>
            <p:blipFill rotWithShape="1">
              <a:blip r:embed="rId5">
                <a:alphaModFix/>
              </a:blip>
              <a:srcRect l="13021" t="18521" r="20447" b="73961"/>
              <a:stretch/>
            </p:blipFill>
            <p:spPr>
              <a:xfrm>
                <a:off x="0" y="0"/>
                <a:ext cx="12345081" cy="755878"/>
              </a:xfrm>
              <a:prstGeom prst="rect">
                <a:avLst/>
              </a:prstGeom>
              <a:noFill/>
              <a:ln>
                <a:noFill/>
              </a:ln>
            </p:spPr>
          </p:pic>
        </p:grpSp>
      </p:grpSp>
      <p:grpSp>
        <p:nvGrpSpPr>
          <p:cNvPr id="48" name="Shape 2">
            <a:extLst>
              <a:ext uri="{FF2B5EF4-FFF2-40B4-BE49-F238E27FC236}">
                <a16:creationId xmlns:a16="http://schemas.microsoft.com/office/drawing/2014/main" id="{00000000-0008-0000-0000-000007000000}"/>
              </a:ext>
            </a:extLst>
          </p:cNvPr>
          <p:cNvGrpSpPr/>
          <p:nvPr/>
        </p:nvGrpSpPr>
        <p:grpSpPr>
          <a:xfrm>
            <a:off x="2585755" y="9398411"/>
            <a:ext cx="1609725" cy="1009650"/>
            <a:chOff x="1901601" y="0"/>
            <a:chExt cx="1609725" cy="1009650"/>
          </a:xfrm>
        </p:grpSpPr>
        <p:grpSp>
          <p:nvGrpSpPr>
            <p:cNvPr id="54" name="Shape 7">
              <a:extLst>
                <a:ext uri="{FF2B5EF4-FFF2-40B4-BE49-F238E27FC236}">
                  <a16:creationId xmlns:a16="http://schemas.microsoft.com/office/drawing/2014/main" id="{00000000-0008-0000-0000-000008000000}"/>
                </a:ext>
              </a:extLst>
            </p:cNvPr>
            <p:cNvGrpSpPr/>
            <p:nvPr/>
          </p:nvGrpSpPr>
          <p:grpSpPr>
            <a:xfrm>
              <a:off x="1901601" y="0"/>
              <a:ext cx="1609725" cy="1009650"/>
              <a:chOff x="1901601" y="0"/>
              <a:chExt cx="12345081" cy="4593088"/>
            </a:xfrm>
          </p:grpSpPr>
          <p:sp>
            <p:nvSpPr>
              <p:cNvPr id="55" name="Shape 4">
                <a:extLst>
                  <a:ext uri="{FF2B5EF4-FFF2-40B4-BE49-F238E27FC236}">
                    <a16:creationId xmlns:a16="http://schemas.microsoft.com/office/drawing/2014/main" id="{00000000-0008-0000-0000-000009000000}"/>
                  </a:ext>
                </a:extLst>
              </p:cNvPr>
              <p:cNvSpPr/>
              <p:nvPr/>
            </p:nvSpPr>
            <p:spPr>
              <a:xfrm>
                <a:off x="1901601" y="0"/>
                <a:ext cx="12345075" cy="4593075"/>
              </a:xfrm>
              <a:prstGeom prst="rect">
                <a:avLst/>
              </a:prstGeom>
              <a:noFill/>
              <a:ln>
                <a:noFill/>
              </a:ln>
            </p:spPr>
            <p:txBody>
              <a:bodyPr spcFirstLastPara="1" wrap="square" lIns="91425" tIns="91425" rIns="91425" bIns="91425"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400"/>
              </a:p>
            </p:txBody>
          </p:sp>
          <p:pic>
            <p:nvPicPr>
              <p:cNvPr id="56" name="Shape 8">
                <a:extLst>
                  <a:ext uri="{FF2B5EF4-FFF2-40B4-BE49-F238E27FC236}">
                    <a16:creationId xmlns:a16="http://schemas.microsoft.com/office/drawing/2014/main" id="{00000000-0008-0000-0000-00000A000000}"/>
                  </a:ext>
                </a:extLst>
              </p:cNvPr>
              <p:cNvPicPr preferRelativeResize="0"/>
              <p:nvPr/>
            </p:nvPicPr>
            <p:blipFill rotWithShape="1">
              <a:blip r:embed="rId5">
                <a:alphaModFix/>
              </a:blip>
              <a:srcRect l="13021" t="46264" r="20447" b="15332"/>
              <a:stretch/>
            </p:blipFill>
            <p:spPr>
              <a:xfrm>
                <a:off x="1901601" y="732062"/>
                <a:ext cx="12345081" cy="3861026"/>
              </a:xfrm>
              <a:prstGeom prst="rect">
                <a:avLst/>
              </a:prstGeom>
              <a:noFill/>
              <a:ln>
                <a:noFill/>
              </a:ln>
            </p:spPr>
          </p:pic>
          <p:pic>
            <p:nvPicPr>
              <p:cNvPr id="57" name="Shape 9">
                <a:extLst>
                  <a:ext uri="{FF2B5EF4-FFF2-40B4-BE49-F238E27FC236}">
                    <a16:creationId xmlns:a16="http://schemas.microsoft.com/office/drawing/2014/main" id="{00000000-0008-0000-0000-00000B000000}"/>
                  </a:ext>
                </a:extLst>
              </p:cNvPr>
              <p:cNvPicPr preferRelativeResize="0"/>
              <p:nvPr/>
            </p:nvPicPr>
            <p:blipFill rotWithShape="1">
              <a:blip r:embed="rId5">
                <a:alphaModFix/>
              </a:blip>
              <a:srcRect l="13021" t="18521" r="20447" b="73961"/>
              <a:stretch/>
            </p:blipFill>
            <p:spPr>
              <a:xfrm>
                <a:off x="1901601" y="0"/>
                <a:ext cx="12345081" cy="755878"/>
              </a:xfrm>
              <a:prstGeom prst="rect">
                <a:avLst/>
              </a:prstGeom>
              <a:noFill/>
              <a:ln>
                <a:noFill/>
              </a:ln>
            </p:spPr>
          </p:pic>
        </p:grpSp>
      </p:grpSp>
      <p:sp>
        <p:nvSpPr>
          <p:cNvPr id="62" name="正方形/長方形 61">
            <a:extLst>
              <a:ext uri="{FF2B5EF4-FFF2-40B4-BE49-F238E27FC236}">
                <a16:creationId xmlns:a16="http://schemas.microsoft.com/office/drawing/2014/main" id="{C0AED4BC-A78A-4660-86C3-D4938E74BA1D}"/>
              </a:ext>
            </a:extLst>
          </p:cNvPr>
          <p:cNvSpPr/>
          <p:nvPr/>
        </p:nvSpPr>
        <p:spPr>
          <a:xfrm>
            <a:off x="215379" y="8261171"/>
            <a:ext cx="1343885"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91FEBD81-597E-4491-B462-4782F690C04F}"/>
              </a:ext>
            </a:extLst>
          </p:cNvPr>
          <p:cNvSpPr txBox="1"/>
          <p:nvPr/>
        </p:nvSpPr>
        <p:spPr>
          <a:xfrm>
            <a:off x="215379" y="8315801"/>
            <a:ext cx="1800460"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✦提供時間</a:t>
            </a:r>
          </a:p>
        </p:txBody>
      </p:sp>
      <p:pic>
        <p:nvPicPr>
          <p:cNvPr id="65" name="image16.png" title="画像">
            <a:extLst>
              <a:ext uri="{FF2B5EF4-FFF2-40B4-BE49-F238E27FC236}">
                <a16:creationId xmlns:a16="http://schemas.microsoft.com/office/drawing/2014/main" id="{00000000-0008-0000-0000-000035000000}"/>
              </a:ext>
            </a:extLst>
          </p:cNvPr>
          <p:cNvPicPr preferRelativeResize="0"/>
          <p:nvPr/>
        </p:nvPicPr>
        <p:blipFill>
          <a:blip r:embed="rId8" cstate="print"/>
          <a:stretch>
            <a:fillRect/>
          </a:stretch>
        </p:blipFill>
        <p:spPr>
          <a:xfrm>
            <a:off x="4695992" y="8647401"/>
            <a:ext cx="2309695" cy="1762446"/>
          </a:xfrm>
          <a:prstGeom prst="rect">
            <a:avLst/>
          </a:prstGeom>
          <a:noFill/>
        </p:spPr>
      </p:pic>
      <p:sp>
        <p:nvSpPr>
          <p:cNvPr id="66" name="テキスト ボックス 65">
            <a:extLst>
              <a:ext uri="{FF2B5EF4-FFF2-40B4-BE49-F238E27FC236}">
                <a16:creationId xmlns:a16="http://schemas.microsoft.com/office/drawing/2014/main" id="{227BF847-66F6-4433-882C-6A45C171BB7C}"/>
              </a:ext>
            </a:extLst>
          </p:cNvPr>
          <p:cNvSpPr txBox="1"/>
          <p:nvPr/>
        </p:nvSpPr>
        <p:spPr>
          <a:xfrm>
            <a:off x="145468" y="8729102"/>
            <a:ext cx="5072670" cy="323165"/>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スケジュールの調整を行い、授業時間を決めていきます。</a:t>
            </a:r>
            <a:endParaRPr lang="en-US" altLang="ja-JP" sz="1400" dirty="0">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18DA1DF5-6764-4A02-91CB-489C49D1B9A3}"/>
              </a:ext>
            </a:extLst>
          </p:cNvPr>
          <p:cNvSpPr txBox="1"/>
          <p:nvPr/>
        </p:nvSpPr>
        <p:spPr>
          <a:xfrm>
            <a:off x="1032731" y="9070515"/>
            <a:ext cx="1315383" cy="307777"/>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（例１）</a:t>
            </a:r>
          </a:p>
        </p:txBody>
      </p:sp>
      <p:sp>
        <p:nvSpPr>
          <p:cNvPr id="69" name="テキスト ボックス 68">
            <a:extLst>
              <a:ext uri="{FF2B5EF4-FFF2-40B4-BE49-F238E27FC236}">
                <a16:creationId xmlns:a16="http://schemas.microsoft.com/office/drawing/2014/main" id="{A5336EC3-E5E7-4729-98D6-99803D4BB599}"/>
              </a:ext>
            </a:extLst>
          </p:cNvPr>
          <p:cNvSpPr txBox="1"/>
          <p:nvPr/>
        </p:nvSpPr>
        <p:spPr>
          <a:xfrm>
            <a:off x="2986638" y="9070515"/>
            <a:ext cx="1315383" cy="307777"/>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（例２）</a:t>
            </a:r>
          </a:p>
        </p:txBody>
      </p:sp>
      <p:grpSp>
        <p:nvGrpSpPr>
          <p:cNvPr id="2" name="グループ化 1">
            <a:extLst>
              <a:ext uri="{FF2B5EF4-FFF2-40B4-BE49-F238E27FC236}">
                <a16:creationId xmlns:a16="http://schemas.microsoft.com/office/drawing/2014/main" id="{8878C010-3508-45C7-9F34-7AC4D3A94E65}"/>
              </a:ext>
            </a:extLst>
          </p:cNvPr>
          <p:cNvGrpSpPr/>
          <p:nvPr/>
        </p:nvGrpSpPr>
        <p:grpSpPr>
          <a:xfrm>
            <a:off x="3943629" y="1801272"/>
            <a:ext cx="3378095" cy="1235250"/>
            <a:chOff x="3943629" y="1801272"/>
            <a:chExt cx="3378095" cy="1235250"/>
          </a:xfrm>
        </p:grpSpPr>
        <p:pic>
          <p:nvPicPr>
            <p:cNvPr id="5122" name="Picture 2" descr="いらすとぷらす - 幼稚園・保育園向けイラスト素材サイト・会員登録 ...">
              <a:extLst>
                <a:ext uri="{FF2B5EF4-FFF2-40B4-BE49-F238E27FC236}">
                  <a16:creationId xmlns:a16="http://schemas.microsoft.com/office/drawing/2014/main" id="{4C2F4051-6D7D-41F3-A1A0-8FCF908A76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9129" y="1801272"/>
              <a:ext cx="1732595" cy="1229318"/>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いらすとぷらす - 幼稚園・保育園向けイラスト素材サイト・会員登録 ...">
              <a:extLst>
                <a:ext uri="{FF2B5EF4-FFF2-40B4-BE49-F238E27FC236}">
                  <a16:creationId xmlns:a16="http://schemas.microsoft.com/office/drawing/2014/main" id="{5A82A382-D5FD-4124-BBCD-295D244FB7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65976" y="1807204"/>
              <a:ext cx="1732595" cy="1229318"/>
            </a:xfrm>
            <a:prstGeom prst="rect">
              <a:avLst/>
            </a:prstGeom>
            <a:noFill/>
            <a:extLst>
              <a:ext uri="{909E8E84-426E-40DD-AFC4-6F175D3DCCD1}">
                <a14:hiddenFill xmlns:a14="http://schemas.microsoft.com/office/drawing/2010/main">
                  <a:solidFill>
                    <a:srgbClr val="FFFFFF"/>
                  </a:solidFill>
                </a14:hiddenFill>
              </a:ext>
            </a:extLst>
          </p:spPr>
        </p:pic>
        <p:sp>
          <p:nvSpPr>
            <p:cNvPr id="20" name="テキスト ボックス 19">
              <a:extLst>
                <a:ext uri="{FF2B5EF4-FFF2-40B4-BE49-F238E27FC236}">
                  <a16:creationId xmlns:a16="http://schemas.microsoft.com/office/drawing/2014/main" id="{AB837147-8F1A-4BC0-8ABF-35770C9E25CD}"/>
                </a:ext>
              </a:extLst>
            </p:cNvPr>
            <p:cNvSpPr txBox="1"/>
            <p:nvPr/>
          </p:nvSpPr>
          <p:spPr>
            <a:xfrm>
              <a:off x="5710651" y="2073397"/>
              <a:ext cx="1533675" cy="738664"/>
            </a:xfrm>
            <a:prstGeom prst="rect">
              <a:avLst/>
            </a:prstGeom>
            <a:noFill/>
          </p:spPr>
          <p:txBody>
            <a:bodyPr wrap="square">
              <a:spAutoFit/>
            </a:bodyPr>
            <a:lstStyle/>
            <a:p>
              <a:pPr algn="ctr"/>
              <a:r>
                <a:rPr lang="en-US" altLang="ja-JP" sz="2400" dirty="0"/>
                <a:t>44,000</a:t>
              </a:r>
              <a:r>
                <a:rPr lang="ja-JP" altLang="en-US" sz="2000" dirty="0"/>
                <a:t>円</a:t>
              </a:r>
            </a:p>
            <a:p>
              <a:pPr algn="ctr"/>
              <a:r>
                <a:rPr lang="ja-JP" altLang="en-US" dirty="0"/>
                <a:t>（税込み）</a:t>
              </a:r>
            </a:p>
          </p:txBody>
        </p:sp>
        <p:sp>
          <p:nvSpPr>
            <p:cNvPr id="22" name="テキスト ボックス 21">
              <a:extLst>
                <a:ext uri="{FF2B5EF4-FFF2-40B4-BE49-F238E27FC236}">
                  <a16:creationId xmlns:a16="http://schemas.microsoft.com/office/drawing/2014/main" id="{E5C2FDF0-80B3-4FC8-9FB9-99DA2D16234B}"/>
                </a:ext>
              </a:extLst>
            </p:cNvPr>
            <p:cNvSpPr txBox="1"/>
            <p:nvPr/>
          </p:nvSpPr>
          <p:spPr>
            <a:xfrm>
              <a:off x="3943629" y="2129386"/>
              <a:ext cx="1807735" cy="643061"/>
            </a:xfrm>
            <a:prstGeom prst="rect">
              <a:avLst/>
            </a:prstGeom>
            <a:noFill/>
          </p:spPr>
          <p:txBody>
            <a:bodyPr wrap="square">
              <a:spAutoFit/>
            </a:bodyPr>
            <a:lstStyle/>
            <a:p>
              <a:pPr algn="ctr">
                <a:lnSpc>
                  <a:spcPts val="2200"/>
                </a:lnSpc>
              </a:pPr>
              <a:r>
                <a:rPr lang="en-US" altLang="ja-JP" sz="1600" dirty="0"/>
                <a:t>1</a:t>
              </a:r>
              <a:r>
                <a:rPr lang="ja-JP" altLang="en-US" sz="1600" dirty="0"/>
                <a:t>コマ当たり</a:t>
              </a:r>
            </a:p>
            <a:p>
              <a:pPr algn="ctr">
                <a:lnSpc>
                  <a:spcPts val="2200"/>
                </a:lnSpc>
              </a:pPr>
              <a:r>
                <a:rPr lang="ja-JP" altLang="en-US" sz="1600" dirty="0"/>
                <a:t>〇○○円</a:t>
              </a:r>
            </a:p>
          </p:txBody>
        </p:sp>
      </p:grpSp>
      <p:pic>
        <p:nvPicPr>
          <p:cNvPr id="75" name="image8.png">
            <a:extLst>
              <a:ext uri="{FF2B5EF4-FFF2-40B4-BE49-F238E27FC236}">
                <a16:creationId xmlns:a16="http://schemas.microsoft.com/office/drawing/2014/main" id="{AFA1F598-ED3B-47F3-97E6-513678A1981B}"/>
              </a:ext>
            </a:extLst>
          </p:cNvPr>
          <p:cNvPicPr preferRelativeResize="0"/>
          <p:nvPr/>
        </p:nvPicPr>
        <p:blipFill>
          <a:blip r:embed="rId6" cstate="print"/>
          <a:stretch>
            <a:fillRect/>
          </a:stretch>
        </p:blipFill>
        <p:spPr>
          <a:xfrm>
            <a:off x="3299699" y="5119931"/>
            <a:ext cx="689264" cy="448190"/>
          </a:xfrm>
          <a:prstGeom prst="rect">
            <a:avLst/>
          </a:prstGeom>
          <a:noFill/>
        </p:spPr>
      </p:pic>
      <p:grpSp>
        <p:nvGrpSpPr>
          <p:cNvPr id="76" name="グループ化 75">
            <a:extLst>
              <a:ext uri="{FF2B5EF4-FFF2-40B4-BE49-F238E27FC236}">
                <a16:creationId xmlns:a16="http://schemas.microsoft.com/office/drawing/2014/main" id="{CE946B88-EBEE-4A69-8FB8-6C7C0B13D2BD}"/>
              </a:ext>
            </a:extLst>
          </p:cNvPr>
          <p:cNvGrpSpPr/>
          <p:nvPr/>
        </p:nvGrpSpPr>
        <p:grpSpPr>
          <a:xfrm>
            <a:off x="3937689" y="4254699"/>
            <a:ext cx="3378095" cy="1235250"/>
            <a:chOff x="3943629" y="1801272"/>
            <a:chExt cx="3378095" cy="1235250"/>
          </a:xfrm>
        </p:grpSpPr>
        <p:pic>
          <p:nvPicPr>
            <p:cNvPr id="77" name="Picture 2" descr="いらすとぷらす - 幼稚園・保育園向けイラスト素材サイト・会員登録 ...">
              <a:extLst>
                <a:ext uri="{FF2B5EF4-FFF2-40B4-BE49-F238E27FC236}">
                  <a16:creationId xmlns:a16="http://schemas.microsoft.com/office/drawing/2014/main" id="{76D0EFD0-C788-41D6-BE1F-C8CDA70E04C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9129" y="1801272"/>
              <a:ext cx="1732595" cy="1229318"/>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いらすとぷらす - 幼稚園・保育園向けイラスト素材サイト・会員登録 ...">
              <a:extLst>
                <a:ext uri="{FF2B5EF4-FFF2-40B4-BE49-F238E27FC236}">
                  <a16:creationId xmlns:a16="http://schemas.microsoft.com/office/drawing/2014/main" id="{C6950915-DAD4-4AB6-8F7C-9C499BB731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65976" y="1807204"/>
              <a:ext cx="1732595" cy="1229318"/>
            </a:xfrm>
            <a:prstGeom prst="rect">
              <a:avLst/>
            </a:prstGeom>
            <a:noFill/>
            <a:extLst>
              <a:ext uri="{909E8E84-426E-40DD-AFC4-6F175D3DCCD1}">
                <a14:hiddenFill xmlns:a14="http://schemas.microsoft.com/office/drawing/2010/main">
                  <a:solidFill>
                    <a:srgbClr val="FFFFFF"/>
                  </a:solidFill>
                </a14:hiddenFill>
              </a:ext>
            </a:extLst>
          </p:spPr>
        </p:pic>
        <p:sp>
          <p:nvSpPr>
            <p:cNvPr id="79" name="テキスト ボックス 78">
              <a:extLst>
                <a:ext uri="{FF2B5EF4-FFF2-40B4-BE49-F238E27FC236}">
                  <a16:creationId xmlns:a16="http://schemas.microsoft.com/office/drawing/2014/main" id="{AAB918ED-C4A6-44DF-8DDA-010EFC65D532}"/>
                </a:ext>
              </a:extLst>
            </p:cNvPr>
            <p:cNvSpPr txBox="1"/>
            <p:nvPr/>
          </p:nvSpPr>
          <p:spPr>
            <a:xfrm>
              <a:off x="5710651" y="2073397"/>
              <a:ext cx="1533675" cy="738664"/>
            </a:xfrm>
            <a:prstGeom prst="rect">
              <a:avLst/>
            </a:prstGeom>
            <a:noFill/>
          </p:spPr>
          <p:txBody>
            <a:bodyPr wrap="square">
              <a:spAutoFit/>
            </a:bodyPr>
            <a:lstStyle/>
            <a:p>
              <a:pPr algn="ctr"/>
              <a:r>
                <a:rPr lang="en-US" altLang="ja-JP" sz="2400" dirty="0"/>
                <a:t>44,000</a:t>
              </a:r>
              <a:r>
                <a:rPr lang="ja-JP" altLang="en-US" sz="2000" dirty="0"/>
                <a:t>円</a:t>
              </a:r>
            </a:p>
            <a:p>
              <a:pPr algn="ctr"/>
              <a:r>
                <a:rPr lang="ja-JP" altLang="en-US" dirty="0"/>
                <a:t>（税込み）</a:t>
              </a:r>
            </a:p>
          </p:txBody>
        </p:sp>
        <p:sp>
          <p:nvSpPr>
            <p:cNvPr id="80" name="テキスト ボックス 79">
              <a:extLst>
                <a:ext uri="{FF2B5EF4-FFF2-40B4-BE49-F238E27FC236}">
                  <a16:creationId xmlns:a16="http://schemas.microsoft.com/office/drawing/2014/main" id="{2978E1C9-6A42-4206-A37B-F3A3C11A3C1E}"/>
                </a:ext>
              </a:extLst>
            </p:cNvPr>
            <p:cNvSpPr txBox="1"/>
            <p:nvPr/>
          </p:nvSpPr>
          <p:spPr>
            <a:xfrm>
              <a:off x="3943629" y="2129386"/>
              <a:ext cx="1807735" cy="643061"/>
            </a:xfrm>
            <a:prstGeom prst="rect">
              <a:avLst/>
            </a:prstGeom>
            <a:noFill/>
          </p:spPr>
          <p:txBody>
            <a:bodyPr wrap="square">
              <a:spAutoFit/>
            </a:bodyPr>
            <a:lstStyle/>
            <a:p>
              <a:pPr algn="ctr">
                <a:lnSpc>
                  <a:spcPts val="2200"/>
                </a:lnSpc>
              </a:pPr>
              <a:r>
                <a:rPr lang="en-US" altLang="ja-JP" sz="1600" dirty="0"/>
                <a:t>1</a:t>
              </a:r>
              <a:r>
                <a:rPr lang="ja-JP" altLang="en-US" sz="1600" dirty="0"/>
                <a:t>コマ当たり</a:t>
              </a:r>
            </a:p>
            <a:p>
              <a:pPr algn="ctr">
                <a:lnSpc>
                  <a:spcPts val="2200"/>
                </a:lnSpc>
              </a:pPr>
              <a:r>
                <a:rPr lang="ja-JP" altLang="en-US" sz="1600" dirty="0"/>
                <a:t>〇○○円</a:t>
              </a:r>
            </a:p>
          </p:txBody>
        </p:sp>
      </p:grpSp>
      <p:pic>
        <p:nvPicPr>
          <p:cNvPr id="81" name="image11.png">
            <a:extLst>
              <a:ext uri="{FF2B5EF4-FFF2-40B4-BE49-F238E27FC236}">
                <a16:creationId xmlns:a16="http://schemas.microsoft.com/office/drawing/2014/main" id="{5A7DA018-D5C0-4F9C-A1AF-1B63A25CF04B}"/>
              </a:ext>
            </a:extLst>
          </p:cNvPr>
          <p:cNvPicPr preferRelativeResize="0"/>
          <p:nvPr/>
        </p:nvPicPr>
        <p:blipFill>
          <a:blip r:embed="rId7" cstate="print"/>
          <a:stretch>
            <a:fillRect/>
          </a:stretch>
        </p:blipFill>
        <p:spPr>
          <a:xfrm>
            <a:off x="3259323" y="7520651"/>
            <a:ext cx="689263" cy="504819"/>
          </a:xfrm>
          <a:prstGeom prst="rect">
            <a:avLst/>
          </a:prstGeom>
          <a:noFill/>
        </p:spPr>
      </p:pic>
      <p:grpSp>
        <p:nvGrpSpPr>
          <p:cNvPr id="82" name="グループ化 81">
            <a:extLst>
              <a:ext uri="{FF2B5EF4-FFF2-40B4-BE49-F238E27FC236}">
                <a16:creationId xmlns:a16="http://schemas.microsoft.com/office/drawing/2014/main" id="{C60D5BA2-C3AF-488A-945A-4683658EBE9F}"/>
              </a:ext>
            </a:extLst>
          </p:cNvPr>
          <p:cNvGrpSpPr/>
          <p:nvPr/>
        </p:nvGrpSpPr>
        <p:grpSpPr>
          <a:xfrm>
            <a:off x="3912657" y="6735026"/>
            <a:ext cx="3378095" cy="1235250"/>
            <a:chOff x="3943629" y="1801272"/>
            <a:chExt cx="3378095" cy="1235250"/>
          </a:xfrm>
        </p:grpSpPr>
        <p:pic>
          <p:nvPicPr>
            <p:cNvPr id="83" name="Picture 2" descr="いらすとぷらす - 幼稚園・保育園向けイラスト素材サイト・会員登録 ...">
              <a:extLst>
                <a:ext uri="{FF2B5EF4-FFF2-40B4-BE49-F238E27FC236}">
                  <a16:creationId xmlns:a16="http://schemas.microsoft.com/office/drawing/2014/main" id="{EF9DE3D1-F494-4F2E-9265-DA8309BB59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9129" y="1801272"/>
              <a:ext cx="1732595" cy="1229318"/>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いらすとぷらす - 幼稚園・保育園向けイラスト素材サイト・会員登録 ...">
              <a:extLst>
                <a:ext uri="{FF2B5EF4-FFF2-40B4-BE49-F238E27FC236}">
                  <a16:creationId xmlns:a16="http://schemas.microsoft.com/office/drawing/2014/main" id="{F23389C2-B592-4F21-861D-394A7FDD877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65976" y="1807204"/>
              <a:ext cx="1732595" cy="1229318"/>
            </a:xfrm>
            <a:prstGeom prst="rect">
              <a:avLst/>
            </a:prstGeom>
            <a:noFill/>
            <a:extLst>
              <a:ext uri="{909E8E84-426E-40DD-AFC4-6F175D3DCCD1}">
                <a14:hiddenFill xmlns:a14="http://schemas.microsoft.com/office/drawing/2010/main">
                  <a:solidFill>
                    <a:srgbClr val="FFFFFF"/>
                  </a:solidFill>
                </a14:hiddenFill>
              </a:ext>
            </a:extLst>
          </p:spPr>
        </p:pic>
        <p:sp>
          <p:nvSpPr>
            <p:cNvPr id="85" name="テキスト ボックス 84">
              <a:extLst>
                <a:ext uri="{FF2B5EF4-FFF2-40B4-BE49-F238E27FC236}">
                  <a16:creationId xmlns:a16="http://schemas.microsoft.com/office/drawing/2014/main" id="{4BBD76C9-9274-4DD5-8AB6-6035A81D12A0}"/>
                </a:ext>
              </a:extLst>
            </p:cNvPr>
            <p:cNvSpPr txBox="1"/>
            <p:nvPr/>
          </p:nvSpPr>
          <p:spPr>
            <a:xfrm>
              <a:off x="5710651" y="2073397"/>
              <a:ext cx="1533675" cy="738664"/>
            </a:xfrm>
            <a:prstGeom prst="rect">
              <a:avLst/>
            </a:prstGeom>
            <a:noFill/>
          </p:spPr>
          <p:txBody>
            <a:bodyPr wrap="square">
              <a:spAutoFit/>
            </a:bodyPr>
            <a:lstStyle/>
            <a:p>
              <a:pPr algn="ctr"/>
              <a:r>
                <a:rPr lang="en-US" altLang="ja-JP" sz="2400" dirty="0"/>
                <a:t>44,000</a:t>
              </a:r>
              <a:r>
                <a:rPr lang="ja-JP" altLang="en-US" sz="2000" dirty="0"/>
                <a:t>円</a:t>
              </a:r>
            </a:p>
            <a:p>
              <a:pPr algn="ctr"/>
              <a:r>
                <a:rPr lang="ja-JP" altLang="en-US" dirty="0"/>
                <a:t>（税込み）</a:t>
              </a:r>
            </a:p>
          </p:txBody>
        </p:sp>
        <p:sp>
          <p:nvSpPr>
            <p:cNvPr id="86" name="テキスト ボックス 85">
              <a:extLst>
                <a:ext uri="{FF2B5EF4-FFF2-40B4-BE49-F238E27FC236}">
                  <a16:creationId xmlns:a16="http://schemas.microsoft.com/office/drawing/2014/main" id="{4024E12E-C2E8-4348-BDA3-3A8743F1FA10}"/>
                </a:ext>
              </a:extLst>
            </p:cNvPr>
            <p:cNvSpPr txBox="1"/>
            <p:nvPr/>
          </p:nvSpPr>
          <p:spPr>
            <a:xfrm>
              <a:off x="3943629" y="2129386"/>
              <a:ext cx="1807735" cy="643061"/>
            </a:xfrm>
            <a:prstGeom prst="rect">
              <a:avLst/>
            </a:prstGeom>
            <a:noFill/>
          </p:spPr>
          <p:txBody>
            <a:bodyPr wrap="square">
              <a:spAutoFit/>
            </a:bodyPr>
            <a:lstStyle/>
            <a:p>
              <a:pPr algn="ctr">
                <a:lnSpc>
                  <a:spcPts val="2200"/>
                </a:lnSpc>
              </a:pPr>
              <a:r>
                <a:rPr lang="en-US" altLang="ja-JP" sz="1600" dirty="0"/>
                <a:t>1</a:t>
              </a:r>
              <a:r>
                <a:rPr lang="ja-JP" altLang="en-US" sz="1600" dirty="0"/>
                <a:t>コマ当たり</a:t>
              </a:r>
            </a:p>
            <a:p>
              <a:pPr algn="ctr">
                <a:lnSpc>
                  <a:spcPts val="2200"/>
                </a:lnSpc>
              </a:pPr>
              <a:r>
                <a:rPr lang="ja-JP" altLang="en-US" sz="1600" dirty="0"/>
                <a:t>〇○○円</a:t>
              </a:r>
            </a:p>
          </p:txBody>
        </p:sp>
      </p:grpSp>
      <p:sp>
        <p:nvSpPr>
          <p:cNvPr id="3" name="テキスト ボックス 2">
            <a:extLst>
              <a:ext uri="{FF2B5EF4-FFF2-40B4-BE49-F238E27FC236}">
                <a16:creationId xmlns:a16="http://schemas.microsoft.com/office/drawing/2014/main" id="{1BA7E193-08D7-46B6-B551-0B8B2817C3A8}"/>
              </a:ext>
            </a:extLst>
          </p:cNvPr>
          <p:cNvSpPr txBox="1"/>
          <p:nvPr/>
        </p:nvSpPr>
        <p:spPr>
          <a:xfrm>
            <a:off x="2669490" y="8172570"/>
            <a:ext cx="6362700" cy="369332"/>
          </a:xfrm>
          <a:prstGeom prst="rect">
            <a:avLst/>
          </a:prstGeom>
          <a:noFill/>
        </p:spPr>
        <p:txBody>
          <a:bodyPr wrap="square" rtlCol="0">
            <a:spAutoFit/>
          </a:bodyPr>
          <a:lstStyle/>
          <a:p>
            <a:r>
              <a:rPr kumimoji="1" lang="ja-JP" altLang="en-US" dirty="0">
                <a:solidFill>
                  <a:srgbClr val="FF0000"/>
                </a:solidFill>
                <a:highlight>
                  <a:srgbClr val="FFFF00"/>
                </a:highlight>
                <a:latin typeface="UD デジタル 教科書体 NP-R" panose="02020400000000000000" pitchFamily="18" charset="-128"/>
                <a:ea typeface="UD デジタル 教科書体 NP-R" panose="02020400000000000000" pitchFamily="18" charset="-128"/>
              </a:rPr>
              <a:t>どの提供例でも全て同じ金額で受講可能！</a:t>
            </a:r>
            <a:endParaRPr kumimoji="1" lang="en-US" altLang="ja-JP" dirty="0">
              <a:solidFill>
                <a:srgbClr val="FF0000"/>
              </a:solidFill>
              <a:highlight>
                <a:srgbClr val="FFFF00"/>
              </a:highlight>
              <a:latin typeface="UD デジタル 教科書体 NP-R" panose="02020400000000000000" pitchFamily="18" charset="-128"/>
              <a:ea typeface="UD デジタル 教科書体 NP-R" panose="02020400000000000000" pitchFamily="18" charset="-128"/>
            </a:endParaRPr>
          </a:p>
        </p:txBody>
      </p:sp>
      <p:sp>
        <p:nvSpPr>
          <p:cNvPr id="87" name="正方形/長方形 86">
            <a:extLst>
              <a:ext uri="{FF2B5EF4-FFF2-40B4-BE49-F238E27FC236}">
                <a16:creationId xmlns:a16="http://schemas.microsoft.com/office/drawing/2014/main" id="{9681BFE8-473B-4DC8-954A-42A14BE76739}"/>
              </a:ext>
            </a:extLst>
          </p:cNvPr>
          <p:cNvSpPr/>
          <p:nvPr/>
        </p:nvSpPr>
        <p:spPr>
          <a:xfrm>
            <a:off x="295" y="10495776"/>
            <a:ext cx="7559380" cy="197029"/>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18346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建物, 空気 が含まれている画像&#10;&#10;自動的に生成された説明">
            <a:extLst>
              <a:ext uri="{FF2B5EF4-FFF2-40B4-BE49-F238E27FC236}">
                <a16:creationId xmlns:a16="http://schemas.microsoft.com/office/drawing/2014/main" id="{7DD9A3D0-8E69-4AD5-B99E-13A6F3F055A4}"/>
              </a:ext>
            </a:extLst>
          </p:cNvPr>
          <p:cNvPicPr>
            <a:picLocks noChangeAspect="1"/>
          </p:cNvPicPr>
          <p:nvPr/>
        </p:nvPicPr>
        <p:blipFill rotWithShape="1">
          <a:blip r:embed="rId2">
            <a:duotone>
              <a:schemeClr val="accent4">
                <a:shade val="45000"/>
                <a:satMod val="135000"/>
              </a:schemeClr>
              <a:prstClr val="white"/>
            </a:duotone>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8063" r="48819"/>
          <a:stretch/>
        </p:blipFill>
        <p:spPr>
          <a:xfrm>
            <a:off x="-1" y="0"/>
            <a:ext cx="7561283" cy="10691813"/>
          </a:xfrm>
          <a:prstGeom prst="rect">
            <a:avLst/>
          </a:prstGeom>
        </p:spPr>
      </p:pic>
      <p:sp>
        <p:nvSpPr>
          <p:cNvPr id="68" name="正方形/長方形 67">
            <a:extLst>
              <a:ext uri="{FF2B5EF4-FFF2-40B4-BE49-F238E27FC236}">
                <a16:creationId xmlns:a16="http://schemas.microsoft.com/office/drawing/2014/main" id="{1B20A26D-2192-4A94-A8A0-040AD7BC4DE9}"/>
              </a:ext>
            </a:extLst>
          </p:cNvPr>
          <p:cNvSpPr/>
          <p:nvPr/>
        </p:nvSpPr>
        <p:spPr>
          <a:xfrm>
            <a:off x="228046" y="8118598"/>
            <a:ext cx="7062126" cy="2320721"/>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82BAA280-854D-456A-8B9C-F337D64BD6A2}"/>
              </a:ext>
            </a:extLst>
          </p:cNvPr>
          <p:cNvPicPr>
            <a:picLocks noChangeAspect="1"/>
          </p:cNvPicPr>
          <p:nvPr/>
        </p:nvPicPr>
        <p:blipFill rotWithShape="1">
          <a:blip r:embed="rId4">
            <a:alphaModFix amt="70000"/>
          </a:blip>
          <a:srcRect b="56117"/>
          <a:stretch/>
        </p:blipFill>
        <p:spPr>
          <a:xfrm>
            <a:off x="212540" y="322132"/>
            <a:ext cx="2641600" cy="460711"/>
          </a:xfrm>
          <a:prstGeom prst="rect">
            <a:avLst/>
          </a:prstGeom>
        </p:spPr>
      </p:pic>
      <p:sp>
        <p:nvSpPr>
          <p:cNvPr id="7" name="テキスト ボックス 6">
            <a:extLst>
              <a:ext uri="{FF2B5EF4-FFF2-40B4-BE49-F238E27FC236}">
                <a16:creationId xmlns:a16="http://schemas.microsoft.com/office/drawing/2014/main" id="{344B1652-AF44-4818-83DD-80A9583D8D34}"/>
              </a:ext>
            </a:extLst>
          </p:cNvPr>
          <p:cNvSpPr txBox="1"/>
          <p:nvPr/>
        </p:nvSpPr>
        <p:spPr>
          <a:xfrm>
            <a:off x="795146" y="393131"/>
            <a:ext cx="2030105" cy="369332"/>
          </a:xfrm>
          <a:prstGeom prst="rect">
            <a:avLst/>
          </a:prstGeom>
          <a:noFill/>
        </p:spPr>
        <p:txBody>
          <a:bodyPr wrap="square">
            <a:spAutoFit/>
          </a:bodyPr>
          <a:lstStyle/>
          <a:p>
            <a:r>
              <a:rPr lang="ja-JP" altLang="en-US" spc="300" dirty="0">
                <a:solidFill>
                  <a:schemeClr val="bg1"/>
                </a:solidFill>
                <a:latin typeface="メイリオ" panose="020B0604030504040204" pitchFamily="50" charset="-128"/>
                <a:ea typeface="メイリオ" panose="020B0604030504040204" pitchFamily="50" charset="-128"/>
              </a:rPr>
              <a:t>提供フロー</a:t>
            </a:r>
            <a:endParaRPr lang="en-US" altLang="ja-JP" spc="300" dirty="0">
              <a:solidFill>
                <a:schemeClr val="bg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89CC9BFF-18DC-4CAD-933A-585BEB84965F}"/>
              </a:ext>
            </a:extLst>
          </p:cNvPr>
          <p:cNvSpPr/>
          <p:nvPr/>
        </p:nvSpPr>
        <p:spPr>
          <a:xfrm>
            <a:off x="212540" y="1042467"/>
            <a:ext cx="1656000"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1255CD4-23A8-4920-833F-E36FB8203DBB}"/>
              </a:ext>
            </a:extLst>
          </p:cNvPr>
          <p:cNvSpPr txBox="1"/>
          <p:nvPr/>
        </p:nvSpPr>
        <p:spPr>
          <a:xfrm>
            <a:off x="212540" y="1096175"/>
            <a:ext cx="1800460"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✦講師派遣まで</a:t>
            </a:r>
          </a:p>
        </p:txBody>
      </p:sp>
      <p:sp>
        <p:nvSpPr>
          <p:cNvPr id="10" name="テキスト ボックス 9">
            <a:extLst>
              <a:ext uri="{FF2B5EF4-FFF2-40B4-BE49-F238E27FC236}">
                <a16:creationId xmlns:a16="http://schemas.microsoft.com/office/drawing/2014/main" id="{9801B0E0-2A62-42EE-A72B-4DA98B0C945E}"/>
              </a:ext>
            </a:extLst>
          </p:cNvPr>
          <p:cNvSpPr txBox="1"/>
          <p:nvPr/>
        </p:nvSpPr>
        <p:spPr>
          <a:xfrm>
            <a:off x="1533340" y="5999711"/>
            <a:ext cx="6993668" cy="331757"/>
          </a:xfrm>
          <a:prstGeom prst="rect">
            <a:avLst/>
          </a:prstGeom>
          <a:noFill/>
        </p:spPr>
        <p:txBody>
          <a:bodyPr wrap="square">
            <a:spAutoFit/>
          </a:bodyPr>
          <a:lstStyle/>
          <a:p>
            <a:pPr>
              <a:lnSpc>
                <a:spcPts val="1800"/>
              </a:lnSpc>
            </a:pPr>
            <a:r>
              <a:rPr lang="en-US" altLang="ja-JP" dirty="0">
                <a:solidFill>
                  <a:srgbClr val="FF0000"/>
                </a:solidFill>
                <a:highlight>
                  <a:srgbClr val="FFFF00"/>
                </a:highlight>
                <a:latin typeface="UD デジタル 教科書体 NP-R" panose="02020400000000000000" pitchFamily="18" charset="-128"/>
                <a:ea typeface="UD デジタル 教科書体 NP-R" panose="02020400000000000000" pitchFamily="18" charset="-128"/>
              </a:rPr>
              <a:t>※</a:t>
            </a:r>
            <a:r>
              <a:rPr lang="ja-JP" altLang="en-US" dirty="0">
                <a:solidFill>
                  <a:srgbClr val="FF0000"/>
                </a:solidFill>
                <a:highlight>
                  <a:srgbClr val="FFFF00"/>
                </a:highlight>
                <a:latin typeface="UD デジタル 教科書体 NP-R" panose="02020400000000000000" pitchFamily="18" charset="-128"/>
                <a:ea typeface="UD デジタル 教科書体 NP-R" panose="02020400000000000000" pitchFamily="18" charset="-128"/>
              </a:rPr>
              <a:t>最短</a:t>
            </a:r>
            <a:r>
              <a:rPr lang="en-US" altLang="ja-JP" dirty="0">
                <a:solidFill>
                  <a:srgbClr val="FF0000"/>
                </a:solidFill>
                <a:highlight>
                  <a:srgbClr val="FFFF00"/>
                </a:highlight>
                <a:latin typeface="UD デジタル 教科書体 NP-R" panose="02020400000000000000" pitchFamily="18" charset="-128"/>
                <a:ea typeface="UD デジタル 教科書体 NP-R" panose="02020400000000000000" pitchFamily="18" charset="-128"/>
              </a:rPr>
              <a:t>1</a:t>
            </a:r>
            <a:r>
              <a:rPr lang="ja-JP" altLang="en-US" dirty="0">
                <a:solidFill>
                  <a:srgbClr val="FF0000"/>
                </a:solidFill>
                <a:highlight>
                  <a:srgbClr val="FFFF00"/>
                </a:highlight>
                <a:latin typeface="UD デジタル 教科書体 NP-R" panose="02020400000000000000" pitchFamily="18" charset="-128"/>
                <a:ea typeface="UD デジタル 教科書体 NP-R" panose="02020400000000000000" pitchFamily="18" charset="-128"/>
              </a:rPr>
              <a:t>ヶ月でオンラインレッスンの開講が可能です。</a:t>
            </a:r>
          </a:p>
        </p:txBody>
      </p:sp>
      <p:sp>
        <p:nvSpPr>
          <p:cNvPr id="12" name="正方形/長方形 11">
            <a:extLst>
              <a:ext uri="{FF2B5EF4-FFF2-40B4-BE49-F238E27FC236}">
                <a16:creationId xmlns:a16="http://schemas.microsoft.com/office/drawing/2014/main" id="{02B5A9EE-3310-477D-9FFE-EE9145E039B5}"/>
              </a:ext>
            </a:extLst>
          </p:cNvPr>
          <p:cNvSpPr/>
          <p:nvPr/>
        </p:nvSpPr>
        <p:spPr>
          <a:xfrm>
            <a:off x="212540" y="6587236"/>
            <a:ext cx="1224000" cy="421434"/>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9F6CEF72-63D5-42A2-8557-7C6BBFA4D653}"/>
              </a:ext>
            </a:extLst>
          </p:cNvPr>
          <p:cNvSpPr txBox="1"/>
          <p:nvPr/>
        </p:nvSpPr>
        <p:spPr>
          <a:xfrm>
            <a:off x="274320" y="6632097"/>
            <a:ext cx="1800460" cy="338554"/>
          </a:xfrm>
          <a:prstGeom prst="rect">
            <a:avLst/>
          </a:prstGeom>
          <a:noFill/>
        </p:spPr>
        <p:txBody>
          <a:bodyPr wrap="square">
            <a:spAutoFit/>
          </a:bodyPr>
          <a:lstStyle/>
          <a:p>
            <a:r>
              <a:rPr lang="ja-JP" altLang="en-US" sz="1600" dirty="0">
                <a:solidFill>
                  <a:schemeClr val="bg1"/>
                </a:solidFill>
                <a:latin typeface="UD デジタル 教科書体 NP-R" panose="02020400000000000000" pitchFamily="18" charset="-128"/>
                <a:ea typeface="UD デジタル 教科書体 NP-R" panose="02020400000000000000" pitchFamily="18" charset="-128"/>
              </a:rPr>
              <a:t>✦費用例</a:t>
            </a:r>
          </a:p>
        </p:txBody>
      </p:sp>
      <p:sp>
        <p:nvSpPr>
          <p:cNvPr id="14" name="テキスト ボックス 13">
            <a:extLst>
              <a:ext uri="{FF2B5EF4-FFF2-40B4-BE49-F238E27FC236}">
                <a16:creationId xmlns:a16="http://schemas.microsoft.com/office/drawing/2014/main" id="{A3E46C59-4B05-46C7-9098-3993CF3C6768}"/>
              </a:ext>
            </a:extLst>
          </p:cNvPr>
          <p:cNvSpPr txBox="1"/>
          <p:nvPr/>
        </p:nvSpPr>
        <p:spPr>
          <a:xfrm>
            <a:off x="296516" y="8170600"/>
            <a:ext cx="6966642" cy="1066959"/>
          </a:xfrm>
          <a:prstGeom prst="rect">
            <a:avLst/>
          </a:prstGeom>
          <a:noFill/>
        </p:spPr>
        <p:txBody>
          <a:bodyPr wrap="square">
            <a:spAutoFit/>
          </a:bodyPr>
          <a:lstStyle/>
          <a:p>
            <a:pPr>
              <a:lnSpc>
                <a:spcPts val="1900"/>
              </a:lnSpc>
            </a:pPr>
            <a:r>
              <a:rPr lang="ja-JP" altLang="en-US" sz="1400" dirty="0">
                <a:latin typeface="メイリオ" panose="020B0604030504040204" pitchFamily="50" charset="-128"/>
                <a:ea typeface="メイリオ" panose="020B0604030504040204" pitchFamily="50" charset="-128"/>
              </a:rPr>
              <a:t>オンラインレッスンは簡単に開講が可能です。</a:t>
            </a:r>
            <a:endParaRPr lang="en-US" altLang="ja-JP" sz="1400" dirty="0">
              <a:latin typeface="メイリオ" panose="020B0604030504040204" pitchFamily="50" charset="-128"/>
              <a:ea typeface="メイリオ" panose="020B0604030504040204" pitchFamily="50" charset="-128"/>
            </a:endParaRPr>
          </a:p>
          <a:p>
            <a:pPr>
              <a:lnSpc>
                <a:spcPts val="1900"/>
              </a:lnSpc>
            </a:pPr>
            <a:r>
              <a:rPr lang="ja-JP" altLang="en-US" sz="1400" dirty="0">
                <a:latin typeface="メイリオ" panose="020B0604030504040204" pitchFamily="50" charset="-128"/>
                <a:ea typeface="メイリオ" panose="020B0604030504040204" pitchFamily="50" charset="-128"/>
              </a:rPr>
              <a:t>専用のホームページや有料システムは不要です。</a:t>
            </a:r>
          </a:p>
          <a:p>
            <a:pPr>
              <a:lnSpc>
                <a:spcPts val="1900"/>
              </a:lnSpc>
            </a:pPr>
            <a:r>
              <a:rPr lang="ja-JP" altLang="en-US" sz="1400" dirty="0">
                <a:latin typeface="メイリオ" panose="020B0604030504040204" pitchFamily="50" charset="-128"/>
                <a:ea typeface="メイリオ" panose="020B0604030504040204" pitchFamily="50" charset="-128"/>
              </a:rPr>
              <a:t>不要：専用ホームページ</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有料オンラインツール</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予約システム</a:t>
            </a:r>
          </a:p>
          <a:p>
            <a:pPr>
              <a:lnSpc>
                <a:spcPts val="1900"/>
              </a:lnSpc>
            </a:pPr>
            <a:r>
              <a:rPr lang="ja-JP" altLang="en-US" sz="1400" dirty="0">
                <a:latin typeface="メイリオ" panose="020B0604030504040204" pitchFamily="50" charset="-128"/>
                <a:ea typeface="メイリオ" panose="020B0604030504040204" pitchFamily="50" charset="-128"/>
              </a:rPr>
              <a:t>要　：オンライン講師</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無料ツール</a:t>
            </a:r>
          </a:p>
        </p:txBody>
      </p:sp>
      <p:grpSp>
        <p:nvGrpSpPr>
          <p:cNvPr id="15" name="Shape 2">
            <a:extLst>
              <a:ext uri="{FF2B5EF4-FFF2-40B4-BE49-F238E27FC236}">
                <a16:creationId xmlns:a16="http://schemas.microsoft.com/office/drawing/2014/main" id="{00000000-0008-0000-0000-000020000000}"/>
              </a:ext>
            </a:extLst>
          </p:cNvPr>
          <p:cNvGrpSpPr/>
          <p:nvPr/>
        </p:nvGrpSpPr>
        <p:grpSpPr>
          <a:xfrm>
            <a:off x="2511795" y="9287899"/>
            <a:ext cx="2416872" cy="1079245"/>
            <a:chOff x="0" y="0"/>
            <a:chExt cx="1666875" cy="914400"/>
          </a:xfrm>
        </p:grpSpPr>
        <p:grpSp>
          <p:nvGrpSpPr>
            <p:cNvPr id="16" name="Shape 22">
              <a:extLst>
                <a:ext uri="{FF2B5EF4-FFF2-40B4-BE49-F238E27FC236}">
                  <a16:creationId xmlns:a16="http://schemas.microsoft.com/office/drawing/2014/main" id="{00000000-0008-0000-0000-000021000000}"/>
                </a:ext>
              </a:extLst>
            </p:cNvPr>
            <p:cNvGrpSpPr/>
            <p:nvPr/>
          </p:nvGrpSpPr>
          <p:grpSpPr>
            <a:xfrm>
              <a:off x="0" y="0"/>
              <a:ext cx="1666875" cy="914400"/>
              <a:chOff x="0" y="0"/>
              <a:chExt cx="1928164" cy="909638"/>
            </a:xfrm>
          </p:grpSpPr>
          <p:sp>
            <p:nvSpPr>
              <p:cNvPr id="17" name="Shape 4">
                <a:extLst>
                  <a:ext uri="{FF2B5EF4-FFF2-40B4-BE49-F238E27FC236}">
                    <a16:creationId xmlns:a16="http://schemas.microsoft.com/office/drawing/2014/main" id="{00000000-0008-0000-0000-000022000000}"/>
                  </a:ext>
                </a:extLst>
              </p:cNvPr>
              <p:cNvSpPr/>
              <p:nvPr/>
            </p:nvSpPr>
            <p:spPr>
              <a:xfrm>
                <a:off x="0" y="0"/>
                <a:ext cx="1928150" cy="909625"/>
              </a:xfrm>
              <a:prstGeom prst="rect">
                <a:avLst/>
              </a:prstGeom>
              <a:noFill/>
              <a:ln>
                <a:noFill/>
              </a:ln>
            </p:spPr>
            <p:txBody>
              <a:bodyPr spcFirstLastPara="1" wrap="square" lIns="91425" tIns="91425" rIns="91425" bIns="91425"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400"/>
              </a:p>
            </p:txBody>
          </p:sp>
          <p:grpSp>
            <p:nvGrpSpPr>
              <p:cNvPr id="18" name="Shape 23">
                <a:extLst>
                  <a:ext uri="{FF2B5EF4-FFF2-40B4-BE49-F238E27FC236}">
                    <a16:creationId xmlns:a16="http://schemas.microsoft.com/office/drawing/2014/main" id="{00000000-0008-0000-0000-000023000000}"/>
                  </a:ext>
                </a:extLst>
              </p:cNvPr>
              <p:cNvGrpSpPr/>
              <p:nvPr/>
            </p:nvGrpSpPr>
            <p:grpSpPr>
              <a:xfrm>
                <a:off x="0" y="0"/>
                <a:ext cx="1028701" cy="909638"/>
                <a:chOff x="0" y="0"/>
                <a:chExt cx="12345081" cy="4593088"/>
              </a:xfrm>
            </p:grpSpPr>
            <p:pic>
              <p:nvPicPr>
                <p:cNvPr id="20" name="Shape 24">
                  <a:extLst>
                    <a:ext uri="{FF2B5EF4-FFF2-40B4-BE49-F238E27FC236}">
                      <a16:creationId xmlns:a16="http://schemas.microsoft.com/office/drawing/2014/main" id="{00000000-0008-0000-0000-000024000000}"/>
                    </a:ext>
                  </a:extLst>
                </p:cNvPr>
                <p:cNvPicPr preferRelativeResize="0"/>
                <p:nvPr/>
              </p:nvPicPr>
              <p:blipFill rotWithShape="1">
                <a:blip r:embed="rId5">
                  <a:alphaModFix/>
                </a:blip>
                <a:srcRect l="13021" t="46264" r="20447" b="15332"/>
                <a:stretch/>
              </p:blipFill>
              <p:spPr>
                <a:xfrm>
                  <a:off x="0" y="732062"/>
                  <a:ext cx="12345081" cy="3861026"/>
                </a:xfrm>
                <a:prstGeom prst="rect">
                  <a:avLst/>
                </a:prstGeom>
                <a:noFill/>
                <a:ln>
                  <a:noFill/>
                </a:ln>
              </p:spPr>
            </p:pic>
            <p:pic>
              <p:nvPicPr>
                <p:cNvPr id="21" name="Shape 25">
                  <a:extLst>
                    <a:ext uri="{FF2B5EF4-FFF2-40B4-BE49-F238E27FC236}">
                      <a16:creationId xmlns:a16="http://schemas.microsoft.com/office/drawing/2014/main" id="{00000000-0008-0000-0000-000025000000}"/>
                    </a:ext>
                  </a:extLst>
                </p:cNvPr>
                <p:cNvPicPr preferRelativeResize="0"/>
                <p:nvPr/>
              </p:nvPicPr>
              <p:blipFill rotWithShape="1">
                <a:blip r:embed="rId5">
                  <a:alphaModFix/>
                </a:blip>
                <a:srcRect l="13021" t="18521" r="20447" b="73961"/>
                <a:stretch/>
              </p:blipFill>
              <p:spPr>
                <a:xfrm>
                  <a:off x="0" y="0"/>
                  <a:ext cx="12345081" cy="755878"/>
                </a:xfrm>
                <a:prstGeom prst="rect">
                  <a:avLst/>
                </a:prstGeom>
                <a:noFill/>
                <a:ln>
                  <a:noFill/>
                </a:ln>
              </p:spPr>
            </p:pic>
          </p:grpSp>
          <p:sp>
            <p:nvSpPr>
              <p:cNvPr id="19" name="Shape 26">
                <a:extLst>
                  <a:ext uri="{FF2B5EF4-FFF2-40B4-BE49-F238E27FC236}">
                    <a16:creationId xmlns:a16="http://schemas.microsoft.com/office/drawing/2014/main" id="{00000000-0008-0000-0000-000026000000}"/>
                  </a:ext>
                </a:extLst>
              </p:cNvPr>
              <p:cNvSpPr txBox="1"/>
              <p:nvPr/>
            </p:nvSpPr>
            <p:spPr>
              <a:xfrm>
                <a:off x="990600" y="409575"/>
                <a:ext cx="937564" cy="367408"/>
              </a:xfrm>
              <a:prstGeom prst="rect">
                <a:avLst/>
              </a:prstGeom>
              <a:noFill/>
              <a:ln>
                <a:noFill/>
              </a:ln>
            </p:spPr>
            <p:txBody>
              <a:bodyPr spcFirstLastPara="1" wrap="square" lIns="91425" tIns="45700" rIns="91425" bIns="4570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r>
                  <a:rPr lang="en-US" sz="1100" b="1">
                    <a:solidFill>
                      <a:schemeClr val="dk1"/>
                    </a:solidFill>
                    <a:latin typeface="Arial"/>
                    <a:ea typeface="Arial"/>
                    <a:cs typeface="Arial"/>
                    <a:sym typeface="Arial"/>
                  </a:rPr>
                  <a:t>＝ 44,000円</a:t>
                </a:r>
                <a:endParaRPr sz="1400"/>
              </a:p>
            </p:txBody>
          </p:sp>
        </p:grpSp>
      </p:grpSp>
      <p:grpSp>
        <p:nvGrpSpPr>
          <p:cNvPr id="22" name="Shape 2">
            <a:extLst>
              <a:ext uri="{FF2B5EF4-FFF2-40B4-BE49-F238E27FC236}">
                <a16:creationId xmlns:a16="http://schemas.microsoft.com/office/drawing/2014/main" id="{00000000-0008-0000-0000-000027000000}"/>
              </a:ext>
            </a:extLst>
          </p:cNvPr>
          <p:cNvGrpSpPr/>
          <p:nvPr/>
        </p:nvGrpSpPr>
        <p:grpSpPr>
          <a:xfrm>
            <a:off x="5104501" y="9215129"/>
            <a:ext cx="1871990" cy="1205513"/>
            <a:chOff x="0" y="0"/>
            <a:chExt cx="1619241" cy="956876"/>
          </a:xfrm>
        </p:grpSpPr>
        <p:grpSp>
          <p:nvGrpSpPr>
            <p:cNvPr id="23" name="Shape 27">
              <a:extLst>
                <a:ext uri="{FF2B5EF4-FFF2-40B4-BE49-F238E27FC236}">
                  <a16:creationId xmlns:a16="http://schemas.microsoft.com/office/drawing/2014/main" id="{00000000-0008-0000-0000-000028000000}"/>
                </a:ext>
              </a:extLst>
            </p:cNvPr>
            <p:cNvGrpSpPr/>
            <p:nvPr/>
          </p:nvGrpSpPr>
          <p:grpSpPr>
            <a:xfrm>
              <a:off x="0" y="0"/>
              <a:ext cx="1619241" cy="956876"/>
              <a:chOff x="0" y="0"/>
              <a:chExt cx="1886825" cy="963775"/>
            </a:xfrm>
          </p:grpSpPr>
          <p:sp>
            <p:nvSpPr>
              <p:cNvPr id="24" name="Shape 4">
                <a:extLst>
                  <a:ext uri="{FF2B5EF4-FFF2-40B4-BE49-F238E27FC236}">
                    <a16:creationId xmlns:a16="http://schemas.microsoft.com/office/drawing/2014/main" id="{00000000-0008-0000-0000-000029000000}"/>
                  </a:ext>
                </a:extLst>
              </p:cNvPr>
              <p:cNvSpPr/>
              <p:nvPr/>
            </p:nvSpPr>
            <p:spPr>
              <a:xfrm>
                <a:off x="0" y="0"/>
                <a:ext cx="1886825" cy="920975"/>
              </a:xfrm>
              <a:prstGeom prst="rect">
                <a:avLst/>
              </a:prstGeom>
              <a:noFill/>
              <a:ln>
                <a:noFill/>
              </a:ln>
            </p:spPr>
            <p:txBody>
              <a:bodyPr spcFirstLastPara="1" wrap="square" lIns="91425" tIns="91425" rIns="91425" bIns="91425"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400"/>
              </a:p>
            </p:txBody>
          </p:sp>
          <p:sp>
            <p:nvSpPr>
              <p:cNvPr id="25" name="Shape 28">
                <a:extLst>
                  <a:ext uri="{FF2B5EF4-FFF2-40B4-BE49-F238E27FC236}">
                    <a16:creationId xmlns:a16="http://schemas.microsoft.com/office/drawing/2014/main" id="{00000000-0008-0000-0000-00002A000000}"/>
                  </a:ext>
                </a:extLst>
              </p:cNvPr>
              <p:cNvSpPr/>
              <p:nvPr/>
            </p:nvSpPr>
            <p:spPr>
              <a:xfrm rot="5400000" flipH="1">
                <a:off x="17948" y="-6229"/>
                <a:ext cx="919529" cy="934916"/>
              </a:xfrm>
              <a:prstGeom prst="flowChartManualInput">
                <a:avLst/>
              </a:prstGeom>
              <a:solidFill>
                <a:srgbClr val="FF9966"/>
              </a:solidFill>
              <a:ln>
                <a:noFill/>
              </a:ln>
            </p:spPr>
            <p:txBody>
              <a:bodyPr spcFirstLastPara="1" wrap="square" lIns="91425" tIns="45700" rIns="91425" bIns="4570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100"/>
              </a:p>
            </p:txBody>
          </p:sp>
          <p:grpSp>
            <p:nvGrpSpPr>
              <p:cNvPr id="26" name="Shape 29">
                <a:extLst>
                  <a:ext uri="{FF2B5EF4-FFF2-40B4-BE49-F238E27FC236}">
                    <a16:creationId xmlns:a16="http://schemas.microsoft.com/office/drawing/2014/main" id="{00000000-0008-0000-0000-00002B000000}"/>
                  </a:ext>
                </a:extLst>
              </p:cNvPr>
              <p:cNvGrpSpPr/>
              <p:nvPr/>
            </p:nvGrpSpPr>
            <p:grpSpPr>
              <a:xfrm>
                <a:off x="522" y="0"/>
                <a:ext cx="1840477" cy="963775"/>
                <a:chOff x="522" y="0"/>
                <a:chExt cx="1840477" cy="963775"/>
              </a:xfrm>
            </p:grpSpPr>
            <p:sp>
              <p:nvSpPr>
                <p:cNvPr id="27" name="Shape 30">
                  <a:extLst>
                    <a:ext uri="{FF2B5EF4-FFF2-40B4-BE49-F238E27FC236}">
                      <a16:creationId xmlns:a16="http://schemas.microsoft.com/office/drawing/2014/main" id="{00000000-0008-0000-0000-00002C000000}"/>
                    </a:ext>
                  </a:extLst>
                </p:cNvPr>
                <p:cNvSpPr/>
                <p:nvPr/>
              </p:nvSpPr>
              <p:spPr>
                <a:xfrm rot="-5400000" flipH="1">
                  <a:off x="793137" y="-7693"/>
                  <a:ext cx="919529" cy="934916"/>
                </a:xfrm>
                <a:prstGeom prst="flowChartManualInput">
                  <a:avLst/>
                </a:prstGeom>
                <a:solidFill>
                  <a:srgbClr val="53C6FF"/>
                </a:solidFill>
                <a:ln>
                  <a:noFill/>
                </a:ln>
              </p:spPr>
              <p:txBody>
                <a:bodyPr spcFirstLastPara="1" wrap="square" lIns="91425" tIns="45700" rIns="91425" bIns="4570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endParaRPr sz="1100"/>
                </a:p>
              </p:txBody>
            </p:sp>
            <p:sp>
              <p:nvSpPr>
                <p:cNvPr id="28" name="Shape 31">
                  <a:extLst>
                    <a:ext uri="{FF2B5EF4-FFF2-40B4-BE49-F238E27FC236}">
                      <a16:creationId xmlns:a16="http://schemas.microsoft.com/office/drawing/2014/main" id="{00000000-0008-0000-0000-00002D000000}"/>
                    </a:ext>
                  </a:extLst>
                </p:cNvPr>
                <p:cNvSpPr txBox="1"/>
                <p:nvPr/>
              </p:nvSpPr>
              <p:spPr>
                <a:xfrm>
                  <a:off x="171155" y="125162"/>
                  <a:ext cx="539994" cy="364424"/>
                </a:xfrm>
                <a:prstGeom prst="rect">
                  <a:avLst/>
                </a:prstGeom>
                <a:noFill/>
                <a:ln>
                  <a:noFill/>
                </a:ln>
              </p:spPr>
              <p:txBody>
                <a:bodyPr spcFirstLastPara="1" wrap="square" lIns="91425" tIns="45700" rIns="91425" bIns="4570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r>
                    <a:rPr lang="en-US" sz="1100" b="1" dirty="0">
                      <a:solidFill>
                        <a:schemeClr val="lt1"/>
                      </a:solidFill>
                      <a:latin typeface="Arial"/>
                      <a:ea typeface="Arial"/>
                      <a:cs typeface="Arial"/>
                      <a:sym typeface="Arial"/>
                    </a:rPr>
                    <a:t>不要</a:t>
                  </a:r>
                  <a:endParaRPr sz="1400" dirty="0"/>
                </a:p>
              </p:txBody>
            </p:sp>
            <p:sp>
              <p:nvSpPr>
                <p:cNvPr id="29" name="Shape 32">
                  <a:extLst>
                    <a:ext uri="{FF2B5EF4-FFF2-40B4-BE49-F238E27FC236}">
                      <a16:creationId xmlns:a16="http://schemas.microsoft.com/office/drawing/2014/main" id="{00000000-0008-0000-0000-00002E000000}"/>
                    </a:ext>
                  </a:extLst>
                </p:cNvPr>
                <p:cNvSpPr txBox="1"/>
                <p:nvPr/>
              </p:nvSpPr>
              <p:spPr>
                <a:xfrm>
                  <a:off x="1131950" y="116259"/>
                  <a:ext cx="539994" cy="373327"/>
                </a:xfrm>
                <a:prstGeom prst="rect">
                  <a:avLst/>
                </a:prstGeom>
                <a:noFill/>
                <a:ln>
                  <a:noFill/>
                </a:ln>
              </p:spPr>
              <p:txBody>
                <a:bodyPr spcFirstLastPara="1" wrap="square" lIns="91425" tIns="45700" rIns="91425" bIns="4570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r>
                    <a:rPr lang="en-US" sz="1100" b="1">
                      <a:solidFill>
                        <a:schemeClr val="lt1"/>
                      </a:solidFill>
                      <a:latin typeface="Arial"/>
                      <a:ea typeface="Arial"/>
                      <a:cs typeface="Arial"/>
                      <a:sym typeface="Arial"/>
                    </a:rPr>
                    <a:t>要</a:t>
                  </a:r>
                  <a:endParaRPr sz="1400"/>
                </a:p>
              </p:txBody>
            </p:sp>
            <p:sp>
              <p:nvSpPr>
                <p:cNvPr id="30" name="Shape 33">
                  <a:extLst>
                    <a:ext uri="{FF2B5EF4-FFF2-40B4-BE49-F238E27FC236}">
                      <a16:creationId xmlns:a16="http://schemas.microsoft.com/office/drawing/2014/main" id="{00000000-0008-0000-0000-00002F000000}"/>
                    </a:ext>
                  </a:extLst>
                </p:cNvPr>
                <p:cNvSpPr txBox="1"/>
                <p:nvPr/>
              </p:nvSpPr>
              <p:spPr>
                <a:xfrm>
                  <a:off x="522" y="409262"/>
                  <a:ext cx="800219" cy="542456"/>
                </a:xfrm>
                <a:prstGeom prst="rect">
                  <a:avLst/>
                </a:prstGeom>
                <a:noFill/>
                <a:ln>
                  <a:noFill/>
                </a:ln>
              </p:spPr>
              <p:txBody>
                <a:bodyPr spcFirstLastPara="1" wrap="square" lIns="91425" tIns="45700" rIns="91425" bIns="4570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r>
                    <a:rPr lang="en-US" sz="600" b="1" dirty="0" err="1">
                      <a:solidFill>
                        <a:schemeClr val="lt1"/>
                      </a:solidFill>
                      <a:latin typeface="Meiryo"/>
                      <a:ea typeface="Meiryo"/>
                      <a:cs typeface="Meiryo"/>
                      <a:sym typeface="Meiryo"/>
                    </a:rPr>
                    <a:t>有料システム</a:t>
                  </a:r>
                  <a:endParaRPr sz="600" b="1" dirty="0">
                    <a:solidFill>
                      <a:schemeClr val="lt1"/>
                    </a:solidFill>
                    <a:latin typeface="Meiryo"/>
                    <a:ea typeface="Meiryo"/>
                    <a:cs typeface="Meiryo"/>
                    <a:sym typeface="Meiryo"/>
                  </a:endParaRPr>
                </a:p>
                <a:p>
                  <a:pPr marL="0" lvl="0" indent="0" algn="l" rtl="0">
                    <a:spcBef>
                      <a:spcPts val="0"/>
                    </a:spcBef>
                    <a:spcAft>
                      <a:spcPts val="0"/>
                    </a:spcAft>
                    <a:buNone/>
                  </a:pPr>
                  <a:r>
                    <a:rPr lang="en-US" sz="600" b="1" dirty="0" err="1">
                      <a:solidFill>
                        <a:schemeClr val="lt1"/>
                      </a:solidFill>
                      <a:latin typeface="Meiryo"/>
                      <a:ea typeface="Meiryo"/>
                      <a:cs typeface="Meiryo"/>
                      <a:sym typeface="Meiryo"/>
                    </a:rPr>
                    <a:t>専用ホームページ</a:t>
                  </a:r>
                  <a:endParaRPr sz="600" b="1" dirty="0">
                    <a:solidFill>
                      <a:schemeClr val="lt1"/>
                    </a:solidFill>
                    <a:latin typeface="Meiryo"/>
                    <a:ea typeface="Meiryo"/>
                    <a:cs typeface="Meiryo"/>
                    <a:sym typeface="Meiryo"/>
                  </a:endParaRPr>
                </a:p>
                <a:p>
                  <a:pPr marL="0" lvl="0" indent="0" algn="l" rtl="0">
                    <a:spcBef>
                      <a:spcPts val="0"/>
                    </a:spcBef>
                    <a:spcAft>
                      <a:spcPts val="0"/>
                    </a:spcAft>
                    <a:buNone/>
                  </a:pPr>
                  <a:r>
                    <a:rPr lang="en-US" sz="600" b="1" dirty="0" err="1">
                      <a:solidFill>
                        <a:schemeClr val="lt1"/>
                      </a:solidFill>
                      <a:latin typeface="Meiryo"/>
                      <a:ea typeface="Meiryo"/>
                      <a:cs typeface="Meiryo"/>
                      <a:sym typeface="Meiryo"/>
                    </a:rPr>
                    <a:t>予約システム</a:t>
                  </a:r>
                  <a:endParaRPr sz="1400" dirty="0"/>
                </a:p>
              </p:txBody>
            </p:sp>
            <p:sp>
              <p:nvSpPr>
                <p:cNvPr id="31" name="Shape 34">
                  <a:extLst>
                    <a:ext uri="{FF2B5EF4-FFF2-40B4-BE49-F238E27FC236}">
                      <a16:creationId xmlns:a16="http://schemas.microsoft.com/office/drawing/2014/main" id="{00000000-0008-0000-0000-000030000000}"/>
                    </a:ext>
                  </a:extLst>
                </p:cNvPr>
                <p:cNvSpPr txBox="1"/>
                <p:nvPr/>
              </p:nvSpPr>
              <p:spPr>
                <a:xfrm>
                  <a:off x="809948" y="421319"/>
                  <a:ext cx="1031051" cy="542456"/>
                </a:xfrm>
                <a:prstGeom prst="rect">
                  <a:avLst/>
                </a:prstGeom>
                <a:noFill/>
                <a:ln>
                  <a:noFill/>
                </a:ln>
              </p:spPr>
              <p:txBody>
                <a:bodyPr spcFirstLastPara="1" wrap="square" lIns="91425" tIns="45700" rIns="91425" bIns="45700" anchor="t"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lvl="0" indent="0" algn="l" rtl="0">
                    <a:spcBef>
                      <a:spcPts val="0"/>
                    </a:spcBef>
                    <a:spcAft>
                      <a:spcPts val="0"/>
                    </a:spcAft>
                    <a:buNone/>
                  </a:pPr>
                  <a:r>
                    <a:rPr lang="en-US" sz="600" b="1" dirty="0">
                      <a:solidFill>
                        <a:schemeClr val="lt1"/>
                      </a:solidFill>
                      <a:latin typeface="Meiryo"/>
                      <a:ea typeface="Meiryo"/>
                      <a:cs typeface="Meiryo"/>
                      <a:sym typeface="Meiryo"/>
                    </a:rPr>
                    <a:t>無料ツール</a:t>
                  </a:r>
                  <a:endParaRPr sz="600" b="1" dirty="0">
                    <a:solidFill>
                      <a:schemeClr val="lt1"/>
                    </a:solidFill>
                    <a:latin typeface="Meiryo"/>
                    <a:ea typeface="Meiryo"/>
                    <a:cs typeface="Meiryo"/>
                    <a:sym typeface="Meiryo"/>
                  </a:endParaRPr>
                </a:p>
                <a:p>
                  <a:pPr marL="0" lvl="0" indent="0" algn="l" rtl="0">
                    <a:spcBef>
                      <a:spcPts val="0"/>
                    </a:spcBef>
                    <a:spcAft>
                      <a:spcPts val="0"/>
                    </a:spcAft>
                    <a:buNone/>
                  </a:pPr>
                  <a:r>
                    <a:rPr lang="en-US" sz="600" b="1" dirty="0">
                      <a:solidFill>
                        <a:schemeClr val="lt1"/>
                      </a:solidFill>
                      <a:latin typeface="Meiryo"/>
                      <a:ea typeface="Meiryo"/>
                      <a:cs typeface="Meiryo"/>
                      <a:sym typeface="Meiryo"/>
                    </a:rPr>
                    <a:t>簡単なツールだけで</a:t>
                  </a:r>
                  <a:endParaRPr sz="600" b="1" dirty="0">
                    <a:solidFill>
                      <a:schemeClr val="lt1"/>
                    </a:solidFill>
                    <a:latin typeface="Meiryo"/>
                    <a:ea typeface="Meiryo"/>
                    <a:cs typeface="Meiryo"/>
                    <a:sym typeface="Meiryo"/>
                  </a:endParaRPr>
                </a:p>
                <a:p>
                  <a:pPr marL="0" lvl="0" indent="0" algn="l" rtl="0">
                    <a:spcBef>
                      <a:spcPts val="0"/>
                    </a:spcBef>
                    <a:spcAft>
                      <a:spcPts val="0"/>
                    </a:spcAft>
                    <a:buNone/>
                  </a:pPr>
                  <a:r>
                    <a:rPr lang="en-US" sz="600" b="1" dirty="0">
                      <a:solidFill>
                        <a:schemeClr val="lt1"/>
                      </a:solidFill>
                      <a:latin typeface="Meiryo"/>
                      <a:ea typeface="Meiryo"/>
                      <a:cs typeface="Meiryo"/>
                      <a:sym typeface="Meiryo"/>
                    </a:rPr>
                    <a:t>すぐに開講が可能です。</a:t>
                  </a:r>
                  <a:endParaRPr sz="1400" dirty="0"/>
                </a:p>
              </p:txBody>
            </p:sp>
          </p:grpSp>
        </p:grpSp>
      </p:grpSp>
      <p:pic>
        <p:nvPicPr>
          <p:cNvPr id="35" name="図 34" descr="グラフィカル ユーザー インターフェイス が含まれている画像&#10;&#10;自動的に生成された説明">
            <a:extLst>
              <a:ext uri="{FF2B5EF4-FFF2-40B4-BE49-F238E27FC236}">
                <a16:creationId xmlns:a16="http://schemas.microsoft.com/office/drawing/2014/main" id="{711D2378-2433-4973-AD61-14ECFB647B65}"/>
              </a:ext>
            </a:extLst>
          </p:cNvPr>
          <p:cNvPicPr>
            <a:picLocks noChangeAspect="1"/>
          </p:cNvPicPr>
          <p:nvPr/>
        </p:nvPicPr>
        <p:blipFill rotWithShape="1">
          <a:blip r:embed="rId6">
            <a:extLst>
              <a:ext uri="{28A0092B-C50C-407E-A947-70E740481C1C}">
                <a14:useLocalDpi xmlns:a14="http://schemas.microsoft.com/office/drawing/2010/main" val="0"/>
              </a:ext>
            </a:extLst>
          </a:blip>
          <a:srcRect l="7157" t="8262" r="73191" b="64581"/>
          <a:stretch/>
        </p:blipFill>
        <p:spPr>
          <a:xfrm>
            <a:off x="335280" y="2839671"/>
            <a:ext cx="396000" cy="410419"/>
          </a:xfrm>
          <a:prstGeom prst="rect">
            <a:avLst/>
          </a:prstGeom>
        </p:spPr>
      </p:pic>
      <p:sp>
        <p:nvSpPr>
          <p:cNvPr id="37" name="テキスト ボックス 36">
            <a:extLst>
              <a:ext uri="{FF2B5EF4-FFF2-40B4-BE49-F238E27FC236}">
                <a16:creationId xmlns:a16="http://schemas.microsoft.com/office/drawing/2014/main" id="{392FB978-97F5-4CD1-A9F2-A4ECFB46FC4B}"/>
              </a:ext>
            </a:extLst>
          </p:cNvPr>
          <p:cNvSpPr txBox="1"/>
          <p:nvPr/>
        </p:nvSpPr>
        <p:spPr>
          <a:xfrm>
            <a:off x="243553" y="1519678"/>
            <a:ext cx="7160183" cy="784830"/>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ずは、無料プランにてご提供いたします。その期間にて採用の是非をご判断いただき、採用いただける場合は、レッスン内容、提供スケジュールなどの詳細をご相談させていただき、提供をさせて頂きます。</a:t>
            </a:r>
          </a:p>
        </p:txBody>
      </p:sp>
      <p:sp>
        <p:nvSpPr>
          <p:cNvPr id="39" name="テキスト ボックス 38">
            <a:extLst>
              <a:ext uri="{FF2B5EF4-FFF2-40B4-BE49-F238E27FC236}">
                <a16:creationId xmlns:a16="http://schemas.microsoft.com/office/drawing/2014/main" id="{1201B41F-0A43-4BE6-AF4D-3C78F48F551B}"/>
              </a:ext>
            </a:extLst>
          </p:cNvPr>
          <p:cNvSpPr txBox="1"/>
          <p:nvPr/>
        </p:nvSpPr>
        <p:spPr>
          <a:xfrm>
            <a:off x="255776" y="2430902"/>
            <a:ext cx="7654290" cy="327013"/>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en-US" altLang="ja-JP" sz="1600" i="0" u="sng" strike="noStrike" kern="1200" cap="none" spc="0" normalizeH="0" baseline="0" noProof="0" dirty="0">
                <a:ln>
                  <a:solidFill>
                    <a:schemeClr val="tx1"/>
                  </a:solid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600" i="0" u="sng" strike="noStrike" kern="1200" cap="none" spc="0" normalizeH="0" baseline="0" noProof="0" dirty="0">
                <a:ln>
                  <a:solidFill>
                    <a:schemeClr val="tx1"/>
                  </a:solidFill>
                </a:ln>
                <a:solidFill>
                  <a:prstClr val="black"/>
                </a:solidFill>
                <a:effectLst/>
                <a:uLnTx/>
                <a:uFillTx/>
                <a:latin typeface="メイリオ" panose="020B0604030504040204" pitchFamily="50" charset="-128"/>
                <a:ea typeface="メイリオ" panose="020B0604030504040204" pitchFamily="50" charset="-128"/>
                <a:cs typeface="+mn-cs"/>
              </a:rPr>
              <a:t>提供までの流れ</a:t>
            </a:r>
            <a:r>
              <a:rPr kumimoji="0" lang="en-US" altLang="ja-JP" sz="1600" i="0" u="sng" strike="noStrike" kern="1200" cap="none" spc="0" normalizeH="0" baseline="0" noProof="0" dirty="0">
                <a:ln>
                  <a:solidFill>
                    <a:schemeClr val="tx1"/>
                  </a:solid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ja-JP" altLang="en-US" sz="1600" i="0" u="sng" strike="noStrike" kern="1200" cap="none" spc="0" normalizeH="0" baseline="0" noProof="0" dirty="0">
              <a:ln>
                <a:solidFill>
                  <a:schemeClr val="tx1"/>
                </a:solid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40" name="図 39" descr="グラフィカル ユーザー インターフェイス が含まれている画像&#10;&#10;自動的に生成された説明">
            <a:extLst>
              <a:ext uri="{FF2B5EF4-FFF2-40B4-BE49-F238E27FC236}">
                <a16:creationId xmlns:a16="http://schemas.microsoft.com/office/drawing/2014/main" id="{DE6A46C2-18C0-447A-9698-2365BA6AF58C}"/>
              </a:ext>
            </a:extLst>
          </p:cNvPr>
          <p:cNvPicPr>
            <a:picLocks noChangeAspect="1"/>
          </p:cNvPicPr>
          <p:nvPr/>
        </p:nvPicPr>
        <p:blipFill rotWithShape="1">
          <a:blip r:embed="rId6">
            <a:extLst>
              <a:ext uri="{28A0092B-C50C-407E-A947-70E740481C1C}">
                <a14:useLocalDpi xmlns:a14="http://schemas.microsoft.com/office/drawing/2010/main" val="0"/>
              </a:ext>
            </a:extLst>
          </a:blip>
          <a:srcRect l="28939" t="7736" r="51409" b="65107"/>
          <a:stretch/>
        </p:blipFill>
        <p:spPr>
          <a:xfrm>
            <a:off x="335280" y="3330138"/>
            <a:ext cx="396000" cy="410419"/>
          </a:xfrm>
          <a:prstGeom prst="rect">
            <a:avLst/>
          </a:prstGeom>
        </p:spPr>
      </p:pic>
      <p:sp>
        <p:nvSpPr>
          <p:cNvPr id="42" name="テキスト ボックス 41">
            <a:extLst>
              <a:ext uri="{FF2B5EF4-FFF2-40B4-BE49-F238E27FC236}">
                <a16:creationId xmlns:a16="http://schemas.microsoft.com/office/drawing/2014/main" id="{CFD088DC-6EDC-467C-9942-756A98578B65}"/>
              </a:ext>
            </a:extLst>
          </p:cNvPr>
          <p:cNvSpPr txBox="1"/>
          <p:nvPr/>
        </p:nvSpPr>
        <p:spPr>
          <a:xfrm>
            <a:off x="731280" y="2888726"/>
            <a:ext cx="7734300"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日本人担当者からのヒヤリング</a:t>
            </a:r>
          </a:p>
        </p:txBody>
      </p:sp>
      <p:pic>
        <p:nvPicPr>
          <p:cNvPr id="43" name="図 42" descr="グラフィカル ユーザー インターフェイス が含まれている画像&#10;&#10;自動的に生成された説明">
            <a:extLst>
              <a:ext uri="{FF2B5EF4-FFF2-40B4-BE49-F238E27FC236}">
                <a16:creationId xmlns:a16="http://schemas.microsoft.com/office/drawing/2014/main" id="{38F65B0F-F933-4B8F-937F-5036FDA944FE}"/>
              </a:ext>
            </a:extLst>
          </p:cNvPr>
          <p:cNvPicPr>
            <a:picLocks noChangeAspect="1"/>
          </p:cNvPicPr>
          <p:nvPr/>
        </p:nvPicPr>
        <p:blipFill rotWithShape="1">
          <a:blip r:embed="rId6">
            <a:extLst>
              <a:ext uri="{28A0092B-C50C-407E-A947-70E740481C1C}">
                <a14:useLocalDpi xmlns:a14="http://schemas.microsoft.com/office/drawing/2010/main" val="0"/>
              </a:ext>
            </a:extLst>
          </a:blip>
          <a:srcRect l="51256" t="7534" r="29092" b="65309"/>
          <a:stretch/>
        </p:blipFill>
        <p:spPr>
          <a:xfrm>
            <a:off x="335280" y="3908298"/>
            <a:ext cx="396000" cy="410419"/>
          </a:xfrm>
          <a:prstGeom prst="rect">
            <a:avLst/>
          </a:prstGeom>
        </p:spPr>
      </p:pic>
      <p:pic>
        <p:nvPicPr>
          <p:cNvPr id="44" name="図 43" descr="グラフィカル ユーザー インターフェイス が含まれている画像&#10;&#10;自動的に生成された説明">
            <a:extLst>
              <a:ext uri="{FF2B5EF4-FFF2-40B4-BE49-F238E27FC236}">
                <a16:creationId xmlns:a16="http://schemas.microsoft.com/office/drawing/2014/main" id="{7115827B-6ABC-474D-89C2-4544DDF4ED48}"/>
              </a:ext>
            </a:extLst>
          </p:cNvPr>
          <p:cNvPicPr>
            <a:picLocks noChangeAspect="1"/>
          </p:cNvPicPr>
          <p:nvPr/>
        </p:nvPicPr>
        <p:blipFill rotWithShape="1">
          <a:blip r:embed="rId6">
            <a:extLst>
              <a:ext uri="{28A0092B-C50C-407E-A947-70E740481C1C}">
                <a14:useLocalDpi xmlns:a14="http://schemas.microsoft.com/office/drawing/2010/main" val="0"/>
              </a:ext>
            </a:extLst>
          </a:blip>
          <a:srcRect l="73561" t="7805" r="6787" b="65038"/>
          <a:stretch/>
        </p:blipFill>
        <p:spPr>
          <a:xfrm>
            <a:off x="335280" y="4394631"/>
            <a:ext cx="396000" cy="410419"/>
          </a:xfrm>
          <a:prstGeom prst="rect">
            <a:avLst/>
          </a:prstGeom>
        </p:spPr>
      </p:pic>
      <p:pic>
        <p:nvPicPr>
          <p:cNvPr id="46" name="図 45" descr="グラフィカル ユーザー インターフェイス が含まれている画像&#10;&#10;自動的に生成された説明">
            <a:extLst>
              <a:ext uri="{FF2B5EF4-FFF2-40B4-BE49-F238E27FC236}">
                <a16:creationId xmlns:a16="http://schemas.microsoft.com/office/drawing/2014/main" id="{66437ABF-2FC3-4378-875B-497C690586B8}"/>
              </a:ext>
            </a:extLst>
          </p:cNvPr>
          <p:cNvPicPr>
            <a:picLocks noChangeAspect="1"/>
          </p:cNvPicPr>
          <p:nvPr/>
        </p:nvPicPr>
        <p:blipFill rotWithShape="1">
          <a:blip r:embed="rId6">
            <a:extLst>
              <a:ext uri="{28A0092B-C50C-407E-A947-70E740481C1C}">
                <a14:useLocalDpi xmlns:a14="http://schemas.microsoft.com/office/drawing/2010/main" val="0"/>
              </a:ext>
            </a:extLst>
          </a:blip>
          <a:srcRect l="7116" t="36421" r="73232" b="36421"/>
          <a:stretch/>
        </p:blipFill>
        <p:spPr>
          <a:xfrm>
            <a:off x="335280" y="4880964"/>
            <a:ext cx="396000" cy="410419"/>
          </a:xfrm>
          <a:prstGeom prst="rect">
            <a:avLst/>
          </a:prstGeom>
        </p:spPr>
      </p:pic>
      <p:pic>
        <p:nvPicPr>
          <p:cNvPr id="47" name="図 46" descr="グラフィカル ユーザー インターフェイス が含まれている画像&#10;&#10;自動的に生成された説明">
            <a:extLst>
              <a:ext uri="{FF2B5EF4-FFF2-40B4-BE49-F238E27FC236}">
                <a16:creationId xmlns:a16="http://schemas.microsoft.com/office/drawing/2014/main" id="{3146FD83-1A54-48BF-9A07-B9C0E8CD55DA}"/>
              </a:ext>
            </a:extLst>
          </p:cNvPr>
          <p:cNvPicPr>
            <a:picLocks noChangeAspect="1"/>
          </p:cNvPicPr>
          <p:nvPr/>
        </p:nvPicPr>
        <p:blipFill rotWithShape="1">
          <a:blip r:embed="rId6">
            <a:extLst>
              <a:ext uri="{28A0092B-C50C-407E-A947-70E740481C1C}">
                <a14:useLocalDpi xmlns:a14="http://schemas.microsoft.com/office/drawing/2010/main" val="0"/>
              </a:ext>
            </a:extLst>
          </a:blip>
          <a:srcRect l="28830" t="36421" r="51518" b="36421"/>
          <a:stretch/>
        </p:blipFill>
        <p:spPr>
          <a:xfrm>
            <a:off x="335280" y="5362167"/>
            <a:ext cx="396000" cy="410419"/>
          </a:xfrm>
          <a:prstGeom prst="rect">
            <a:avLst/>
          </a:prstGeom>
        </p:spPr>
      </p:pic>
      <p:sp>
        <p:nvSpPr>
          <p:cNvPr id="49" name="テキスト ボックス 48">
            <a:extLst>
              <a:ext uri="{FF2B5EF4-FFF2-40B4-BE49-F238E27FC236}">
                <a16:creationId xmlns:a16="http://schemas.microsoft.com/office/drawing/2014/main" id="{00D65937-411F-4780-889E-F584795AE024}"/>
              </a:ext>
            </a:extLst>
          </p:cNvPr>
          <p:cNvSpPr txBox="1"/>
          <p:nvPr/>
        </p:nvSpPr>
        <p:spPr>
          <a:xfrm>
            <a:off x="731280" y="3366580"/>
            <a:ext cx="8074660"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無料トライアルの実施</a:t>
            </a:r>
          </a:p>
        </p:txBody>
      </p:sp>
      <p:sp>
        <p:nvSpPr>
          <p:cNvPr id="51" name="テキスト ボックス 50">
            <a:extLst>
              <a:ext uri="{FF2B5EF4-FFF2-40B4-BE49-F238E27FC236}">
                <a16:creationId xmlns:a16="http://schemas.microsoft.com/office/drawing/2014/main" id="{DD14B27E-81FE-4C2A-89A9-019FC7601A51}"/>
              </a:ext>
            </a:extLst>
          </p:cNvPr>
          <p:cNvSpPr txBox="1"/>
          <p:nvPr/>
        </p:nvSpPr>
        <p:spPr>
          <a:xfrm>
            <a:off x="2806336" y="3362022"/>
            <a:ext cx="8244840"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■トライアル期間</a:t>
            </a:r>
          </a:p>
        </p:txBody>
      </p:sp>
      <p:sp>
        <p:nvSpPr>
          <p:cNvPr id="53" name="テキスト ボックス 52">
            <a:extLst>
              <a:ext uri="{FF2B5EF4-FFF2-40B4-BE49-F238E27FC236}">
                <a16:creationId xmlns:a16="http://schemas.microsoft.com/office/drawing/2014/main" id="{098D7430-0074-4F22-A1F6-62407851F1E7}"/>
              </a:ext>
            </a:extLst>
          </p:cNvPr>
          <p:cNvSpPr txBox="1"/>
          <p:nvPr/>
        </p:nvSpPr>
        <p:spPr>
          <a:xfrm>
            <a:off x="3003386" y="3598279"/>
            <a:ext cx="9367520" cy="553998"/>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週間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25</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コマ相当　</a:t>
            </a:r>
          </a:p>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例：</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コマ</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月～金</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コマ</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分</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55" name="テキスト ボックス 54">
            <a:extLst>
              <a:ext uri="{FF2B5EF4-FFF2-40B4-BE49-F238E27FC236}">
                <a16:creationId xmlns:a16="http://schemas.microsoft.com/office/drawing/2014/main" id="{50BE0E12-8030-4DD0-B532-289F67BCFAC3}"/>
              </a:ext>
            </a:extLst>
          </p:cNvPr>
          <p:cNvSpPr txBox="1"/>
          <p:nvPr/>
        </p:nvSpPr>
        <p:spPr>
          <a:xfrm>
            <a:off x="733613" y="3950820"/>
            <a:ext cx="10035540"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採用の是非</a:t>
            </a:r>
          </a:p>
        </p:txBody>
      </p:sp>
      <p:sp>
        <p:nvSpPr>
          <p:cNvPr id="57" name="テキスト ボックス 56">
            <a:extLst>
              <a:ext uri="{FF2B5EF4-FFF2-40B4-BE49-F238E27FC236}">
                <a16:creationId xmlns:a16="http://schemas.microsoft.com/office/drawing/2014/main" id="{B9FAE9D6-17D1-4385-AA00-464471428AB1}"/>
              </a:ext>
            </a:extLst>
          </p:cNvPr>
          <p:cNvSpPr txBox="1"/>
          <p:nvPr/>
        </p:nvSpPr>
        <p:spPr>
          <a:xfrm>
            <a:off x="731280" y="4444214"/>
            <a:ext cx="10035540"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派遣条件のすり合わせ</a:t>
            </a:r>
          </a:p>
        </p:txBody>
      </p:sp>
      <p:sp>
        <p:nvSpPr>
          <p:cNvPr id="59" name="テキスト ボックス 58">
            <a:extLst>
              <a:ext uri="{FF2B5EF4-FFF2-40B4-BE49-F238E27FC236}">
                <a16:creationId xmlns:a16="http://schemas.microsoft.com/office/drawing/2014/main" id="{A9567637-BAB0-47ED-8CED-EBB6C8926C8D}"/>
              </a:ext>
            </a:extLst>
          </p:cNvPr>
          <p:cNvSpPr txBox="1"/>
          <p:nvPr/>
        </p:nvSpPr>
        <p:spPr>
          <a:xfrm>
            <a:off x="715220" y="4930891"/>
            <a:ext cx="8592820"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オンラインツールの説明</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設定</a:t>
            </a:r>
          </a:p>
        </p:txBody>
      </p:sp>
      <p:sp>
        <p:nvSpPr>
          <p:cNvPr id="61" name="テキスト ボックス 60">
            <a:extLst>
              <a:ext uri="{FF2B5EF4-FFF2-40B4-BE49-F238E27FC236}">
                <a16:creationId xmlns:a16="http://schemas.microsoft.com/office/drawing/2014/main" id="{69293E9C-0C3D-495B-BE26-54F61A1BAA88}"/>
              </a:ext>
            </a:extLst>
          </p:cNvPr>
          <p:cNvSpPr txBox="1"/>
          <p:nvPr/>
        </p:nvSpPr>
        <p:spPr>
          <a:xfrm>
            <a:off x="731280" y="5407873"/>
            <a:ext cx="8592820"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提供開始</a:t>
            </a:r>
          </a:p>
        </p:txBody>
      </p:sp>
      <p:pic>
        <p:nvPicPr>
          <p:cNvPr id="11" name="image7.png">
            <a:extLst>
              <a:ext uri="{FF2B5EF4-FFF2-40B4-BE49-F238E27FC236}">
                <a16:creationId xmlns:a16="http://schemas.microsoft.com/office/drawing/2014/main" id="{00000000-0008-0000-0000-000040000000}"/>
              </a:ext>
            </a:extLst>
          </p:cNvPr>
          <p:cNvPicPr preferRelativeResize="0">
            <a:picLocks noChangeAspect="1"/>
          </p:cNvPicPr>
          <p:nvPr/>
        </p:nvPicPr>
        <p:blipFill>
          <a:blip r:embed="rId7" cstate="print"/>
          <a:stretch>
            <a:fillRect/>
          </a:stretch>
        </p:blipFill>
        <p:spPr>
          <a:xfrm>
            <a:off x="3639815" y="4216331"/>
            <a:ext cx="3554873" cy="1679468"/>
          </a:xfrm>
          <a:prstGeom prst="rect">
            <a:avLst/>
          </a:prstGeom>
          <a:noFill/>
        </p:spPr>
      </p:pic>
      <p:cxnSp>
        <p:nvCxnSpPr>
          <p:cNvPr id="62" name="直線コネクタ 61">
            <a:extLst>
              <a:ext uri="{FF2B5EF4-FFF2-40B4-BE49-F238E27FC236}">
                <a16:creationId xmlns:a16="http://schemas.microsoft.com/office/drawing/2014/main" id="{5D3A179D-F788-4F30-9DAC-F289C1919960}"/>
              </a:ext>
            </a:extLst>
          </p:cNvPr>
          <p:cNvCxnSpPr>
            <a:cxnSpLocks/>
          </p:cNvCxnSpPr>
          <p:nvPr/>
        </p:nvCxnSpPr>
        <p:spPr>
          <a:xfrm>
            <a:off x="228046" y="1252898"/>
            <a:ext cx="0" cy="5010742"/>
          </a:xfrm>
          <a:prstGeom prst="line">
            <a:avLst/>
          </a:prstGeom>
          <a:ln w="28575">
            <a:solidFill>
              <a:srgbClr val="5EC1C6"/>
            </a:solidFill>
          </a:ln>
        </p:spPr>
        <p:style>
          <a:lnRef idx="1">
            <a:schemeClr val="accent1"/>
          </a:lnRef>
          <a:fillRef idx="0">
            <a:schemeClr val="accent1"/>
          </a:fillRef>
          <a:effectRef idx="0">
            <a:schemeClr val="accent1"/>
          </a:effectRef>
          <a:fontRef idx="minor">
            <a:schemeClr val="tx1"/>
          </a:fontRef>
        </p:style>
      </p:cxnSp>
      <p:sp>
        <p:nvSpPr>
          <p:cNvPr id="65" name="テキスト ボックス 64">
            <a:extLst>
              <a:ext uri="{FF2B5EF4-FFF2-40B4-BE49-F238E27FC236}">
                <a16:creationId xmlns:a16="http://schemas.microsoft.com/office/drawing/2014/main" id="{679A04D8-620D-492E-A663-76C0A9458349}"/>
              </a:ext>
            </a:extLst>
          </p:cNvPr>
          <p:cNvSpPr txBox="1"/>
          <p:nvPr/>
        </p:nvSpPr>
        <p:spPr>
          <a:xfrm>
            <a:off x="212540" y="7122853"/>
            <a:ext cx="8567382" cy="553998"/>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講師費用：週</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時間派遣プランにて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44,000</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税込み</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a:p>
            <a:pPr marL="0" marR="0" lvl="0" indent="0" algn="l" defTabSz="457200" rtl="0" eaLnBrk="1" fontAlgn="auto" latinLnBrk="0" hangingPunct="1">
              <a:lnSpc>
                <a:spcPts val="18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コマ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分 レッスンにて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120</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コマ相当となります。</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67" name="テキスト ボックス 66">
            <a:extLst>
              <a:ext uri="{FF2B5EF4-FFF2-40B4-BE49-F238E27FC236}">
                <a16:creationId xmlns:a16="http://schemas.microsoft.com/office/drawing/2014/main" id="{D1D869C5-D3B2-47CF-BE4C-B22F916625DE}"/>
              </a:ext>
            </a:extLst>
          </p:cNvPr>
          <p:cNvSpPr txBox="1"/>
          <p:nvPr/>
        </p:nvSpPr>
        <p:spPr>
          <a:xfrm>
            <a:off x="212540" y="7785229"/>
            <a:ext cx="8567382" cy="323165"/>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オンラインレッスン ツール：無料ツールをご提案します。</a:t>
            </a:r>
          </a:p>
        </p:txBody>
      </p:sp>
      <p:sp>
        <p:nvSpPr>
          <p:cNvPr id="70" name="正方形/長方形 69">
            <a:extLst>
              <a:ext uri="{FF2B5EF4-FFF2-40B4-BE49-F238E27FC236}">
                <a16:creationId xmlns:a16="http://schemas.microsoft.com/office/drawing/2014/main" id="{D94AF0DC-948B-4729-8629-C9C376A985FD}"/>
              </a:ext>
            </a:extLst>
          </p:cNvPr>
          <p:cNvSpPr/>
          <p:nvPr/>
        </p:nvSpPr>
        <p:spPr>
          <a:xfrm>
            <a:off x="295" y="10495776"/>
            <a:ext cx="7559380" cy="197029"/>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0161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建物, 空気 が含まれている画像&#10;&#10;自動的に生成された説明">
            <a:extLst>
              <a:ext uri="{FF2B5EF4-FFF2-40B4-BE49-F238E27FC236}">
                <a16:creationId xmlns:a16="http://schemas.microsoft.com/office/drawing/2014/main" id="{7DD9A3D0-8E69-4AD5-B99E-13A6F3F055A4}"/>
              </a:ext>
            </a:extLst>
          </p:cNvPr>
          <p:cNvPicPr>
            <a:picLocks noChangeAspect="1"/>
          </p:cNvPicPr>
          <p:nvPr/>
        </p:nvPicPr>
        <p:blipFill rotWithShape="1">
          <a:blip r:embed="rId2">
            <a:duotone>
              <a:schemeClr val="accent4">
                <a:shade val="45000"/>
                <a:satMod val="135000"/>
              </a:schemeClr>
              <a:prstClr val="white"/>
            </a:duotone>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8063" r="48819"/>
          <a:stretch/>
        </p:blipFill>
        <p:spPr>
          <a:xfrm>
            <a:off x="-1" y="0"/>
            <a:ext cx="7561283" cy="10691813"/>
          </a:xfrm>
          <a:prstGeom prst="rect">
            <a:avLst/>
          </a:prstGeom>
        </p:spPr>
      </p:pic>
      <p:sp>
        <p:nvSpPr>
          <p:cNvPr id="21" name="正方形/長方形 20">
            <a:extLst>
              <a:ext uri="{FF2B5EF4-FFF2-40B4-BE49-F238E27FC236}">
                <a16:creationId xmlns:a16="http://schemas.microsoft.com/office/drawing/2014/main" id="{15E86087-4B1A-4D94-9CD3-8D744E4C4B29}"/>
              </a:ext>
            </a:extLst>
          </p:cNvPr>
          <p:cNvSpPr/>
          <p:nvPr/>
        </p:nvSpPr>
        <p:spPr>
          <a:xfrm>
            <a:off x="162008" y="861028"/>
            <a:ext cx="7062126" cy="2320721"/>
          </a:xfrm>
          <a:prstGeom prst="rect">
            <a:avLst/>
          </a:prstGeom>
          <a:solidFill>
            <a:srgbClr val="BBE5E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724118E2-FDC9-4CF9-9FF7-43936C83CFA0}"/>
              </a:ext>
            </a:extLst>
          </p:cNvPr>
          <p:cNvPicPr>
            <a:picLocks noChangeAspect="1"/>
          </p:cNvPicPr>
          <p:nvPr/>
        </p:nvPicPr>
        <p:blipFill rotWithShape="1">
          <a:blip r:embed="rId4">
            <a:alphaModFix amt="70000"/>
          </a:blip>
          <a:srcRect l="1" t="1" r="12107" b="53594"/>
          <a:stretch/>
        </p:blipFill>
        <p:spPr>
          <a:xfrm>
            <a:off x="208104" y="328155"/>
            <a:ext cx="2321736" cy="487185"/>
          </a:xfrm>
          <a:prstGeom prst="rect">
            <a:avLst/>
          </a:prstGeom>
        </p:spPr>
      </p:pic>
      <p:pic>
        <p:nvPicPr>
          <p:cNvPr id="9" name="図 8">
            <a:extLst>
              <a:ext uri="{FF2B5EF4-FFF2-40B4-BE49-F238E27FC236}">
                <a16:creationId xmlns:a16="http://schemas.microsoft.com/office/drawing/2014/main" id="{3C9C85BD-F209-4FEF-A312-36012646A571}"/>
              </a:ext>
            </a:extLst>
          </p:cNvPr>
          <p:cNvPicPr>
            <a:picLocks noChangeAspect="1"/>
          </p:cNvPicPr>
          <p:nvPr/>
        </p:nvPicPr>
        <p:blipFill rotWithShape="1">
          <a:blip r:embed="rId4">
            <a:alphaModFix amt="70000"/>
          </a:blip>
          <a:srcRect l="1" t="1" r="12107" b="53594"/>
          <a:stretch/>
        </p:blipFill>
        <p:spPr>
          <a:xfrm flipH="1">
            <a:off x="2532204" y="328154"/>
            <a:ext cx="2321736" cy="487185"/>
          </a:xfrm>
          <a:prstGeom prst="rect">
            <a:avLst/>
          </a:prstGeom>
        </p:spPr>
      </p:pic>
      <p:sp>
        <p:nvSpPr>
          <p:cNvPr id="10" name="テキスト ボックス 9">
            <a:extLst>
              <a:ext uri="{FF2B5EF4-FFF2-40B4-BE49-F238E27FC236}">
                <a16:creationId xmlns:a16="http://schemas.microsoft.com/office/drawing/2014/main" id="{5D3FE9FC-E7E8-43D5-833E-B9AEB75688EF}"/>
              </a:ext>
            </a:extLst>
          </p:cNvPr>
          <p:cNvSpPr txBox="1"/>
          <p:nvPr/>
        </p:nvSpPr>
        <p:spPr>
          <a:xfrm>
            <a:off x="624647" y="387080"/>
            <a:ext cx="4661017" cy="369332"/>
          </a:xfrm>
          <a:prstGeom prst="rect">
            <a:avLst/>
          </a:prstGeom>
          <a:noFill/>
        </p:spPr>
        <p:txBody>
          <a:bodyPr wrap="square">
            <a:spAutoFit/>
          </a:bodyPr>
          <a:lstStyle/>
          <a:p>
            <a:r>
              <a:rPr lang="ja-JP" altLang="en-US" spc="300" dirty="0">
                <a:solidFill>
                  <a:schemeClr val="bg1"/>
                </a:solidFill>
                <a:latin typeface="メイリオ" panose="020B0604030504040204" pitchFamily="50" charset="-128"/>
                <a:ea typeface="メイリオ" panose="020B0604030504040204" pitchFamily="50" charset="-128"/>
              </a:rPr>
              <a:t>オンラインレッスンの付加価値</a:t>
            </a:r>
            <a:endParaRPr lang="en-US" altLang="ja-JP" spc="3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BF654FC2-AD7D-4A28-A2D9-42D56D964306}"/>
              </a:ext>
            </a:extLst>
          </p:cNvPr>
          <p:cNvSpPr txBox="1"/>
          <p:nvPr/>
        </p:nvSpPr>
        <p:spPr>
          <a:xfrm>
            <a:off x="258954" y="919955"/>
            <a:ext cx="6868235" cy="1246495"/>
          </a:xfrm>
          <a:prstGeom prst="rect">
            <a:avLst/>
          </a:prstGeom>
          <a:noFill/>
        </p:spPr>
        <p:txBody>
          <a:bodyPr wrap="square">
            <a:spAutoFit/>
          </a:bodyPr>
          <a:lstStyle/>
          <a:p>
            <a:pPr>
              <a:lnSpc>
                <a:spcPts val="1800"/>
              </a:lnSpc>
            </a:pPr>
            <a:r>
              <a:rPr lang="ja-JP" altLang="en-US" sz="1400" dirty="0">
                <a:latin typeface="メイリオ" panose="020B0604030504040204" pitchFamily="50" charset="-128"/>
                <a:ea typeface="メイリオ" panose="020B0604030504040204" pitchFamily="50" charset="-128"/>
              </a:rPr>
              <a:t>教室卒業後も顧客になる。</a:t>
            </a:r>
          </a:p>
          <a:p>
            <a:pPr>
              <a:lnSpc>
                <a:spcPts val="1800"/>
              </a:lnSpc>
            </a:pPr>
            <a:r>
              <a:rPr lang="ja-JP" altLang="en-US" sz="1400" dirty="0">
                <a:latin typeface="メイリオ" panose="020B0604030504040204" pitchFamily="50" charset="-128"/>
                <a:ea typeface="メイリオ" panose="020B0604030504040204" pitchFamily="50" charset="-128"/>
              </a:rPr>
              <a:t>→受験に合格したので卒業したり、何らかの事情で教室を休会・退会した生徒にも、</a:t>
            </a:r>
          </a:p>
          <a:p>
            <a:pPr>
              <a:lnSpc>
                <a:spcPts val="1800"/>
              </a:lnSpc>
            </a:pPr>
            <a:r>
              <a:rPr lang="ja-JP" altLang="en-US" sz="1400" dirty="0">
                <a:latin typeface="メイリオ" panose="020B0604030504040204" pitchFamily="50" charset="-128"/>
                <a:ea typeface="メイリオ" panose="020B0604030504040204" pitchFamily="50" charset="-128"/>
              </a:rPr>
              <a:t>オンライン英会話を通じて関係を続けることができます。</a:t>
            </a:r>
          </a:p>
          <a:p>
            <a:pPr>
              <a:lnSpc>
                <a:spcPts val="1800"/>
              </a:lnSpc>
            </a:pPr>
            <a:r>
              <a:rPr lang="ja-JP" altLang="en-US" sz="1400" dirty="0">
                <a:latin typeface="メイリオ" panose="020B0604030504040204" pitchFamily="50" charset="-128"/>
                <a:ea typeface="メイリオ" panose="020B0604030504040204" pitchFamily="50" charset="-128"/>
              </a:rPr>
              <a:t>このように長く関係を築くことで、将来再び教室での英語学習のニーズが発生した時には、御社の教室に戻ってくる可能性が高くなります。</a:t>
            </a:r>
          </a:p>
        </p:txBody>
      </p:sp>
      <p:pic>
        <p:nvPicPr>
          <p:cNvPr id="6" name="図 5" descr="テレビの画面に表示された男の写真のコラージュ&#10;&#10;低い精度で自動的に生成された説明">
            <a:extLst>
              <a:ext uri="{FF2B5EF4-FFF2-40B4-BE49-F238E27FC236}">
                <a16:creationId xmlns:a16="http://schemas.microsoft.com/office/drawing/2014/main" id="{46C933D4-AC41-48F3-984E-8AC56CF1B89B}"/>
              </a:ext>
            </a:extLst>
          </p:cNvPr>
          <p:cNvPicPr>
            <a:picLocks noChangeAspect="1"/>
          </p:cNvPicPr>
          <p:nvPr/>
        </p:nvPicPr>
        <p:blipFill rotWithShape="1">
          <a:blip r:embed="rId5">
            <a:extLst>
              <a:ext uri="{28A0092B-C50C-407E-A947-70E740481C1C}">
                <a14:useLocalDpi xmlns:a14="http://schemas.microsoft.com/office/drawing/2010/main" val="0"/>
              </a:ext>
            </a:extLst>
          </a:blip>
          <a:srcRect l="10919" r="8591"/>
          <a:stretch/>
        </p:blipFill>
        <p:spPr>
          <a:xfrm>
            <a:off x="5507704" y="2238611"/>
            <a:ext cx="1965960" cy="1197566"/>
          </a:xfrm>
          <a:prstGeom prst="rect">
            <a:avLst/>
          </a:prstGeom>
        </p:spPr>
      </p:pic>
      <p:pic>
        <p:nvPicPr>
          <p:cNvPr id="13" name="図 12" descr="テレビの画面のスクリーンショット&#10;&#10;中程度の精度で自動的に生成された説明">
            <a:extLst>
              <a:ext uri="{FF2B5EF4-FFF2-40B4-BE49-F238E27FC236}">
                <a16:creationId xmlns:a16="http://schemas.microsoft.com/office/drawing/2014/main" id="{93FE6344-D919-49A7-9707-DD69247384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2595" y="2243836"/>
            <a:ext cx="2703658" cy="1197566"/>
          </a:xfrm>
          <a:prstGeom prst="rect">
            <a:avLst/>
          </a:prstGeom>
        </p:spPr>
      </p:pic>
      <p:pic>
        <p:nvPicPr>
          <p:cNvPr id="19" name="図 18" descr="グラフィカル ユーザー インターフェイス, Web サイト&#10;&#10;自動的に生成された説明">
            <a:extLst>
              <a:ext uri="{FF2B5EF4-FFF2-40B4-BE49-F238E27FC236}">
                <a16:creationId xmlns:a16="http://schemas.microsoft.com/office/drawing/2014/main" id="{9D7A2F0C-DA52-431E-8AAB-86E0FB48F8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394" y="2247586"/>
            <a:ext cx="2684750" cy="1190768"/>
          </a:xfrm>
          <a:prstGeom prst="rect">
            <a:avLst/>
          </a:prstGeom>
        </p:spPr>
      </p:pic>
      <p:pic>
        <p:nvPicPr>
          <p:cNvPr id="20" name="図 19">
            <a:extLst>
              <a:ext uri="{FF2B5EF4-FFF2-40B4-BE49-F238E27FC236}">
                <a16:creationId xmlns:a16="http://schemas.microsoft.com/office/drawing/2014/main" id="{1F94E57A-1B14-4634-862F-6579FF86FEA1}"/>
              </a:ext>
            </a:extLst>
          </p:cNvPr>
          <p:cNvPicPr>
            <a:picLocks noChangeAspect="1"/>
          </p:cNvPicPr>
          <p:nvPr/>
        </p:nvPicPr>
        <p:blipFill rotWithShape="1">
          <a:blip r:embed="rId4">
            <a:alphaModFix amt="70000"/>
          </a:blip>
          <a:srcRect b="56117"/>
          <a:stretch/>
        </p:blipFill>
        <p:spPr>
          <a:xfrm>
            <a:off x="258954" y="3639474"/>
            <a:ext cx="2641600" cy="460711"/>
          </a:xfrm>
          <a:prstGeom prst="rect">
            <a:avLst/>
          </a:prstGeom>
        </p:spPr>
      </p:pic>
      <p:sp>
        <p:nvSpPr>
          <p:cNvPr id="3" name="テキスト ボックス 2">
            <a:extLst>
              <a:ext uri="{FF2B5EF4-FFF2-40B4-BE49-F238E27FC236}">
                <a16:creationId xmlns:a16="http://schemas.microsoft.com/office/drawing/2014/main" id="{6BD1EA57-9C58-4A25-9E37-E851A312A4CE}"/>
              </a:ext>
            </a:extLst>
          </p:cNvPr>
          <p:cNvSpPr txBox="1"/>
          <p:nvPr/>
        </p:nvSpPr>
        <p:spPr>
          <a:xfrm>
            <a:off x="750262" y="3700403"/>
            <a:ext cx="3452884" cy="369332"/>
          </a:xfrm>
          <a:prstGeom prst="rect">
            <a:avLst/>
          </a:prstGeom>
          <a:noFill/>
        </p:spPr>
        <p:txBody>
          <a:bodyPr wrap="square" rtlCol="0">
            <a:spAutoFit/>
          </a:bodyPr>
          <a:lstStyle/>
          <a:p>
            <a:r>
              <a:rPr kumimoji="1" lang="ja-JP" altLang="en-US" dirty="0">
                <a:solidFill>
                  <a:schemeClr val="bg1"/>
                </a:solidFill>
                <a:latin typeface="メイリオ" panose="020B0604030504040204" pitchFamily="50" charset="-128"/>
                <a:ea typeface="メイリオ" panose="020B0604030504040204" pitchFamily="50" charset="-128"/>
              </a:rPr>
              <a:t>よくある質問</a:t>
            </a:r>
          </a:p>
        </p:txBody>
      </p:sp>
      <p:pic>
        <p:nvPicPr>
          <p:cNvPr id="24" name="図 23" descr="グラフィカル ユーザー インターフェイス, アイコン&#10;&#10;中程度の精度で自動的に生成された説明">
            <a:extLst>
              <a:ext uri="{FF2B5EF4-FFF2-40B4-BE49-F238E27FC236}">
                <a16:creationId xmlns:a16="http://schemas.microsoft.com/office/drawing/2014/main" id="{5AC00A81-8D00-4310-91FD-84FCBB075207}"/>
              </a:ext>
            </a:extLst>
          </p:cNvPr>
          <p:cNvPicPr>
            <a:picLocks noChangeAspect="1"/>
          </p:cNvPicPr>
          <p:nvPr/>
        </p:nvPicPr>
        <p:blipFill rotWithShape="1">
          <a:blip r:embed="rId8">
            <a:extLst>
              <a:ext uri="{28A0092B-C50C-407E-A947-70E740481C1C}">
                <a14:useLocalDpi xmlns:a14="http://schemas.microsoft.com/office/drawing/2010/main" val="0"/>
              </a:ext>
            </a:extLst>
          </a:blip>
          <a:srcRect l="37437" t="82634" r="50648"/>
          <a:stretch/>
        </p:blipFill>
        <p:spPr>
          <a:xfrm>
            <a:off x="275592" y="4159226"/>
            <a:ext cx="428150" cy="468000"/>
          </a:xfrm>
          <a:prstGeom prst="rect">
            <a:avLst/>
          </a:prstGeom>
        </p:spPr>
      </p:pic>
      <p:pic>
        <p:nvPicPr>
          <p:cNvPr id="25" name="図 24" descr="グラフィカル ユーザー インターフェイス, アイコン&#10;&#10;中程度の精度で自動的に生成された説明">
            <a:extLst>
              <a:ext uri="{FF2B5EF4-FFF2-40B4-BE49-F238E27FC236}">
                <a16:creationId xmlns:a16="http://schemas.microsoft.com/office/drawing/2014/main" id="{C2499169-2C04-4289-86B2-D744A9796213}"/>
              </a:ext>
            </a:extLst>
          </p:cNvPr>
          <p:cNvPicPr>
            <a:picLocks noChangeAspect="1"/>
          </p:cNvPicPr>
          <p:nvPr/>
        </p:nvPicPr>
        <p:blipFill rotWithShape="1">
          <a:blip r:embed="rId8">
            <a:extLst>
              <a:ext uri="{28A0092B-C50C-407E-A947-70E740481C1C}">
                <a14:useLocalDpi xmlns:a14="http://schemas.microsoft.com/office/drawing/2010/main" val="0"/>
              </a:ext>
            </a:extLst>
          </a:blip>
          <a:srcRect l="50374" t="82608" r="37711" b="26"/>
          <a:stretch/>
        </p:blipFill>
        <p:spPr>
          <a:xfrm>
            <a:off x="275592" y="4556197"/>
            <a:ext cx="428150" cy="468000"/>
          </a:xfrm>
          <a:prstGeom prst="rect">
            <a:avLst/>
          </a:prstGeom>
        </p:spPr>
      </p:pic>
      <p:sp>
        <p:nvSpPr>
          <p:cNvPr id="27" name="テキスト ボックス 26">
            <a:extLst>
              <a:ext uri="{FF2B5EF4-FFF2-40B4-BE49-F238E27FC236}">
                <a16:creationId xmlns:a16="http://schemas.microsoft.com/office/drawing/2014/main" id="{9F3FF9F5-76E5-4B29-9DC0-C1DCB3BCDE3C}"/>
              </a:ext>
            </a:extLst>
          </p:cNvPr>
          <p:cNvSpPr txBox="1"/>
          <p:nvPr/>
        </p:nvSpPr>
        <p:spPr>
          <a:xfrm>
            <a:off x="624647" y="4239337"/>
            <a:ext cx="7898130" cy="307777"/>
          </a:xfrm>
          <a:prstGeom prst="rect">
            <a:avLst/>
          </a:prstGeom>
          <a:noFill/>
        </p:spPr>
        <p:txBody>
          <a:bodyPr wrap="square">
            <a:spAutoFit/>
          </a:bodyPr>
          <a:lstStyle/>
          <a:p>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費用は</a:t>
            </a:r>
            <a:r>
              <a:rPr kumimoji="0" lang="en-US" altLang="ja-JP"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44,000</a:t>
            </a:r>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のみ？？</a:t>
            </a:r>
            <a:r>
              <a:rPr kumimoji="0" lang="en-US" altLang="ja-JP"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a:t>
            </a:r>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色々込々で</a:t>
            </a:r>
            <a:r>
              <a:rPr kumimoji="0" lang="en-US" altLang="ja-JP"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 </a:t>
            </a:r>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　</a:t>
            </a:r>
            <a:endParaRPr lang="ja-JP" altLang="en-US" b="1" dirty="0"/>
          </a:p>
        </p:txBody>
      </p:sp>
      <p:sp>
        <p:nvSpPr>
          <p:cNvPr id="29" name="テキスト ボックス 28">
            <a:extLst>
              <a:ext uri="{FF2B5EF4-FFF2-40B4-BE49-F238E27FC236}">
                <a16:creationId xmlns:a16="http://schemas.microsoft.com/office/drawing/2014/main" id="{51009F38-0CF6-433C-86EE-E2358EE23B39}"/>
              </a:ext>
            </a:extLst>
          </p:cNvPr>
          <p:cNvSpPr txBox="1"/>
          <p:nvPr/>
        </p:nvSpPr>
        <p:spPr>
          <a:xfrm>
            <a:off x="624647" y="4636308"/>
            <a:ext cx="789813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ご安心下さい、込々で</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44,000</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円でございます。 </a:t>
            </a:r>
            <a:endPar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endParaRPr>
          </a:p>
        </p:txBody>
      </p:sp>
      <p:pic>
        <p:nvPicPr>
          <p:cNvPr id="32" name="図 31" descr="グラフィカル ユーザー インターフェイス, アイコン&#10;&#10;中程度の精度で自動的に生成された説明">
            <a:extLst>
              <a:ext uri="{FF2B5EF4-FFF2-40B4-BE49-F238E27FC236}">
                <a16:creationId xmlns:a16="http://schemas.microsoft.com/office/drawing/2014/main" id="{64957BBE-8FC0-40AB-9E1F-040F8AE60D76}"/>
              </a:ext>
            </a:extLst>
          </p:cNvPr>
          <p:cNvPicPr>
            <a:picLocks noChangeAspect="1"/>
          </p:cNvPicPr>
          <p:nvPr/>
        </p:nvPicPr>
        <p:blipFill rotWithShape="1">
          <a:blip r:embed="rId8">
            <a:extLst>
              <a:ext uri="{28A0092B-C50C-407E-A947-70E740481C1C}">
                <a14:useLocalDpi xmlns:a14="http://schemas.microsoft.com/office/drawing/2010/main" val="0"/>
              </a:ext>
            </a:extLst>
          </a:blip>
          <a:srcRect l="37437" t="82634" r="50648"/>
          <a:stretch/>
        </p:blipFill>
        <p:spPr>
          <a:xfrm>
            <a:off x="275592" y="5106285"/>
            <a:ext cx="428150" cy="468000"/>
          </a:xfrm>
          <a:prstGeom prst="rect">
            <a:avLst/>
          </a:prstGeom>
        </p:spPr>
      </p:pic>
      <p:pic>
        <p:nvPicPr>
          <p:cNvPr id="33" name="図 32" descr="グラフィカル ユーザー インターフェイス, アイコン&#10;&#10;中程度の精度で自動的に生成された説明">
            <a:extLst>
              <a:ext uri="{FF2B5EF4-FFF2-40B4-BE49-F238E27FC236}">
                <a16:creationId xmlns:a16="http://schemas.microsoft.com/office/drawing/2014/main" id="{41120834-4C0F-45DA-8775-DC2ED5827378}"/>
              </a:ext>
            </a:extLst>
          </p:cNvPr>
          <p:cNvPicPr>
            <a:picLocks noChangeAspect="1"/>
          </p:cNvPicPr>
          <p:nvPr/>
        </p:nvPicPr>
        <p:blipFill rotWithShape="1">
          <a:blip r:embed="rId8">
            <a:extLst>
              <a:ext uri="{28A0092B-C50C-407E-A947-70E740481C1C}">
                <a14:useLocalDpi xmlns:a14="http://schemas.microsoft.com/office/drawing/2010/main" val="0"/>
              </a:ext>
            </a:extLst>
          </a:blip>
          <a:srcRect l="50374" t="82608" r="37711" b="26"/>
          <a:stretch/>
        </p:blipFill>
        <p:spPr>
          <a:xfrm>
            <a:off x="275592" y="5503256"/>
            <a:ext cx="428150" cy="468000"/>
          </a:xfrm>
          <a:prstGeom prst="rect">
            <a:avLst/>
          </a:prstGeom>
        </p:spPr>
      </p:pic>
      <p:sp>
        <p:nvSpPr>
          <p:cNvPr id="35" name="テキスト ボックス 34">
            <a:extLst>
              <a:ext uri="{FF2B5EF4-FFF2-40B4-BE49-F238E27FC236}">
                <a16:creationId xmlns:a16="http://schemas.microsoft.com/office/drawing/2014/main" id="{27581EE7-46AA-4208-A7FA-2E50F15917D2}"/>
              </a:ext>
            </a:extLst>
          </p:cNvPr>
          <p:cNvSpPr txBox="1"/>
          <p:nvPr/>
        </p:nvSpPr>
        <p:spPr>
          <a:xfrm>
            <a:off x="624647" y="5188070"/>
            <a:ext cx="7898130" cy="307777"/>
          </a:xfrm>
          <a:prstGeom prst="rect">
            <a:avLst/>
          </a:prstGeom>
          <a:noFill/>
        </p:spPr>
        <p:txBody>
          <a:bodyPr wrap="square">
            <a:spAutoFit/>
          </a:bodyPr>
          <a:lstStyle/>
          <a:p>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ネイティブ講師いないの？ 　</a:t>
            </a:r>
            <a:endParaRPr lang="ja-JP" altLang="en-US" b="1" dirty="0"/>
          </a:p>
        </p:txBody>
      </p:sp>
      <p:sp>
        <p:nvSpPr>
          <p:cNvPr id="37" name="テキスト ボックス 36">
            <a:extLst>
              <a:ext uri="{FF2B5EF4-FFF2-40B4-BE49-F238E27FC236}">
                <a16:creationId xmlns:a16="http://schemas.microsoft.com/office/drawing/2014/main" id="{A1210CAC-8BB6-4B45-8FDF-369648FC0C26}"/>
              </a:ext>
            </a:extLst>
          </p:cNvPr>
          <p:cNvSpPr txBox="1"/>
          <p:nvPr/>
        </p:nvSpPr>
        <p:spPr>
          <a:xfrm>
            <a:off x="624647" y="5596699"/>
            <a:ext cx="6849017"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おりません。</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フィリピン人講師のみ</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 </a:t>
            </a:r>
            <a:endParaRPr lang="en-US" altLang="ja-JP" sz="1400" dirty="0">
              <a:solidFill>
                <a:srgbClr val="0A2733"/>
              </a:solidFill>
              <a:latin typeface="メイリオ" panose="020B0604030504040204" pitchFamily="50" charset="-128"/>
              <a:ea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ただし、第二外国語として英語を習得した講師の方がゼロから英語を話せるようになるプロセスを、自分で経験しているだけに、学習上の悩みに対し、指導的な面で効果的な学習が期待できます。</a:t>
            </a:r>
            <a:endPar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endParaRPr>
          </a:p>
        </p:txBody>
      </p:sp>
      <p:pic>
        <p:nvPicPr>
          <p:cNvPr id="38" name="図 37" descr="グラフィカル ユーザー インターフェイス, アイコン&#10;&#10;中程度の精度で自動的に生成された説明">
            <a:extLst>
              <a:ext uri="{FF2B5EF4-FFF2-40B4-BE49-F238E27FC236}">
                <a16:creationId xmlns:a16="http://schemas.microsoft.com/office/drawing/2014/main" id="{D0949E8D-12EE-4E42-84ED-22CA68740812}"/>
              </a:ext>
            </a:extLst>
          </p:cNvPr>
          <p:cNvPicPr>
            <a:picLocks noChangeAspect="1"/>
          </p:cNvPicPr>
          <p:nvPr/>
        </p:nvPicPr>
        <p:blipFill rotWithShape="1">
          <a:blip r:embed="rId8">
            <a:extLst>
              <a:ext uri="{28A0092B-C50C-407E-A947-70E740481C1C}">
                <a14:useLocalDpi xmlns:a14="http://schemas.microsoft.com/office/drawing/2010/main" val="0"/>
              </a:ext>
            </a:extLst>
          </a:blip>
          <a:srcRect l="37437" t="82634" r="50648"/>
          <a:stretch/>
        </p:blipFill>
        <p:spPr>
          <a:xfrm>
            <a:off x="275592" y="6583202"/>
            <a:ext cx="428150" cy="468000"/>
          </a:xfrm>
          <a:prstGeom prst="rect">
            <a:avLst/>
          </a:prstGeom>
        </p:spPr>
      </p:pic>
      <p:pic>
        <p:nvPicPr>
          <p:cNvPr id="39" name="図 38" descr="グラフィカル ユーザー インターフェイス, アイコン&#10;&#10;中程度の精度で自動的に生成された説明">
            <a:extLst>
              <a:ext uri="{FF2B5EF4-FFF2-40B4-BE49-F238E27FC236}">
                <a16:creationId xmlns:a16="http://schemas.microsoft.com/office/drawing/2014/main" id="{1CF9CB2D-D24A-4137-A7FE-D0E0ADC8BB8B}"/>
              </a:ext>
            </a:extLst>
          </p:cNvPr>
          <p:cNvPicPr>
            <a:picLocks noChangeAspect="1"/>
          </p:cNvPicPr>
          <p:nvPr/>
        </p:nvPicPr>
        <p:blipFill rotWithShape="1">
          <a:blip r:embed="rId8">
            <a:extLst>
              <a:ext uri="{28A0092B-C50C-407E-A947-70E740481C1C}">
                <a14:useLocalDpi xmlns:a14="http://schemas.microsoft.com/office/drawing/2010/main" val="0"/>
              </a:ext>
            </a:extLst>
          </a:blip>
          <a:srcRect l="50374" t="82608" r="37711" b="26"/>
          <a:stretch/>
        </p:blipFill>
        <p:spPr>
          <a:xfrm>
            <a:off x="275592" y="6980173"/>
            <a:ext cx="428150" cy="468000"/>
          </a:xfrm>
          <a:prstGeom prst="rect">
            <a:avLst/>
          </a:prstGeom>
        </p:spPr>
      </p:pic>
      <p:sp>
        <p:nvSpPr>
          <p:cNvPr id="41" name="テキスト ボックス 40">
            <a:extLst>
              <a:ext uri="{FF2B5EF4-FFF2-40B4-BE49-F238E27FC236}">
                <a16:creationId xmlns:a16="http://schemas.microsoft.com/office/drawing/2014/main" id="{AC400748-C954-47C3-B248-D9B3C0368E77}"/>
              </a:ext>
            </a:extLst>
          </p:cNvPr>
          <p:cNvSpPr txBox="1"/>
          <p:nvPr/>
        </p:nvSpPr>
        <p:spPr>
          <a:xfrm>
            <a:off x="624647" y="6656975"/>
            <a:ext cx="7898130" cy="307777"/>
          </a:xfrm>
          <a:prstGeom prst="rect">
            <a:avLst/>
          </a:prstGeom>
          <a:noFill/>
        </p:spPr>
        <p:txBody>
          <a:bodyPr wrap="square">
            <a:spAutoFit/>
          </a:bodyPr>
          <a:lstStyle/>
          <a:p>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先生は固定？ 　</a:t>
            </a:r>
            <a:endParaRPr lang="ja-JP" altLang="en-US" b="1" dirty="0"/>
          </a:p>
        </p:txBody>
      </p:sp>
      <p:sp>
        <p:nvSpPr>
          <p:cNvPr id="43" name="テキスト ボックス 42">
            <a:extLst>
              <a:ext uri="{FF2B5EF4-FFF2-40B4-BE49-F238E27FC236}">
                <a16:creationId xmlns:a16="http://schemas.microsoft.com/office/drawing/2014/main" id="{5E950640-7476-42DD-BA90-AA248109FFA0}"/>
              </a:ext>
            </a:extLst>
          </p:cNvPr>
          <p:cNvSpPr txBox="1"/>
          <p:nvPr/>
        </p:nvSpPr>
        <p:spPr>
          <a:xfrm>
            <a:off x="624647" y="7074485"/>
            <a:ext cx="6770533"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状況により数名の講師が受け持つ場合あり。完全担任制という訳では</a:t>
            </a:r>
            <a:r>
              <a:rPr lang="ja-JP" altLang="en-US" sz="1400" dirty="0">
                <a:solidFill>
                  <a:srgbClr val="0A2733"/>
                </a:solidFill>
                <a:latin typeface="メイリオ" panose="020B0604030504040204" pitchFamily="50" charset="-128"/>
                <a:ea typeface="メイリオ" panose="020B0604030504040204" pitchFamily="50" charset="-128"/>
              </a:rPr>
              <a:t>ありません</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 </a:t>
            </a:r>
            <a:endPar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基本的には同じ講師で対応させて頂きますが、朝数時間、夜数時間といったように変則的なスケジュールをご希望される学校様にも対応できるように講師を変更する場合もございます。　</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講師の変更のご相談も可能でございます。</a:t>
            </a:r>
            <a:endPar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endParaRPr>
          </a:p>
        </p:txBody>
      </p:sp>
      <p:pic>
        <p:nvPicPr>
          <p:cNvPr id="44" name="図 43" descr="グラフィカル ユーザー インターフェイス, アイコン&#10;&#10;中程度の精度で自動的に生成された説明">
            <a:extLst>
              <a:ext uri="{FF2B5EF4-FFF2-40B4-BE49-F238E27FC236}">
                <a16:creationId xmlns:a16="http://schemas.microsoft.com/office/drawing/2014/main" id="{636127F3-7609-4BEB-A2F9-2348F5EC6E2D}"/>
              </a:ext>
            </a:extLst>
          </p:cNvPr>
          <p:cNvPicPr>
            <a:picLocks noChangeAspect="1"/>
          </p:cNvPicPr>
          <p:nvPr/>
        </p:nvPicPr>
        <p:blipFill rotWithShape="1">
          <a:blip r:embed="rId8">
            <a:extLst>
              <a:ext uri="{28A0092B-C50C-407E-A947-70E740481C1C}">
                <a14:useLocalDpi xmlns:a14="http://schemas.microsoft.com/office/drawing/2010/main" val="0"/>
              </a:ext>
            </a:extLst>
          </a:blip>
          <a:srcRect l="37437" t="82634" r="50648"/>
          <a:stretch/>
        </p:blipFill>
        <p:spPr>
          <a:xfrm>
            <a:off x="275592" y="8056231"/>
            <a:ext cx="428150" cy="468000"/>
          </a:xfrm>
          <a:prstGeom prst="rect">
            <a:avLst/>
          </a:prstGeom>
        </p:spPr>
      </p:pic>
      <p:pic>
        <p:nvPicPr>
          <p:cNvPr id="45" name="図 44" descr="グラフィカル ユーザー インターフェイス, アイコン&#10;&#10;中程度の精度で自動的に生成された説明">
            <a:extLst>
              <a:ext uri="{FF2B5EF4-FFF2-40B4-BE49-F238E27FC236}">
                <a16:creationId xmlns:a16="http://schemas.microsoft.com/office/drawing/2014/main" id="{A524A41E-0608-47FA-8D3E-BCDB35E0B727}"/>
              </a:ext>
            </a:extLst>
          </p:cNvPr>
          <p:cNvPicPr>
            <a:picLocks noChangeAspect="1"/>
          </p:cNvPicPr>
          <p:nvPr/>
        </p:nvPicPr>
        <p:blipFill rotWithShape="1">
          <a:blip r:embed="rId8">
            <a:extLst>
              <a:ext uri="{28A0092B-C50C-407E-A947-70E740481C1C}">
                <a14:useLocalDpi xmlns:a14="http://schemas.microsoft.com/office/drawing/2010/main" val="0"/>
              </a:ext>
            </a:extLst>
          </a:blip>
          <a:srcRect l="50374" t="82608" r="37711" b="26"/>
          <a:stretch/>
        </p:blipFill>
        <p:spPr>
          <a:xfrm>
            <a:off x="275592" y="8453202"/>
            <a:ext cx="428150" cy="468000"/>
          </a:xfrm>
          <a:prstGeom prst="rect">
            <a:avLst/>
          </a:prstGeom>
        </p:spPr>
      </p:pic>
      <p:sp>
        <p:nvSpPr>
          <p:cNvPr id="47" name="テキスト ボックス 46">
            <a:extLst>
              <a:ext uri="{FF2B5EF4-FFF2-40B4-BE49-F238E27FC236}">
                <a16:creationId xmlns:a16="http://schemas.microsoft.com/office/drawing/2014/main" id="{BBFB2D8B-A8AD-47BF-ABFF-D3ABBFD05A9C}"/>
              </a:ext>
            </a:extLst>
          </p:cNvPr>
          <p:cNvSpPr txBox="1"/>
          <p:nvPr/>
        </p:nvSpPr>
        <p:spPr>
          <a:xfrm>
            <a:off x="660842" y="8145425"/>
            <a:ext cx="7825740" cy="307777"/>
          </a:xfrm>
          <a:prstGeom prst="rect">
            <a:avLst/>
          </a:prstGeom>
          <a:noFill/>
        </p:spPr>
        <p:txBody>
          <a:bodyPr wrap="square">
            <a:spAutoFit/>
          </a:bodyPr>
          <a:lstStyle/>
          <a:p>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使用ツールは？ 　</a:t>
            </a:r>
            <a:endParaRPr lang="ja-JP" altLang="en-US" b="1" dirty="0"/>
          </a:p>
        </p:txBody>
      </p:sp>
      <p:sp>
        <p:nvSpPr>
          <p:cNvPr id="49" name="テキスト ボックス 48">
            <a:extLst>
              <a:ext uri="{FF2B5EF4-FFF2-40B4-BE49-F238E27FC236}">
                <a16:creationId xmlns:a16="http://schemas.microsoft.com/office/drawing/2014/main" id="{0E709DAE-255E-479B-BFBF-D0AEF2CDAA97}"/>
              </a:ext>
            </a:extLst>
          </p:cNvPr>
          <p:cNvSpPr txBox="1"/>
          <p:nvPr/>
        </p:nvSpPr>
        <p:spPr>
          <a:xfrm>
            <a:off x="660842" y="8542396"/>
            <a:ext cx="782574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基本的に</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Google meet</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ですが、</a:t>
            </a:r>
            <a:r>
              <a:rPr lang="ja-JP" altLang="en-US" sz="1400" dirty="0">
                <a:solidFill>
                  <a:srgbClr val="0A2733"/>
                </a:solidFill>
                <a:latin typeface="メイリオ" panose="020B0604030504040204" pitchFamily="50" charset="-128"/>
                <a:ea typeface="メイリオ" panose="020B0604030504040204" pitchFamily="50" charset="-128"/>
              </a:rPr>
              <a:t>ご</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希望により</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ZOOM</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Skype</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での対応も可能です。 </a:t>
            </a:r>
            <a:endPar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endParaRPr>
          </a:p>
        </p:txBody>
      </p:sp>
      <p:pic>
        <p:nvPicPr>
          <p:cNvPr id="50" name="図 49" descr="グラフィカル ユーザー インターフェイス, アイコン&#10;&#10;中程度の精度で自動的に生成された説明">
            <a:extLst>
              <a:ext uri="{FF2B5EF4-FFF2-40B4-BE49-F238E27FC236}">
                <a16:creationId xmlns:a16="http://schemas.microsoft.com/office/drawing/2014/main" id="{8B6CC645-5B37-4F89-9821-B9A3CC4F93CA}"/>
              </a:ext>
            </a:extLst>
          </p:cNvPr>
          <p:cNvPicPr>
            <a:picLocks noChangeAspect="1"/>
          </p:cNvPicPr>
          <p:nvPr/>
        </p:nvPicPr>
        <p:blipFill rotWithShape="1">
          <a:blip r:embed="rId8">
            <a:extLst>
              <a:ext uri="{28A0092B-C50C-407E-A947-70E740481C1C}">
                <a14:useLocalDpi xmlns:a14="http://schemas.microsoft.com/office/drawing/2010/main" val="0"/>
              </a:ext>
            </a:extLst>
          </a:blip>
          <a:srcRect l="37437" t="82634" r="50648"/>
          <a:stretch/>
        </p:blipFill>
        <p:spPr>
          <a:xfrm>
            <a:off x="279094" y="9028239"/>
            <a:ext cx="428150" cy="468000"/>
          </a:xfrm>
          <a:prstGeom prst="rect">
            <a:avLst/>
          </a:prstGeom>
        </p:spPr>
      </p:pic>
      <p:pic>
        <p:nvPicPr>
          <p:cNvPr id="51" name="図 50" descr="グラフィカル ユーザー インターフェイス, アイコン&#10;&#10;中程度の精度で自動的に生成された説明">
            <a:extLst>
              <a:ext uri="{FF2B5EF4-FFF2-40B4-BE49-F238E27FC236}">
                <a16:creationId xmlns:a16="http://schemas.microsoft.com/office/drawing/2014/main" id="{10CC1C73-8342-44C1-B523-8E713C985B69}"/>
              </a:ext>
            </a:extLst>
          </p:cNvPr>
          <p:cNvPicPr>
            <a:picLocks noChangeAspect="1"/>
          </p:cNvPicPr>
          <p:nvPr/>
        </p:nvPicPr>
        <p:blipFill rotWithShape="1">
          <a:blip r:embed="rId8">
            <a:extLst>
              <a:ext uri="{28A0092B-C50C-407E-A947-70E740481C1C}">
                <a14:useLocalDpi xmlns:a14="http://schemas.microsoft.com/office/drawing/2010/main" val="0"/>
              </a:ext>
            </a:extLst>
          </a:blip>
          <a:srcRect l="50374" t="82608" r="37711" b="26"/>
          <a:stretch/>
        </p:blipFill>
        <p:spPr>
          <a:xfrm>
            <a:off x="279094" y="9425210"/>
            <a:ext cx="428150" cy="468000"/>
          </a:xfrm>
          <a:prstGeom prst="rect">
            <a:avLst/>
          </a:prstGeom>
        </p:spPr>
      </p:pic>
      <p:sp>
        <p:nvSpPr>
          <p:cNvPr id="53" name="テキスト ボックス 52">
            <a:extLst>
              <a:ext uri="{FF2B5EF4-FFF2-40B4-BE49-F238E27FC236}">
                <a16:creationId xmlns:a16="http://schemas.microsoft.com/office/drawing/2014/main" id="{7A0D0819-68FC-41D4-AB7F-175E509724F3}"/>
              </a:ext>
            </a:extLst>
          </p:cNvPr>
          <p:cNvSpPr txBox="1"/>
          <p:nvPr/>
        </p:nvSpPr>
        <p:spPr>
          <a:xfrm>
            <a:off x="660842" y="9126335"/>
            <a:ext cx="7825740" cy="307777"/>
          </a:xfrm>
          <a:prstGeom prst="rect">
            <a:avLst/>
          </a:prstGeom>
          <a:noFill/>
        </p:spPr>
        <p:txBody>
          <a:bodyPr wrap="square">
            <a:spAutoFit/>
          </a:bodyPr>
          <a:lstStyle/>
          <a:p>
            <a:r>
              <a:rPr kumimoji="0" lang="ja-JP" altLang="en-US" sz="1400" b="1"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予約方法は？ 　</a:t>
            </a:r>
            <a:endParaRPr lang="ja-JP" altLang="en-US" b="1" dirty="0"/>
          </a:p>
        </p:txBody>
      </p:sp>
      <p:sp>
        <p:nvSpPr>
          <p:cNvPr id="55" name="テキスト ボックス 54">
            <a:extLst>
              <a:ext uri="{FF2B5EF4-FFF2-40B4-BE49-F238E27FC236}">
                <a16:creationId xmlns:a16="http://schemas.microsoft.com/office/drawing/2014/main" id="{2D68C0B5-DE63-4261-894E-060FDFDCF411}"/>
              </a:ext>
            </a:extLst>
          </p:cNvPr>
          <p:cNvSpPr txBox="1"/>
          <p:nvPr/>
        </p:nvSpPr>
        <p:spPr>
          <a:xfrm>
            <a:off x="660842" y="9498382"/>
            <a:ext cx="6734338" cy="116955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既にオンラインレッスンを提供されている学校様へは、今まで通り行って頂き、予め振り分けて頂いた時間、</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URL</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にこちらの講師が入室します。 オンライン提供されてない学校様へは、公式</a:t>
            </a:r>
            <a:r>
              <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LINE</a:t>
            </a:r>
            <a:r>
              <a:rPr kumimoji="0" lang="ja-JP" altLang="en-US"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rPr>
              <a:t>を作成して頂き、そちらのメニューから簡単に予約画面へ移れるようして頂いております。</a:t>
            </a:r>
            <a:endPar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1200" cap="none" spc="0" normalizeH="0" baseline="0" noProof="0" dirty="0">
              <a:ln>
                <a:noFill/>
              </a:ln>
              <a:solidFill>
                <a:srgbClr val="0A2733"/>
              </a:solidFill>
              <a:effectLst/>
              <a:uLnTx/>
              <a:uFillTx/>
              <a:latin typeface="メイリオ" panose="020B0604030504040204" pitchFamily="50" charset="-128"/>
              <a:ea typeface="メイリオ" panose="020B0604030504040204" pitchFamily="50" charset="-128"/>
              <a:cs typeface="+mn-cs"/>
            </a:endParaRPr>
          </a:p>
        </p:txBody>
      </p:sp>
      <p:sp>
        <p:nvSpPr>
          <p:cNvPr id="56" name="正方形/長方形 55">
            <a:extLst>
              <a:ext uri="{FF2B5EF4-FFF2-40B4-BE49-F238E27FC236}">
                <a16:creationId xmlns:a16="http://schemas.microsoft.com/office/drawing/2014/main" id="{651C54D6-6CA5-4C35-ACE3-0F0415CD40E9}"/>
              </a:ext>
            </a:extLst>
          </p:cNvPr>
          <p:cNvSpPr/>
          <p:nvPr/>
        </p:nvSpPr>
        <p:spPr>
          <a:xfrm>
            <a:off x="295" y="10495776"/>
            <a:ext cx="7559380" cy="197029"/>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 name="直線コネクタ 57">
            <a:extLst>
              <a:ext uri="{FF2B5EF4-FFF2-40B4-BE49-F238E27FC236}">
                <a16:creationId xmlns:a16="http://schemas.microsoft.com/office/drawing/2014/main" id="{5897E117-4631-4B89-8E32-2C76572ABA7E}"/>
              </a:ext>
            </a:extLst>
          </p:cNvPr>
          <p:cNvCxnSpPr/>
          <p:nvPr/>
        </p:nvCxnSpPr>
        <p:spPr>
          <a:xfrm>
            <a:off x="253824" y="5042054"/>
            <a:ext cx="7016030" cy="0"/>
          </a:xfrm>
          <a:prstGeom prst="line">
            <a:avLst/>
          </a:prstGeom>
          <a:ln>
            <a:solidFill>
              <a:srgbClr val="5EC1C6"/>
            </a:solidFill>
            <a:prstDash val="dash"/>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6AB9EF49-22B4-43F4-B241-0F3701B51293}"/>
              </a:ext>
            </a:extLst>
          </p:cNvPr>
          <p:cNvCxnSpPr/>
          <p:nvPr/>
        </p:nvCxnSpPr>
        <p:spPr>
          <a:xfrm>
            <a:off x="253824" y="6548420"/>
            <a:ext cx="7016030" cy="0"/>
          </a:xfrm>
          <a:prstGeom prst="line">
            <a:avLst/>
          </a:prstGeom>
          <a:ln>
            <a:solidFill>
              <a:srgbClr val="5EC1C6"/>
            </a:solidFill>
            <a:prstDash val="dash"/>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74B14B6C-0EB5-4162-B8DF-900231F75DDD}"/>
              </a:ext>
            </a:extLst>
          </p:cNvPr>
          <p:cNvCxnSpPr/>
          <p:nvPr/>
        </p:nvCxnSpPr>
        <p:spPr>
          <a:xfrm>
            <a:off x="275592" y="8013854"/>
            <a:ext cx="7016030" cy="0"/>
          </a:xfrm>
          <a:prstGeom prst="line">
            <a:avLst/>
          </a:prstGeom>
          <a:ln>
            <a:solidFill>
              <a:srgbClr val="5EC1C6"/>
            </a:solidFill>
            <a:prstDash val="dash"/>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81A08E5D-CC61-4191-91A4-B8E246E1CA55}"/>
              </a:ext>
            </a:extLst>
          </p:cNvPr>
          <p:cNvCxnSpPr/>
          <p:nvPr/>
        </p:nvCxnSpPr>
        <p:spPr>
          <a:xfrm>
            <a:off x="271822" y="8979776"/>
            <a:ext cx="7016030" cy="0"/>
          </a:xfrm>
          <a:prstGeom prst="line">
            <a:avLst/>
          </a:prstGeom>
          <a:ln>
            <a:solidFill>
              <a:srgbClr val="5EC1C6"/>
            </a:solidFill>
            <a:prstDash val="dash"/>
          </a:ln>
        </p:spPr>
        <p:style>
          <a:lnRef idx="1">
            <a:schemeClr val="accent1"/>
          </a:lnRef>
          <a:fillRef idx="0">
            <a:schemeClr val="accent1"/>
          </a:fillRef>
          <a:effectRef idx="0">
            <a:schemeClr val="accent1"/>
          </a:effectRef>
          <a:fontRef idx="minor">
            <a:schemeClr val="tx1"/>
          </a:fontRef>
        </p:style>
      </p:cxnSp>
      <p:pic>
        <p:nvPicPr>
          <p:cNvPr id="62" name="Picture 2" descr="Q&amp;A｜質問/答え/アンサー - 文字｜イラスト｜無料素材">
            <a:extLst>
              <a:ext uri="{FF2B5EF4-FFF2-40B4-BE49-F238E27FC236}">
                <a16:creationId xmlns:a16="http://schemas.microsoft.com/office/drawing/2014/main" id="{30836AA9-A569-42C4-BE24-6103E8CE946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70006" y="3335198"/>
            <a:ext cx="2703658" cy="1478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372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8105872-2903-4E0F-8CB4-28C0455B9100}"/>
              </a:ext>
            </a:extLst>
          </p:cNvPr>
          <p:cNvSpPr/>
          <p:nvPr/>
        </p:nvSpPr>
        <p:spPr>
          <a:xfrm>
            <a:off x="-13648" y="0"/>
            <a:ext cx="7573323" cy="10691813"/>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endParaRPr kumimoji="1" lang="ja-JP" altLang="en-US" dirty="0"/>
          </a:p>
        </p:txBody>
      </p:sp>
      <p:sp>
        <p:nvSpPr>
          <p:cNvPr id="7" name="テキスト ボックス 6">
            <a:extLst>
              <a:ext uri="{FF2B5EF4-FFF2-40B4-BE49-F238E27FC236}">
                <a16:creationId xmlns:a16="http://schemas.microsoft.com/office/drawing/2014/main" id="{2253B4AF-E8EB-4BA1-8891-CFB867A53C74}"/>
              </a:ext>
            </a:extLst>
          </p:cNvPr>
          <p:cNvSpPr txBox="1"/>
          <p:nvPr/>
        </p:nvSpPr>
        <p:spPr>
          <a:xfrm>
            <a:off x="91505" y="6783904"/>
            <a:ext cx="5323942" cy="1246495"/>
          </a:xfrm>
          <a:prstGeom prst="rect">
            <a:avLst/>
          </a:prstGeom>
          <a:noFill/>
        </p:spPr>
        <p:txBody>
          <a:bodyPr wrap="square">
            <a:spAutoFit/>
          </a:bodyPr>
          <a:lstStyle/>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会社名    ：</a:t>
            </a:r>
            <a:r>
              <a:rPr lang="en-US" altLang="ja-JP" sz="1400" dirty="0">
                <a:solidFill>
                  <a:schemeClr val="bg1"/>
                </a:solidFill>
                <a:latin typeface="メイリオ" panose="020B0604030504040204" pitchFamily="50" charset="-128"/>
                <a:ea typeface="メイリオ" panose="020B0604030504040204" pitchFamily="50" charset="-128"/>
              </a:rPr>
              <a:t>Cebu Business English Academy</a:t>
            </a:r>
          </a:p>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代表者名 ：</a:t>
            </a:r>
            <a:r>
              <a:rPr lang="en-US" altLang="ja-JP" sz="1400" dirty="0">
                <a:solidFill>
                  <a:schemeClr val="bg1"/>
                </a:solidFill>
                <a:latin typeface="メイリオ" panose="020B0604030504040204" pitchFamily="50" charset="-128"/>
                <a:ea typeface="メイリオ" panose="020B0604030504040204" pitchFamily="50" charset="-128"/>
              </a:rPr>
              <a:t>Ti</a:t>
            </a:r>
            <a:r>
              <a:rPr lang="ja-JP" altLang="en-US" sz="1400" dirty="0">
                <a:solidFill>
                  <a:schemeClr val="bg1"/>
                </a:solidFill>
                <a:latin typeface="メイリオ" panose="020B0604030504040204" pitchFamily="50" charset="-128"/>
                <a:ea typeface="メイリオ" panose="020B0604030504040204" pitchFamily="50" charset="-128"/>
              </a:rPr>
              <a:t>ｍ</a:t>
            </a:r>
          </a:p>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住所       ：</a:t>
            </a:r>
            <a:r>
              <a:rPr lang="en-US" altLang="ja-JP" sz="1400" dirty="0">
                <a:solidFill>
                  <a:schemeClr val="bg1"/>
                </a:solidFill>
                <a:latin typeface="メイリオ" panose="020B0604030504040204" pitchFamily="50" charset="-128"/>
                <a:ea typeface="メイリオ" panose="020B0604030504040204" pitchFamily="50" charset="-128"/>
              </a:rPr>
              <a:t>Crown7 Buliding 2F, Pope John PaulⅡ, </a:t>
            </a:r>
          </a:p>
          <a:p>
            <a:pPr>
              <a:lnSpc>
                <a:spcPts val="1800"/>
              </a:lnSpc>
            </a:pPr>
            <a:r>
              <a:rPr lang="en-US" altLang="ja-JP" sz="1400" dirty="0">
                <a:solidFill>
                  <a:schemeClr val="bg1"/>
                </a:solidFill>
                <a:latin typeface="メイリオ" panose="020B0604030504040204" pitchFamily="50" charset="-128"/>
                <a:ea typeface="メイリオ" panose="020B0604030504040204" pitchFamily="50" charset="-128"/>
              </a:rPr>
              <a:t>                Mabolo, Cebu City, Central Visayas, Philippines</a:t>
            </a:r>
          </a:p>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メールアドレス：</a:t>
            </a:r>
          </a:p>
        </p:txBody>
      </p:sp>
      <p:pic>
        <p:nvPicPr>
          <p:cNvPr id="8" name="image15.jpg">
            <a:extLst>
              <a:ext uri="{FF2B5EF4-FFF2-40B4-BE49-F238E27FC236}">
                <a16:creationId xmlns:a16="http://schemas.microsoft.com/office/drawing/2014/main" id="{00000000-0008-0000-0000-00003E000000}"/>
              </a:ext>
            </a:extLst>
          </p:cNvPr>
          <p:cNvPicPr preferRelativeResize="0"/>
          <p:nvPr/>
        </p:nvPicPr>
        <p:blipFill>
          <a:blip r:embed="rId2" cstate="print"/>
          <a:stretch>
            <a:fillRect/>
          </a:stretch>
        </p:blipFill>
        <p:spPr>
          <a:xfrm>
            <a:off x="4909648" y="9659295"/>
            <a:ext cx="689518" cy="799424"/>
          </a:xfrm>
          <a:prstGeom prst="rect">
            <a:avLst/>
          </a:prstGeom>
          <a:noFill/>
        </p:spPr>
      </p:pic>
      <p:pic>
        <p:nvPicPr>
          <p:cNvPr id="9" name="image13.png">
            <a:extLst>
              <a:ext uri="{FF2B5EF4-FFF2-40B4-BE49-F238E27FC236}">
                <a16:creationId xmlns:a16="http://schemas.microsoft.com/office/drawing/2014/main" id="{00000000-0008-0000-0000-000041000000}"/>
              </a:ext>
            </a:extLst>
          </p:cNvPr>
          <p:cNvPicPr preferRelativeResize="0"/>
          <p:nvPr/>
        </p:nvPicPr>
        <p:blipFill>
          <a:blip r:embed="rId3" cstate="print"/>
          <a:stretch>
            <a:fillRect/>
          </a:stretch>
        </p:blipFill>
        <p:spPr>
          <a:xfrm>
            <a:off x="5730901" y="7296860"/>
            <a:ext cx="1438275" cy="1257300"/>
          </a:xfrm>
          <a:prstGeom prst="rect">
            <a:avLst/>
          </a:prstGeom>
          <a:noFill/>
        </p:spPr>
      </p:pic>
      <p:pic>
        <p:nvPicPr>
          <p:cNvPr id="10" name="image13.png">
            <a:extLst>
              <a:ext uri="{FF2B5EF4-FFF2-40B4-BE49-F238E27FC236}">
                <a16:creationId xmlns:a16="http://schemas.microsoft.com/office/drawing/2014/main" id="{00000000-0008-0000-0000-000042000000}"/>
              </a:ext>
            </a:extLst>
          </p:cNvPr>
          <p:cNvPicPr preferRelativeResize="0"/>
          <p:nvPr/>
        </p:nvPicPr>
        <p:blipFill>
          <a:blip r:embed="rId3" cstate="print"/>
          <a:stretch>
            <a:fillRect/>
          </a:stretch>
        </p:blipFill>
        <p:spPr>
          <a:xfrm>
            <a:off x="5720908" y="9191894"/>
            <a:ext cx="1438275" cy="1266825"/>
          </a:xfrm>
          <a:prstGeom prst="rect">
            <a:avLst/>
          </a:prstGeom>
          <a:noFill/>
        </p:spPr>
      </p:pic>
      <p:sp>
        <p:nvSpPr>
          <p:cNvPr id="12" name="テキスト ボックス 11">
            <a:extLst>
              <a:ext uri="{FF2B5EF4-FFF2-40B4-BE49-F238E27FC236}">
                <a16:creationId xmlns:a16="http://schemas.microsoft.com/office/drawing/2014/main" id="{A287B09A-03BC-4C0F-A838-1D0292C2FCE8}"/>
              </a:ext>
            </a:extLst>
          </p:cNvPr>
          <p:cNvSpPr txBox="1"/>
          <p:nvPr/>
        </p:nvSpPr>
        <p:spPr>
          <a:xfrm>
            <a:off x="91504" y="8031611"/>
            <a:ext cx="5534245" cy="553998"/>
          </a:xfrm>
          <a:prstGeom prst="rect">
            <a:avLst/>
          </a:prstGeom>
          <a:noFill/>
        </p:spPr>
        <p:txBody>
          <a:bodyPr wrap="square">
            <a:spAutoFit/>
          </a:bodyPr>
          <a:lstStyle/>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フィリピンの英語講師の品質の高さを感じ、日本でも広めたいと</a:t>
            </a:r>
            <a:endParaRPr kumimoji="0" lang="en-US" altLang="ja-JP" sz="14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18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いう気持ちから、オンライン講師の派遣サービスを始めております。</a:t>
            </a:r>
          </a:p>
        </p:txBody>
      </p:sp>
      <p:sp>
        <p:nvSpPr>
          <p:cNvPr id="14" name="テキスト ボックス 13">
            <a:extLst>
              <a:ext uri="{FF2B5EF4-FFF2-40B4-BE49-F238E27FC236}">
                <a16:creationId xmlns:a16="http://schemas.microsoft.com/office/drawing/2014/main" id="{9F6716B8-EB3A-4025-A2F9-FF41417487B7}"/>
              </a:ext>
            </a:extLst>
          </p:cNvPr>
          <p:cNvSpPr txBox="1"/>
          <p:nvPr/>
        </p:nvSpPr>
        <p:spPr>
          <a:xfrm>
            <a:off x="77291" y="9002916"/>
            <a:ext cx="7482384" cy="1246495"/>
          </a:xfrm>
          <a:prstGeom prst="rect">
            <a:avLst/>
          </a:prstGeom>
          <a:noFill/>
        </p:spPr>
        <p:txBody>
          <a:bodyPr wrap="square">
            <a:spAutoFit/>
          </a:bodyPr>
          <a:lstStyle/>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日本窓口：株式会社ストロングジャパンホールディングス</a:t>
            </a:r>
          </a:p>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代表者名：寺本</a:t>
            </a:r>
          </a:p>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住所      ：</a:t>
            </a:r>
          </a:p>
          <a:p>
            <a:pPr marL="0" marR="0" lvl="0" indent="0" algn="l" defTabSz="457200" rtl="0" eaLnBrk="1" fontAlgn="auto" latinLnBrk="0" hangingPunct="1">
              <a:lnSpc>
                <a:spcPts val="1800"/>
              </a:lnSpc>
              <a:spcBef>
                <a:spcPts val="0"/>
              </a:spcBef>
              <a:spcAft>
                <a:spcPts val="0"/>
              </a:spcAft>
              <a:buClrTx/>
              <a:buSzTx/>
              <a:buFontTx/>
              <a:buNone/>
              <a:tabLst/>
              <a:defRPr/>
            </a:pPr>
            <a:r>
              <a:rPr lang="ja-JP" altLang="en-US" sz="1400" dirty="0">
                <a:solidFill>
                  <a:schemeClr val="bg1"/>
                </a:solidFill>
                <a:latin typeface="メイリオ" panose="020B0604030504040204" pitchFamily="50" charset="-128"/>
                <a:ea typeface="メイリオ" panose="020B0604030504040204" pitchFamily="50" charset="-128"/>
              </a:rPr>
              <a:t>電話番号</a:t>
            </a:r>
            <a:r>
              <a:rPr kumimoji="0" lang="ja-JP" altLang="en-US" sz="14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a:t>
            </a:r>
          </a:p>
          <a:p>
            <a:pPr>
              <a:lnSpc>
                <a:spcPts val="1800"/>
              </a:lnSpc>
            </a:pPr>
            <a:r>
              <a:rPr lang="ja-JP" altLang="en-US" sz="1400" dirty="0">
                <a:solidFill>
                  <a:schemeClr val="bg1"/>
                </a:solidFill>
                <a:latin typeface="メイリオ" panose="020B0604030504040204" pitchFamily="50" charset="-128"/>
                <a:ea typeface="メイリオ" panose="020B0604030504040204" pitchFamily="50" charset="-128"/>
              </a:rPr>
              <a:t>メールアドレス：</a:t>
            </a:r>
          </a:p>
        </p:txBody>
      </p:sp>
      <p:pic>
        <p:nvPicPr>
          <p:cNvPr id="4098" name="Picture 2" descr="花のイラスト・フリー素材／壁紙・背景No.562『茎蔓・赤黄緑』">
            <a:extLst>
              <a:ext uri="{FF2B5EF4-FFF2-40B4-BE49-F238E27FC236}">
                <a16:creationId xmlns:a16="http://schemas.microsoft.com/office/drawing/2014/main" id="{43AC4723-BBE6-45F5-833B-EDA813F20F9B}"/>
              </a:ext>
            </a:extLst>
          </p:cNvPr>
          <p:cNvPicPr>
            <a:picLocks noChangeAspect="1" noChangeArrowheads="1"/>
          </p:cNvPicPr>
          <p:nvPr/>
        </p:nvPicPr>
        <p:blipFill rotWithShape="1">
          <a:blip r:embed="rId4">
            <a:clrChange>
              <a:clrFrom>
                <a:srgbClr val="FFFFFF"/>
              </a:clrFrom>
              <a:clrTo>
                <a:srgbClr val="FFFFFF">
                  <a:alpha val="0"/>
                </a:srgbClr>
              </a:clrTo>
            </a:clrChange>
            <a:alphaModFix amt="50000"/>
            <a:extLst>
              <a:ext uri="{28A0092B-C50C-407E-A947-70E740481C1C}">
                <a14:useLocalDpi xmlns:a14="http://schemas.microsoft.com/office/drawing/2010/main" val="0"/>
              </a:ext>
            </a:extLst>
          </a:blip>
          <a:srcRect l="12244"/>
          <a:stretch/>
        </p:blipFill>
        <p:spPr bwMode="auto">
          <a:xfrm rot="10800000">
            <a:off x="1779766" y="0"/>
            <a:ext cx="5779909" cy="6586310"/>
          </a:xfrm>
          <a:prstGeom prst="rect">
            <a:avLst/>
          </a:prstGeom>
          <a:noFill/>
          <a:extLst>
            <a:ext uri="{909E8E84-426E-40DD-AFC4-6F175D3DCCD1}">
              <a14:hiddenFill xmlns:a14="http://schemas.microsoft.com/office/drawing/2010/main">
                <a:solidFill>
                  <a:srgbClr val="FFFFFF"/>
                </a:solidFill>
              </a14:hiddenFill>
            </a:ext>
          </a:extLst>
        </p:spPr>
      </p:pic>
      <p:sp>
        <p:nvSpPr>
          <p:cNvPr id="16" name="正方形/長方形 15">
            <a:extLst>
              <a:ext uri="{FF2B5EF4-FFF2-40B4-BE49-F238E27FC236}">
                <a16:creationId xmlns:a16="http://schemas.microsoft.com/office/drawing/2014/main" id="{3ADCC06D-0C95-4B2D-98C6-70B09C05A322}"/>
              </a:ext>
            </a:extLst>
          </p:cNvPr>
          <p:cNvSpPr/>
          <p:nvPr/>
        </p:nvSpPr>
        <p:spPr>
          <a:xfrm>
            <a:off x="1618547" y="2805410"/>
            <a:ext cx="2769208" cy="3729705"/>
          </a:xfrm>
          <a:prstGeom prst="rect">
            <a:avLst/>
          </a:prstGeom>
          <a:solidFill>
            <a:srgbClr val="5E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endParaRPr kumimoji="1" lang="ja-JP" altLang="en-US" dirty="0"/>
          </a:p>
        </p:txBody>
      </p:sp>
      <p:sp>
        <p:nvSpPr>
          <p:cNvPr id="5" name="テキスト ボックス 4">
            <a:extLst>
              <a:ext uri="{FF2B5EF4-FFF2-40B4-BE49-F238E27FC236}">
                <a16:creationId xmlns:a16="http://schemas.microsoft.com/office/drawing/2014/main" id="{E38F5F50-CF44-4C3C-8C7E-6FF1425353BE}"/>
              </a:ext>
            </a:extLst>
          </p:cNvPr>
          <p:cNvSpPr txBox="1"/>
          <p:nvPr/>
        </p:nvSpPr>
        <p:spPr>
          <a:xfrm>
            <a:off x="91504" y="6104987"/>
            <a:ext cx="4636824" cy="523220"/>
          </a:xfrm>
          <a:prstGeom prst="rect">
            <a:avLst/>
          </a:prstGeom>
          <a:noFill/>
        </p:spPr>
        <p:txBody>
          <a:bodyPr wrap="square" rtlCol="0">
            <a:spAutoFit/>
          </a:bodyPr>
          <a:lstStyle/>
          <a:p>
            <a:r>
              <a:rPr kumimoji="1" lang="ja-JP" altLang="en-US" sz="2800" u="sng" spc="300" dirty="0">
                <a:solidFill>
                  <a:schemeClr val="bg1"/>
                </a:solidFill>
                <a:latin typeface="UD デジタル 教科書体 NP-R" panose="02020400000000000000" pitchFamily="18" charset="-128"/>
                <a:ea typeface="UD デジタル 教科書体 NP-R" panose="02020400000000000000" pitchFamily="18" charset="-128"/>
              </a:rPr>
              <a:t>会社概要</a:t>
            </a:r>
          </a:p>
        </p:txBody>
      </p:sp>
    </p:spTree>
    <p:extLst>
      <p:ext uri="{BB962C8B-B14F-4D97-AF65-F5344CB8AC3E}">
        <p14:creationId xmlns:p14="http://schemas.microsoft.com/office/powerpoint/2010/main" val="58510500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360</TotalTime>
  <Words>1731</Words>
  <Application>Microsoft Office PowerPoint</Application>
  <PresentationFormat>ユーザー設定</PresentationFormat>
  <Paragraphs>153</Paragraphs>
  <Slides>8</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07ロゴたいぷゴシック7</vt:lpstr>
      <vt:lpstr>UD デジタル 教科書体 NP-R</vt:lpstr>
      <vt:lpstr>メイリオ</vt: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後藤 雅希</dc:creator>
  <cp:lastModifiedBy>後藤 雅希</cp:lastModifiedBy>
  <cp:revision>192</cp:revision>
  <dcterms:created xsi:type="dcterms:W3CDTF">2021-10-03T05:12:58Z</dcterms:created>
  <dcterms:modified xsi:type="dcterms:W3CDTF">2021-10-08T16:30:06Z</dcterms:modified>
</cp:coreProperties>
</file>