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6" r:id="rId3"/>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85D"/>
    <a:srgbClr val="F99AA6"/>
    <a:srgbClr val="0073BE"/>
    <a:srgbClr val="61BE50"/>
    <a:srgbClr val="9B7C68"/>
    <a:srgbClr val="E4D1CA"/>
    <a:srgbClr val="FEF9E2"/>
    <a:srgbClr val="9B7C67"/>
    <a:srgbClr val="BA0C23"/>
    <a:srgbClr val="B40D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5" d="100"/>
          <a:sy n="105" d="100"/>
        </p:scale>
        <p:origin x="881" y="5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3EDEED3-A834-4C5A-804E-9BE672BD1F16}" type="datetimeFigureOut">
              <a:rPr kumimoji="1" lang="ja-JP" altLang="en-US" smtClean="0"/>
              <a:t>2022/9/3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419206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3EDEED3-A834-4C5A-804E-9BE672BD1F16}" type="datetimeFigureOut">
              <a:rPr kumimoji="1" lang="ja-JP" altLang="en-US" smtClean="0"/>
              <a:t>2022/9/3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1217966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3EDEED3-A834-4C5A-804E-9BE672BD1F16}" type="datetimeFigureOut">
              <a:rPr kumimoji="1" lang="ja-JP" altLang="en-US" smtClean="0"/>
              <a:t>2022/9/3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392533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3EDEED3-A834-4C5A-804E-9BE672BD1F16}" type="datetimeFigureOut">
              <a:rPr kumimoji="1" lang="ja-JP" altLang="en-US" smtClean="0"/>
              <a:t>2022/9/3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3219690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3EDEED3-A834-4C5A-804E-9BE672BD1F16}" type="datetimeFigureOut">
              <a:rPr kumimoji="1" lang="ja-JP" altLang="en-US" smtClean="0"/>
              <a:t>2022/9/3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231374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3EDEED3-A834-4C5A-804E-9BE672BD1F16}" type="datetimeFigureOut">
              <a:rPr kumimoji="1" lang="ja-JP" altLang="en-US" smtClean="0"/>
              <a:t>2022/9/3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2569822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EDEED3-A834-4C5A-804E-9BE672BD1F16}" type="datetimeFigureOut">
              <a:rPr kumimoji="1" lang="ja-JP" altLang="en-US" smtClean="0"/>
              <a:t>2022/9/3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1371822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3EDEED3-A834-4C5A-804E-9BE672BD1F16}" type="datetimeFigureOut">
              <a:rPr kumimoji="1" lang="ja-JP" altLang="en-US" smtClean="0"/>
              <a:t>2022/9/3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4001250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3EDEED3-A834-4C5A-804E-9BE672BD1F16}" type="datetimeFigureOut">
              <a:rPr kumimoji="1" lang="ja-JP" altLang="en-US" smtClean="0"/>
              <a:t>2022/9/3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1721228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3EDEED3-A834-4C5A-804E-9BE672BD1F16}" type="datetimeFigureOut">
              <a:rPr kumimoji="1" lang="ja-JP" altLang="en-US" smtClean="0"/>
              <a:t>2022/9/3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2005012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3EDEED3-A834-4C5A-804E-9BE672BD1F16}" type="datetimeFigureOut">
              <a:rPr kumimoji="1" lang="ja-JP" altLang="en-US" smtClean="0"/>
              <a:t>2022/9/3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878059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EDEED3-A834-4C5A-804E-9BE672BD1F16}" type="datetimeFigureOut">
              <a:rPr kumimoji="1" lang="ja-JP" altLang="en-US" smtClean="0"/>
              <a:t>2022/9/3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2A3249-EEA5-4B59-ADB5-F3EEA2C99407}" type="slidenum">
              <a:rPr kumimoji="1" lang="ja-JP" altLang="en-US" smtClean="0"/>
              <a:t>‹#›</a:t>
            </a:fld>
            <a:endParaRPr kumimoji="1" lang="ja-JP" altLang="en-US"/>
          </a:p>
        </p:txBody>
      </p:sp>
    </p:spTree>
    <p:extLst>
      <p:ext uri="{BB962C8B-B14F-4D97-AF65-F5344CB8AC3E}">
        <p14:creationId xmlns:p14="http://schemas.microsoft.com/office/powerpoint/2010/main" val="18966658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1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g"/><Relationship Id="rId17" Type="http://schemas.microsoft.com/office/2007/relationships/hdphoto" Target="../media/hdphoto1.wdp"/><Relationship Id="rId2" Type="http://schemas.openxmlformats.org/officeDocument/2006/relationships/image" Target="../media/image1.jp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5" Type="http://schemas.openxmlformats.org/officeDocument/2006/relationships/image" Target="../media/image14.jpg"/><Relationship Id="rId10" Type="http://schemas.openxmlformats.org/officeDocument/2006/relationships/image" Target="../media/image9.jpg"/><Relationship Id="rId19" Type="http://schemas.openxmlformats.org/officeDocument/2006/relationships/image" Target="../media/image17.png"/><Relationship Id="rId4" Type="http://schemas.openxmlformats.org/officeDocument/2006/relationships/image" Target="../media/image3.jpg"/><Relationship Id="rId9" Type="http://schemas.openxmlformats.org/officeDocument/2006/relationships/image" Target="../media/image8.jpg"/><Relationship Id="rId14" Type="http://schemas.openxmlformats.org/officeDocument/2006/relationships/image" Target="../media/image13.jpg"/></Relationships>
</file>

<file path=ppt/slides/_rels/slide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4.jpg"/><Relationship Id="rId1" Type="http://schemas.openxmlformats.org/officeDocument/2006/relationships/slideLayout" Target="../slideLayouts/slideLayout1.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スクリーンショットの画面&#10;&#10;自動的に生成された説明">
            <a:extLst>
              <a:ext uri="{FF2B5EF4-FFF2-40B4-BE49-F238E27FC236}">
                <a16:creationId xmlns:a16="http://schemas.microsoft.com/office/drawing/2014/main" id="{D92C8940-EC79-4F07-8134-12BF78C03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226"/>
            <a:ext cx="9144000" cy="6970226"/>
          </a:xfrm>
          <a:prstGeom prst="rect">
            <a:avLst/>
          </a:prstGeom>
          <a:ln w="3175">
            <a:solidFill>
              <a:schemeClr val="tx1"/>
            </a:solidFill>
          </a:ln>
        </p:spPr>
      </p:pic>
      <p:sp>
        <p:nvSpPr>
          <p:cNvPr id="7" name="正方形/長方形 6">
            <a:extLst>
              <a:ext uri="{FF2B5EF4-FFF2-40B4-BE49-F238E27FC236}">
                <a16:creationId xmlns:a16="http://schemas.microsoft.com/office/drawing/2014/main" id="{276F311B-5094-4CEB-9E16-68AEF2A1EDD2}"/>
              </a:ext>
            </a:extLst>
          </p:cNvPr>
          <p:cNvSpPr/>
          <p:nvPr/>
        </p:nvSpPr>
        <p:spPr>
          <a:xfrm>
            <a:off x="1079079" y="842955"/>
            <a:ext cx="3121132" cy="1952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a:extLst>
              <a:ext uri="{FF2B5EF4-FFF2-40B4-BE49-F238E27FC236}">
                <a16:creationId xmlns:a16="http://schemas.microsoft.com/office/drawing/2014/main" id="{B3D24A8D-4CA7-4E2D-AEF4-A738DD032C79}"/>
              </a:ext>
            </a:extLst>
          </p:cNvPr>
          <p:cNvSpPr/>
          <p:nvPr/>
        </p:nvSpPr>
        <p:spPr>
          <a:xfrm>
            <a:off x="1201002" y="2074301"/>
            <a:ext cx="525600" cy="604892"/>
          </a:xfrm>
          <a:prstGeom prst="rect">
            <a:avLst/>
          </a:prstGeom>
          <a:solidFill>
            <a:srgbClr val="FEF9E2"/>
          </a:solidFill>
          <a:ln>
            <a:noFill/>
          </a:ln>
          <a:effectLst>
            <a:outerShdw blurRad="50800" dist="12700" dir="2700000" algn="tl" rotWithShape="0">
              <a:srgbClr val="E4D1CA"/>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BE29F1FD-4250-4080-AFF0-8824112A4E46}"/>
              </a:ext>
            </a:extLst>
          </p:cNvPr>
          <p:cNvSpPr/>
          <p:nvPr/>
        </p:nvSpPr>
        <p:spPr>
          <a:xfrm>
            <a:off x="1775627" y="2073568"/>
            <a:ext cx="525600" cy="604892"/>
          </a:xfrm>
          <a:prstGeom prst="rect">
            <a:avLst/>
          </a:prstGeom>
          <a:solidFill>
            <a:srgbClr val="FEF9E2"/>
          </a:solidFill>
          <a:ln>
            <a:noFill/>
          </a:ln>
          <a:effectLst>
            <a:outerShdw blurRad="50800" dist="12700" dir="2700000" algn="tl" rotWithShape="0">
              <a:srgbClr val="E4D1CA"/>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a:extLst>
              <a:ext uri="{FF2B5EF4-FFF2-40B4-BE49-F238E27FC236}">
                <a16:creationId xmlns:a16="http://schemas.microsoft.com/office/drawing/2014/main" id="{209A050A-4C71-4E0C-BE75-902101EBC26A}"/>
              </a:ext>
            </a:extLst>
          </p:cNvPr>
          <p:cNvSpPr/>
          <p:nvPr/>
        </p:nvSpPr>
        <p:spPr>
          <a:xfrm>
            <a:off x="2359899" y="2073568"/>
            <a:ext cx="525600" cy="604892"/>
          </a:xfrm>
          <a:prstGeom prst="rect">
            <a:avLst/>
          </a:prstGeom>
          <a:solidFill>
            <a:srgbClr val="FEF9E2"/>
          </a:solidFill>
          <a:ln>
            <a:noFill/>
          </a:ln>
          <a:effectLst>
            <a:outerShdw blurRad="50800" dist="12700" dir="2700000" algn="tl" rotWithShape="0">
              <a:srgbClr val="E4D1CA"/>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a:extLst>
              <a:ext uri="{FF2B5EF4-FFF2-40B4-BE49-F238E27FC236}">
                <a16:creationId xmlns:a16="http://schemas.microsoft.com/office/drawing/2014/main" id="{40A7BC3A-A56A-4241-B7D3-DC098672881B}"/>
              </a:ext>
            </a:extLst>
          </p:cNvPr>
          <p:cNvSpPr/>
          <p:nvPr/>
        </p:nvSpPr>
        <p:spPr>
          <a:xfrm>
            <a:off x="2942191" y="2073568"/>
            <a:ext cx="525600" cy="604892"/>
          </a:xfrm>
          <a:prstGeom prst="rect">
            <a:avLst/>
          </a:prstGeom>
          <a:solidFill>
            <a:srgbClr val="FEF9E2"/>
          </a:solidFill>
          <a:ln>
            <a:noFill/>
          </a:ln>
          <a:effectLst>
            <a:outerShdw blurRad="50800" dist="12700" dir="2700000" algn="tl" rotWithShape="0">
              <a:srgbClr val="E4D1CA"/>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a:extLst>
              <a:ext uri="{FF2B5EF4-FFF2-40B4-BE49-F238E27FC236}">
                <a16:creationId xmlns:a16="http://schemas.microsoft.com/office/drawing/2014/main" id="{DCF02C6E-4FF4-46D4-B8D7-DA03394F4BB5}"/>
              </a:ext>
            </a:extLst>
          </p:cNvPr>
          <p:cNvSpPr/>
          <p:nvPr/>
        </p:nvSpPr>
        <p:spPr>
          <a:xfrm>
            <a:off x="3524483" y="2073568"/>
            <a:ext cx="525600" cy="604892"/>
          </a:xfrm>
          <a:prstGeom prst="rect">
            <a:avLst/>
          </a:prstGeom>
          <a:solidFill>
            <a:srgbClr val="FEF9E2"/>
          </a:solidFill>
          <a:ln>
            <a:noFill/>
          </a:ln>
          <a:effectLst>
            <a:outerShdw blurRad="50800" dist="12700" dir="2700000" algn="tl" rotWithShape="0">
              <a:srgbClr val="E4D1CA"/>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D38CE065-DB06-49A8-B367-D15B19CCF487}"/>
              </a:ext>
            </a:extLst>
          </p:cNvPr>
          <p:cNvSpPr/>
          <p:nvPr/>
        </p:nvSpPr>
        <p:spPr>
          <a:xfrm>
            <a:off x="1079079" y="2892497"/>
            <a:ext cx="3121132" cy="2925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91DA7857-5844-46A4-BEB6-E72D3B57D622}"/>
              </a:ext>
            </a:extLst>
          </p:cNvPr>
          <p:cNvSpPr/>
          <p:nvPr/>
        </p:nvSpPr>
        <p:spPr>
          <a:xfrm>
            <a:off x="4858834" y="5392882"/>
            <a:ext cx="3372715" cy="565468"/>
          </a:xfrm>
          <a:prstGeom prst="rect">
            <a:avLst/>
          </a:prstGeom>
          <a:solidFill>
            <a:srgbClr val="1E3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フリーフォーム: 図形 8">
            <a:extLst>
              <a:ext uri="{FF2B5EF4-FFF2-40B4-BE49-F238E27FC236}">
                <a16:creationId xmlns:a16="http://schemas.microsoft.com/office/drawing/2014/main" id="{C67D513A-01C4-4E56-AC8A-6326610694A7}"/>
              </a:ext>
            </a:extLst>
          </p:cNvPr>
          <p:cNvSpPr/>
          <p:nvPr/>
        </p:nvSpPr>
        <p:spPr>
          <a:xfrm>
            <a:off x="1113109" y="4181317"/>
            <a:ext cx="370476" cy="111143"/>
          </a:xfrm>
          <a:custGeom>
            <a:avLst/>
            <a:gdLst>
              <a:gd name="connsiteX0" fmla="*/ 0 w 370476"/>
              <a:gd name="connsiteY0" fmla="*/ 33680 h 111143"/>
              <a:gd name="connsiteX1" fmla="*/ 367108 w 370476"/>
              <a:gd name="connsiteY1" fmla="*/ 0 h 111143"/>
              <a:gd name="connsiteX2" fmla="*/ 345216 w 370476"/>
              <a:gd name="connsiteY2" fmla="*/ 52203 h 111143"/>
              <a:gd name="connsiteX3" fmla="*/ 370476 w 370476"/>
              <a:gd name="connsiteY3" fmla="*/ 84199 h 111143"/>
              <a:gd name="connsiteX4" fmla="*/ 11788 w 370476"/>
              <a:gd name="connsiteY4" fmla="*/ 111143 h 111143"/>
              <a:gd name="connsiteX5" fmla="*/ 0 w 370476"/>
              <a:gd name="connsiteY5" fmla="*/ 33680 h 11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476" h="111143">
                <a:moveTo>
                  <a:pt x="0" y="33680"/>
                </a:moveTo>
                <a:lnTo>
                  <a:pt x="367108" y="0"/>
                </a:lnTo>
                <a:lnTo>
                  <a:pt x="345216" y="52203"/>
                </a:lnTo>
                <a:lnTo>
                  <a:pt x="370476" y="84199"/>
                </a:lnTo>
                <a:lnTo>
                  <a:pt x="11788" y="111143"/>
                </a:lnTo>
                <a:lnTo>
                  <a:pt x="0" y="33680"/>
                </a:lnTo>
                <a:close/>
              </a:path>
            </a:pathLst>
          </a:custGeom>
          <a:solidFill>
            <a:srgbClr val="9B7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CF3D8E06-7BCF-4EE8-9E1F-49782361F7C2}"/>
              </a:ext>
            </a:extLst>
          </p:cNvPr>
          <p:cNvPicPr>
            <a:picLocks noChangeAspect="1"/>
          </p:cNvPicPr>
          <p:nvPr/>
        </p:nvPicPr>
        <p:blipFill>
          <a:blip r:embed="rId3"/>
          <a:stretch>
            <a:fillRect/>
          </a:stretch>
        </p:blipFill>
        <p:spPr>
          <a:xfrm>
            <a:off x="1113108" y="4681459"/>
            <a:ext cx="317037" cy="121126"/>
          </a:xfrm>
          <a:prstGeom prst="rect">
            <a:avLst/>
          </a:prstGeom>
        </p:spPr>
      </p:pic>
      <p:sp>
        <p:nvSpPr>
          <p:cNvPr id="25" name="フリーフォーム: 図形 24">
            <a:extLst>
              <a:ext uri="{FF2B5EF4-FFF2-40B4-BE49-F238E27FC236}">
                <a16:creationId xmlns:a16="http://schemas.microsoft.com/office/drawing/2014/main" id="{18299E8E-5977-4230-9C2A-B9E81DBD36FC}"/>
              </a:ext>
            </a:extLst>
          </p:cNvPr>
          <p:cNvSpPr/>
          <p:nvPr/>
        </p:nvSpPr>
        <p:spPr>
          <a:xfrm>
            <a:off x="1113108" y="5173484"/>
            <a:ext cx="409207" cy="111143"/>
          </a:xfrm>
          <a:custGeom>
            <a:avLst/>
            <a:gdLst>
              <a:gd name="connsiteX0" fmla="*/ 0 w 370476"/>
              <a:gd name="connsiteY0" fmla="*/ 33680 h 111143"/>
              <a:gd name="connsiteX1" fmla="*/ 367108 w 370476"/>
              <a:gd name="connsiteY1" fmla="*/ 0 h 111143"/>
              <a:gd name="connsiteX2" fmla="*/ 345216 w 370476"/>
              <a:gd name="connsiteY2" fmla="*/ 52203 h 111143"/>
              <a:gd name="connsiteX3" fmla="*/ 370476 w 370476"/>
              <a:gd name="connsiteY3" fmla="*/ 84199 h 111143"/>
              <a:gd name="connsiteX4" fmla="*/ 11788 w 370476"/>
              <a:gd name="connsiteY4" fmla="*/ 111143 h 111143"/>
              <a:gd name="connsiteX5" fmla="*/ 0 w 370476"/>
              <a:gd name="connsiteY5" fmla="*/ 33680 h 11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476" h="111143">
                <a:moveTo>
                  <a:pt x="0" y="33680"/>
                </a:moveTo>
                <a:lnTo>
                  <a:pt x="367108" y="0"/>
                </a:lnTo>
                <a:lnTo>
                  <a:pt x="345216" y="52203"/>
                </a:lnTo>
                <a:lnTo>
                  <a:pt x="370476" y="84199"/>
                </a:lnTo>
                <a:lnTo>
                  <a:pt x="11788" y="111143"/>
                </a:lnTo>
                <a:lnTo>
                  <a:pt x="0" y="33680"/>
                </a:lnTo>
                <a:close/>
              </a:path>
            </a:pathLst>
          </a:custGeom>
          <a:solidFill>
            <a:srgbClr val="9B7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BDCFEE8E-FEAE-4CC2-AF95-C86F8017166F}"/>
              </a:ext>
            </a:extLst>
          </p:cNvPr>
          <p:cNvPicPr>
            <a:picLocks noChangeAspect="1"/>
          </p:cNvPicPr>
          <p:nvPr/>
        </p:nvPicPr>
        <p:blipFill rotWithShape="1">
          <a:blip r:embed="rId4">
            <a:extLst>
              <a:ext uri="{28A0092B-C50C-407E-A947-70E740481C1C}">
                <a14:useLocalDpi xmlns:a14="http://schemas.microsoft.com/office/drawing/2010/main" val="0"/>
              </a:ext>
            </a:extLst>
          </a:blip>
          <a:srcRect l="5658" t="1" r="-1" b="-1271"/>
          <a:stretch/>
        </p:blipFill>
        <p:spPr>
          <a:xfrm>
            <a:off x="1170018" y="5206386"/>
            <a:ext cx="739858" cy="577078"/>
          </a:xfrm>
          <a:prstGeom prst="rect">
            <a:avLst/>
          </a:prstGeom>
        </p:spPr>
      </p:pic>
      <p:pic>
        <p:nvPicPr>
          <p:cNvPr id="8" name="図 7">
            <a:extLst>
              <a:ext uri="{FF2B5EF4-FFF2-40B4-BE49-F238E27FC236}">
                <a16:creationId xmlns:a16="http://schemas.microsoft.com/office/drawing/2014/main" id="{7E384E85-C706-4D82-B703-E42E16BB0B74}"/>
              </a:ext>
            </a:extLst>
          </p:cNvPr>
          <p:cNvPicPr>
            <a:picLocks noChangeAspect="1"/>
          </p:cNvPicPr>
          <p:nvPr/>
        </p:nvPicPr>
        <p:blipFill rotWithShape="1">
          <a:blip r:embed="rId5">
            <a:extLst>
              <a:ext uri="{28A0092B-C50C-407E-A947-70E740481C1C}">
                <a14:useLocalDpi xmlns:a14="http://schemas.microsoft.com/office/drawing/2010/main" val="0"/>
              </a:ext>
            </a:extLst>
          </a:blip>
          <a:srcRect r="1182" b="7565"/>
          <a:stretch/>
        </p:blipFill>
        <p:spPr>
          <a:xfrm>
            <a:off x="1173973" y="4712955"/>
            <a:ext cx="739858" cy="461376"/>
          </a:xfrm>
          <a:prstGeom prst="rect">
            <a:avLst/>
          </a:prstGeom>
        </p:spPr>
      </p:pic>
      <p:pic>
        <p:nvPicPr>
          <p:cNvPr id="12" name="図 11">
            <a:extLst>
              <a:ext uri="{FF2B5EF4-FFF2-40B4-BE49-F238E27FC236}">
                <a16:creationId xmlns:a16="http://schemas.microsoft.com/office/drawing/2014/main" id="{BE79AED0-64EF-499A-84A3-7A0224FD89AB}"/>
              </a:ext>
            </a:extLst>
          </p:cNvPr>
          <p:cNvPicPr>
            <a:picLocks noChangeAspect="1"/>
          </p:cNvPicPr>
          <p:nvPr/>
        </p:nvPicPr>
        <p:blipFill rotWithShape="1">
          <a:blip r:embed="rId6">
            <a:extLst>
              <a:ext uri="{28A0092B-C50C-407E-A947-70E740481C1C}">
                <a14:useLocalDpi xmlns:a14="http://schemas.microsoft.com/office/drawing/2010/main" val="0"/>
              </a:ext>
            </a:extLst>
          </a:blip>
          <a:srcRect r="4844" b="10989"/>
          <a:stretch/>
        </p:blipFill>
        <p:spPr>
          <a:xfrm>
            <a:off x="1173973" y="4212508"/>
            <a:ext cx="739858" cy="461376"/>
          </a:xfrm>
          <a:prstGeom prst="rect">
            <a:avLst/>
          </a:prstGeom>
        </p:spPr>
      </p:pic>
      <p:pic>
        <p:nvPicPr>
          <p:cNvPr id="4" name="図 3">
            <a:extLst>
              <a:ext uri="{FF2B5EF4-FFF2-40B4-BE49-F238E27FC236}">
                <a16:creationId xmlns:a16="http://schemas.microsoft.com/office/drawing/2014/main" id="{5E25E04B-9FFC-4ACD-9BC5-BC83EE2D4E19}"/>
              </a:ext>
            </a:extLst>
          </p:cNvPr>
          <p:cNvPicPr>
            <a:picLocks noChangeAspect="1"/>
          </p:cNvPicPr>
          <p:nvPr/>
        </p:nvPicPr>
        <p:blipFill>
          <a:blip r:embed="rId7"/>
          <a:stretch>
            <a:fillRect/>
          </a:stretch>
        </p:blipFill>
        <p:spPr>
          <a:xfrm>
            <a:off x="2001250" y="1139390"/>
            <a:ext cx="1999661" cy="652329"/>
          </a:xfrm>
          <a:prstGeom prst="rect">
            <a:avLst/>
          </a:prstGeom>
        </p:spPr>
      </p:pic>
      <p:pic>
        <p:nvPicPr>
          <p:cNvPr id="3" name="図 2">
            <a:extLst>
              <a:ext uri="{FF2B5EF4-FFF2-40B4-BE49-F238E27FC236}">
                <a16:creationId xmlns:a16="http://schemas.microsoft.com/office/drawing/2014/main" id="{890A973B-4BAF-4977-B582-31D6656BFF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4035" y="719543"/>
            <a:ext cx="1351742" cy="1079446"/>
          </a:xfrm>
          <a:prstGeom prst="rect">
            <a:avLst/>
          </a:prstGeom>
        </p:spPr>
      </p:pic>
      <p:pic>
        <p:nvPicPr>
          <p:cNvPr id="10" name="図 9">
            <a:extLst>
              <a:ext uri="{FF2B5EF4-FFF2-40B4-BE49-F238E27FC236}">
                <a16:creationId xmlns:a16="http://schemas.microsoft.com/office/drawing/2014/main" id="{F57F6D0D-8CAD-4A3D-B98E-7BA078BD4E13}"/>
              </a:ext>
            </a:extLst>
          </p:cNvPr>
          <p:cNvPicPr>
            <a:picLocks noChangeAspect="1"/>
          </p:cNvPicPr>
          <p:nvPr/>
        </p:nvPicPr>
        <p:blipFill rotWithShape="1">
          <a:blip r:embed="rId9">
            <a:extLst>
              <a:ext uri="{28A0092B-C50C-407E-A947-70E740481C1C}">
                <a14:useLocalDpi xmlns:a14="http://schemas.microsoft.com/office/drawing/2010/main" val="0"/>
              </a:ext>
            </a:extLst>
          </a:blip>
          <a:srcRect l="8792" t="6661" r="2231"/>
          <a:stretch/>
        </p:blipFill>
        <p:spPr>
          <a:xfrm>
            <a:off x="588016" y="2949843"/>
            <a:ext cx="1371221" cy="958965"/>
          </a:xfrm>
          <a:prstGeom prst="rect">
            <a:avLst/>
          </a:prstGeom>
        </p:spPr>
      </p:pic>
      <p:pic>
        <p:nvPicPr>
          <p:cNvPr id="14" name="図 13">
            <a:extLst>
              <a:ext uri="{FF2B5EF4-FFF2-40B4-BE49-F238E27FC236}">
                <a16:creationId xmlns:a16="http://schemas.microsoft.com/office/drawing/2014/main" id="{E2B80830-5252-495A-86B3-D521FC93D65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47250" y="2124701"/>
            <a:ext cx="392922" cy="325322"/>
          </a:xfrm>
          <a:prstGeom prst="rect">
            <a:avLst/>
          </a:prstGeom>
        </p:spPr>
      </p:pic>
      <p:pic>
        <p:nvPicPr>
          <p:cNvPr id="16" name="図 15">
            <a:extLst>
              <a:ext uri="{FF2B5EF4-FFF2-40B4-BE49-F238E27FC236}">
                <a16:creationId xmlns:a16="http://schemas.microsoft.com/office/drawing/2014/main" id="{90CF9A7A-AEB0-4B51-AA36-BECFD0D9332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31655" y="2153275"/>
            <a:ext cx="396502" cy="317424"/>
          </a:xfrm>
          <a:prstGeom prst="rect">
            <a:avLst/>
          </a:prstGeom>
        </p:spPr>
      </p:pic>
      <p:pic>
        <p:nvPicPr>
          <p:cNvPr id="18" name="図 17">
            <a:extLst>
              <a:ext uri="{FF2B5EF4-FFF2-40B4-BE49-F238E27FC236}">
                <a16:creationId xmlns:a16="http://schemas.microsoft.com/office/drawing/2014/main" id="{BAC8A2E9-8343-4899-9C98-9311AFE6A74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447673" y="2124701"/>
            <a:ext cx="365079" cy="345998"/>
          </a:xfrm>
          <a:prstGeom prst="rect">
            <a:avLst/>
          </a:prstGeom>
        </p:spPr>
      </p:pic>
      <p:pic>
        <p:nvPicPr>
          <p:cNvPr id="20" name="図 19">
            <a:extLst>
              <a:ext uri="{FF2B5EF4-FFF2-40B4-BE49-F238E27FC236}">
                <a16:creationId xmlns:a16="http://schemas.microsoft.com/office/drawing/2014/main" id="{3BDF3236-C33B-4FA4-A8C2-752AD81F855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04045" y="2124701"/>
            <a:ext cx="427676" cy="365207"/>
          </a:xfrm>
          <a:prstGeom prst="rect">
            <a:avLst/>
          </a:prstGeom>
        </p:spPr>
      </p:pic>
      <p:pic>
        <p:nvPicPr>
          <p:cNvPr id="22" name="図 21">
            <a:extLst>
              <a:ext uri="{FF2B5EF4-FFF2-40B4-BE49-F238E27FC236}">
                <a16:creationId xmlns:a16="http://schemas.microsoft.com/office/drawing/2014/main" id="{6ED327B0-0449-40D6-BA2E-CEC13D7F8E2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30767" y="2124805"/>
            <a:ext cx="363449" cy="358993"/>
          </a:xfrm>
          <a:prstGeom prst="rect">
            <a:avLst/>
          </a:prstGeom>
        </p:spPr>
      </p:pic>
      <p:cxnSp>
        <p:nvCxnSpPr>
          <p:cNvPr id="13" name="直線コネクタ 12">
            <a:extLst>
              <a:ext uri="{FF2B5EF4-FFF2-40B4-BE49-F238E27FC236}">
                <a16:creationId xmlns:a16="http://schemas.microsoft.com/office/drawing/2014/main" id="{38CFB153-EBC3-4213-96CA-DC2BDDB8BECF}"/>
              </a:ext>
            </a:extLst>
          </p:cNvPr>
          <p:cNvCxnSpPr>
            <a:cxnSpLocks/>
          </p:cNvCxnSpPr>
          <p:nvPr/>
        </p:nvCxnSpPr>
        <p:spPr>
          <a:xfrm>
            <a:off x="584035" y="1807072"/>
            <a:ext cx="3616176" cy="0"/>
          </a:xfrm>
          <a:prstGeom prst="line">
            <a:avLst/>
          </a:prstGeom>
          <a:ln w="19050">
            <a:solidFill>
              <a:srgbClr val="46577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8FA6A7D0-0505-41A2-8B82-4044848BD4F2}"/>
              </a:ext>
            </a:extLst>
          </p:cNvPr>
          <p:cNvCxnSpPr>
            <a:cxnSpLocks/>
          </p:cNvCxnSpPr>
          <p:nvPr/>
        </p:nvCxnSpPr>
        <p:spPr>
          <a:xfrm>
            <a:off x="590065" y="3916890"/>
            <a:ext cx="3616176" cy="0"/>
          </a:xfrm>
          <a:prstGeom prst="line">
            <a:avLst/>
          </a:prstGeom>
          <a:ln w="19050">
            <a:solidFill>
              <a:srgbClr val="465771"/>
            </a:solidFill>
          </a:ln>
        </p:spPr>
        <p:style>
          <a:lnRef idx="1">
            <a:schemeClr val="accent1"/>
          </a:lnRef>
          <a:fillRef idx="0">
            <a:schemeClr val="accent1"/>
          </a:fillRef>
          <a:effectRef idx="0">
            <a:schemeClr val="accent1"/>
          </a:effectRef>
          <a:fontRef idx="minor">
            <a:schemeClr val="tx1"/>
          </a:fontRef>
        </p:style>
      </p:cxnSp>
      <p:sp>
        <p:nvSpPr>
          <p:cNvPr id="17" name="正方形/長方形 16">
            <a:extLst>
              <a:ext uri="{FF2B5EF4-FFF2-40B4-BE49-F238E27FC236}">
                <a16:creationId xmlns:a16="http://schemas.microsoft.com/office/drawing/2014/main" id="{D33857F4-9B77-433B-B961-91C1E6F1BD69}"/>
              </a:ext>
            </a:extLst>
          </p:cNvPr>
          <p:cNvSpPr/>
          <p:nvPr/>
        </p:nvSpPr>
        <p:spPr>
          <a:xfrm>
            <a:off x="2438467" y="1167896"/>
            <a:ext cx="697627" cy="246221"/>
          </a:xfrm>
          <a:prstGeom prst="rect">
            <a:avLst/>
          </a:prstGeom>
        </p:spPr>
        <p:txBody>
          <a:bodyPr wrap="none">
            <a:spAutoFit/>
          </a:bodyPr>
          <a:lstStyle/>
          <a:p>
            <a:r>
              <a:rPr lang="ja-JP" altLang="en-US" sz="1000" dirty="0">
                <a:solidFill>
                  <a:srgbClr val="465771"/>
                </a:solidFill>
                <a:latin typeface="BIZ UDPゴシック" panose="020B0400000000000000" pitchFamily="50" charset="-128"/>
                <a:ea typeface="BIZ UDPゴシック" panose="020B0400000000000000" pitchFamily="50" charset="-128"/>
              </a:rPr>
              <a:t>葬儀費用</a:t>
            </a:r>
          </a:p>
        </p:txBody>
      </p:sp>
      <p:pic>
        <p:nvPicPr>
          <p:cNvPr id="19" name="図 18" descr="テキスト が含まれている画像&#10;&#10;自動的に生成された説明">
            <a:extLst>
              <a:ext uri="{FF2B5EF4-FFF2-40B4-BE49-F238E27FC236}">
                <a16:creationId xmlns:a16="http://schemas.microsoft.com/office/drawing/2014/main" id="{46DCD59C-2D6D-46D1-9FB1-06AC73665C1E}"/>
              </a:ext>
            </a:extLst>
          </p:cNvPr>
          <p:cNvPicPr>
            <a:picLocks noChangeAspect="1"/>
          </p:cNvPicPr>
          <p:nvPr/>
        </p:nvPicPr>
        <p:blipFill rotWithShape="1">
          <a:blip r:embed="rId15">
            <a:extLst>
              <a:ext uri="{28A0092B-C50C-407E-A947-70E740481C1C}">
                <a14:useLocalDpi xmlns:a14="http://schemas.microsoft.com/office/drawing/2010/main" val="0"/>
              </a:ext>
            </a:extLst>
          </a:blip>
          <a:srcRect l="37972" t="15191" r="57393" b="79427"/>
          <a:stretch/>
        </p:blipFill>
        <p:spPr>
          <a:xfrm>
            <a:off x="3138834" y="1042097"/>
            <a:ext cx="424775" cy="369113"/>
          </a:xfrm>
          <a:prstGeom prst="rect">
            <a:avLst/>
          </a:prstGeom>
        </p:spPr>
      </p:pic>
      <p:sp>
        <p:nvSpPr>
          <p:cNvPr id="26" name="テキスト ボックス 25">
            <a:extLst>
              <a:ext uri="{FF2B5EF4-FFF2-40B4-BE49-F238E27FC236}">
                <a16:creationId xmlns:a16="http://schemas.microsoft.com/office/drawing/2014/main" id="{CF6B2D78-83C9-49E5-8367-25A22AE2328C}"/>
              </a:ext>
            </a:extLst>
          </p:cNvPr>
          <p:cNvSpPr txBox="1"/>
          <p:nvPr/>
        </p:nvSpPr>
        <p:spPr>
          <a:xfrm rot="21352570">
            <a:off x="1044066" y="4161740"/>
            <a:ext cx="634860" cy="153888"/>
          </a:xfrm>
          <a:prstGeom prst="rect">
            <a:avLst/>
          </a:prstGeom>
          <a:noFill/>
        </p:spPr>
        <p:txBody>
          <a:bodyPr wrap="square" rtlCol="0">
            <a:spAutoFit/>
          </a:bodyPr>
          <a:lstStyle/>
          <a:p>
            <a:r>
              <a:rPr kumimoji="1" lang="ja-JP" altLang="en-US" sz="400" spc="-50" dirty="0">
                <a:solidFill>
                  <a:schemeClr val="bg1"/>
                </a:solidFill>
                <a:latin typeface="UD デジタル 教科書体 NP-B" panose="02020700000000000000" pitchFamily="18" charset="-128"/>
                <a:ea typeface="UD デジタル 教科書体 NP-B" panose="02020700000000000000" pitchFamily="18" charset="-128"/>
              </a:rPr>
              <a:t>手摺を設置する</a:t>
            </a:r>
          </a:p>
        </p:txBody>
      </p:sp>
      <p:sp>
        <p:nvSpPr>
          <p:cNvPr id="27" name="テキスト ボックス 26">
            <a:extLst>
              <a:ext uri="{FF2B5EF4-FFF2-40B4-BE49-F238E27FC236}">
                <a16:creationId xmlns:a16="http://schemas.microsoft.com/office/drawing/2014/main" id="{80AD90E5-5D26-4DB7-A616-CDA470F7DA50}"/>
              </a:ext>
            </a:extLst>
          </p:cNvPr>
          <p:cNvSpPr txBox="1"/>
          <p:nvPr/>
        </p:nvSpPr>
        <p:spPr>
          <a:xfrm rot="21352570">
            <a:off x="1042381" y="4664921"/>
            <a:ext cx="634860" cy="153888"/>
          </a:xfrm>
          <a:prstGeom prst="rect">
            <a:avLst/>
          </a:prstGeom>
          <a:noFill/>
        </p:spPr>
        <p:txBody>
          <a:bodyPr wrap="square" rtlCol="0">
            <a:spAutoFit/>
          </a:bodyPr>
          <a:lstStyle/>
          <a:p>
            <a:r>
              <a:rPr kumimoji="1" lang="ja-JP" altLang="en-US" sz="400" spc="-50" dirty="0">
                <a:solidFill>
                  <a:schemeClr val="bg1"/>
                </a:solidFill>
                <a:latin typeface="UD デジタル 教科書体 NP-B" panose="02020700000000000000" pitchFamily="18" charset="-128"/>
                <a:ea typeface="UD デジタル 教科書体 NP-B" panose="02020700000000000000" pitchFamily="18" charset="-128"/>
              </a:rPr>
              <a:t>段差をなくす</a:t>
            </a:r>
          </a:p>
        </p:txBody>
      </p:sp>
      <p:sp>
        <p:nvSpPr>
          <p:cNvPr id="28" name="テキスト ボックス 27">
            <a:extLst>
              <a:ext uri="{FF2B5EF4-FFF2-40B4-BE49-F238E27FC236}">
                <a16:creationId xmlns:a16="http://schemas.microsoft.com/office/drawing/2014/main" id="{4AE99041-2DB8-45FF-B096-4CAE4E14D9E3}"/>
              </a:ext>
            </a:extLst>
          </p:cNvPr>
          <p:cNvSpPr txBox="1"/>
          <p:nvPr/>
        </p:nvSpPr>
        <p:spPr>
          <a:xfrm rot="21352570">
            <a:off x="1040396" y="5155479"/>
            <a:ext cx="634860" cy="153888"/>
          </a:xfrm>
          <a:prstGeom prst="rect">
            <a:avLst/>
          </a:prstGeom>
          <a:noFill/>
        </p:spPr>
        <p:txBody>
          <a:bodyPr wrap="square" rtlCol="0">
            <a:spAutoFit/>
          </a:bodyPr>
          <a:lstStyle/>
          <a:p>
            <a:r>
              <a:rPr kumimoji="1" lang="ja-JP" altLang="en-US" sz="400" spc="-50" dirty="0">
                <a:solidFill>
                  <a:schemeClr val="bg1"/>
                </a:solidFill>
                <a:latin typeface="UD デジタル 教科書体 NP-B" panose="02020700000000000000" pitchFamily="18" charset="-128"/>
                <a:ea typeface="UD デジタル 教科書体 NP-B" panose="02020700000000000000" pitchFamily="18" charset="-128"/>
              </a:rPr>
              <a:t>使いやすいトイレ</a:t>
            </a:r>
          </a:p>
        </p:txBody>
      </p:sp>
      <p:cxnSp>
        <p:nvCxnSpPr>
          <p:cNvPr id="29" name="直線コネクタ 28">
            <a:extLst>
              <a:ext uri="{FF2B5EF4-FFF2-40B4-BE49-F238E27FC236}">
                <a16:creationId xmlns:a16="http://schemas.microsoft.com/office/drawing/2014/main" id="{EA4B2786-0E0B-4736-95B7-911FF0770898}"/>
              </a:ext>
            </a:extLst>
          </p:cNvPr>
          <p:cNvCxnSpPr>
            <a:cxnSpLocks/>
          </p:cNvCxnSpPr>
          <p:nvPr/>
        </p:nvCxnSpPr>
        <p:spPr>
          <a:xfrm>
            <a:off x="1170018" y="4082025"/>
            <a:ext cx="439734" cy="0"/>
          </a:xfrm>
          <a:prstGeom prst="line">
            <a:avLst/>
          </a:prstGeom>
          <a:ln w="6350">
            <a:solidFill>
              <a:srgbClr val="465771"/>
            </a:solidFill>
          </a:ln>
        </p:spPr>
        <p:style>
          <a:lnRef idx="1">
            <a:schemeClr val="accent1"/>
          </a:lnRef>
          <a:fillRef idx="0">
            <a:schemeClr val="accent1"/>
          </a:fillRef>
          <a:effectRef idx="0">
            <a:schemeClr val="accent1"/>
          </a:effectRef>
          <a:fontRef idx="minor">
            <a:schemeClr val="tx1"/>
          </a:fontRef>
        </p:style>
      </p:cxnSp>
      <p:sp>
        <p:nvSpPr>
          <p:cNvPr id="31" name="正方形/長方形 30">
            <a:extLst>
              <a:ext uri="{FF2B5EF4-FFF2-40B4-BE49-F238E27FC236}">
                <a16:creationId xmlns:a16="http://schemas.microsoft.com/office/drawing/2014/main" id="{C700B4D2-F25F-4FF8-B792-A846A16A27DF}"/>
              </a:ext>
            </a:extLst>
          </p:cNvPr>
          <p:cNvSpPr/>
          <p:nvPr/>
        </p:nvSpPr>
        <p:spPr>
          <a:xfrm>
            <a:off x="1958700" y="3117820"/>
            <a:ext cx="1750800" cy="400110"/>
          </a:xfrm>
          <a:prstGeom prst="rect">
            <a:avLst/>
          </a:prstGeom>
        </p:spPr>
        <p:txBody>
          <a:bodyPr wrap="none">
            <a:spAutoFit/>
          </a:bodyPr>
          <a:lstStyle/>
          <a:p>
            <a:r>
              <a:rPr lang="ja-JP" altLang="en-US" sz="1000" spc="-50" dirty="0">
                <a:solidFill>
                  <a:srgbClr val="465771"/>
                </a:solidFill>
                <a:latin typeface="BIZ UDPゴシック" panose="020B0400000000000000" pitchFamily="50" charset="-128"/>
                <a:ea typeface="BIZ UDPゴシック" panose="020B0400000000000000" pitchFamily="50" charset="-128"/>
              </a:rPr>
              <a:t>介護認定対象リフォーム工事</a:t>
            </a:r>
            <a:endParaRPr lang="en-US" altLang="ja-JP" sz="1000" spc="-50" dirty="0">
              <a:solidFill>
                <a:srgbClr val="465771"/>
              </a:solidFill>
              <a:latin typeface="BIZ UDPゴシック" panose="020B0400000000000000" pitchFamily="50" charset="-128"/>
              <a:ea typeface="BIZ UDPゴシック" panose="020B0400000000000000" pitchFamily="50" charset="-128"/>
            </a:endParaRPr>
          </a:p>
          <a:p>
            <a:r>
              <a:rPr lang="ja-JP" altLang="en-US" sz="1000" spc="-50" dirty="0">
                <a:solidFill>
                  <a:srgbClr val="465771"/>
                </a:solidFill>
                <a:latin typeface="BIZ UDPゴシック" panose="020B0400000000000000" pitchFamily="50" charset="-128"/>
                <a:ea typeface="BIZ UDPゴシック" panose="020B0400000000000000" pitchFamily="50" charset="-128"/>
              </a:rPr>
              <a:t> （手摺・玄関一部・浴室一部）</a:t>
            </a:r>
          </a:p>
        </p:txBody>
      </p:sp>
      <p:pic>
        <p:nvPicPr>
          <p:cNvPr id="32" name="図 31" descr="テキスト が含まれている画像&#10;&#10;自動的に生成された説明">
            <a:extLst>
              <a:ext uri="{FF2B5EF4-FFF2-40B4-BE49-F238E27FC236}">
                <a16:creationId xmlns:a16="http://schemas.microsoft.com/office/drawing/2014/main" id="{398FFF04-7385-48FB-BBF8-2CAB771ECF3A}"/>
              </a:ext>
            </a:extLst>
          </p:cNvPr>
          <p:cNvPicPr>
            <a:picLocks noChangeAspect="1"/>
          </p:cNvPicPr>
          <p:nvPr/>
        </p:nvPicPr>
        <p:blipFill rotWithShape="1">
          <a:blip r:embed="rId15">
            <a:extLst>
              <a:ext uri="{28A0092B-C50C-407E-A947-70E740481C1C}">
                <a14:useLocalDpi xmlns:a14="http://schemas.microsoft.com/office/drawing/2010/main" val="0"/>
              </a:ext>
            </a:extLst>
          </a:blip>
          <a:srcRect l="37972" t="15191" r="57393" b="79427"/>
          <a:stretch/>
        </p:blipFill>
        <p:spPr>
          <a:xfrm>
            <a:off x="3612837" y="3099619"/>
            <a:ext cx="436943" cy="379686"/>
          </a:xfrm>
          <a:prstGeom prst="rect">
            <a:avLst/>
          </a:prstGeom>
        </p:spPr>
      </p:pic>
      <p:pic>
        <p:nvPicPr>
          <p:cNvPr id="33" name="図 32" descr="スクリーンショットの画面&#10;&#10;自動的に生成された説明">
            <a:extLst>
              <a:ext uri="{FF2B5EF4-FFF2-40B4-BE49-F238E27FC236}">
                <a16:creationId xmlns:a16="http://schemas.microsoft.com/office/drawing/2014/main" id="{16A41232-EC4D-4A89-9CC5-B31ECFCA51FB}"/>
              </a:ext>
            </a:extLst>
          </p:cNvPr>
          <p:cNvPicPr>
            <a:picLocks noChangeAspect="1"/>
          </p:cNvPicPr>
          <p:nvPr/>
        </p:nvPicPr>
        <p:blipFill rotWithShape="1">
          <a:blip r:embed="rId2">
            <a:extLst>
              <a:ext uri="{28A0092B-C50C-407E-A947-70E740481C1C}">
                <a14:useLocalDpi xmlns:a14="http://schemas.microsoft.com/office/drawing/2010/main" val="0"/>
              </a:ext>
            </a:extLst>
          </a:blip>
          <a:srcRect l="22054" t="51114" r="55213" b="43337"/>
          <a:stretch/>
        </p:blipFill>
        <p:spPr>
          <a:xfrm>
            <a:off x="2012209" y="3504346"/>
            <a:ext cx="2078669" cy="379686"/>
          </a:xfrm>
          <a:prstGeom prst="rect">
            <a:avLst/>
          </a:prstGeom>
        </p:spPr>
      </p:pic>
      <p:cxnSp>
        <p:nvCxnSpPr>
          <p:cNvPr id="34" name="直線コネクタ 33">
            <a:extLst>
              <a:ext uri="{FF2B5EF4-FFF2-40B4-BE49-F238E27FC236}">
                <a16:creationId xmlns:a16="http://schemas.microsoft.com/office/drawing/2014/main" id="{9901E488-F1FD-46C4-91A6-09A8AF0E6570}"/>
              </a:ext>
            </a:extLst>
          </p:cNvPr>
          <p:cNvCxnSpPr>
            <a:cxnSpLocks/>
          </p:cNvCxnSpPr>
          <p:nvPr/>
        </p:nvCxnSpPr>
        <p:spPr>
          <a:xfrm>
            <a:off x="3635990" y="4082025"/>
            <a:ext cx="439734" cy="0"/>
          </a:xfrm>
          <a:prstGeom prst="line">
            <a:avLst/>
          </a:prstGeom>
          <a:ln w="6350">
            <a:solidFill>
              <a:srgbClr val="465771"/>
            </a:solidFill>
          </a:ln>
        </p:spPr>
        <p:style>
          <a:lnRef idx="1">
            <a:schemeClr val="accent1"/>
          </a:lnRef>
          <a:fillRef idx="0">
            <a:schemeClr val="accent1"/>
          </a:fillRef>
          <a:effectRef idx="0">
            <a:schemeClr val="accent1"/>
          </a:effectRef>
          <a:fontRef idx="minor">
            <a:schemeClr val="tx1"/>
          </a:fontRef>
        </p:style>
      </p:cxnSp>
      <p:sp>
        <p:nvSpPr>
          <p:cNvPr id="35" name="正方形/長方形 34">
            <a:extLst>
              <a:ext uri="{FF2B5EF4-FFF2-40B4-BE49-F238E27FC236}">
                <a16:creationId xmlns:a16="http://schemas.microsoft.com/office/drawing/2014/main" id="{505BB824-6736-43F6-B129-AA914A7162B7}"/>
              </a:ext>
            </a:extLst>
          </p:cNvPr>
          <p:cNvSpPr/>
          <p:nvPr/>
        </p:nvSpPr>
        <p:spPr>
          <a:xfrm>
            <a:off x="1548343" y="3987325"/>
            <a:ext cx="2222724" cy="192360"/>
          </a:xfrm>
          <a:prstGeom prst="rect">
            <a:avLst/>
          </a:prstGeom>
        </p:spPr>
        <p:txBody>
          <a:bodyPr wrap="none">
            <a:spAutoFit/>
          </a:bodyPr>
          <a:lstStyle/>
          <a:p>
            <a:r>
              <a:rPr lang="ja-JP" altLang="en-US" sz="650" spc="-90" dirty="0">
                <a:latin typeface="UD デジタル 教科書体 NP-B" panose="02020700000000000000" pitchFamily="18" charset="-128"/>
                <a:ea typeface="UD デジタル 教科書体 NP-B" panose="02020700000000000000" pitchFamily="18" charset="-128"/>
              </a:rPr>
              <a:t>介護リフォームの目的は、大きく</a:t>
            </a:r>
            <a:r>
              <a:rPr lang="en-US" altLang="ja-JP" sz="650" spc="-90" dirty="0">
                <a:latin typeface="UD デジタル 教科書体 NP-B" panose="02020700000000000000" pitchFamily="18" charset="-128"/>
                <a:ea typeface="UD デジタル 教科書体 NP-B" panose="02020700000000000000" pitchFamily="18" charset="-128"/>
              </a:rPr>
              <a:t>3</a:t>
            </a:r>
            <a:r>
              <a:rPr lang="ja-JP" altLang="en-US" sz="650" spc="-90" dirty="0">
                <a:latin typeface="UD デジタル 教科書体 NP-B" panose="02020700000000000000" pitchFamily="18" charset="-128"/>
                <a:ea typeface="UD デジタル 教科書体 NP-B" panose="02020700000000000000" pitchFamily="18" charset="-128"/>
              </a:rPr>
              <a:t>つに分けることができます </a:t>
            </a:r>
          </a:p>
        </p:txBody>
      </p:sp>
      <p:pic>
        <p:nvPicPr>
          <p:cNvPr id="36" name="図 35" descr="スクリーンショットの画面&#10;&#10;自動的に生成された説明">
            <a:extLst>
              <a:ext uri="{FF2B5EF4-FFF2-40B4-BE49-F238E27FC236}">
                <a16:creationId xmlns:a16="http://schemas.microsoft.com/office/drawing/2014/main" id="{469E2557-744C-4380-A428-23ED7B9E9F5F}"/>
              </a:ext>
            </a:extLst>
          </p:cNvPr>
          <p:cNvPicPr>
            <a:picLocks noChangeAspect="1"/>
          </p:cNvPicPr>
          <p:nvPr/>
        </p:nvPicPr>
        <p:blipFill rotWithShape="1">
          <a:blip r:embed="rId2">
            <a:extLst>
              <a:ext uri="{28A0092B-C50C-407E-A947-70E740481C1C}">
                <a14:useLocalDpi xmlns:a14="http://schemas.microsoft.com/office/drawing/2010/main" val="0"/>
              </a:ext>
            </a:extLst>
          </a:blip>
          <a:srcRect l="21469" t="61157" r="76370" b="15478"/>
          <a:stretch/>
        </p:blipFill>
        <p:spPr>
          <a:xfrm>
            <a:off x="1964976" y="4189188"/>
            <a:ext cx="197604" cy="1598781"/>
          </a:xfrm>
          <a:prstGeom prst="rect">
            <a:avLst/>
          </a:prstGeom>
        </p:spPr>
      </p:pic>
      <p:sp>
        <p:nvSpPr>
          <p:cNvPr id="37" name="正方形/長方形 36">
            <a:extLst>
              <a:ext uri="{FF2B5EF4-FFF2-40B4-BE49-F238E27FC236}">
                <a16:creationId xmlns:a16="http://schemas.microsoft.com/office/drawing/2014/main" id="{44CA3BA2-6851-4ACF-9019-54E8A9C0645C}"/>
              </a:ext>
            </a:extLst>
          </p:cNvPr>
          <p:cNvSpPr/>
          <p:nvPr/>
        </p:nvSpPr>
        <p:spPr>
          <a:xfrm>
            <a:off x="2101556" y="4187541"/>
            <a:ext cx="2055864" cy="465192"/>
          </a:xfrm>
          <a:prstGeom prst="rect">
            <a:avLst/>
          </a:prstGeom>
        </p:spPr>
        <p:txBody>
          <a:bodyPr wrap="square">
            <a:spAutoFit/>
          </a:bodyPr>
          <a:lstStyle/>
          <a:p>
            <a:pPr algn="dist">
              <a:lnSpc>
                <a:spcPts val="600"/>
              </a:lnSpc>
            </a:pPr>
            <a:r>
              <a:rPr lang="ja-JP" altLang="en-US" sz="400" spc="-50" dirty="0">
                <a:latin typeface="BIZ UDPゴシック" panose="020B0400000000000000" pitchFamily="50" charset="-128"/>
                <a:ea typeface="BIZ UDPゴシック" panose="020B0400000000000000" pitchFamily="50" charset="-128"/>
              </a:rPr>
              <a:t>被介護者が暮らしやすい家にする介護リフォームの目的の一つは、高齢者や被介護者が、</a:t>
            </a:r>
            <a:endParaRPr lang="en-US" altLang="ja-JP" sz="400"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b="1" spc="-50" dirty="0">
                <a:latin typeface="BIZ UDPゴシック" panose="020B0400000000000000" pitchFamily="50" charset="-128"/>
                <a:ea typeface="BIZ UDPゴシック" panose="020B0400000000000000" pitchFamily="50" charset="-128"/>
              </a:rPr>
              <a:t>できるだけ自分の力で行動できるように</a:t>
            </a:r>
            <a:r>
              <a:rPr lang="ja-JP" altLang="en-US" sz="400" spc="-50" dirty="0">
                <a:latin typeface="BIZ UDPゴシック" panose="020B0400000000000000" pitchFamily="50" charset="-128"/>
                <a:ea typeface="BIZ UDPゴシック" panose="020B0400000000000000" pitchFamily="50" charset="-128"/>
              </a:rPr>
              <a:t>、現在住んでいる家を改修することです。改修</a:t>
            </a:r>
            <a:endParaRPr lang="en-US" altLang="ja-JP" sz="400"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spc="-50" dirty="0">
                <a:latin typeface="BIZ UDPゴシック" panose="020B0400000000000000" pitchFamily="50" charset="-128"/>
                <a:ea typeface="BIZ UDPゴシック" panose="020B0400000000000000" pitchFamily="50" charset="-128"/>
              </a:rPr>
              <a:t>ポイントは、例えば外出・入浴・排泄といった日常生活に必要な行為をスムーズに行える</a:t>
            </a:r>
            <a:endParaRPr lang="en-US" altLang="ja-JP" sz="400"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spc="-50" dirty="0">
                <a:latin typeface="BIZ UDPゴシック" panose="020B0400000000000000" pitchFamily="50" charset="-128"/>
                <a:ea typeface="BIZ UDPゴシック" panose="020B0400000000000000" pitchFamily="50" charset="-128"/>
              </a:rPr>
              <a:t>ように、「</a:t>
            </a:r>
            <a:r>
              <a:rPr lang="ja-JP" altLang="en-US" sz="400" b="1" spc="-50" dirty="0">
                <a:latin typeface="BIZ UDPゴシック" panose="020B0400000000000000" pitchFamily="50" charset="-128"/>
                <a:ea typeface="BIZ UDPゴシック" panose="020B0400000000000000" pitchFamily="50" charset="-128"/>
              </a:rPr>
              <a:t>段差をなくす</a:t>
            </a:r>
            <a:r>
              <a:rPr lang="ja-JP" altLang="en-US" sz="400" spc="-50" dirty="0">
                <a:latin typeface="BIZ UDPゴシック" panose="020B0400000000000000" pitchFamily="50" charset="-128"/>
                <a:ea typeface="BIZ UDPゴシック" panose="020B0400000000000000" pitchFamily="50" charset="-128"/>
              </a:rPr>
              <a:t>」「</a:t>
            </a:r>
            <a:r>
              <a:rPr lang="ja-JP" altLang="en-US" sz="400" b="1" spc="-50" dirty="0">
                <a:latin typeface="BIZ UDPゴシック" panose="020B0400000000000000" pitchFamily="50" charset="-128"/>
                <a:ea typeface="BIZ UDPゴシック" panose="020B0400000000000000" pitchFamily="50" charset="-128"/>
              </a:rPr>
              <a:t>滑りにくい床にする</a:t>
            </a:r>
            <a:r>
              <a:rPr lang="ja-JP" altLang="en-US" sz="400" spc="-50" dirty="0">
                <a:latin typeface="BIZ UDPゴシック" panose="020B0400000000000000" pitchFamily="50" charset="-128"/>
                <a:ea typeface="BIZ UDPゴシック" panose="020B0400000000000000" pitchFamily="50" charset="-128"/>
              </a:rPr>
              <a:t>」「</a:t>
            </a:r>
            <a:r>
              <a:rPr lang="ja-JP" altLang="en-US" sz="400" b="1" spc="-50" dirty="0">
                <a:latin typeface="BIZ UDPゴシック" panose="020B0400000000000000" pitchFamily="50" charset="-128"/>
                <a:ea typeface="BIZ UDPゴシック" panose="020B0400000000000000" pitchFamily="50" charset="-128"/>
              </a:rPr>
              <a:t>使いやすいトイレにする</a:t>
            </a:r>
            <a:r>
              <a:rPr lang="ja-JP" altLang="en-US" sz="400" spc="-50" dirty="0">
                <a:latin typeface="BIZ UDPゴシック" panose="020B0400000000000000" pitchFamily="50" charset="-128"/>
                <a:ea typeface="BIZ UDPゴシック" panose="020B0400000000000000" pitchFamily="50" charset="-128"/>
              </a:rPr>
              <a:t>」などが挙げら</a:t>
            </a:r>
            <a:endParaRPr lang="en-US" altLang="ja-JP" sz="400"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spc="-50" dirty="0">
                <a:latin typeface="BIZ UDPゴシック" panose="020B0400000000000000" pitchFamily="50" charset="-128"/>
                <a:ea typeface="BIZ UDPゴシック" panose="020B0400000000000000" pitchFamily="50" charset="-128"/>
              </a:rPr>
              <a:t>れます。ある程度の自立した生活は、被介護者の活力を生み出すことにもつながります。 </a:t>
            </a:r>
          </a:p>
        </p:txBody>
      </p:sp>
      <p:sp>
        <p:nvSpPr>
          <p:cNvPr id="40" name="正方形/長方形 39">
            <a:extLst>
              <a:ext uri="{FF2B5EF4-FFF2-40B4-BE49-F238E27FC236}">
                <a16:creationId xmlns:a16="http://schemas.microsoft.com/office/drawing/2014/main" id="{8939C0FB-45B6-4899-9BA4-DA534C1DE489}"/>
              </a:ext>
            </a:extLst>
          </p:cNvPr>
          <p:cNvSpPr/>
          <p:nvPr/>
        </p:nvSpPr>
        <p:spPr>
          <a:xfrm>
            <a:off x="2104287" y="4669896"/>
            <a:ext cx="2055864" cy="388248"/>
          </a:xfrm>
          <a:prstGeom prst="rect">
            <a:avLst/>
          </a:prstGeom>
        </p:spPr>
        <p:txBody>
          <a:bodyPr wrap="square">
            <a:spAutoFit/>
          </a:bodyPr>
          <a:lstStyle/>
          <a:p>
            <a:pPr algn="dist">
              <a:lnSpc>
                <a:spcPts val="600"/>
              </a:lnSpc>
            </a:pPr>
            <a:r>
              <a:rPr lang="ja-JP" altLang="en-US" sz="400" spc="-50" dirty="0">
                <a:latin typeface="BIZ UDPゴシック" panose="020B0400000000000000" pitchFamily="50" charset="-128"/>
                <a:ea typeface="BIZ UDPゴシック" panose="020B0400000000000000" pitchFamily="50" charset="-128"/>
              </a:rPr>
              <a:t>介護者の負担が軽くなる家にする介護リフォームには、</a:t>
            </a:r>
            <a:r>
              <a:rPr lang="ja-JP" altLang="en-US" sz="400" b="1" spc="-50" dirty="0">
                <a:latin typeface="BIZ UDPゴシック" panose="020B0400000000000000" pitchFamily="50" charset="-128"/>
                <a:ea typeface="BIZ UDPゴシック" panose="020B0400000000000000" pitchFamily="50" charset="-128"/>
              </a:rPr>
              <a:t>介護者の負担を軽くするという</a:t>
            </a:r>
            <a:endParaRPr lang="en-US" altLang="ja-JP" sz="400" b="1"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b="1" spc="-50" dirty="0">
                <a:latin typeface="BIZ UDPゴシック" panose="020B0400000000000000" pitchFamily="50" charset="-128"/>
                <a:ea typeface="BIZ UDPゴシック" panose="020B0400000000000000" pitchFamily="50" charset="-128"/>
              </a:rPr>
              <a:t>目的も</a:t>
            </a:r>
            <a:r>
              <a:rPr lang="ja-JP" altLang="en-US" sz="400" spc="-50" dirty="0">
                <a:latin typeface="BIZ UDPゴシック" panose="020B0400000000000000" pitchFamily="50" charset="-128"/>
                <a:ea typeface="BIZ UDPゴシック" panose="020B0400000000000000" pitchFamily="50" charset="-128"/>
              </a:rPr>
              <a:t>あります。要介護認定の区分が上がれば上がるほど、介護者には負担がかかる</a:t>
            </a:r>
            <a:endParaRPr lang="en-US" altLang="ja-JP" sz="400"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spc="-50" dirty="0">
                <a:latin typeface="BIZ UDPゴシック" panose="020B0400000000000000" pitchFamily="50" charset="-128"/>
                <a:ea typeface="BIZ UDPゴシック" panose="020B0400000000000000" pitchFamily="50" charset="-128"/>
              </a:rPr>
              <a:t>もの。体だけでなく、精神的な負荷もかかります。そういった負担を軽減するのが、介護</a:t>
            </a:r>
            <a:endParaRPr lang="en-US" altLang="ja-JP" sz="400" spc="-50" dirty="0">
              <a:latin typeface="BIZ UDPゴシック" panose="020B0400000000000000" pitchFamily="50" charset="-128"/>
              <a:ea typeface="BIZ UDPゴシック" panose="020B0400000000000000" pitchFamily="50" charset="-128"/>
            </a:endParaRPr>
          </a:p>
          <a:p>
            <a:pPr>
              <a:lnSpc>
                <a:spcPts val="600"/>
              </a:lnSpc>
            </a:pPr>
            <a:r>
              <a:rPr lang="ja-JP" altLang="en-US" sz="400" spc="-50" dirty="0">
                <a:latin typeface="BIZ UDPゴシック" panose="020B0400000000000000" pitchFamily="50" charset="-128"/>
                <a:ea typeface="BIZ UDPゴシック" panose="020B0400000000000000" pitchFamily="50" charset="-128"/>
              </a:rPr>
              <a:t>リフォームです。 </a:t>
            </a:r>
          </a:p>
        </p:txBody>
      </p:sp>
      <p:sp>
        <p:nvSpPr>
          <p:cNvPr id="41" name="正方形/長方形 40">
            <a:extLst>
              <a:ext uri="{FF2B5EF4-FFF2-40B4-BE49-F238E27FC236}">
                <a16:creationId xmlns:a16="http://schemas.microsoft.com/office/drawing/2014/main" id="{BCA28F88-7501-4E31-AB5A-6B21255C00DD}"/>
              </a:ext>
            </a:extLst>
          </p:cNvPr>
          <p:cNvSpPr/>
          <p:nvPr/>
        </p:nvSpPr>
        <p:spPr>
          <a:xfrm>
            <a:off x="2099864" y="5113054"/>
            <a:ext cx="2055864" cy="696024"/>
          </a:xfrm>
          <a:prstGeom prst="rect">
            <a:avLst/>
          </a:prstGeom>
        </p:spPr>
        <p:txBody>
          <a:bodyPr wrap="square">
            <a:spAutoFit/>
          </a:bodyPr>
          <a:lstStyle/>
          <a:p>
            <a:pPr algn="dist">
              <a:lnSpc>
                <a:spcPts val="600"/>
              </a:lnSpc>
            </a:pPr>
            <a:r>
              <a:rPr lang="ja-JP" altLang="en-US" sz="400" spc="-50" dirty="0">
                <a:latin typeface="BIZ UDPゴシック" panose="020B0400000000000000" pitchFamily="50" charset="-128"/>
                <a:ea typeface="BIZ UDPゴシック" panose="020B0400000000000000" pitchFamily="50" charset="-128"/>
              </a:rPr>
              <a:t>将来を見据えて</a:t>
            </a:r>
            <a:r>
              <a:rPr lang="ja-JP" altLang="en-US" sz="400" b="1" spc="-50" dirty="0">
                <a:latin typeface="BIZ UDPゴシック" panose="020B0400000000000000" pitchFamily="50" charset="-128"/>
                <a:ea typeface="BIZ UDPゴシック" panose="020B0400000000000000" pitchFamily="50" charset="-128"/>
              </a:rPr>
              <a:t>住みやすい家にする「将来に備えるため」</a:t>
            </a:r>
            <a:r>
              <a:rPr lang="ja-JP" altLang="en-US" sz="400" spc="-50" dirty="0">
                <a:latin typeface="BIZ UDPゴシック" panose="020B0400000000000000" pitchFamily="50" charset="-128"/>
                <a:ea typeface="BIZ UDPゴシック" panose="020B0400000000000000" pitchFamily="50" charset="-128"/>
              </a:rPr>
              <a:t>というのも、介護リフォームの</a:t>
            </a:r>
            <a:endParaRPr lang="en-US" altLang="ja-JP" sz="400"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spc="-50" dirty="0">
                <a:latin typeface="BIZ UDPゴシック" panose="020B0400000000000000" pitchFamily="50" charset="-128"/>
                <a:ea typeface="BIZ UDPゴシック" panose="020B0400000000000000" pitchFamily="50" charset="-128"/>
              </a:rPr>
              <a:t>目的です。今は不便を感じることなく過ごしている家ですが、やがて自分も高齢者に</a:t>
            </a:r>
            <a:endParaRPr lang="en-US" altLang="ja-JP" sz="400"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spc="-50" dirty="0">
                <a:latin typeface="BIZ UDPゴシック" panose="020B0400000000000000" pitchFamily="50" charset="-128"/>
                <a:ea typeface="BIZ UDPゴシック" panose="020B0400000000000000" pitchFamily="50" charset="-128"/>
              </a:rPr>
              <a:t>なるときがやってきます。同居している家族の要介護度が上がる可能性もあるでしょう。</a:t>
            </a:r>
            <a:endParaRPr lang="en-US" altLang="ja-JP" sz="400"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spc="-50" dirty="0">
                <a:latin typeface="BIZ UDPゴシック" panose="020B0400000000000000" pitchFamily="50" charset="-128"/>
                <a:ea typeface="BIZ UDPゴシック" panose="020B0400000000000000" pitchFamily="50" charset="-128"/>
              </a:rPr>
              <a:t>高齢になってから、あるいは被介護者になってからのリフォームは何かと大変で面倒</a:t>
            </a:r>
            <a:endParaRPr lang="en-US" altLang="ja-JP" sz="400"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spc="-50" dirty="0">
                <a:latin typeface="BIZ UDPゴシック" panose="020B0400000000000000" pitchFamily="50" charset="-128"/>
                <a:ea typeface="BIZ UDPゴシック" panose="020B0400000000000000" pitchFamily="50" charset="-128"/>
              </a:rPr>
              <a:t>なので、そうなる前にリフォームをしておくという考え方です。ただし、「とりあえず手摺でも</a:t>
            </a:r>
            <a:endParaRPr lang="en-US" altLang="ja-JP" sz="400"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spc="-50" dirty="0">
                <a:latin typeface="BIZ UDPゴシック" panose="020B0400000000000000" pitchFamily="50" charset="-128"/>
                <a:ea typeface="BIZ UDPゴシック" panose="020B0400000000000000" pitchFamily="50" charset="-128"/>
              </a:rPr>
              <a:t>付けておくか」など、計画性のない施工は失敗のもと。せっかくお金をかけたリフォームが</a:t>
            </a:r>
            <a:endParaRPr lang="en-US" altLang="ja-JP" sz="400" spc="-50" dirty="0">
              <a:latin typeface="BIZ UDPゴシック" panose="020B0400000000000000" pitchFamily="50" charset="-128"/>
              <a:ea typeface="BIZ UDPゴシック" panose="020B0400000000000000" pitchFamily="50" charset="-128"/>
            </a:endParaRPr>
          </a:p>
          <a:p>
            <a:pPr algn="dist">
              <a:lnSpc>
                <a:spcPts val="600"/>
              </a:lnSpc>
            </a:pPr>
            <a:r>
              <a:rPr lang="ja-JP" altLang="en-US" sz="400" spc="-50" dirty="0">
                <a:latin typeface="BIZ UDPゴシック" panose="020B0400000000000000" pitchFamily="50" charset="-128"/>
                <a:ea typeface="BIZ UDPゴシック" panose="020B0400000000000000" pitchFamily="50" charset="-128"/>
              </a:rPr>
              <a:t>何の役にも立たないどころか、邪魔になってしまうおそれもあります。</a:t>
            </a:r>
            <a:r>
              <a:rPr lang="ja-JP" altLang="en-US" sz="400" b="1" spc="-50" dirty="0">
                <a:latin typeface="BIZ UDPゴシック" panose="020B0400000000000000" pitchFamily="50" charset="-128"/>
                <a:ea typeface="BIZ UDPゴシック" panose="020B0400000000000000" pitchFamily="50" charset="-128"/>
              </a:rPr>
              <a:t>リフォーム会社や</a:t>
            </a:r>
            <a:endParaRPr lang="en-US" altLang="ja-JP" sz="400" b="1" spc="-50" dirty="0">
              <a:latin typeface="BIZ UDPゴシック" panose="020B0400000000000000" pitchFamily="50" charset="-128"/>
              <a:ea typeface="BIZ UDPゴシック" panose="020B0400000000000000" pitchFamily="50" charset="-128"/>
            </a:endParaRPr>
          </a:p>
          <a:p>
            <a:pPr>
              <a:lnSpc>
                <a:spcPts val="600"/>
              </a:lnSpc>
            </a:pPr>
            <a:r>
              <a:rPr lang="ja-JP" altLang="en-US" sz="400" b="1" spc="-50" dirty="0">
                <a:latin typeface="BIZ UDPゴシック" panose="020B0400000000000000" pitchFamily="50" charset="-128"/>
                <a:ea typeface="BIZ UDPゴシック" panose="020B0400000000000000" pitchFamily="50" charset="-128"/>
              </a:rPr>
              <a:t>介護の専門家に相談しながら、計画的に進めましょう。 </a:t>
            </a:r>
          </a:p>
        </p:txBody>
      </p:sp>
      <p:sp>
        <p:nvSpPr>
          <p:cNvPr id="42" name="正方形/長方形 41">
            <a:extLst>
              <a:ext uri="{FF2B5EF4-FFF2-40B4-BE49-F238E27FC236}">
                <a16:creationId xmlns:a16="http://schemas.microsoft.com/office/drawing/2014/main" id="{E215F9D0-C85B-4F10-AB17-57C473C641E5}"/>
              </a:ext>
            </a:extLst>
          </p:cNvPr>
          <p:cNvSpPr/>
          <p:nvPr/>
        </p:nvSpPr>
        <p:spPr>
          <a:xfrm>
            <a:off x="584717" y="5958350"/>
            <a:ext cx="3987284" cy="311336"/>
          </a:xfrm>
          <a:prstGeom prst="rect">
            <a:avLst/>
          </a:prstGeom>
          <a:solidFill>
            <a:srgbClr val="1E3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585D96D5-DD9A-4926-920B-2AF3200D4344}"/>
              </a:ext>
            </a:extLst>
          </p:cNvPr>
          <p:cNvSpPr/>
          <p:nvPr/>
        </p:nvSpPr>
        <p:spPr>
          <a:xfrm>
            <a:off x="5498663" y="5667357"/>
            <a:ext cx="2105152" cy="283347"/>
          </a:xfrm>
          <a:prstGeom prst="rect">
            <a:avLst/>
          </a:prstGeom>
        </p:spPr>
        <p:txBody>
          <a:bodyPr wrap="square">
            <a:spAutoFit/>
          </a:bodyPr>
          <a:lstStyle/>
          <a:p>
            <a:pPr>
              <a:lnSpc>
                <a:spcPts val="500"/>
              </a:lnSpc>
            </a:pPr>
            <a:r>
              <a:rPr lang="ja-JP" altLang="en-US" sz="400" spc="-30" dirty="0">
                <a:solidFill>
                  <a:schemeClr val="bg1"/>
                </a:solidFill>
                <a:latin typeface="UD デジタル 教科書体 NP-B" panose="02020700000000000000" pitchFamily="18" charset="-128"/>
                <a:ea typeface="UD デジタル 教科書体 NP-B" panose="02020700000000000000" pitchFamily="18" charset="-128"/>
              </a:rPr>
              <a:t>〒</a:t>
            </a:r>
            <a:r>
              <a:rPr lang="en-US" altLang="ja-JP" sz="400" spc="-30" dirty="0">
                <a:solidFill>
                  <a:schemeClr val="bg1"/>
                </a:solidFill>
                <a:latin typeface="UD デジタル 教科書体 NP-B" panose="02020700000000000000" pitchFamily="18" charset="-128"/>
                <a:ea typeface="UD デジタル 教科書体 NP-B" panose="02020700000000000000" pitchFamily="18" charset="-128"/>
              </a:rPr>
              <a:t>221-0802</a:t>
            </a:r>
          </a:p>
          <a:p>
            <a:pPr>
              <a:lnSpc>
                <a:spcPts val="500"/>
              </a:lnSpc>
            </a:pPr>
            <a:r>
              <a:rPr lang="ja-JP" altLang="en-US" sz="400" spc="-30" dirty="0">
                <a:solidFill>
                  <a:schemeClr val="bg1"/>
                </a:solidFill>
                <a:latin typeface="UD デジタル 教科書体 NP-B" panose="02020700000000000000" pitchFamily="18" charset="-128"/>
                <a:ea typeface="UD デジタル 教科書体 NP-B" panose="02020700000000000000" pitchFamily="18" charset="-128"/>
              </a:rPr>
              <a:t>神奈川県横浜市神奈川区六角橋</a:t>
            </a:r>
            <a:r>
              <a:rPr lang="en-US" altLang="ja-JP" sz="400" spc="-30" dirty="0">
                <a:solidFill>
                  <a:schemeClr val="bg1"/>
                </a:solidFill>
                <a:latin typeface="UD デジタル 教科書体 NP-B" panose="02020700000000000000" pitchFamily="18" charset="-128"/>
                <a:ea typeface="UD デジタル 教科書体 NP-B" panose="02020700000000000000" pitchFamily="18" charset="-128"/>
              </a:rPr>
              <a:t>3-23-10</a:t>
            </a:r>
          </a:p>
          <a:p>
            <a:pPr>
              <a:lnSpc>
                <a:spcPts val="500"/>
              </a:lnSpc>
            </a:pPr>
            <a:r>
              <a:rPr lang="ja-JP" altLang="en-US" sz="400" spc="-30" dirty="0">
                <a:solidFill>
                  <a:schemeClr val="bg1"/>
                </a:solidFill>
                <a:latin typeface="UD デジタル 教科書体 NP-B" panose="02020700000000000000" pitchFamily="18" charset="-128"/>
                <a:ea typeface="UD デジタル 教科書体 NP-B" panose="02020700000000000000" pitchFamily="18" charset="-128"/>
              </a:rPr>
              <a:t>ドレスデンリュー</a:t>
            </a:r>
            <a:r>
              <a:rPr lang="en-US" altLang="ja-JP" sz="400" spc="-30" dirty="0">
                <a:solidFill>
                  <a:schemeClr val="bg1"/>
                </a:solidFill>
                <a:latin typeface="UD デジタル 教科書体 NP-B" panose="02020700000000000000" pitchFamily="18" charset="-128"/>
                <a:ea typeface="UD デジタル 教科書体 NP-B" panose="02020700000000000000" pitchFamily="18" charset="-128"/>
              </a:rPr>
              <a:t>103</a:t>
            </a:r>
            <a:endParaRPr lang="ja-JP" altLang="en-US" sz="400" spc="-30" dirty="0">
              <a:solidFill>
                <a:schemeClr val="bg1"/>
              </a:solidFill>
              <a:latin typeface="UD デジタル 教科書体 NP-B" panose="02020700000000000000" pitchFamily="18" charset="-128"/>
              <a:ea typeface="UD デジタル 教科書体 NP-B" panose="02020700000000000000" pitchFamily="18" charset="-128"/>
            </a:endParaRPr>
          </a:p>
        </p:txBody>
      </p:sp>
      <p:pic>
        <p:nvPicPr>
          <p:cNvPr id="47" name="図 46" descr="スクリーンショットの画面&#10;&#10;自動的に生成された説明">
            <a:extLst>
              <a:ext uri="{FF2B5EF4-FFF2-40B4-BE49-F238E27FC236}">
                <a16:creationId xmlns:a16="http://schemas.microsoft.com/office/drawing/2014/main" id="{30018713-EA14-4136-BFC7-CE1801D32D25}"/>
              </a:ext>
            </a:extLst>
          </p:cNvPr>
          <p:cNvPicPr>
            <a:picLocks noChangeAspect="1"/>
          </p:cNvPicPr>
          <p:nvPr/>
        </p:nvPicPr>
        <p:blipFill rotWithShape="1">
          <a:blip r:embed="rId2">
            <a:extLst>
              <a:ext uri="{28A0092B-C50C-407E-A947-70E740481C1C}">
                <a14:useLocalDpi xmlns:a14="http://schemas.microsoft.com/office/drawing/2010/main" val="0"/>
              </a:ext>
            </a:extLst>
          </a:blip>
          <a:srcRect l="71136" t="79317" r="11708" b="15834"/>
          <a:stretch/>
        </p:blipFill>
        <p:spPr>
          <a:xfrm>
            <a:off x="6642431" y="5616933"/>
            <a:ext cx="1574723" cy="333062"/>
          </a:xfrm>
          <a:prstGeom prst="rect">
            <a:avLst/>
          </a:prstGeom>
          <a:ln>
            <a:noFill/>
          </a:ln>
        </p:spPr>
      </p:pic>
      <p:pic>
        <p:nvPicPr>
          <p:cNvPr id="48" name="図 47" descr="スクリーンショットの画面&#10;&#10;自動的に生成された説明">
            <a:extLst>
              <a:ext uri="{FF2B5EF4-FFF2-40B4-BE49-F238E27FC236}">
                <a16:creationId xmlns:a16="http://schemas.microsoft.com/office/drawing/2014/main" id="{1CF571F9-B231-4F5A-B492-2A3EB0AAF93C}"/>
              </a:ext>
            </a:extLst>
          </p:cNvPr>
          <p:cNvPicPr>
            <a:picLocks noChangeAspect="1"/>
          </p:cNvPicPr>
          <p:nvPr/>
        </p:nvPicPr>
        <p:blipFill rotWithShape="1">
          <a:blip r:embed="rId2">
            <a:extLst>
              <a:ext uri="{28A0092B-C50C-407E-A947-70E740481C1C}">
                <a14:useLocalDpi xmlns:a14="http://schemas.microsoft.com/office/drawing/2010/main" val="0"/>
              </a:ext>
            </a:extLst>
          </a:blip>
          <a:srcRect l="12886" t="28141" r="55732" b="69830"/>
          <a:stretch/>
        </p:blipFill>
        <p:spPr>
          <a:xfrm>
            <a:off x="1180529" y="1935502"/>
            <a:ext cx="2869554" cy="138799"/>
          </a:xfrm>
          <a:prstGeom prst="rect">
            <a:avLst/>
          </a:prstGeom>
        </p:spPr>
      </p:pic>
      <p:sp>
        <p:nvSpPr>
          <p:cNvPr id="54" name="二等辺三角形 53">
            <a:extLst>
              <a:ext uri="{FF2B5EF4-FFF2-40B4-BE49-F238E27FC236}">
                <a16:creationId xmlns:a16="http://schemas.microsoft.com/office/drawing/2014/main" id="{0C511D41-88EC-41C7-BDF3-13B1BDFAFAB4}"/>
              </a:ext>
            </a:extLst>
          </p:cNvPr>
          <p:cNvSpPr/>
          <p:nvPr/>
        </p:nvSpPr>
        <p:spPr>
          <a:xfrm rot="5400000">
            <a:off x="2234590" y="2301250"/>
            <a:ext cx="218822" cy="78725"/>
          </a:xfrm>
          <a:prstGeom prst="triangle">
            <a:avLst/>
          </a:prstGeom>
          <a:solidFill>
            <a:srgbClr val="9B7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二等辺三角形 54">
            <a:extLst>
              <a:ext uri="{FF2B5EF4-FFF2-40B4-BE49-F238E27FC236}">
                <a16:creationId xmlns:a16="http://schemas.microsoft.com/office/drawing/2014/main" id="{63E16800-840A-40E4-9106-C617AF068DF3}"/>
              </a:ext>
            </a:extLst>
          </p:cNvPr>
          <p:cNvSpPr/>
          <p:nvPr/>
        </p:nvSpPr>
        <p:spPr>
          <a:xfrm rot="5400000">
            <a:off x="1649918" y="2302774"/>
            <a:ext cx="218822" cy="78725"/>
          </a:xfrm>
          <a:prstGeom prst="triangle">
            <a:avLst/>
          </a:prstGeom>
          <a:solidFill>
            <a:srgbClr val="9B7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二等辺三角形 55">
            <a:extLst>
              <a:ext uri="{FF2B5EF4-FFF2-40B4-BE49-F238E27FC236}">
                <a16:creationId xmlns:a16="http://schemas.microsoft.com/office/drawing/2014/main" id="{2FFF757B-24C0-45DD-98B8-A0B27071B299}"/>
              </a:ext>
            </a:extLst>
          </p:cNvPr>
          <p:cNvSpPr/>
          <p:nvPr/>
        </p:nvSpPr>
        <p:spPr>
          <a:xfrm rot="5400000">
            <a:off x="2821511" y="2301074"/>
            <a:ext cx="218822" cy="78725"/>
          </a:xfrm>
          <a:prstGeom prst="triangle">
            <a:avLst/>
          </a:prstGeom>
          <a:solidFill>
            <a:srgbClr val="9B7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二等辺三角形 56">
            <a:extLst>
              <a:ext uri="{FF2B5EF4-FFF2-40B4-BE49-F238E27FC236}">
                <a16:creationId xmlns:a16="http://schemas.microsoft.com/office/drawing/2014/main" id="{B0D13DA1-A677-4430-BA05-E35ABC5BD491}"/>
              </a:ext>
            </a:extLst>
          </p:cNvPr>
          <p:cNvSpPr/>
          <p:nvPr/>
        </p:nvSpPr>
        <p:spPr>
          <a:xfrm rot="5400000">
            <a:off x="3400803" y="2303123"/>
            <a:ext cx="218822" cy="78725"/>
          </a:xfrm>
          <a:prstGeom prst="triangle">
            <a:avLst/>
          </a:prstGeom>
          <a:solidFill>
            <a:srgbClr val="9B7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テキスト ボックス 57">
            <a:extLst>
              <a:ext uri="{FF2B5EF4-FFF2-40B4-BE49-F238E27FC236}">
                <a16:creationId xmlns:a16="http://schemas.microsoft.com/office/drawing/2014/main" id="{01B2A91D-0ACE-43DE-9F42-100F52007A3E}"/>
              </a:ext>
            </a:extLst>
          </p:cNvPr>
          <p:cNvSpPr txBox="1"/>
          <p:nvPr/>
        </p:nvSpPr>
        <p:spPr>
          <a:xfrm>
            <a:off x="1101923" y="2464368"/>
            <a:ext cx="697223" cy="215444"/>
          </a:xfrm>
          <a:prstGeom prst="rect">
            <a:avLst/>
          </a:prstGeom>
          <a:noFill/>
        </p:spPr>
        <p:txBody>
          <a:bodyPr wrap="square" rtlCol="0">
            <a:spAutoFit/>
          </a:bodyPr>
          <a:lstStyle/>
          <a:p>
            <a:pPr algn="ctr"/>
            <a:r>
              <a:rPr kumimoji="1" lang="en-US" altLang="ja-JP" sz="400" spc="-10" dirty="0">
                <a:latin typeface="UD デジタル 教科書体 NP-B" panose="02020700000000000000" pitchFamily="18" charset="-128"/>
                <a:ea typeface="UD デジタル 教科書体 NP-B" panose="02020700000000000000" pitchFamily="18" charset="-128"/>
              </a:rPr>
              <a:t>24</a:t>
            </a:r>
            <a:r>
              <a:rPr kumimoji="1" lang="ja-JP" altLang="en-US" sz="400" spc="-10" dirty="0">
                <a:latin typeface="UD デジタル 教科書体 NP-B" panose="02020700000000000000" pitchFamily="18" charset="-128"/>
                <a:ea typeface="UD デジタル 教科書体 NP-B" panose="02020700000000000000" pitchFamily="18" charset="-128"/>
              </a:rPr>
              <a:t>時間、寝台車で</a:t>
            </a:r>
            <a:endParaRPr kumimoji="1" lang="en-US" altLang="ja-JP" sz="400" spc="-10" dirty="0">
              <a:latin typeface="UD デジタル 教科書体 NP-B" panose="02020700000000000000" pitchFamily="18" charset="-128"/>
              <a:ea typeface="UD デジタル 教科書体 NP-B" panose="02020700000000000000" pitchFamily="18" charset="-128"/>
            </a:endParaRPr>
          </a:p>
          <a:p>
            <a:pPr algn="ctr"/>
            <a:r>
              <a:rPr kumimoji="1" lang="ja-JP" altLang="en-US" sz="400" spc="-10" dirty="0">
                <a:latin typeface="UD デジタル 教科書体 NP-B" panose="02020700000000000000" pitchFamily="18" charset="-128"/>
                <a:ea typeface="UD デジタル 教科書体 NP-B" panose="02020700000000000000" pitchFamily="18" charset="-128"/>
              </a:rPr>
              <a:t>お迎えに伺います</a:t>
            </a:r>
          </a:p>
        </p:txBody>
      </p:sp>
      <p:sp>
        <p:nvSpPr>
          <p:cNvPr id="59" name="テキスト ボックス 58">
            <a:extLst>
              <a:ext uri="{FF2B5EF4-FFF2-40B4-BE49-F238E27FC236}">
                <a16:creationId xmlns:a16="http://schemas.microsoft.com/office/drawing/2014/main" id="{AABD995E-E68C-44DA-B681-1ADA828915AC}"/>
              </a:ext>
            </a:extLst>
          </p:cNvPr>
          <p:cNvSpPr txBox="1"/>
          <p:nvPr/>
        </p:nvSpPr>
        <p:spPr>
          <a:xfrm>
            <a:off x="1680928" y="2464939"/>
            <a:ext cx="697223" cy="215444"/>
          </a:xfrm>
          <a:prstGeom prst="rect">
            <a:avLst/>
          </a:prstGeom>
          <a:noFill/>
        </p:spPr>
        <p:txBody>
          <a:bodyPr wrap="square" rtlCol="0">
            <a:spAutoFit/>
          </a:bodyPr>
          <a:lstStyle/>
          <a:p>
            <a:pPr algn="ctr"/>
            <a:r>
              <a:rPr kumimoji="1" lang="ja-JP" altLang="en-US" sz="400" spc="-10" dirty="0">
                <a:latin typeface="UD デジタル 教科書体 NP-B" panose="02020700000000000000" pitchFamily="18" charset="-128"/>
                <a:ea typeface="UD デジタル 教科書体 NP-B" panose="02020700000000000000" pitchFamily="18" charset="-128"/>
              </a:rPr>
              <a:t>ご自宅やご希望の</a:t>
            </a:r>
            <a:endParaRPr kumimoji="1" lang="en-US" altLang="ja-JP" sz="400" spc="-10" dirty="0">
              <a:latin typeface="UD デジタル 教科書体 NP-B" panose="02020700000000000000" pitchFamily="18" charset="-128"/>
              <a:ea typeface="UD デジタル 教科書体 NP-B" panose="02020700000000000000" pitchFamily="18" charset="-128"/>
            </a:endParaRPr>
          </a:p>
          <a:p>
            <a:pPr algn="ctr"/>
            <a:r>
              <a:rPr kumimoji="1" lang="ja-JP" altLang="en-US" sz="400" spc="-10" dirty="0">
                <a:latin typeface="UD デジタル 教科書体 NP-B" panose="02020700000000000000" pitchFamily="18" charset="-128"/>
                <a:ea typeface="UD デジタル 教科書体 NP-B" panose="02020700000000000000" pitchFamily="18" charset="-128"/>
              </a:rPr>
              <a:t>安置場所へご安置 </a:t>
            </a:r>
          </a:p>
        </p:txBody>
      </p:sp>
      <p:sp>
        <p:nvSpPr>
          <p:cNvPr id="60" name="テキスト ボックス 59">
            <a:extLst>
              <a:ext uri="{FF2B5EF4-FFF2-40B4-BE49-F238E27FC236}">
                <a16:creationId xmlns:a16="http://schemas.microsoft.com/office/drawing/2014/main" id="{6AD7A781-6F56-436F-B98E-94D2D772411E}"/>
              </a:ext>
            </a:extLst>
          </p:cNvPr>
          <p:cNvSpPr txBox="1"/>
          <p:nvPr/>
        </p:nvSpPr>
        <p:spPr>
          <a:xfrm>
            <a:off x="2271965" y="2463668"/>
            <a:ext cx="697223" cy="215444"/>
          </a:xfrm>
          <a:prstGeom prst="rect">
            <a:avLst/>
          </a:prstGeom>
          <a:noFill/>
        </p:spPr>
        <p:txBody>
          <a:bodyPr wrap="square" rtlCol="0">
            <a:spAutoFit/>
          </a:bodyPr>
          <a:lstStyle/>
          <a:p>
            <a:pPr algn="ctr"/>
            <a:r>
              <a:rPr kumimoji="1" lang="ja-JP" altLang="en-US" sz="400" spc="-10" dirty="0">
                <a:latin typeface="UD デジタル 教科書体 NP-B" panose="02020700000000000000" pitchFamily="18" charset="-128"/>
                <a:ea typeface="UD デジタル 教科書体 NP-B" panose="02020700000000000000" pitchFamily="18" charset="-128"/>
              </a:rPr>
              <a:t>愛用品の準備・</a:t>
            </a:r>
            <a:endParaRPr kumimoji="1" lang="en-US" altLang="ja-JP" sz="400" spc="-10" dirty="0">
              <a:latin typeface="UD デジタル 教科書体 NP-B" panose="02020700000000000000" pitchFamily="18" charset="-128"/>
              <a:ea typeface="UD デジタル 教科書体 NP-B" panose="02020700000000000000" pitchFamily="18" charset="-128"/>
            </a:endParaRPr>
          </a:p>
          <a:p>
            <a:pPr algn="ctr"/>
            <a:r>
              <a:rPr kumimoji="1" lang="ja-JP" altLang="en-US" sz="400" spc="-10" dirty="0">
                <a:latin typeface="UD デジタル 教科書体 NP-B" panose="02020700000000000000" pitchFamily="18" charset="-128"/>
                <a:ea typeface="UD デジタル 教科書体 NP-B" panose="02020700000000000000" pitchFamily="18" charset="-128"/>
              </a:rPr>
              <a:t>旅支度を行い納棺 </a:t>
            </a:r>
          </a:p>
        </p:txBody>
      </p:sp>
      <p:sp>
        <p:nvSpPr>
          <p:cNvPr id="61" name="テキスト ボックス 60">
            <a:extLst>
              <a:ext uri="{FF2B5EF4-FFF2-40B4-BE49-F238E27FC236}">
                <a16:creationId xmlns:a16="http://schemas.microsoft.com/office/drawing/2014/main" id="{D4B276DC-CD37-4554-97D2-539DF8E1688E}"/>
              </a:ext>
            </a:extLst>
          </p:cNvPr>
          <p:cNvSpPr txBox="1"/>
          <p:nvPr/>
        </p:nvSpPr>
        <p:spPr>
          <a:xfrm>
            <a:off x="2857687" y="2462528"/>
            <a:ext cx="697223" cy="215444"/>
          </a:xfrm>
          <a:prstGeom prst="rect">
            <a:avLst/>
          </a:prstGeom>
          <a:noFill/>
        </p:spPr>
        <p:txBody>
          <a:bodyPr wrap="square" rtlCol="0">
            <a:spAutoFit/>
          </a:bodyPr>
          <a:lstStyle/>
          <a:p>
            <a:pPr algn="ctr"/>
            <a:r>
              <a:rPr kumimoji="1" lang="ja-JP" altLang="en-US" sz="400" spc="-10" dirty="0">
                <a:latin typeface="UD デジタル 教科書体 NP-B" panose="02020700000000000000" pitchFamily="18" charset="-128"/>
                <a:ea typeface="UD デジタル 教科書体 NP-B" panose="02020700000000000000" pitchFamily="18" charset="-128"/>
              </a:rPr>
              <a:t>火葬場にてお別れ</a:t>
            </a:r>
            <a:endParaRPr kumimoji="1" lang="en-US" altLang="ja-JP" sz="400" spc="-10" dirty="0">
              <a:latin typeface="UD デジタル 教科書体 NP-B" panose="02020700000000000000" pitchFamily="18" charset="-128"/>
              <a:ea typeface="UD デジタル 教科書体 NP-B" panose="02020700000000000000" pitchFamily="18" charset="-128"/>
            </a:endParaRPr>
          </a:p>
          <a:p>
            <a:pPr algn="ctr"/>
            <a:r>
              <a:rPr kumimoji="1" lang="ja-JP" altLang="en-US" sz="400" spc="-10" dirty="0">
                <a:latin typeface="UD デジタル 教科書体 NP-B" panose="02020700000000000000" pitchFamily="18" charset="-128"/>
                <a:ea typeface="UD デジタル 教科書体 NP-B" panose="02020700000000000000" pitchFamily="18" charset="-128"/>
              </a:rPr>
              <a:t>～荼毘</a:t>
            </a:r>
            <a:r>
              <a:rPr kumimoji="1" lang="en-US" altLang="ja-JP" sz="400" spc="-10" dirty="0">
                <a:latin typeface="UD デジタル 教科書体 NP-B" panose="02020700000000000000" pitchFamily="18" charset="-128"/>
                <a:ea typeface="UD デジタル 教科書体 NP-B" panose="02020700000000000000" pitchFamily="18" charset="-128"/>
              </a:rPr>
              <a:t>(</a:t>
            </a:r>
            <a:r>
              <a:rPr kumimoji="1" lang="ja-JP" altLang="en-US" sz="400" spc="-10" dirty="0">
                <a:latin typeface="UD デジタル 教科書体 NP-B" panose="02020700000000000000" pitchFamily="18" charset="-128"/>
                <a:ea typeface="UD デジタル 教科書体 NP-B" panose="02020700000000000000" pitchFamily="18" charset="-128"/>
              </a:rPr>
              <a:t>だび</a:t>
            </a:r>
            <a:r>
              <a:rPr kumimoji="1" lang="en-US" altLang="ja-JP" sz="400" spc="-10" dirty="0">
                <a:latin typeface="UD デジタル 教科書体 NP-B" panose="02020700000000000000" pitchFamily="18" charset="-128"/>
                <a:ea typeface="UD デジタル 教科書体 NP-B" panose="02020700000000000000" pitchFamily="18" charset="-128"/>
              </a:rPr>
              <a:t>) </a:t>
            </a:r>
          </a:p>
        </p:txBody>
      </p:sp>
      <p:sp>
        <p:nvSpPr>
          <p:cNvPr id="62" name="テキスト ボックス 61">
            <a:extLst>
              <a:ext uri="{FF2B5EF4-FFF2-40B4-BE49-F238E27FC236}">
                <a16:creationId xmlns:a16="http://schemas.microsoft.com/office/drawing/2014/main" id="{DE140176-D225-4B80-9E56-158B01B7464A}"/>
              </a:ext>
            </a:extLst>
          </p:cNvPr>
          <p:cNvSpPr txBox="1"/>
          <p:nvPr/>
        </p:nvSpPr>
        <p:spPr>
          <a:xfrm>
            <a:off x="3440467" y="2464472"/>
            <a:ext cx="697223" cy="215444"/>
          </a:xfrm>
          <a:prstGeom prst="rect">
            <a:avLst/>
          </a:prstGeom>
          <a:noFill/>
        </p:spPr>
        <p:txBody>
          <a:bodyPr wrap="square" rtlCol="0">
            <a:spAutoFit/>
          </a:bodyPr>
          <a:lstStyle/>
          <a:p>
            <a:pPr algn="ctr"/>
            <a:r>
              <a:rPr kumimoji="1" lang="ja-JP" altLang="en-US" sz="400" spc="-10" dirty="0">
                <a:latin typeface="UD デジタル 教科書体 NP-B" panose="02020700000000000000" pitchFamily="18" charset="-128"/>
                <a:ea typeface="UD デジタル 教科書体 NP-B" panose="02020700000000000000" pitchFamily="18" charset="-128"/>
              </a:rPr>
              <a:t>ご自宅にて段飾りと</a:t>
            </a:r>
            <a:endParaRPr kumimoji="1" lang="en-US" altLang="ja-JP" sz="400" spc="-10" dirty="0">
              <a:latin typeface="UD デジタル 教科書体 NP-B" panose="02020700000000000000" pitchFamily="18" charset="-128"/>
              <a:ea typeface="UD デジタル 教科書体 NP-B" panose="02020700000000000000" pitchFamily="18" charset="-128"/>
            </a:endParaRPr>
          </a:p>
          <a:p>
            <a:pPr algn="ctr"/>
            <a:r>
              <a:rPr kumimoji="1" lang="ja-JP" altLang="en-US" sz="400" spc="-10" dirty="0">
                <a:latin typeface="UD デジタル 教科書体 NP-B" panose="02020700000000000000" pitchFamily="18" charset="-128"/>
                <a:ea typeface="UD デジタル 教科書体 NP-B" panose="02020700000000000000" pitchFamily="18" charset="-128"/>
              </a:rPr>
              <a:t>お線香の準備 </a:t>
            </a:r>
          </a:p>
        </p:txBody>
      </p:sp>
      <p:sp>
        <p:nvSpPr>
          <p:cNvPr id="21" name="四角形: 角を丸くする 20">
            <a:extLst>
              <a:ext uri="{FF2B5EF4-FFF2-40B4-BE49-F238E27FC236}">
                <a16:creationId xmlns:a16="http://schemas.microsoft.com/office/drawing/2014/main" id="{87F2B2A4-C1FE-4DA9-B596-DD8169811618}"/>
              </a:ext>
            </a:extLst>
          </p:cNvPr>
          <p:cNvSpPr/>
          <p:nvPr/>
        </p:nvSpPr>
        <p:spPr>
          <a:xfrm>
            <a:off x="5864579" y="1150452"/>
            <a:ext cx="1422400" cy="562638"/>
          </a:xfrm>
          <a:prstGeom prst="roundRect">
            <a:avLst>
              <a:gd name="adj" fmla="val 45887"/>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四角形: 角を丸くする 62">
            <a:extLst>
              <a:ext uri="{FF2B5EF4-FFF2-40B4-BE49-F238E27FC236}">
                <a16:creationId xmlns:a16="http://schemas.microsoft.com/office/drawing/2014/main" id="{5E080A51-267A-4EBE-BF42-CFE643C5362C}"/>
              </a:ext>
            </a:extLst>
          </p:cNvPr>
          <p:cNvSpPr/>
          <p:nvPr/>
        </p:nvSpPr>
        <p:spPr>
          <a:xfrm>
            <a:off x="5127207" y="1348006"/>
            <a:ext cx="2926426" cy="359440"/>
          </a:xfrm>
          <a:prstGeom prst="roundRect">
            <a:avLst>
              <a:gd name="adj" fmla="val 45887"/>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7A7F5BA8-3C7C-4CE2-93D2-B89DA66AB6A1}"/>
              </a:ext>
            </a:extLst>
          </p:cNvPr>
          <p:cNvSpPr/>
          <p:nvPr/>
        </p:nvSpPr>
        <p:spPr>
          <a:xfrm>
            <a:off x="7509879" y="1870095"/>
            <a:ext cx="255264" cy="1946788"/>
          </a:xfrm>
          <a:prstGeom prst="rect">
            <a:avLst/>
          </a:prstGeom>
          <a:gradFill>
            <a:gsLst>
              <a:gs pos="0">
                <a:schemeClr val="accent1">
                  <a:lumMod val="5000"/>
                  <a:lumOff val="95000"/>
                  <a:alpha val="0"/>
                </a:schemeClr>
              </a:gs>
              <a:gs pos="51000">
                <a:schemeClr val="bg1"/>
              </a:gs>
              <a:gs pos="90000">
                <a:srgbClr val="FFFFFF"/>
              </a:gs>
              <a:gs pos="10000">
                <a:srgbClr val="F9FAFD"/>
              </a:gs>
              <a:gs pos="100000">
                <a:schemeClr val="bg1">
                  <a:alpha val="0"/>
                </a:schemeClr>
              </a:gs>
            </a:gsLst>
            <a:lin ang="5400000" scaled="1"/>
          </a:gra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pic>
        <p:nvPicPr>
          <p:cNvPr id="30" name="図 29">
            <a:extLst>
              <a:ext uri="{FF2B5EF4-FFF2-40B4-BE49-F238E27FC236}">
                <a16:creationId xmlns:a16="http://schemas.microsoft.com/office/drawing/2014/main" id="{C530E733-8D8B-4D65-94DF-BC77F2B4D0BC}"/>
              </a:ext>
            </a:extLst>
          </p:cNvPr>
          <p:cNvPicPr>
            <a:picLocks noChangeAspect="1"/>
          </p:cNvPicPr>
          <p:nvPr/>
        </p:nvPicPr>
        <p:blipFill>
          <a:blip r:embed="rId16">
            <a:extLst>
              <a:ext uri="{BEBA8EAE-BF5A-486C-A8C5-ECC9F3942E4B}">
                <a14:imgProps xmlns:a14="http://schemas.microsoft.com/office/drawing/2010/main">
                  <a14:imgLayer r:embed="rId17">
                    <a14:imgEffect>
                      <a14:sharpenSoften amount="-50000"/>
                    </a14:imgEffect>
                    <a14:imgEffect>
                      <a14:saturation sat="200000"/>
                    </a14:imgEffect>
                  </a14:imgLayer>
                </a14:imgProps>
              </a:ext>
            </a:extLst>
          </a:blip>
          <a:stretch>
            <a:fillRect/>
          </a:stretch>
        </p:blipFill>
        <p:spPr>
          <a:xfrm>
            <a:off x="4834897" y="794915"/>
            <a:ext cx="3396652" cy="4623122"/>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12700">
            <a:noFill/>
          </a:ln>
          <a:effectLst>
            <a:softEdge rad="12700"/>
          </a:effectLst>
        </p:spPr>
      </p:pic>
      <p:sp>
        <p:nvSpPr>
          <p:cNvPr id="65" name="テキスト ボックス 64">
            <a:extLst>
              <a:ext uri="{FF2B5EF4-FFF2-40B4-BE49-F238E27FC236}">
                <a16:creationId xmlns:a16="http://schemas.microsoft.com/office/drawing/2014/main" id="{33795D45-0629-41D8-AD16-5DFE84E568B4}"/>
              </a:ext>
            </a:extLst>
          </p:cNvPr>
          <p:cNvSpPr txBox="1"/>
          <p:nvPr/>
        </p:nvSpPr>
        <p:spPr>
          <a:xfrm>
            <a:off x="4866372" y="2723039"/>
            <a:ext cx="3365177" cy="807913"/>
          </a:xfrm>
          <a:prstGeom prst="rect">
            <a:avLst/>
          </a:prstGeom>
          <a:noFill/>
        </p:spPr>
        <p:txBody>
          <a:bodyPr wrap="square" rtlCol="0">
            <a:spAutoFit/>
          </a:bodyPr>
          <a:lstStyle/>
          <a:p>
            <a:pPr algn="ctr"/>
            <a:r>
              <a:rPr kumimoji="1" lang="ja-JP" altLang="en-US" sz="1200" spc="-150" dirty="0">
                <a:solidFill>
                  <a:srgbClr val="1E385D"/>
                </a:solidFill>
                <a:latin typeface="游明朝 Demibold" panose="02020600000000000000" pitchFamily="18" charset="-128"/>
                <a:ea typeface="游明朝 Demibold" panose="02020600000000000000" pitchFamily="18" charset="-128"/>
              </a:rPr>
              <a:t>御一人で考えるよりも</a:t>
            </a:r>
            <a:r>
              <a:rPr kumimoji="1" lang="ja-JP" altLang="en-US" sz="1200" spc="-150" dirty="0">
                <a:solidFill>
                  <a:srgbClr val="7030A0"/>
                </a:solidFill>
                <a:latin typeface="游明朝 Demibold" panose="02020600000000000000" pitchFamily="18" charset="-128"/>
                <a:ea typeface="游明朝 Demibold" panose="02020600000000000000" pitchFamily="18" charset="-128"/>
              </a:rPr>
              <a:t>多くの専門家</a:t>
            </a:r>
            <a:r>
              <a:rPr kumimoji="1" lang="ja-JP" altLang="en-US" sz="1200" spc="-150" dirty="0">
                <a:solidFill>
                  <a:srgbClr val="1E385D"/>
                </a:solidFill>
                <a:latin typeface="游明朝 Demibold" panose="02020600000000000000" pitchFamily="18" charset="-128"/>
                <a:ea typeface="游明朝 Demibold" panose="02020600000000000000" pitchFamily="18" charset="-128"/>
              </a:rPr>
              <a:t>と一緒に</a:t>
            </a:r>
            <a:endParaRPr kumimoji="1" lang="en-US" altLang="ja-JP" sz="1200" spc="-150" dirty="0">
              <a:solidFill>
                <a:srgbClr val="1E385D"/>
              </a:solidFill>
              <a:latin typeface="游明朝 Demibold" panose="02020600000000000000" pitchFamily="18" charset="-128"/>
              <a:ea typeface="游明朝 Demibold" panose="02020600000000000000" pitchFamily="18" charset="-128"/>
            </a:endParaRPr>
          </a:p>
          <a:p>
            <a:pPr algn="ctr"/>
            <a:r>
              <a:rPr kumimoji="1" lang="ja-JP" altLang="en-US" sz="1200" spc="-150" dirty="0">
                <a:solidFill>
                  <a:srgbClr val="1E385D"/>
                </a:solidFill>
                <a:latin typeface="游明朝 Demibold" panose="02020600000000000000" pitchFamily="18" charset="-128"/>
                <a:ea typeface="游明朝 Demibold" panose="02020600000000000000" pitchFamily="18" charset="-128"/>
              </a:rPr>
              <a:t>一緒に考えていくからこそ</a:t>
            </a:r>
            <a:r>
              <a:rPr kumimoji="1" lang="ja-JP" altLang="en-US" sz="1200" spc="-150" dirty="0">
                <a:latin typeface="游明朝 Demibold" panose="02020600000000000000" pitchFamily="18" charset="-128"/>
                <a:ea typeface="游明朝 Demibold" panose="02020600000000000000" pitchFamily="18" charset="-128"/>
              </a:rPr>
              <a:t>得られる</a:t>
            </a:r>
            <a:endParaRPr kumimoji="1" lang="en-US" altLang="ja-JP" sz="1200" spc="-150" dirty="0">
              <a:latin typeface="游明朝 Demibold" panose="02020600000000000000" pitchFamily="18" charset="-128"/>
              <a:ea typeface="游明朝 Demibold" panose="02020600000000000000" pitchFamily="18" charset="-128"/>
            </a:endParaRPr>
          </a:p>
          <a:p>
            <a:pPr algn="ctr"/>
            <a:r>
              <a:rPr kumimoji="1" lang="ja-JP" altLang="en-US" sz="1200" b="1" spc="-150" dirty="0">
                <a:solidFill>
                  <a:srgbClr val="FFFF00"/>
                </a:solidFill>
                <a:latin typeface="游明朝 Demibold" panose="02020600000000000000" pitchFamily="18" charset="-128"/>
                <a:ea typeface="游明朝 Demibold" panose="02020600000000000000" pitchFamily="18" charset="-128"/>
              </a:rPr>
              <a:t>大きな安心</a:t>
            </a:r>
            <a:r>
              <a:rPr kumimoji="1" lang="ja-JP" altLang="en-US" sz="1200" b="1" spc="-150" dirty="0">
                <a:latin typeface="游明朝 Demibold" panose="02020600000000000000" pitchFamily="18" charset="-128"/>
                <a:ea typeface="游明朝 Demibold" panose="02020600000000000000" pitchFamily="18" charset="-128"/>
              </a:rPr>
              <a:t>と</a:t>
            </a:r>
            <a:r>
              <a:rPr kumimoji="1" lang="ja-JP" altLang="en-US" sz="1200" b="1" spc="-150" dirty="0">
                <a:solidFill>
                  <a:schemeClr val="accent6">
                    <a:lumMod val="75000"/>
                  </a:schemeClr>
                </a:solidFill>
                <a:latin typeface="游明朝 Demibold" panose="02020600000000000000" pitchFamily="18" charset="-128"/>
                <a:ea typeface="游明朝 Demibold" panose="02020600000000000000" pitchFamily="18" charset="-128"/>
              </a:rPr>
              <a:t>終活の全て</a:t>
            </a:r>
            <a:r>
              <a:rPr kumimoji="1" lang="ja-JP" altLang="en-US" sz="1200" b="1" spc="-150" dirty="0">
                <a:latin typeface="游明朝 Demibold" panose="02020600000000000000" pitchFamily="18" charset="-128"/>
                <a:ea typeface="游明朝 Demibold" panose="02020600000000000000" pitchFamily="18" charset="-128"/>
              </a:rPr>
              <a:t>がここに</a:t>
            </a:r>
            <a:r>
              <a:rPr kumimoji="1" lang="ja-JP" altLang="en-US" sz="1200" b="1" spc="-150" dirty="0">
                <a:solidFill>
                  <a:srgbClr val="C00000"/>
                </a:solidFill>
                <a:latin typeface="游明朝 Demibold" panose="02020600000000000000" pitchFamily="18" charset="-128"/>
                <a:ea typeface="游明朝 Demibold" panose="02020600000000000000" pitchFamily="18" charset="-128"/>
              </a:rPr>
              <a:t>集結</a:t>
            </a:r>
            <a:endParaRPr kumimoji="1" lang="en-US" altLang="ja-JP" sz="1200" b="1" spc="-150" dirty="0">
              <a:solidFill>
                <a:srgbClr val="C00000"/>
              </a:solidFill>
              <a:latin typeface="游明朝 Demibold" panose="02020600000000000000" pitchFamily="18" charset="-128"/>
              <a:ea typeface="游明朝 Demibold" panose="02020600000000000000" pitchFamily="18" charset="-128"/>
            </a:endParaRPr>
          </a:p>
          <a:p>
            <a:pPr algn="ctr"/>
            <a:endParaRPr kumimoji="1" lang="ja-JP" altLang="en-US" sz="1050" b="1" spc="-150" dirty="0">
              <a:solidFill>
                <a:srgbClr val="C00000"/>
              </a:solidFill>
              <a:latin typeface="游明朝 Demibold" panose="02020600000000000000" pitchFamily="18" charset="-128"/>
              <a:ea typeface="游明朝 Demibold" panose="02020600000000000000" pitchFamily="18" charset="-128"/>
            </a:endParaRPr>
          </a:p>
        </p:txBody>
      </p:sp>
      <p:pic>
        <p:nvPicPr>
          <p:cNvPr id="71" name="図 70">
            <a:extLst>
              <a:ext uri="{FF2B5EF4-FFF2-40B4-BE49-F238E27FC236}">
                <a16:creationId xmlns:a16="http://schemas.microsoft.com/office/drawing/2014/main" id="{D3D41B22-A518-4E0B-B26D-B241C187D454}"/>
              </a:ext>
            </a:extLst>
          </p:cNvPr>
          <p:cNvPicPr>
            <a:picLocks noChangeAspect="1"/>
          </p:cNvPicPr>
          <p:nvPr/>
        </p:nvPicPr>
        <p:blipFill>
          <a:blip r:embed="rId18"/>
          <a:stretch>
            <a:fillRect/>
          </a:stretch>
        </p:blipFill>
        <p:spPr>
          <a:xfrm>
            <a:off x="4857744" y="5402013"/>
            <a:ext cx="640919" cy="545769"/>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73" name="正方形/長方形 72">
            <a:extLst>
              <a:ext uri="{FF2B5EF4-FFF2-40B4-BE49-F238E27FC236}">
                <a16:creationId xmlns:a16="http://schemas.microsoft.com/office/drawing/2014/main" id="{42D5C28D-50E0-44B2-B907-2F703BEEE1AB}"/>
              </a:ext>
            </a:extLst>
          </p:cNvPr>
          <p:cNvSpPr/>
          <p:nvPr/>
        </p:nvSpPr>
        <p:spPr>
          <a:xfrm>
            <a:off x="5445309" y="5468140"/>
            <a:ext cx="1344655" cy="246221"/>
          </a:xfrm>
          <a:prstGeom prst="rect">
            <a:avLst/>
          </a:prstGeom>
        </p:spPr>
        <p:txBody>
          <a:bodyPr wrap="square">
            <a:spAutoFit/>
          </a:bodyPr>
          <a:lstStyle/>
          <a:p>
            <a:pPr algn="ctr">
              <a:lnSpc>
                <a:spcPts val="600"/>
              </a:lnSpc>
            </a:pPr>
            <a:r>
              <a:rPr lang="ja-JP" altLang="en-US" sz="500" spc="30" dirty="0">
                <a:solidFill>
                  <a:schemeClr val="bg1"/>
                </a:solidFill>
                <a:latin typeface="UD デジタル 教科書体 NP-B" panose="02020700000000000000" pitchFamily="18" charset="-128"/>
                <a:ea typeface="UD デジタル 教科書体 NP-B" panose="02020700000000000000" pitchFamily="18" charset="-128"/>
              </a:rPr>
              <a:t>顧問弁護士・顧問司法書士</a:t>
            </a:r>
            <a:endParaRPr lang="en-US" altLang="ja-JP" sz="500" spc="30" dirty="0">
              <a:solidFill>
                <a:schemeClr val="bg1"/>
              </a:solidFill>
              <a:latin typeface="UD デジタル 教科書体 NP-B" panose="02020700000000000000" pitchFamily="18" charset="-128"/>
              <a:ea typeface="UD デジタル 教科書体 NP-B" panose="02020700000000000000" pitchFamily="18" charset="-128"/>
            </a:endParaRPr>
          </a:p>
          <a:p>
            <a:pPr algn="ctr">
              <a:lnSpc>
                <a:spcPts val="600"/>
              </a:lnSpc>
            </a:pPr>
            <a:r>
              <a:rPr lang="ja-JP" altLang="en-US" sz="500" spc="30" dirty="0">
                <a:solidFill>
                  <a:schemeClr val="bg1"/>
                </a:solidFill>
                <a:latin typeface="UD デジタル 教科書体 NP-B" panose="02020700000000000000" pitchFamily="18" charset="-128"/>
                <a:ea typeface="UD デジタル 教科書体 NP-B" panose="02020700000000000000" pitchFamily="18" charset="-128"/>
              </a:rPr>
              <a:t>顧問行政書士・顧問税理士による監修</a:t>
            </a:r>
          </a:p>
        </p:txBody>
      </p:sp>
      <p:sp>
        <p:nvSpPr>
          <p:cNvPr id="74" name="正方形/長方形 73">
            <a:extLst>
              <a:ext uri="{FF2B5EF4-FFF2-40B4-BE49-F238E27FC236}">
                <a16:creationId xmlns:a16="http://schemas.microsoft.com/office/drawing/2014/main" id="{27DA25D7-B447-4C7C-A90C-0480EB95BF83}"/>
              </a:ext>
            </a:extLst>
          </p:cNvPr>
          <p:cNvSpPr/>
          <p:nvPr/>
        </p:nvSpPr>
        <p:spPr>
          <a:xfrm>
            <a:off x="669781" y="5975086"/>
            <a:ext cx="4045092" cy="246221"/>
          </a:xfrm>
          <a:prstGeom prst="rect">
            <a:avLst/>
          </a:prstGeom>
        </p:spPr>
        <p:txBody>
          <a:bodyPr wrap="square">
            <a:spAutoFit/>
          </a:bodyPr>
          <a:lstStyle/>
          <a:p>
            <a:pPr>
              <a:lnSpc>
                <a:spcPts val="600"/>
              </a:lnSpc>
            </a:pPr>
            <a:r>
              <a:rPr lang="en-US" altLang="ja-JP" sz="500" b="1" dirty="0">
                <a:solidFill>
                  <a:schemeClr val="bg1"/>
                </a:solidFill>
                <a:latin typeface="BIZ UDPゴシック" panose="020B0400000000000000" pitchFamily="50" charset="-128"/>
                <a:ea typeface="BIZ UDPゴシック" panose="020B0400000000000000" pitchFamily="50" charset="-128"/>
              </a:rPr>
              <a:t>※</a:t>
            </a:r>
            <a:r>
              <a:rPr lang="ja-JP" altLang="en-US" sz="500" b="1" dirty="0">
                <a:solidFill>
                  <a:schemeClr val="bg1"/>
                </a:solidFill>
                <a:latin typeface="BIZ UDPゴシック" panose="020B0400000000000000" pitchFamily="50" charset="-128"/>
                <a:ea typeface="BIZ UDPゴシック" panose="020B0400000000000000" pitchFamily="50" charset="-128"/>
              </a:rPr>
              <a:t>「孤独死防止」及び「孤独死防止協会」並びに「全国孤独死防止協会」商標登録申請中　</a:t>
            </a:r>
            <a:r>
              <a:rPr lang="en-US" altLang="ja-JP" sz="500" b="1" dirty="0">
                <a:solidFill>
                  <a:schemeClr val="bg1"/>
                </a:solidFill>
                <a:latin typeface="BIZ UDPゴシック" panose="020B0400000000000000" pitchFamily="50" charset="-128"/>
                <a:ea typeface="BIZ UDPゴシック" panose="020B0400000000000000" pitchFamily="50" charset="-128"/>
              </a:rPr>
              <a:t>※</a:t>
            </a:r>
            <a:r>
              <a:rPr lang="ja-JP" altLang="en-US" sz="500" b="1" dirty="0">
                <a:solidFill>
                  <a:schemeClr val="bg1"/>
                </a:solidFill>
                <a:latin typeface="BIZ UDPゴシック" panose="020B0400000000000000" pitchFamily="50" charset="-128"/>
                <a:ea typeface="BIZ UDPゴシック" panose="020B0400000000000000" pitchFamily="50" charset="-128"/>
              </a:rPr>
              <a:t>横浜市介護支援専門員連絡協議会協賛企業</a:t>
            </a:r>
            <a:endParaRPr lang="en-US" altLang="ja-JP" sz="500" b="1" dirty="0">
              <a:solidFill>
                <a:schemeClr val="bg1"/>
              </a:solidFill>
              <a:latin typeface="BIZ UDPゴシック" panose="020B0400000000000000" pitchFamily="50" charset="-128"/>
              <a:ea typeface="BIZ UDPゴシック" panose="020B0400000000000000" pitchFamily="50" charset="-128"/>
            </a:endParaRPr>
          </a:p>
          <a:p>
            <a:pPr>
              <a:lnSpc>
                <a:spcPts val="600"/>
              </a:lnSpc>
            </a:pPr>
            <a:r>
              <a:rPr lang="en-US" altLang="ja-JP" sz="500" b="1" dirty="0">
                <a:solidFill>
                  <a:schemeClr val="bg1"/>
                </a:solidFill>
                <a:latin typeface="BIZ UDPゴシック" panose="020B0400000000000000" pitchFamily="50" charset="-128"/>
                <a:ea typeface="BIZ UDPゴシック" panose="020B0400000000000000" pitchFamily="50" charset="-128"/>
              </a:rPr>
              <a:t>※</a:t>
            </a:r>
            <a:r>
              <a:rPr lang="ja-JP" altLang="en-US" sz="500" b="1" dirty="0">
                <a:solidFill>
                  <a:schemeClr val="bg1"/>
                </a:solidFill>
                <a:latin typeface="BIZ UDPゴシック" panose="020B0400000000000000" pitchFamily="50" charset="-128"/>
                <a:ea typeface="BIZ UDPゴシック" panose="020B0400000000000000" pitchFamily="50" charset="-128"/>
              </a:rPr>
              <a:t>「リースバック</a:t>
            </a:r>
            <a:r>
              <a:rPr lang="en-US" altLang="ja-JP" sz="500" b="1" dirty="0">
                <a:solidFill>
                  <a:schemeClr val="bg1"/>
                </a:solidFill>
                <a:latin typeface="BIZ UDPゴシック" panose="020B0400000000000000" pitchFamily="50" charset="-128"/>
                <a:ea typeface="BIZ UDPゴシック" panose="020B0400000000000000" pitchFamily="50" charset="-128"/>
              </a:rPr>
              <a:t>de</a:t>
            </a:r>
            <a:r>
              <a:rPr lang="ja-JP" altLang="en-US" sz="500" b="1" dirty="0">
                <a:solidFill>
                  <a:schemeClr val="bg1"/>
                </a:solidFill>
                <a:latin typeface="BIZ UDPゴシック" panose="020B0400000000000000" pitchFamily="50" charset="-128"/>
                <a:ea typeface="BIZ UDPゴシック" panose="020B0400000000000000" pitchFamily="50" charset="-128"/>
              </a:rPr>
              <a:t>ゼロバック」及び「ゼロバック」商標登録済　</a:t>
            </a:r>
            <a:r>
              <a:rPr lang="en-US" altLang="ja-JP" sz="500" b="1" dirty="0">
                <a:solidFill>
                  <a:schemeClr val="bg1"/>
                </a:solidFill>
                <a:latin typeface="BIZ UDPゴシック" panose="020B0400000000000000" pitchFamily="50" charset="-128"/>
                <a:ea typeface="BIZ UDPゴシック" panose="020B0400000000000000" pitchFamily="50" charset="-128"/>
              </a:rPr>
              <a:t>※</a:t>
            </a:r>
            <a:r>
              <a:rPr lang="ja-JP" altLang="en-US" sz="500" b="1" dirty="0">
                <a:solidFill>
                  <a:schemeClr val="bg1"/>
                </a:solidFill>
                <a:latin typeface="BIZ UDPゴシック" panose="020B0400000000000000" pitchFamily="50" charset="-128"/>
                <a:ea typeface="BIZ UDPゴシック" panose="020B0400000000000000" pitchFamily="50" charset="-128"/>
              </a:rPr>
              <a:t>当社を名乗る類似企業にご注意ください</a:t>
            </a:r>
            <a:endParaRPr lang="en-US" altLang="ja-JP" sz="500" b="1" dirty="0">
              <a:solidFill>
                <a:schemeClr val="bg1"/>
              </a:solidFill>
              <a:latin typeface="BIZ UDPゴシック" panose="020B0400000000000000" pitchFamily="50" charset="-128"/>
              <a:ea typeface="BIZ UDPゴシック" panose="020B0400000000000000" pitchFamily="50" charset="-128"/>
            </a:endParaRPr>
          </a:p>
        </p:txBody>
      </p:sp>
      <p:sp>
        <p:nvSpPr>
          <p:cNvPr id="66" name="テキスト ボックス 65">
            <a:extLst>
              <a:ext uri="{FF2B5EF4-FFF2-40B4-BE49-F238E27FC236}">
                <a16:creationId xmlns:a16="http://schemas.microsoft.com/office/drawing/2014/main" id="{78522176-6B6E-495F-8D65-99A73D62F0DD}"/>
              </a:ext>
            </a:extLst>
          </p:cNvPr>
          <p:cNvSpPr txBox="1"/>
          <p:nvPr/>
        </p:nvSpPr>
        <p:spPr>
          <a:xfrm>
            <a:off x="4891548" y="1154652"/>
            <a:ext cx="3282259" cy="830997"/>
          </a:xfrm>
          <a:prstGeom prst="rect">
            <a:avLst/>
          </a:prstGeom>
          <a:noFill/>
        </p:spPr>
        <p:txBody>
          <a:bodyPr wrap="square" rtlCol="0">
            <a:spAutoFit/>
          </a:bodyPr>
          <a:lstStyle/>
          <a:p>
            <a:pPr algn="ctr"/>
            <a:r>
              <a:rPr kumimoji="1" lang="ja-JP" altLang="en-US" sz="1600" b="1" spc="-150" dirty="0">
                <a:latin typeface="游明朝 Demibold" panose="02020600000000000000" pitchFamily="18" charset="-128"/>
                <a:ea typeface="游明朝 Demibold" panose="02020600000000000000" pitchFamily="18" charset="-128"/>
              </a:rPr>
              <a:t>おひとり様・夫婦二人及び</a:t>
            </a:r>
            <a:endParaRPr kumimoji="1" lang="en-US" altLang="ja-JP" sz="1600" b="1" spc="-150" dirty="0">
              <a:latin typeface="游明朝 Demibold" panose="02020600000000000000" pitchFamily="18" charset="-128"/>
              <a:ea typeface="游明朝 Demibold" panose="02020600000000000000" pitchFamily="18" charset="-128"/>
            </a:endParaRPr>
          </a:p>
          <a:p>
            <a:pPr algn="ctr"/>
            <a:r>
              <a:rPr kumimoji="1" lang="ja-JP" altLang="en-US" sz="1600" b="1" spc="-150" dirty="0">
                <a:latin typeface="游明朝 Demibold" panose="02020600000000000000" pitchFamily="18" charset="-128"/>
                <a:ea typeface="游明朝 Demibold" panose="02020600000000000000" pitchFamily="18" charset="-128"/>
              </a:rPr>
              <a:t>身寄りのない方へ贈る</a:t>
            </a:r>
            <a:endParaRPr kumimoji="1" lang="en-US" altLang="ja-JP" sz="1600" b="1" spc="-150" dirty="0">
              <a:latin typeface="游明朝 Demibold" panose="02020600000000000000" pitchFamily="18" charset="-128"/>
              <a:ea typeface="游明朝 Demibold" panose="02020600000000000000" pitchFamily="18" charset="-128"/>
            </a:endParaRPr>
          </a:p>
          <a:p>
            <a:pPr algn="ctr"/>
            <a:r>
              <a:rPr kumimoji="1" lang="ja-JP" altLang="en-US" sz="1600" b="1" spc="-150" dirty="0">
                <a:latin typeface="游明朝 Demibold" panose="02020600000000000000" pitchFamily="18" charset="-128"/>
                <a:ea typeface="游明朝 Demibold" panose="02020600000000000000" pitchFamily="18" charset="-128"/>
              </a:rPr>
              <a:t>安心終活バイブル</a:t>
            </a:r>
            <a:endParaRPr kumimoji="1" lang="en-US" altLang="ja-JP" sz="1600" b="1" spc="-150" dirty="0">
              <a:latin typeface="游明朝 Demibold" panose="02020600000000000000" pitchFamily="18" charset="-128"/>
              <a:ea typeface="游明朝 Demibold" panose="02020600000000000000" pitchFamily="18" charset="-128"/>
            </a:endParaRPr>
          </a:p>
        </p:txBody>
      </p:sp>
      <p:pic>
        <p:nvPicPr>
          <p:cNvPr id="43" name="図 42">
            <a:extLst>
              <a:ext uri="{FF2B5EF4-FFF2-40B4-BE49-F238E27FC236}">
                <a16:creationId xmlns:a16="http://schemas.microsoft.com/office/drawing/2014/main" id="{1CC7EE81-7567-52D8-2AAF-4A002D0DBB8D}"/>
              </a:ext>
            </a:extLst>
          </p:cNvPr>
          <p:cNvPicPr>
            <a:picLocks noChangeAspect="1"/>
          </p:cNvPicPr>
          <p:nvPr/>
        </p:nvPicPr>
        <p:blipFill>
          <a:blip r:embed="rId19"/>
          <a:stretch>
            <a:fillRect/>
          </a:stretch>
        </p:blipFill>
        <p:spPr>
          <a:xfrm>
            <a:off x="4851731" y="2149708"/>
            <a:ext cx="3365177" cy="417997"/>
          </a:xfrm>
          <a:prstGeom prst="rect">
            <a:avLst/>
          </a:prstGeom>
        </p:spPr>
      </p:pic>
      <p:sp>
        <p:nvSpPr>
          <p:cNvPr id="38" name="正方形/長方形 37">
            <a:extLst>
              <a:ext uri="{FF2B5EF4-FFF2-40B4-BE49-F238E27FC236}">
                <a16:creationId xmlns:a16="http://schemas.microsoft.com/office/drawing/2014/main" id="{049132F5-FDBA-E183-E070-460E59CA65EF}"/>
              </a:ext>
            </a:extLst>
          </p:cNvPr>
          <p:cNvSpPr/>
          <p:nvPr/>
        </p:nvSpPr>
        <p:spPr>
          <a:xfrm>
            <a:off x="6667763" y="5414595"/>
            <a:ext cx="1707747" cy="169277"/>
          </a:xfrm>
          <a:prstGeom prst="rect">
            <a:avLst/>
          </a:prstGeom>
        </p:spPr>
        <p:txBody>
          <a:bodyPr wrap="square">
            <a:spAutoFit/>
          </a:bodyPr>
          <a:lstStyle/>
          <a:p>
            <a:pPr>
              <a:lnSpc>
                <a:spcPts val="600"/>
              </a:lnSpc>
            </a:pPr>
            <a:r>
              <a:rPr lang="ja-JP" altLang="en-US" sz="500" spc="30" dirty="0">
                <a:solidFill>
                  <a:schemeClr val="bg1"/>
                </a:solidFill>
                <a:latin typeface="UD デジタル 教科書体 NP-B" panose="02020700000000000000" pitchFamily="18" charset="-128"/>
                <a:ea typeface="UD デジタル 教科書体 NP-B" panose="02020700000000000000" pitchFamily="18" charset="-128"/>
              </a:rPr>
              <a:t>非営利型</a:t>
            </a:r>
            <a:endParaRPr lang="en-US" altLang="ja-JP" sz="200" spc="30" dirty="0">
              <a:solidFill>
                <a:schemeClr val="bg1"/>
              </a:solidFill>
              <a:latin typeface="UD デジタル 教科書体 NP-B" panose="02020700000000000000" pitchFamily="18" charset="-128"/>
              <a:ea typeface="UD デジタル 教科書体 NP-B" panose="02020700000000000000" pitchFamily="18" charset="-128"/>
            </a:endParaRPr>
          </a:p>
        </p:txBody>
      </p:sp>
      <p:sp>
        <p:nvSpPr>
          <p:cNvPr id="64" name="正方形/長方形 63">
            <a:extLst>
              <a:ext uri="{FF2B5EF4-FFF2-40B4-BE49-F238E27FC236}">
                <a16:creationId xmlns:a16="http://schemas.microsoft.com/office/drawing/2014/main" id="{B9C7BB5D-65EF-BD5B-1187-0343DAFD5541}"/>
              </a:ext>
            </a:extLst>
          </p:cNvPr>
          <p:cNvSpPr/>
          <p:nvPr/>
        </p:nvSpPr>
        <p:spPr>
          <a:xfrm>
            <a:off x="6667763" y="5520669"/>
            <a:ext cx="1635409" cy="175817"/>
          </a:xfrm>
          <a:prstGeom prst="rect">
            <a:avLst/>
          </a:prstGeom>
        </p:spPr>
        <p:txBody>
          <a:bodyPr wrap="square">
            <a:spAutoFit/>
          </a:bodyPr>
          <a:lstStyle/>
          <a:p>
            <a:pPr>
              <a:lnSpc>
                <a:spcPts val="600"/>
              </a:lnSpc>
            </a:pPr>
            <a:r>
              <a:rPr lang="zh-CN" altLang="en-US" sz="700" spc="30" dirty="0">
                <a:solidFill>
                  <a:schemeClr val="bg1"/>
                </a:solidFill>
                <a:latin typeface="UD デジタル 教科書体 NP-B" panose="02020700000000000000" pitchFamily="18" charset="-128"/>
                <a:ea typeface="UD デジタル 教科書体 NP-B" panose="02020700000000000000" pitchFamily="18" charset="-128"/>
              </a:rPr>
              <a:t>一般社団法人 全国孤独死防止協会</a:t>
            </a:r>
            <a:endParaRPr lang="ja-JP" altLang="en-US" sz="700" spc="30" dirty="0">
              <a:solidFill>
                <a:schemeClr val="bg1"/>
              </a:solidFill>
              <a:latin typeface="UD デジタル 教科書体 NP-B" panose="02020700000000000000" pitchFamily="18" charset="-128"/>
              <a:ea typeface="UD デジタル 教科書体 NP-B" panose="02020700000000000000" pitchFamily="18" charset="-128"/>
            </a:endParaRPr>
          </a:p>
        </p:txBody>
      </p:sp>
    </p:spTree>
    <p:extLst>
      <p:ext uri="{BB962C8B-B14F-4D97-AF65-F5344CB8AC3E}">
        <p14:creationId xmlns:p14="http://schemas.microsoft.com/office/powerpoint/2010/main" val="485814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テキスト が含まれている画像&#10;&#10;自動的に生成された説明">
            <a:extLst>
              <a:ext uri="{FF2B5EF4-FFF2-40B4-BE49-F238E27FC236}">
                <a16:creationId xmlns:a16="http://schemas.microsoft.com/office/drawing/2014/main" id="{FD378D46-D88C-4F95-98C2-DFEE7DDC1C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5" y="-34945"/>
            <a:ext cx="9164090" cy="6858000"/>
          </a:xfrm>
          <a:prstGeom prst="rect">
            <a:avLst/>
          </a:prstGeom>
        </p:spPr>
      </p:pic>
      <p:sp>
        <p:nvSpPr>
          <p:cNvPr id="8" name="正方形/長方形 7">
            <a:extLst>
              <a:ext uri="{FF2B5EF4-FFF2-40B4-BE49-F238E27FC236}">
                <a16:creationId xmlns:a16="http://schemas.microsoft.com/office/drawing/2014/main" id="{69482FC1-9F99-4799-876E-B801CC0C053B}"/>
              </a:ext>
            </a:extLst>
          </p:cNvPr>
          <p:cNvSpPr/>
          <p:nvPr/>
        </p:nvSpPr>
        <p:spPr>
          <a:xfrm>
            <a:off x="583504" y="5953116"/>
            <a:ext cx="7976991" cy="311336"/>
          </a:xfrm>
          <a:prstGeom prst="rect">
            <a:avLst/>
          </a:prstGeom>
          <a:solidFill>
            <a:srgbClr val="1E3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 name="正方形/長方形 16">
            <a:extLst>
              <a:ext uri="{FF2B5EF4-FFF2-40B4-BE49-F238E27FC236}">
                <a16:creationId xmlns:a16="http://schemas.microsoft.com/office/drawing/2014/main" id="{063C8335-53D3-4D10-92DF-3E4202F70E10}"/>
              </a:ext>
            </a:extLst>
          </p:cNvPr>
          <p:cNvSpPr/>
          <p:nvPr/>
        </p:nvSpPr>
        <p:spPr>
          <a:xfrm>
            <a:off x="4955458" y="2943778"/>
            <a:ext cx="3120759" cy="291723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5" name="正方形/長方形 14">
            <a:extLst>
              <a:ext uri="{FF2B5EF4-FFF2-40B4-BE49-F238E27FC236}">
                <a16:creationId xmlns:a16="http://schemas.microsoft.com/office/drawing/2014/main" id="{6EFEE2AC-AA31-4D2C-B8C0-A9A622BD7EEA}"/>
              </a:ext>
            </a:extLst>
          </p:cNvPr>
          <p:cNvSpPr/>
          <p:nvPr/>
        </p:nvSpPr>
        <p:spPr>
          <a:xfrm>
            <a:off x="4955458" y="996991"/>
            <a:ext cx="3120759" cy="172261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55" name="正方形/長方形 54">
            <a:extLst>
              <a:ext uri="{FF2B5EF4-FFF2-40B4-BE49-F238E27FC236}">
                <a16:creationId xmlns:a16="http://schemas.microsoft.com/office/drawing/2014/main" id="{BBB3251A-1CC5-4E7B-816D-99E0DD84330C}"/>
              </a:ext>
            </a:extLst>
          </p:cNvPr>
          <p:cNvSpPr/>
          <p:nvPr/>
        </p:nvSpPr>
        <p:spPr>
          <a:xfrm>
            <a:off x="5423419" y="2186722"/>
            <a:ext cx="2232604" cy="465192"/>
          </a:xfrm>
          <a:prstGeom prst="rect">
            <a:avLst/>
          </a:prstGeom>
        </p:spPr>
        <p:txBody>
          <a:bodyPr wrap="square">
            <a:spAutoFit/>
          </a:bodyPr>
          <a:lstStyle/>
          <a:p>
            <a:pPr marL="0" marR="0" lvl="0" indent="0" algn="l"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4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0" lang="en-US" altLang="ja-JP" sz="400" b="0" i="0" u="none" strike="noStrike" kern="1200" cap="none" spc="4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24</a:t>
            </a:r>
            <a:r>
              <a:rPr kumimoji="0" lang="ja-JP" altLang="en-US" sz="400" b="0" i="0" u="none" strike="noStrike" kern="1200" cap="none" spc="4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時間</a:t>
            </a:r>
            <a:r>
              <a:rPr kumimoji="0" lang="en-US" altLang="ja-JP" sz="400" b="0" i="0" u="none" strike="noStrike" kern="1200" cap="none" spc="4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365</a:t>
            </a:r>
            <a:r>
              <a:rPr kumimoji="0" lang="ja-JP" altLang="en-US" sz="400" b="0" i="0" u="none" strike="noStrike" kern="1200" cap="none" spc="4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日、フリーダイヤルで健康相談を受け付けます。 </a:t>
            </a:r>
          </a:p>
          <a:p>
            <a:pPr marL="0" marR="0" lvl="0" indent="0" algn="l"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4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豊富な経験を持つ看護師等が迅速に対応いたします。 </a:t>
            </a:r>
          </a:p>
          <a:p>
            <a:pPr marL="0" marR="0" lvl="0" indent="0" algn="l"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4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介護に関するご相談も受け付けています。 </a:t>
            </a:r>
          </a:p>
          <a:p>
            <a:pPr marL="0" marR="0" lvl="0" indent="0" algn="l"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4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お受けした電話の内容で医師の判断が必要と考えられる場合は、</a:t>
            </a:r>
            <a:endParaRPr kumimoji="0" lang="en-US" altLang="ja-JP" sz="400" b="0" i="0" u="none" strike="noStrike" kern="1200" cap="none" spc="4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4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日本医科大学付属病院高度救命救急センター所属の医師がご相談に応じます。 </a:t>
            </a:r>
          </a:p>
        </p:txBody>
      </p:sp>
      <p:sp>
        <p:nvSpPr>
          <p:cNvPr id="14" name="正方形/長方形 13">
            <a:extLst>
              <a:ext uri="{FF2B5EF4-FFF2-40B4-BE49-F238E27FC236}">
                <a16:creationId xmlns:a16="http://schemas.microsoft.com/office/drawing/2014/main" id="{68312EFB-496F-4EEC-85E3-3C1B7DE53311}"/>
              </a:ext>
            </a:extLst>
          </p:cNvPr>
          <p:cNvSpPr/>
          <p:nvPr/>
        </p:nvSpPr>
        <p:spPr>
          <a:xfrm>
            <a:off x="1067783" y="962227"/>
            <a:ext cx="3120759" cy="322041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6" name="正方形/長方形 15">
            <a:extLst>
              <a:ext uri="{FF2B5EF4-FFF2-40B4-BE49-F238E27FC236}">
                <a16:creationId xmlns:a16="http://schemas.microsoft.com/office/drawing/2014/main" id="{AD8555FC-2824-4419-8BA7-0184A4DFA72A}"/>
              </a:ext>
            </a:extLst>
          </p:cNvPr>
          <p:cNvSpPr/>
          <p:nvPr/>
        </p:nvSpPr>
        <p:spPr>
          <a:xfrm>
            <a:off x="1067783" y="4353157"/>
            <a:ext cx="3120759" cy="150785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pic>
        <p:nvPicPr>
          <p:cNvPr id="11" name="図 10" descr="男, 民衆, テーブル, ゲーム が含まれている画像&#10;&#10;自動的に生成された説明">
            <a:extLst>
              <a:ext uri="{FF2B5EF4-FFF2-40B4-BE49-F238E27FC236}">
                <a16:creationId xmlns:a16="http://schemas.microsoft.com/office/drawing/2014/main" id="{7C42B84F-395A-4640-9EEE-8E9E983A1F90}"/>
              </a:ext>
            </a:extLst>
          </p:cNvPr>
          <p:cNvPicPr>
            <a:picLocks noChangeAspect="1"/>
          </p:cNvPicPr>
          <p:nvPr/>
        </p:nvPicPr>
        <p:blipFill rotWithShape="1">
          <a:blip r:embed="rId3">
            <a:extLst>
              <a:ext uri="{28A0092B-C50C-407E-A947-70E740481C1C}">
                <a14:useLocalDpi xmlns:a14="http://schemas.microsoft.com/office/drawing/2010/main" val="0"/>
              </a:ext>
            </a:extLst>
          </a:blip>
          <a:srcRect b="9043"/>
          <a:stretch/>
        </p:blipFill>
        <p:spPr>
          <a:xfrm>
            <a:off x="7054533" y="2813993"/>
            <a:ext cx="1505431" cy="914399"/>
          </a:xfrm>
          <a:prstGeom prst="rect">
            <a:avLst/>
          </a:prstGeom>
        </p:spPr>
      </p:pic>
      <p:pic>
        <p:nvPicPr>
          <p:cNvPr id="9" name="図 8" descr="座る, テーブル が含まれている画像&#10;&#10;自動的に生成された説明">
            <a:extLst>
              <a:ext uri="{FF2B5EF4-FFF2-40B4-BE49-F238E27FC236}">
                <a16:creationId xmlns:a16="http://schemas.microsoft.com/office/drawing/2014/main" id="{A6FCA008-DC3E-4EE4-860A-B61AC01735D8}"/>
              </a:ext>
            </a:extLst>
          </p:cNvPr>
          <p:cNvPicPr>
            <a:picLocks noChangeAspect="1"/>
          </p:cNvPicPr>
          <p:nvPr/>
        </p:nvPicPr>
        <p:blipFill rotWithShape="1">
          <a:blip r:embed="rId4">
            <a:extLst>
              <a:ext uri="{28A0092B-C50C-407E-A947-70E740481C1C}">
                <a14:useLocalDpi xmlns:a14="http://schemas.microsoft.com/office/drawing/2010/main" val="0"/>
              </a:ext>
            </a:extLst>
          </a:blip>
          <a:srcRect b="10506"/>
          <a:stretch/>
        </p:blipFill>
        <p:spPr>
          <a:xfrm>
            <a:off x="580894" y="4223928"/>
            <a:ext cx="1614806" cy="965070"/>
          </a:xfrm>
          <a:prstGeom prst="rect">
            <a:avLst/>
          </a:prstGeom>
        </p:spPr>
      </p:pic>
      <p:pic>
        <p:nvPicPr>
          <p:cNvPr id="13" name="図 12" descr="ドレスを着ている女の子&#10;&#10;自動的に生成された説明">
            <a:extLst>
              <a:ext uri="{FF2B5EF4-FFF2-40B4-BE49-F238E27FC236}">
                <a16:creationId xmlns:a16="http://schemas.microsoft.com/office/drawing/2014/main" id="{366B94E3-3361-4EB4-B99E-5A7E3821A4C0}"/>
              </a:ext>
            </a:extLst>
          </p:cNvPr>
          <p:cNvPicPr>
            <a:picLocks noChangeAspect="1"/>
          </p:cNvPicPr>
          <p:nvPr/>
        </p:nvPicPr>
        <p:blipFill rotWithShape="1">
          <a:blip r:embed="rId5">
            <a:extLst>
              <a:ext uri="{28A0092B-C50C-407E-A947-70E740481C1C}">
                <a14:useLocalDpi xmlns:a14="http://schemas.microsoft.com/office/drawing/2010/main" val="0"/>
              </a:ext>
            </a:extLst>
          </a:blip>
          <a:srcRect l="6339" r="7894"/>
          <a:stretch/>
        </p:blipFill>
        <p:spPr>
          <a:xfrm flipH="1">
            <a:off x="7203115" y="749216"/>
            <a:ext cx="1356849" cy="1054680"/>
          </a:xfrm>
          <a:prstGeom prst="rect">
            <a:avLst/>
          </a:prstGeom>
        </p:spPr>
      </p:pic>
      <p:sp>
        <p:nvSpPr>
          <p:cNvPr id="18" name="吹き出し: 角を丸めた四角形 17">
            <a:extLst>
              <a:ext uri="{FF2B5EF4-FFF2-40B4-BE49-F238E27FC236}">
                <a16:creationId xmlns:a16="http://schemas.microsoft.com/office/drawing/2014/main" id="{2982BBDC-77BC-4FF1-8B26-B5575EC5E7FC}"/>
              </a:ext>
            </a:extLst>
          </p:cNvPr>
          <p:cNvSpPr/>
          <p:nvPr/>
        </p:nvSpPr>
        <p:spPr>
          <a:xfrm>
            <a:off x="2193561" y="1076793"/>
            <a:ext cx="1256675" cy="117423"/>
          </a:xfrm>
          <a:prstGeom prst="wedgeRoundRectCallout">
            <a:avLst>
              <a:gd name="adj1" fmla="val -4332"/>
              <a:gd name="adj2" fmla="val 96543"/>
              <a:gd name="adj3" fmla="val 16667"/>
            </a:avLst>
          </a:prstGeom>
          <a:noFill/>
          <a:ln w="6350">
            <a:solidFill>
              <a:srgbClr val="465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 name="正方形/長方形 18">
            <a:extLst>
              <a:ext uri="{FF2B5EF4-FFF2-40B4-BE49-F238E27FC236}">
                <a16:creationId xmlns:a16="http://schemas.microsoft.com/office/drawing/2014/main" id="{45974CF8-9BCF-4A7C-8B49-A1317B767EF9}"/>
              </a:ext>
            </a:extLst>
          </p:cNvPr>
          <p:cNvSpPr/>
          <p:nvPr/>
        </p:nvSpPr>
        <p:spPr>
          <a:xfrm>
            <a:off x="2134588" y="1045669"/>
            <a:ext cx="1428596" cy="18466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rPr>
              <a:t>顧問弁護士・顧問司法書士監督</a:t>
            </a:r>
            <a:r>
              <a:rPr kumimoji="0" lang="ja-JP" altLang="en-US" sz="5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rPr>
              <a:t>による </a:t>
            </a:r>
            <a:endParaRPr kumimoji="0" lang="ja-JP" altLang="en-US" sz="6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endParaRPr>
          </a:p>
        </p:txBody>
      </p:sp>
      <p:sp>
        <p:nvSpPr>
          <p:cNvPr id="20" name="正方形/長方形 19">
            <a:extLst>
              <a:ext uri="{FF2B5EF4-FFF2-40B4-BE49-F238E27FC236}">
                <a16:creationId xmlns:a16="http://schemas.microsoft.com/office/drawing/2014/main" id="{71BFFF93-99B8-43EA-BC59-C504F65E6088}"/>
              </a:ext>
            </a:extLst>
          </p:cNvPr>
          <p:cNvSpPr/>
          <p:nvPr/>
        </p:nvSpPr>
        <p:spPr>
          <a:xfrm>
            <a:off x="2286073" y="1196649"/>
            <a:ext cx="1125629" cy="246221"/>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0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rPr>
              <a:t>死後事務契約料 </a:t>
            </a:r>
            <a:endParaRPr kumimoji="0" lang="ja-JP" altLang="en-US" sz="10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endParaRPr>
          </a:p>
        </p:txBody>
      </p:sp>
      <p:pic>
        <p:nvPicPr>
          <p:cNvPr id="21" name="図 20" descr="テキスト が含まれている画像&#10;&#10;自動的に生成された説明">
            <a:extLst>
              <a:ext uri="{FF2B5EF4-FFF2-40B4-BE49-F238E27FC236}">
                <a16:creationId xmlns:a16="http://schemas.microsoft.com/office/drawing/2014/main" id="{D06A33A3-739A-4DB8-9413-B54A1BD953B6}"/>
              </a:ext>
            </a:extLst>
          </p:cNvPr>
          <p:cNvPicPr>
            <a:picLocks noChangeAspect="1"/>
          </p:cNvPicPr>
          <p:nvPr/>
        </p:nvPicPr>
        <p:blipFill rotWithShape="1">
          <a:blip r:embed="rId2">
            <a:extLst>
              <a:ext uri="{28A0092B-C50C-407E-A947-70E740481C1C}">
                <a14:useLocalDpi xmlns:a14="http://schemas.microsoft.com/office/drawing/2010/main" val="0"/>
              </a:ext>
            </a:extLst>
          </a:blip>
          <a:srcRect l="37972" t="15191" r="57393" b="79427"/>
          <a:stretch/>
        </p:blipFill>
        <p:spPr>
          <a:xfrm>
            <a:off x="3466638" y="1040308"/>
            <a:ext cx="424775" cy="369113"/>
          </a:xfrm>
          <a:prstGeom prst="rect">
            <a:avLst/>
          </a:prstGeom>
        </p:spPr>
      </p:pic>
      <p:pic>
        <p:nvPicPr>
          <p:cNvPr id="22" name="図 21" descr="テキスト が含まれている画像&#10;&#10;自動的に生成された説明">
            <a:extLst>
              <a:ext uri="{FF2B5EF4-FFF2-40B4-BE49-F238E27FC236}">
                <a16:creationId xmlns:a16="http://schemas.microsoft.com/office/drawing/2014/main" id="{AEC02FD4-4F60-4FD0-B323-2FE3AC141F27}"/>
              </a:ext>
            </a:extLst>
          </p:cNvPr>
          <p:cNvPicPr>
            <a:picLocks noChangeAspect="1"/>
          </p:cNvPicPr>
          <p:nvPr/>
        </p:nvPicPr>
        <p:blipFill rotWithShape="1">
          <a:blip r:embed="rId2">
            <a:extLst>
              <a:ext uri="{28A0092B-C50C-407E-A947-70E740481C1C}">
                <a14:useLocalDpi xmlns:a14="http://schemas.microsoft.com/office/drawing/2010/main" val="0"/>
              </a:ext>
            </a:extLst>
          </a:blip>
          <a:srcRect l="23874" t="21261" r="55268" b="74094"/>
          <a:stretch/>
        </p:blipFill>
        <p:spPr>
          <a:xfrm>
            <a:off x="2178544" y="1454046"/>
            <a:ext cx="1911391" cy="318565"/>
          </a:xfrm>
          <a:prstGeom prst="rect">
            <a:avLst/>
          </a:prstGeom>
        </p:spPr>
      </p:pic>
      <p:cxnSp>
        <p:nvCxnSpPr>
          <p:cNvPr id="24" name="直線コネクタ 23">
            <a:extLst>
              <a:ext uri="{FF2B5EF4-FFF2-40B4-BE49-F238E27FC236}">
                <a16:creationId xmlns:a16="http://schemas.microsoft.com/office/drawing/2014/main" id="{87188EC2-2C81-47C0-924D-D80A7F0A3B70}"/>
              </a:ext>
            </a:extLst>
          </p:cNvPr>
          <p:cNvCxnSpPr>
            <a:cxnSpLocks/>
          </p:cNvCxnSpPr>
          <p:nvPr/>
        </p:nvCxnSpPr>
        <p:spPr>
          <a:xfrm>
            <a:off x="582025" y="1807072"/>
            <a:ext cx="3616176" cy="0"/>
          </a:xfrm>
          <a:prstGeom prst="line">
            <a:avLst/>
          </a:prstGeom>
          <a:ln w="19050">
            <a:solidFill>
              <a:srgbClr val="465771"/>
            </a:solidFill>
          </a:ln>
        </p:spPr>
        <p:style>
          <a:lnRef idx="1">
            <a:schemeClr val="accent1"/>
          </a:lnRef>
          <a:fillRef idx="0">
            <a:schemeClr val="accent1"/>
          </a:fillRef>
          <a:effectRef idx="0">
            <a:schemeClr val="accent1"/>
          </a:effectRef>
          <a:fontRef idx="minor">
            <a:schemeClr val="tx1"/>
          </a:fontRef>
        </p:style>
      </p:cxnSp>
      <p:sp>
        <p:nvSpPr>
          <p:cNvPr id="26" name="正方形/長方形 25">
            <a:extLst>
              <a:ext uri="{FF2B5EF4-FFF2-40B4-BE49-F238E27FC236}">
                <a16:creationId xmlns:a16="http://schemas.microsoft.com/office/drawing/2014/main" id="{1A0B9A3E-2F9F-4E8C-BB50-5B0D18D9A683}"/>
              </a:ext>
            </a:extLst>
          </p:cNvPr>
          <p:cNvSpPr/>
          <p:nvPr/>
        </p:nvSpPr>
        <p:spPr>
          <a:xfrm>
            <a:off x="1111313" y="1866732"/>
            <a:ext cx="3042685" cy="465192"/>
          </a:xfrm>
          <a:prstGeom prst="rect">
            <a:avLst/>
          </a:prstGeom>
        </p:spPr>
        <p:txBody>
          <a:bodyPr wrap="square">
            <a:spAutoFit/>
          </a:bodyPr>
          <a:lstStyle/>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人が死亡すると、</a:t>
            </a: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葬儀の主宰、役所への行政手続き、病院代等の清算、年金手続き、クレジットカードの解約など、様々な</a:t>
            </a:r>
            <a:endParaRPr kumimoji="0" lang="en-US" altLang="ja-JP"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事務手続きが発生</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します。一般的に、これら事務手続きは家族や親族が行ってくれますが、身寄りがいない方の場合</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には、誰もその作業をしてくれる人はいません。高齢化社会が進み、子供がいない夫婦が増え、家族関係が薄くなった</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現代においては、この死後事務を行う方が誰もいないまま亡くなる方が後を絶ちません。このように、</a:t>
            </a: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死後の煩雑な事務</a:t>
            </a:r>
            <a:endParaRPr kumimoji="0" lang="en-US" altLang="ja-JP"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600"/>
              </a:lnSpc>
              <a:spcBef>
                <a:spcPts val="0"/>
              </a:spcBef>
              <a:spcAft>
                <a:spcPts val="0"/>
              </a:spcAft>
              <a:buClrTx/>
              <a:buSzTx/>
              <a:buFontTx/>
              <a:buNone/>
              <a:tabLst/>
              <a:defRPr/>
            </a:pPr>
            <a:r>
              <a:rPr kumimoji="0" lang="ja-JP" altLang="en-US" sz="400" b="1" i="0" u="none" strike="noStrike" kern="1200" cap="none" spc="3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手続きを生前のうちに誰かへ委任しておくことができる制度</a:t>
            </a:r>
            <a:r>
              <a:rPr kumimoji="0" lang="ja-JP" altLang="en-US" sz="400" b="0" i="0" u="none" strike="noStrike" kern="1200" cap="none" spc="3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が</a:t>
            </a:r>
            <a:r>
              <a:rPr kumimoji="0" lang="ja-JP" altLang="en-US" sz="400" b="1" i="0" u="none" strike="noStrike" kern="1200" cap="none" spc="30" normalizeH="0" baseline="0" noProof="0" dirty="0">
                <a:ln>
                  <a:noFill/>
                </a:ln>
                <a:solidFill>
                  <a:srgbClr val="B40D22"/>
                </a:solidFill>
                <a:effectLst/>
                <a:uLnTx/>
                <a:uFillTx/>
                <a:latin typeface="BIZ UDPゴシック" panose="020B0400000000000000" pitchFamily="50" charset="-128"/>
                <a:ea typeface="BIZ UDPゴシック" panose="020B0400000000000000" pitchFamily="50" charset="-128"/>
                <a:cs typeface="+mn-cs"/>
              </a:rPr>
              <a:t>「死後事務委任契約」</a:t>
            </a:r>
            <a:r>
              <a:rPr kumimoji="0" lang="ja-JP" altLang="en-US" sz="400" b="0" i="0" u="none" strike="noStrike" kern="1200" cap="none" spc="3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です。 </a:t>
            </a:r>
          </a:p>
        </p:txBody>
      </p:sp>
      <p:sp>
        <p:nvSpPr>
          <p:cNvPr id="27" name="正方形/長方形 26">
            <a:extLst>
              <a:ext uri="{FF2B5EF4-FFF2-40B4-BE49-F238E27FC236}">
                <a16:creationId xmlns:a16="http://schemas.microsoft.com/office/drawing/2014/main" id="{DB7CB0AF-1F07-43D8-B15B-C9D756FB7C31}"/>
              </a:ext>
            </a:extLst>
          </p:cNvPr>
          <p:cNvSpPr/>
          <p:nvPr/>
        </p:nvSpPr>
        <p:spPr>
          <a:xfrm>
            <a:off x="1215456" y="2376991"/>
            <a:ext cx="56167" cy="59794"/>
          </a:xfrm>
          <a:prstGeom prst="rect">
            <a:avLst/>
          </a:prstGeom>
          <a:solidFill>
            <a:srgbClr val="465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8" name="正方形/長方形 27">
            <a:extLst>
              <a:ext uri="{FF2B5EF4-FFF2-40B4-BE49-F238E27FC236}">
                <a16:creationId xmlns:a16="http://schemas.microsoft.com/office/drawing/2014/main" id="{14F85E6F-DE0E-4C36-94C5-6BC99F1F4ED0}"/>
              </a:ext>
            </a:extLst>
          </p:cNvPr>
          <p:cNvSpPr/>
          <p:nvPr/>
        </p:nvSpPr>
        <p:spPr>
          <a:xfrm>
            <a:off x="1214447" y="2318082"/>
            <a:ext cx="1518364" cy="19236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50" b="0"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rPr>
              <a:t>死後事務委任に盛り込む内容の一例</a:t>
            </a:r>
          </a:p>
        </p:txBody>
      </p:sp>
      <p:pic>
        <p:nvPicPr>
          <p:cNvPr id="29" name="図 28" descr="テキスト が含まれている画像&#10;&#10;自動的に生成された説明">
            <a:extLst>
              <a:ext uri="{FF2B5EF4-FFF2-40B4-BE49-F238E27FC236}">
                <a16:creationId xmlns:a16="http://schemas.microsoft.com/office/drawing/2014/main" id="{940F5DA7-B2E0-4945-9DAC-3DA271B46925}"/>
              </a:ext>
            </a:extLst>
          </p:cNvPr>
          <p:cNvPicPr>
            <a:picLocks noChangeAspect="1"/>
          </p:cNvPicPr>
          <p:nvPr/>
        </p:nvPicPr>
        <p:blipFill rotWithShape="1">
          <a:blip r:embed="rId2">
            <a:extLst>
              <a:ext uri="{28A0092B-C50C-407E-A947-70E740481C1C}">
                <a14:useLocalDpi xmlns:a14="http://schemas.microsoft.com/office/drawing/2010/main" val="0"/>
              </a:ext>
            </a:extLst>
          </a:blip>
          <a:srcRect l="12784" t="35944" r="84743" b="39769"/>
          <a:stretch/>
        </p:blipFill>
        <p:spPr>
          <a:xfrm>
            <a:off x="1160713" y="2466219"/>
            <a:ext cx="226659" cy="1665600"/>
          </a:xfrm>
          <a:prstGeom prst="rect">
            <a:avLst/>
          </a:prstGeom>
        </p:spPr>
      </p:pic>
      <p:sp>
        <p:nvSpPr>
          <p:cNvPr id="30" name="正方形/長方形 29">
            <a:extLst>
              <a:ext uri="{FF2B5EF4-FFF2-40B4-BE49-F238E27FC236}">
                <a16:creationId xmlns:a16="http://schemas.microsoft.com/office/drawing/2014/main" id="{5CC9B013-F0BA-40C4-9893-80F977C656C4}"/>
              </a:ext>
            </a:extLst>
          </p:cNvPr>
          <p:cNvSpPr/>
          <p:nvPr/>
        </p:nvSpPr>
        <p:spPr>
          <a:xfrm>
            <a:off x="1338975" y="2451675"/>
            <a:ext cx="3042685" cy="660758"/>
          </a:xfrm>
          <a:prstGeom prst="rect">
            <a:avLst/>
          </a:prstGeom>
        </p:spPr>
        <p:txBody>
          <a:bodyPr wrap="square">
            <a:spAutoFit/>
          </a:bodyPr>
          <a:lstStyle/>
          <a:p>
            <a:pPr marL="0" marR="0" lvl="0" indent="0" algn="l" defTabSz="457200" rtl="0" eaLnBrk="1" fontAlgn="auto" latinLnBrk="0" hangingPunct="1">
              <a:lnSpc>
                <a:spcPts val="500"/>
              </a:lnSpc>
              <a:spcBef>
                <a:spcPts val="0"/>
              </a:spcBef>
              <a:spcAft>
                <a:spcPts val="0"/>
              </a:spcAft>
              <a:buClrTx/>
              <a:buSzTx/>
              <a:buFontTx/>
              <a:buNone/>
              <a:tabLst/>
              <a:defRPr/>
            </a:pP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行政官庁等への諸届</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役所への死亡届の提出、戸籍関係手続き、健康保険や年金の資格抹消申請、その他</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の事務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500"/>
              </a:lnSpc>
              <a:spcBef>
                <a:spcPts val="0"/>
              </a:spcBef>
              <a:spcAft>
                <a:spcPts val="0"/>
              </a:spcAft>
              <a:buClrTx/>
              <a:buSzTx/>
              <a:buFontTx/>
              <a:buNone/>
              <a:tabLst/>
              <a:defRPr/>
            </a:pP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直葬、火葬、納骨、埋葬に関する事務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500"/>
              </a:lnSpc>
              <a:spcBef>
                <a:spcPts val="0"/>
              </a:spcBef>
              <a:spcAft>
                <a:spcPts val="0"/>
              </a:spcAft>
              <a:buClrTx/>
              <a:buSzTx/>
              <a:buFontTx/>
              <a:buNone/>
              <a:tabLst/>
              <a:defRPr/>
            </a:pP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生活用品・家財道具等の遺品の整理・処分に関する事務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500"/>
              </a:lnSpc>
              <a:spcBef>
                <a:spcPts val="0"/>
              </a:spcBef>
              <a:spcAft>
                <a:spcPts val="0"/>
              </a:spcAft>
              <a:buClrTx/>
              <a:buSzTx/>
              <a:buFontTx/>
              <a:buNone/>
              <a:tabLst/>
              <a:defRPr/>
            </a:pP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(4)</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医療費、入院費等の清算手続きに関する事務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500"/>
              </a:lnSpc>
              <a:spcBef>
                <a:spcPts val="0"/>
              </a:spcBef>
              <a:spcAft>
                <a:spcPts val="0"/>
              </a:spcAft>
              <a:buClrTx/>
              <a:buSzTx/>
              <a:buFontTx/>
              <a:buNone/>
              <a:tabLst/>
              <a:defRPr/>
            </a:pP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(5)</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老人ホーム等の施設利用料等の支払い及び入居一時金等の受領に関する事務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500"/>
              </a:lnSpc>
              <a:spcBef>
                <a:spcPts val="0"/>
              </a:spcBef>
              <a:spcAft>
                <a:spcPts val="0"/>
              </a:spcAft>
              <a:buClrTx/>
              <a:buSzTx/>
              <a:buFontTx/>
              <a:buNone/>
              <a:tabLst/>
              <a:defRPr/>
            </a:pP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(6)</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公共サービス等の名義変更・解約・清算手続きに関する事務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500"/>
              </a:lnSpc>
              <a:spcBef>
                <a:spcPts val="0"/>
              </a:spcBef>
              <a:spcAft>
                <a:spcPts val="0"/>
              </a:spcAft>
              <a:buClrTx/>
              <a:buSzTx/>
              <a:buFontTx/>
              <a:buNone/>
              <a:tabLst/>
              <a:defRPr/>
            </a:pP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親族等への連絡に関する事務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500"/>
              </a:lnSpc>
              <a:spcBef>
                <a:spcPts val="0"/>
              </a:spcBef>
              <a:spcAft>
                <a:spcPts val="0"/>
              </a:spcAft>
              <a:buClrTx/>
              <a:buSzTx/>
              <a:buFontTx/>
              <a:buNone/>
              <a:tabLst/>
              <a:defRPr/>
            </a:pP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(8)</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インターネット上のホームページ、ブログ、</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SNS</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等への死亡の告知、または閉鎖、解約や退会処理に関する事務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500"/>
              </a:lnSpc>
              <a:spcBef>
                <a:spcPts val="0"/>
              </a:spcBef>
              <a:spcAft>
                <a:spcPts val="0"/>
              </a:spcAft>
              <a:buClrTx/>
              <a:buSzTx/>
              <a:buFontTx/>
              <a:buNone/>
              <a:tabLst/>
              <a:defRPr/>
            </a:pP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(9)</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保有するパソコンの内部情報の消去事務 </a:t>
            </a:r>
          </a:p>
        </p:txBody>
      </p:sp>
      <p:sp>
        <p:nvSpPr>
          <p:cNvPr id="31" name="正方形/長方形 30">
            <a:extLst>
              <a:ext uri="{FF2B5EF4-FFF2-40B4-BE49-F238E27FC236}">
                <a16:creationId xmlns:a16="http://schemas.microsoft.com/office/drawing/2014/main" id="{8CBDCB87-D766-45CF-B3C4-BD1F86A1E73A}"/>
              </a:ext>
            </a:extLst>
          </p:cNvPr>
          <p:cNvSpPr/>
          <p:nvPr/>
        </p:nvSpPr>
        <p:spPr>
          <a:xfrm>
            <a:off x="1338972" y="3068172"/>
            <a:ext cx="3042685" cy="211917"/>
          </a:xfrm>
          <a:prstGeom prst="rect">
            <a:avLst/>
          </a:prstGeom>
        </p:spPr>
        <p:txBody>
          <a:bodyPr wrap="square">
            <a:spAutoFit/>
          </a:bodyPr>
          <a:lstStyle/>
          <a:p>
            <a:pPr marL="0" marR="0" lvl="0" indent="0" algn="l"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死後事務委任の受任者と、遺言執行者は、それぞれ亡くなった方のために手続きを進める点で同じです。しかし、死後事務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委任と遺言では、大きな違いがあります。遺言では、あくまでも財産承継についての記載しかすることができません。 </a:t>
            </a:r>
          </a:p>
        </p:txBody>
      </p:sp>
      <p:pic>
        <p:nvPicPr>
          <p:cNvPr id="32" name="図 31" descr="テキスト が含まれている画像&#10;&#10;自動的に生成された説明">
            <a:extLst>
              <a:ext uri="{FF2B5EF4-FFF2-40B4-BE49-F238E27FC236}">
                <a16:creationId xmlns:a16="http://schemas.microsoft.com/office/drawing/2014/main" id="{AF7AD226-B1BB-4B02-8DC8-9F77364C1DD7}"/>
              </a:ext>
            </a:extLst>
          </p:cNvPr>
          <p:cNvPicPr>
            <a:picLocks noChangeAspect="1"/>
          </p:cNvPicPr>
          <p:nvPr/>
        </p:nvPicPr>
        <p:blipFill rotWithShape="1">
          <a:blip r:embed="rId2">
            <a:extLst>
              <a:ext uri="{28A0092B-C50C-407E-A947-70E740481C1C}">
                <a14:useLocalDpi xmlns:a14="http://schemas.microsoft.com/office/drawing/2010/main" val="0"/>
              </a:ext>
            </a:extLst>
          </a:blip>
          <a:srcRect l="15570" t="47394" r="79344" b="46261"/>
          <a:stretch/>
        </p:blipFill>
        <p:spPr>
          <a:xfrm>
            <a:off x="1418019" y="3249216"/>
            <a:ext cx="466050" cy="435148"/>
          </a:xfrm>
          <a:prstGeom prst="rect">
            <a:avLst/>
          </a:prstGeom>
        </p:spPr>
      </p:pic>
      <p:sp>
        <p:nvSpPr>
          <p:cNvPr id="33" name="正方形/長方形 32">
            <a:extLst>
              <a:ext uri="{FF2B5EF4-FFF2-40B4-BE49-F238E27FC236}">
                <a16:creationId xmlns:a16="http://schemas.microsoft.com/office/drawing/2014/main" id="{43239CCA-ADFC-43FA-A866-309C280843C9}"/>
              </a:ext>
            </a:extLst>
          </p:cNvPr>
          <p:cNvSpPr/>
          <p:nvPr/>
        </p:nvSpPr>
        <p:spPr>
          <a:xfrm>
            <a:off x="1817511" y="3224103"/>
            <a:ext cx="2371031" cy="147797"/>
          </a:xfrm>
          <a:prstGeom prst="rect">
            <a:avLst/>
          </a:prstGeom>
        </p:spPr>
        <p:txBody>
          <a:bodyPr wrap="square">
            <a:spAutoFit/>
          </a:bodyPr>
          <a:lstStyle/>
          <a:p>
            <a:pPr marL="0" marR="0" lvl="0" indent="0" algn="l"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不動産は○○へ相続させる、預貯金を△△へ遺贈するなど、遺産の承継先を決めておく。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34" name="正方形/長方形 33">
            <a:extLst>
              <a:ext uri="{FF2B5EF4-FFF2-40B4-BE49-F238E27FC236}">
                <a16:creationId xmlns:a16="http://schemas.microsoft.com/office/drawing/2014/main" id="{635C3410-D984-4388-AC08-F2AE3D906722}"/>
              </a:ext>
            </a:extLst>
          </p:cNvPr>
          <p:cNvSpPr/>
          <p:nvPr/>
        </p:nvSpPr>
        <p:spPr>
          <a:xfrm>
            <a:off x="1821780" y="3326249"/>
            <a:ext cx="2361544" cy="147797"/>
          </a:xfrm>
          <a:prstGeom prst="rect">
            <a:avLst/>
          </a:prstGeom>
        </p:spPr>
        <p:txBody>
          <a:bodyPr wrap="none">
            <a:spAutoFit/>
          </a:bodyPr>
          <a:lstStyle/>
          <a:p>
            <a:pPr marL="0" marR="0" lvl="0" indent="0" algn="l"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遺言の内容を実現するのみで、遺言で定められた承継についてしか手続きを行うことができない。 </a:t>
            </a:r>
          </a:p>
        </p:txBody>
      </p:sp>
      <p:sp>
        <p:nvSpPr>
          <p:cNvPr id="35" name="正方形/長方形 34">
            <a:extLst>
              <a:ext uri="{FF2B5EF4-FFF2-40B4-BE49-F238E27FC236}">
                <a16:creationId xmlns:a16="http://schemas.microsoft.com/office/drawing/2014/main" id="{9889F7AD-3695-49C7-A5F9-600D5CFA342C}"/>
              </a:ext>
            </a:extLst>
          </p:cNvPr>
          <p:cNvSpPr/>
          <p:nvPr/>
        </p:nvSpPr>
        <p:spPr>
          <a:xfrm>
            <a:off x="1821894" y="3414008"/>
            <a:ext cx="2363147" cy="276038"/>
          </a:xfrm>
          <a:prstGeom prst="rect">
            <a:avLst/>
          </a:prstGeom>
        </p:spPr>
        <p:txBody>
          <a:bodyPr wrap="none">
            <a:spAutoFit/>
          </a:bodyPr>
          <a:lstStyle/>
          <a:p>
            <a:pPr marL="0" marR="0" lvl="0" indent="0" algn="l"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遺言と違って契約なので、自由に取り決めることができる</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財産の承継以外のことに限る</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葬儀は○○寺でする、直葬の方法を希望する、埋葬はどうする、お墓はどうしたい、自分のペットは </a:t>
            </a:r>
          </a:p>
          <a:p>
            <a:pPr marL="0" marR="0" lvl="0" indent="0" algn="l"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誰々に引き継いでほしいなど、自由に決めておくことができる。 </a:t>
            </a:r>
          </a:p>
        </p:txBody>
      </p:sp>
      <p:sp>
        <p:nvSpPr>
          <p:cNvPr id="36" name="正方形/長方形 35">
            <a:extLst>
              <a:ext uri="{FF2B5EF4-FFF2-40B4-BE49-F238E27FC236}">
                <a16:creationId xmlns:a16="http://schemas.microsoft.com/office/drawing/2014/main" id="{2BECFFB8-6417-4B8E-B3B2-11A5B23CB81D}"/>
              </a:ext>
            </a:extLst>
          </p:cNvPr>
          <p:cNvSpPr/>
          <p:nvPr/>
        </p:nvSpPr>
        <p:spPr>
          <a:xfrm>
            <a:off x="1327543" y="3657484"/>
            <a:ext cx="2887227" cy="276038"/>
          </a:xfrm>
          <a:prstGeom prst="rect">
            <a:avLst/>
          </a:prstGeom>
        </p:spPr>
        <p:txBody>
          <a:bodyPr wrap="square">
            <a:spAutoFit/>
          </a:bodyPr>
          <a:lstStyle/>
          <a:p>
            <a:pPr marL="0" marR="0" lvl="0" indent="0" algn="dist"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死後事務委任だけでは財産承継の部分については対応できず、遺言だけでも死後事務については任せることができません。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つまり、自分の死後のことを網羅的に決めておくのなら</a:t>
            </a:r>
            <a:r>
              <a:rPr kumimoji="0" lang="ja-JP" altLang="en-US" sz="400" b="1" i="0" u="none" strike="noStrike" kern="1200" cap="none" spc="0" normalizeH="0" baseline="0" noProof="0" dirty="0">
                <a:ln>
                  <a:noFill/>
                </a:ln>
                <a:solidFill>
                  <a:srgbClr val="B40D22"/>
                </a:solidFill>
                <a:effectLst/>
                <a:uLnTx/>
                <a:uFillTx/>
                <a:latin typeface="BIZ UDPゴシック" panose="020B0400000000000000" pitchFamily="50" charset="-128"/>
                <a:ea typeface="BIZ UDPゴシック" panose="020B0400000000000000" pitchFamily="50" charset="-128"/>
                <a:cs typeface="+mn-cs"/>
              </a:rPr>
              <a:t>「遺言公正証書</a:t>
            </a:r>
            <a:r>
              <a:rPr kumimoji="0" lang="en-US" altLang="ja-JP" sz="400" b="1" i="0" u="none" strike="noStrike" kern="1200" cap="none" spc="0" normalizeH="0" baseline="0" noProof="0" dirty="0">
                <a:ln>
                  <a:noFill/>
                </a:ln>
                <a:solidFill>
                  <a:srgbClr val="B40D22"/>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1" i="0" u="none" strike="noStrike" kern="1200" cap="none" spc="0" normalizeH="0" baseline="0" noProof="0" dirty="0">
                <a:ln>
                  <a:noFill/>
                </a:ln>
                <a:solidFill>
                  <a:srgbClr val="B40D22"/>
                </a:solidFill>
                <a:effectLst/>
                <a:uLnTx/>
                <a:uFillTx/>
                <a:latin typeface="BIZ UDPゴシック" panose="020B0400000000000000" pitchFamily="50" charset="-128"/>
                <a:ea typeface="BIZ UDPゴシック" panose="020B0400000000000000" pitchFamily="50" charset="-128"/>
                <a:cs typeface="+mn-cs"/>
              </a:rPr>
              <a:t>死後事務委任契約公正証書」</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という</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つの </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公正証書を残しておく必要があります。 </a:t>
            </a:r>
          </a:p>
        </p:txBody>
      </p:sp>
      <p:sp>
        <p:nvSpPr>
          <p:cNvPr id="37" name="正方形/長方形 36">
            <a:extLst>
              <a:ext uri="{FF2B5EF4-FFF2-40B4-BE49-F238E27FC236}">
                <a16:creationId xmlns:a16="http://schemas.microsoft.com/office/drawing/2014/main" id="{521686E0-3CC1-492B-9A44-4561DF6E65EE}"/>
              </a:ext>
            </a:extLst>
          </p:cNvPr>
          <p:cNvSpPr/>
          <p:nvPr/>
        </p:nvSpPr>
        <p:spPr>
          <a:xfrm>
            <a:off x="1327567" y="3921642"/>
            <a:ext cx="2826432" cy="211917"/>
          </a:xfrm>
          <a:prstGeom prst="rect">
            <a:avLst/>
          </a:prstGeom>
        </p:spPr>
        <p:txBody>
          <a:bodyPr wrap="square">
            <a:spAutoFit/>
          </a:bodyPr>
          <a:lstStyle/>
          <a:p>
            <a:pPr marL="0" marR="0" lvl="0" indent="0" algn="dist"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身寄りがなく頼る人がいない場合、遺言と死後事務委任についてセットで第三者の専門家</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司法書士や行政書士など</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a:p>
            <a:pPr marL="0" marR="0" lvl="0" indent="0" algn="l" defTabSz="457200" rtl="0" eaLnBrk="1" fontAlgn="auto" latinLnBrk="0" hangingPunct="1">
              <a:lnSpc>
                <a:spcPts val="5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へ依頼をしておけば、自分の死後について誰にも迷惑をかける心配がなくなります。 </a:t>
            </a:r>
          </a:p>
        </p:txBody>
      </p:sp>
      <p:sp>
        <p:nvSpPr>
          <p:cNvPr id="38" name="正方形/長方形 37">
            <a:extLst>
              <a:ext uri="{FF2B5EF4-FFF2-40B4-BE49-F238E27FC236}">
                <a16:creationId xmlns:a16="http://schemas.microsoft.com/office/drawing/2014/main" id="{71F91379-4D59-4436-B459-9805099079DB}"/>
              </a:ext>
            </a:extLst>
          </p:cNvPr>
          <p:cNvSpPr/>
          <p:nvPr/>
        </p:nvSpPr>
        <p:spPr>
          <a:xfrm>
            <a:off x="2342275" y="4404366"/>
            <a:ext cx="997389"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0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rPr>
              <a:t>死後事務契約</a:t>
            </a:r>
            <a:endParaRPr kumimoji="0" lang="en-US" altLang="zh-TW" sz="10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0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rPr>
              <a:t>契約時預託金 </a:t>
            </a:r>
            <a:endParaRPr kumimoji="0" lang="ja-JP" altLang="en-US" sz="10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endParaRPr>
          </a:p>
        </p:txBody>
      </p:sp>
      <p:pic>
        <p:nvPicPr>
          <p:cNvPr id="39" name="図 38" descr="テキスト が含まれている画像&#10;&#10;自動的に生成された説明">
            <a:extLst>
              <a:ext uri="{FF2B5EF4-FFF2-40B4-BE49-F238E27FC236}">
                <a16:creationId xmlns:a16="http://schemas.microsoft.com/office/drawing/2014/main" id="{1F363F31-2A3B-4422-84B7-4CAAB6A1F615}"/>
              </a:ext>
            </a:extLst>
          </p:cNvPr>
          <p:cNvPicPr>
            <a:picLocks noChangeAspect="1"/>
          </p:cNvPicPr>
          <p:nvPr/>
        </p:nvPicPr>
        <p:blipFill rotWithShape="1">
          <a:blip r:embed="rId2">
            <a:extLst>
              <a:ext uri="{28A0092B-C50C-407E-A947-70E740481C1C}">
                <a14:useLocalDpi xmlns:a14="http://schemas.microsoft.com/office/drawing/2010/main" val="0"/>
              </a:ext>
            </a:extLst>
          </a:blip>
          <a:srcRect l="36275" t="63671" r="59240" b="30495"/>
          <a:stretch/>
        </p:blipFill>
        <p:spPr>
          <a:xfrm>
            <a:off x="3312128" y="4374617"/>
            <a:ext cx="410993" cy="400110"/>
          </a:xfrm>
          <a:prstGeom prst="rect">
            <a:avLst/>
          </a:prstGeom>
        </p:spPr>
      </p:pic>
      <p:pic>
        <p:nvPicPr>
          <p:cNvPr id="40" name="図 39" descr="テキスト が含まれている画像&#10;&#10;自動的に生成された説明">
            <a:extLst>
              <a:ext uri="{FF2B5EF4-FFF2-40B4-BE49-F238E27FC236}">
                <a16:creationId xmlns:a16="http://schemas.microsoft.com/office/drawing/2014/main" id="{3DD0C327-A74D-4ED7-A41E-E9EBC2A9C2FD}"/>
              </a:ext>
            </a:extLst>
          </p:cNvPr>
          <p:cNvPicPr>
            <a:picLocks noChangeAspect="1"/>
          </p:cNvPicPr>
          <p:nvPr/>
        </p:nvPicPr>
        <p:blipFill rotWithShape="1">
          <a:blip r:embed="rId2">
            <a:extLst>
              <a:ext uri="{28A0092B-C50C-407E-A947-70E740481C1C}">
                <a14:useLocalDpi xmlns:a14="http://schemas.microsoft.com/office/drawing/2010/main" val="0"/>
              </a:ext>
            </a:extLst>
          </a:blip>
          <a:srcRect l="23932" t="70074" r="55634" b="24754"/>
          <a:stretch/>
        </p:blipFill>
        <p:spPr>
          <a:xfrm>
            <a:off x="2184727" y="4803152"/>
            <a:ext cx="1872495" cy="354695"/>
          </a:xfrm>
          <a:prstGeom prst="rect">
            <a:avLst/>
          </a:prstGeom>
        </p:spPr>
      </p:pic>
      <p:cxnSp>
        <p:nvCxnSpPr>
          <p:cNvPr id="41" name="直線コネクタ 40">
            <a:extLst>
              <a:ext uri="{FF2B5EF4-FFF2-40B4-BE49-F238E27FC236}">
                <a16:creationId xmlns:a16="http://schemas.microsoft.com/office/drawing/2014/main" id="{FBB8BBC0-BDB6-47C5-BA5D-D472E9C04D32}"/>
              </a:ext>
            </a:extLst>
          </p:cNvPr>
          <p:cNvCxnSpPr>
            <a:cxnSpLocks/>
          </p:cNvCxnSpPr>
          <p:nvPr/>
        </p:nvCxnSpPr>
        <p:spPr>
          <a:xfrm>
            <a:off x="578817" y="5195964"/>
            <a:ext cx="3604507" cy="0"/>
          </a:xfrm>
          <a:prstGeom prst="line">
            <a:avLst/>
          </a:prstGeom>
          <a:ln w="19050">
            <a:solidFill>
              <a:srgbClr val="465771"/>
            </a:solidFill>
          </a:ln>
        </p:spPr>
        <p:style>
          <a:lnRef idx="1">
            <a:schemeClr val="accent1"/>
          </a:lnRef>
          <a:fillRef idx="0">
            <a:schemeClr val="accent1"/>
          </a:fillRef>
          <a:effectRef idx="0">
            <a:schemeClr val="accent1"/>
          </a:effectRef>
          <a:fontRef idx="minor">
            <a:schemeClr val="tx1"/>
          </a:fontRef>
        </p:style>
      </p:cxnSp>
      <p:sp>
        <p:nvSpPr>
          <p:cNvPr id="42" name="正方形/長方形 41">
            <a:extLst>
              <a:ext uri="{FF2B5EF4-FFF2-40B4-BE49-F238E27FC236}">
                <a16:creationId xmlns:a16="http://schemas.microsoft.com/office/drawing/2014/main" id="{79C50582-6785-4D59-A029-50E725D234F8}"/>
              </a:ext>
            </a:extLst>
          </p:cNvPr>
          <p:cNvSpPr/>
          <p:nvPr/>
        </p:nvSpPr>
        <p:spPr>
          <a:xfrm>
            <a:off x="1111313" y="5222350"/>
            <a:ext cx="3042685" cy="542136"/>
          </a:xfrm>
          <a:prstGeom prst="rect">
            <a:avLst/>
          </a:prstGeom>
        </p:spPr>
        <p:txBody>
          <a:bodyPr wrap="square">
            <a:spAutoFit/>
          </a:bodyPr>
          <a:lstStyle/>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亡くなられたあとの財産に対する権利は、相続人や相続財産管理人が引き継ぎます。そのため、相続人ではない死後</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事務の受任者は、亡くなられた方の財産、事務の処理に必要であっても利用することができません。</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亡くなられた方</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の金融機関の口座は凍結されてしまいますので、相続人ですらすぐには自由になりません</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そのため、</a:t>
            </a:r>
            <a:r>
              <a:rPr kumimoji="0" lang="ja-JP" altLang="en-US" sz="400" b="1" i="0" u="none" strike="noStrike" kern="1200" cap="none" spc="0" normalizeH="0" baseline="0" noProof="0" dirty="0">
                <a:ln>
                  <a:noFill/>
                </a:ln>
                <a:solidFill>
                  <a:srgbClr val="B40D22"/>
                </a:solidFill>
                <a:effectLst/>
                <a:uLnTx/>
                <a:uFillTx/>
                <a:latin typeface="BIZ UDPゴシック" panose="020B0400000000000000" pitchFamily="50" charset="-128"/>
                <a:ea typeface="BIZ UDPゴシック" panose="020B0400000000000000" pitchFamily="50" charset="-128"/>
                <a:cs typeface="+mn-cs"/>
              </a:rPr>
              <a:t>生前に死後</a:t>
            </a:r>
            <a:endParaRPr kumimoji="0" lang="en-US" altLang="ja-JP" sz="400" b="1" i="0" u="none" strike="noStrike" kern="1200" cap="none" spc="0" normalizeH="0" baseline="0" noProof="0" dirty="0">
              <a:ln>
                <a:noFill/>
              </a:ln>
              <a:solidFill>
                <a:srgbClr val="B40D22"/>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600"/>
              </a:lnSpc>
              <a:spcBef>
                <a:spcPts val="0"/>
              </a:spcBef>
              <a:spcAft>
                <a:spcPts val="0"/>
              </a:spcAft>
              <a:buClrTx/>
              <a:buSzTx/>
              <a:buFontTx/>
              <a:buNone/>
              <a:tabLst/>
              <a:defRPr/>
            </a:pPr>
            <a:r>
              <a:rPr kumimoji="0" lang="ja-JP" altLang="en-US" sz="400" b="1" i="0" u="none" strike="noStrike" kern="1200" cap="none" spc="0" normalizeH="0" baseline="0" noProof="0" dirty="0">
                <a:ln>
                  <a:noFill/>
                </a:ln>
                <a:solidFill>
                  <a:srgbClr val="B40D22"/>
                </a:solidFill>
                <a:effectLst/>
                <a:uLnTx/>
                <a:uFillTx/>
                <a:latin typeface="BIZ UDPゴシック" panose="020B0400000000000000" pitchFamily="50" charset="-128"/>
                <a:ea typeface="BIZ UDPゴシック" panose="020B0400000000000000" pitchFamily="50" charset="-128"/>
                <a:cs typeface="+mn-cs"/>
              </a:rPr>
              <a:t>の事務を行えるだけの費用を受任者に預けておく必要があります。 </a:t>
            </a:r>
            <a:endParaRPr kumimoji="0" lang="en-US" altLang="ja-JP" sz="400" b="1" i="0" u="none" strike="noStrike" kern="1200" cap="none" spc="0" normalizeH="0" baseline="0" noProof="0" dirty="0">
              <a:ln>
                <a:noFill/>
              </a:ln>
              <a:solidFill>
                <a:srgbClr val="B40D22"/>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預託金の金額は、死後の事務を十分に行えるだけの額が必要です。盛大なお葬式を望むのであれば数百万円となる</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でしょう。もし預託金が不足してしまえば、必要な事務の処理も滞ってしまいますので、受任者との相談が必要です。 </a:t>
            </a:r>
          </a:p>
        </p:txBody>
      </p:sp>
      <p:pic>
        <p:nvPicPr>
          <p:cNvPr id="7" name="図 6" descr="テーブル, 屋内, キーボード, リモコン が含まれている画像&#10;&#10;自動的に生成された説明">
            <a:extLst>
              <a:ext uri="{FF2B5EF4-FFF2-40B4-BE49-F238E27FC236}">
                <a16:creationId xmlns:a16="http://schemas.microsoft.com/office/drawing/2014/main" id="{D717596B-129E-4953-867E-176BE1FB97E1}"/>
              </a:ext>
            </a:extLst>
          </p:cNvPr>
          <p:cNvPicPr>
            <a:picLocks noChangeAspect="1"/>
          </p:cNvPicPr>
          <p:nvPr/>
        </p:nvPicPr>
        <p:blipFill rotWithShape="1">
          <a:blip r:embed="rId6">
            <a:extLst>
              <a:ext uri="{28A0092B-C50C-407E-A947-70E740481C1C}">
                <a14:useLocalDpi xmlns:a14="http://schemas.microsoft.com/office/drawing/2010/main" val="0"/>
              </a:ext>
            </a:extLst>
          </a:blip>
          <a:srcRect l="4787" b="8444"/>
          <a:stretch/>
        </p:blipFill>
        <p:spPr>
          <a:xfrm>
            <a:off x="585699" y="950074"/>
            <a:ext cx="1341354" cy="860379"/>
          </a:xfrm>
          <a:prstGeom prst="rect">
            <a:avLst/>
          </a:prstGeom>
        </p:spPr>
      </p:pic>
      <p:sp>
        <p:nvSpPr>
          <p:cNvPr id="44" name="正方形/長方形 43">
            <a:extLst>
              <a:ext uri="{FF2B5EF4-FFF2-40B4-BE49-F238E27FC236}">
                <a16:creationId xmlns:a16="http://schemas.microsoft.com/office/drawing/2014/main" id="{033893DC-64F8-4D1A-BA52-5F96388DFA7B}"/>
              </a:ext>
            </a:extLst>
          </p:cNvPr>
          <p:cNvSpPr/>
          <p:nvPr/>
        </p:nvSpPr>
        <p:spPr>
          <a:xfrm>
            <a:off x="5535635" y="1057535"/>
            <a:ext cx="1308371"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rPr>
              <a:t>２４時間３６５日</a:t>
            </a:r>
            <a:endParaRPr kumimoji="0" lang="en-US" altLang="ja-JP" sz="10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rPr>
              <a:t>対応見守りサービス</a:t>
            </a:r>
          </a:p>
        </p:txBody>
      </p:sp>
      <p:pic>
        <p:nvPicPr>
          <p:cNvPr id="45" name="図 44" descr="テキスト が含まれている画像&#10;&#10;自動的に生成された説明">
            <a:extLst>
              <a:ext uri="{FF2B5EF4-FFF2-40B4-BE49-F238E27FC236}">
                <a16:creationId xmlns:a16="http://schemas.microsoft.com/office/drawing/2014/main" id="{06DC950A-F078-4074-A0C8-DB3E7C110950}"/>
              </a:ext>
            </a:extLst>
          </p:cNvPr>
          <p:cNvPicPr>
            <a:picLocks noChangeAspect="1"/>
          </p:cNvPicPr>
          <p:nvPr/>
        </p:nvPicPr>
        <p:blipFill rotWithShape="1">
          <a:blip r:embed="rId2">
            <a:extLst>
              <a:ext uri="{28A0092B-C50C-407E-A947-70E740481C1C}">
                <a14:useLocalDpi xmlns:a14="http://schemas.microsoft.com/office/drawing/2010/main" val="0"/>
              </a:ext>
            </a:extLst>
          </a:blip>
          <a:srcRect l="57612" t="16531" r="39174" b="79075"/>
          <a:stretch/>
        </p:blipFill>
        <p:spPr>
          <a:xfrm>
            <a:off x="5266788" y="1125106"/>
            <a:ext cx="294490" cy="301372"/>
          </a:xfrm>
          <a:prstGeom prst="rect">
            <a:avLst/>
          </a:prstGeom>
        </p:spPr>
      </p:pic>
      <p:pic>
        <p:nvPicPr>
          <p:cNvPr id="46" name="図 45" descr="テキスト が含まれている画像&#10;&#10;自動的に生成された説明">
            <a:extLst>
              <a:ext uri="{FF2B5EF4-FFF2-40B4-BE49-F238E27FC236}">
                <a16:creationId xmlns:a16="http://schemas.microsoft.com/office/drawing/2014/main" id="{0BA75423-D75A-4507-9701-AA14FA795866}"/>
              </a:ext>
            </a:extLst>
          </p:cNvPr>
          <p:cNvPicPr>
            <a:picLocks noChangeAspect="1"/>
          </p:cNvPicPr>
          <p:nvPr/>
        </p:nvPicPr>
        <p:blipFill rotWithShape="1">
          <a:blip r:embed="rId2">
            <a:extLst>
              <a:ext uri="{28A0092B-C50C-407E-A947-70E740481C1C}">
                <a14:useLocalDpi xmlns:a14="http://schemas.microsoft.com/office/drawing/2010/main" val="0"/>
              </a:ext>
            </a:extLst>
          </a:blip>
          <a:srcRect l="55255" t="21025" r="22017" b="73926"/>
          <a:stretch/>
        </p:blipFill>
        <p:spPr>
          <a:xfrm>
            <a:off x="5055748" y="1428151"/>
            <a:ext cx="2082471" cy="346250"/>
          </a:xfrm>
          <a:prstGeom prst="rect">
            <a:avLst/>
          </a:prstGeom>
        </p:spPr>
      </p:pic>
      <p:sp>
        <p:nvSpPr>
          <p:cNvPr id="47" name="正方形/長方形 46">
            <a:extLst>
              <a:ext uri="{FF2B5EF4-FFF2-40B4-BE49-F238E27FC236}">
                <a16:creationId xmlns:a16="http://schemas.microsoft.com/office/drawing/2014/main" id="{7601A22C-6773-4CAA-9345-EBB929CC2588}"/>
              </a:ext>
            </a:extLst>
          </p:cNvPr>
          <p:cNvSpPr/>
          <p:nvPr/>
        </p:nvSpPr>
        <p:spPr>
          <a:xfrm>
            <a:off x="4997072" y="1822900"/>
            <a:ext cx="3042685" cy="311304"/>
          </a:xfrm>
          <a:prstGeom prst="rect">
            <a:avLst/>
          </a:prstGeom>
        </p:spPr>
        <p:txBody>
          <a:bodyPr wrap="square">
            <a:spAutoFit/>
          </a:bodyPr>
          <a:lstStyle/>
          <a:p>
            <a:pPr marL="0" marR="0" lvl="0" indent="0" algn="dist" defTabSz="457200" rtl="0" eaLnBrk="1" fontAlgn="auto" latinLnBrk="0" hangingPunct="1">
              <a:lnSpc>
                <a:spcPts val="600"/>
              </a:lnSpc>
              <a:spcBef>
                <a:spcPts val="0"/>
              </a:spcBef>
              <a:spcAft>
                <a:spcPts val="0"/>
              </a:spcAft>
              <a:buClrTx/>
              <a:buSzTx/>
              <a:buFontTx/>
              <a:buNone/>
              <a:tabLst/>
              <a:defRPr/>
            </a:pPr>
            <a:r>
              <a:rPr lang="ja-JP" altLang="en-US" sz="400" dirty="0">
                <a:solidFill>
                  <a:prstClr val="black"/>
                </a:solidFill>
                <a:latin typeface="BIZ UDPゴシック" panose="020B0400000000000000" pitchFamily="50" charset="-128"/>
                <a:ea typeface="BIZ UDPゴシック" panose="020B0400000000000000" pitchFamily="50" charset="-128"/>
              </a:rPr>
              <a:t>弊協会</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では、生活動線にセンサーを設置し、一定時間動きがないと</a:t>
            </a:r>
            <a:r>
              <a:rPr lang="ja-JP" altLang="en-US" sz="400" dirty="0">
                <a:solidFill>
                  <a:prstClr val="black"/>
                </a:solidFill>
                <a:latin typeface="BIZ UDPゴシック" panose="020B0400000000000000" pitchFamily="50" charset="-128"/>
                <a:ea typeface="BIZ UDPゴシック" panose="020B0400000000000000" pitchFamily="50" charset="-128"/>
              </a:rPr>
              <a:t>弊協会</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に通報される「安否見守りサービス」や、</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急病やケガなどの際は</a:t>
            </a: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「握るだけ」で</a:t>
            </a:r>
            <a:r>
              <a:rPr lang="ja-JP" altLang="en-US" sz="400" b="1" dirty="0">
                <a:solidFill>
                  <a:prstClr val="black"/>
                </a:solidFill>
                <a:latin typeface="BIZ UDPゴシック" panose="020B0400000000000000" pitchFamily="50" charset="-128"/>
                <a:ea typeface="BIZ UDPゴシック" panose="020B0400000000000000" pitchFamily="50" charset="-128"/>
              </a:rPr>
              <a:t>弊協会</a:t>
            </a: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に救急信号を送れる「救急通報サービス」</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などをご提供しているので、 </a:t>
            </a:r>
          </a:p>
          <a:p>
            <a:pPr marL="0" marR="0" lvl="0" indent="0" algn="l"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ライフスタイルにあわせてご提案させていただきます。もちろん、</a:t>
            </a:r>
            <a:r>
              <a:rPr kumimoji="0" lang="ja-JP" altLang="en-US" sz="400" b="1" i="0" u="none" strike="noStrike" kern="1200" cap="none" spc="0" normalizeH="0" baseline="0" noProof="0" dirty="0">
                <a:ln>
                  <a:noFill/>
                </a:ln>
                <a:solidFill>
                  <a:srgbClr val="BA0C23"/>
                </a:solidFill>
                <a:effectLst/>
                <a:uLnTx/>
                <a:uFillTx/>
                <a:latin typeface="BIZ UDPゴシック" panose="020B0400000000000000" pitchFamily="50" charset="-128"/>
                <a:ea typeface="BIZ UDPゴシック" panose="020B0400000000000000" pitchFamily="50" charset="-128"/>
                <a:cs typeface="+mn-cs"/>
              </a:rPr>
              <a:t>万が一のときは</a:t>
            </a:r>
            <a:r>
              <a:rPr lang="ja-JP" altLang="en-US" sz="400" b="1" dirty="0">
                <a:solidFill>
                  <a:srgbClr val="BA0C23"/>
                </a:solidFill>
                <a:latin typeface="BIZ UDPゴシック" panose="020B0400000000000000" pitchFamily="50" charset="-128"/>
                <a:ea typeface="BIZ UDPゴシック" panose="020B0400000000000000" pitchFamily="50" charset="-128"/>
              </a:rPr>
              <a:t>弊協会</a:t>
            </a:r>
            <a:r>
              <a:rPr kumimoji="0" lang="ja-JP" altLang="en-US" sz="400" b="1" i="0" u="none" strike="noStrike" kern="1200" cap="none" spc="0" normalizeH="0" baseline="0" noProof="0" dirty="0">
                <a:ln>
                  <a:noFill/>
                </a:ln>
                <a:solidFill>
                  <a:srgbClr val="BA0C23"/>
                </a:solidFill>
                <a:effectLst/>
                <a:uLnTx/>
                <a:uFillTx/>
                <a:latin typeface="BIZ UDPゴシック" panose="020B0400000000000000" pitchFamily="50" charset="-128"/>
                <a:ea typeface="BIZ UDPゴシック" panose="020B0400000000000000" pitchFamily="50" charset="-128"/>
                <a:cs typeface="+mn-cs"/>
              </a:rPr>
              <a:t>が駆けつけます。 </a:t>
            </a:r>
          </a:p>
        </p:txBody>
      </p:sp>
      <p:cxnSp>
        <p:nvCxnSpPr>
          <p:cNvPr id="3" name="直線コネクタ 2">
            <a:extLst>
              <a:ext uri="{FF2B5EF4-FFF2-40B4-BE49-F238E27FC236}">
                <a16:creationId xmlns:a16="http://schemas.microsoft.com/office/drawing/2014/main" id="{F0BC8BCC-CFC4-4F87-8B0A-BB6B5603CDAD}"/>
              </a:ext>
            </a:extLst>
          </p:cNvPr>
          <p:cNvCxnSpPr/>
          <p:nvPr/>
        </p:nvCxnSpPr>
        <p:spPr>
          <a:xfrm>
            <a:off x="5058848" y="2152802"/>
            <a:ext cx="2901082" cy="0"/>
          </a:xfrm>
          <a:prstGeom prst="line">
            <a:avLst/>
          </a:prstGeom>
          <a:ln w="9525">
            <a:solidFill>
              <a:srgbClr val="1E385D"/>
            </a:solidFill>
            <a:prstDash val="sysDot"/>
          </a:ln>
        </p:spPr>
        <p:style>
          <a:lnRef idx="1">
            <a:schemeClr val="accent1"/>
          </a:lnRef>
          <a:fillRef idx="0">
            <a:schemeClr val="accent1"/>
          </a:fillRef>
          <a:effectRef idx="0">
            <a:schemeClr val="accent1"/>
          </a:effectRef>
          <a:fontRef idx="minor">
            <a:schemeClr val="tx1"/>
          </a:fontRef>
        </p:style>
      </p:cxnSp>
      <p:sp>
        <p:nvSpPr>
          <p:cNvPr id="48" name="正方形/長方形 47">
            <a:extLst>
              <a:ext uri="{FF2B5EF4-FFF2-40B4-BE49-F238E27FC236}">
                <a16:creationId xmlns:a16="http://schemas.microsoft.com/office/drawing/2014/main" id="{21B4F75F-925A-4B16-B349-7596C6467C93}"/>
              </a:ext>
            </a:extLst>
          </p:cNvPr>
          <p:cNvSpPr/>
          <p:nvPr/>
        </p:nvSpPr>
        <p:spPr>
          <a:xfrm>
            <a:off x="5513656" y="2237856"/>
            <a:ext cx="45719" cy="48671"/>
          </a:xfrm>
          <a:prstGeom prst="rect">
            <a:avLst/>
          </a:prstGeom>
          <a:solidFill>
            <a:srgbClr val="BA0C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49" name="正方形/長方形 48">
            <a:extLst>
              <a:ext uri="{FF2B5EF4-FFF2-40B4-BE49-F238E27FC236}">
                <a16:creationId xmlns:a16="http://schemas.microsoft.com/office/drawing/2014/main" id="{D293C4D7-EE10-4316-BEA4-FC835340497F}"/>
              </a:ext>
            </a:extLst>
          </p:cNvPr>
          <p:cNvSpPr/>
          <p:nvPr/>
        </p:nvSpPr>
        <p:spPr>
          <a:xfrm>
            <a:off x="5515559" y="2322508"/>
            <a:ext cx="45719" cy="48671"/>
          </a:xfrm>
          <a:prstGeom prst="rect">
            <a:avLst/>
          </a:prstGeom>
          <a:solidFill>
            <a:srgbClr val="BA0C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0" name="正方形/長方形 49">
            <a:extLst>
              <a:ext uri="{FF2B5EF4-FFF2-40B4-BE49-F238E27FC236}">
                <a16:creationId xmlns:a16="http://schemas.microsoft.com/office/drawing/2014/main" id="{86DA632F-004C-429E-808D-E307A240FB7E}"/>
              </a:ext>
            </a:extLst>
          </p:cNvPr>
          <p:cNvSpPr/>
          <p:nvPr/>
        </p:nvSpPr>
        <p:spPr>
          <a:xfrm>
            <a:off x="5515559" y="2389882"/>
            <a:ext cx="45719" cy="48671"/>
          </a:xfrm>
          <a:prstGeom prst="rect">
            <a:avLst/>
          </a:prstGeom>
          <a:solidFill>
            <a:srgbClr val="BA0C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正方形/長方形 50">
            <a:extLst>
              <a:ext uri="{FF2B5EF4-FFF2-40B4-BE49-F238E27FC236}">
                <a16:creationId xmlns:a16="http://schemas.microsoft.com/office/drawing/2014/main" id="{AD15D203-7009-42BA-9DF0-A80657A9BAEB}"/>
              </a:ext>
            </a:extLst>
          </p:cNvPr>
          <p:cNvSpPr/>
          <p:nvPr/>
        </p:nvSpPr>
        <p:spPr>
          <a:xfrm>
            <a:off x="5515559" y="2468098"/>
            <a:ext cx="45719" cy="48671"/>
          </a:xfrm>
          <a:prstGeom prst="rect">
            <a:avLst/>
          </a:prstGeom>
          <a:solidFill>
            <a:srgbClr val="BA0C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2" name="直線コネクタ 51">
            <a:extLst>
              <a:ext uri="{FF2B5EF4-FFF2-40B4-BE49-F238E27FC236}">
                <a16:creationId xmlns:a16="http://schemas.microsoft.com/office/drawing/2014/main" id="{9C68327E-7EE0-4894-AD48-58753242BC28}"/>
              </a:ext>
            </a:extLst>
          </p:cNvPr>
          <p:cNvCxnSpPr>
            <a:cxnSpLocks/>
          </p:cNvCxnSpPr>
          <p:nvPr/>
        </p:nvCxnSpPr>
        <p:spPr>
          <a:xfrm>
            <a:off x="4951301" y="1798382"/>
            <a:ext cx="3604507" cy="0"/>
          </a:xfrm>
          <a:prstGeom prst="line">
            <a:avLst/>
          </a:prstGeom>
          <a:ln w="19050">
            <a:solidFill>
              <a:srgbClr val="465771"/>
            </a:solidFill>
          </a:ln>
        </p:spPr>
        <p:style>
          <a:lnRef idx="1">
            <a:schemeClr val="accent1"/>
          </a:lnRef>
          <a:fillRef idx="0">
            <a:schemeClr val="accent1"/>
          </a:fillRef>
          <a:effectRef idx="0">
            <a:schemeClr val="accent1"/>
          </a:effectRef>
          <a:fontRef idx="minor">
            <a:schemeClr val="tx1"/>
          </a:fontRef>
        </p:style>
      </p:cxnSp>
      <p:pic>
        <p:nvPicPr>
          <p:cNvPr id="54" name="図 53" descr="テキスト が含まれている画像&#10;&#10;自動的に生成された説明">
            <a:extLst>
              <a:ext uri="{FF2B5EF4-FFF2-40B4-BE49-F238E27FC236}">
                <a16:creationId xmlns:a16="http://schemas.microsoft.com/office/drawing/2014/main" id="{86DB4695-42CB-4DBB-A983-579063593A70}"/>
              </a:ext>
            </a:extLst>
          </p:cNvPr>
          <p:cNvPicPr>
            <a:picLocks noChangeAspect="1"/>
          </p:cNvPicPr>
          <p:nvPr/>
        </p:nvPicPr>
        <p:blipFill rotWithShape="1">
          <a:blip r:embed="rId2">
            <a:extLst>
              <a:ext uri="{28A0092B-C50C-407E-A947-70E740481C1C}">
                <a14:useLocalDpi xmlns:a14="http://schemas.microsoft.com/office/drawing/2010/main" val="0"/>
              </a:ext>
            </a:extLst>
          </a:blip>
          <a:srcRect l="55436" t="32313" r="40387" b="62752"/>
          <a:stretch/>
        </p:blipFill>
        <p:spPr>
          <a:xfrm>
            <a:off x="5074995" y="2219627"/>
            <a:ext cx="382749" cy="338469"/>
          </a:xfrm>
          <a:prstGeom prst="rect">
            <a:avLst/>
          </a:prstGeom>
        </p:spPr>
      </p:pic>
      <p:cxnSp>
        <p:nvCxnSpPr>
          <p:cNvPr id="56" name="直線コネクタ 55">
            <a:extLst>
              <a:ext uri="{FF2B5EF4-FFF2-40B4-BE49-F238E27FC236}">
                <a16:creationId xmlns:a16="http://schemas.microsoft.com/office/drawing/2014/main" id="{77B0B01C-BC0D-420B-AD55-177DDC320448}"/>
              </a:ext>
            </a:extLst>
          </p:cNvPr>
          <p:cNvCxnSpPr>
            <a:cxnSpLocks/>
          </p:cNvCxnSpPr>
          <p:nvPr/>
        </p:nvCxnSpPr>
        <p:spPr>
          <a:xfrm>
            <a:off x="4951301" y="3740860"/>
            <a:ext cx="3604507" cy="0"/>
          </a:xfrm>
          <a:prstGeom prst="line">
            <a:avLst/>
          </a:prstGeom>
          <a:ln w="19050">
            <a:solidFill>
              <a:srgbClr val="465771"/>
            </a:solidFill>
          </a:ln>
        </p:spPr>
        <p:style>
          <a:lnRef idx="1">
            <a:schemeClr val="accent1"/>
          </a:lnRef>
          <a:fillRef idx="0">
            <a:schemeClr val="accent1"/>
          </a:fillRef>
          <a:effectRef idx="0">
            <a:schemeClr val="accent1"/>
          </a:effectRef>
          <a:fontRef idx="minor">
            <a:schemeClr val="tx1"/>
          </a:fontRef>
        </p:style>
      </p:cxnSp>
      <p:sp>
        <p:nvSpPr>
          <p:cNvPr id="62" name="吹き出し: 角を丸めた四角形 61">
            <a:extLst>
              <a:ext uri="{FF2B5EF4-FFF2-40B4-BE49-F238E27FC236}">
                <a16:creationId xmlns:a16="http://schemas.microsoft.com/office/drawing/2014/main" id="{C21662E8-EAD8-48A7-8197-4147378761C4}"/>
              </a:ext>
            </a:extLst>
          </p:cNvPr>
          <p:cNvSpPr/>
          <p:nvPr/>
        </p:nvSpPr>
        <p:spPr>
          <a:xfrm>
            <a:off x="5064258" y="3002878"/>
            <a:ext cx="1256675" cy="117423"/>
          </a:xfrm>
          <a:prstGeom prst="wedgeRoundRectCallout">
            <a:avLst>
              <a:gd name="adj1" fmla="val -4332"/>
              <a:gd name="adj2" fmla="val 96543"/>
              <a:gd name="adj3" fmla="val 16667"/>
            </a:avLst>
          </a:prstGeom>
          <a:noFill/>
          <a:ln w="6350">
            <a:solidFill>
              <a:srgbClr val="465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63" name="正方形/長方形 62">
            <a:extLst>
              <a:ext uri="{FF2B5EF4-FFF2-40B4-BE49-F238E27FC236}">
                <a16:creationId xmlns:a16="http://schemas.microsoft.com/office/drawing/2014/main" id="{F8E129B7-E185-475F-96BD-761FFC168929}"/>
              </a:ext>
            </a:extLst>
          </p:cNvPr>
          <p:cNvSpPr/>
          <p:nvPr/>
        </p:nvSpPr>
        <p:spPr>
          <a:xfrm>
            <a:off x="5005285" y="2971754"/>
            <a:ext cx="1428596" cy="18466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rPr>
              <a:t>顧問弁護士・顧問司法書士監督</a:t>
            </a:r>
            <a:r>
              <a:rPr kumimoji="0" lang="ja-JP" altLang="en-US" sz="5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rPr>
              <a:t>による </a:t>
            </a:r>
            <a:endParaRPr kumimoji="0" lang="ja-JP" altLang="en-US" sz="6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endParaRPr>
          </a:p>
        </p:txBody>
      </p:sp>
      <p:sp>
        <p:nvSpPr>
          <p:cNvPr id="64" name="正方形/長方形 63">
            <a:extLst>
              <a:ext uri="{FF2B5EF4-FFF2-40B4-BE49-F238E27FC236}">
                <a16:creationId xmlns:a16="http://schemas.microsoft.com/office/drawing/2014/main" id="{50D92913-C82C-49B1-B6BB-A43BF98DD19F}"/>
              </a:ext>
            </a:extLst>
          </p:cNvPr>
          <p:cNvSpPr/>
          <p:nvPr/>
        </p:nvSpPr>
        <p:spPr>
          <a:xfrm>
            <a:off x="5156770" y="3122734"/>
            <a:ext cx="1082348" cy="246221"/>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0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rPr>
              <a:t>任意後見契約料</a:t>
            </a:r>
            <a:endParaRPr kumimoji="0" lang="ja-JP" altLang="en-US" sz="1000" b="0" i="0" u="none" strike="noStrike" kern="1200" cap="none" spc="0" normalizeH="0" baseline="0" noProof="0" dirty="0">
              <a:ln>
                <a:noFill/>
              </a:ln>
              <a:solidFill>
                <a:srgbClr val="465771"/>
              </a:solidFill>
              <a:effectLst/>
              <a:uLnTx/>
              <a:uFillTx/>
              <a:latin typeface="BIZ UDPゴシック" panose="020B0400000000000000" pitchFamily="50" charset="-128"/>
              <a:ea typeface="BIZ UDPゴシック" panose="020B0400000000000000" pitchFamily="50" charset="-128"/>
              <a:cs typeface="+mn-cs"/>
            </a:endParaRPr>
          </a:p>
        </p:txBody>
      </p:sp>
      <p:pic>
        <p:nvPicPr>
          <p:cNvPr id="65" name="図 64" descr="テキスト が含まれている画像&#10;&#10;自動的に生成された説明">
            <a:extLst>
              <a:ext uri="{FF2B5EF4-FFF2-40B4-BE49-F238E27FC236}">
                <a16:creationId xmlns:a16="http://schemas.microsoft.com/office/drawing/2014/main" id="{B82915D0-E996-4C30-971A-4486FBF7877F}"/>
              </a:ext>
            </a:extLst>
          </p:cNvPr>
          <p:cNvPicPr>
            <a:picLocks noChangeAspect="1"/>
          </p:cNvPicPr>
          <p:nvPr/>
        </p:nvPicPr>
        <p:blipFill rotWithShape="1">
          <a:blip r:embed="rId2">
            <a:extLst>
              <a:ext uri="{28A0092B-C50C-407E-A947-70E740481C1C}">
                <a14:useLocalDpi xmlns:a14="http://schemas.microsoft.com/office/drawing/2010/main" val="0"/>
              </a:ext>
            </a:extLst>
          </a:blip>
          <a:srcRect l="37972" t="15191" r="57393" b="79427"/>
          <a:stretch/>
        </p:blipFill>
        <p:spPr>
          <a:xfrm>
            <a:off x="6337335" y="2966393"/>
            <a:ext cx="424775" cy="369113"/>
          </a:xfrm>
          <a:prstGeom prst="rect">
            <a:avLst/>
          </a:prstGeom>
        </p:spPr>
      </p:pic>
      <p:pic>
        <p:nvPicPr>
          <p:cNvPr id="66" name="図 65" descr="テキスト が含まれている画像&#10;&#10;自動的に生成された説明">
            <a:extLst>
              <a:ext uri="{FF2B5EF4-FFF2-40B4-BE49-F238E27FC236}">
                <a16:creationId xmlns:a16="http://schemas.microsoft.com/office/drawing/2014/main" id="{5DA88764-FF29-41A7-8212-81C1D9865090}"/>
              </a:ext>
            </a:extLst>
          </p:cNvPr>
          <p:cNvPicPr>
            <a:picLocks noChangeAspect="1"/>
          </p:cNvPicPr>
          <p:nvPr/>
        </p:nvPicPr>
        <p:blipFill rotWithShape="1">
          <a:blip r:embed="rId2">
            <a:extLst>
              <a:ext uri="{28A0092B-C50C-407E-A947-70E740481C1C}">
                <a14:useLocalDpi xmlns:a14="http://schemas.microsoft.com/office/drawing/2010/main" val="0"/>
              </a:ext>
            </a:extLst>
          </a:blip>
          <a:srcRect l="54679" t="49119" r="23660" b="45964"/>
          <a:stretch/>
        </p:blipFill>
        <p:spPr>
          <a:xfrm>
            <a:off x="5000779" y="3358569"/>
            <a:ext cx="1985042" cy="337183"/>
          </a:xfrm>
          <a:prstGeom prst="rect">
            <a:avLst/>
          </a:prstGeom>
        </p:spPr>
      </p:pic>
      <p:pic>
        <p:nvPicPr>
          <p:cNvPr id="67" name="図 66" descr="テキスト が含まれている画像&#10;&#10;自動的に生成された説明">
            <a:extLst>
              <a:ext uri="{FF2B5EF4-FFF2-40B4-BE49-F238E27FC236}">
                <a16:creationId xmlns:a16="http://schemas.microsoft.com/office/drawing/2014/main" id="{9AC4AEC8-1E96-4486-BE96-37AA8AFC2067}"/>
              </a:ext>
            </a:extLst>
          </p:cNvPr>
          <p:cNvPicPr>
            <a:picLocks noChangeAspect="1"/>
          </p:cNvPicPr>
          <p:nvPr/>
        </p:nvPicPr>
        <p:blipFill rotWithShape="1">
          <a:blip r:embed="rId2">
            <a:extLst>
              <a:ext uri="{28A0092B-C50C-407E-A947-70E740481C1C}">
                <a14:useLocalDpi xmlns:a14="http://schemas.microsoft.com/office/drawing/2010/main" val="0"/>
              </a:ext>
            </a:extLst>
          </a:blip>
          <a:srcRect l="57162" t="55642" r="32225" b="37388"/>
          <a:stretch/>
        </p:blipFill>
        <p:spPr>
          <a:xfrm>
            <a:off x="5217231" y="3825537"/>
            <a:ext cx="972589" cy="477964"/>
          </a:xfrm>
          <a:prstGeom prst="rect">
            <a:avLst/>
          </a:prstGeom>
        </p:spPr>
      </p:pic>
      <p:pic>
        <p:nvPicPr>
          <p:cNvPr id="68" name="図 67" descr="テキスト が含まれている画像&#10;&#10;自動的に生成された説明">
            <a:extLst>
              <a:ext uri="{FF2B5EF4-FFF2-40B4-BE49-F238E27FC236}">
                <a16:creationId xmlns:a16="http://schemas.microsoft.com/office/drawing/2014/main" id="{48DFEB5A-6586-4F71-9211-DEFC45C65D66}"/>
              </a:ext>
            </a:extLst>
          </p:cNvPr>
          <p:cNvPicPr>
            <a:picLocks noChangeAspect="1"/>
          </p:cNvPicPr>
          <p:nvPr/>
        </p:nvPicPr>
        <p:blipFill rotWithShape="1">
          <a:blip r:embed="rId2">
            <a:extLst>
              <a:ext uri="{28A0092B-C50C-407E-A947-70E740481C1C}">
                <a14:useLocalDpi xmlns:a14="http://schemas.microsoft.com/office/drawing/2010/main" val="0"/>
              </a:ext>
            </a:extLst>
          </a:blip>
          <a:srcRect l="54839" t="62597" r="13303" b="36736"/>
          <a:stretch/>
        </p:blipFill>
        <p:spPr>
          <a:xfrm>
            <a:off x="5005285" y="4294128"/>
            <a:ext cx="2919446" cy="45719"/>
          </a:xfrm>
          <a:prstGeom prst="rect">
            <a:avLst/>
          </a:prstGeom>
        </p:spPr>
      </p:pic>
      <p:sp>
        <p:nvSpPr>
          <p:cNvPr id="69" name="正方形/長方形 68">
            <a:extLst>
              <a:ext uri="{FF2B5EF4-FFF2-40B4-BE49-F238E27FC236}">
                <a16:creationId xmlns:a16="http://schemas.microsoft.com/office/drawing/2014/main" id="{D372CDC9-C42B-4D8C-A085-2E177910E4B8}"/>
              </a:ext>
            </a:extLst>
          </p:cNvPr>
          <p:cNvSpPr/>
          <p:nvPr/>
        </p:nvSpPr>
        <p:spPr>
          <a:xfrm>
            <a:off x="6170761" y="3978039"/>
            <a:ext cx="1653984" cy="311304"/>
          </a:xfrm>
          <a:prstGeom prst="rect">
            <a:avLst/>
          </a:prstGeom>
        </p:spPr>
        <p:txBody>
          <a:bodyPr wrap="square">
            <a:spAutoFit/>
          </a:bodyPr>
          <a:lstStyle/>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委任契約の一種で、委任者</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以下「本人」ともいいます</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が、</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受任者に対し、将来認知症などで自分の判断能力が低下した</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0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場合に、自分の後見人になってもらうことを委任する契約です。 </a:t>
            </a:r>
          </a:p>
        </p:txBody>
      </p:sp>
      <p:sp>
        <p:nvSpPr>
          <p:cNvPr id="70" name="正方形/長方形 69">
            <a:extLst>
              <a:ext uri="{FF2B5EF4-FFF2-40B4-BE49-F238E27FC236}">
                <a16:creationId xmlns:a16="http://schemas.microsoft.com/office/drawing/2014/main" id="{F6FF5889-C564-47A2-A06E-B949CD919DE5}"/>
              </a:ext>
            </a:extLst>
          </p:cNvPr>
          <p:cNvSpPr/>
          <p:nvPr/>
        </p:nvSpPr>
        <p:spPr>
          <a:xfrm>
            <a:off x="6166278" y="3862104"/>
            <a:ext cx="856325" cy="19236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50" b="0"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rPr>
              <a:t>任意後見契約</a:t>
            </a:r>
            <a:r>
              <a:rPr kumimoji="0" lang="ja-JP" altLang="en-US" sz="500" b="0"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rPr>
              <a:t>とは</a:t>
            </a:r>
            <a:r>
              <a:rPr kumimoji="0" lang="en-US" altLang="ja-JP" sz="500" b="0"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rPr>
              <a:t>?</a:t>
            </a:r>
            <a:endParaRPr kumimoji="0" lang="ja-JP" altLang="en-US" sz="650" b="0"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endParaRPr>
          </a:p>
        </p:txBody>
      </p:sp>
      <p:sp>
        <p:nvSpPr>
          <p:cNvPr id="71" name="正方形/長方形 70">
            <a:extLst>
              <a:ext uri="{FF2B5EF4-FFF2-40B4-BE49-F238E27FC236}">
                <a16:creationId xmlns:a16="http://schemas.microsoft.com/office/drawing/2014/main" id="{4A62E1B0-C218-46BB-A4EE-6B32127EC239}"/>
              </a:ext>
            </a:extLst>
          </p:cNvPr>
          <p:cNvSpPr/>
          <p:nvPr/>
        </p:nvSpPr>
        <p:spPr>
          <a:xfrm>
            <a:off x="4992916" y="4417978"/>
            <a:ext cx="1830484" cy="772969"/>
          </a:xfrm>
          <a:prstGeom prst="rect">
            <a:avLst/>
          </a:prstGeom>
        </p:spPr>
        <p:txBody>
          <a:bodyPr wrap="square">
            <a:spAutoFit/>
          </a:bodyPr>
          <a:lstStyle/>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人間は、年を取ると次第に物事を判断する能力が衰え、ひどくなると、</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認知症</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老人性痴呆、いわゆる「ボケ」</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と言われるような状態となる</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ことがあります。誰しも、自分だけはボケないと思いがちですが、</a:t>
            </a: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我が国</a:t>
            </a:r>
            <a:endParaRPr kumimoji="0" lang="en-US" altLang="ja-JP"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の認知症高齢者は、</a:t>
            </a:r>
            <a:r>
              <a:rPr kumimoji="0" lang="en-US" altLang="ja-JP"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2012</a:t>
            </a: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年時点で</a:t>
            </a:r>
            <a:r>
              <a:rPr kumimoji="0" lang="en-US" altLang="ja-JP"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462</a:t>
            </a: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万人</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に達しており、</a:t>
            </a:r>
            <a:r>
              <a:rPr kumimoji="0" lang="en-US" altLang="ja-JP"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2025</a:t>
            </a: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a:t>
            </a:r>
            <a:endParaRPr kumimoji="0" lang="en-US" altLang="ja-JP"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には</a:t>
            </a:r>
            <a:r>
              <a:rPr kumimoji="0" lang="en-US" altLang="ja-JP"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700</a:t>
            </a: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万人を突破</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すると予想されていますから、油断は禁物です。</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認知症に罹患して、いわゆるボケてくると、</a:t>
            </a: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自分の財産の管理ができなく</a:t>
            </a:r>
            <a:endParaRPr kumimoji="0" lang="en-US" altLang="ja-JP"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なり、いくらお金を持っていても、自分ではお金が使えない事態になります。</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また、病院等で医師の治療等を受けようとしても、医師や病院と医療・</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入院契約を締結することができず、治療等を受けられなくなるおそれも。 </a:t>
            </a:r>
          </a:p>
        </p:txBody>
      </p:sp>
      <p:pic>
        <p:nvPicPr>
          <p:cNvPr id="72" name="図 71" descr="テキスト が含まれている画像&#10;&#10;自動的に生成された説明">
            <a:extLst>
              <a:ext uri="{FF2B5EF4-FFF2-40B4-BE49-F238E27FC236}">
                <a16:creationId xmlns:a16="http://schemas.microsoft.com/office/drawing/2014/main" id="{99DB3B34-BF81-4B21-A00C-BB6B5E66561A}"/>
              </a:ext>
            </a:extLst>
          </p:cNvPr>
          <p:cNvPicPr>
            <a:picLocks noChangeAspect="1"/>
          </p:cNvPicPr>
          <p:nvPr/>
        </p:nvPicPr>
        <p:blipFill rotWithShape="1">
          <a:blip r:embed="rId2">
            <a:extLst>
              <a:ext uri="{28A0092B-C50C-407E-A947-70E740481C1C}">
                <a14:useLocalDpi xmlns:a14="http://schemas.microsoft.com/office/drawing/2010/main" val="0"/>
              </a:ext>
            </a:extLst>
          </a:blip>
          <a:srcRect l="74128" t="63809" r="12896" b="24299"/>
          <a:stretch/>
        </p:blipFill>
        <p:spPr>
          <a:xfrm>
            <a:off x="6770757" y="4393214"/>
            <a:ext cx="1189173" cy="815440"/>
          </a:xfrm>
          <a:prstGeom prst="rect">
            <a:avLst/>
          </a:prstGeom>
        </p:spPr>
      </p:pic>
      <p:sp>
        <p:nvSpPr>
          <p:cNvPr id="73" name="正方形/長方形 72">
            <a:extLst>
              <a:ext uri="{FF2B5EF4-FFF2-40B4-BE49-F238E27FC236}">
                <a16:creationId xmlns:a16="http://schemas.microsoft.com/office/drawing/2014/main" id="{0CEE4BB0-1684-4D46-B87D-BD35BFAE73BB}"/>
              </a:ext>
            </a:extLst>
          </p:cNvPr>
          <p:cNvSpPr/>
          <p:nvPr/>
        </p:nvSpPr>
        <p:spPr>
          <a:xfrm>
            <a:off x="5641680" y="5224024"/>
            <a:ext cx="2391007" cy="542136"/>
          </a:xfrm>
          <a:prstGeom prst="rect">
            <a:avLst/>
          </a:prstGeom>
        </p:spPr>
        <p:txBody>
          <a:bodyPr wrap="square">
            <a:spAutoFit/>
          </a:bodyPr>
          <a:lstStyle/>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自分の判断能力が低下した場合に備えて、あらかじめ自分に代わって、財産管理や必要な</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契約締結等をしてもらうことを、自分の信頼できる人に頼んでおけば、すべてその人</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「任意</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64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後見人」といいます</a:t>
            </a:r>
            <a:r>
              <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にしてもらえるため、安心して老後を迎えることができます。</a:t>
            </a:r>
            <a:endParaRPr kumimoji="0" lang="en-US" altLang="ja-JP"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このように、自分が元気なうちに、自分が信頼できる人を見つけて、その人との間で、</a:t>
            </a: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もし自分 が老いて判断能力が衰えてきた場合等には、“自分に代わって、財産管理や必要な契約</a:t>
            </a:r>
            <a:endParaRPr kumimoji="0" lang="en-US" altLang="ja-JP"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dist" defTabSz="457200" rtl="0" eaLnBrk="1" fontAlgn="auto" latinLnBrk="0" hangingPunct="1">
              <a:lnSpc>
                <a:spcPts val="640"/>
              </a:lnSpc>
              <a:spcBef>
                <a:spcPts val="0"/>
              </a:spcBef>
              <a:spcAft>
                <a:spcPts val="0"/>
              </a:spcAft>
              <a:buClrTx/>
              <a:buSzTx/>
              <a:buFontTx/>
              <a:buNone/>
              <a:tabLst/>
              <a:defRPr/>
            </a:pPr>
            <a:r>
              <a:rPr kumimoji="0" lang="ja-JP" altLang="en-US" sz="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締結等をしてください”とお願いしてこれを引き受けてもらう契約が、任意後見契約</a:t>
            </a:r>
            <a:r>
              <a:rPr kumimoji="0" lang="ja-JP" altLang="en-US" sz="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です。 </a:t>
            </a:r>
          </a:p>
        </p:txBody>
      </p:sp>
      <p:pic>
        <p:nvPicPr>
          <p:cNvPr id="74" name="図 73" descr="テキスト が含まれている画像&#10;&#10;自動的に生成された説明">
            <a:extLst>
              <a:ext uri="{FF2B5EF4-FFF2-40B4-BE49-F238E27FC236}">
                <a16:creationId xmlns:a16="http://schemas.microsoft.com/office/drawing/2014/main" id="{4EF2B643-F29F-4137-BD52-88254B4D8783}"/>
              </a:ext>
            </a:extLst>
          </p:cNvPr>
          <p:cNvPicPr>
            <a:picLocks noChangeAspect="1"/>
          </p:cNvPicPr>
          <p:nvPr/>
        </p:nvPicPr>
        <p:blipFill rotWithShape="1">
          <a:blip r:embed="rId2">
            <a:extLst>
              <a:ext uri="{28A0092B-C50C-407E-A947-70E740481C1C}">
                <a14:useLocalDpi xmlns:a14="http://schemas.microsoft.com/office/drawing/2010/main" val="0"/>
              </a:ext>
            </a:extLst>
          </a:blip>
          <a:srcRect l="54675" t="76615" r="37443" b="16415"/>
          <a:stretch/>
        </p:blipFill>
        <p:spPr>
          <a:xfrm>
            <a:off x="5000779" y="5254436"/>
            <a:ext cx="722312" cy="477964"/>
          </a:xfrm>
          <a:prstGeom prst="rect">
            <a:avLst/>
          </a:prstGeom>
        </p:spPr>
      </p:pic>
      <p:sp>
        <p:nvSpPr>
          <p:cNvPr id="75" name="正方形/長方形 74">
            <a:extLst>
              <a:ext uri="{FF2B5EF4-FFF2-40B4-BE49-F238E27FC236}">
                <a16:creationId xmlns:a16="http://schemas.microsoft.com/office/drawing/2014/main" id="{6D0EC08C-3778-4DBC-8ADF-CB34CD79BD2A}"/>
              </a:ext>
            </a:extLst>
          </p:cNvPr>
          <p:cNvSpPr/>
          <p:nvPr/>
        </p:nvSpPr>
        <p:spPr>
          <a:xfrm>
            <a:off x="1002890" y="5967153"/>
            <a:ext cx="7478170" cy="246221"/>
          </a:xfrm>
          <a:prstGeom prst="rect">
            <a:avLst/>
          </a:prstGeom>
        </p:spPr>
        <p:txBody>
          <a:bodyPr wrap="square">
            <a:spAutoFit/>
          </a:bodyPr>
          <a:lstStyle/>
          <a:p>
            <a:pPr marL="0" marR="0" lvl="0" indent="0" algn="l" defTabSz="457200" rtl="0" eaLnBrk="1" fontAlgn="auto" latinLnBrk="0" hangingPunct="1">
              <a:lnSpc>
                <a:spcPts val="600"/>
              </a:lnSpc>
              <a:spcBef>
                <a:spcPts val="0"/>
              </a:spcBef>
              <a:spcAft>
                <a:spcPts val="0"/>
              </a:spcAft>
              <a:buClrTx/>
              <a:buSzTx/>
              <a:buFontTx/>
              <a:buNone/>
              <a:tabLst/>
              <a:defRPr/>
            </a:pPr>
            <a:r>
              <a:rPr kumimoji="0" lang="en-US" altLang="ja-JP"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その他一部有料サービス有　</a:t>
            </a:r>
            <a:r>
              <a:rPr kumimoji="0" lang="en-US" altLang="ja-JP"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弊協会は介護保険事業者ではありません　</a:t>
            </a:r>
            <a:r>
              <a:rPr kumimoji="0" lang="en-US" altLang="ja-JP"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葬儀は弊社指定の葬儀方法になります　　　　　　　　　　　　</a:t>
            </a:r>
            <a:r>
              <a:rPr kumimoji="0" lang="en-US" altLang="ja-JP"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その他お客様のニーズに合わせたプランをご用意致します　</a:t>
            </a:r>
            <a:r>
              <a:rPr kumimoji="0" lang="en-US" altLang="ja-JP"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ご希望に添えない場合もございますので御理解ください</a:t>
            </a:r>
            <a:endParaRPr kumimoji="0" lang="en-US" altLang="ja-JP"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ts val="600"/>
              </a:lnSpc>
              <a:spcBef>
                <a:spcPts val="0"/>
              </a:spcBef>
              <a:spcAft>
                <a:spcPts val="0"/>
              </a:spcAft>
              <a:buClrTx/>
              <a:buSzTx/>
              <a:buFontTx/>
              <a:buNone/>
              <a:tabLst/>
              <a:defRPr/>
            </a:pPr>
            <a:r>
              <a:rPr kumimoji="0" lang="en-US" altLang="ja-JP"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老人ホーム等への入居及び介護施設、介護設備の利用時には別途費用が発生致します　　　　　　　　　　　　　　　　　　　　　　　　　　　　　  </a:t>
            </a:r>
            <a:r>
              <a:rPr kumimoji="0" lang="en-US" altLang="ja-JP"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弊社保証人契約サービスとは別サービスになります　 </a:t>
            </a:r>
            <a:r>
              <a:rPr kumimoji="0" lang="en-US" altLang="ja-JP"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5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原則独居もしくは身寄りのない方向けのサービスになります　　　　　　　　</a:t>
            </a:r>
          </a:p>
        </p:txBody>
      </p:sp>
      <p:pic>
        <p:nvPicPr>
          <p:cNvPr id="77" name="図 76" descr="テキスト が含まれている画像&#10;&#10;自動的に生成された説明">
            <a:extLst>
              <a:ext uri="{FF2B5EF4-FFF2-40B4-BE49-F238E27FC236}">
                <a16:creationId xmlns:a16="http://schemas.microsoft.com/office/drawing/2014/main" id="{5A20FAD7-036E-4122-AD55-FCDDE5215187}"/>
              </a:ext>
            </a:extLst>
          </p:cNvPr>
          <p:cNvPicPr>
            <a:picLocks noChangeAspect="1"/>
          </p:cNvPicPr>
          <p:nvPr/>
        </p:nvPicPr>
        <p:blipFill rotWithShape="1">
          <a:blip r:embed="rId2">
            <a:extLst>
              <a:ext uri="{28A0092B-C50C-407E-A947-70E740481C1C}">
                <a14:useLocalDpi xmlns:a14="http://schemas.microsoft.com/office/drawing/2010/main" val="0"/>
              </a:ext>
            </a:extLst>
          </a:blip>
          <a:srcRect l="37972" t="15191" r="57393" b="79427"/>
          <a:stretch/>
        </p:blipFill>
        <p:spPr>
          <a:xfrm>
            <a:off x="6778340" y="1011151"/>
            <a:ext cx="424775" cy="369113"/>
          </a:xfrm>
          <a:prstGeom prst="rect">
            <a:avLst/>
          </a:prstGeom>
        </p:spPr>
      </p:pic>
      <p:sp>
        <p:nvSpPr>
          <p:cNvPr id="4" name="object 16">
            <a:extLst>
              <a:ext uri="{FF2B5EF4-FFF2-40B4-BE49-F238E27FC236}">
                <a16:creationId xmlns:a16="http://schemas.microsoft.com/office/drawing/2014/main" id="{AE19F999-C5FA-01F7-E5DB-CD3E159A655C}"/>
              </a:ext>
            </a:extLst>
          </p:cNvPr>
          <p:cNvSpPr/>
          <p:nvPr/>
        </p:nvSpPr>
        <p:spPr>
          <a:xfrm>
            <a:off x="578817" y="527843"/>
            <a:ext cx="2971715" cy="434384"/>
          </a:xfrm>
          <a:custGeom>
            <a:avLst/>
            <a:gdLst/>
            <a:ahLst/>
            <a:cxnLst/>
            <a:rect l="l" t="t" r="r" b="b"/>
            <a:pathLst>
              <a:path w="7668259" h="1440180">
                <a:moveTo>
                  <a:pt x="7668018" y="0"/>
                </a:moveTo>
                <a:lnTo>
                  <a:pt x="0" y="0"/>
                </a:lnTo>
                <a:lnTo>
                  <a:pt x="0" y="1440002"/>
                </a:lnTo>
                <a:lnTo>
                  <a:pt x="6228016" y="1440002"/>
                </a:lnTo>
                <a:lnTo>
                  <a:pt x="6276515" y="1439200"/>
                </a:lnTo>
                <a:lnTo>
                  <a:pt x="6324612" y="1436813"/>
                </a:lnTo>
                <a:lnTo>
                  <a:pt x="6372282" y="1432865"/>
                </a:lnTo>
                <a:lnTo>
                  <a:pt x="6419501" y="1427382"/>
                </a:lnTo>
                <a:lnTo>
                  <a:pt x="6466243" y="1420388"/>
                </a:lnTo>
                <a:lnTo>
                  <a:pt x="6512482" y="1411909"/>
                </a:lnTo>
                <a:lnTo>
                  <a:pt x="6558194" y="1401970"/>
                </a:lnTo>
                <a:lnTo>
                  <a:pt x="6603353" y="1390596"/>
                </a:lnTo>
                <a:lnTo>
                  <a:pt x="6647934" y="1377813"/>
                </a:lnTo>
                <a:lnTo>
                  <a:pt x="6691913" y="1363646"/>
                </a:lnTo>
                <a:lnTo>
                  <a:pt x="6735262" y="1348120"/>
                </a:lnTo>
                <a:lnTo>
                  <a:pt x="6777959" y="1331259"/>
                </a:lnTo>
                <a:lnTo>
                  <a:pt x="6819977" y="1313090"/>
                </a:lnTo>
                <a:lnTo>
                  <a:pt x="6861291" y="1293637"/>
                </a:lnTo>
                <a:lnTo>
                  <a:pt x="6901875" y="1272927"/>
                </a:lnTo>
                <a:lnTo>
                  <a:pt x="6941706" y="1250983"/>
                </a:lnTo>
                <a:lnTo>
                  <a:pt x="6980757" y="1227831"/>
                </a:lnTo>
                <a:lnTo>
                  <a:pt x="7019003" y="1203496"/>
                </a:lnTo>
                <a:lnTo>
                  <a:pt x="7056420" y="1178004"/>
                </a:lnTo>
                <a:lnTo>
                  <a:pt x="7092981" y="1151379"/>
                </a:lnTo>
                <a:lnTo>
                  <a:pt x="7128662" y="1123648"/>
                </a:lnTo>
                <a:lnTo>
                  <a:pt x="7163438" y="1094835"/>
                </a:lnTo>
                <a:lnTo>
                  <a:pt x="7197282" y="1064964"/>
                </a:lnTo>
                <a:lnTo>
                  <a:pt x="7230171" y="1034063"/>
                </a:lnTo>
                <a:lnTo>
                  <a:pt x="7262079" y="1002155"/>
                </a:lnTo>
                <a:lnTo>
                  <a:pt x="7292981" y="969266"/>
                </a:lnTo>
                <a:lnTo>
                  <a:pt x="7322851" y="935421"/>
                </a:lnTo>
                <a:lnTo>
                  <a:pt x="7351664" y="900646"/>
                </a:lnTo>
                <a:lnTo>
                  <a:pt x="7379396" y="864964"/>
                </a:lnTo>
                <a:lnTo>
                  <a:pt x="7406020" y="828403"/>
                </a:lnTo>
                <a:lnTo>
                  <a:pt x="7431512" y="790987"/>
                </a:lnTo>
                <a:lnTo>
                  <a:pt x="7455847" y="752740"/>
                </a:lnTo>
                <a:lnTo>
                  <a:pt x="7478999" y="713689"/>
                </a:lnTo>
                <a:lnTo>
                  <a:pt x="7500943" y="673859"/>
                </a:lnTo>
                <a:lnTo>
                  <a:pt x="7521654" y="633274"/>
                </a:lnTo>
                <a:lnTo>
                  <a:pt x="7541107" y="591960"/>
                </a:lnTo>
                <a:lnTo>
                  <a:pt x="7559276" y="549942"/>
                </a:lnTo>
                <a:lnTo>
                  <a:pt x="7576136" y="507246"/>
                </a:lnTo>
                <a:lnTo>
                  <a:pt x="7591662" y="463896"/>
                </a:lnTo>
                <a:lnTo>
                  <a:pt x="7605830" y="419918"/>
                </a:lnTo>
                <a:lnTo>
                  <a:pt x="7618613" y="375337"/>
                </a:lnTo>
                <a:lnTo>
                  <a:pt x="7629986" y="330177"/>
                </a:lnTo>
                <a:lnTo>
                  <a:pt x="7639925" y="284466"/>
                </a:lnTo>
                <a:lnTo>
                  <a:pt x="7648404" y="238226"/>
                </a:lnTo>
                <a:lnTo>
                  <a:pt x="7655398" y="191485"/>
                </a:lnTo>
                <a:lnTo>
                  <a:pt x="7660882" y="144266"/>
                </a:lnTo>
                <a:lnTo>
                  <a:pt x="7664830" y="96595"/>
                </a:lnTo>
                <a:lnTo>
                  <a:pt x="7667217" y="48498"/>
                </a:lnTo>
                <a:lnTo>
                  <a:pt x="7668018" y="0"/>
                </a:lnTo>
                <a:close/>
              </a:path>
            </a:pathLst>
          </a:custGeom>
          <a:solidFill>
            <a:schemeClr val="accent4">
              <a:lumMod val="60000"/>
              <a:lumOff val="40000"/>
            </a:schemeClr>
          </a:solidFill>
        </p:spPr>
        <p:txBody>
          <a:bodyPr wrap="square" lIns="0" tIns="0" rIns="0" bIns="0" rtlCol="0"/>
          <a:lstStyle/>
          <a:p>
            <a:endParaRPr dirty="0"/>
          </a:p>
        </p:txBody>
      </p:sp>
      <p:sp>
        <p:nvSpPr>
          <p:cNvPr id="12" name="正方形/長方形 11">
            <a:extLst>
              <a:ext uri="{FF2B5EF4-FFF2-40B4-BE49-F238E27FC236}">
                <a16:creationId xmlns:a16="http://schemas.microsoft.com/office/drawing/2014/main" id="{52F65997-84AC-55ED-78D4-133FEEF5D612}"/>
              </a:ext>
            </a:extLst>
          </p:cNvPr>
          <p:cNvSpPr/>
          <p:nvPr/>
        </p:nvSpPr>
        <p:spPr>
          <a:xfrm>
            <a:off x="837819" y="549102"/>
            <a:ext cx="2537488" cy="430887"/>
          </a:xfrm>
          <a:prstGeom prst="rect">
            <a:avLst/>
          </a:prstGeom>
        </p:spPr>
        <p:txBody>
          <a:bodyPr wrap="square">
            <a:spAutoFit/>
          </a:bodyPr>
          <a:lstStyle/>
          <a:p>
            <a:pPr algn="r"/>
            <a:r>
              <a:rPr kumimoji="1" lang="ja-JP" altLang="en-US" sz="1000" b="1" spc="-150" dirty="0">
                <a:latin typeface="游明朝 Demibold" panose="02020600000000000000" pitchFamily="18" charset="-128"/>
                <a:ea typeface="游明朝 Demibold" panose="02020600000000000000" pitchFamily="18" charset="-128"/>
              </a:rPr>
              <a:t>加入金１００万円・月額不要で５つのお約束</a:t>
            </a:r>
            <a:endParaRPr kumimoji="1" lang="en-US" altLang="ja-JP" sz="1000" b="1" spc="-150" dirty="0">
              <a:latin typeface="游明朝 Demibold" panose="02020600000000000000" pitchFamily="18" charset="-128"/>
              <a:ea typeface="游明朝 Demibold" panose="02020600000000000000" pitchFamily="18" charset="-128"/>
            </a:endParaRPr>
          </a:p>
          <a:p>
            <a:pPr algn="ctr"/>
            <a:r>
              <a:rPr kumimoji="1" lang="ja-JP" altLang="en-US" sz="1200" b="1" spc="-150" dirty="0">
                <a:latin typeface="游明朝 Demibold" panose="02020600000000000000" pitchFamily="18" charset="-128"/>
                <a:ea typeface="游明朝 Demibold" panose="02020600000000000000" pitchFamily="18" charset="-128"/>
              </a:rPr>
              <a:t>終活ワンストップサービス</a:t>
            </a:r>
            <a:endParaRPr kumimoji="1" lang="en-US" altLang="ja-JP" sz="1200" b="1" spc="-150" dirty="0">
              <a:latin typeface="游明朝 Demibold" panose="02020600000000000000" pitchFamily="18" charset="-128"/>
              <a:ea typeface="游明朝 Demibold" panose="02020600000000000000" pitchFamily="18" charset="-128"/>
            </a:endParaRPr>
          </a:p>
        </p:txBody>
      </p:sp>
      <p:sp>
        <p:nvSpPr>
          <p:cNvPr id="25" name="楕円 24">
            <a:extLst>
              <a:ext uri="{FF2B5EF4-FFF2-40B4-BE49-F238E27FC236}">
                <a16:creationId xmlns:a16="http://schemas.microsoft.com/office/drawing/2014/main" id="{BAE15E0F-1B85-130E-E4AA-59E1EC190727}"/>
              </a:ext>
            </a:extLst>
          </p:cNvPr>
          <p:cNvSpPr/>
          <p:nvPr/>
        </p:nvSpPr>
        <p:spPr>
          <a:xfrm>
            <a:off x="632935" y="564681"/>
            <a:ext cx="425767" cy="37992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650" b="1" dirty="0">
                <a:solidFill>
                  <a:schemeClr val="bg1"/>
                </a:solidFill>
                <a:latin typeface="BIZ UDP明朝 Medium" panose="02020500000000000000" pitchFamily="18" charset="-128"/>
                <a:ea typeface="BIZ UDP明朝 Medium" panose="02020500000000000000" pitchFamily="18" charset="-128"/>
              </a:rPr>
              <a:t>安心の</a:t>
            </a:r>
            <a:endParaRPr kumimoji="1" lang="en-US" altLang="ja-JP" sz="650" b="1" dirty="0">
              <a:solidFill>
                <a:schemeClr val="bg1"/>
              </a:solidFill>
              <a:latin typeface="BIZ UDP明朝 Medium" panose="02020500000000000000" pitchFamily="18" charset="-128"/>
              <a:ea typeface="BIZ UDP明朝 Medium" panose="02020500000000000000" pitchFamily="18" charset="-128"/>
            </a:endParaRPr>
          </a:p>
          <a:p>
            <a:pPr algn="ctr"/>
            <a:r>
              <a:rPr kumimoji="1" lang="ja-JP" altLang="en-US" sz="650" b="1" dirty="0">
                <a:solidFill>
                  <a:schemeClr val="bg1"/>
                </a:solidFill>
                <a:latin typeface="BIZ UDP明朝 Medium" panose="02020500000000000000" pitchFamily="18" charset="-128"/>
                <a:ea typeface="BIZ UDP明朝 Medium" panose="02020500000000000000" pitchFamily="18" charset="-128"/>
              </a:rPr>
              <a:t>返金</a:t>
            </a:r>
            <a:endParaRPr kumimoji="1" lang="en-US" altLang="ja-JP" sz="650" b="1" dirty="0">
              <a:solidFill>
                <a:schemeClr val="bg1"/>
              </a:solidFill>
              <a:latin typeface="BIZ UDP明朝 Medium" panose="02020500000000000000" pitchFamily="18" charset="-128"/>
              <a:ea typeface="BIZ UDP明朝 Medium" panose="02020500000000000000" pitchFamily="18" charset="-128"/>
            </a:endParaRPr>
          </a:p>
          <a:p>
            <a:pPr algn="ctr"/>
            <a:r>
              <a:rPr kumimoji="1" lang="ja-JP" altLang="en-US" sz="650" b="1" dirty="0">
                <a:solidFill>
                  <a:schemeClr val="bg1"/>
                </a:solidFill>
                <a:latin typeface="BIZ UDP明朝 Medium" panose="02020500000000000000" pitchFamily="18" charset="-128"/>
                <a:ea typeface="BIZ UDP明朝 Medium" panose="02020500000000000000" pitchFamily="18" charset="-128"/>
              </a:rPr>
              <a:t>制度有</a:t>
            </a:r>
          </a:p>
        </p:txBody>
      </p:sp>
    </p:spTree>
    <p:extLst>
      <p:ext uri="{BB962C8B-B14F-4D97-AF65-F5344CB8AC3E}">
        <p14:creationId xmlns:p14="http://schemas.microsoft.com/office/powerpoint/2010/main" val="6601709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423</TotalTime>
  <Words>1958</Words>
  <Application>Microsoft Office PowerPoint</Application>
  <PresentationFormat>画面に合わせる (4:3)</PresentationFormat>
  <Paragraphs>122</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BIZ UDPゴシック</vt:lpstr>
      <vt:lpstr>BIZ UDP明朝 Medium</vt:lpstr>
      <vt:lpstr>UD デジタル 教科書体 NP-B</vt:lpstr>
      <vt:lpstr>游明朝 Demibold</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Daiki Nakaya</dc:creator>
  <cp:lastModifiedBy>shigeyoshi iijima</cp:lastModifiedBy>
  <cp:revision>50</cp:revision>
  <cp:lastPrinted>2020-01-18T06:45:29Z</cp:lastPrinted>
  <dcterms:created xsi:type="dcterms:W3CDTF">2020-01-01T07:49:51Z</dcterms:created>
  <dcterms:modified xsi:type="dcterms:W3CDTF">2022-09-03T07:03:27Z</dcterms:modified>
</cp:coreProperties>
</file>