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1" r:id="rId5"/>
    <p:sldId id="262" r:id="rId6"/>
    <p:sldId id="263" r:id="rId7"/>
    <p:sldId id="260"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91" d="100"/>
          <a:sy n="91" d="100"/>
        </p:scale>
        <p:origin x="32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538638-0639-5961-E476-42A03C5F163F}"/>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BE2A325-9558-626D-F0A6-F0A49E79B3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D84937D0-0FF1-C289-6550-5FE5AAA3BE10}"/>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AB6F6C3B-33FB-BCCD-FFBF-01FA70CD722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0DDD8F8-FA29-5BE5-5C6C-D78D09E17105}"/>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37086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C225A1-AF6E-A5A8-7D60-4D4997211FF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781DF7B-AAA7-86E8-BB14-BC5C056E70C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0383309-C91A-0131-556B-EA3F1244839B}"/>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EF7D96F8-599E-5422-D29D-31521FD6D0F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8E81510-FC8A-7AAD-F9F2-17E3EE81D68B}"/>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3232290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E24D3D5-0E74-08A4-6B4F-5A67742E13C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3FCCD2D-DA87-8CAF-1777-392C6A87E19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205FC3-7F0C-A8C1-C4D6-BD4EF3B2470F}"/>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A9B2CBD7-89E7-427D-B7A8-3D8705AA804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DC9D705-D30A-CC17-1691-D4BC52D8C120}"/>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2049686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36CE38-CAB9-209A-0240-86477922348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3CDE015-CFC1-F5C0-B889-F3F9F1B6070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2516EEB-737B-E592-1BA8-6BFCF289B19E}"/>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0CFC5E3F-27E6-E9B4-E4A7-5FA43E0E209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4BB56C4-E0CF-D1B6-FF17-40393DFF613A}"/>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2792918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6EF384-4663-102A-FC94-15DF4055AD3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1E8E858-F13C-5B9B-43B9-DA5DB604D8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9C64623-654C-054F-AB99-B5BF981F7216}"/>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77B8FD51-2F08-57DB-AC3B-F85E40F251B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A6F3DC3-F9BF-7C97-079F-CC32CB5C6E0E}"/>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3014828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B73DA1-E214-4C65-9880-F90AFB5C3E9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E9330B9-8418-4B4A-8975-1C22B8DA7BF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414263E-B0DA-75FB-332F-BB6386AF2A5F}"/>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126289A-44A3-8FFA-8111-C5493EA01E14}"/>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6" name="フッター プレースホルダー 5">
            <a:extLst>
              <a:ext uri="{FF2B5EF4-FFF2-40B4-BE49-F238E27FC236}">
                <a16:creationId xmlns:a16="http://schemas.microsoft.com/office/drawing/2014/main" id="{5E25F9F0-897E-0F26-5E24-6BFBA8D507B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F3CBA50-2A60-5D69-48AC-228CC9891EAB}"/>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2700645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21EE4C-389C-61AA-6589-72614E114499}"/>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F94C4F-EE7B-6CC0-D5A0-C2D7E10FA0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5F5D11D-1A73-CBDD-3B4B-57BC855DF052}"/>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044FFCA-A56A-86AB-58BC-F513B0668A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412D8CC-D423-4766-EA85-62A4446F205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189E6E9-DAE6-0669-3142-BFA37B1E4529}"/>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8" name="フッター プレースホルダー 7">
            <a:extLst>
              <a:ext uri="{FF2B5EF4-FFF2-40B4-BE49-F238E27FC236}">
                <a16:creationId xmlns:a16="http://schemas.microsoft.com/office/drawing/2014/main" id="{F03E37A1-79D4-F13C-9E20-500249DB9A4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F059684-5B61-E120-63AB-3BA0689855F4}"/>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949712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6E3F34-1EE4-C3AE-67DE-1212C01D7FE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9A85640-AE22-5961-A45A-94B41824DBE6}"/>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4" name="フッター プレースホルダー 3">
            <a:extLst>
              <a:ext uri="{FF2B5EF4-FFF2-40B4-BE49-F238E27FC236}">
                <a16:creationId xmlns:a16="http://schemas.microsoft.com/office/drawing/2014/main" id="{FF9E7E46-B9CC-E849-F12C-8958DA15FA8A}"/>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5D47AA9-6BD1-7545-585C-A2C473C678D4}"/>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1921929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EDAA5BD-02B6-9CDC-CE80-F969C462BC23}"/>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3" name="フッター プレースホルダー 2">
            <a:extLst>
              <a:ext uri="{FF2B5EF4-FFF2-40B4-BE49-F238E27FC236}">
                <a16:creationId xmlns:a16="http://schemas.microsoft.com/office/drawing/2014/main" id="{BB64D758-3F2F-81CE-F163-D3EFB526510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6515FC0-5442-2582-4C2C-C881249018AE}"/>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2884223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E46D9D-5B29-B80B-877F-38D8AE847D9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229D470-1B1E-85A1-3C14-F47B009216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1CF57B3-EDA1-6CCC-E9B3-AB1256A8F4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DD0D101-D3D6-C15E-8B10-E71CA03B30C6}"/>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6" name="フッター プレースホルダー 5">
            <a:extLst>
              <a:ext uri="{FF2B5EF4-FFF2-40B4-BE49-F238E27FC236}">
                <a16:creationId xmlns:a16="http://schemas.microsoft.com/office/drawing/2014/main" id="{23BEA29A-5965-2376-BF91-D9F04818D86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29A69E1-A263-800C-A2F6-3EC2D000D20E}"/>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107734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514231-C872-6935-210D-99F813C6AD6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CA7704A-C44B-CAED-C122-DD1B39B555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69F0B66-6573-C62C-C627-3DAAB950FC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17A9C61-C072-3B54-5AB7-79C08AF38700}"/>
              </a:ext>
            </a:extLst>
          </p:cNvPr>
          <p:cNvSpPr>
            <a:spLocks noGrp="1"/>
          </p:cNvSpPr>
          <p:nvPr>
            <p:ph type="dt" sz="half" idx="10"/>
          </p:nvPr>
        </p:nvSpPr>
        <p:spPr/>
        <p:txBody>
          <a:bodyPr/>
          <a:lstStyle/>
          <a:p>
            <a:fld id="{85A929D9-D353-4BB7-A74F-0EA27FAF57B7}" type="datetimeFigureOut">
              <a:rPr kumimoji="1" lang="ja-JP" altLang="en-US" smtClean="0"/>
              <a:t>2025/1/5</a:t>
            </a:fld>
            <a:endParaRPr kumimoji="1" lang="ja-JP" altLang="en-US"/>
          </a:p>
        </p:txBody>
      </p:sp>
      <p:sp>
        <p:nvSpPr>
          <p:cNvPr id="6" name="フッター プレースホルダー 5">
            <a:extLst>
              <a:ext uri="{FF2B5EF4-FFF2-40B4-BE49-F238E27FC236}">
                <a16:creationId xmlns:a16="http://schemas.microsoft.com/office/drawing/2014/main" id="{14B9DF76-D301-406B-B5A8-F0C2C6A58EF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470EA97-8658-762F-193F-BBD0B73929A4}"/>
              </a:ext>
            </a:extLst>
          </p:cNvPr>
          <p:cNvSpPr>
            <a:spLocks noGrp="1"/>
          </p:cNvSpPr>
          <p:nvPr>
            <p:ph type="sldNum" sz="quarter" idx="12"/>
          </p:nvPr>
        </p:nvSpPr>
        <p:spPr/>
        <p:txBody>
          <a:body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1827260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EE0C01A-EFC9-0113-E4A1-973B98F78E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B822110-9660-87D2-C506-074991276C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A75A5C9-9B18-570E-FA4F-87722498FE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A929D9-D353-4BB7-A74F-0EA27FAF57B7}"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5D3176E6-848D-31F3-B738-60F3DCF0E0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43A1F45-A1CE-68E3-CEA9-67043503F6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5812F2-70FF-4137-B340-AD9C1D24A5C4}" type="slidenum">
              <a:rPr kumimoji="1" lang="ja-JP" altLang="en-US" smtClean="0"/>
              <a:t>‹#›</a:t>
            </a:fld>
            <a:endParaRPr kumimoji="1" lang="ja-JP" altLang="en-US"/>
          </a:p>
        </p:txBody>
      </p:sp>
    </p:spTree>
    <p:extLst>
      <p:ext uri="{BB962C8B-B14F-4D97-AF65-F5344CB8AC3E}">
        <p14:creationId xmlns:p14="http://schemas.microsoft.com/office/powerpoint/2010/main" val="14271688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image" Target="../media/image13.gif"/><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31D6E9-896B-658C-7892-DF4EB258E5EB}"/>
              </a:ext>
            </a:extLst>
          </p:cNvPr>
          <p:cNvSpPr>
            <a:spLocks noGrp="1"/>
          </p:cNvSpPr>
          <p:nvPr>
            <p:ph type="ctrTitle"/>
          </p:nvPr>
        </p:nvSpPr>
        <p:spPr>
          <a:xfrm>
            <a:off x="1087772" y="1551798"/>
            <a:ext cx="9144000" cy="454767"/>
          </a:xfrm>
        </p:spPr>
        <p:txBody>
          <a:bodyPr>
            <a:noAutofit/>
          </a:bodyPr>
          <a:lstStyle/>
          <a:p>
            <a:r>
              <a:rPr kumimoji="1" lang="ja-JP" altLang="en-US" sz="3600" dirty="0">
                <a:latin typeface="BIZ UDPゴシック" panose="020B0400000000000000" pitchFamily="50" charset="-128"/>
                <a:ea typeface="BIZ UDPゴシック" panose="020B0400000000000000" pitchFamily="50" charset="-128"/>
              </a:rPr>
              <a:t>人生は</a:t>
            </a:r>
            <a:r>
              <a:rPr kumimoji="1" lang="ja-JP" altLang="en-US" sz="3600" dirty="0">
                <a:solidFill>
                  <a:srgbClr val="FF0000"/>
                </a:solidFill>
                <a:latin typeface="BIZ UDPゴシック" panose="020B0400000000000000" pitchFamily="50" charset="-128"/>
                <a:ea typeface="BIZ UDPゴシック" panose="020B0400000000000000" pitchFamily="50" charset="-128"/>
              </a:rPr>
              <a:t>本当に</a:t>
            </a:r>
            <a:r>
              <a:rPr kumimoji="1" lang="ja-JP" altLang="en-US" sz="3600" dirty="0">
                <a:latin typeface="BIZ UDPゴシック" panose="020B0400000000000000" pitchFamily="50" charset="-128"/>
                <a:ea typeface="BIZ UDPゴシック" panose="020B0400000000000000" pitchFamily="50" charset="-128"/>
              </a:rPr>
              <a:t>変えられる！</a:t>
            </a:r>
          </a:p>
        </p:txBody>
      </p:sp>
      <p:sp>
        <p:nvSpPr>
          <p:cNvPr id="3" name="字幕 2">
            <a:extLst>
              <a:ext uri="{FF2B5EF4-FFF2-40B4-BE49-F238E27FC236}">
                <a16:creationId xmlns:a16="http://schemas.microsoft.com/office/drawing/2014/main" id="{1CB21660-0C46-D09B-B5B4-86215EAADDC3}"/>
              </a:ext>
            </a:extLst>
          </p:cNvPr>
          <p:cNvSpPr>
            <a:spLocks noGrp="1"/>
          </p:cNvSpPr>
          <p:nvPr>
            <p:ph type="subTitle" idx="1"/>
          </p:nvPr>
        </p:nvSpPr>
        <p:spPr>
          <a:xfrm>
            <a:off x="5278918" y="2271795"/>
            <a:ext cx="6004275" cy="1518407"/>
          </a:xfrm>
        </p:spPr>
        <p:txBody>
          <a:bodyPr>
            <a:normAutofit fontScale="62500" lnSpcReduction="20000"/>
          </a:bodyPr>
          <a:lstStyle/>
          <a:p>
            <a:pPr algn="l"/>
            <a:r>
              <a:rPr lang="ja-JP" altLang="en-US" dirty="0"/>
              <a:t>カウンセリングって、私の気持ちを</a:t>
            </a:r>
            <a:r>
              <a:rPr kumimoji="1" lang="ja-JP" altLang="en-US" dirty="0"/>
              <a:t>聞いてくれるだけでしょ？</a:t>
            </a:r>
          </a:p>
          <a:p>
            <a:pPr algn="l"/>
            <a:r>
              <a:rPr kumimoji="1" lang="ja-JP" altLang="en-US" dirty="0"/>
              <a:t>自分の考え方のくせを教わって変えるように言われるだけでしょ？</a:t>
            </a:r>
          </a:p>
          <a:p>
            <a:pPr algn="l"/>
            <a:r>
              <a:rPr lang="ja-JP" altLang="en-US" dirty="0"/>
              <a:t>自分の問題なのか、人の問題なのかって分けるだけでしょ？</a:t>
            </a:r>
            <a:endParaRPr kumimoji="1" lang="ja-JP" altLang="en-US" dirty="0"/>
          </a:p>
          <a:p>
            <a:pPr algn="l"/>
            <a:r>
              <a:rPr lang="ja-JP" altLang="en-US" dirty="0"/>
              <a:t>嫌な人を気にしないように指導するだけでしょ？</a:t>
            </a:r>
            <a:endParaRPr kumimoji="1" lang="ja-JP" altLang="en-US" dirty="0"/>
          </a:p>
        </p:txBody>
      </p:sp>
      <p:pic>
        <p:nvPicPr>
          <p:cNvPr id="7" name="図 6">
            <a:extLst>
              <a:ext uri="{FF2B5EF4-FFF2-40B4-BE49-F238E27FC236}">
                <a16:creationId xmlns:a16="http://schemas.microsoft.com/office/drawing/2014/main" id="{3CF5D64D-CFCA-8F4B-344B-63E10F2BAC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2348" y="2189350"/>
            <a:ext cx="1326571" cy="1600852"/>
          </a:xfrm>
          <a:prstGeom prst="rect">
            <a:avLst/>
          </a:prstGeom>
        </p:spPr>
      </p:pic>
      <p:pic>
        <p:nvPicPr>
          <p:cNvPr id="9" name="図 8">
            <a:extLst>
              <a:ext uri="{FF2B5EF4-FFF2-40B4-BE49-F238E27FC236}">
                <a16:creationId xmlns:a16="http://schemas.microsoft.com/office/drawing/2014/main" id="{18BAAADC-4E88-9CE3-F4A4-122E1D5E2E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4526" y="4200370"/>
            <a:ext cx="2562271" cy="1985635"/>
          </a:xfrm>
          <a:prstGeom prst="rect">
            <a:avLst/>
          </a:prstGeom>
        </p:spPr>
      </p:pic>
      <p:sp>
        <p:nvSpPr>
          <p:cNvPr id="10" name="吹き出し: 四角形 9">
            <a:extLst>
              <a:ext uri="{FF2B5EF4-FFF2-40B4-BE49-F238E27FC236}">
                <a16:creationId xmlns:a16="http://schemas.microsoft.com/office/drawing/2014/main" id="{9869B9B4-A901-423C-12B1-6BE381C90582}"/>
              </a:ext>
            </a:extLst>
          </p:cNvPr>
          <p:cNvSpPr/>
          <p:nvPr/>
        </p:nvSpPr>
        <p:spPr>
          <a:xfrm>
            <a:off x="2187283" y="2271795"/>
            <a:ext cx="1713598" cy="907633"/>
          </a:xfrm>
          <a:prstGeom prst="wedgeRectCallout">
            <a:avLst>
              <a:gd name="adj1" fmla="val 42198"/>
              <a:gd name="adj2" fmla="val 6168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t>そんなの、</a:t>
            </a:r>
          </a:p>
          <a:p>
            <a:pPr algn="ctr"/>
            <a:r>
              <a:rPr lang="ja-JP" altLang="en-US" dirty="0"/>
              <a:t>信じられない</a:t>
            </a:r>
            <a:endParaRPr kumimoji="1" lang="ja-JP" altLang="en-US" dirty="0"/>
          </a:p>
        </p:txBody>
      </p:sp>
      <p:sp>
        <p:nvSpPr>
          <p:cNvPr id="11" name="タイトル 1">
            <a:extLst>
              <a:ext uri="{FF2B5EF4-FFF2-40B4-BE49-F238E27FC236}">
                <a16:creationId xmlns:a16="http://schemas.microsoft.com/office/drawing/2014/main" id="{57EEBAD3-45DA-37B1-9A03-1194195605F3}"/>
              </a:ext>
            </a:extLst>
          </p:cNvPr>
          <p:cNvSpPr txBox="1">
            <a:spLocks/>
          </p:cNvSpPr>
          <p:nvPr/>
        </p:nvSpPr>
        <p:spPr>
          <a:xfrm>
            <a:off x="1525398" y="4061828"/>
            <a:ext cx="6779703" cy="1449739"/>
          </a:xfrm>
          <a:prstGeom prst="rect">
            <a:avLst/>
          </a:prstGeom>
          <a:ln>
            <a:solidFill>
              <a:schemeClr val="tx1"/>
            </a:solidFill>
          </a:ln>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000" dirty="0">
                <a:latin typeface="BIZ UDPゴシック" panose="020B0400000000000000" pitchFamily="50" charset="-128"/>
                <a:ea typeface="BIZ UDPゴシック" panose="020B0400000000000000" pitchFamily="50" charset="-128"/>
              </a:rPr>
              <a:t>いいえ。人生は自分の力で変えられます！</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フラクタル心理学のカウンセリングは、</a:t>
            </a:r>
          </a:p>
          <a:p>
            <a:r>
              <a:rPr lang="ja-JP" altLang="en-US" sz="2000" dirty="0">
                <a:latin typeface="BIZ UDPゴシック" panose="020B0400000000000000" pitchFamily="50" charset="-128"/>
                <a:ea typeface="BIZ UDPゴシック" panose="020B0400000000000000" pitchFamily="50" charset="-128"/>
              </a:rPr>
              <a:t>まったく新しい人生の解決法をご提供します。</a:t>
            </a:r>
            <a:endParaRPr lang="en-US" altLang="ja-JP" sz="2000" dirty="0">
              <a:latin typeface="BIZ UDPゴシック" panose="020B0400000000000000" pitchFamily="50" charset="-128"/>
              <a:ea typeface="BIZ UDPゴシック" panose="020B0400000000000000" pitchFamily="50" charset="-128"/>
            </a:endParaRPr>
          </a:p>
          <a:p>
            <a:endParaRPr lang="ja-JP" altLang="en-US" sz="2400" dirty="0">
              <a:latin typeface="BIZ UDPゴシック" panose="020B0400000000000000" pitchFamily="50" charset="-128"/>
              <a:ea typeface="BIZ UDPゴシック" panose="020B0400000000000000" pitchFamily="50" charset="-128"/>
            </a:endParaRPr>
          </a:p>
        </p:txBody>
      </p:sp>
      <p:sp>
        <p:nvSpPr>
          <p:cNvPr id="12" name="タイトル 1">
            <a:extLst>
              <a:ext uri="{FF2B5EF4-FFF2-40B4-BE49-F238E27FC236}">
                <a16:creationId xmlns:a16="http://schemas.microsoft.com/office/drawing/2014/main" id="{ECA3EBC4-99BA-4C7F-B92E-CE2A5FC2F88F}"/>
              </a:ext>
            </a:extLst>
          </p:cNvPr>
          <p:cNvSpPr txBox="1">
            <a:spLocks/>
          </p:cNvSpPr>
          <p:nvPr/>
        </p:nvSpPr>
        <p:spPr>
          <a:xfrm>
            <a:off x="595203" y="5731238"/>
            <a:ext cx="9144000" cy="4547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800" dirty="0">
                <a:latin typeface="BIZ UDPゴシック" panose="020B0400000000000000" pitchFamily="50" charset="-128"/>
                <a:ea typeface="BIZ UDPゴシック" panose="020B0400000000000000" pitchFamily="50" charset="-128"/>
              </a:rPr>
              <a:t>フラクタル心理学は自分も他人も変えられます！</a:t>
            </a:r>
          </a:p>
        </p:txBody>
      </p:sp>
      <p:sp>
        <p:nvSpPr>
          <p:cNvPr id="13" name="タイトル 1">
            <a:extLst>
              <a:ext uri="{FF2B5EF4-FFF2-40B4-BE49-F238E27FC236}">
                <a16:creationId xmlns:a16="http://schemas.microsoft.com/office/drawing/2014/main" id="{4F5AD8EC-7844-50A8-107C-C2BFA5F86A8E}"/>
              </a:ext>
            </a:extLst>
          </p:cNvPr>
          <p:cNvSpPr txBox="1">
            <a:spLocks/>
          </p:cNvSpPr>
          <p:nvPr/>
        </p:nvSpPr>
        <p:spPr>
          <a:xfrm>
            <a:off x="3272840" y="877360"/>
            <a:ext cx="5309098" cy="4547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1800" dirty="0">
                <a:latin typeface="BIZ UDPゴシック" panose="020B0400000000000000" pitchFamily="50" charset="-128"/>
                <a:ea typeface="BIZ UDPゴシック" panose="020B0400000000000000" pitchFamily="50" charset="-128"/>
              </a:rPr>
              <a:t>ようこそ！　フラクタル心理学の新しい世界へ</a:t>
            </a:r>
          </a:p>
        </p:txBody>
      </p:sp>
    </p:spTree>
    <p:extLst>
      <p:ext uri="{BB962C8B-B14F-4D97-AF65-F5344CB8AC3E}">
        <p14:creationId xmlns:p14="http://schemas.microsoft.com/office/powerpoint/2010/main" val="2271113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27FAA-5052-4A44-C93E-5537C7AD4E7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77FE21C-0817-51B6-0AE3-42F5BE563AB0}"/>
              </a:ext>
            </a:extLst>
          </p:cNvPr>
          <p:cNvSpPr>
            <a:spLocks noGrp="1"/>
          </p:cNvSpPr>
          <p:nvPr>
            <p:ph type="ctrTitle"/>
          </p:nvPr>
        </p:nvSpPr>
        <p:spPr>
          <a:xfrm>
            <a:off x="1087772" y="1551798"/>
            <a:ext cx="9144000" cy="454767"/>
          </a:xfrm>
        </p:spPr>
        <p:txBody>
          <a:bodyPr>
            <a:noAutofit/>
          </a:bodyPr>
          <a:lstStyle/>
          <a:p>
            <a:r>
              <a:rPr kumimoji="1" lang="ja-JP" altLang="en-US" sz="3600" dirty="0">
                <a:latin typeface="BIZ UDPゴシック" panose="020B0400000000000000" pitchFamily="50" charset="-128"/>
                <a:ea typeface="BIZ UDPゴシック" panose="020B0400000000000000" pitchFamily="50" charset="-128"/>
              </a:rPr>
              <a:t>人生は</a:t>
            </a:r>
            <a:r>
              <a:rPr kumimoji="1" lang="ja-JP" altLang="en-US" sz="3600" dirty="0">
                <a:solidFill>
                  <a:srgbClr val="FF0000"/>
                </a:solidFill>
                <a:latin typeface="BIZ UDPゴシック" panose="020B0400000000000000" pitchFamily="50" charset="-128"/>
                <a:ea typeface="BIZ UDPゴシック" panose="020B0400000000000000" pitchFamily="50" charset="-128"/>
              </a:rPr>
              <a:t>本当に</a:t>
            </a:r>
            <a:r>
              <a:rPr kumimoji="1" lang="ja-JP" altLang="en-US" sz="3600" dirty="0">
                <a:latin typeface="BIZ UDPゴシック" panose="020B0400000000000000" pitchFamily="50" charset="-128"/>
                <a:ea typeface="BIZ UDPゴシック" panose="020B0400000000000000" pitchFamily="50" charset="-128"/>
              </a:rPr>
              <a:t>変えられる！</a:t>
            </a:r>
          </a:p>
        </p:txBody>
      </p:sp>
      <p:sp>
        <p:nvSpPr>
          <p:cNvPr id="3" name="字幕 2">
            <a:extLst>
              <a:ext uri="{FF2B5EF4-FFF2-40B4-BE49-F238E27FC236}">
                <a16:creationId xmlns:a16="http://schemas.microsoft.com/office/drawing/2014/main" id="{6791859C-8EB2-3B68-2466-C527057E4448}"/>
              </a:ext>
            </a:extLst>
          </p:cNvPr>
          <p:cNvSpPr>
            <a:spLocks noGrp="1"/>
          </p:cNvSpPr>
          <p:nvPr>
            <p:ph type="subTitle" idx="1"/>
          </p:nvPr>
        </p:nvSpPr>
        <p:spPr>
          <a:xfrm>
            <a:off x="5612234" y="2271795"/>
            <a:ext cx="4462944" cy="1518407"/>
          </a:xfrm>
        </p:spPr>
        <p:txBody>
          <a:bodyPr>
            <a:normAutofit fontScale="92500" lnSpcReduction="20000"/>
          </a:bodyPr>
          <a:lstStyle/>
          <a:p>
            <a:pPr algn="l"/>
            <a:r>
              <a:rPr kumimoji="1" lang="ja-JP" altLang="en-US" sz="1600" dirty="0"/>
              <a:t>親兄弟は変えられないでしょ？</a:t>
            </a:r>
          </a:p>
          <a:p>
            <a:pPr algn="l"/>
            <a:r>
              <a:rPr lang="ja-JP" altLang="en-US" sz="1600" dirty="0"/>
              <a:t>過去は変えられないでしょ？</a:t>
            </a:r>
            <a:endParaRPr lang="en-US" altLang="ja-JP" sz="1600" dirty="0"/>
          </a:p>
          <a:p>
            <a:pPr algn="l"/>
            <a:r>
              <a:rPr kumimoji="1" lang="ja-JP" altLang="en-US" sz="1600" dirty="0"/>
              <a:t>上司や部下は変えられないでしょ？</a:t>
            </a:r>
          </a:p>
          <a:p>
            <a:pPr algn="l"/>
            <a:r>
              <a:rPr lang="ja-JP" altLang="en-US" sz="1600" dirty="0"/>
              <a:t>夫の借金や暴力は私が止められないでしょ？</a:t>
            </a:r>
            <a:endParaRPr lang="en-US" altLang="ja-JP" sz="1600" dirty="0"/>
          </a:p>
          <a:p>
            <a:pPr algn="l"/>
            <a:r>
              <a:rPr kumimoji="1" lang="ja-JP" altLang="en-US" sz="1600" dirty="0"/>
              <a:t>子供の不登校は見守るしかないでしょ？</a:t>
            </a:r>
          </a:p>
        </p:txBody>
      </p:sp>
      <p:pic>
        <p:nvPicPr>
          <p:cNvPr id="9" name="図 8">
            <a:extLst>
              <a:ext uri="{FF2B5EF4-FFF2-40B4-BE49-F238E27FC236}">
                <a16:creationId xmlns:a16="http://schemas.microsoft.com/office/drawing/2014/main" id="{BDF0AF83-90EC-FF0A-8382-BF562A77A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4526" y="4200370"/>
            <a:ext cx="2562271" cy="1985635"/>
          </a:xfrm>
          <a:prstGeom prst="rect">
            <a:avLst/>
          </a:prstGeom>
        </p:spPr>
      </p:pic>
      <p:sp>
        <p:nvSpPr>
          <p:cNvPr id="10" name="吹き出し: 四角形 9">
            <a:extLst>
              <a:ext uri="{FF2B5EF4-FFF2-40B4-BE49-F238E27FC236}">
                <a16:creationId xmlns:a16="http://schemas.microsoft.com/office/drawing/2014/main" id="{09E8ADB6-6D28-C807-CF69-01AFC27019F8}"/>
              </a:ext>
            </a:extLst>
          </p:cNvPr>
          <p:cNvSpPr/>
          <p:nvPr/>
        </p:nvSpPr>
        <p:spPr>
          <a:xfrm>
            <a:off x="1700722" y="2342355"/>
            <a:ext cx="2141436" cy="907633"/>
          </a:xfrm>
          <a:prstGeom prst="wedgeRectCallout">
            <a:avLst>
              <a:gd name="adj1" fmla="val 42198"/>
              <a:gd name="adj2" fmla="val 6168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ＤＦＧ平成ゴシック体W7" panose="020B0700000000000000" pitchFamily="50" charset="-128"/>
                <a:ea typeface="ＤＦＧ平成ゴシック体W7" panose="020B0700000000000000" pitchFamily="50" charset="-128"/>
              </a:rPr>
              <a:t>ムリムリ。</a:t>
            </a:r>
            <a:endParaRPr kumimoji="1" lang="en-US" altLang="ja-JP" dirty="0">
              <a:latin typeface="ＤＦＧ平成ゴシック体W7" panose="020B0700000000000000" pitchFamily="50" charset="-128"/>
              <a:ea typeface="ＤＦＧ平成ゴシック体W7" panose="020B0700000000000000" pitchFamily="50" charset="-128"/>
            </a:endParaRPr>
          </a:p>
          <a:p>
            <a:pPr algn="ctr"/>
            <a:r>
              <a:rPr kumimoji="1" lang="ja-JP" altLang="en-US" dirty="0"/>
              <a:t>だって私は幸せに</a:t>
            </a:r>
          </a:p>
          <a:p>
            <a:pPr algn="ctr"/>
            <a:r>
              <a:rPr kumimoji="1" lang="ja-JP" altLang="en-US" dirty="0"/>
              <a:t>育っていないもん</a:t>
            </a:r>
          </a:p>
        </p:txBody>
      </p:sp>
      <p:sp>
        <p:nvSpPr>
          <p:cNvPr id="11" name="タイトル 1">
            <a:extLst>
              <a:ext uri="{FF2B5EF4-FFF2-40B4-BE49-F238E27FC236}">
                <a16:creationId xmlns:a16="http://schemas.microsoft.com/office/drawing/2014/main" id="{10BDE70C-FF76-9670-2AC1-A524DA3F9960}"/>
              </a:ext>
            </a:extLst>
          </p:cNvPr>
          <p:cNvSpPr txBox="1">
            <a:spLocks/>
          </p:cNvSpPr>
          <p:nvPr/>
        </p:nvSpPr>
        <p:spPr>
          <a:xfrm>
            <a:off x="1525398" y="4061828"/>
            <a:ext cx="6779703" cy="1449739"/>
          </a:xfrm>
          <a:prstGeom prst="rect">
            <a:avLst/>
          </a:prstGeom>
          <a:ln>
            <a:solidFill>
              <a:schemeClr val="tx1"/>
            </a:solidFill>
          </a:ln>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000" dirty="0">
                <a:latin typeface="BIZ UDPゴシック" panose="020B0400000000000000" pitchFamily="50" charset="-128"/>
                <a:ea typeface="BIZ UDPゴシック" panose="020B0400000000000000" pitchFamily="50" charset="-128"/>
              </a:rPr>
              <a:t>いいえ。フラクタル心理学では、このような問題を</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自分で解決した方々がたくさんいらっしゃいます。</a:t>
            </a:r>
            <a:endParaRPr lang="en-US" altLang="ja-JP" sz="2000" dirty="0">
              <a:latin typeface="BIZ UDPゴシック" panose="020B0400000000000000" pitchFamily="50" charset="-128"/>
              <a:ea typeface="BIZ UDPゴシック" panose="020B0400000000000000" pitchFamily="50" charset="-128"/>
            </a:endParaRPr>
          </a:p>
          <a:p>
            <a:endParaRPr lang="ja-JP" altLang="en-US" sz="2400" dirty="0">
              <a:latin typeface="BIZ UDPゴシック" panose="020B0400000000000000" pitchFamily="50" charset="-128"/>
              <a:ea typeface="BIZ UDPゴシック" panose="020B0400000000000000" pitchFamily="50" charset="-128"/>
            </a:endParaRPr>
          </a:p>
        </p:txBody>
      </p:sp>
      <p:sp>
        <p:nvSpPr>
          <p:cNvPr id="12" name="タイトル 1">
            <a:extLst>
              <a:ext uri="{FF2B5EF4-FFF2-40B4-BE49-F238E27FC236}">
                <a16:creationId xmlns:a16="http://schemas.microsoft.com/office/drawing/2014/main" id="{7428C78E-EDD9-6D3D-F490-F0150EEB549A}"/>
              </a:ext>
            </a:extLst>
          </p:cNvPr>
          <p:cNvSpPr txBox="1">
            <a:spLocks/>
          </p:cNvSpPr>
          <p:nvPr/>
        </p:nvSpPr>
        <p:spPr>
          <a:xfrm>
            <a:off x="595203" y="5731238"/>
            <a:ext cx="9144000" cy="4547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000" dirty="0">
                <a:latin typeface="BIZ UDPゴシック" panose="020B0400000000000000" pitchFamily="50" charset="-128"/>
                <a:ea typeface="BIZ UDPゴシック" panose="020B0400000000000000" pitchFamily="50" charset="-128"/>
              </a:rPr>
              <a:t>フラクタル心理学は今までの心理学とは土台がまったく異なるのです。</a:t>
            </a:r>
          </a:p>
        </p:txBody>
      </p:sp>
      <p:sp>
        <p:nvSpPr>
          <p:cNvPr id="13" name="タイトル 1">
            <a:extLst>
              <a:ext uri="{FF2B5EF4-FFF2-40B4-BE49-F238E27FC236}">
                <a16:creationId xmlns:a16="http://schemas.microsoft.com/office/drawing/2014/main" id="{EF5DC0AF-6BD9-14F1-4527-E5DE889C577F}"/>
              </a:ext>
            </a:extLst>
          </p:cNvPr>
          <p:cNvSpPr txBox="1">
            <a:spLocks/>
          </p:cNvSpPr>
          <p:nvPr/>
        </p:nvSpPr>
        <p:spPr>
          <a:xfrm>
            <a:off x="3272840" y="877360"/>
            <a:ext cx="5309098" cy="4547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1800" dirty="0">
                <a:latin typeface="BIZ UDPゴシック" panose="020B0400000000000000" pitchFamily="50" charset="-128"/>
                <a:ea typeface="BIZ UDPゴシック" panose="020B0400000000000000" pitchFamily="50" charset="-128"/>
              </a:rPr>
              <a:t>ようこそ！　フラクタル心理学の新しい世界へ</a:t>
            </a:r>
          </a:p>
        </p:txBody>
      </p:sp>
      <p:pic>
        <p:nvPicPr>
          <p:cNvPr id="5" name="図 4">
            <a:extLst>
              <a:ext uri="{FF2B5EF4-FFF2-40B4-BE49-F238E27FC236}">
                <a16:creationId xmlns:a16="http://schemas.microsoft.com/office/drawing/2014/main" id="{9DB85265-D684-AEB0-8E7E-466EE793AE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0881" y="2405685"/>
            <a:ext cx="1558141" cy="1662017"/>
          </a:xfrm>
          <a:prstGeom prst="rect">
            <a:avLst/>
          </a:prstGeom>
        </p:spPr>
      </p:pic>
    </p:spTree>
    <p:extLst>
      <p:ext uri="{BB962C8B-B14F-4D97-AF65-F5344CB8AC3E}">
        <p14:creationId xmlns:p14="http://schemas.microsoft.com/office/powerpoint/2010/main" val="71614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A3E061-E6CB-8726-2DA2-92E78975FF0E}"/>
              </a:ext>
            </a:extLst>
          </p:cNvPr>
          <p:cNvSpPr>
            <a:spLocks noGrp="1"/>
          </p:cNvSpPr>
          <p:nvPr>
            <p:ph type="title"/>
          </p:nvPr>
        </p:nvSpPr>
        <p:spPr>
          <a:xfrm>
            <a:off x="838200" y="365126"/>
            <a:ext cx="10515600" cy="675110"/>
          </a:xfrm>
        </p:spPr>
        <p:txBody>
          <a:bodyPr>
            <a:normAutofit fontScale="90000"/>
          </a:bodyPr>
          <a:lstStyle/>
          <a:p>
            <a:pPr algn="ctr"/>
            <a:r>
              <a:rPr kumimoji="1" lang="ja-JP" altLang="en-US" dirty="0">
                <a:latin typeface="ＤＦＧ平成ゴシック体W7" panose="020B0700000000000000" pitchFamily="50" charset="-128"/>
                <a:ea typeface="ＤＦＧ平成ゴシック体W7" panose="020B0700000000000000" pitchFamily="50" charset="-128"/>
              </a:rPr>
              <a:t>フラクタル心理学で人生を変えた方々</a:t>
            </a:r>
          </a:p>
        </p:txBody>
      </p:sp>
      <p:sp>
        <p:nvSpPr>
          <p:cNvPr id="3" name="コンテンツ プレースホルダー 2">
            <a:extLst>
              <a:ext uri="{FF2B5EF4-FFF2-40B4-BE49-F238E27FC236}">
                <a16:creationId xmlns:a16="http://schemas.microsoft.com/office/drawing/2014/main" id="{6D2BEFE2-3100-CCED-13B4-18FBF7E2F9FF}"/>
              </a:ext>
            </a:extLst>
          </p:cNvPr>
          <p:cNvSpPr>
            <a:spLocks noGrp="1"/>
          </p:cNvSpPr>
          <p:nvPr>
            <p:ph idx="1"/>
          </p:nvPr>
        </p:nvSpPr>
        <p:spPr>
          <a:xfrm>
            <a:off x="1493240" y="1271952"/>
            <a:ext cx="2835479" cy="1144077"/>
          </a:xfrm>
        </p:spPr>
        <p:txBody>
          <a:bodyPr>
            <a:normAutofit/>
          </a:bodyPr>
          <a:lstStyle/>
          <a:p>
            <a:pPr marL="0" indent="0">
              <a:buNone/>
            </a:pPr>
            <a:r>
              <a:rPr kumimoji="1" lang="ja-JP" altLang="en-US" sz="1800" dirty="0"/>
              <a:t>リストカットを繰り返す子供が変わった！</a:t>
            </a:r>
          </a:p>
        </p:txBody>
      </p:sp>
      <p:pic>
        <p:nvPicPr>
          <p:cNvPr id="7" name="図 6">
            <a:extLst>
              <a:ext uri="{FF2B5EF4-FFF2-40B4-BE49-F238E27FC236}">
                <a16:creationId xmlns:a16="http://schemas.microsoft.com/office/drawing/2014/main" id="{103FB85A-524B-C1AC-A2EC-A81D50271F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767" y="1271951"/>
            <a:ext cx="815474" cy="816907"/>
          </a:xfrm>
          <a:prstGeom prst="rect">
            <a:avLst/>
          </a:prstGeom>
        </p:spPr>
      </p:pic>
      <p:sp>
        <p:nvSpPr>
          <p:cNvPr id="8" name="コンテンツ プレースホルダー 2">
            <a:extLst>
              <a:ext uri="{FF2B5EF4-FFF2-40B4-BE49-F238E27FC236}">
                <a16:creationId xmlns:a16="http://schemas.microsoft.com/office/drawing/2014/main" id="{CC001BF0-51DA-6C59-0A67-2F30C3B859FA}"/>
              </a:ext>
            </a:extLst>
          </p:cNvPr>
          <p:cNvSpPr txBox="1">
            <a:spLocks/>
          </p:cNvSpPr>
          <p:nvPr/>
        </p:nvSpPr>
        <p:spPr>
          <a:xfrm>
            <a:off x="1574835" y="2489754"/>
            <a:ext cx="2621059" cy="1144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800" dirty="0"/>
              <a:t>不妊を克服して第二子も出産！</a:t>
            </a:r>
          </a:p>
        </p:txBody>
      </p:sp>
      <p:pic>
        <p:nvPicPr>
          <p:cNvPr id="10" name="図 9">
            <a:extLst>
              <a:ext uri="{FF2B5EF4-FFF2-40B4-BE49-F238E27FC236}">
                <a16:creationId xmlns:a16="http://schemas.microsoft.com/office/drawing/2014/main" id="{7F5AD45A-83F9-F0E6-B532-887E26D038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230" y="2489754"/>
            <a:ext cx="929605" cy="1107011"/>
          </a:xfrm>
          <a:prstGeom prst="rect">
            <a:avLst/>
          </a:prstGeom>
        </p:spPr>
      </p:pic>
      <p:sp>
        <p:nvSpPr>
          <p:cNvPr id="11" name="コンテンツ プレースホルダー 2">
            <a:extLst>
              <a:ext uri="{FF2B5EF4-FFF2-40B4-BE49-F238E27FC236}">
                <a16:creationId xmlns:a16="http://schemas.microsoft.com/office/drawing/2014/main" id="{F7AFCC41-2A32-A282-98EB-38C726A935B4}"/>
              </a:ext>
            </a:extLst>
          </p:cNvPr>
          <p:cNvSpPr txBox="1">
            <a:spLocks/>
          </p:cNvSpPr>
          <p:nvPr/>
        </p:nvSpPr>
        <p:spPr>
          <a:xfrm>
            <a:off x="1559093" y="3986472"/>
            <a:ext cx="2835479" cy="1144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800" dirty="0"/>
              <a:t>親が大切にしてくれなかったと感じていた過去が変わった！</a:t>
            </a:r>
          </a:p>
        </p:txBody>
      </p:sp>
      <p:pic>
        <p:nvPicPr>
          <p:cNvPr id="12" name="図 11">
            <a:extLst>
              <a:ext uri="{FF2B5EF4-FFF2-40B4-BE49-F238E27FC236}">
                <a16:creationId xmlns:a16="http://schemas.microsoft.com/office/drawing/2014/main" id="{4A180B80-6074-6DB2-93A8-B64D295013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915" y="5316843"/>
            <a:ext cx="929605" cy="1107011"/>
          </a:xfrm>
          <a:prstGeom prst="rect">
            <a:avLst/>
          </a:prstGeom>
        </p:spPr>
      </p:pic>
      <p:pic>
        <p:nvPicPr>
          <p:cNvPr id="14" name="図 13">
            <a:extLst>
              <a:ext uri="{FF2B5EF4-FFF2-40B4-BE49-F238E27FC236}">
                <a16:creationId xmlns:a16="http://schemas.microsoft.com/office/drawing/2014/main" id="{9FBACCF2-A862-A30D-33CC-41C03892E3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136" y="3707556"/>
            <a:ext cx="1019582" cy="1330613"/>
          </a:xfrm>
          <a:prstGeom prst="rect">
            <a:avLst/>
          </a:prstGeom>
        </p:spPr>
      </p:pic>
      <p:sp>
        <p:nvSpPr>
          <p:cNvPr id="15" name="コンテンツ プレースホルダー 2">
            <a:extLst>
              <a:ext uri="{FF2B5EF4-FFF2-40B4-BE49-F238E27FC236}">
                <a16:creationId xmlns:a16="http://schemas.microsoft.com/office/drawing/2014/main" id="{4BD51FBC-8105-57BD-6640-F6C69C8FEFA5}"/>
              </a:ext>
            </a:extLst>
          </p:cNvPr>
          <p:cNvSpPr txBox="1">
            <a:spLocks/>
          </p:cNvSpPr>
          <p:nvPr/>
        </p:nvSpPr>
        <p:spPr>
          <a:xfrm>
            <a:off x="1540779" y="5466071"/>
            <a:ext cx="2835479" cy="1144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800" dirty="0"/>
              <a:t>変えられないと思っていた生意気な部下が変わった！</a:t>
            </a:r>
          </a:p>
        </p:txBody>
      </p:sp>
      <p:pic>
        <p:nvPicPr>
          <p:cNvPr id="16" name="図 15">
            <a:extLst>
              <a:ext uri="{FF2B5EF4-FFF2-40B4-BE49-F238E27FC236}">
                <a16:creationId xmlns:a16="http://schemas.microsoft.com/office/drawing/2014/main" id="{74164968-EDC3-FC57-228C-5FB20E6C55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6784" y="2653338"/>
            <a:ext cx="815474" cy="816907"/>
          </a:xfrm>
          <a:prstGeom prst="rect">
            <a:avLst/>
          </a:prstGeom>
        </p:spPr>
      </p:pic>
      <p:pic>
        <p:nvPicPr>
          <p:cNvPr id="18" name="図 17">
            <a:extLst>
              <a:ext uri="{FF2B5EF4-FFF2-40B4-BE49-F238E27FC236}">
                <a16:creationId xmlns:a16="http://schemas.microsoft.com/office/drawing/2014/main" id="{C9083748-438E-7D83-9A7E-05BFEBE7C1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6784" y="5221202"/>
            <a:ext cx="815474" cy="816907"/>
          </a:xfrm>
          <a:prstGeom prst="rect">
            <a:avLst/>
          </a:prstGeom>
        </p:spPr>
      </p:pic>
      <p:pic>
        <p:nvPicPr>
          <p:cNvPr id="19" name="図 18">
            <a:extLst>
              <a:ext uri="{FF2B5EF4-FFF2-40B4-BE49-F238E27FC236}">
                <a16:creationId xmlns:a16="http://schemas.microsoft.com/office/drawing/2014/main" id="{6FB6A73E-23B4-AD8A-0C57-0FA3B836C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4914" y="1224354"/>
            <a:ext cx="929605" cy="1107011"/>
          </a:xfrm>
          <a:prstGeom prst="rect">
            <a:avLst/>
          </a:prstGeom>
        </p:spPr>
      </p:pic>
      <p:pic>
        <p:nvPicPr>
          <p:cNvPr id="20" name="図 19">
            <a:extLst>
              <a:ext uri="{FF2B5EF4-FFF2-40B4-BE49-F238E27FC236}">
                <a16:creationId xmlns:a16="http://schemas.microsoft.com/office/drawing/2014/main" id="{8A1A2005-B343-79D2-2CBC-ACE4998213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4730" y="3752459"/>
            <a:ext cx="1019582" cy="1330613"/>
          </a:xfrm>
          <a:prstGeom prst="rect">
            <a:avLst/>
          </a:prstGeom>
        </p:spPr>
      </p:pic>
      <p:sp>
        <p:nvSpPr>
          <p:cNvPr id="21" name="コンテンツ プレースホルダー 2">
            <a:extLst>
              <a:ext uri="{FF2B5EF4-FFF2-40B4-BE49-F238E27FC236}">
                <a16:creationId xmlns:a16="http://schemas.microsoft.com/office/drawing/2014/main" id="{35FADF5A-DB3C-6100-3D1D-E17619848CC6}"/>
              </a:ext>
            </a:extLst>
          </p:cNvPr>
          <p:cNvSpPr txBox="1">
            <a:spLocks/>
          </p:cNvSpPr>
          <p:nvPr/>
        </p:nvSpPr>
        <p:spPr>
          <a:xfrm>
            <a:off x="7307037" y="1345677"/>
            <a:ext cx="2621059" cy="1144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800" dirty="0"/>
              <a:t>ダウン症の次女の症状が改善してバレエも！</a:t>
            </a:r>
          </a:p>
        </p:txBody>
      </p:sp>
      <p:sp>
        <p:nvSpPr>
          <p:cNvPr id="22" name="コンテンツ プレースホルダー 2">
            <a:extLst>
              <a:ext uri="{FF2B5EF4-FFF2-40B4-BE49-F238E27FC236}">
                <a16:creationId xmlns:a16="http://schemas.microsoft.com/office/drawing/2014/main" id="{3788D783-1BA3-09C2-2C55-540D1ADB9636}"/>
              </a:ext>
            </a:extLst>
          </p:cNvPr>
          <p:cNvSpPr txBox="1">
            <a:spLocks/>
          </p:cNvSpPr>
          <p:nvPr/>
        </p:nvSpPr>
        <p:spPr>
          <a:xfrm>
            <a:off x="7307036" y="2563479"/>
            <a:ext cx="2621059" cy="1144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800" dirty="0"/>
              <a:t>仕事で成功！　人気経営コンサルになり、結婚も成功！</a:t>
            </a:r>
          </a:p>
        </p:txBody>
      </p:sp>
      <p:sp>
        <p:nvSpPr>
          <p:cNvPr id="23" name="コンテンツ プレースホルダー 2">
            <a:extLst>
              <a:ext uri="{FF2B5EF4-FFF2-40B4-BE49-F238E27FC236}">
                <a16:creationId xmlns:a16="http://schemas.microsoft.com/office/drawing/2014/main" id="{CBEA102B-7D0A-4FF3-23E9-50B567810D99}"/>
              </a:ext>
            </a:extLst>
          </p:cNvPr>
          <p:cNvSpPr txBox="1">
            <a:spLocks/>
          </p:cNvSpPr>
          <p:nvPr/>
        </p:nvSpPr>
        <p:spPr>
          <a:xfrm>
            <a:off x="7129746" y="3941050"/>
            <a:ext cx="2621059" cy="1144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800" dirty="0"/>
              <a:t>父親との関係が良好になると、最高の男性と巡り合う！</a:t>
            </a:r>
          </a:p>
        </p:txBody>
      </p:sp>
      <p:sp>
        <p:nvSpPr>
          <p:cNvPr id="24" name="コンテンツ プレースホルダー 2">
            <a:extLst>
              <a:ext uri="{FF2B5EF4-FFF2-40B4-BE49-F238E27FC236}">
                <a16:creationId xmlns:a16="http://schemas.microsoft.com/office/drawing/2014/main" id="{9EDB2310-25F7-3499-5789-347EDC825592}"/>
              </a:ext>
            </a:extLst>
          </p:cNvPr>
          <p:cNvSpPr txBox="1">
            <a:spLocks/>
          </p:cNvSpPr>
          <p:nvPr/>
        </p:nvSpPr>
        <p:spPr>
          <a:xfrm>
            <a:off x="7247190" y="5298309"/>
            <a:ext cx="2621059" cy="1144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800" dirty="0"/>
              <a:t>パニック障害が改善され、仕事で成功</a:t>
            </a:r>
          </a:p>
        </p:txBody>
      </p:sp>
      <p:sp>
        <p:nvSpPr>
          <p:cNvPr id="25" name="四角形: 角を丸くする 24">
            <a:extLst>
              <a:ext uri="{FF2B5EF4-FFF2-40B4-BE49-F238E27FC236}">
                <a16:creationId xmlns:a16="http://schemas.microsoft.com/office/drawing/2014/main" id="{D7D08209-5624-C9EB-D0B7-CC74A2D21D89}"/>
              </a:ext>
            </a:extLst>
          </p:cNvPr>
          <p:cNvSpPr/>
          <p:nvPr/>
        </p:nvSpPr>
        <p:spPr>
          <a:xfrm>
            <a:off x="3499951" y="1838963"/>
            <a:ext cx="576044" cy="2698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ＤＦＧ平成ゴシック体W7" panose="020B0700000000000000" pitchFamily="50" charset="-128"/>
                <a:ea typeface="ＤＦＧ平成ゴシック体W7" panose="020B0700000000000000" pitchFamily="50" charset="-128"/>
              </a:rPr>
              <a:t>読む</a:t>
            </a:r>
            <a:endParaRPr kumimoji="1" lang="ja-JP" altLang="en-US" sz="1200" dirty="0">
              <a:latin typeface="ＤＦＧ平成ゴシック体W7" panose="020B0700000000000000" pitchFamily="50" charset="-128"/>
              <a:ea typeface="ＤＦＧ平成ゴシック体W7" panose="020B0700000000000000" pitchFamily="50" charset="-128"/>
            </a:endParaRPr>
          </a:p>
        </p:txBody>
      </p:sp>
      <p:sp>
        <p:nvSpPr>
          <p:cNvPr id="26" name="四角形: 角を丸くする 25">
            <a:extLst>
              <a:ext uri="{FF2B5EF4-FFF2-40B4-BE49-F238E27FC236}">
                <a16:creationId xmlns:a16="http://schemas.microsoft.com/office/drawing/2014/main" id="{22683306-92F3-E569-BB17-4BFEED9847B1}"/>
              </a:ext>
            </a:extLst>
          </p:cNvPr>
          <p:cNvSpPr/>
          <p:nvPr/>
        </p:nvSpPr>
        <p:spPr>
          <a:xfrm>
            <a:off x="3500315" y="3200398"/>
            <a:ext cx="576044" cy="2698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ＤＦＧ平成ゴシック体W7" panose="020B0700000000000000" pitchFamily="50" charset="-128"/>
                <a:ea typeface="ＤＦＧ平成ゴシック体W7" panose="020B0700000000000000" pitchFamily="50" charset="-128"/>
              </a:rPr>
              <a:t>読む</a:t>
            </a:r>
            <a:endParaRPr kumimoji="1" lang="ja-JP" altLang="en-US" sz="1200" dirty="0">
              <a:latin typeface="ＤＦＧ平成ゴシック体W7" panose="020B0700000000000000" pitchFamily="50" charset="-128"/>
              <a:ea typeface="ＤＦＧ平成ゴシック体W7" panose="020B0700000000000000" pitchFamily="50" charset="-128"/>
            </a:endParaRPr>
          </a:p>
        </p:txBody>
      </p:sp>
      <p:sp>
        <p:nvSpPr>
          <p:cNvPr id="27" name="四角形: 角を丸くする 26">
            <a:extLst>
              <a:ext uri="{FF2B5EF4-FFF2-40B4-BE49-F238E27FC236}">
                <a16:creationId xmlns:a16="http://schemas.microsoft.com/office/drawing/2014/main" id="{4A048E01-770B-AAF5-05CE-100C49642D65}"/>
              </a:ext>
            </a:extLst>
          </p:cNvPr>
          <p:cNvSpPr/>
          <p:nvPr/>
        </p:nvSpPr>
        <p:spPr>
          <a:xfrm>
            <a:off x="3513077" y="4707529"/>
            <a:ext cx="576044" cy="2698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ＤＦＧ平成ゴシック体W7" panose="020B0700000000000000" pitchFamily="50" charset="-128"/>
                <a:ea typeface="ＤＦＧ平成ゴシック体W7" panose="020B0700000000000000" pitchFamily="50" charset="-128"/>
              </a:rPr>
              <a:t>読む</a:t>
            </a:r>
            <a:endParaRPr kumimoji="1" lang="ja-JP" altLang="en-US" sz="1200" dirty="0">
              <a:latin typeface="ＤＦＧ平成ゴシック体W7" panose="020B0700000000000000" pitchFamily="50" charset="-128"/>
              <a:ea typeface="ＤＦＧ平成ゴシック体W7" panose="020B0700000000000000" pitchFamily="50" charset="-128"/>
            </a:endParaRPr>
          </a:p>
        </p:txBody>
      </p:sp>
      <p:sp>
        <p:nvSpPr>
          <p:cNvPr id="28" name="四角形: 角を丸くする 27">
            <a:extLst>
              <a:ext uri="{FF2B5EF4-FFF2-40B4-BE49-F238E27FC236}">
                <a16:creationId xmlns:a16="http://schemas.microsoft.com/office/drawing/2014/main" id="{24774807-BF91-3ABC-3BDC-5F9C0B517369}"/>
              </a:ext>
            </a:extLst>
          </p:cNvPr>
          <p:cNvSpPr/>
          <p:nvPr/>
        </p:nvSpPr>
        <p:spPr>
          <a:xfrm>
            <a:off x="3499951" y="6146634"/>
            <a:ext cx="576044" cy="2698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ＤＦＧ平成ゴシック体W7" panose="020B0700000000000000" pitchFamily="50" charset="-128"/>
                <a:ea typeface="ＤＦＧ平成ゴシック体W7" panose="020B0700000000000000" pitchFamily="50" charset="-128"/>
              </a:rPr>
              <a:t>読む</a:t>
            </a:r>
            <a:endParaRPr kumimoji="1" lang="ja-JP" altLang="en-US" sz="1200" dirty="0">
              <a:latin typeface="ＤＦＧ平成ゴシック体W7" panose="020B0700000000000000" pitchFamily="50" charset="-128"/>
              <a:ea typeface="ＤＦＧ平成ゴシック体W7" panose="020B0700000000000000" pitchFamily="50" charset="-128"/>
            </a:endParaRPr>
          </a:p>
        </p:txBody>
      </p:sp>
      <p:sp>
        <p:nvSpPr>
          <p:cNvPr id="29" name="四角形: 角を丸くする 28">
            <a:extLst>
              <a:ext uri="{FF2B5EF4-FFF2-40B4-BE49-F238E27FC236}">
                <a16:creationId xmlns:a16="http://schemas.microsoft.com/office/drawing/2014/main" id="{DF6D3E76-3F6C-7689-81C6-8879D254BBD1}"/>
              </a:ext>
            </a:extLst>
          </p:cNvPr>
          <p:cNvSpPr/>
          <p:nvPr/>
        </p:nvSpPr>
        <p:spPr>
          <a:xfrm>
            <a:off x="9580227" y="1838963"/>
            <a:ext cx="576044" cy="2698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ＤＦＧ平成ゴシック体W7" panose="020B0700000000000000" pitchFamily="50" charset="-128"/>
                <a:ea typeface="ＤＦＧ平成ゴシック体W7" panose="020B0700000000000000" pitchFamily="50" charset="-128"/>
              </a:rPr>
              <a:t>読む</a:t>
            </a:r>
            <a:endParaRPr kumimoji="1" lang="ja-JP" altLang="en-US" sz="1200" dirty="0">
              <a:latin typeface="ＤＦＧ平成ゴシック体W7" panose="020B0700000000000000" pitchFamily="50" charset="-128"/>
              <a:ea typeface="ＤＦＧ平成ゴシック体W7" panose="020B0700000000000000" pitchFamily="50" charset="-128"/>
            </a:endParaRPr>
          </a:p>
        </p:txBody>
      </p:sp>
      <p:sp>
        <p:nvSpPr>
          <p:cNvPr id="30" name="四角形: 角を丸くする 29">
            <a:extLst>
              <a:ext uri="{FF2B5EF4-FFF2-40B4-BE49-F238E27FC236}">
                <a16:creationId xmlns:a16="http://schemas.microsoft.com/office/drawing/2014/main" id="{C011531E-B888-017A-7A71-867260FB3A4C}"/>
              </a:ext>
            </a:extLst>
          </p:cNvPr>
          <p:cNvSpPr/>
          <p:nvPr/>
        </p:nvSpPr>
        <p:spPr>
          <a:xfrm>
            <a:off x="9580227" y="2980762"/>
            <a:ext cx="576044" cy="2698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ＤＦＧ平成ゴシック体W7" panose="020B0700000000000000" pitchFamily="50" charset="-128"/>
                <a:ea typeface="ＤＦＧ平成ゴシック体W7" panose="020B0700000000000000" pitchFamily="50" charset="-128"/>
              </a:rPr>
              <a:t>読む</a:t>
            </a:r>
            <a:endParaRPr kumimoji="1" lang="ja-JP" altLang="en-US" sz="1200" dirty="0">
              <a:latin typeface="ＤＦＧ平成ゴシック体W7" panose="020B0700000000000000" pitchFamily="50" charset="-128"/>
              <a:ea typeface="ＤＦＧ平成ゴシック体W7" panose="020B0700000000000000" pitchFamily="50" charset="-128"/>
            </a:endParaRPr>
          </a:p>
        </p:txBody>
      </p:sp>
      <p:sp>
        <p:nvSpPr>
          <p:cNvPr id="31" name="四角形: 角を丸くする 30">
            <a:extLst>
              <a:ext uri="{FF2B5EF4-FFF2-40B4-BE49-F238E27FC236}">
                <a16:creationId xmlns:a16="http://schemas.microsoft.com/office/drawing/2014/main" id="{4D4E67F2-CBFB-BFD6-CA4E-50768530CB6E}"/>
              </a:ext>
            </a:extLst>
          </p:cNvPr>
          <p:cNvSpPr/>
          <p:nvPr/>
        </p:nvSpPr>
        <p:spPr>
          <a:xfrm>
            <a:off x="9540195" y="4555901"/>
            <a:ext cx="576044" cy="2698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ＤＦＧ平成ゴシック体W7" panose="020B0700000000000000" pitchFamily="50" charset="-128"/>
                <a:ea typeface="ＤＦＧ平成ゴシック体W7" panose="020B0700000000000000" pitchFamily="50" charset="-128"/>
              </a:rPr>
              <a:t>読む</a:t>
            </a:r>
            <a:endParaRPr kumimoji="1" lang="ja-JP" altLang="en-US" sz="1200" dirty="0">
              <a:latin typeface="ＤＦＧ平成ゴシック体W7" panose="020B0700000000000000" pitchFamily="50" charset="-128"/>
              <a:ea typeface="ＤＦＧ平成ゴシック体W7" panose="020B0700000000000000" pitchFamily="50" charset="-128"/>
            </a:endParaRPr>
          </a:p>
        </p:txBody>
      </p:sp>
      <p:sp>
        <p:nvSpPr>
          <p:cNvPr id="32" name="四角形: 角を丸くする 31">
            <a:extLst>
              <a:ext uri="{FF2B5EF4-FFF2-40B4-BE49-F238E27FC236}">
                <a16:creationId xmlns:a16="http://schemas.microsoft.com/office/drawing/2014/main" id="{4712DEC3-A1D0-9044-AF9D-7E57D4AF592D}"/>
              </a:ext>
            </a:extLst>
          </p:cNvPr>
          <p:cNvSpPr/>
          <p:nvPr/>
        </p:nvSpPr>
        <p:spPr>
          <a:xfrm>
            <a:off x="9575520" y="5866973"/>
            <a:ext cx="576044" cy="2698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ＤＦＧ平成ゴシック体W7" panose="020B0700000000000000" pitchFamily="50" charset="-128"/>
                <a:ea typeface="ＤＦＧ平成ゴシック体W7" panose="020B0700000000000000" pitchFamily="50" charset="-128"/>
              </a:rPr>
              <a:t>読む</a:t>
            </a:r>
            <a:endParaRPr kumimoji="1" lang="ja-JP" altLang="en-US" sz="1200" dirty="0">
              <a:latin typeface="ＤＦＧ平成ゴシック体W7" panose="020B0700000000000000" pitchFamily="50" charset="-128"/>
              <a:ea typeface="ＤＦＧ平成ゴシック体W7" panose="020B0700000000000000" pitchFamily="50" charset="-128"/>
            </a:endParaRPr>
          </a:p>
        </p:txBody>
      </p:sp>
    </p:spTree>
    <p:extLst>
      <p:ext uri="{BB962C8B-B14F-4D97-AF65-F5344CB8AC3E}">
        <p14:creationId xmlns:p14="http://schemas.microsoft.com/office/powerpoint/2010/main" val="3028925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709C5-88F4-410E-B5FC-B24FC7DD10D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CED6A46-729A-E987-580C-6998ED97D62F}"/>
              </a:ext>
            </a:extLst>
          </p:cNvPr>
          <p:cNvSpPr>
            <a:spLocks noGrp="1"/>
          </p:cNvSpPr>
          <p:nvPr>
            <p:ph type="ctrTitle"/>
          </p:nvPr>
        </p:nvSpPr>
        <p:spPr>
          <a:xfrm>
            <a:off x="1087772" y="1551798"/>
            <a:ext cx="9144000" cy="454767"/>
          </a:xfrm>
        </p:spPr>
        <p:txBody>
          <a:bodyPr>
            <a:noAutofit/>
          </a:bodyPr>
          <a:lstStyle/>
          <a:p>
            <a:r>
              <a:rPr lang="ja-JP" altLang="en-US" sz="3600" dirty="0">
                <a:latin typeface="BIZ UDPゴシック" panose="020B0400000000000000" pitchFamily="50" charset="-128"/>
                <a:ea typeface="BIZ UDPゴシック" panose="020B0400000000000000" pitchFamily="50" charset="-128"/>
              </a:rPr>
              <a:t>論より証拠、まずは一度体験しましょう！</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字幕 2">
            <a:extLst>
              <a:ext uri="{FF2B5EF4-FFF2-40B4-BE49-F238E27FC236}">
                <a16:creationId xmlns:a16="http://schemas.microsoft.com/office/drawing/2014/main" id="{356A9CD7-C6FB-FB98-2B4D-FD36E8BE1DC7}"/>
              </a:ext>
            </a:extLst>
          </p:cNvPr>
          <p:cNvSpPr>
            <a:spLocks noGrp="1"/>
          </p:cNvSpPr>
          <p:nvPr>
            <p:ph type="subTitle" idx="1"/>
          </p:nvPr>
        </p:nvSpPr>
        <p:spPr>
          <a:xfrm>
            <a:off x="5278918" y="2271795"/>
            <a:ext cx="6004275" cy="1518407"/>
          </a:xfrm>
        </p:spPr>
        <p:txBody>
          <a:bodyPr>
            <a:normAutofit/>
          </a:bodyPr>
          <a:lstStyle/>
          <a:p>
            <a:pPr algn="l"/>
            <a:r>
              <a:rPr kumimoji="1" lang="ja-JP" altLang="en-US" sz="1600" dirty="0"/>
              <a:t>カウンセリングってお金がかかるんでしょ？</a:t>
            </a:r>
            <a:endParaRPr kumimoji="1" lang="en-US" altLang="ja-JP" sz="1600" dirty="0"/>
          </a:p>
          <a:p>
            <a:pPr algn="l"/>
            <a:r>
              <a:rPr lang="ja-JP" altLang="en-US" sz="1600" dirty="0"/>
              <a:t>何回も通わないといけないんでしょ？</a:t>
            </a:r>
          </a:p>
          <a:p>
            <a:pPr algn="l"/>
            <a:r>
              <a:rPr kumimoji="1" lang="ja-JP" altLang="en-US" sz="1600" dirty="0"/>
              <a:t>何年もかかるんでしょ？</a:t>
            </a:r>
          </a:p>
          <a:p>
            <a:pPr algn="l"/>
            <a:r>
              <a:rPr lang="ja-JP" altLang="en-US" sz="1600" dirty="0"/>
              <a:t>すぐに効果なんかないわよね？</a:t>
            </a:r>
            <a:endParaRPr kumimoji="1" lang="ja-JP" altLang="en-US" sz="1600" dirty="0"/>
          </a:p>
        </p:txBody>
      </p:sp>
      <p:pic>
        <p:nvPicPr>
          <p:cNvPr id="9" name="図 8">
            <a:extLst>
              <a:ext uri="{FF2B5EF4-FFF2-40B4-BE49-F238E27FC236}">
                <a16:creationId xmlns:a16="http://schemas.microsoft.com/office/drawing/2014/main" id="{B3464158-B3D7-B9A6-701F-83E8C1843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4526" y="4200370"/>
            <a:ext cx="2562271" cy="1985635"/>
          </a:xfrm>
          <a:prstGeom prst="rect">
            <a:avLst/>
          </a:prstGeom>
        </p:spPr>
      </p:pic>
      <p:sp>
        <p:nvSpPr>
          <p:cNvPr id="10" name="吹き出し: 四角形 9">
            <a:extLst>
              <a:ext uri="{FF2B5EF4-FFF2-40B4-BE49-F238E27FC236}">
                <a16:creationId xmlns:a16="http://schemas.microsoft.com/office/drawing/2014/main" id="{12488636-4E63-0CED-77E1-35BD055298A9}"/>
              </a:ext>
            </a:extLst>
          </p:cNvPr>
          <p:cNvSpPr/>
          <p:nvPr/>
        </p:nvSpPr>
        <p:spPr>
          <a:xfrm>
            <a:off x="1728132" y="2271795"/>
            <a:ext cx="2172749" cy="1449739"/>
          </a:xfrm>
          <a:prstGeom prst="wedgeRectCallout">
            <a:avLst>
              <a:gd name="adj1" fmla="val 42198"/>
              <a:gd name="adj2" fmla="val 6168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t>人生を変えられるのはわかったけど</a:t>
            </a:r>
            <a:r>
              <a:rPr lang="en-US" altLang="ja-JP" dirty="0"/>
              <a:t>…</a:t>
            </a:r>
            <a:endParaRPr kumimoji="1" lang="ja-JP" altLang="en-US" dirty="0"/>
          </a:p>
        </p:txBody>
      </p:sp>
      <p:sp>
        <p:nvSpPr>
          <p:cNvPr id="11" name="タイトル 1">
            <a:extLst>
              <a:ext uri="{FF2B5EF4-FFF2-40B4-BE49-F238E27FC236}">
                <a16:creationId xmlns:a16="http://schemas.microsoft.com/office/drawing/2014/main" id="{306ED83B-C8A0-399D-CC6A-8ADE6BEC4921}"/>
              </a:ext>
            </a:extLst>
          </p:cNvPr>
          <p:cNvSpPr txBox="1">
            <a:spLocks/>
          </p:cNvSpPr>
          <p:nvPr/>
        </p:nvSpPr>
        <p:spPr>
          <a:xfrm>
            <a:off x="1525398" y="4061828"/>
            <a:ext cx="6779703" cy="1449739"/>
          </a:xfrm>
          <a:prstGeom prst="rect">
            <a:avLst/>
          </a:prstGeom>
          <a:ln>
            <a:solidFill>
              <a:schemeClr val="tx1"/>
            </a:solidFill>
          </a:ln>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1400" dirty="0">
                <a:latin typeface="BIZ UDPゴシック" panose="020B0400000000000000" pitchFamily="50" charset="-128"/>
                <a:ea typeface="BIZ UDPゴシック" panose="020B0400000000000000" pitchFamily="50" charset="-128"/>
              </a:rPr>
              <a:t>・お手軽な電話カウンセリングから、オンライン、対面など自由に選べます。</a:t>
            </a:r>
            <a:endParaRPr lang="en-US" altLang="ja-JP" sz="1400" dirty="0">
              <a:latin typeface="BIZ UDPゴシック" panose="020B0400000000000000" pitchFamily="50" charset="-128"/>
              <a:ea typeface="BIZ UDPゴシック" panose="020B0400000000000000" pitchFamily="50" charset="-128"/>
            </a:endParaRPr>
          </a:p>
          <a:p>
            <a:pPr algn="l"/>
            <a:r>
              <a:rPr lang="ja-JP" altLang="en-US" sz="1400" dirty="0">
                <a:latin typeface="BIZ UDPゴシック" panose="020B0400000000000000" pitchFamily="50" charset="-128"/>
                <a:ea typeface="BIZ UDPゴシック" panose="020B0400000000000000" pitchFamily="50" charset="-128"/>
              </a:rPr>
              <a:t>・個人差はありますが、一つの問題でだいたい三、四回くらいを考えてください。</a:t>
            </a:r>
          </a:p>
          <a:p>
            <a:pPr algn="l"/>
            <a:r>
              <a:rPr lang="ja-JP" altLang="en-US" sz="1400" dirty="0">
                <a:latin typeface="BIZ UDPゴシック" panose="020B0400000000000000" pitchFamily="50" charset="-128"/>
                <a:ea typeface="BIZ UDPゴシック" panose="020B0400000000000000" pitchFamily="50" charset="-128"/>
              </a:rPr>
              <a:t>・一か月から三カ月に一回くらいの頻度が一般的です。</a:t>
            </a:r>
          </a:p>
          <a:p>
            <a:pPr algn="l"/>
            <a:r>
              <a:rPr lang="ja-JP" altLang="en-US" sz="1400" dirty="0">
                <a:latin typeface="BIZ UDPゴシック" panose="020B0400000000000000" pitchFamily="50" charset="-128"/>
                <a:ea typeface="BIZ UDPゴシック" panose="020B0400000000000000" pitchFamily="50" charset="-128"/>
              </a:rPr>
              <a:t>・カウンセリングは録音して、何度も聴き返すことをお勧めしています。</a:t>
            </a:r>
          </a:p>
          <a:p>
            <a:pPr algn="l"/>
            <a:r>
              <a:rPr lang="ja-JP" altLang="en-US" sz="1400" dirty="0">
                <a:latin typeface="BIZ UDPゴシック" panose="020B0400000000000000" pitchFamily="50" charset="-128"/>
                <a:ea typeface="BIZ UDPゴシック" panose="020B0400000000000000" pitchFamily="50" charset="-128"/>
              </a:rPr>
              <a:t>・話を聞くだけではなく、心の回路の修正というものを行いますので、かなり実践的な方法です。</a:t>
            </a:r>
            <a:endParaRPr lang="ja-JP" altLang="en-US" sz="2400" dirty="0">
              <a:latin typeface="BIZ UDPゴシック" panose="020B0400000000000000" pitchFamily="50" charset="-128"/>
              <a:ea typeface="BIZ UDPゴシック" panose="020B0400000000000000" pitchFamily="50" charset="-128"/>
            </a:endParaRPr>
          </a:p>
        </p:txBody>
      </p:sp>
      <p:sp>
        <p:nvSpPr>
          <p:cNvPr id="12" name="タイトル 1">
            <a:extLst>
              <a:ext uri="{FF2B5EF4-FFF2-40B4-BE49-F238E27FC236}">
                <a16:creationId xmlns:a16="http://schemas.microsoft.com/office/drawing/2014/main" id="{F4DFE52B-46C7-490F-F954-14336AD445F8}"/>
              </a:ext>
            </a:extLst>
          </p:cNvPr>
          <p:cNvSpPr txBox="1">
            <a:spLocks/>
          </p:cNvSpPr>
          <p:nvPr/>
        </p:nvSpPr>
        <p:spPr>
          <a:xfrm>
            <a:off x="1728132" y="5766351"/>
            <a:ext cx="6451549" cy="454767"/>
          </a:xfrm>
          <a:prstGeom prst="rect">
            <a:avLst/>
          </a:prstGeom>
          <a:solidFill>
            <a:schemeClr val="accent4">
              <a:lumMod val="40000"/>
              <a:lumOff val="60000"/>
            </a:schemeClr>
          </a:solidFill>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800" dirty="0">
                <a:latin typeface="BIZ UDPゴシック" panose="020B0400000000000000" pitchFamily="50" charset="-128"/>
                <a:ea typeface="BIZ UDPゴシック" panose="020B0400000000000000" pitchFamily="50" charset="-128"/>
              </a:rPr>
              <a:t>体験カウンセリングのお申込みはこちら</a:t>
            </a:r>
          </a:p>
        </p:txBody>
      </p:sp>
      <p:sp>
        <p:nvSpPr>
          <p:cNvPr id="13" name="タイトル 1">
            <a:extLst>
              <a:ext uri="{FF2B5EF4-FFF2-40B4-BE49-F238E27FC236}">
                <a16:creationId xmlns:a16="http://schemas.microsoft.com/office/drawing/2014/main" id="{FC928CC1-B442-AEB2-51AD-3D6469B68E40}"/>
              </a:ext>
            </a:extLst>
          </p:cNvPr>
          <p:cNvSpPr txBox="1">
            <a:spLocks/>
          </p:cNvSpPr>
          <p:nvPr/>
        </p:nvSpPr>
        <p:spPr>
          <a:xfrm>
            <a:off x="3272840" y="877360"/>
            <a:ext cx="5309098" cy="4547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1800" dirty="0">
                <a:latin typeface="BIZ UDPゴシック" panose="020B0400000000000000" pitchFamily="50" charset="-128"/>
                <a:ea typeface="BIZ UDPゴシック" panose="020B0400000000000000" pitchFamily="50" charset="-128"/>
              </a:rPr>
              <a:t>ようこそ！　フラクタル心理学の新しい世界へ</a:t>
            </a:r>
          </a:p>
        </p:txBody>
      </p:sp>
      <p:pic>
        <p:nvPicPr>
          <p:cNvPr id="5" name="図 4">
            <a:extLst>
              <a:ext uri="{FF2B5EF4-FFF2-40B4-BE49-F238E27FC236}">
                <a16:creationId xmlns:a16="http://schemas.microsoft.com/office/drawing/2014/main" id="{B92D5BC5-F2F9-E601-74D2-9F95E0FDB0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3926" y="2159642"/>
            <a:ext cx="1424992" cy="1749108"/>
          </a:xfrm>
          <a:prstGeom prst="rect">
            <a:avLst/>
          </a:prstGeom>
        </p:spPr>
      </p:pic>
      <p:sp>
        <p:nvSpPr>
          <p:cNvPr id="4" name="四角形: 角を丸くする 3">
            <a:extLst>
              <a:ext uri="{FF2B5EF4-FFF2-40B4-BE49-F238E27FC236}">
                <a16:creationId xmlns:a16="http://schemas.microsoft.com/office/drawing/2014/main" id="{EE8E4448-A029-0C95-E512-4E28C41A6661}"/>
              </a:ext>
            </a:extLst>
          </p:cNvPr>
          <p:cNvSpPr/>
          <p:nvPr/>
        </p:nvSpPr>
        <p:spPr>
          <a:xfrm>
            <a:off x="7943958" y="5883461"/>
            <a:ext cx="637980" cy="3056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latin typeface="ＤＦＧ平成ゴシック体W7" panose="020B0700000000000000" pitchFamily="50" charset="-128"/>
                <a:ea typeface="ＤＦＧ平成ゴシック体W7" panose="020B0700000000000000" pitchFamily="50" charset="-128"/>
              </a:rPr>
              <a:t>リンク</a:t>
            </a:r>
          </a:p>
        </p:txBody>
      </p:sp>
    </p:spTree>
    <p:extLst>
      <p:ext uri="{BB962C8B-B14F-4D97-AF65-F5344CB8AC3E}">
        <p14:creationId xmlns:p14="http://schemas.microsoft.com/office/powerpoint/2010/main" val="2883821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188EB-192F-6FF5-326B-C32B5EA549F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45895BA-F1AF-6402-8B10-CB820357333E}"/>
              </a:ext>
            </a:extLst>
          </p:cNvPr>
          <p:cNvSpPr>
            <a:spLocks noGrp="1"/>
          </p:cNvSpPr>
          <p:nvPr>
            <p:ph type="ctrTitle"/>
          </p:nvPr>
        </p:nvSpPr>
        <p:spPr>
          <a:xfrm>
            <a:off x="1087772" y="1551798"/>
            <a:ext cx="9144000" cy="454767"/>
          </a:xfrm>
        </p:spPr>
        <p:txBody>
          <a:bodyPr>
            <a:noAutofit/>
          </a:bodyPr>
          <a:lstStyle/>
          <a:p>
            <a:r>
              <a:rPr lang="ja-JP" altLang="en-US" sz="3600" dirty="0">
                <a:latin typeface="BIZ UDPゴシック" panose="020B0400000000000000" pitchFamily="50" charset="-128"/>
                <a:ea typeface="BIZ UDPゴシック" panose="020B0400000000000000" pitchFamily="50" charset="-128"/>
              </a:rPr>
              <a:t>もうちょっとよく知りたい</a:t>
            </a:r>
            <a:r>
              <a:rPr lang="en-US" altLang="ja-JP" sz="3600" dirty="0">
                <a:latin typeface="BIZ UDPゴシック" panose="020B0400000000000000" pitchFamily="50" charset="-128"/>
                <a:ea typeface="BIZ UDPゴシック" panose="020B0400000000000000" pitchFamily="50" charset="-128"/>
              </a:rPr>
              <a:t>…</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字幕 2">
            <a:extLst>
              <a:ext uri="{FF2B5EF4-FFF2-40B4-BE49-F238E27FC236}">
                <a16:creationId xmlns:a16="http://schemas.microsoft.com/office/drawing/2014/main" id="{69803AC5-4D3C-C4C5-777F-95F8EE3104AC}"/>
              </a:ext>
            </a:extLst>
          </p:cNvPr>
          <p:cNvSpPr>
            <a:spLocks noGrp="1"/>
          </p:cNvSpPr>
          <p:nvPr>
            <p:ph type="subTitle" idx="1"/>
          </p:nvPr>
        </p:nvSpPr>
        <p:spPr>
          <a:xfrm>
            <a:off x="5488644" y="2284894"/>
            <a:ext cx="5064708" cy="1518407"/>
          </a:xfrm>
        </p:spPr>
        <p:txBody>
          <a:bodyPr>
            <a:normAutofit/>
          </a:bodyPr>
          <a:lstStyle/>
          <a:p>
            <a:pPr algn="l"/>
            <a:r>
              <a:rPr kumimoji="1" lang="ja-JP" altLang="en-US" sz="1600" dirty="0"/>
              <a:t>どんなことをするのかわかるものはあるかしら？</a:t>
            </a:r>
          </a:p>
          <a:p>
            <a:pPr algn="l"/>
            <a:r>
              <a:rPr lang="ja-JP" altLang="en-US" sz="1600" dirty="0"/>
              <a:t>心の回路の修正ってなに？</a:t>
            </a:r>
          </a:p>
          <a:p>
            <a:pPr algn="l"/>
            <a:r>
              <a:rPr kumimoji="1" lang="ja-JP" altLang="en-US" sz="1600" dirty="0"/>
              <a:t>他の理論となにが違うの？</a:t>
            </a:r>
          </a:p>
          <a:p>
            <a:pPr algn="l"/>
            <a:r>
              <a:rPr lang="ja-JP" altLang="en-US" sz="1600" dirty="0"/>
              <a:t>今までの実績はあるの？</a:t>
            </a:r>
            <a:endParaRPr kumimoji="1" lang="ja-JP" altLang="en-US" sz="1600" dirty="0"/>
          </a:p>
        </p:txBody>
      </p:sp>
      <p:pic>
        <p:nvPicPr>
          <p:cNvPr id="9" name="図 8">
            <a:extLst>
              <a:ext uri="{FF2B5EF4-FFF2-40B4-BE49-F238E27FC236}">
                <a16:creationId xmlns:a16="http://schemas.microsoft.com/office/drawing/2014/main" id="{C53E7997-4A38-26F8-5096-EE25FD2B82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757" y="4805531"/>
            <a:ext cx="1870749" cy="1449739"/>
          </a:xfrm>
          <a:prstGeom prst="rect">
            <a:avLst/>
          </a:prstGeom>
        </p:spPr>
      </p:pic>
      <p:sp>
        <p:nvSpPr>
          <p:cNvPr id="10" name="吹き出し: 四角形 9">
            <a:extLst>
              <a:ext uri="{FF2B5EF4-FFF2-40B4-BE49-F238E27FC236}">
                <a16:creationId xmlns:a16="http://schemas.microsoft.com/office/drawing/2014/main" id="{BEC4FA96-9DCD-CD82-8D1A-D9096F16E091}"/>
              </a:ext>
            </a:extLst>
          </p:cNvPr>
          <p:cNvSpPr/>
          <p:nvPr/>
        </p:nvSpPr>
        <p:spPr>
          <a:xfrm>
            <a:off x="1728132" y="2271795"/>
            <a:ext cx="2172749" cy="1449739"/>
          </a:xfrm>
          <a:prstGeom prst="wedgeRectCallout">
            <a:avLst>
              <a:gd name="adj1" fmla="val 42198"/>
              <a:gd name="adj2" fmla="val 6168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t>どんなことをするのか、もっと知りたいわ</a:t>
            </a:r>
          </a:p>
        </p:txBody>
      </p:sp>
      <p:sp>
        <p:nvSpPr>
          <p:cNvPr id="13" name="タイトル 1">
            <a:extLst>
              <a:ext uri="{FF2B5EF4-FFF2-40B4-BE49-F238E27FC236}">
                <a16:creationId xmlns:a16="http://schemas.microsoft.com/office/drawing/2014/main" id="{C191F8DF-3089-9801-2531-2E709C7CB9C3}"/>
              </a:ext>
            </a:extLst>
          </p:cNvPr>
          <p:cNvSpPr txBox="1">
            <a:spLocks/>
          </p:cNvSpPr>
          <p:nvPr/>
        </p:nvSpPr>
        <p:spPr>
          <a:xfrm>
            <a:off x="3272840" y="877360"/>
            <a:ext cx="5309098" cy="4547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1800" dirty="0">
                <a:latin typeface="BIZ UDPゴシック" panose="020B0400000000000000" pitchFamily="50" charset="-128"/>
                <a:ea typeface="BIZ UDPゴシック" panose="020B0400000000000000" pitchFamily="50" charset="-128"/>
              </a:rPr>
              <a:t>ようこそ！　フラクタル心理学の新しい世界へ</a:t>
            </a:r>
          </a:p>
        </p:txBody>
      </p:sp>
      <p:pic>
        <p:nvPicPr>
          <p:cNvPr id="5" name="図 4">
            <a:extLst>
              <a:ext uri="{FF2B5EF4-FFF2-40B4-BE49-F238E27FC236}">
                <a16:creationId xmlns:a16="http://schemas.microsoft.com/office/drawing/2014/main" id="{C8383A49-30BB-874D-BF1F-F60B2B472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3926" y="2159642"/>
            <a:ext cx="1424992" cy="1749108"/>
          </a:xfrm>
          <a:prstGeom prst="rect">
            <a:avLst/>
          </a:prstGeom>
        </p:spPr>
      </p:pic>
      <p:pic>
        <p:nvPicPr>
          <p:cNvPr id="6" name="図 5">
            <a:extLst>
              <a:ext uri="{FF2B5EF4-FFF2-40B4-BE49-F238E27FC236}">
                <a16:creationId xmlns:a16="http://schemas.microsoft.com/office/drawing/2014/main" id="{976912EB-CC87-7C32-356A-E5E5CC2E62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1654" y="4809327"/>
            <a:ext cx="1132965" cy="1609875"/>
          </a:xfrm>
          <a:prstGeom prst="rect">
            <a:avLst/>
          </a:prstGeom>
        </p:spPr>
      </p:pic>
      <p:pic>
        <p:nvPicPr>
          <p:cNvPr id="8" name="図 7">
            <a:extLst>
              <a:ext uri="{FF2B5EF4-FFF2-40B4-BE49-F238E27FC236}">
                <a16:creationId xmlns:a16="http://schemas.microsoft.com/office/drawing/2014/main" id="{50BD331C-E53D-5B6A-E388-AB9B7D566F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9851" y="4805531"/>
            <a:ext cx="1160385" cy="1609875"/>
          </a:xfrm>
          <a:prstGeom prst="rect">
            <a:avLst/>
          </a:prstGeom>
        </p:spPr>
      </p:pic>
      <p:pic>
        <p:nvPicPr>
          <p:cNvPr id="15" name="図 14">
            <a:extLst>
              <a:ext uri="{FF2B5EF4-FFF2-40B4-BE49-F238E27FC236}">
                <a16:creationId xmlns:a16="http://schemas.microsoft.com/office/drawing/2014/main" id="{6E1B17E6-1E9B-2C1C-F0FF-1F33AB0DB1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60719" y="4782536"/>
            <a:ext cx="2891376" cy="1636578"/>
          </a:xfrm>
          <a:prstGeom prst="rect">
            <a:avLst/>
          </a:prstGeom>
        </p:spPr>
      </p:pic>
      <p:pic>
        <p:nvPicPr>
          <p:cNvPr id="17" name="図 16">
            <a:extLst>
              <a:ext uri="{FF2B5EF4-FFF2-40B4-BE49-F238E27FC236}">
                <a16:creationId xmlns:a16="http://schemas.microsoft.com/office/drawing/2014/main" id="{C1A64534-7260-0665-54A5-70FD24E594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42578" y="4772943"/>
            <a:ext cx="2737354" cy="1583572"/>
          </a:xfrm>
          <a:prstGeom prst="rect">
            <a:avLst/>
          </a:prstGeom>
        </p:spPr>
      </p:pic>
      <p:sp>
        <p:nvSpPr>
          <p:cNvPr id="18" name="タイトル 1">
            <a:extLst>
              <a:ext uri="{FF2B5EF4-FFF2-40B4-BE49-F238E27FC236}">
                <a16:creationId xmlns:a16="http://schemas.microsoft.com/office/drawing/2014/main" id="{FD6BCAD1-EC27-B121-2040-FE7D3CEC6001}"/>
              </a:ext>
            </a:extLst>
          </p:cNvPr>
          <p:cNvSpPr txBox="1">
            <a:spLocks/>
          </p:cNvSpPr>
          <p:nvPr/>
        </p:nvSpPr>
        <p:spPr>
          <a:xfrm>
            <a:off x="2490504" y="4219631"/>
            <a:ext cx="2075918" cy="4547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800" dirty="0">
                <a:latin typeface="BIZ UDPゴシック" panose="020B0400000000000000" pitchFamily="50" charset="-128"/>
                <a:ea typeface="BIZ UDPゴシック" panose="020B0400000000000000" pitchFamily="50" charset="-128"/>
              </a:rPr>
              <a:t>体験記で学ぶ！</a:t>
            </a:r>
            <a:endParaRPr lang="en-US" altLang="ja-JP" sz="1800" dirty="0">
              <a:latin typeface="BIZ UDPゴシック" panose="020B0400000000000000" pitchFamily="50" charset="-128"/>
              <a:ea typeface="BIZ UDPゴシック" panose="020B0400000000000000" pitchFamily="50" charset="-128"/>
            </a:endParaRPr>
          </a:p>
          <a:p>
            <a:r>
              <a:rPr lang="ja-JP" altLang="en-US" sz="18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書籍の紹介</a:t>
            </a:r>
          </a:p>
        </p:txBody>
      </p:sp>
      <p:sp>
        <p:nvSpPr>
          <p:cNvPr id="19" name="タイトル 1">
            <a:extLst>
              <a:ext uri="{FF2B5EF4-FFF2-40B4-BE49-F238E27FC236}">
                <a16:creationId xmlns:a16="http://schemas.microsoft.com/office/drawing/2014/main" id="{B53C5C95-00C5-C525-02BA-B698A9EC8FBE}"/>
              </a:ext>
            </a:extLst>
          </p:cNvPr>
          <p:cNvSpPr txBox="1">
            <a:spLocks/>
          </p:cNvSpPr>
          <p:nvPr/>
        </p:nvSpPr>
        <p:spPr>
          <a:xfrm>
            <a:off x="4882393" y="4187079"/>
            <a:ext cx="2969702" cy="4547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800" dirty="0">
                <a:latin typeface="BIZ UDPゴシック" panose="020B0400000000000000" pitchFamily="50" charset="-128"/>
                <a:ea typeface="BIZ UDPゴシック" panose="020B0400000000000000" pitchFamily="50" charset="-128"/>
              </a:rPr>
              <a:t>動画で学ぶ！</a:t>
            </a:r>
            <a:endParaRPr lang="en-US" altLang="ja-JP" sz="1800" dirty="0">
              <a:latin typeface="BIZ UDPゴシック" panose="020B0400000000000000" pitchFamily="50" charset="-128"/>
              <a:ea typeface="BIZ UDPゴシック" panose="020B0400000000000000" pitchFamily="50" charset="-128"/>
            </a:endParaRPr>
          </a:p>
          <a:p>
            <a:r>
              <a:rPr lang="ja-JP" altLang="en-US" sz="18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心の回路の修正のしかたのサンプル集</a:t>
            </a:r>
          </a:p>
        </p:txBody>
      </p:sp>
      <p:sp>
        <p:nvSpPr>
          <p:cNvPr id="20" name="タイトル 1">
            <a:extLst>
              <a:ext uri="{FF2B5EF4-FFF2-40B4-BE49-F238E27FC236}">
                <a16:creationId xmlns:a16="http://schemas.microsoft.com/office/drawing/2014/main" id="{7466D583-4510-902D-4B36-67BCCFCF7F09}"/>
              </a:ext>
            </a:extLst>
          </p:cNvPr>
          <p:cNvSpPr txBox="1">
            <a:spLocks/>
          </p:cNvSpPr>
          <p:nvPr/>
        </p:nvSpPr>
        <p:spPr>
          <a:xfrm>
            <a:off x="8581938" y="4299818"/>
            <a:ext cx="2075918" cy="4547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800" dirty="0">
                <a:latin typeface="BIZ UDPゴシック" panose="020B0400000000000000" pitchFamily="50" charset="-128"/>
                <a:ea typeface="BIZ UDPゴシック" panose="020B0400000000000000" pitchFamily="50" charset="-128"/>
              </a:rPr>
              <a:t>理論を学ぶ！</a:t>
            </a:r>
            <a:endParaRPr lang="en-US" altLang="ja-JP" sz="1800" dirty="0">
              <a:latin typeface="BIZ UDPゴシック" panose="020B0400000000000000" pitchFamily="50" charset="-128"/>
              <a:ea typeface="BIZ UDPゴシック" panose="020B0400000000000000" pitchFamily="50" charset="-128"/>
            </a:endParaRPr>
          </a:p>
          <a:p>
            <a:r>
              <a:rPr lang="ja-JP" altLang="en-US" sz="18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アニメで学べる</a:t>
            </a:r>
          </a:p>
          <a:p>
            <a:r>
              <a:rPr lang="ja-JP" altLang="en-US" sz="1200" dirty="0">
                <a:latin typeface="BIZ UDPゴシック" panose="020B0400000000000000" pitchFamily="50" charset="-128"/>
                <a:ea typeface="BIZ UDPゴシック" panose="020B0400000000000000" pitchFamily="50" charset="-128"/>
              </a:rPr>
              <a:t>フラクタル心理学</a:t>
            </a:r>
          </a:p>
        </p:txBody>
      </p:sp>
      <p:sp>
        <p:nvSpPr>
          <p:cNvPr id="21" name="吹き出し: 四角形 20">
            <a:extLst>
              <a:ext uri="{FF2B5EF4-FFF2-40B4-BE49-F238E27FC236}">
                <a16:creationId xmlns:a16="http://schemas.microsoft.com/office/drawing/2014/main" id="{844BBE3B-0139-6C82-175D-931F880EA2DF}"/>
              </a:ext>
            </a:extLst>
          </p:cNvPr>
          <p:cNvSpPr/>
          <p:nvPr/>
        </p:nvSpPr>
        <p:spPr>
          <a:xfrm>
            <a:off x="761155" y="3953786"/>
            <a:ext cx="1545977" cy="668786"/>
          </a:xfrm>
          <a:prstGeom prst="wedgeRectCallout">
            <a:avLst>
              <a:gd name="adj1" fmla="val -16489"/>
              <a:gd name="adj2" fmla="val 85612"/>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t>こちらを</a:t>
            </a:r>
          </a:p>
          <a:p>
            <a:pPr algn="ctr"/>
            <a:r>
              <a:rPr lang="ja-JP" altLang="en-US" sz="1400" dirty="0"/>
              <a:t>ご覧ください！</a:t>
            </a:r>
            <a:endParaRPr kumimoji="1" lang="ja-JP" altLang="en-US" sz="1400" dirty="0"/>
          </a:p>
        </p:txBody>
      </p:sp>
      <p:sp>
        <p:nvSpPr>
          <p:cNvPr id="22" name="四角形: 角を丸くする 21">
            <a:extLst>
              <a:ext uri="{FF2B5EF4-FFF2-40B4-BE49-F238E27FC236}">
                <a16:creationId xmlns:a16="http://schemas.microsoft.com/office/drawing/2014/main" id="{C5ECE33D-25EF-2161-1193-DDDCF51F95D8}"/>
              </a:ext>
            </a:extLst>
          </p:cNvPr>
          <p:cNvSpPr/>
          <p:nvPr/>
        </p:nvSpPr>
        <p:spPr>
          <a:xfrm>
            <a:off x="3272840" y="6050857"/>
            <a:ext cx="637980" cy="3056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latin typeface="ＤＦＧ平成ゴシック体W7" panose="020B0700000000000000" pitchFamily="50" charset="-128"/>
                <a:ea typeface="ＤＦＧ平成ゴシック体W7" panose="020B0700000000000000" pitchFamily="50" charset="-128"/>
              </a:rPr>
              <a:t>リンク</a:t>
            </a:r>
          </a:p>
        </p:txBody>
      </p:sp>
      <p:sp>
        <p:nvSpPr>
          <p:cNvPr id="23" name="四角形: 角を丸くする 22">
            <a:extLst>
              <a:ext uri="{FF2B5EF4-FFF2-40B4-BE49-F238E27FC236}">
                <a16:creationId xmlns:a16="http://schemas.microsoft.com/office/drawing/2014/main" id="{6F217F6C-D4A9-4D31-26AB-C1F2824A7502}"/>
              </a:ext>
            </a:extLst>
          </p:cNvPr>
          <p:cNvSpPr/>
          <p:nvPr/>
        </p:nvSpPr>
        <p:spPr>
          <a:xfrm>
            <a:off x="6096000" y="5980640"/>
            <a:ext cx="637980" cy="3056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latin typeface="ＤＦＧ平成ゴシック体W7" panose="020B0700000000000000" pitchFamily="50" charset="-128"/>
                <a:ea typeface="ＤＦＧ平成ゴシック体W7" panose="020B0700000000000000" pitchFamily="50" charset="-128"/>
              </a:rPr>
              <a:t>リンク</a:t>
            </a:r>
          </a:p>
        </p:txBody>
      </p:sp>
      <p:sp>
        <p:nvSpPr>
          <p:cNvPr id="24" name="四角形: 角を丸くする 23">
            <a:extLst>
              <a:ext uri="{FF2B5EF4-FFF2-40B4-BE49-F238E27FC236}">
                <a16:creationId xmlns:a16="http://schemas.microsoft.com/office/drawing/2014/main" id="{39000DDD-1DD1-64A8-C436-3DFCC57780A5}"/>
              </a:ext>
            </a:extLst>
          </p:cNvPr>
          <p:cNvSpPr/>
          <p:nvPr/>
        </p:nvSpPr>
        <p:spPr>
          <a:xfrm>
            <a:off x="9278195" y="5980640"/>
            <a:ext cx="637980" cy="3056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latin typeface="ＤＦＧ平成ゴシック体W7" panose="020B0700000000000000" pitchFamily="50" charset="-128"/>
                <a:ea typeface="ＤＦＧ平成ゴシック体W7" panose="020B0700000000000000" pitchFamily="50" charset="-128"/>
              </a:rPr>
              <a:t>リンク</a:t>
            </a:r>
          </a:p>
        </p:txBody>
      </p:sp>
    </p:spTree>
    <p:extLst>
      <p:ext uri="{BB962C8B-B14F-4D97-AF65-F5344CB8AC3E}">
        <p14:creationId xmlns:p14="http://schemas.microsoft.com/office/powerpoint/2010/main" val="3707890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18C5D-59BC-C6EA-3B70-9F3EE2EB27D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35411F0-881B-A9D0-48FF-04B799405158}"/>
              </a:ext>
            </a:extLst>
          </p:cNvPr>
          <p:cNvSpPr>
            <a:spLocks noGrp="1"/>
          </p:cNvSpPr>
          <p:nvPr>
            <p:ph type="ctrTitle"/>
          </p:nvPr>
        </p:nvSpPr>
        <p:spPr>
          <a:xfrm>
            <a:off x="1087772" y="1551798"/>
            <a:ext cx="9144000" cy="454767"/>
          </a:xfrm>
        </p:spPr>
        <p:txBody>
          <a:bodyPr>
            <a:noAutofit/>
          </a:bodyPr>
          <a:lstStyle/>
          <a:p>
            <a:r>
              <a:rPr kumimoji="1" lang="ja-JP" altLang="en-US" sz="2400" dirty="0">
                <a:latin typeface="BIZ UDPゴシック" panose="020B0400000000000000" pitchFamily="50" charset="-128"/>
                <a:ea typeface="BIZ UDPゴシック" panose="020B0400000000000000" pitchFamily="50" charset="-128"/>
              </a:rPr>
              <a:t>フラクタル心理学は２００７年から実績があります</a:t>
            </a:r>
          </a:p>
        </p:txBody>
      </p:sp>
      <p:pic>
        <p:nvPicPr>
          <p:cNvPr id="9" name="図 8">
            <a:extLst>
              <a:ext uri="{FF2B5EF4-FFF2-40B4-BE49-F238E27FC236}">
                <a16:creationId xmlns:a16="http://schemas.microsoft.com/office/drawing/2014/main" id="{FDC82615-B553-D3F4-F7C6-1D705C9B7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1667" y="2178455"/>
            <a:ext cx="2114443" cy="1638590"/>
          </a:xfrm>
          <a:prstGeom prst="rect">
            <a:avLst/>
          </a:prstGeom>
        </p:spPr>
      </p:pic>
      <p:sp>
        <p:nvSpPr>
          <p:cNvPr id="10" name="吹き出し: 四角形 9">
            <a:extLst>
              <a:ext uri="{FF2B5EF4-FFF2-40B4-BE49-F238E27FC236}">
                <a16:creationId xmlns:a16="http://schemas.microsoft.com/office/drawing/2014/main" id="{42E5E5DD-34FA-F5E2-CB70-F03D67D104E4}"/>
              </a:ext>
            </a:extLst>
          </p:cNvPr>
          <p:cNvSpPr/>
          <p:nvPr/>
        </p:nvSpPr>
        <p:spPr>
          <a:xfrm>
            <a:off x="5568948" y="4254288"/>
            <a:ext cx="2027140" cy="1042831"/>
          </a:xfrm>
          <a:prstGeom prst="wedgeRectCallout">
            <a:avLst>
              <a:gd name="adj1" fmla="val 42198"/>
              <a:gd name="adj2" fmla="val 6168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600" dirty="0">
                <a:latin typeface="ＤＦＧ平成ゴシック体W7" panose="020B0700000000000000" pitchFamily="50" charset="-128"/>
                <a:ea typeface="ＤＦＧ平成ゴシック体W7" panose="020B0700000000000000" pitchFamily="50" charset="-128"/>
              </a:rPr>
              <a:t>もうかなりの実績が</a:t>
            </a:r>
            <a:endParaRPr kumimoji="1" lang="en-US" altLang="ja-JP" sz="1600" dirty="0">
              <a:latin typeface="ＤＦＧ平成ゴシック体W7" panose="020B0700000000000000" pitchFamily="50" charset="-128"/>
              <a:ea typeface="ＤＦＧ平成ゴシック体W7" panose="020B0700000000000000" pitchFamily="50" charset="-128"/>
            </a:endParaRPr>
          </a:p>
          <a:p>
            <a:pPr algn="ctr"/>
            <a:r>
              <a:rPr kumimoji="1" lang="ja-JP" altLang="en-US" sz="1600" dirty="0">
                <a:latin typeface="ＤＦＧ平成ゴシック体W7" panose="020B0700000000000000" pitchFamily="50" charset="-128"/>
                <a:ea typeface="ＤＦＧ平成ゴシック体W7" panose="020B0700000000000000" pitchFamily="50" charset="-128"/>
              </a:rPr>
              <a:t>あるのね！</a:t>
            </a:r>
          </a:p>
        </p:txBody>
      </p:sp>
      <p:sp>
        <p:nvSpPr>
          <p:cNvPr id="11" name="タイトル 1">
            <a:extLst>
              <a:ext uri="{FF2B5EF4-FFF2-40B4-BE49-F238E27FC236}">
                <a16:creationId xmlns:a16="http://schemas.microsoft.com/office/drawing/2014/main" id="{A0F39D8F-1750-0408-A83D-387DD8AE24F5}"/>
              </a:ext>
            </a:extLst>
          </p:cNvPr>
          <p:cNvSpPr txBox="1">
            <a:spLocks/>
          </p:cNvSpPr>
          <p:nvPr/>
        </p:nvSpPr>
        <p:spPr>
          <a:xfrm>
            <a:off x="1171517" y="2104473"/>
            <a:ext cx="6043015" cy="1449739"/>
          </a:xfrm>
          <a:prstGeom prst="rect">
            <a:avLst/>
          </a:prstGeom>
          <a:ln>
            <a:solidFill>
              <a:schemeClr val="tx1"/>
            </a:solidFill>
          </a:ln>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1400" dirty="0">
                <a:latin typeface="BIZ UDPゴシック" panose="020B0400000000000000" pitchFamily="50" charset="-128"/>
                <a:ea typeface="BIZ UDPゴシック" panose="020B0400000000000000" pitchFamily="50" charset="-128"/>
              </a:rPr>
              <a:t>・フラクタル心理学は２００５年から活動しておりますが、体系だったテキストを２００７年から提供しており、２００８年からフラクタル心理学マスターコースをご提供し、すでに延人数○○名様に学んでいただいております。</a:t>
            </a:r>
            <a:br>
              <a:rPr lang="ja-JP" altLang="en-US" sz="1400" dirty="0">
                <a:latin typeface="BIZ UDPゴシック" panose="020B0400000000000000" pitchFamily="50" charset="-128"/>
                <a:ea typeface="BIZ UDPゴシック" panose="020B0400000000000000" pitchFamily="50" charset="-128"/>
              </a:rPr>
            </a:br>
            <a:r>
              <a:rPr lang="ja-JP" altLang="en-US" sz="1400" dirty="0">
                <a:latin typeface="BIZ UDPゴシック" panose="020B0400000000000000" pitchFamily="50" charset="-128"/>
                <a:ea typeface="BIZ UDPゴシック" panose="020B0400000000000000" pitchFamily="50" charset="-128"/>
              </a:rPr>
              <a:t>これは、フラクタル心理学をご信頼いただいている証拠です。</a:t>
            </a:r>
          </a:p>
          <a:p>
            <a:pPr algn="l"/>
            <a:r>
              <a:rPr lang="ja-JP" altLang="en-US" sz="1400" dirty="0">
                <a:latin typeface="BIZ UDPゴシック" panose="020B0400000000000000" pitchFamily="50" charset="-128"/>
                <a:ea typeface="BIZ UDPゴシック" panose="020B0400000000000000" pitchFamily="50" charset="-128"/>
              </a:rPr>
              <a:t>カウンセラーを統括する協会も運営しておりますので、安心してカウンセリングを受けていただけます。</a:t>
            </a:r>
          </a:p>
        </p:txBody>
      </p:sp>
      <p:sp>
        <p:nvSpPr>
          <p:cNvPr id="12" name="タイトル 1">
            <a:extLst>
              <a:ext uri="{FF2B5EF4-FFF2-40B4-BE49-F238E27FC236}">
                <a16:creationId xmlns:a16="http://schemas.microsoft.com/office/drawing/2014/main" id="{7010FDF0-7171-D6EF-6446-898C8E18B26A}"/>
              </a:ext>
            </a:extLst>
          </p:cNvPr>
          <p:cNvSpPr txBox="1">
            <a:spLocks/>
          </p:cNvSpPr>
          <p:nvPr/>
        </p:nvSpPr>
        <p:spPr>
          <a:xfrm>
            <a:off x="1347805" y="5884933"/>
            <a:ext cx="4952328" cy="454767"/>
          </a:xfrm>
          <a:prstGeom prst="rect">
            <a:avLst/>
          </a:prstGeom>
          <a:solidFill>
            <a:schemeClr val="accent4">
              <a:lumMod val="40000"/>
              <a:lumOff val="60000"/>
            </a:schemeClr>
          </a:solidFill>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000" dirty="0">
                <a:latin typeface="BIZ UDPゴシック" panose="020B0400000000000000" pitchFamily="50" charset="-128"/>
                <a:ea typeface="BIZ UDPゴシック" panose="020B0400000000000000" pitchFamily="50" charset="-128"/>
              </a:rPr>
              <a:t>体験カウンセリングのお申込みはこちら</a:t>
            </a:r>
          </a:p>
        </p:txBody>
      </p:sp>
      <p:sp>
        <p:nvSpPr>
          <p:cNvPr id="13" name="タイトル 1">
            <a:extLst>
              <a:ext uri="{FF2B5EF4-FFF2-40B4-BE49-F238E27FC236}">
                <a16:creationId xmlns:a16="http://schemas.microsoft.com/office/drawing/2014/main" id="{A5FBD082-29E4-0C39-1591-34F68C5F44B9}"/>
              </a:ext>
            </a:extLst>
          </p:cNvPr>
          <p:cNvSpPr txBox="1">
            <a:spLocks/>
          </p:cNvSpPr>
          <p:nvPr/>
        </p:nvSpPr>
        <p:spPr>
          <a:xfrm>
            <a:off x="3272840" y="877360"/>
            <a:ext cx="5309098" cy="4547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1800" dirty="0">
                <a:latin typeface="BIZ UDPゴシック" panose="020B0400000000000000" pitchFamily="50" charset="-128"/>
                <a:ea typeface="BIZ UDPゴシック" panose="020B0400000000000000" pitchFamily="50" charset="-128"/>
              </a:rPr>
              <a:t>ようこそ！　フラクタル心理学の新しい世界へ</a:t>
            </a:r>
          </a:p>
        </p:txBody>
      </p:sp>
      <p:pic>
        <p:nvPicPr>
          <p:cNvPr id="6" name="図 5">
            <a:extLst>
              <a:ext uri="{FF2B5EF4-FFF2-40B4-BE49-F238E27FC236}">
                <a16:creationId xmlns:a16="http://schemas.microsoft.com/office/drawing/2014/main" id="{31531124-8B6F-AEB9-CE5E-67E6EEB05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6605" y="3842098"/>
            <a:ext cx="1431459" cy="1868135"/>
          </a:xfrm>
          <a:prstGeom prst="rect">
            <a:avLst/>
          </a:prstGeom>
        </p:spPr>
      </p:pic>
      <p:pic>
        <p:nvPicPr>
          <p:cNvPr id="15" name="図 14">
            <a:extLst>
              <a:ext uri="{FF2B5EF4-FFF2-40B4-BE49-F238E27FC236}">
                <a16:creationId xmlns:a16="http://schemas.microsoft.com/office/drawing/2014/main" id="{EC168002-0EF4-7054-5CD3-96D6414A97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1294" y="4201942"/>
            <a:ext cx="1068373" cy="1508291"/>
          </a:xfrm>
          <a:prstGeom prst="rect">
            <a:avLst/>
          </a:prstGeom>
        </p:spPr>
      </p:pic>
      <p:pic>
        <p:nvPicPr>
          <p:cNvPr id="17" name="図 16">
            <a:extLst>
              <a:ext uri="{FF2B5EF4-FFF2-40B4-BE49-F238E27FC236}">
                <a16:creationId xmlns:a16="http://schemas.microsoft.com/office/drawing/2014/main" id="{C6D1BDDA-D785-FBC6-9BD0-F3D1E1663A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7804" y="4196272"/>
            <a:ext cx="1056252" cy="1513961"/>
          </a:xfrm>
          <a:prstGeom prst="rect">
            <a:avLst/>
          </a:prstGeom>
        </p:spPr>
      </p:pic>
      <p:sp>
        <p:nvSpPr>
          <p:cNvPr id="18" name="テキスト ボックス 17">
            <a:extLst>
              <a:ext uri="{FF2B5EF4-FFF2-40B4-BE49-F238E27FC236}">
                <a16:creationId xmlns:a16="http://schemas.microsoft.com/office/drawing/2014/main" id="{72847CB9-C70C-C80C-21A9-E894684FAFD8}"/>
              </a:ext>
            </a:extLst>
          </p:cNvPr>
          <p:cNvSpPr txBox="1"/>
          <p:nvPr/>
        </p:nvSpPr>
        <p:spPr>
          <a:xfrm>
            <a:off x="1292325" y="3711139"/>
            <a:ext cx="1289600" cy="430887"/>
          </a:xfrm>
          <a:prstGeom prst="rect">
            <a:avLst/>
          </a:prstGeom>
          <a:noFill/>
        </p:spPr>
        <p:txBody>
          <a:bodyPr wrap="square" rtlCol="0">
            <a:spAutoFit/>
          </a:bodyPr>
          <a:lstStyle/>
          <a:p>
            <a:r>
              <a:rPr kumimoji="1" lang="ja-JP" altLang="en-US" sz="1100" dirty="0"/>
              <a:t>２００５年発行の最初の書籍</a:t>
            </a:r>
          </a:p>
        </p:txBody>
      </p:sp>
      <p:sp>
        <p:nvSpPr>
          <p:cNvPr id="19" name="テキスト ボックス 18">
            <a:extLst>
              <a:ext uri="{FF2B5EF4-FFF2-40B4-BE49-F238E27FC236}">
                <a16:creationId xmlns:a16="http://schemas.microsoft.com/office/drawing/2014/main" id="{9042667B-E682-630B-CF20-8C41C8472CD2}"/>
              </a:ext>
            </a:extLst>
          </p:cNvPr>
          <p:cNvSpPr txBox="1"/>
          <p:nvPr/>
        </p:nvSpPr>
        <p:spPr>
          <a:xfrm>
            <a:off x="2637404" y="3709813"/>
            <a:ext cx="1431458" cy="461665"/>
          </a:xfrm>
          <a:prstGeom prst="rect">
            <a:avLst/>
          </a:prstGeom>
          <a:noFill/>
        </p:spPr>
        <p:txBody>
          <a:bodyPr wrap="square" rtlCol="0">
            <a:spAutoFit/>
          </a:bodyPr>
          <a:lstStyle/>
          <a:p>
            <a:r>
              <a:rPr kumimoji="1" lang="ja-JP" altLang="en-US" sz="1200" dirty="0"/>
              <a:t>２００７年発行の最初のテキスト</a:t>
            </a:r>
          </a:p>
        </p:txBody>
      </p:sp>
      <p:sp>
        <p:nvSpPr>
          <p:cNvPr id="20" name="タイトル 1">
            <a:extLst>
              <a:ext uri="{FF2B5EF4-FFF2-40B4-BE49-F238E27FC236}">
                <a16:creationId xmlns:a16="http://schemas.microsoft.com/office/drawing/2014/main" id="{24BFE67B-F13F-F0BE-CF98-7FE3F7E8512C}"/>
              </a:ext>
            </a:extLst>
          </p:cNvPr>
          <p:cNvSpPr txBox="1">
            <a:spLocks/>
          </p:cNvSpPr>
          <p:nvPr/>
        </p:nvSpPr>
        <p:spPr>
          <a:xfrm>
            <a:off x="6446796" y="5905344"/>
            <a:ext cx="2680426" cy="454767"/>
          </a:xfrm>
          <a:prstGeom prst="rect">
            <a:avLst/>
          </a:prstGeom>
          <a:solidFill>
            <a:schemeClr val="accent4">
              <a:lumMod val="40000"/>
              <a:lumOff val="60000"/>
            </a:schemeClr>
          </a:solidFill>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000" dirty="0">
                <a:latin typeface="BIZ UDPゴシック" panose="020B0400000000000000" pitchFamily="50" charset="-128"/>
                <a:ea typeface="BIZ UDPゴシック" panose="020B0400000000000000" pitchFamily="50" charset="-128"/>
              </a:rPr>
              <a:t>２回目以降はこちら</a:t>
            </a:r>
          </a:p>
        </p:txBody>
      </p:sp>
      <p:pic>
        <p:nvPicPr>
          <p:cNvPr id="24" name="図 23">
            <a:extLst>
              <a:ext uri="{FF2B5EF4-FFF2-40B4-BE49-F238E27FC236}">
                <a16:creationId xmlns:a16="http://schemas.microsoft.com/office/drawing/2014/main" id="{A67D3CF6-A4BE-7A61-19D5-44AF943AD2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8863" y="4176268"/>
            <a:ext cx="1068374" cy="1517091"/>
          </a:xfrm>
          <a:prstGeom prst="rect">
            <a:avLst/>
          </a:prstGeom>
        </p:spPr>
      </p:pic>
      <p:sp>
        <p:nvSpPr>
          <p:cNvPr id="25" name="テキスト ボックス 24">
            <a:extLst>
              <a:ext uri="{FF2B5EF4-FFF2-40B4-BE49-F238E27FC236}">
                <a16:creationId xmlns:a16="http://schemas.microsoft.com/office/drawing/2014/main" id="{F1D42EFC-FC72-18FC-0E74-F5AC760823E6}"/>
              </a:ext>
            </a:extLst>
          </p:cNvPr>
          <p:cNvSpPr txBox="1"/>
          <p:nvPr/>
        </p:nvSpPr>
        <p:spPr>
          <a:xfrm>
            <a:off x="4124340" y="3695749"/>
            <a:ext cx="1662521" cy="415498"/>
          </a:xfrm>
          <a:prstGeom prst="rect">
            <a:avLst/>
          </a:prstGeom>
          <a:noFill/>
        </p:spPr>
        <p:txBody>
          <a:bodyPr wrap="square" rtlCol="0">
            <a:spAutoFit/>
          </a:bodyPr>
          <a:lstStyle/>
          <a:p>
            <a:r>
              <a:rPr kumimoji="1" lang="ja-JP" altLang="en-US" sz="1050" dirty="0"/>
              <a:t>２</a:t>
            </a:r>
            <a:r>
              <a:rPr kumimoji="1" lang="en-US" altLang="ja-JP" sz="1050" dirty="0"/>
              <a:t>018</a:t>
            </a:r>
            <a:r>
              <a:rPr kumimoji="1" lang="ja-JP" altLang="en-US" sz="1050" dirty="0"/>
              <a:t>年からは関西学院大学で履修科目に！</a:t>
            </a:r>
          </a:p>
        </p:txBody>
      </p:sp>
      <p:sp>
        <p:nvSpPr>
          <p:cNvPr id="26" name="四角形: 角を丸くする 25">
            <a:extLst>
              <a:ext uri="{FF2B5EF4-FFF2-40B4-BE49-F238E27FC236}">
                <a16:creationId xmlns:a16="http://schemas.microsoft.com/office/drawing/2014/main" id="{65355C2C-4568-D5AB-6F33-4884D56F2A09}"/>
              </a:ext>
            </a:extLst>
          </p:cNvPr>
          <p:cNvSpPr/>
          <p:nvPr/>
        </p:nvSpPr>
        <p:spPr>
          <a:xfrm>
            <a:off x="1624726" y="5330153"/>
            <a:ext cx="637980" cy="3056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latin typeface="ＤＦＧ平成ゴシック体W7" panose="020B0700000000000000" pitchFamily="50" charset="-128"/>
                <a:ea typeface="ＤＦＧ平成ゴシック体W7" panose="020B0700000000000000" pitchFamily="50" charset="-128"/>
              </a:rPr>
              <a:t>リンク</a:t>
            </a:r>
          </a:p>
        </p:txBody>
      </p:sp>
      <p:sp>
        <p:nvSpPr>
          <p:cNvPr id="27" name="四角形: 角を丸くする 26">
            <a:extLst>
              <a:ext uri="{FF2B5EF4-FFF2-40B4-BE49-F238E27FC236}">
                <a16:creationId xmlns:a16="http://schemas.microsoft.com/office/drawing/2014/main" id="{422C4C80-DB54-2113-DABB-3522838EAC08}"/>
              </a:ext>
            </a:extLst>
          </p:cNvPr>
          <p:cNvSpPr/>
          <p:nvPr/>
        </p:nvSpPr>
        <p:spPr>
          <a:xfrm>
            <a:off x="2908077" y="5296613"/>
            <a:ext cx="637980" cy="3056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latin typeface="ＤＦＧ平成ゴシック体W7" panose="020B0700000000000000" pitchFamily="50" charset="-128"/>
                <a:ea typeface="ＤＦＧ平成ゴシック体W7" panose="020B0700000000000000" pitchFamily="50" charset="-128"/>
              </a:rPr>
              <a:t>リンク</a:t>
            </a:r>
          </a:p>
        </p:txBody>
      </p:sp>
      <p:sp>
        <p:nvSpPr>
          <p:cNvPr id="28" name="四角形: 角を丸くする 27">
            <a:extLst>
              <a:ext uri="{FF2B5EF4-FFF2-40B4-BE49-F238E27FC236}">
                <a16:creationId xmlns:a16="http://schemas.microsoft.com/office/drawing/2014/main" id="{18D2BEA9-347D-E9B3-9146-612744628B70}"/>
              </a:ext>
            </a:extLst>
          </p:cNvPr>
          <p:cNvSpPr/>
          <p:nvPr/>
        </p:nvSpPr>
        <p:spPr>
          <a:xfrm>
            <a:off x="4300086" y="5285368"/>
            <a:ext cx="637980" cy="3056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latin typeface="ＤＦＧ平成ゴシック体W7" panose="020B0700000000000000" pitchFamily="50" charset="-128"/>
                <a:ea typeface="ＤＦＧ平成ゴシック体W7" panose="020B0700000000000000" pitchFamily="50" charset="-128"/>
              </a:rPr>
              <a:t>リンク</a:t>
            </a:r>
          </a:p>
        </p:txBody>
      </p:sp>
      <p:sp>
        <p:nvSpPr>
          <p:cNvPr id="29" name="四角形: 角を丸くする 28">
            <a:extLst>
              <a:ext uri="{FF2B5EF4-FFF2-40B4-BE49-F238E27FC236}">
                <a16:creationId xmlns:a16="http://schemas.microsoft.com/office/drawing/2014/main" id="{F72B788B-DC48-9FB0-3362-15B6DC720231}"/>
              </a:ext>
            </a:extLst>
          </p:cNvPr>
          <p:cNvSpPr/>
          <p:nvPr/>
        </p:nvSpPr>
        <p:spPr>
          <a:xfrm>
            <a:off x="5608399" y="5980640"/>
            <a:ext cx="637980" cy="3056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latin typeface="ＤＦＧ平成ゴシック体W7" panose="020B0700000000000000" pitchFamily="50" charset="-128"/>
                <a:ea typeface="ＤＦＧ平成ゴシック体W7" panose="020B0700000000000000" pitchFamily="50" charset="-128"/>
              </a:rPr>
              <a:t>リンク</a:t>
            </a:r>
          </a:p>
        </p:txBody>
      </p:sp>
      <p:sp>
        <p:nvSpPr>
          <p:cNvPr id="30" name="四角形: 角を丸くする 29">
            <a:extLst>
              <a:ext uri="{FF2B5EF4-FFF2-40B4-BE49-F238E27FC236}">
                <a16:creationId xmlns:a16="http://schemas.microsoft.com/office/drawing/2014/main" id="{E57C841F-A8CA-0EBA-A604-C0786B4D654D}"/>
              </a:ext>
            </a:extLst>
          </p:cNvPr>
          <p:cNvSpPr/>
          <p:nvPr/>
        </p:nvSpPr>
        <p:spPr>
          <a:xfrm>
            <a:off x="8476649" y="6034042"/>
            <a:ext cx="637980" cy="3056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latin typeface="ＤＦＧ平成ゴシック体W7" panose="020B0700000000000000" pitchFamily="50" charset="-128"/>
                <a:ea typeface="ＤＦＧ平成ゴシック体W7" panose="020B0700000000000000" pitchFamily="50" charset="-128"/>
              </a:rPr>
              <a:t>リンク</a:t>
            </a:r>
          </a:p>
        </p:txBody>
      </p:sp>
    </p:spTree>
    <p:extLst>
      <p:ext uri="{BB962C8B-B14F-4D97-AF65-F5344CB8AC3E}">
        <p14:creationId xmlns:p14="http://schemas.microsoft.com/office/powerpoint/2010/main" val="2310842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EF07F2-072C-4C44-6BA3-3195938B45D9}"/>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0ACEB305-16B2-ECD0-D9C2-297E17A6B26F}"/>
              </a:ext>
            </a:extLst>
          </p:cNvPr>
          <p:cNvSpPr>
            <a:spLocks noGrp="1"/>
          </p:cNvSpPr>
          <p:nvPr>
            <p:ph idx="1"/>
          </p:nvPr>
        </p:nvSpPr>
        <p:spPr/>
        <p:txBody>
          <a:bodyPr/>
          <a:lstStyle/>
          <a:p>
            <a:endParaRPr kumimoji="1" lang="ja-JP" altLang="en-US"/>
          </a:p>
        </p:txBody>
      </p:sp>
    </p:spTree>
    <p:extLst>
      <p:ext uri="{BB962C8B-B14F-4D97-AF65-F5344CB8AC3E}">
        <p14:creationId xmlns:p14="http://schemas.microsoft.com/office/powerpoint/2010/main" val="153634718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710</Words>
  <Application>Microsoft Office PowerPoint</Application>
  <PresentationFormat>ワイド画面</PresentationFormat>
  <Paragraphs>91</Paragraphs>
  <Slides>7</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7</vt:i4>
      </vt:variant>
    </vt:vector>
  </HeadingPairs>
  <TitlesOfParts>
    <vt:vector size="13" baseType="lpstr">
      <vt:lpstr>BIZ UDPゴシック</vt:lpstr>
      <vt:lpstr>ＤＦＧ平成ゴシック体W7</vt:lpstr>
      <vt:lpstr>游ゴシック</vt:lpstr>
      <vt:lpstr>游ゴシック Light</vt:lpstr>
      <vt:lpstr>Arial</vt:lpstr>
      <vt:lpstr>Office テーマ</vt:lpstr>
      <vt:lpstr>人生は本当に変えられる！</vt:lpstr>
      <vt:lpstr>人生は本当に変えられる！</vt:lpstr>
      <vt:lpstr>フラクタル心理学で人生を変えた方々</vt:lpstr>
      <vt:lpstr>論より証拠、まずは一度体験しましょう！</vt:lpstr>
      <vt:lpstr>もうちょっとよく知りたい…</vt:lpstr>
      <vt:lpstr>フラクタル心理学は２００７年から実績があります</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真宇 一色</dc:creator>
  <cp:lastModifiedBy>真宇 一色</cp:lastModifiedBy>
  <cp:revision>3</cp:revision>
  <dcterms:created xsi:type="dcterms:W3CDTF">2025-01-05T06:07:58Z</dcterms:created>
  <dcterms:modified xsi:type="dcterms:W3CDTF">2025-01-05T07:29:14Z</dcterms:modified>
</cp:coreProperties>
</file>