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1" r:id="rId4"/>
  </p:sldMasterIdLst>
  <p:notesMasterIdLst>
    <p:notesMasterId r:id="rId6"/>
  </p:notesMasterIdLst>
  <p:sldIdLst>
    <p:sldId id="264" r:id="rId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5235C4-3571-40D9-9D0A-724EEDF721A8}" v="432" dt="2025-02-20T13:38:18.089"/>
  </p1510:revLst>
</p1510:revInfo>
</file>

<file path=ppt/tableStyles.xml><?xml version="1.0" encoding="utf-8"?>
<a:tblStyleLst xmlns:a="http://schemas.openxmlformats.org/drawingml/2006/main" def="{0A247459-8336-426B-94CA-84450814DB8D}">
  <a:tblStyle styleId="{0A247459-8336-426B-94CA-84450814DB8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23" d="100"/>
          <a:sy n="123" d="100"/>
        </p:scale>
        <p:origin x="1176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>
          <a:extLst>
            <a:ext uri="{FF2B5EF4-FFF2-40B4-BE49-F238E27FC236}">
              <a16:creationId xmlns:a16="http://schemas.microsoft.com/office/drawing/2014/main" id="{AD7972A1-3654-1FCB-D5F5-260B204E3D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32a02a4aa1c_0_1:notes">
            <a:extLst>
              <a:ext uri="{FF2B5EF4-FFF2-40B4-BE49-F238E27FC236}">
                <a16:creationId xmlns:a16="http://schemas.microsoft.com/office/drawing/2014/main" id="{B6CE7E1C-5CF8-FFA6-95AA-C940B47A899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" name="Google Shape;45;g32a02a4aa1c_0_1:notes">
            <a:extLst>
              <a:ext uri="{FF2B5EF4-FFF2-40B4-BE49-F238E27FC236}">
                <a16:creationId xmlns:a16="http://schemas.microsoft.com/office/drawing/2014/main" id="{85ED904C-B9F0-BD2C-08C3-8BFC73304D3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903676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0" y="0"/>
            <a:ext cx="8520600" cy="68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‹#›</a:t>
            </a:fld>
            <a:endParaRPr/>
          </a:p>
        </p:txBody>
      </p:sp>
      <p:sp>
        <p:nvSpPr>
          <p:cNvPr id="9" name="Google Shape;9;p1"/>
          <p:cNvSpPr txBox="1"/>
          <p:nvPr/>
        </p:nvSpPr>
        <p:spPr>
          <a:xfrm>
            <a:off x="7981500" y="0"/>
            <a:ext cx="1162500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2"/>
                </a:solidFill>
              </a:rPr>
              <a:t>202502</a:t>
            </a:r>
            <a:r>
              <a:rPr lang="en-US" altLang="ja-JP" sz="1000">
                <a:solidFill>
                  <a:schemeClr val="dk2"/>
                </a:solidFill>
              </a:rPr>
              <a:t>16</a:t>
            </a:r>
            <a:endParaRPr sz="1000">
              <a:solidFill>
                <a:schemeClr val="dk2"/>
              </a:solidFill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2"/>
                </a:solidFill>
              </a:rPr>
              <a:t>Version 1.</a:t>
            </a:r>
            <a:r>
              <a:rPr lang="en-US" altLang="ja" sz="1000">
                <a:solidFill>
                  <a:schemeClr val="dk2"/>
                </a:solidFill>
              </a:rPr>
              <a:t>2</a:t>
            </a:r>
            <a:endParaRPr sz="1000">
              <a:solidFill>
                <a:schemeClr val="dk2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>
          <a:extLst>
            <a:ext uri="{FF2B5EF4-FFF2-40B4-BE49-F238E27FC236}">
              <a16:creationId xmlns:a16="http://schemas.microsoft.com/office/drawing/2014/main" id="{62E1FE6F-6E2C-CE1D-8A7E-53C92E8302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Google Shape;47;p8">
            <a:extLst>
              <a:ext uri="{FF2B5EF4-FFF2-40B4-BE49-F238E27FC236}">
                <a16:creationId xmlns:a16="http://schemas.microsoft.com/office/drawing/2014/main" id="{8275F816-3AE8-67B5-BDDE-3FF69F1BFE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6048805"/>
              </p:ext>
            </p:extLst>
          </p:nvPr>
        </p:nvGraphicFramePr>
        <p:xfrm>
          <a:off x="41747" y="3079392"/>
          <a:ext cx="9060506" cy="1867256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7957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6162">
                  <a:extLst>
                    <a:ext uri="{9D8B030D-6E8A-4147-A177-3AD203B41FA5}">
                      <a16:colId xmlns:a16="http://schemas.microsoft.com/office/drawing/2014/main" val="2012048902"/>
                    </a:ext>
                  </a:extLst>
                </a:gridCol>
                <a:gridCol w="10860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7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595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6729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759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643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2744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66814">
                <a:tc row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1000" b="1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フェーズ</a:t>
                      </a:r>
                      <a:r>
                        <a:rPr lang="en-US" altLang="ja-JP" sz="1000" b="1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1</a:t>
                      </a:r>
                      <a:endParaRPr lang="ja-JP" altLang="en-US" sz="1000" b="1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1000" b="1" dirty="0">
                          <a:solidFill>
                            <a:srgbClr val="FFFFFF"/>
                          </a:solidFill>
                          <a:latin typeface="+mn-ea"/>
                          <a:ea typeface="+mn-ea"/>
                        </a:rPr>
                        <a:t>追跡証明書 兼</a:t>
                      </a:r>
                      <a:endParaRPr lang="en-US" altLang="ja-JP" sz="1000" b="1" dirty="0">
                        <a:solidFill>
                          <a:srgbClr val="FFFFFF"/>
                        </a:solidFill>
                        <a:latin typeface="+mn-ea"/>
                        <a:ea typeface="+mn-ea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1" lang="ja-JP" altLang="en-US" sz="1000" b="1" dirty="0">
                          <a:solidFill>
                            <a:srgbClr val="FFFFFF"/>
                          </a:solidFill>
                          <a:latin typeface="+mn-ea"/>
                          <a:ea typeface="+mn-ea"/>
                        </a:rPr>
                        <a:t>有価証券</a:t>
                      </a:r>
                      <a:endParaRPr kumimoji="1" lang="ja-JP" altLang="en-US" sz="100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+mn-ea"/>
                        <a:ea typeface="+mn-ea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+mn-ea"/>
                        <a:ea typeface="+mn-ea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+mn-ea"/>
                        <a:ea typeface="+mn-ea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+mn-ea"/>
                        <a:ea typeface="+mn-ea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+mn-ea"/>
                        <a:ea typeface="+mn-ea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+mn-ea"/>
                        <a:ea typeface="+mn-ea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6814">
                <a:tc vMerge="1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ja-JP" altLang="en-US" sz="1000" b="1">
                        <a:solidFill>
                          <a:srgbClr val="FFFFFF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1000" b="1" dirty="0">
                          <a:solidFill>
                            <a:srgbClr val="FFFFFF"/>
                          </a:solidFill>
                          <a:latin typeface="+mn-ea"/>
                          <a:ea typeface="+mn-ea"/>
                        </a:rPr>
                        <a:t>報酬と景品の提供</a:t>
                      </a:r>
                      <a:endParaRPr kumimoji="1" lang="ja-JP" altLang="en-US" sz="100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+mn-ea"/>
                        <a:ea typeface="+mn-ea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+mn-ea"/>
                        <a:ea typeface="+mn-ea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+mn-ea"/>
                        <a:ea typeface="+mn-ea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+mn-ea"/>
                        <a:ea typeface="+mn-ea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+mn-ea"/>
                        <a:ea typeface="+mn-ea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+mn-ea"/>
                        <a:ea typeface="+mn-ea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677194"/>
                  </a:ext>
                </a:extLst>
              </a:tr>
              <a:tr h="466814">
                <a:tc rowSpan="2">
                  <a:txBody>
                    <a:bodyPr/>
                    <a:lstStyle/>
                    <a:p>
                      <a:r>
                        <a:rPr lang="ja-JP" altLang="en-US" sz="1000" b="1">
                          <a:solidFill>
                            <a:schemeClr val="bg1"/>
                          </a:solidFill>
                        </a:rPr>
                        <a:t>フェーズ</a:t>
                      </a:r>
                      <a:r>
                        <a:rPr lang="en-US" altLang="ja-JP" sz="1000" b="1">
                          <a:solidFill>
                            <a:schemeClr val="bg1"/>
                          </a:solidFill>
                        </a:rPr>
                        <a:t>2</a:t>
                      </a:r>
                      <a:endParaRPr sz="1000" b="1">
                        <a:solidFill>
                          <a:schemeClr val="bg1"/>
                        </a:solidFill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ja-JP" altLang="en-US" sz="10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  <a:sym typeface="Arial"/>
                        </a:rPr>
                        <a:t>プラットフォームの</a:t>
                      </a:r>
                      <a:br>
                        <a:rPr kumimoji="0" lang="en-US" altLang="ja-JP" sz="10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  <a:sym typeface="Arial"/>
                        </a:rPr>
                      </a:br>
                      <a:r>
                        <a:rPr kumimoji="0" lang="ja-JP" altLang="en-US" sz="10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  <a:sym typeface="Arial"/>
                        </a:rPr>
                        <a:t>オープン化</a:t>
                      </a:r>
                      <a:endParaRPr kumimoji="0" lang="en-US" altLang="ja-JP" sz="10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+mn-ea"/>
                        <a:ea typeface="+mn-ea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+mn-ea"/>
                        <a:ea typeface="+mn-ea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+mn-ea"/>
                        <a:ea typeface="+mn-ea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+mn-ea"/>
                        <a:ea typeface="+mn-ea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+mn-ea"/>
                        <a:ea typeface="+mn-ea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+mn-ea"/>
                        <a:ea typeface="+mn-ea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+mn-ea"/>
                        <a:ea typeface="+mn-ea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6681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ja-JP" altLang="en-US" sz="1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  <a:sym typeface="Arial"/>
                        </a:rPr>
                        <a:t>業界団体の構築</a:t>
                      </a:r>
                      <a:endParaRPr kumimoji="1" lang="ja-JP" altLang="en-US" sz="100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+mn-ea"/>
                        <a:ea typeface="+mn-ea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+mn-ea"/>
                        <a:ea typeface="+mn-ea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+mn-ea"/>
                        <a:ea typeface="+mn-ea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47" name="Google Shape;47;p8">
            <a:extLst>
              <a:ext uri="{FF2B5EF4-FFF2-40B4-BE49-F238E27FC236}">
                <a16:creationId xmlns:a16="http://schemas.microsoft.com/office/drawing/2014/main" id="{95FAA755-B703-8F1F-C0A3-EFF43BCF24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56816827"/>
              </p:ext>
            </p:extLst>
          </p:nvPr>
        </p:nvGraphicFramePr>
        <p:xfrm>
          <a:off x="42820" y="619940"/>
          <a:ext cx="9060506" cy="196704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7957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6162">
                  <a:extLst>
                    <a:ext uri="{9D8B030D-6E8A-4147-A177-3AD203B41FA5}">
                      <a16:colId xmlns:a16="http://schemas.microsoft.com/office/drawing/2014/main" val="2012048902"/>
                    </a:ext>
                  </a:extLst>
                </a:gridCol>
                <a:gridCol w="21639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68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402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2744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24377">
                <a:tc grid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ja-JP" altLang="en-US" sz="1200" b="1">
                        <a:latin typeface="+mn-ea"/>
                        <a:ea typeface="+mn-ea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 b="1">
                          <a:solidFill>
                            <a:srgbClr val="FFFFFF"/>
                          </a:solidFill>
                          <a:latin typeface="+mn-ea"/>
                          <a:ea typeface="+mn-ea"/>
                        </a:rPr>
                        <a:t>Year 1</a:t>
                      </a:r>
                      <a:endParaRPr lang="en-US" altLang="ja" sz="1200" b="1">
                        <a:solidFill>
                          <a:srgbClr val="FFFFFF"/>
                        </a:solidFill>
                        <a:latin typeface="+mn-ea"/>
                        <a:ea typeface="+mn-ea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1200" b="1">
                          <a:solidFill>
                            <a:srgbClr val="FFFFFF"/>
                          </a:solidFill>
                          <a:latin typeface="+mn-ea"/>
                          <a:ea typeface="+mn-ea"/>
                        </a:rPr>
                        <a:t>準備期間</a:t>
                      </a:r>
                      <a:endParaRPr sz="1200" b="1">
                        <a:solidFill>
                          <a:srgbClr val="FFFFFF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 b="1">
                          <a:solidFill>
                            <a:srgbClr val="FFFFFF"/>
                          </a:solidFill>
                          <a:latin typeface="+mn-ea"/>
                          <a:ea typeface="+mn-ea"/>
                        </a:rPr>
                        <a:t>Year 2</a:t>
                      </a:r>
                      <a:endParaRPr lang="en-US" altLang="ja" sz="1200" b="1">
                        <a:solidFill>
                          <a:srgbClr val="FFFFFF"/>
                        </a:solidFill>
                        <a:latin typeface="+mn-ea"/>
                        <a:ea typeface="+mn-ea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1200" b="1">
                          <a:solidFill>
                            <a:srgbClr val="FFFFFF"/>
                          </a:solidFill>
                          <a:latin typeface="+mn-ea"/>
                          <a:ea typeface="+mn-ea"/>
                        </a:rPr>
                        <a:t>報酬による寄付の活性化</a:t>
                      </a:r>
                      <a:endParaRPr sz="1200" b="1">
                        <a:solidFill>
                          <a:srgbClr val="FFFFFF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 b="1" dirty="0">
                          <a:solidFill>
                            <a:srgbClr val="FFFFFF"/>
                          </a:solidFill>
                          <a:latin typeface="+mn-ea"/>
                          <a:ea typeface="+mn-ea"/>
                        </a:rPr>
                        <a:t>Year 3</a:t>
                      </a:r>
                      <a:endParaRPr lang="en-US" altLang="ja" sz="1200" b="1" dirty="0">
                        <a:solidFill>
                          <a:srgbClr val="FFFFFF"/>
                        </a:solidFill>
                        <a:latin typeface="+mn-ea"/>
                        <a:ea typeface="+mn-ea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1200" b="1" dirty="0">
                          <a:solidFill>
                            <a:srgbClr val="FFFFFF"/>
                          </a:solidFill>
                          <a:latin typeface="+mn-ea"/>
                          <a:ea typeface="+mn-ea"/>
                        </a:rPr>
                        <a:t>オープン化による窓口拡大</a:t>
                      </a:r>
                      <a:endParaRPr sz="1200" b="1" dirty="0">
                        <a:solidFill>
                          <a:srgbClr val="FFFFFF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>
                        <a:solidFill>
                          <a:srgbClr val="FFFFFF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rowSpan="6">
                  <a:txBody>
                    <a:bodyPr/>
                    <a:lstStyle/>
                    <a:p>
                      <a:r>
                        <a:rPr lang="ja-JP" altLang="en-US" sz="1000" b="1">
                          <a:solidFill>
                            <a:schemeClr val="bg1"/>
                          </a:solidFill>
                        </a:rPr>
                        <a:t>収入</a:t>
                      </a:r>
                      <a:endParaRPr sz="1000" b="1">
                        <a:solidFill>
                          <a:schemeClr val="bg1"/>
                        </a:solidFill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-JP" altLang="en-US" sz="1000" b="1" dirty="0">
                          <a:solidFill>
                            <a:srgbClr val="FFFFFF"/>
                          </a:solidFill>
                          <a:latin typeface="+mn-ea"/>
                          <a:ea typeface="+mn-ea"/>
                        </a:rPr>
                        <a:t>会社</a:t>
                      </a:r>
                      <a:r>
                        <a:rPr lang="en-US" altLang="ja-JP" sz="1000" b="1" dirty="0">
                          <a:solidFill>
                            <a:srgbClr val="FFFFFF"/>
                          </a:solidFill>
                          <a:latin typeface="+mn-ea"/>
                          <a:ea typeface="+mn-ea"/>
                        </a:rPr>
                        <a:t>A</a:t>
                      </a:r>
                      <a:endParaRPr sz="1000" b="1" dirty="0">
                        <a:solidFill>
                          <a:srgbClr val="FFFFFF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341438" algn="r"/>
                        </a:tabLst>
                      </a:pPr>
                      <a:r>
                        <a:rPr lang="en-US" altLang="ja-JP" sz="1200" b="0" dirty="0">
                          <a:latin typeface="+mn-ea"/>
                          <a:ea typeface="+mn-ea"/>
                        </a:rPr>
                        <a:t>	XXX</a:t>
                      </a:r>
                      <a:r>
                        <a:rPr lang="ja-JP" altLang="en-US" sz="1200" b="0" dirty="0">
                          <a:latin typeface="+mn-ea"/>
                          <a:ea typeface="+mn-ea"/>
                        </a:rPr>
                        <a:t>万円</a:t>
                      </a:r>
                      <a:endParaRPr sz="12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341438" algn="r"/>
                        </a:tabLst>
                      </a:pPr>
                      <a:r>
                        <a:rPr lang="en-US" altLang="ja-JP" sz="1200" b="0" dirty="0">
                          <a:latin typeface="+mn-ea"/>
                          <a:ea typeface="+mn-ea"/>
                        </a:rPr>
                        <a:t>	XXX</a:t>
                      </a:r>
                      <a:r>
                        <a:rPr lang="ja-JP" altLang="en-US" sz="1200" b="0" dirty="0">
                          <a:latin typeface="+mn-ea"/>
                          <a:ea typeface="+mn-ea"/>
                        </a:rPr>
                        <a:t>万円</a:t>
                      </a:r>
                      <a:endParaRPr sz="12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1341438" algn="r"/>
                        </a:tabLst>
                      </a:pPr>
                      <a:r>
                        <a:rPr lang="en-US" altLang="ja-JP" sz="1200" b="0" dirty="0">
                          <a:latin typeface="+mn-ea"/>
                          <a:ea typeface="+mn-ea"/>
                        </a:rPr>
                        <a:t>	XXX</a:t>
                      </a:r>
                      <a:r>
                        <a:rPr lang="ja-JP" altLang="en-US" sz="1200" b="0" dirty="0">
                          <a:latin typeface="+mn-ea"/>
                          <a:ea typeface="+mn-ea"/>
                        </a:rPr>
                        <a:t>万円</a:t>
                      </a:r>
                      <a:endParaRPr sz="1200" b="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>
                        <a:latin typeface="+mn-ea"/>
                        <a:ea typeface="+mn-ea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ja-JP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ja-JP" altLang="en-US" sz="1000" b="1" dirty="0">
                          <a:solidFill>
                            <a:srgbClr val="FFFFFF"/>
                          </a:solidFill>
                          <a:latin typeface="+mn-ea"/>
                          <a:ea typeface="+mn-ea"/>
                        </a:rPr>
                        <a:t>会社</a:t>
                      </a:r>
                      <a:r>
                        <a:rPr lang="en-US" altLang="ja-JP" sz="1000" b="1" dirty="0">
                          <a:solidFill>
                            <a:srgbClr val="FFFFFF"/>
                          </a:solidFill>
                          <a:latin typeface="+mn-ea"/>
                          <a:ea typeface="+mn-ea"/>
                        </a:rPr>
                        <a:t>B</a:t>
                      </a:r>
                      <a:endParaRPr kumimoji="1" lang="ja-JP" altLang="en-US" sz="100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>
                          <a:tab pos="1341438" algn="r"/>
                        </a:tabLst>
                        <a:defRPr/>
                      </a:pPr>
                      <a:r>
                        <a:rPr lang="en-US" altLang="ja-JP" sz="1200" b="0" dirty="0">
                          <a:latin typeface="+mn-ea"/>
                          <a:ea typeface="+mn-ea"/>
                        </a:rPr>
                        <a:t>	XXX</a:t>
                      </a:r>
                      <a:r>
                        <a:rPr lang="ja-JP" altLang="en-US" sz="1200" b="0" dirty="0">
                          <a:latin typeface="+mn-ea"/>
                          <a:ea typeface="+mn-ea"/>
                        </a:rPr>
                        <a:t>万円</a:t>
                      </a: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>
                          <a:tab pos="1341438" algn="r"/>
                        </a:tabLst>
                        <a:defRPr/>
                      </a:pPr>
                      <a:r>
                        <a:rPr lang="en-US" altLang="ja-JP" sz="1200" b="0" dirty="0">
                          <a:latin typeface="+mn-ea"/>
                          <a:ea typeface="+mn-ea"/>
                        </a:rPr>
                        <a:t>	XXX</a:t>
                      </a:r>
                      <a:r>
                        <a:rPr lang="ja-JP" altLang="en-US" sz="1200" b="0" dirty="0">
                          <a:latin typeface="+mn-ea"/>
                          <a:ea typeface="+mn-ea"/>
                        </a:rPr>
                        <a:t>万円</a:t>
                      </a: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>
                          <a:tab pos="1341438" algn="r"/>
                        </a:tabLst>
                        <a:defRPr/>
                      </a:pPr>
                      <a:r>
                        <a:rPr lang="en-US" altLang="ja-JP" sz="1200" b="0" dirty="0">
                          <a:latin typeface="+mn-ea"/>
                          <a:ea typeface="+mn-ea"/>
                        </a:rPr>
                        <a:t>	XXX</a:t>
                      </a:r>
                      <a:r>
                        <a:rPr lang="ja-JP" altLang="en-US" sz="1200" b="0" dirty="0">
                          <a:latin typeface="+mn-ea"/>
                          <a:ea typeface="+mn-ea"/>
                        </a:rPr>
                        <a:t>万円</a:t>
                      </a: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>
                        <a:latin typeface="+mn-ea"/>
                        <a:ea typeface="+mn-ea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ja-JP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ja-JP" altLang="en-US" sz="1000" b="1" dirty="0">
                          <a:solidFill>
                            <a:srgbClr val="FFFFFF"/>
                          </a:solidFill>
                          <a:latin typeface="+mn-ea"/>
                          <a:ea typeface="+mn-ea"/>
                        </a:rPr>
                        <a:t>会社</a:t>
                      </a:r>
                      <a:r>
                        <a:rPr lang="en-US" altLang="ja-JP" sz="1000" b="1" dirty="0">
                          <a:solidFill>
                            <a:srgbClr val="FFFFFF"/>
                          </a:solidFill>
                          <a:latin typeface="+mn-ea"/>
                          <a:ea typeface="+mn-ea"/>
                        </a:rPr>
                        <a:t>C</a:t>
                      </a:r>
                      <a:endParaRPr kumimoji="1" lang="ja-JP" altLang="en-US" sz="100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>
                          <a:tab pos="1341438" algn="r"/>
                        </a:tabLst>
                        <a:defRPr/>
                      </a:pPr>
                      <a:r>
                        <a:rPr lang="en-US" altLang="ja-JP" sz="1200" b="0" dirty="0">
                          <a:latin typeface="+mn-ea"/>
                          <a:ea typeface="+mn-ea"/>
                        </a:rPr>
                        <a:t>	XXX</a:t>
                      </a:r>
                      <a:r>
                        <a:rPr lang="ja-JP" altLang="en-US" sz="1200" b="0" dirty="0">
                          <a:latin typeface="+mn-ea"/>
                          <a:ea typeface="+mn-ea"/>
                        </a:rPr>
                        <a:t>万円</a:t>
                      </a: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>
                          <a:tab pos="1341438" algn="r"/>
                        </a:tabLst>
                        <a:defRPr/>
                      </a:pPr>
                      <a:r>
                        <a:rPr lang="en-US" altLang="ja-JP" sz="1200" b="0" dirty="0">
                          <a:latin typeface="+mn-ea"/>
                          <a:ea typeface="+mn-ea"/>
                        </a:rPr>
                        <a:t>	XXX</a:t>
                      </a:r>
                      <a:r>
                        <a:rPr lang="ja-JP" altLang="en-US" sz="1200" b="0" dirty="0">
                          <a:latin typeface="+mn-ea"/>
                          <a:ea typeface="+mn-ea"/>
                        </a:rPr>
                        <a:t>万円</a:t>
                      </a: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>
                          <a:tab pos="1341438" algn="r"/>
                        </a:tabLst>
                        <a:defRPr/>
                      </a:pPr>
                      <a:r>
                        <a:rPr lang="en-US" altLang="ja-JP" sz="1200" b="0" dirty="0">
                          <a:latin typeface="+mn-ea"/>
                          <a:ea typeface="+mn-ea"/>
                        </a:rPr>
                        <a:t>	XXX</a:t>
                      </a:r>
                      <a:r>
                        <a:rPr lang="ja-JP" altLang="en-US" sz="1200" b="0" dirty="0">
                          <a:latin typeface="+mn-ea"/>
                          <a:ea typeface="+mn-ea"/>
                        </a:rPr>
                        <a:t>万円</a:t>
                      </a: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>
                        <a:latin typeface="+mn-ea"/>
                        <a:ea typeface="+mn-ea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ja-JP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ja-JP" altLang="en-US" sz="1000" b="1" dirty="0">
                          <a:solidFill>
                            <a:srgbClr val="FFFFFF"/>
                          </a:solidFill>
                          <a:latin typeface="+mn-ea"/>
                          <a:ea typeface="+mn-ea"/>
                        </a:rPr>
                        <a:t>会社</a:t>
                      </a:r>
                      <a:r>
                        <a:rPr lang="en-US" altLang="ja-JP" sz="1000" b="1" dirty="0">
                          <a:solidFill>
                            <a:srgbClr val="FFFFFF"/>
                          </a:solidFill>
                          <a:latin typeface="+mn-ea"/>
                          <a:ea typeface="+mn-ea"/>
                        </a:rPr>
                        <a:t>D</a:t>
                      </a:r>
                      <a:endParaRPr kumimoji="1" lang="ja-JP" altLang="en-US" sz="100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>
                          <a:tab pos="1341438" algn="r"/>
                        </a:tabLst>
                        <a:defRPr/>
                      </a:pPr>
                      <a:r>
                        <a:rPr lang="en-US" altLang="ja-JP" sz="1200" b="0" dirty="0">
                          <a:latin typeface="+mn-ea"/>
                          <a:ea typeface="+mn-ea"/>
                        </a:rPr>
                        <a:t>	XXX</a:t>
                      </a:r>
                      <a:r>
                        <a:rPr lang="ja-JP" altLang="en-US" sz="1200" b="0" dirty="0">
                          <a:latin typeface="+mn-ea"/>
                          <a:ea typeface="+mn-ea"/>
                        </a:rPr>
                        <a:t>万円</a:t>
                      </a: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>
                          <a:tab pos="1341438" algn="r"/>
                        </a:tabLst>
                        <a:defRPr/>
                      </a:pPr>
                      <a:r>
                        <a:rPr lang="en-US" altLang="ja-JP" sz="1200" b="0" dirty="0">
                          <a:latin typeface="+mn-ea"/>
                          <a:ea typeface="+mn-ea"/>
                        </a:rPr>
                        <a:t>	XXX</a:t>
                      </a:r>
                      <a:r>
                        <a:rPr lang="ja-JP" altLang="en-US" sz="1200" b="0" dirty="0">
                          <a:latin typeface="+mn-ea"/>
                          <a:ea typeface="+mn-ea"/>
                        </a:rPr>
                        <a:t>万円</a:t>
                      </a: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>
                          <a:tab pos="1341438" algn="r"/>
                        </a:tabLst>
                        <a:defRPr/>
                      </a:pPr>
                      <a:r>
                        <a:rPr lang="en-US" altLang="ja-JP" sz="1200" b="0" dirty="0">
                          <a:latin typeface="+mn-ea"/>
                          <a:ea typeface="+mn-ea"/>
                        </a:rPr>
                        <a:t>	XXX</a:t>
                      </a:r>
                      <a:r>
                        <a:rPr lang="ja-JP" altLang="en-US" sz="1200" b="0" dirty="0">
                          <a:latin typeface="+mn-ea"/>
                          <a:ea typeface="+mn-ea"/>
                        </a:rPr>
                        <a:t>万円</a:t>
                      </a: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>
                        <a:latin typeface="+mn-ea"/>
                        <a:ea typeface="+mn-ea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lang="ja-JP" altLang="en-US" sz="1000" b="1">
                        <a:solidFill>
                          <a:srgbClr val="FFFFFF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ja-JP" altLang="en-US" sz="1000" b="1" dirty="0">
                          <a:solidFill>
                            <a:srgbClr val="FFFFFF"/>
                          </a:solidFill>
                          <a:latin typeface="+mn-ea"/>
                          <a:ea typeface="+mn-ea"/>
                        </a:rPr>
                        <a:t>売上合計</a:t>
                      </a:r>
                      <a:endParaRPr kumimoji="1" lang="ja-JP" altLang="en-US" sz="1000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>
                          <a:tab pos="1341438" algn="r"/>
                        </a:tabLst>
                        <a:defRPr/>
                      </a:pPr>
                      <a:r>
                        <a:rPr lang="en-US" altLang="ja-JP" sz="1200" b="1" dirty="0">
                          <a:latin typeface="+mn-ea"/>
                          <a:ea typeface="+mn-ea"/>
                        </a:rPr>
                        <a:t>	</a:t>
                      </a:r>
                      <a:r>
                        <a:rPr lang="en-US" altLang="ja-JP" sz="1200" b="0" dirty="0">
                          <a:latin typeface="+mn-ea"/>
                          <a:ea typeface="+mn-ea"/>
                        </a:rPr>
                        <a:t>XXX</a:t>
                      </a:r>
                      <a:r>
                        <a:rPr lang="ja-JP" altLang="en-US" sz="1200" b="1" dirty="0">
                          <a:latin typeface="+mn-ea"/>
                          <a:ea typeface="+mn-ea"/>
                        </a:rPr>
                        <a:t>万円</a:t>
                      </a: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>
                          <a:tab pos="1341438" algn="r"/>
                        </a:tabLst>
                        <a:defRPr/>
                      </a:pPr>
                      <a:r>
                        <a:rPr lang="en-US" altLang="ja-JP" sz="1200" b="1" dirty="0">
                          <a:latin typeface="+mn-ea"/>
                          <a:ea typeface="+mn-ea"/>
                        </a:rPr>
                        <a:t>	</a:t>
                      </a:r>
                      <a:r>
                        <a:rPr lang="en-US" altLang="ja-JP" sz="1200" b="0" dirty="0">
                          <a:latin typeface="+mn-ea"/>
                          <a:ea typeface="+mn-ea"/>
                        </a:rPr>
                        <a:t>XXX</a:t>
                      </a:r>
                      <a:r>
                        <a:rPr lang="ja-JP" altLang="en-US" sz="1200" b="0" dirty="0">
                          <a:latin typeface="+mn-ea"/>
                          <a:ea typeface="+mn-ea"/>
                        </a:rPr>
                        <a:t>万円</a:t>
                      </a:r>
                      <a:endParaRPr lang="ja-JP" altLang="en-US" sz="1200" b="1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>
                          <a:tab pos="1341438" algn="r"/>
                        </a:tabLst>
                        <a:defRPr/>
                      </a:pPr>
                      <a:r>
                        <a:rPr lang="en-US" altLang="ja-JP" sz="1200" b="1" dirty="0">
                          <a:latin typeface="+mn-ea"/>
                          <a:ea typeface="+mn-ea"/>
                        </a:rPr>
                        <a:t>	</a:t>
                      </a:r>
                      <a:r>
                        <a:rPr lang="en-US" altLang="ja-JP" sz="1200" b="0" dirty="0">
                          <a:latin typeface="+mn-ea"/>
                          <a:ea typeface="+mn-ea"/>
                        </a:rPr>
                        <a:t>XXX</a:t>
                      </a:r>
                      <a:r>
                        <a:rPr lang="ja-JP" altLang="en-US" sz="1200" b="0" dirty="0">
                          <a:latin typeface="+mn-ea"/>
                          <a:ea typeface="+mn-ea"/>
                        </a:rPr>
                        <a:t>万円</a:t>
                      </a:r>
                      <a:endParaRPr lang="ja-JP" altLang="en-US" sz="1200" b="1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>
                        <a:latin typeface="+mn-ea"/>
                        <a:ea typeface="+mn-ea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73871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lang="ja-JP" altLang="en-US" sz="1000" b="1">
                        <a:solidFill>
                          <a:srgbClr val="FFFFFF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1000" b="1">
                          <a:solidFill>
                            <a:srgbClr val="FFFFFF"/>
                          </a:solidFill>
                          <a:latin typeface="+mn-ea"/>
                          <a:ea typeface="+mn-ea"/>
                        </a:rPr>
                        <a:t>手数料（</a:t>
                      </a:r>
                      <a:r>
                        <a:rPr kumimoji="1" lang="en-US" altLang="ja-JP" sz="1000" b="1">
                          <a:solidFill>
                            <a:srgbClr val="FFFFFF"/>
                          </a:solidFill>
                          <a:latin typeface="+mn-ea"/>
                          <a:ea typeface="+mn-ea"/>
                        </a:rPr>
                        <a:t>9.1%</a:t>
                      </a:r>
                      <a:r>
                        <a:rPr kumimoji="1" lang="ja-JP" altLang="en-US" sz="1000" b="1">
                          <a:solidFill>
                            <a:srgbClr val="FFFFFF"/>
                          </a:solidFill>
                          <a:latin typeface="+mn-ea"/>
                          <a:ea typeface="+mn-ea"/>
                        </a:rPr>
                        <a:t>）</a:t>
                      </a:r>
                      <a:endParaRPr kumimoji="1" lang="ja-JP" altLang="en-US" sz="1000">
                        <a:latin typeface="+mn-ea"/>
                        <a:ea typeface="+mn-ea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>
                          <a:tab pos="1341438" algn="r"/>
                        </a:tabLst>
                        <a:defRPr/>
                      </a:pPr>
                      <a:r>
                        <a:rPr lang="en-US" altLang="ja-JP" sz="1200" b="1" dirty="0">
                          <a:latin typeface="+mn-ea"/>
                          <a:ea typeface="+mn-ea"/>
                        </a:rPr>
                        <a:t>	</a:t>
                      </a:r>
                      <a:r>
                        <a:rPr lang="en-US" altLang="ja-JP" sz="1200" b="0" dirty="0">
                          <a:latin typeface="+mn-ea"/>
                          <a:ea typeface="+mn-ea"/>
                        </a:rPr>
                        <a:t>XXX</a:t>
                      </a:r>
                      <a:r>
                        <a:rPr lang="ja-JP" altLang="en-US" sz="1200" b="1" dirty="0">
                          <a:latin typeface="+mn-ea"/>
                          <a:ea typeface="+mn-ea"/>
                        </a:rPr>
                        <a:t>万円</a:t>
                      </a: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>
                          <a:tab pos="1341438" algn="r"/>
                        </a:tabLst>
                        <a:defRPr/>
                      </a:pPr>
                      <a:r>
                        <a:rPr lang="en-US" altLang="ja-JP" sz="1200" b="1" dirty="0">
                          <a:latin typeface="+mn-ea"/>
                          <a:ea typeface="+mn-ea"/>
                        </a:rPr>
                        <a:t>	</a:t>
                      </a:r>
                      <a:r>
                        <a:rPr lang="en-US" altLang="ja-JP" sz="1200" b="0" dirty="0">
                          <a:latin typeface="+mn-ea"/>
                          <a:ea typeface="+mn-ea"/>
                        </a:rPr>
                        <a:t>XXX</a:t>
                      </a:r>
                      <a:r>
                        <a:rPr lang="ja-JP" altLang="en-US" sz="1200" b="1" dirty="0">
                          <a:latin typeface="+mn-ea"/>
                          <a:ea typeface="+mn-ea"/>
                        </a:rPr>
                        <a:t>万円</a:t>
                      </a: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>
                          <a:tab pos="1341438" algn="r"/>
                        </a:tabLst>
                        <a:defRPr/>
                      </a:pPr>
                      <a:r>
                        <a:rPr lang="en-US" altLang="ja-JP" sz="1200" b="1" dirty="0">
                          <a:latin typeface="+mn-ea"/>
                          <a:ea typeface="+mn-ea"/>
                        </a:rPr>
                        <a:t>	</a:t>
                      </a:r>
                      <a:r>
                        <a:rPr lang="en-US" altLang="ja-JP" sz="1200" b="0" dirty="0">
                          <a:latin typeface="+mn-ea"/>
                          <a:ea typeface="+mn-ea"/>
                        </a:rPr>
                        <a:t>XXX</a:t>
                      </a:r>
                      <a:r>
                        <a:rPr lang="ja-JP" altLang="en-US" sz="1200" b="1" dirty="0">
                          <a:latin typeface="+mn-ea"/>
                          <a:ea typeface="+mn-ea"/>
                        </a:rPr>
                        <a:t>万円</a:t>
                      </a: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 dirty="0">
                        <a:latin typeface="+mn-ea"/>
                        <a:ea typeface="+mn-ea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0751440"/>
                  </a:ext>
                </a:extLst>
              </a:tr>
            </a:tbl>
          </a:graphicData>
        </a:graphic>
      </p:graphicFrame>
      <p:sp>
        <p:nvSpPr>
          <p:cNvPr id="50" name="Google Shape;50;p8">
            <a:extLst>
              <a:ext uri="{FF2B5EF4-FFF2-40B4-BE49-F238E27FC236}">
                <a16:creationId xmlns:a16="http://schemas.microsoft.com/office/drawing/2014/main" id="{C4B0EC24-AAF0-E90C-A6BE-6F3CF1CEF0CF}"/>
              </a:ext>
            </a:extLst>
          </p:cNvPr>
          <p:cNvSpPr/>
          <p:nvPr/>
        </p:nvSpPr>
        <p:spPr>
          <a:xfrm>
            <a:off x="2149777" y="3179404"/>
            <a:ext cx="2151828" cy="106800"/>
          </a:xfrm>
          <a:prstGeom prst="rightArrow">
            <a:avLst>
              <a:gd name="adj1" fmla="val 50000"/>
              <a:gd name="adj2" fmla="val 138834"/>
            </a:avLst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 b="1">
                <a:solidFill>
                  <a:srgbClr val="0000FF"/>
                </a:solidFill>
                <a:latin typeface="+mn-lt"/>
              </a:rPr>
              <a:t>機能開発</a:t>
            </a:r>
            <a:endParaRPr lang="en-US" altLang="ja" sz="1000" b="1">
              <a:solidFill>
                <a:srgbClr val="0000FF"/>
              </a:solidFill>
              <a:latin typeface="+mn-lt"/>
            </a:endParaRPr>
          </a:p>
        </p:txBody>
      </p:sp>
      <p:sp>
        <p:nvSpPr>
          <p:cNvPr id="79" name="Google Shape;79;p8">
            <a:extLst>
              <a:ext uri="{FF2B5EF4-FFF2-40B4-BE49-F238E27FC236}">
                <a16:creationId xmlns:a16="http://schemas.microsoft.com/office/drawing/2014/main" id="{162C1541-96F9-F676-0720-F79A0FBBE6D3}"/>
              </a:ext>
            </a:extLst>
          </p:cNvPr>
          <p:cNvSpPr/>
          <p:nvPr/>
        </p:nvSpPr>
        <p:spPr>
          <a:xfrm>
            <a:off x="2149777" y="3354433"/>
            <a:ext cx="2151828" cy="106800"/>
          </a:xfrm>
          <a:prstGeom prst="rightArrow">
            <a:avLst>
              <a:gd name="adj1" fmla="val 50000"/>
              <a:gd name="adj2" fmla="val 138834"/>
            </a:avLst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 b="1">
                <a:solidFill>
                  <a:srgbClr val="0000FF"/>
                </a:solidFill>
                <a:latin typeface="+mn-lt"/>
              </a:rPr>
              <a:t>免許申請（SRA）</a:t>
            </a:r>
            <a:endParaRPr sz="1000" b="1">
              <a:solidFill>
                <a:srgbClr val="0000FF"/>
              </a:solidFill>
              <a:latin typeface="+mn-lt"/>
            </a:endParaRPr>
          </a:p>
        </p:txBody>
      </p:sp>
      <p:sp>
        <p:nvSpPr>
          <p:cNvPr id="85" name="Google Shape;85;p8">
            <a:extLst>
              <a:ext uri="{FF2B5EF4-FFF2-40B4-BE49-F238E27FC236}">
                <a16:creationId xmlns:a16="http://schemas.microsoft.com/office/drawing/2014/main" id="{FE849ADA-E974-FDBE-E7FF-E483AA70A444}"/>
              </a:ext>
            </a:extLst>
          </p:cNvPr>
          <p:cNvSpPr/>
          <p:nvPr/>
        </p:nvSpPr>
        <p:spPr>
          <a:xfrm>
            <a:off x="4312662" y="4190683"/>
            <a:ext cx="1059601" cy="106800"/>
          </a:xfrm>
          <a:prstGeom prst="rightArrow">
            <a:avLst>
              <a:gd name="adj1" fmla="val 50000"/>
              <a:gd name="adj2" fmla="val 138834"/>
            </a:avLst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 b="1">
                <a:solidFill>
                  <a:srgbClr val="0000FF"/>
                </a:solidFill>
                <a:latin typeface="+mn-lt"/>
              </a:rPr>
              <a:t>機能開発</a:t>
            </a:r>
            <a:endParaRPr sz="1000" b="1">
              <a:solidFill>
                <a:srgbClr val="0000FF"/>
              </a:solidFill>
              <a:latin typeface="+mn-lt"/>
            </a:endParaRPr>
          </a:p>
        </p:txBody>
      </p:sp>
      <p:sp>
        <p:nvSpPr>
          <p:cNvPr id="124" name="Google Shape;124;p8">
            <a:extLst>
              <a:ext uri="{FF2B5EF4-FFF2-40B4-BE49-F238E27FC236}">
                <a16:creationId xmlns:a16="http://schemas.microsoft.com/office/drawing/2014/main" id="{A5A4660F-1810-0E74-0B28-AC26ED1D7C96}"/>
              </a:ext>
            </a:extLst>
          </p:cNvPr>
          <p:cNvSpPr/>
          <p:nvPr/>
        </p:nvSpPr>
        <p:spPr>
          <a:xfrm>
            <a:off x="3242005" y="4571457"/>
            <a:ext cx="1059600" cy="106800"/>
          </a:xfrm>
          <a:prstGeom prst="rightArrow">
            <a:avLst>
              <a:gd name="adj1" fmla="val 50000"/>
              <a:gd name="adj2" fmla="val 138834"/>
            </a:avLst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 b="1">
                <a:solidFill>
                  <a:srgbClr val="0000FF"/>
                </a:solidFill>
                <a:latin typeface="+mn-lt"/>
              </a:rPr>
              <a:t>サービス企画</a:t>
            </a:r>
            <a:endParaRPr lang="ja-JP" altLang="en-US" sz="1000" b="1">
              <a:solidFill>
                <a:srgbClr val="0000FF"/>
              </a:solidFill>
              <a:latin typeface="+mn-lt"/>
            </a:endParaRPr>
          </a:p>
        </p:txBody>
      </p:sp>
      <p:sp>
        <p:nvSpPr>
          <p:cNvPr id="27" name="Google Shape;86;p8">
            <a:extLst>
              <a:ext uri="{FF2B5EF4-FFF2-40B4-BE49-F238E27FC236}">
                <a16:creationId xmlns:a16="http://schemas.microsoft.com/office/drawing/2014/main" id="{7C4AA4F8-3D0A-41E4-9DD9-FA5E4538163C}"/>
              </a:ext>
            </a:extLst>
          </p:cNvPr>
          <p:cNvSpPr/>
          <p:nvPr/>
        </p:nvSpPr>
        <p:spPr>
          <a:xfrm>
            <a:off x="4312661" y="3175271"/>
            <a:ext cx="4785634" cy="106800"/>
          </a:xfrm>
          <a:prstGeom prst="rightArrow">
            <a:avLst>
              <a:gd name="adj1" fmla="val 50000"/>
              <a:gd name="adj2" fmla="val 138834"/>
            </a:avLst>
          </a:prstGeom>
          <a:solidFill>
            <a:srgbClr val="FFC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000" b="1" dirty="0">
                <a:solidFill>
                  <a:srgbClr val="A64D79"/>
                </a:solidFill>
                <a:latin typeface="+mn-lt"/>
              </a:rPr>
              <a:t>有価証券発行開始</a:t>
            </a:r>
            <a:endParaRPr sz="1000" b="1" dirty="0">
              <a:solidFill>
                <a:srgbClr val="A64D79"/>
              </a:solidFill>
              <a:latin typeface="+mn-lt"/>
            </a:endParaRPr>
          </a:p>
        </p:txBody>
      </p:sp>
      <p:sp>
        <p:nvSpPr>
          <p:cNvPr id="32" name="Google Shape;86;p8">
            <a:extLst>
              <a:ext uri="{FF2B5EF4-FFF2-40B4-BE49-F238E27FC236}">
                <a16:creationId xmlns:a16="http://schemas.microsoft.com/office/drawing/2014/main" id="{EF3C45C1-4A93-662C-9BF4-E7E443EB46D2}"/>
              </a:ext>
            </a:extLst>
          </p:cNvPr>
          <p:cNvSpPr/>
          <p:nvPr/>
        </p:nvSpPr>
        <p:spPr>
          <a:xfrm>
            <a:off x="5379622" y="4189366"/>
            <a:ext cx="3718673" cy="106800"/>
          </a:xfrm>
          <a:prstGeom prst="rightArrow">
            <a:avLst>
              <a:gd name="adj1" fmla="val 50000"/>
              <a:gd name="adj2" fmla="val 138834"/>
            </a:avLst>
          </a:prstGeom>
          <a:solidFill>
            <a:srgbClr val="FFC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000" b="1">
                <a:solidFill>
                  <a:srgbClr val="A64D79"/>
                </a:solidFill>
                <a:latin typeface="+mn-lt"/>
              </a:rPr>
              <a:t>運営開始</a:t>
            </a:r>
            <a:endParaRPr sz="1000" b="1">
              <a:solidFill>
                <a:srgbClr val="A64D79"/>
              </a:solidFill>
              <a:latin typeface="+mn-lt"/>
            </a:endParaRPr>
          </a:p>
        </p:txBody>
      </p:sp>
      <p:sp>
        <p:nvSpPr>
          <p:cNvPr id="4" name="Google Shape;86;p8">
            <a:extLst>
              <a:ext uri="{FF2B5EF4-FFF2-40B4-BE49-F238E27FC236}">
                <a16:creationId xmlns:a16="http://schemas.microsoft.com/office/drawing/2014/main" id="{7DD9002F-C527-41DF-302B-9E3BB52DE64F}"/>
              </a:ext>
            </a:extLst>
          </p:cNvPr>
          <p:cNvSpPr/>
          <p:nvPr/>
        </p:nvSpPr>
        <p:spPr>
          <a:xfrm>
            <a:off x="3242005" y="3841300"/>
            <a:ext cx="5856290" cy="106800"/>
          </a:xfrm>
          <a:prstGeom prst="rightArrow">
            <a:avLst>
              <a:gd name="adj1" fmla="val 50000"/>
              <a:gd name="adj2" fmla="val 138834"/>
            </a:avLst>
          </a:prstGeom>
          <a:solidFill>
            <a:srgbClr val="FFC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000" b="1" dirty="0">
                <a:solidFill>
                  <a:srgbClr val="A64D79"/>
                </a:solidFill>
                <a:latin typeface="+mn-lt"/>
              </a:rPr>
              <a:t>報酬証明書の発行開始</a:t>
            </a:r>
            <a:endParaRPr sz="1000" b="1" dirty="0">
              <a:solidFill>
                <a:srgbClr val="A64D79"/>
              </a:solidFill>
              <a:latin typeface="+mn-lt"/>
            </a:endParaRPr>
          </a:p>
        </p:txBody>
      </p:sp>
      <p:sp>
        <p:nvSpPr>
          <p:cNvPr id="7" name="Google Shape;50;p8">
            <a:extLst>
              <a:ext uri="{FF2B5EF4-FFF2-40B4-BE49-F238E27FC236}">
                <a16:creationId xmlns:a16="http://schemas.microsoft.com/office/drawing/2014/main" id="{A5F7D436-BB81-D76A-F183-E40219C22024}"/>
              </a:ext>
            </a:extLst>
          </p:cNvPr>
          <p:cNvSpPr/>
          <p:nvPr/>
        </p:nvSpPr>
        <p:spPr>
          <a:xfrm>
            <a:off x="2149778" y="3842834"/>
            <a:ext cx="1092227" cy="106800"/>
          </a:xfrm>
          <a:prstGeom prst="rightArrow">
            <a:avLst>
              <a:gd name="adj1" fmla="val 50000"/>
              <a:gd name="adj2" fmla="val 138834"/>
            </a:avLst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 b="1" dirty="0">
                <a:solidFill>
                  <a:srgbClr val="0000FF"/>
                </a:solidFill>
                <a:latin typeface="+mn-lt"/>
              </a:rPr>
              <a:t>機能開発</a:t>
            </a:r>
            <a:endParaRPr lang="en-US" altLang="ja" sz="1000" b="1" dirty="0">
              <a:solidFill>
                <a:srgbClr val="0000FF"/>
              </a:solidFill>
              <a:latin typeface="+mn-lt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65D9338D-ABF9-B4C3-414E-6B75304CCAD0}"/>
              </a:ext>
            </a:extLst>
          </p:cNvPr>
          <p:cNvSpPr/>
          <p:nvPr/>
        </p:nvSpPr>
        <p:spPr>
          <a:xfrm>
            <a:off x="838200" y="2084993"/>
            <a:ext cx="7741920" cy="2466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endParaRPr kumimoji="1" lang="ja-JP" altLang="en-US" sz="900" b="1">
              <a:solidFill>
                <a:schemeClr val="accent5"/>
              </a:solidFill>
            </a:endParaRPr>
          </a:p>
        </p:txBody>
      </p:sp>
      <p:sp>
        <p:nvSpPr>
          <p:cNvPr id="17" name="吹き出し: 四角形 16">
            <a:extLst>
              <a:ext uri="{FF2B5EF4-FFF2-40B4-BE49-F238E27FC236}">
                <a16:creationId xmlns:a16="http://schemas.microsoft.com/office/drawing/2014/main" id="{1B324226-9440-D66C-446A-3207470382CA}"/>
              </a:ext>
            </a:extLst>
          </p:cNvPr>
          <p:cNvSpPr/>
          <p:nvPr/>
        </p:nvSpPr>
        <p:spPr>
          <a:xfrm>
            <a:off x="8159115" y="1302140"/>
            <a:ext cx="842010" cy="633811"/>
          </a:xfrm>
          <a:prstGeom prst="wedgeRectCallout">
            <a:avLst>
              <a:gd name="adj1" fmla="val -22459"/>
              <a:gd name="adj2" fmla="val 75323"/>
            </a:avLst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b="1" dirty="0">
                <a:solidFill>
                  <a:schemeClr val="bg1"/>
                </a:solidFill>
              </a:rPr>
              <a:t>最終的に</a:t>
            </a:r>
            <a:endParaRPr kumimoji="1" lang="en-US" altLang="ja-JP" sz="1000" b="1" dirty="0">
              <a:solidFill>
                <a:schemeClr val="bg1"/>
              </a:solidFill>
            </a:endParaRPr>
          </a:p>
          <a:p>
            <a:pPr algn="ctr"/>
            <a:r>
              <a:rPr kumimoji="1" lang="en-US" altLang="ja-JP" sz="1000" b="1" dirty="0">
                <a:solidFill>
                  <a:schemeClr val="bg1"/>
                </a:solidFill>
              </a:rPr>
              <a:t>BC</a:t>
            </a:r>
            <a:r>
              <a:rPr kumimoji="1" lang="ja-JP" altLang="en-US" sz="1000" b="1" dirty="0">
                <a:solidFill>
                  <a:schemeClr val="bg1"/>
                </a:solidFill>
              </a:rPr>
              <a:t>に</a:t>
            </a:r>
            <a:endParaRPr kumimoji="1" lang="en-US" altLang="ja-JP" sz="1000" b="1" dirty="0">
              <a:solidFill>
                <a:schemeClr val="bg1"/>
              </a:solidFill>
            </a:endParaRPr>
          </a:p>
          <a:p>
            <a:pPr algn="ctr"/>
            <a:r>
              <a:rPr kumimoji="1" lang="ja-JP" altLang="en-US" sz="1000" b="1" dirty="0">
                <a:solidFill>
                  <a:schemeClr val="bg1"/>
                </a:solidFill>
              </a:rPr>
              <a:t>載る価値</a:t>
            </a:r>
          </a:p>
        </p:txBody>
      </p:sp>
      <p:sp>
        <p:nvSpPr>
          <p:cNvPr id="18" name="Google Shape;85;p8">
            <a:extLst>
              <a:ext uri="{FF2B5EF4-FFF2-40B4-BE49-F238E27FC236}">
                <a16:creationId xmlns:a16="http://schemas.microsoft.com/office/drawing/2014/main" id="{51E988E0-2030-FBED-89AC-3DF5AEAAC416}"/>
              </a:ext>
            </a:extLst>
          </p:cNvPr>
          <p:cNvSpPr/>
          <p:nvPr/>
        </p:nvSpPr>
        <p:spPr>
          <a:xfrm>
            <a:off x="4312661" y="4575114"/>
            <a:ext cx="1059601" cy="106800"/>
          </a:xfrm>
          <a:prstGeom prst="rightArrow">
            <a:avLst>
              <a:gd name="adj1" fmla="val 50000"/>
              <a:gd name="adj2" fmla="val 138834"/>
            </a:avLst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 b="1">
                <a:solidFill>
                  <a:srgbClr val="0000FF"/>
                </a:solidFill>
                <a:latin typeface="+mn-lt"/>
              </a:rPr>
              <a:t>機能開発</a:t>
            </a:r>
            <a:endParaRPr sz="1000" b="1">
              <a:solidFill>
                <a:srgbClr val="0000FF"/>
              </a:solidFill>
              <a:latin typeface="+mn-lt"/>
            </a:endParaRPr>
          </a:p>
        </p:txBody>
      </p:sp>
      <p:sp>
        <p:nvSpPr>
          <p:cNvPr id="20" name="Google Shape;124;p8">
            <a:extLst>
              <a:ext uri="{FF2B5EF4-FFF2-40B4-BE49-F238E27FC236}">
                <a16:creationId xmlns:a16="http://schemas.microsoft.com/office/drawing/2014/main" id="{AC8EFFBC-3094-7B00-5A70-EA7D1690B9E8}"/>
              </a:ext>
            </a:extLst>
          </p:cNvPr>
          <p:cNvSpPr/>
          <p:nvPr/>
        </p:nvSpPr>
        <p:spPr>
          <a:xfrm>
            <a:off x="3242005" y="4190458"/>
            <a:ext cx="1059600" cy="106800"/>
          </a:xfrm>
          <a:prstGeom prst="rightArrow">
            <a:avLst>
              <a:gd name="adj1" fmla="val 50000"/>
              <a:gd name="adj2" fmla="val 138834"/>
            </a:avLst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 b="1" dirty="0">
                <a:solidFill>
                  <a:srgbClr val="0000FF"/>
                </a:solidFill>
                <a:latin typeface="+mn-lt"/>
              </a:rPr>
              <a:t>サービス企画</a:t>
            </a:r>
            <a:endParaRPr lang="ja-JP" altLang="en-US" sz="1000" b="1" dirty="0">
              <a:solidFill>
                <a:srgbClr val="0000FF"/>
              </a:solidFill>
              <a:latin typeface="+mn-lt"/>
            </a:endParaRPr>
          </a:p>
        </p:txBody>
      </p:sp>
      <p:sp>
        <p:nvSpPr>
          <p:cNvPr id="21" name="Google Shape;88;p8">
            <a:extLst>
              <a:ext uri="{FF2B5EF4-FFF2-40B4-BE49-F238E27FC236}">
                <a16:creationId xmlns:a16="http://schemas.microsoft.com/office/drawing/2014/main" id="{1B17F6D5-7BDB-EBE2-D529-17B39144C5D1}"/>
              </a:ext>
            </a:extLst>
          </p:cNvPr>
          <p:cNvSpPr/>
          <p:nvPr/>
        </p:nvSpPr>
        <p:spPr>
          <a:xfrm>
            <a:off x="4312662" y="4736246"/>
            <a:ext cx="1059601" cy="106800"/>
          </a:xfrm>
          <a:prstGeom prst="rightArrow">
            <a:avLst>
              <a:gd name="adj1" fmla="val 50000"/>
              <a:gd name="adj2" fmla="val 138834"/>
            </a:avLst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000" b="1">
                <a:solidFill>
                  <a:srgbClr val="0000FF"/>
                </a:solidFill>
                <a:latin typeface="+mn-lt"/>
              </a:rPr>
              <a:t>営業準備</a:t>
            </a:r>
            <a:endParaRPr sz="1000" b="1">
              <a:solidFill>
                <a:srgbClr val="0000FF"/>
              </a:solidFill>
              <a:latin typeface="+mn-lt"/>
            </a:endParaRPr>
          </a:p>
        </p:txBody>
      </p:sp>
      <p:sp>
        <p:nvSpPr>
          <p:cNvPr id="22" name="Google Shape;86;p8">
            <a:extLst>
              <a:ext uri="{FF2B5EF4-FFF2-40B4-BE49-F238E27FC236}">
                <a16:creationId xmlns:a16="http://schemas.microsoft.com/office/drawing/2014/main" id="{FB6F1BD7-28B2-AC52-1944-8A62C3011F8D}"/>
              </a:ext>
            </a:extLst>
          </p:cNvPr>
          <p:cNvSpPr/>
          <p:nvPr/>
        </p:nvSpPr>
        <p:spPr>
          <a:xfrm>
            <a:off x="5372262" y="4561415"/>
            <a:ext cx="3718673" cy="106800"/>
          </a:xfrm>
          <a:prstGeom prst="rightArrow">
            <a:avLst>
              <a:gd name="adj1" fmla="val 50000"/>
              <a:gd name="adj2" fmla="val 138834"/>
            </a:avLst>
          </a:prstGeom>
          <a:solidFill>
            <a:srgbClr val="FFC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000" b="1">
                <a:solidFill>
                  <a:srgbClr val="A64D79"/>
                </a:solidFill>
                <a:latin typeface="+mn-lt"/>
              </a:rPr>
              <a:t>運営開始</a:t>
            </a:r>
            <a:endParaRPr sz="1000" b="1">
              <a:solidFill>
                <a:srgbClr val="A64D79"/>
              </a:solidFill>
              <a:latin typeface="+mn-lt"/>
            </a:endParaRPr>
          </a:p>
        </p:txBody>
      </p:sp>
      <p:sp>
        <p:nvSpPr>
          <p:cNvPr id="24" name="吹き出し: 四角形 23">
            <a:extLst>
              <a:ext uri="{FF2B5EF4-FFF2-40B4-BE49-F238E27FC236}">
                <a16:creationId xmlns:a16="http://schemas.microsoft.com/office/drawing/2014/main" id="{8A023EA3-1C64-2A94-2F35-5F941BFDFB8F}"/>
              </a:ext>
            </a:extLst>
          </p:cNvPr>
          <p:cNvSpPr/>
          <p:nvPr/>
        </p:nvSpPr>
        <p:spPr>
          <a:xfrm>
            <a:off x="2208848" y="4064962"/>
            <a:ext cx="673270" cy="326400"/>
          </a:xfrm>
          <a:prstGeom prst="wedgeRectCallout">
            <a:avLst>
              <a:gd name="adj1" fmla="val -16316"/>
              <a:gd name="adj2" fmla="val -74995"/>
            </a:avLst>
          </a:prstGeom>
          <a:solidFill>
            <a:srgbClr val="FF000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800" b="1" dirty="0">
                <a:solidFill>
                  <a:schemeClr val="bg1"/>
                </a:solidFill>
              </a:rPr>
              <a:t>補助金</a:t>
            </a:r>
          </a:p>
        </p:txBody>
      </p:sp>
      <p:sp>
        <p:nvSpPr>
          <p:cNvPr id="28" name="Google Shape;79;p8">
            <a:extLst>
              <a:ext uri="{FF2B5EF4-FFF2-40B4-BE49-F238E27FC236}">
                <a16:creationId xmlns:a16="http://schemas.microsoft.com/office/drawing/2014/main" id="{34A4A125-9A18-2C7E-7351-A3BB5041E23D}"/>
              </a:ext>
            </a:extLst>
          </p:cNvPr>
          <p:cNvSpPr/>
          <p:nvPr/>
        </p:nvSpPr>
        <p:spPr>
          <a:xfrm>
            <a:off x="3242005" y="3625410"/>
            <a:ext cx="5863649" cy="106800"/>
          </a:xfrm>
          <a:prstGeom prst="rightArrow">
            <a:avLst>
              <a:gd name="adj1" fmla="val 50000"/>
              <a:gd name="adj2" fmla="val 138834"/>
            </a:avLst>
          </a:prstGeom>
          <a:solidFill>
            <a:srgbClr val="FFC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000" b="1" dirty="0">
                <a:solidFill>
                  <a:srgbClr val="0000FF"/>
                </a:solidFill>
                <a:latin typeface="+mn-lt"/>
              </a:rPr>
              <a:t>景品の提供</a:t>
            </a:r>
            <a:endParaRPr sz="1000" b="1" dirty="0">
              <a:solidFill>
                <a:srgbClr val="0000FF"/>
              </a:solidFill>
              <a:latin typeface="+mn-lt"/>
            </a:endParaRPr>
          </a:p>
        </p:txBody>
      </p:sp>
      <p:sp>
        <p:nvSpPr>
          <p:cNvPr id="26" name="吹き出し: 四角形 25">
            <a:extLst>
              <a:ext uri="{FF2B5EF4-FFF2-40B4-BE49-F238E27FC236}">
                <a16:creationId xmlns:a16="http://schemas.microsoft.com/office/drawing/2014/main" id="{CFB6495A-380D-3C34-061F-EB2C0E4A19C3}"/>
              </a:ext>
            </a:extLst>
          </p:cNvPr>
          <p:cNvSpPr/>
          <p:nvPr/>
        </p:nvSpPr>
        <p:spPr>
          <a:xfrm>
            <a:off x="7569028" y="4184878"/>
            <a:ext cx="629115" cy="344902"/>
          </a:xfrm>
          <a:prstGeom prst="wedgeRectCallout">
            <a:avLst>
              <a:gd name="adj1" fmla="val -60858"/>
              <a:gd name="adj2" fmla="val -16230"/>
            </a:avLst>
          </a:prstGeom>
          <a:solidFill>
            <a:srgbClr val="FF000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800" b="1" dirty="0">
                <a:solidFill>
                  <a:schemeClr val="bg1"/>
                </a:solidFill>
              </a:rPr>
              <a:t>補助金</a:t>
            </a:r>
          </a:p>
        </p:txBody>
      </p:sp>
      <p:sp>
        <p:nvSpPr>
          <p:cNvPr id="29" name="Google Shape;113;p9">
            <a:extLst>
              <a:ext uri="{FF2B5EF4-FFF2-40B4-BE49-F238E27FC236}">
                <a16:creationId xmlns:a16="http://schemas.microsoft.com/office/drawing/2014/main" id="{FAADF86C-BE39-9096-494F-66E93D01A92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0"/>
            <a:ext cx="8520600" cy="68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>
                <a:latin typeface="+mn-lt"/>
              </a:rPr>
              <a:t>事業計画</a:t>
            </a:r>
            <a:endParaRPr>
              <a:latin typeface="+mn-lt"/>
            </a:endParaRPr>
          </a:p>
        </p:txBody>
      </p:sp>
      <p:sp>
        <p:nvSpPr>
          <p:cNvPr id="31" name="Google Shape;86;p8">
            <a:extLst>
              <a:ext uri="{FF2B5EF4-FFF2-40B4-BE49-F238E27FC236}">
                <a16:creationId xmlns:a16="http://schemas.microsoft.com/office/drawing/2014/main" id="{3C26E3CA-2732-D996-FA6F-7C18145098D6}"/>
              </a:ext>
            </a:extLst>
          </p:cNvPr>
          <p:cNvSpPr/>
          <p:nvPr/>
        </p:nvSpPr>
        <p:spPr>
          <a:xfrm>
            <a:off x="2137665" y="2662348"/>
            <a:ext cx="3212371" cy="283354"/>
          </a:xfrm>
          <a:prstGeom prst="rightArrow">
            <a:avLst>
              <a:gd name="adj1" fmla="val 100000"/>
              <a:gd name="adj2" fmla="val 71604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000" b="1" dirty="0">
                <a:solidFill>
                  <a:srgbClr val="FF0000"/>
                </a:solidFill>
                <a:latin typeface="+mn-lt"/>
              </a:rPr>
              <a:t>追跡証明書の発行</a:t>
            </a:r>
            <a:endParaRPr sz="10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3" name="Google Shape;86;p8">
            <a:extLst>
              <a:ext uri="{FF2B5EF4-FFF2-40B4-BE49-F238E27FC236}">
                <a16:creationId xmlns:a16="http://schemas.microsoft.com/office/drawing/2014/main" id="{7F41E352-FB67-E260-3D25-5C331D6C636A}"/>
              </a:ext>
            </a:extLst>
          </p:cNvPr>
          <p:cNvSpPr/>
          <p:nvPr/>
        </p:nvSpPr>
        <p:spPr>
          <a:xfrm>
            <a:off x="5372262" y="2662348"/>
            <a:ext cx="3699506" cy="283354"/>
          </a:xfrm>
          <a:prstGeom prst="rightArrow">
            <a:avLst>
              <a:gd name="adj1" fmla="val 100000"/>
              <a:gd name="adj2" fmla="val 79671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000" b="1" dirty="0">
                <a:solidFill>
                  <a:srgbClr val="FF0000"/>
                </a:solidFill>
                <a:latin typeface="+mn-lt"/>
              </a:rPr>
              <a:t>様々な会社の取引をブロックチェーンに登録</a:t>
            </a:r>
            <a:endParaRPr sz="10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9" name="吹き出し: 四角形 18">
            <a:extLst>
              <a:ext uri="{FF2B5EF4-FFF2-40B4-BE49-F238E27FC236}">
                <a16:creationId xmlns:a16="http://schemas.microsoft.com/office/drawing/2014/main" id="{222C6474-1AA1-1531-7B01-F9A2FEC9B627}"/>
              </a:ext>
            </a:extLst>
          </p:cNvPr>
          <p:cNvSpPr/>
          <p:nvPr/>
        </p:nvSpPr>
        <p:spPr>
          <a:xfrm>
            <a:off x="3340614" y="3227985"/>
            <a:ext cx="707982" cy="307168"/>
          </a:xfrm>
          <a:prstGeom prst="wedgeRectCallout">
            <a:avLst>
              <a:gd name="adj1" fmla="val -21974"/>
              <a:gd name="adj2" fmla="val 73264"/>
            </a:avLst>
          </a:prstGeom>
          <a:solidFill>
            <a:srgbClr val="FFC00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800" b="1" dirty="0">
                <a:solidFill>
                  <a:schemeClr val="bg1"/>
                </a:solidFill>
              </a:rPr>
              <a:t>事業活性化に貢献</a:t>
            </a:r>
            <a:endParaRPr kumimoji="1" lang="en-US" altLang="ja-JP" sz="800" b="1" dirty="0">
              <a:solidFill>
                <a:schemeClr val="bg1"/>
              </a:solidFill>
            </a:endParaRPr>
          </a:p>
        </p:txBody>
      </p:sp>
      <p:sp>
        <p:nvSpPr>
          <p:cNvPr id="30" name="吹き出し: 四角形 29">
            <a:extLst>
              <a:ext uri="{FF2B5EF4-FFF2-40B4-BE49-F238E27FC236}">
                <a16:creationId xmlns:a16="http://schemas.microsoft.com/office/drawing/2014/main" id="{6D44E159-55C5-3131-750E-23B32904E423}"/>
              </a:ext>
            </a:extLst>
          </p:cNvPr>
          <p:cNvSpPr/>
          <p:nvPr/>
        </p:nvSpPr>
        <p:spPr>
          <a:xfrm>
            <a:off x="5467397" y="4789646"/>
            <a:ext cx="767845" cy="340869"/>
          </a:xfrm>
          <a:prstGeom prst="wedgeRectCallout">
            <a:avLst>
              <a:gd name="adj1" fmla="val -29530"/>
              <a:gd name="adj2" fmla="val -71908"/>
            </a:avLst>
          </a:prstGeom>
          <a:solidFill>
            <a:srgbClr val="FFC00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800" b="1" dirty="0">
                <a:solidFill>
                  <a:schemeClr val="bg1"/>
                </a:solidFill>
              </a:rPr>
              <a:t>事業窓口の拡大に貢献</a:t>
            </a:r>
            <a:endParaRPr kumimoji="1" lang="en-US" altLang="ja-JP" sz="800" b="1" dirty="0">
              <a:solidFill>
                <a:schemeClr val="bg1"/>
              </a:solidFill>
            </a:endParaRP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B162F241-5749-EBE3-4B83-C6A1CC522359}"/>
              </a:ext>
            </a:extLst>
          </p:cNvPr>
          <p:cNvSpPr/>
          <p:nvPr/>
        </p:nvSpPr>
        <p:spPr>
          <a:xfrm>
            <a:off x="4308964" y="4146472"/>
            <a:ext cx="3203085" cy="19905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endParaRPr kumimoji="1" lang="ja-JP" altLang="en-US" sz="900" b="1">
              <a:solidFill>
                <a:schemeClr val="accent5"/>
              </a:solidFill>
            </a:endParaRPr>
          </a:p>
        </p:txBody>
      </p:sp>
      <p:sp>
        <p:nvSpPr>
          <p:cNvPr id="2" name="Google Shape;50;p8">
            <a:extLst>
              <a:ext uri="{FF2B5EF4-FFF2-40B4-BE49-F238E27FC236}">
                <a16:creationId xmlns:a16="http://schemas.microsoft.com/office/drawing/2014/main" id="{090EF4E3-17E4-95FA-D223-E66C0E51B1AF}"/>
              </a:ext>
            </a:extLst>
          </p:cNvPr>
          <p:cNvSpPr/>
          <p:nvPr/>
        </p:nvSpPr>
        <p:spPr>
          <a:xfrm>
            <a:off x="2149777" y="3625954"/>
            <a:ext cx="1092228" cy="106800"/>
          </a:xfrm>
          <a:prstGeom prst="rightArrow">
            <a:avLst>
              <a:gd name="adj1" fmla="val 50000"/>
              <a:gd name="adj2" fmla="val 138834"/>
            </a:avLst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000" b="1" dirty="0">
                <a:solidFill>
                  <a:srgbClr val="0000FF"/>
                </a:solidFill>
                <a:latin typeface="+mn-lt"/>
              </a:rPr>
              <a:t>景品の準備</a:t>
            </a:r>
            <a:endParaRPr lang="en-US" altLang="ja" sz="1000" b="1" dirty="0">
              <a:solidFill>
                <a:srgbClr val="0000FF"/>
              </a:solidFill>
              <a:latin typeface="+mn-lt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16C684F-2D6D-4B3E-0D37-AAEAC9BDE5B3}"/>
              </a:ext>
            </a:extLst>
          </p:cNvPr>
          <p:cNvSpPr/>
          <p:nvPr/>
        </p:nvSpPr>
        <p:spPr>
          <a:xfrm>
            <a:off x="5416999" y="4514036"/>
            <a:ext cx="621699" cy="201557"/>
          </a:xfrm>
          <a:prstGeom prst="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endParaRPr kumimoji="1" lang="ja-JP" altLang="en-US" sz="900" b="1">
              <a:solidFill>
                <a:schemeClr val="accent5"/>
              </a:solidFill>
            </a:endParaRPr>
          </a:p>
        </p:txBody>
      </p:sp>
      <p:sp>
        <p:nvSpPr>
          <p:cNvPr id="8" name="吹き出し: 四角形 7">
            <a:extLst>
              <a:ext uri="{FF2B5EF4-FFF2-40B4-BE49-F238E27FC236}">
                <a16:creationId xmlns:a16="http://schemas.microsoft.com/office/drawing/2014/main" id="{A3E182EF-F905-0906-8C92-0D22F4966F8F}"/>
              </a:ext>
            </a:extLst>
          </p:cNvPr>
          <p:cNvSpPr/>
          <p:nvPr/>
        </p:nvSpPr>
        <p:spPr>
          <a:xfrm>
            <a:off x="2882118" y="3010231"/>
            <a:ext cx="673270" cy="213208"/>
          </a:xfrm>
          <a:prstGeom prst="wedgeRectCallout">
            <a:avLst>
              <a:gd name="adj1" fmla="val -57751"/>
              <a:gd name="adj2" fmla="val 26772"/>
            </a:avLst>
          </a:prstGeom>
          <a:solidFill>
            <a:srgbClr val="FF000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800" b="1" dirty="0">
                <a:solidFill>
                  <a:schemeClr val="bg1"/>
                </a:solidFill>
              </a:rPr>
              <a:t>別途調達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F568EA3B-659B-0BE5-CFB3-9E44AB92D1D3}"/>
              </a:ext>
            </a:extLst>
          </p:cNvPr>
          <p:cNvSpPr/>
          <p:nvPr/>
        </p:nvSpPr>
        <p:spPr>
          <a:xfrm>
            <a:off x="3286236" y="3592227"/>
            <a:ext cx="707982" cy="171810"/>
          </a:xfrm>
          <a:prstGeom prst="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endParaRPr kumimoji="1" lang="ja-JP" altLang="en-US" sz="900" b="1">
              <a:solidFill>
                <a:schemeClr val="accent5"/>
              </a:solidFill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C31C317-9556-E736-9883-5CD56C9D9AAD}"/>
              </a:ext>
            </a:extLst>
          </p:cNvPr>
          <p:cNvSpPr/>
          <p:nvPr/>
        </p:nvSpPr>
        <p:spPr>
          <a:xfrm>
            <a:off x="2177650" y="3149914"/>
            <a:ext cx="661849" cy="17108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endParaRPr kumimoji="1" lang="ja-JP" altLang="en-US" sz="900" b="1">
              <a:solidFill>
                <a:schemeClr val="accent5"/>
              </a:solidFill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BC4C9925-D826-3F91-B154-A2331FD8E1B7}"/>
              </a:ext>
            </a:extLst>
          </p:cNvPr>
          <p:cNvSpPr/>
          <p:nvPr/>
        </p:nvSpPr>
        <p:spPr>
          <a:xfrm>
            <a:off x="2181721" y="3809160"/>
            <a:ext cx="3190541" cy="17108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endParaRPr kumimoji="1" lang="ja-JP" altLang="en-US" sz="900" b="1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6923422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b3f2863-ffd5-4ca5-a359-8496bf093924" xsi:nil="true"/>
    <lcf76f155ced4ddcb4097134ff3c332f xmlns="77ca22f9-965c-4108-9f3c-b1c1a95ffe91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B38C9BAD4825D845B2CDA35F5500DB09" ma:contentTypeVersion="12" ma:contentTypeDescription="新しいドキュメントを作成します。" ma:contentTypeScope="" ma:versionID="ad90d23c46875be2e69220beaffc612f">
  <xsd:schema xmlns:xsd="http://www.w3.org/2001/XMLSchema" xmlns:xs="http://www.w3.org/2001/XMLSchema" xmlns:p="http://schemas.microsoft.com/office/2006/metadata/properties" xmlns:ns2="77ca22f9-965c-4108-9f3c-b1c1a95ffe91" xmlns:ns3="db3f2863-ffd5-4ca5-a359-8496bf093924" targetNamespace="http://schemas.microsoft.com/office/2006/metadata/properties" ma:root="true" ma:fieldsID="148e13ef19e61927ebf3398c7d57901a" ns2:_="" ns3:_="">
    <xsd:import namespace="77ca22f9-965c-4108-9f3c-b1c1a95ffe91"/>
    <xsd:import namespace="db3f2863-ffd5-4ca5-a359-8496bf09392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ca22f9-965c-4108-9f3c-b1c1a95ffe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画像タグ" ma:readOnly="false" ma:fieldId="{5cf76f15-5ced-4ddc-b409-7134ff3c332f}" ma:taxonomyMulti="true" ma:sspId="220f0bfb-2518-48ad-a7f3-f2a3d9f1601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3f2863-ffd5-4ca5-a359-8496bf09392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ba3a6f8-237a-49b8-950b-ba3c2e8f67ff}" ma:internalName="TaxCatchAll" ma:showField="CatchAllData" ma:web="db3f2863-ffd5-4ca5-a359-8496bf09392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4AFD7A6-E617-457F-B686-1F8765FC6E6C}">
  <ds:schemaRefs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db3f2863-ffd5-4ca5-a359-8496bf093924"/>
    <ds:schemaRef ds:uri="http://purl.org/dc/dcmitype/"/>
    <ds:schemaRef ds:uri="http://purl.org/dc/terms/"/>
    <ds:schemaRef ds:uri="77ca22f9-965c-4108-9f3c-b1c1a95ffe91"/>
    <ds:schemaRef ds:uri="http://schemas.microsoft.com/office/2006/metadata/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E071C083-8BF2-4F09-9B98-03FF7ADA2C7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AA7BB93-029D-4DB0-B4E1-E7F03CC0DDE4}">
  <ds:schemaRefs>
    <ds:schemaRef ds:uri="77ca22f9-965c-4108-9f3c-b1c1a95ffe91"/>
    <ds:schemaRef ds:uri="db3f2863-ffd5-4ca5-a359-8496bf09392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204</Words>
  <Application>Microsoft Office PowerPoint</Application>
  <PresentationFormat>画面に合わせる (16:9)</PresentationFormat>
  <Paragraphs>63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3" baseType="lpstr">
      <vt:lpstr>Arial</vt:lpstr>
      <vt:lpstr>Simple Light</vt:lpstr>
      <vt:lpstr>事業計画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澄夫 海老澤</cp:lastModifiedBy>
  <cp:revision>3</cp:revision>
  <dcterms:modified xsi:type="dcterms:W3CDTF">2025-02-22T00:05:25Z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0x010100B38C9BAD4825D845B2CDA35F5500DB09</vt:lpwstr>
  </property>
  <property fmtid="{D5CDD505-2E9C-101B-9397-08002B2CF9AE}" pid="3" name="MediaServiceImageTags">
    <vt:lpwstr/>
  </property>
</Properties>
</file>