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sldIdLst>
    <p:sldId id="256" r:id="rId2"/>
  </p:sldIdLst>
  <p:sldSz cx="12192000" cy="51120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1E68"/>
    <a:srgbClr val="D7DCF8"/>
    <a:srgbClr val="D8DAF3"/>
    <a:srgbClr val="DFE1EB"/>
    <a:srgbClr val="D0C1E9"/>
    <a:srgbClr val="D1C4F3"/>
    <a:srgbClr val="C1AEFA"/>
    <a:srgbClr val="848AB1"/>
    <a:srgbClr val="D1D0F2"/>
    <a:srgbClr val="747B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snapToGrid="0" snapToObjects="1">
      <p:cViewPr>
        <p:scale>
          <a:sx n="84" d="100"/>
          <a:sy n="84" d="100"/>
        </p:scale>
        <p:origin x="3176" y="264"/>
      </p:cViewPr>
      <p:guideLst/>
    </p:cSldViewPr>
  </p:slide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366281"/>
            <a:ext cx="10363200" cy="17797568"/>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26850192"/>
            <a:ext cx="9144000" cy="12342326"/>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2272825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94929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2721703"/>
            <a:ext cx="2628900" cy="433224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2721703"/>
            <a:ext cx="7734300" cy="433224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150465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1744949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2744683"/>
            <a:ext cx="10515600" cy="21264777"/>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34210633"/>
            <a:ext cx="10515600" cy="11182644"/>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3151765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3608513"/>
            <a:ext cx="5181600" cy="3243559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3608513"/>
            <a:ext cx="5181600" cy="3243559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31756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2721714"/>
            <a:ext cx="10515600" cy="988096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12531669"/>
            <a:ext cx="5157787" cy="61415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18673247"/>
            <a:ext cx="5157787" cy="2746553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12531669"/>
            <a:ext cx="5183188" cy="61415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18673247"/>
            <a:ext cx="5183188" cy="2746553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4223120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3244506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362206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3408045"/>
            <a:ext cx="3932237" cy="11928158"/>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7360442"/>
            <a:ext cx="6172200" cy="363288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15336203"/>
            <a:ext cx="3932237" cy="2841221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436243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3408045"/>
            <a:ext cx="3932237" cy="11928158"/>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7360442"/>
            <a:ext cx="6172200" cy="36328813"/>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15336203"/>
            <a:ext cx="3932237" cy="2841221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C61A0F6-1D86-A242-A1FD-55D5335B3BBF}" type="datetimeFigureOut">
              <a:rPr kumimoji="1" lang="ja-JP" altLang="en-US" smtClean="0"/>
              <a:t>2021/7/28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3915195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721714"/>
            <a:ext cx="10515600" cy="988096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3608513"/>
            <a:ext cx="10515600" cy="3243559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47381303"/>
            <a:ext cx="2743200" cy="2721703"/>
          </a:xfrm>
          <a:prstGeom prst="rect">
            <a:avLst/>
          </a:prstGeom>
        </p:spPr>
        <p:txBody>
          <a:bodyPr vert="horz" lIns="91440" tIns="45720" rIns="91440" bIns="45720" rtlCol="0" anchor="ctr"/>
          <a:lstStyle>
            <a:lvl1pPr algn="l">
              <a:defRPr sz="1600">
                <a:solidFill>
                  <a:schemeClr val="tx1">
                    <a:tint val="75000"/>
                  </a:schemeClr>
                </a:solidFill>
              </a:defRPr>
            </a:lvl1pPr>
          </a:lstStyle>
          <a:p>
            <a:fld id="{BC61A0F6-1D86-A242-A1FD-55D5335B3BBF}" type="datetimeFigureOut">
              <a:rPr kumimoji="1" lang="ja-JP" altLang="en-US" smtClean="0"/>
              <a:t>2021/7/28</a:t>
            </a:fld>
            <a:endParaRPr kumimoji="1" lang="ja-JP" altLang="en-US"/>
          </a:p>
        </p:txBody>
      </p:sp>
      <p:sp>
        <p:nvSpPr>
          <p:cNvPr id="5" name="Footer Placeholder 4"/>
          <p:cNvSpPr>
            <a:spLocks noGrp="1"/>
          </p:cNvSpPr>
          <p:nvPr>
            <p:ph type="ftr" sz="quarter" idx="3"/>
          </p:nvPr>
        </p:nvSpPr>
        <p:spPr>
          <a:xfrm>
            <a:off x="4038600" y="47381303"/>
            <a:ext cx="4114800" cy="272170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47381303"/>
            <a:ext cx="2743200" cy="2721703"/>
          </a:xfrm>
          <a:prstGeom prst="rect">
            <a:avLst/>
          </a:prstGeom>
        </p:spPr>
        <p:txBody>
          <a:bodyPr vert="horz" lIns="91440" tIns="45720" rIns="91440" bIns="45720" rtlCol="0" anchor="ctr"/>
          <a:lstStyle>
            <a:lvl1pPr algn="r">
              <a:defRPr sz="1600">
                <a:solidFill>
                  <a:schemeClr val="tx1">
                    <a:tint val="75000"/>
                  </a:schemeClr>
                </a:solidFill>
              </a:defRPr>
            </a:lvl1pPr>
          </a:lstStyle>
          <a:p>
            <a:fld id="{1DB4E3E5-5E53-7D4C-8747-C61923ECE4DE}" type="slidenum">
              <a:rPr kumimoji="1" lang="ja-JP" altLang="en-US" smtClean="0"/>
              <a:t>‹#›</a:t>
            </a:fld>
            <a:endParaRPr kumimoji="1" lang="ja-JP" altLang="en-US"/>
          </a:p>
        </p:txBody>
      </p:sp>
    </p:spTree>
    <p:extLst>
      <p:ext uri="{BB962C8B-B14F-4D97-AF65-F5344CB8AC3E}">
        <p14:creationId xmlns:p14="http://schemas.microsoft.com/office/powerpoint/2010/main" val="268689633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png"/><Relationship Id="rId1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0.jpg"/><Relationship Id="rId17" Type="http://schemas.openxmlformats.org/officeDocument/2006/relationships/image" Target="../media/image15.png"/><Relationship Id="rId2" Type="http://schemas.openxmlformats.org/officeDocument/2006/relationships/image" Target="../media/image1.jpeg"/><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7.jp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descr="病室にいる男性&#10;&#10;中程度の精度で自動的に生成された説明">
            <a:extLst>
              <a:ext uri="{FF2B5EF4-FFF2-40B4-BE49-F238E27FC236}">
                <a16:creationId xmlns:a16="http://schemas.microsoft.com/office/drawing/2014/main" id="{27EFC941-64BE-F849-8203-C91DD7BE450E}"/>
              </a:ext>
            </a:extLst>
          </p:cNvPr>
          <p:cNvPicPr>
            <a:picLocks noChangeAspect="1"/>
          </p:cNvPicPr>
          <p:nvPr/>
        </p:nvPicPr>
        <p:blipFill rotWithShape="1">
          <a:blip r:embed="rId2"/>
          <a:srcRect l="27811" t="10256" r="30904" b="9996"/>
          <a:stretch/>
        </p:blipFill>
        <p:spPr>
          <a:xfrm>
            <a:off x="3773261" y="7197772"/>
            <a:ext cx="2427693" cy="3126223"/>
          </a:xfrm>
          <a:prstGeom prst="rect">
            <a:avLst/>
          </a:prstGeom>
        </p:spPr>
      </p:pic>
      <p:pic>
        <p:nvPicPr>
          <p:cNvPr id="14" name="図 13" descr="人, 屋内, 男, テーブル が含まれている画像&#10;&#10;自動的に生成された説明">
            <a:extLst>
              <a:ext uri="{FF2B5EF4-FFF2-40B4-BE49-F238E27FC236}">
                <a16:creationId xmlns:a16="http://schemas.microsoft.com/office/drawing/2014/main" id="{423DDCFA-05A4-A541-9474-D059AC131F7C}"/>
              </a:ext>
            </a:extLst>
          </p:cNvPr>
          <p:cNvPicPr>
            <a:picLocks noChangeAspect="1"/>
          </p:cNvPicPr>
          <p:nvPr/>
        </p:nvPicPr>
        <p:blipFill rotWithShape="1">
          <a:blip r:embed="rId3">
            <a:alphaModFix amt="85000"/>
            <a:extLst>
              <a:ext uri="{BEBA8EAE-BF5A-486C-A8C5-ECC9F3942E4B}">
                <a14:imgProps xmlns:a14="http://schemas.microsoft.com/office/drawing/2010/main">
                  <a14:imgLayer r:embed="rId4">
                    <a14:imgEffect>
                      <a14:brightnessContrast bright="-8000"/>
                    </a14:imgEffect>
                  </a14:imgLayer>
                </a14:imgProps>
              </a:ext>
            </a:extLst>
          </a:blip>
          <a:srcRect l="9455" t="40899" r="6881" b="1346"/>
          <a:stretch/>
        </p:blipFill>
        <p:spPr>
          <a:xfrm>
            <a:off x="0" y="557512"/>
            <a:ext cx="12187348" cy="4734130"/>
          </a:xfrm>
          <a:prstGeom prst="rect">
            <a:avLst/>
          </a:prstGeom>
        </p:spPr>
      </p:pic>
      <p:sp>
        <p:nvSpPr>
          <p:cNvPr id="112" name="正方形/長方形 111">
            <a:extLst>
              <a:ext uri="{FF2B5EF4-FFF2-40B4-BE49-F238E27FC236}">
                <a16:creationId xmlns:a16="http://schemas.microsoft.com/office/drawing/2014/main" id="{057EE406-65C4-C643-B351-F8783F0E3113}"/>
              </a:ext>
            </a:extLst>
          </p:cNvPr>
          <p:cNvSpPr/>
          <p:nvPr/>
        </p:nvSpPr>
        <p:spPr>
          <a:xfrm>
            <a:off x="6382069" y="35147683"/>
            <a:ext cx="4027930" cy="3923789"/>
          </a:xfrm>
          <a:prstGeom prst="rect">
            <a:avLst/>
          </a:prstGeom>
          <a:solidFill>
            <a:srgbClr val="D7DCF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正方形/長方形 106">
            <a:extLst>
              <a:ext uri="{FF2B5EF4-FFF2-40B4-BE49-F238E27FC236}">
                <a16:creationId xmlns:a16="http://schemas.microsoft.com/office/drawing/2014/main" id="{3B8DEE79-C3C4-BD4E-B6A2-A4713070C98E}"/>
              </a:ext>
            </a:extLst>
          </p:cNvPr>
          <p:cNvSpPr/>
          <p:nvPr/>
        </p:nvSpPr>
        <p:spPr>
          <a:xfrm>
            <a:off x="-4652" y="51074756"/>
            <a:ext cx="12192000" cy="5205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9F6BC3B-7572-3749-A70C-C8B54D44DE6A}"/>
              </a:ext>
            </a:extLst>
          </p:cNvPr>
          <p:cNvSpPr/>
          <p:nvPr/>
        </p:nvSpPr>
        <p:spPr>
          <a:xfrm>
            <a:off x="6391813" y="26655061"/>
            <a:ext cx="4027930" cy="3923789"/>
          </a:xfrm>
          <a:prstGeom prst="rect">
            <a:avLst/>
          </a:prstGeom>
          <a:solidFill>
            <a:srgbClr val="D7DCF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正方形/長方形 159">
            <a:extLst>
              <a:ext uri="{FF2B5EF4-FFF2-40B4-BE49-F238E27FC236}">
                <a16:creationId xmlns:a16="http://schemas.microsoft.com/office/drawing/2014/main" id="{E3E0EED9-1509-D04F-BAA7-999050B45DD7}"/>
              </a:ext>
            </a:extLst>
          </p:cNvPr>
          <p:cNvSpPr/>
          <p:nvPr/>
        </p:nvSpPr>
        <p:spPr>
          <a:xfrm>
            <a:off x="0" y="12917093"/>
            <a:ext cx="12192000" cy="8381051"/>
          </a:xfrm>
          <a:prstGeom prst="rect">
            <a:avLst/>
          </a:prstGeom>
          <a:solidFill>
            <a:srgbClr val="8E94BA">
              <a:alpha val="2988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9">
            <a:extLst>
              <a:ext uri="{FF2B5EF4-FFF2-40B4-BE49-F238E27FC236}">
                <a16:creationId xmlns:a16="http://schemas.microsoft.com/office/drawing/2014/main" id="{CCED9E6C-1AE0-284A-AEA1-AC91EAF83BB3}"/>
              </a:ext>
            </a:extLst>
          </p:cNvPr>
          <p:cNvSpPr/>
          <p:nvPr/>
        </p:nvSpPr>
        <p:spPr>
          <a:xfrm>
            <a:off x="1448036" y="18447496"/>
            <a:ext cx="2957014" cy="2335345"/>
          </a:xfrm>
          <a:prstGeom prst="roundRect">
            <a:avLst>
              <a:gd name="adj" fmla="val 2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角丸四角形 201">
            <a:extLst>
              <a:ext uri="{FF2B5EF4-FFF2-40B4-BE49-F238E27FC236}">
                <a16:creationId xmlns:a16="http://schemas.microsoft.com/office/drawing/2014/main" id="{46551341-1192-8049-835C-BAD603876126}"/>
              </a:ext>
            </a:extLst>
          </p:cNvPr>
          <p:cNvSpPr/>
          <p:nvPr/>
        </p:nvSpPr>
        <p:spPr>
          <a:xfrm>
            <a:off x="4668731" y="18429054"/>
            <a:ext cx="2957014" cy="2335345"/>
          </a:xfrm>
          <a:prstGeom prst="roundRect">
            <a:avLst>
              <a:gd name="adj" fmla="val 2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3" name="角丸四角形 202">
            <a:extLst>
              <a:ext uri="{FF2B5EF4-FFF2-40B4-BE49-F238E27FC236}">
                <a16:creationId xmlns:a16="http://schemas.microsoft.com/office/drawing/2014/main" id="{DA59AF12-0DDC-9F40-9DB0-7DA839958B49}"/>
              </a:ext>
            </a:extLst>
          </p:cNvPr>
          <p:cNvSpPr/>
          <p:nvPr/>
        </p:nvSpPr>
        <p:spPr>
          <a:xfrm>
            <a:off x="7889426" y="18411379"/>
            <a:ext cx="2957014" cy="2335345"/>
          </a:xfrm>
          <a:prstGeom prst="roundRect">
            <a:avLst>
              <a:gd name="adj" fmla="val 2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descr="屋内, テーブル, コンピュータ, 人 が含まれている画像&#10;&#10;自動的に生成された説明">
            <a:extLst>
              <a:ext uri="{FF2B5EF4-FFF2-40B4-BE49-F238E27FC236}">
                <a16:creationId xmlns:a16="http://schemas.microsoft.com/office/drawing/2014/main" id="{5C874478-EA5E-AA46-BA05-D513A6BAFC5C}"/>
              </a:ext>
            </a:extLst>
          </p:cNvPr>
          <p:cNvPicPr>
            <a:picLocks noChangeAspect="1"/>
          </p:cNvPicPr>
          <p:nvPr/>
        </p:nvPicPr>
        <p:blipFill rotWithShape="1">
          <a:blip r:embed="rId5"/>
          <a:srcRect l="11533" r="36210"/>
          <a:stretch/>
        </p:blipFill>
        <p:spPr>
          <a:xfrm>
            <a:off x="6279248" y="7193615"/>
            <a:ext cx="2427694" cy="3098737"/>
          </a:xfrm>
          <a:prstGeom prst="rect">
            <a:avLst/>
          </a:prstGeom>
        </p:spPr>
      </p:pic>
      <p:pic>
        <p:nvPicPr>
          <p:cNvPr id="33" name="図 32" descr="屋内, 天井, 部屋, 病室 が含まれている画像&#10;&#10;自動的に生成された説明">
            <a:extLst>
              <a:ext uri="{FF2B5EF4-FFF2-40B4-BE49-F238E27FC236}">
                <a16:creationId xmlns:a16="http://schemas.microsoft.com/office/drawing/2014/main" id="{D6016C6B-318A-0A4A-BD3E-3D7A28EC6BED}"/>
              </a:ext>
            </a:extLst>
          </p:cNvPr>
          <p:cNvPicPr>
            <a:picLocks noChangeAspect="1"/>
          </p:cNvPicPr>
          <p:nvPr/>
        </p:nvPicPr>
        <p:blipFill rotWithShape="1">
          <a:blip r:embed="rId6"/>
          <a:srcRect l="22986" t="19880" r="42135" b="-2"/>
          <a:stretch/>
        </p:blipFill>
        <p:spPr>
          <a:xfrm>
            <a:off x="1290216" y="7200784"/>
            <a:ext cx="2427693" cy="3123211"/>
          </a:xfrm>
          <a:prstGeom prst="rect">
            <a:avLst/>
          </a:prstGeom>
        </p:spPr>
      </p:pic>
      <p:pic>
        <p:nvPicPr>
          <p:cNvPr id="40" name="図 39" descr="グラフィカル ユーザー インターフェイス, テキスト, アプリケーション&#10;&#10;自動的に生成された説明">
            <a:extLst>
              <a:ext uri="{FF2B5EF4-FFF2-40B4-BE49-F238E27FC236}">
                <a16:creationId xmlns:a16="http://schemas.microsoft.com/office/drawing/2014/main" id="{1A7E3CC1-1BA4-F543-9E23-42CC31ABC381}"/>
              </a:ext>
            </a:extLst>
          </p:cNvPr>
          <p:cNvPicPr>
            <a:picLocks noChangeAspect="1"/>
          </p:cNvPicPr>
          <p:nvPr/>
        </p:nvPicPr>
        <p:blipFill rotWithShape="1">
          <a:blip r:embed="rId7"/>
          <a:srcRect l="4579" t="13503" r="4556" b="79722"/>
          <a:stretch/>
        </p:blipFill>
        <p:spPr>
          <a:xfrm>
            <a:off x="0" y="-227899"/>
            <a:ext cx="12195126" cy="839548"/>
          </a:xfrm>
          <a:prstGeom prst="rect">
            <a:avLst/>
          </a:prstGeom>
        </p:spPr>
      </p:pic>
      <p:sp>
        <p:nvSpPr>
          <p:cNvPr id="41" name="テキスト ボックス 40">
            <a:extLst>
              <a:ext uri="{FF2B5EF4-FFF2-40B4-BE49-F238E27FC236}">
                <a16:creationId xmlns:a16="http://schemas.microsoft.com/office/drawing/2014/main" id="{E7DBEBE0-10E3-F648-B30E-BE88594A54D5}"/>
              </a:ext>
            </a:extLst>
          </p:cNvPr>
          <p:cNvSpPr txBox="1"/>
          <p:nvPr/>
        </p:nvSpPr>
        <p:spPr>
          <a:xfrm>
            <a:off x="3789377" y="10589888"/>
            <a:ext cx="2427693" cy="423834"/>
          </a:xfrm>
          <a:prstGeom prst="rect">
            <a:avLst/>
          </a:prstGeom>
          <a:noFill/>
        </p:spPr>
        <p:txBody>
          <a:bodyPr wrap="square" rtlCol="0">
            <a:spAutoFit/>
          </a:bodyPr>
          <a:lstStyle/>
          <a:p>
            <a:pPr algn="ctr">
              <a:lnSpc>
                <a:spcPct val="150000"/>
              </a:lnSpc>
            </a:pPr>
            <a:r>
              <a:rPr kumimoji="1" lang="ja-JP" altLang="en-US" sz="1600">
                <a:solidFill>
                  <a:schemeClr val="tx1">
                    <a:lumMod val="85000"/>
                    <a:lumOff val="15000"/>
                  </a:schemeClr>
                </a:solidFill>
                <a:latin typeface="Osaka" panose="020B0600000000000000" pitchFamily="34" charset="-128"/>
                <a:ea typeface="Osaka" panose="020B0600000000000000" pitchFamily="34" charset="-128"/>
              </a:rPr>
              <a:t>介護業務標準化</a:t>
            </a:r>
            <a:endParaRPr kumimoji="1" lang="en-US" altLang="ja-JP" sz="1600" dirty="0">
              <a:solidFill>
                <a:schemeClr val="tx1">
                  <a:lumMod val="85000"/>
                  <a:lumOff val="15000"/>
                </a:schemeClr>
              </a:solidFill>
              <a:latin typeface="Osaka" panose="020B0600000000000000" pitchFamily="34" charset="-128"/>
              <a:ea typeface="Osaka" panose="020B0600000000000000" pitchFamily="34" charset="-128"/>
            </a:endParaRPr>
          </a:p>
        </p:txBody>
      </p:sp>
      <p:sp>
        <p:nvSpPr>
          <p:cNvPr id="42" name="テキスト ボックス 41">
            <a:extLst>
              <a:ext uri="{FF2B5EF4-FFF2-40B4-BE49-F238E27FC236}">
                <a16:creationId xmlns:a16="http://schemas.microsoft.com/office/drawing/2014/main" id="{38FA5562-6C59-FB4A-8FE1-935FD1C886AB}"/>
              </a:ext>
            </a:extLst>
          </p:cNvPr>
          <p:cNvSpPr txBox="1"/>
          <p:nvPr/>
        </p:nvSpPr>
        <p:spPr>
          <a:xfrm>
            <a:off x="1243027" y="10589888"/>
            <a:ext cx="2513401" cy="423834"/>
          </a:xfrm>
          <a:prstGeom prst="rect">
            <a:avLst/>
          </a:prstGeom>
          <a:noFill/>
        </p:spPr>
        <p:txBody>
          <a:bodyPr wrap="square" rtlCol="0">
            <a:spAutoFit/>
          </a:bodyPr>
          <a:lstStyle/>
          <a:p>
            <a:pPr algn="ctr">
              <a:lnSpc>
                <a:spcPct val="150000"/>
              </a:lnSpc>
            </a:pPr>
            <a:r>
              <a:rPr kumimoji="1" lang="ja-JP" altLang="en-US" sz="1600">
                <a:solidFill>
                  <a:schemeClr val="tx1">
                    <a:lumMod val="85000"/>
                    <a:lumOff val="15000"/>
                  </a:schemeClr>
                </a:solidFill>
                <a:latin typeface="Osaka" panose="020B0600000000000000" pitchFamily="34" charset="-128"/>
                <a:ea typeface="Osaka" panose="020B0600000000000000" pitchFamily="34" charset="-128"/>
              </a:rPr>
              <a:t>行動解析</a:t>
            </a:r>
            <a:r>
              <a:rPr kumimoji="1" lang="en-US" altLang="ja-JP" sz="1600" dirty="0">
                <a:solidFill>
                  <a:schemeClr val="tx1">
                    <a:lumMod val="85000"/>
                    <a:lumOff val="15000"/>
                  </a:schemeClr>
                </a:solidFill>
                <a:latin typeface="Osaka" panose="020B0600000000000000" pitchFamily="34" charset="-128"/>
                <a:ea typeface="Osaka" panose="020B0600000000000000" pitchFamily="34" charset="-128"/>
              </a:rPr>
              <a:t>AI</a:t>
            </a:r>
            <a:r>
              <a:rPr kumimoji="1" lang="ja-JP" altLang="en-US" sz="1600">
                <a:solidFill>
                  <a:schemeClr val="tx1">
                    <a:lumMod val="85000"/>
                    <a:lumOff val="15000"/>
                  </a:schemeClr>
                </a:solidFill>
                <a:latin typeface="Osaka" panose="020B0600000000000000" pitchFamily="34" charset="-128"/>
                <a:ea typeface="Osaka" panose="020B0600000000000000" pitchFamily="34" charset="-128"/>
              </a:rPr>
              <a:t>システム開発</a:t>
            </a:r>
            <a:endParaRPr kumimoji="1" lang="en-US" altLang="ja-JP" sz="1600" dirty="0">
              <a:solidFill>
                <a:schemeClr val="tx1">
                  <a:lumMod val="85000"/>
                  <a:lumOff val="15000"/>
                </a:schemeClr>
              </a:solidFill>
              <a:latin typeface="Osaka" panose="020B0600000000000000" pitchFamily="34" charset="-128"/>
              <a:ea typeface="Osaka" panose="020B0600000000000000" pitchFamily="34" charset="-128"/>
            </a:endParaRPr>
          </a:p>
        </p:txBody>
      </p:sp>
      <p:sp>
        <p:nvSpPr>
          <p:cNvPr id="43" name="テキスト ボックス 42">
            <a:extLst>
              <a:ext uri="{FF2B5EF4-FFF2-40B4-BE49-F238E27FC236}">
                <a16:creationId xmlns:a16="http://schemas.microsoft.com/office/drawing/2014/main" id="{FD85ACCA-1A4F-A848-B8C2-4D4751B7F78E}"/>
              </a:ext>
            </a:extLst>
          </p:cNvPr>
          <p:cNvSpPr txBox="1"/>
          <p:nvPr/>
        </p:nvSpPr>
        <p:spPr>
          <a:xfrm>
            <a:off x="6281874" y="10589888"/>
            <a:ext cx="2427693" cy="423834"/>
          </a:xfrm>
          <a:prstGeom prst="rect">
            <a:avLst/>
          </a:prstGeom>
          <a:noFill/>
        </p:spPr>
        <p:txBody>
          <a:bodyPr wrap="square" rtlCol="0">
            <a:spAutoFit/>
          </a:bodyPr>
          <a:lstStyle/>
          <a:p>
            <a:pPr algn="ctr">
              <a:lnSpc>
                <a:spcPct val="150000"/>
              </a:lnSpc>
            </a:pPr>
            <a:r>
              <a:rPr kumimoji="1" lang="ja-JP" altLang="en-US" sz="1600">
                <a:solidFill>
                  <a:schemeClr val="tx1">
                    <a:lumMod val="85000"/>
                    <a:lumOff val="15000"/>
                  </a:schemeClr>
                </a:solidFill>
                <a:latin typeface="Osaka" panose="020B0600000000000000" pitchFamily="34" charset="-128"/>
                <a:ea typeface="Osaka" panose="020B0600000000000000" pitchFamily="34" charset="-128"/>
              </a:rPr>
              <a:t>教育コンテンツ開発</a:t>
            </a:r>
            <a:endParaRPr kumimoji="1" lang="en-US" altLang="ja-JP" sz="1600" dirty="0">
              <a:solidFill>
                <a:schemeClr val="tx1">
                  <a:lumMod val="85000"/>
                  <a:lumOff val="15000"/>
                </a:schemeClr>
              </a:solidFill>
              <a:latin typeface="Osaka" panose="020B0600000000000000" pitchFamily="34" charset="-128"/>
              <a:ea typeface="Osaka" panose="020B0600000000000000" pitchFamily="34" charset="-128"/>
            </a:endParaRPr>
          </a:p>
        </p:txBody>
      </p:sp>
      <p:sp>
        <p:nvSpPr>
          <p:cNvPr id="44" name="テキスト ボックス 43">
            <a:extLst>
              <a:ext uri="{FF2B5EF4-FFF2-40B4-BE49-F238E27FC236}">
                <a16:creationId xmlns:a16="http://schemas.microsoft.com/office/drawing/2014/main" id="{B09E30D7-899F-224B-B1D5-CB782C0C2AE0}"/>
              </a:ext>
            </a:extLst>
          </p:cNvPr>
          <p:cNvSpPr txBox="1"/>
          <p:nvPr/>
        </p:nvSpPr>
        <p:spPr>
          <a:xfrm>
            <a:off x="3773891" y="11161852"/>
            <a:ext cx="2458663" cy="971484"/>
          </a:xfrm>
          <a:prstGeom prst="rect">
            <a:avLst/>
          </a:prstGeom>
          <a:noFill/>
        </p:spPr>
        <p:txBody>
          <a:bodyPr wrap="square" rtlCol="0">
            <a:spAutoFit/>
          </a:bodyPr>
          <a:lstStyle/>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介護の質・生産性向上と事業継続に必要な「標準化」。業務の棚卸しと再構築を行います。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45" name="テキスト ボックス 44">
            <a:extLst>
              <a:ext uri="{FF2B5EF4-FFF2-40B4-BE49-F238E27FC236}">
                <a16:creationId xmlns:a16="http://schemas.microsoft.com/office/drawing/2014/main" id="{4095E8CE-53B7-4E4C-BBE3-B18A0D2ED569}"/>
              </a:ext>
            </a:extLst>
          </p:cNvPr>
          <p:cNvSpPr txBox="1"/>
          <p:nvPr/>
        </p:nvSpPr>
        <p:spPr>
          <a:xfrm>
            <a:off x="1270396" y="11161851"/>
            <a:ext cx="2458663" cy="971484"/>
          </a:xfrm>
          <a:prstGeom prst="rect">
            <a:avLst/>
          </a:prstGeom>
          <a:noFill/>
        </p:spPr>
        <p:txBody>
          <a:bodyPr wrap="square" rtlCol="0">
            <a:spAutoFit/>
          </a:bodyPr>
          <a:lstStyle/>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人とテクノロジーが共存する「理想の介護現場」とは。そこにあるべきシステムを実現します。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46" name="テキスト ボックス 45">
            <a:extLst>
              <a:ext uri="{FF2B5EF4-FFF2-40B4-BE49-F238E27FC236}">
                <a16:creationId xmlns:a16="http://schemas.microsoft.com/office/drawing/2014/main" id="{50625510-3B63-CE42-B113-042919EC801E}"/>
              </a:ext>
            </a:extLst>
          </p:cNvPr>
          <p:cNvSpPr txBox="1"/>
          <p:nvPr/>
        </p:nvSpPr>
        <p:spPr>
          <a:xfrm>
            <a:off x="6266389" y="11118556"/>
            <a:ext cx="2458663" cy="971484"/>
          </a:xfrm>
          <a:prstGeom prst="rect">
            <a:avLst/>
          </a:prstGeom>
          <a:noFill/>
        </p:spPr>
        <p:txBody>
          <a:bodyPr wrap="square" rtlCol="0">
            <a:spAutoFit/>
          </a:bodyPr>
          <a:lstStyle/>
          <a:p>
            <a:pPr>
              <a:lnSpc>
                <a:spcPct val="150000"/>
              </a:lnSpc>
            </a:pPr>
            <a:r>
              <a:rPr lang="ja-JP" altLang="en-US" sz="1300">
                <a:solidFill>
                  <a:schemeClr val="tx1">
                    <a:lumMod val="65000"/>
                    <a:lumOff val="35000"/>
                  </a:schemeClr>
                </a:solidFill>
                <a:latin typeface="Osaka" panose="020B0600000000000000" pitchFamily="34" charset="-128"/>
                <a:ea typeface="Osaka" panose="020B0600000000000000" pitchFamily="34" charset="-128"/>
              </a:rPr>
              <a:t>ニューノーマル下の人材育成の姿とコンテンツを、フレームワークを再定義し導き出します。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47" name="テキスト ボックス 46">
            <a:extLst>
              <a:ext uri="{FF2B5EF4-FFF2-40B4-BE49-F238E27FC236}">
                <a16:creationId xmlns:a16="http://schemas.microsoft.com/office/drawing/2014/main" id="{644DF75E-9902-FF45-9BD3-1588A6EA2C0B}"/>
              </a:ext>
            </a:extLst>
          </p:cNvPr>
          <p:cNvSpPr txBox="1"/>
          <p:nvPr/>
        </p:nvSpPr>
        <p:spPr>
          <a:xfrm>
            <a:off x="4831332" y="5896904"/>
            <a:ext cx="2814452" cy="596958"/>
          </a:xfrm>
          <a:prstGeom prst="rect">
            <a:avLst/>
          </a:prstGeom>
          <a:noFill/>
        </p:spPr>
        <p:txBody>
          <a:bodyPr wrap="square" rtlCol="0">
            <a:spAutoFit/>
          </a:bodyPr>
          <a:lstStyle/>
          <a:p>
            <a:pPr algn="ctr">
              <a:lnSpc>
                <a:spcPct val="150000"/>
              </a:lnSpc>
            </a:pPr>
            <a:r>
              <a:rPr kumimoji="1" lang="en-US" altLang="ja-JP" sz="2400" b="1" dirty="0">
                <a:solidFill>
                  <a:schemeClr val="tx1">
                    <a:lumMod val="85000"/>
                    <a:lumOff val="15000"/>
                  </a:schemeClr>
                </a:solidFill>
                <a:latin typeface="Corbel" panose="020B0503020204020204" pitchFamily="34" charset="0"/>
                <a:ea typeface="Osaka" panose="020B0600000000000000" pitchFamily="34" charset="-128"/>
              </a:rPr>
              <a:t>Service</a:t>
            </a:r>
          </a:p>
        </p:txBody>
      </p:sp>
      <p:sp>
        <p:nvSpPr>
          <p:cNvPr id="51" name="正方形/長方形 50">
            <a:extLst>
              <a:ext uri="{FF2B5EF4-FFF2-40B4-BE49-F238E27FC236}">
                <a16:creationId xmlns:a16="http://schemas.microsoft.com/office/drawing/2014/main" id="{3D2F130F-6DB3-CB49-8E9A-9E6EFF3989E4}"/>
              </a:ext>
            </a:extLst>
          </p:cNvPr>
          <p:cNvSpPr/>
          <p:nvPr/>
        </p:nvSpPr>
        <p:spPr>
          <a:xfrm>
            <a:off x="0" y="48641820"/>
            <a:ext cx="12192000" cy="4772463"/>
          </a:xfrm>
          <a:prstGeom prst="rect">
            <a:avLst/>
          </a:prstGeom>
          <a:solidFill>
            <a:srgbClr val="8E94BA">
              <a:alpha val="2988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47D1FA4E-F1E3-4A45-83C2-4C8A7D96DE0B}"/>
              </a:ext>
            </a:extLst>
          </p:cNvPr>
          <p:cNvSpPr txBox="1"/>
          <p:nvPr/>
        </p:nvSpPr>
        <p:spPr>
          <a:xfrm>
            <a:off x="4850549" y="49029971"/>
            <a:ext cx="2814452" cy="596958"/>
          </a:xfrm>
          <a:prstGeom prst="rect">
            <a:avLst/>
          </a:prstGeom>
          <a:noFill/>
        </p:spPr>
        <p:txBody>
          <a:bodyPr wrap="square" rtlCol="0">
            <a:spAutoFit/>
          </a:bodyPr>
          <a:lstStyle/>
          <a:p>
            <a:pPr algn="ctr">
              <a:lnSpc>
                <a:spcPct val="150000"/>
              </a:lnSpc>
            </a:pPr>
            <a:r>
              <a:rPr kumimoji="1" lang="en-US" altLang="ja-JP" sz="2400" b="1" dirty="0">
                <a:solidFill>
                  <a:schemeClr val="tx1">
                    <a:lumMod val="85000"/>
                    <a:lumOff val="15000"/>
                  </a:schemeClr>
                </a:solidFill>
                <a:latin typeface="Corbel" panose="020B0503020204020204" pitchFamily="34" charset="0"/>
                <a:ea typeface="Osaka" panose="020B0600000000000000" pitchFamily="34" charset="-128"/>
              </a:rPr>
              <a:t>About us</a:t>
            </a:r>
          </a:p>
        </p:txBody>
      </p:sp>
      <p:sp>
        <p:nvSpPr>
          <p:cNvPr id="53" name="テキスト ボックス 52">
            <a:extLst>
              <a:ext uri="{FF2B5EF4-FFF2-40B4-BE49-F238E27FC236}">
                <a16:creationId xmlns:a16="http://schemas.microsoft.com/office/drawing/2014/main" id="{E2974D50-1195-AC4A-8BB7-A2CC3318F742}"/>
              </a:ext>
            </a:extLst>
          </p:cNvPr>
          <p:cNvSpPr txBox="1"/>
          <p:nvPr/>
        </p:nvSpPr>
        <p:spPr>
          <a:xfrm>
            <a:off x="1745720" y="50184331"/>
            <a:ext cx="858213" cy="406843"/>
          </a:xfrm>
          <a:prstGeom prst="rect">
            <a:avLst/>
          </a:prstGeom>
          <a:noFill/>
        </p:spPr>
        <p:txBody>
          <a:bodyPr wrap="square" rtlCol="0">
            <a:spAutoFit/>
          </a:bodyPr>
          <a:lstStyle/>
          <a:p>
            <a:pPr>
              <a:lnSpc>
                <a:spcPct val="150000"/>
              </a:lnSpc>
            </a:pPr>
            <a:r>
              <a:rPr kumimoji="1" lang="ja-JP" altLang="en-US" sz="1500" b="1">
                <a:solidFill>
                  <a:schemeClr val="tx1">
                    <a:lumMod val="85000"/>
                    <a:lumOff val="15000"/>
                  </a:schemeClr>
                </a:solidFill>
                <a:latin typeface="Corbel" panose="020B0503020204020204" pitchFamily="34" charset="0"/>
                <a:ea typeface="Osaka" panose="020B0600000000000000" pitchFamily="34" charset="-128"/>
              </a:rPr>
              <a:t>名称</a:t>
            </a:r>
            <a:endParaRPr kumimoji="1" lang="en-US" altLang="ja-JP" sz="1500" b="1"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54" name="テキスト ボックス 53">
            <a:extLst>
              <a:ext uri="{FF2B5EF4-FFF2-40B4-BE49-F238E27FC236}">
                <a16:creationId xmlns:a16="http://schemas.microsoft.com/office/drawing/2014/main" id="{EDAA9A17-5B46-0940-916C-E044A02F00E7}"/>
              </a:ext>
            </a:extLst>
          </p:cNvPr>
          <p:cNvSpPr txBox="1"/>
          <p:nvPr/>
        </p:nvSpPr>
        <p:spPr>
          <a:xfrm>
            <a:off x="2603930" y="50225620"/>
            <a:ext cx="2778466" cy="385747"/>
          </a:xfrm>
          <a:prstGeom prst="rect">
            <a:avLst/>
          </a:prstGeom>
          <a:noFill/>
        </p:spPr>
        <p:txBody>
          <a:bodyPr wrap="square" rtlCol="0">
            <a:spAutoFit/>
          </a:bodyPr>
          <a:lstStyle/>
          <a:p>
            <a:pPr>
              <a:lnSpc>
                <a:spcPct val="150000"/>
              </a:lnSpc>
            </a:pPr>
            <a:r>
              <a:rPr kumimoji="1" lang="ja-JP" altLang="en-US" sz="1400">
                <a:solidFill>
                  <a:schemeClr val="tx1">
                    <a:lumMod val="85000"/>
                    <a:lumOff val="15000"/>
                  </a:schemeClr>
                </a:solidFill>
                <a:latin typeface="Corbel" panose="020B0503020204020204" pitchFamily="34" charset="0"/>
                <a:ea typeface="Osaka" panose="020B0600000000000000" pitchFamily="34" charset="-128"/>
              </a:rPr>
              <a:t>株式会社</a:t>
            </a:r>
            <a:r>
              <a:rPr kumimoji="1" lang="en-US" altLang="ja-JP" sz="1400" dirty="0">
                <a:solidFill>
                  <a:schemeClr val="tx1">
                    <a:lumMod val="85000"/>
                    <a:lumOff val="15000"/>
                  </a:schemeClr>
                </a:solidFill>
                <a:latin typeface="Corbel" panose="020B0503020204020204" pitchFamily="34" charset="0"/>
                <a:ea typeface="Osaka" panose="020B0600000000000000" pitchFamily="34" charset="-128"/>
              </a:rPr>
              <a:t>Quad Lab</a:t>
            </a:r>
          </a:p>
        </p:txBody>
      </p:sp>
      <p:sp>
        <p:nvSpPr>
          <p:cNvPr id="55" name="テキスト ボックス 54">
            <a:extLst>
              <a:ext uri="{FF2B5EF4-FFF2-40B4-BE49-F238E27FC236}">
                <a16:creationId xmlns:a16="http://schemas.microsoft.com/office/drawing/2014/main" id="{9F4AF7B8-4D34-3942-866D-561CF68F73BE}"/>
              </a:ext>
            </a:extLst>
          </p:cNvPr>
          <p:cNvSpPr txBox="1"/>
          <p:nvPr/>
        </p:nvSpPr>
        <p:spPr>
          <a:xfrm>
            <a:off x="1745720" y="50695298"/>
            <a:ext cx="858213" cy="406843"/>
          </a:xfrm>
          <a:prstGeom prst="rect">
            <a:avLst/>
          </a:prstGeom>
          <a:noFill/>
        </p:spPr>
        <p:txBody>
          <a:bodyPr wrap="square" rtlCol="0">
            <a:spAutoFit/>
          </a:bodyPr>
          <a:lstStyle/>
          <a:p>
            <a:pPr>
              <a:lnSpc>
                <a:spcPct val="150000"/>
              </a:lnSpc>
            </a:pPr>
            <a:r>
              <a:rPr kumimoji="1" lang="ja-JP" altLang="en-US" sz="1500" b="1">
                <a:solidFill>
                  <a:schemeClr val="tx1">
                    <a:lumMod val="85000"/>
                    <a:lumOff val="15000"/>
                  </a:schemeClr>
                </a:solidFill>
                <a:latin typeface="Corbel" panose="020B0503020204020204" pitchFamily="34" charset="0"/>
                <a:ea typeface="Osaka" panose="020B0600000000000000" pitchFamily="34" charset="-128"/>
              </a:rPr>
              <a:t>代表者</a:t>
            </a:r>
            <a:endParaRPr kumimoji="1" lang="en-US" altLang="ja-JP" sz="1500" b="1"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56" name="テキスト ボックス 55">
            <a:extLst>
              <a:ext uri="{FF2B5EF4-FFF2-40B4-BE49-F238E27FC236}">
                <a16:creationId xmlns:a16="http://schemas.microsoft.com/office/drawing/2014/main" id="{CD33695E-A3F4-D148-8C1F-68B97AAF0EE9}"/>
              </a:ext>
            </a:extLst>
          </p:cNvPr>
          <p:cNvSpPr txBox="1"/>
          <p:nvPr/>
        </p:nvSpPr>
        <p:spPr>
          <a:xfrm>
            <a:off x="2603933" y="50736587"/>
            <a:ext cx="2246621" cy="385747"/>
          </a:xfrm>
          <a:prstGeom prst="rect">
            <a:avLst/>
          </a:prstGeom>
          <a:noFill/>
        </p:spPr>
        <p:txBody>
          <a:bodyPr wrap="square" rtlCol="0">
            <a:spAutoFit/>
          </a:bodyPr>
          <a:lstStyle/>
          <a:p>
            <a:pPr>
              <a:lnSpc>
                <a:spcPct val="150000"/>
              </a:lnSpc>
            </a:pPr>
            <a:r>
              <a:rPr kumimoji="1" lang="ja-JP" altLang="en-US" sz="1400">
                <a:solidFill>
                  <a:schemeClr val="tx1">
                    <a:lumMod val="85000"/>
                    <a:lumOff val="15000"/>
                  </a:schemeClr>
                </a:solidFill>
                <a:latin typeface="Corbel" panose="020B0503020204020204" pitchFamily="34" charset="0"/>
                <a:ea typeface="Osaka" panose="020B0600000000000000" pitchFamily="34" charset="-128"/>
              </a:rPr>
              <a:t>代表取締役　　加納　高広</a:t>
            </a:r>
            <a:endParaRPr kumimoji="1" lang="en-US" altLang="ja-JP" sz="1400"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57" name="テキスト ボックス 56">
            <a:extLst>
              <a:ext uri="{FF2B5EF4-FFF2-40B4-BE49-F238E27FC236}">
                <a16:creationId xmlns:a16="http://schemas.microsoft.com/office/drawing/2014/main" id="{E26F30CC-F63E-0343-AA77-5763FAE51234}"/>
              </a:ext>
            </a:extLst>
          </p:cNvPr>
          <p:cNvSpPr txBox="1"/>
          <p:nvPr/>
        </p:nvSpPr>
        <p:spPr>
          <a:xfrm>
            <a:off x="1745720" y="51239662"/>
            <a:ext cx="858213" cy="406843"/>
          </a:xfrm>
          <a:prstGeom prst="rect">
            <a:avLst/>
          </a:prstGeom>
          <a:noFill/>
        </p:spPr>
        <p:txBody>
          <a:bodyPr wrap="square" rtlCol="0">
            <a:spAutoFit/>
          </a:bodyPr>
          <a:lstStyle/>
          <a:p>
            <a:pPr>
              <a:lnSpc>
                <a:spcPct val="150000"/>
              </a:lnSpc>
            </a:pPr>
            <a:r>
              <a:rPr kumimoji="1" lang="ja-JP" altLang="en-US" sz="1500" b="1">
                <a:solidFill>
                  <a:schemeClr val="tx1">
                    <a:lumMod val="85000"/>
                    <a:lumOff val="15000"/>
                  </a:schemeClr>
                </a:solidFill>
                <a:latin typeface="Corbel" panose="020B0503020204020204" pitchFamily="34" charset="0"/>
                <a:ea typeface="Osaka" panose="020B0600000000000000" pitchFamily="34" charset="-128"/>
              </a:rPr>
              <a:t>所在地</a:t>
            </a:r>
            <a:endParaRPr kumimoji="1" lang="en-US" altLang="ja-JP" sz="1500" b="1"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58" name="テキスト ボックス 57">
            <a:extLst>
              <a:ext uri="{FF2B5EF4-FFF2-40B4-BE49-F238E27FC236}">
                <a16:creationId xmlns:a16="http://schemas.microsoft.com/office/drawing/2014/main" id="{03A58C59-5919-9948-9441-A1D1FC96C002}"/>
              </a:ext>
            </a:extLst>
          </p:cNvPr>
          <p:cNvSpPr txBox="1"/>
          <p:nvPr/>
        </p:nvSpPr>
        <p:spPr>
          <a:xfrm>
            <a:off x="2603933" y="51280951"/>
            <a:ext cx="2246621" cy="385747"/>
          </a:xfrm>
          <a:prstGeom prst="rect">
            <a:avLst/>
          </a:prstGeom>
          <a:noFill/>
        </p:spPr>
        <p:txBody>
          <a:bodyPr wrap="square" rtlCol="0">
            <a:spAutoFit/>
          </a:bodyPr>
          <a:lstStyle/>
          <a:p>
            <a:pPr>
              <a:lnSpc>
                <a:spcPct val="150000"/>
              </a:lnSpc>
            </a:pPr>
            <a:r>
              <a:rPr kumimoji="1" lang="ja-JP" altLang="en-US" sz="1400">
                <a:solidFill>
                  <a:schemeClr val="tx1">
                    <a:lumMod val="85000"/>
                    <a:lumOff val="15000"/>
                  </a:schemeClr>
                </a:solidFill>
                <a:latin typeface="Corbel" panose="020B0503020204020204" pitchFamily="34" charset="0"/>
                <a:ea typeface="Osaka" panose="020B0600000000000000" pitchFamily="34" charset="-128"/>
              </a:rPr>
              <a:t>愛知県豊田市常盤町１</a:t>
            </a:r>
            <a:r>
              <a:rPr kumimoji="1" lang="en-US" altLang="ja-JP" sz="1400" dirty="0">
                <a:solidFill>
                  <a:schemeClr val="tx1">
                    <a:lumMod val="85000"/>
                    <a:lumOff val="15000"/>
                  </a:schemeClr>
                </a:solidFill>
                <a:latin typeface="Corbel" panose="020B0503020204020204" pitchFamily="34" charset="0"/>
                <a:ea typeface="Osaka" panose="020B0600000000000000" pitchFamily="34" charset="-128"/>
              </a:rPr>
              <a:t>-</a:t>
            </a:r>
            <a:r>
              <a:rPr kumimoji="1" lang="ja-JP" altLang="en-US" sz="1400">
                <a:solidFill>
                  <a:schemeClr val="tx1">
                    <a:lumMod val="85000"/>
                    <a:lumOff val="15000"/>
                  </a:schemeClr>
                </a:solidFill>
                <a:latin typeface="Corbel" panose="020B0503020204020204" pitchFamily="34" charset="0"/>
                <a:ea typeface="Osaka" panose="020B0600000000000000" pitchFamily="34" charset="-128"/>
              </a:rPr>
              <a:t>８８</a:t>
            </a:r>
            <a:endParaRPr kumimoji="1" lang="en-US" altLang="ja-JP" sz="1400"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59" name="テキスト ボックス 58">
            <a:extLst>
              <a:ext uri="{FF2B5EF4-FFF2-40B4-BE49-F238E27FC236}">
                <a16:creationId xmlns:a16="http://schemas.microsoft.com/office/drawing/2014/main" id="{236CB472-5CA7-1944-A332-5CE40669EEFF}"/>
              </a:ext>
            </a:extLst>
          </p:cNvPr>
          <p:cNvSpPr txBox="1"/>
          <p:nvPr/>
        </p:nvSpPr>
        <p:spPr>
          <a:xfrm>
            <a:off x="1757086" y="51800299"/>
            <a:ext cx="858213" cy="406843"/>
          </a:xfrm>
          <a:prstGeom prst="rect">
            <a:avLst/>
          </a:prstGeom>
          <a:noFill/>
        </p:spPr>
        <p:txBody>
          <a:bodyPr wrap="square" rtlCol="0">
            <a:spAutoFit/>
          </a:bodyPr>
          <a:lstStyle/>
          <a:p>
            <a:pPr>
              <a:lnSpc>
                <a:spcPct val="150000"/>
              </a:lnSpc>
            </a:pPr>
            <a:r>
              <a:rPr kumimoji="1" lang="ja-JP" altLang="en-US" sz="1500" b="1">
                <a:solidFill>
                  <a:schemeClr val="tx1">
                    <a:lumMod val="85000"/>
                    <a:lumOff val="15000"/>
                  </a:schemeClr>
                </a:solidFill>
                <a:latin typeface="Corbel" panose="020B0503020204020204" pitchFamily="34" charset="0"/>
                <a:ea typeface="Osaka" panose="020B0600000000000000" pitchFamily="34" charset="-128"/>
              </a:rPr>
              <a:t>連絡先</a:t>
            </a:r>
            <a:endParaRPr kumimoji="1" lang="en-US" altLang="ja-JP" sz="1500" b="1"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60" name="テキスト ボックス 59">
            <a:extLst>
              <a:ext uri="{FF2B5EF4-FFF2-40B4-BE49-F238E27FC236}">
                <a16:creationId xmlns:a16="http://schemas.microsoft.com/office/drawing/2014/main" id="{5CB1EB7B-534E-FC4D-8186-F32BE307AC46}"/>
              </a:ext>
            </a:extLst>
          </p:cNvPr>
          <p:cNvSpPr txBox="1"/>
          <p:nvPr/>
        </p:nvSpPr>
        <p:spPr>
          <a:xfrm>
            <a:off x="2615299" y="51841588"/>
            <a:ext cx="5525407" cy="382349"/>
          </a:xfrm>
          <a:prstGeom prst="rect">
            <a:avLst/>
          </a:prstGeom>
          <a:noFill/>
        </p:spPr>
        <p:txBody>
          <a:bodyPr wrap="square" rtlCol="0">
            <a:spAutoFit/>
          </a:bodyPr>
          <a:lstStyle/>
          <a:p>
            <a:pPr>
              <a:lnSpc>
                <a:spcPct val="150000"/>
              </a:lnSpc>
            </a:pPr>
            <a:r>
              <a:rPr lang="en" altLang="ja-JP" sz="1400" dirty="0">
                <a:latin typeface="Osaka" panose="020B0600000000000000" pitchFamily="34" charset="-128"/>
                <a:ea typeface="Osaka" panose="020B0600000000000000" pitchFamily="34" charset="-128"/>
              </a:rPr>
              <a:t>(JP) 050-5897-3941</a:t>
            </a:r>
            <a:r>
              <a:rPr lang="ja-JP" altLang="en" sz="1400">
                <a:latin typeface="Osaka" panose="020B0600000000000000" pitchFamily="34" charset="-128"/>
                <a:ea typeface="Osaka" panose="020B0600000000000000" pitchFamily="34" charset="-128"/>
              </a:rPr>
              <a:t>　／　</a:t>
            </a:r>
            <a:r>
              <a:rPr lang="en" altLang="ja-JP" sz="1400" dirty="0">
                <a:latin typeface="Osaka" panose="020B0600000000000000" pitchFamily="34" charset="-128"/>
                <a:ea typeface="Osaka" panose="020B0600000000000000" pitchFamily="34" charset="-128"/>
              </a:rPr>
              <a:t>(SG) +65 8318 9650</a:t>
            </a:r>
            <a:endParaRPr kumimoji="1" lang="en-US" altLang="ja-JP" sz="1400" dirty="0">
              <a:solidFill>
                <a:schemeClr val="tx1">
                  <a:lumMod val="85000"/>
                  <a:lumOff val="15000"/>
                </a:schemeClr>
              </a:solidFill>
              <a:latin typeface="Osaka" panose="020B0600000000000000" pitchFamily="34" charset="-128"/>
              <a:ea typeface="Osaka" panose="020B0600000000000000" pitchFamily="34" charset="-128"/>
            </a:endParaRPr>
          </a:p>
        </p:txBody>
      </p:sp>
      <p:sp>
        <p:nvSpPr>
          <p:cNvPr id="61" name="テキスト ボックス 60">
            <a:extLst>
              <a:ext uri="{FF2B5EF4-FFF2-40B4-BE49-F238E27FC236}">
                <a16:creationId xmlns:a16="http://schemas.microsoft.com/office/drawing/2014/main" id="{99AB2912-24AA-5943-8BA7-A3E9BCC2555E}"/>
              </a:ext>
            </a:extLst>
          </p:cNvPr>
          <p:cNvSpPr txBox="1"/>
          <p:nvPr/>
        </p:nvSpPr>
        <p:spPr>
          <a:xfrm>
            <a:off x="1781455" y="52438891"/>
            <a:ext cx="858213" cy="406843"/>
          </a:xfrm>
          <a:prstGeom prst="rect">
            <a:avLst/>
          </a:prstGeom>
          <a:noFill/>
        </p:spPr>
        <p:txBody>
          <a:bodyPr wrap="square" rtlCol="0">
            <a:spAutoFit/>
          </a:bodyPr>
          <a:lstStyle/>
          <a:p>
            <a:pPr>
              <a:lnSpc>
                <a:spcPct val="150000"/>
              </a:lnSpc>
            </a:pPr>
            <a:r>
              <a:rPr kumimoji="1" lang="ja-JP" altLang="en-US" sz="1500" b="1">
                <a:solidFill>
                  <a:schemeClr val="tx1">
                    <a:lumMod val="85000"/>
                    <a:lumOff val="15000"/>
                  </a:schemeClr>
                </a:solidFill>
                <a:latin typeface="Corbel" panose="020B0503020204020204" pitchFamily="34" charset="0"/>
                <a:ea typeface="Osaka" panose="020B0600000000000000" pitchFamily="34" charset="-128"/>
              </a:rPr>
              <a:t>設立</a:t>
            </a:r>
            <a:endParaRPr kumimoji="1" lang="en-US" altLang="ja-JP" sz="1500" b="1"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62" name="テキスト ボックス 61">
            <a:extLst>
              <a:ext uri="{FF2B5EF4-FFF2-40B4-BE49-F238E27FC236}">
                <a16:creationId xmlns:a16="http://schemas.microsoft.com/office/drawing/2014/main" id="{1D2CDC50-1DF1-DF4B-A710-9E36EA613CA7}"/>
              </a:ext>
            </a:extLst>
          </p:cNvPr>
          <p:cNvSpPr txBox="1"/>
          <p:nvPr/>
        </p:nvSpPr>
        <p:spPr>
          <a:xfrm>
            <a:off x="2639668" y="52480180"/>
            <a:ext cx="5525407" cy="382349"/>
          </a:xfrm>
          <a:prstGeom prst="rect">
            <a:avLst/>
          </a:prstGeom>
          <a:noFill/>
        </p:spPr>
        <p:txBody>
          <a:bodyPr wrap="square" rtlCol="0">
            <a:spAutoFit/>
          </a:bodyPr>
          <a:lstStyle/>
          <a:p>
            <a:pPr>
              <a:lnSpc>
                <a:spcPct val="150000"/>
              </a:lnSpc>
            </a:pPr>
            <a:r>
              <a:rPr lang="en-US" altLang="ja-JP" sz="1400" dirty="0">
                <a:latin typeface="Osaka" panose="020B0600000000000000" pitchFamily="34" charset="-128"/>
                <a:ea typeface="Osaka" panose="020B0600000000000000" pitchFamily="34" charset="-128"/>
              </a:rPr>
              <a:t>2019</a:t>
            </a:r>
            <a:r>
              <a:rPr lang="ja-JP" altLang="en-US" sz="1400">
                <a:latin typeface="Osaka" panose="020B0600000000000000" pitchFamily="34" charset="-128"/>
                <a:ea typeface="Osaka" panose="020B0600000000000000" pitchFamily="34" charset="-128"/>
              </a:rPr>
              <a:t>年</a:t>
            </a:r>
            <a:r>
              <a:rPr lang="en-US" altLang="ja-JP" sz="1400" dirty="0">
                <a:latin typeface="Osaka" panose="020B0600000000000000" pitchFamily="34" charset="-128"/>
                <a:ea typeface="Osaka" panose="020B0600000000000000" pitchFamily="34" charset="-128"/>
              </a:rPr>
              <a:t>7</a:t>
            </a:r>
            <a:r>
              <a:rPr lang="ja-JP" altLang="en-US" sz="1400">
                <a:latin typeface="Osaka" panose="020B0600000000000000" pitchFamily="34" charset="-128"/>
                <a:ea typeface="Osaka" panose="020B0600000000000000" pitchFamily="34" charset="-128"/>
              </a:rPr>
              <a:t>月</a:t>
            </a:r>
            <a:endParaRPr kumimoji="1" lang="en-US" altLang="ja-JP" sz="1400" dirty="0">
              <a:solidFill>
                <a:schemeClr val="tx1">
                  <a:lumMod val="85000"/>
                  <a:lumOff val="15000"/>
                </a:schemeClr>
              </a:solidFill>
              <a:latin typeface="Osaka" panose="020B0600000000000000" pitchFamily="34" charset="-128"/>
              <a:ea typeface="Osaka" panose="020B0600000000000000" pitchFamily="34" charset="-128"/>
            </a:endParaRPr>
          </a:p>
        </p:txBody>
      </p:sp>
      <p:pic>
        <p:nvPicPr>
          <p:cNvPr id="71" name="図 70" descr="テーブルの周りにいる人たち&#10;&#10;中程度の精度で自動的に生成された説明">
            <a:extLst>
              <a:ext uri="{FF2B5EF4-FFF2-40B4-BE49-F238E27FC236}">
                <a16:creationId xmlns:a16="http://schemas.microsoft.com/office/drawing/2014/main" id="{FA329E45-A7F0-1E40-94AF-8B53FB8306F1}"/>
              </a:ext>
            </a:extLst>
          </p:cNvPr>
          <p:cNvPicPr>
            <a:picLocks noChangeAspect="1"/>
          </p:cNvPicPr>
          <p:nvPr/>
        </p:nvPicPr>
        <p:blipFill rotWithShape="1">
          <a:blip r:embed="rId8"/>
          <a:srcRect l="43746" t="54954" r="25924" b="15344"/>
          <a:stretch/>
        </p:blipFill>
        <p:spPr>
          <a:xfrm>
            <a:off x="7373012" y="50385218"/>
            <a:ext cx="3473428" cy="2267539"/>
          </a:xfrm>
          <a:prstGeom prst="rect">
            <a:avLst/>
          </a:prstGeom>
        </p:spPr>
      </p:pic>
      <p:sp>
        <p:nvSpPr>
          <p:cNvPr id="81" name="正方形/長方形 80">
            <a:extLst>
              <a:ext uri="{FF2B5EF4-FFF2-40B4-BE49-F238E27FC236}">
                <a16:creationId xmlns:a16="http://schemas.microsoft.com/office/drawing/2014/main" id="{C8D986FC-1EF3-F346-A531-518DE875DDAB}"/>
              </a:ext>
            </a:extLst>
          </p:cNvPr>
          <p:cNvSpPr/>
          <p:nvPr/>
        </p:nvSpPr>
        <p:spPr>
          <a:xfrm>
            <a:off x="1290954" y="7538350"/>
            <a:ext cx="2120870" cy="865714"/>
          </a:xfrm>
          <a:prstGeom prst="rect">
            <a:avLst/>
          </a:prstGeom>
          <a:solidFill>
            <a:srgbClr val="78459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テキスト ボックス 110">
            <a:extLst>
              <a:ext uri="{FF2B5EF4-FFF2-40B4-BE49-F238E27FC236}">
                <a16:creationId xmlns:a16="http://schemas.microsoft.com/office/drawing/2014/main" id="{6D2B31C2-8E34-5145-8153-23CD56C9795D}"/>
              </a:ext>
            </a:extLst>
          </p:cNvPr>
          <p:cNvSpPr txBox="1"/>
          <p:nvPr/>
        </p:nvSpPr>
        <p:spPr>
          <a:xfrm>
            <a:off x="1845676" y="35087840"/>
            <a:ext cx="4263442" cy="1880900"/>
          </a:xfrm>
          <a:prstGeom prst="rect">
            <a:avLst/>
          </a:prstGeom>
          <a:noFill/>
        </p:spPr>
        <p:txBody>
          <a:bodyPr wrap="square" rtlCol="0">
            <a:spAutoFit/>
          </a:bodyPr>
          <a:lstStyle/>
          <a:p>
            <a:pPr>
              <a:lnSpc>
                <a:spcPct val="150000"/>
              </a:lnSpc>
            </a:pPr>
            <a:r>
              <a:rPr lang="ja-JP" altLang="en-US" sz="1400" b="1">
                <a:latin typeface="Osaka" panose="020B0600000000000000" pitchFamily="34" charset="-128"/>
                <a:ea typeface="Osaka" panose="020B0600000000000000" pitchFamily="34" charset="-128"/>
              </a:rPr>
              <a:t>選ばれる施設になるために</a:t>
            </a:r>
            <a:endParaRPr lang="en-US" altLang="ja-JP" sz="1400" b="1" dirty="0">
              <a:latin typeface="Osaka" panose="020B0600000000000000" pitchFamily="34" charset="-128"/>
              <a:ea typeface="Osaka" panose="020B0600000000000000" pitchFamily="34" charset="-128"/>
            </a:endParaRPr>
          </a:p>
          <a:p>
            <a:pPr>
              <a:lnSpc>
                <a:spcPct val="150000"/>
              </a:lnSpc>
            </a:pPr>
            <a:r>
              <a:rPr lang="ja-JP" altLang="en-US" sz="1300">
                <a:solidFill>
                  <a:schemeClr val="tx1">
                    <a:lumMod val="65000"/>
                    <a:lumOff val="35000"/>
                  </a:schemeClr>
                </a:solidFill>
                <a:latin typeface="Osaka" panose="020B0600000000000000" pitchFamily="34" charset="-128"/>
                <a:ea typeface="Osaka" panose="020B0600000000000000" pitchFamily="34" charset="-128"/>
              </a:rPr>
              <a:t>「抱え上げない介護」ノーリフティングケアは、これからの介護に不可欠と言える技法です。しかし、リフトなど機器を導入しただけで名ばかりのノーリフティングケアが横行している実態もあります。利用者に正しく選んでいただくようになるための仕組みづくりが望まれていました。</a:t>
            </a:r>
            <a:endParaRPr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14" name="テキスト ボックス 113">
            <a:extLst>
              <a:ext uri="{FF2B5EF4-FFF2-40B4-BE49-F238E27FC236}">
                <a16:creationId xmlns:a16="http://schemas.microsoft.com/office/drawing/2014/main" id="{889FC76B-65B0-7C41-8452-FDDC1D3F3F68}"/>
              </a:ext>
            </a:extLst>
          </p:cNvPr>
          <p:cNvSpPr txBox="1"/>
          <p:nvPr/>
        </p:nvSpPr>
        <p:spPr>
          <a:xfrm>
            <a:off x="1845676" y="37336066"/>
            <a:ext cx="4249439" cy="1880900"/>
          </a:xfrm>
          <a:prstGeom prst="rect">
            <a:avLst/>
          </a:prstGeom>
          <a:noFill/>
        </p:spPr>
        <p:txBody>
          <a:bodyPr wrap="square" rtlCol="0">
            <a:spAutoFit/>
          </a:bodyPr>
          <a:lstStyle/>
          <a:p>
            <a:pPr>
              <a:lnSpc>
                <a:spcPct val="150000"/>
              </a:lnSpc>
            </a:pPr>
            <a:r>
              <a:rPr lang="en-US" altLang="ja-JP" sz="1400" b="1" dirty="0">
                <a:latin typeface="Osaka" panose="020B0600000000000000" pitchFamily="34" charset="-128"/>
                <a:ea typeface="Osaka" panose="020B0600000000000000" pitchFamily="34" charset="-128"/>
              </a:rPr>
              <a:t>4</a:t>
            </a:r>
            <a:r>
              <a:rPr lang="ja-JP" altLang="en-US" sz="1400" b="1">
                <a:latin typeface="Osaka" panose="020B0600000000000000" pitchFamily="34" charset="-128"/>
                <a:ea typeface="Osaka" panose="020B0600000000000000" pitchFamily="34" charset="-128"/>
              </a:rPr>
              <a:t>つの軸で分解し標準化</a:t>
            </a:r>
            <a:endParaRPr lang="en-US" altLang="ja-JP" sz="1400" dirty="0">
              <a:solidFill>
                <a:schemeClr val="tx1">
                  <a:lumMod val="65000"/>
                  <a:lumOff val="35000"/>
                </a:schemeClr>
              </a:solidFill>
              <a:latin typeface="Osaka" panose="020B0600000000000000" pitchFamily="34" charset="-128"/>
              <a:ea typeface="Osaka" panose="020B0600000000000000" pitchFamily="34" charset="-128"/>
            </a:endParaRPr>
          </a:p>
          <a:p>
            <a:pPr>
              <a:lnSpc>
                <a:spcPct val="150000"/>
              </a:lnSpc>
            </a:pPr>
            <a:r>
              <a:rPr lang="ja-JP" altLang="en-US" sz="1300">
                <a:solidFill>
                  <a:schemeClr val="tx1">
                    <a:lumMod val="65000"/>
                    <a:lumOff val="35000"/>
                  </a:schemeClr>
                </a:solidFill>
                <a:latin typeface="Osaka" panose="020B0600000000000000" pitchFamily="34" charset="-128"/>
                <a:ea typeface="Osaka" panose="020B0600000000000000" pitchFamily="34" charset="-128"/>
              </a:rPr>
              <a:t>ノーリフティングケアを一つのサービスシステムとして捉え、構造・提供プロセス・アウトプット・アウトカムの</a:t>
            </a:r>
            <a:r>
              <a:rPr lang="en-US" altLang="ja-JP" sz="1300" dirty="0">
                <a:solidFill>
                  <a:schemeClr val="tx1">
                    <a:lumMod val="65000"/>
                    <a:lumOff val="35000"/>
                  </a:schemeClr>
                </a:solidFill>
                <a:latin typeface="Osaka" panose="020B0600000000000000" pitchFamily="34" charset="-128"/>
                <a:ea typeface="Osaka" panose="020B0600000000000000" pitchFamily="34" charset="-128"/>
              </a:rPr>
              <a:t>4</a:t>
            </a:r>
            <a:r>
              <a:rPr lang="ja-JP" altLang="en-US" sz="1300">
                <a:solidFill>
                  <a:schemeClr val="tx1">
                    <a:lumMod val="65000"/>
                    <a:lumOff val="35000"/>
                  </a:schemeClr>
                </a:solidFill>
                <a:latin typeface="Osaka" panose="020B0600000000000000" pitchFamily="34" charset="-128"/>
                <a:ea typeface="Osaka" panose="020B0600000000000000" pitchFamily="34" charset="-128"/>
              </a:rPr>
              <a:t>つの軸で分解し、要求水準を設定して標準化。同時に水準を満たす介護施設へ認証を与える制度および審査員の教育プログラムを確立。運用を開始しました。</a:t>
            </a:r>
            <a:endParaRPr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24" name="テキスト ボックス 123">
            <a:extLst>
              <a:ext uri="{FF2B5EF4-FFF2-40B4-BE49-F238E27FC236}">
                <a16:creationId xmlns:a16="http://schemas.microsoft.com/office/drawing/2014/main" id="{759EC6D2-C37C-DE4C-AEE3-D93F24CC17EB}"/>
              </a:ext>
            </a:extLst>
          </p:cNvPr>
          <p:cNvSpPr txBox="1"/>
          <p:nvPr/>
        </p:nvSpPr>
        <p:spPr>
          <a:xfrm>
            <a:off x="6669021" y="35493881"/>
            <a:ext cx="3454024" cy="3081228"/>
          </a:xfrm>
          <a:prstGeom prst="rect">
            <a:avLst/>
          </a:prstGeom>
          <a:noFill/>
        </p:spPr>
        <p:txBody>
          <a:bodyPr wrap="square" rtlCol="0">
            <a:spAutoFit/>
          </a:bodyPr>
          <a:lstStyle/>
          <a:p>
            <a:pPr>
              <a:lnSpc>
                <a:spcPct val="150000"/>
              </a:lnSpc>
            </a:pPr>
            <a:r>
              <a:rPr lang="ja-JP" altLang="en-US" sz="1400" b="1">
                <a:solidFill>
                  <a:srgbClr val="471E68"/>
                </a:solidFill>
                <a:latin typeface="Osaka" panose="020B0600000000000000" pitchFamily="34" charset="-128"/>
                <a:ea typeface="Osaka" panose="020B0600000000000000" pitchFamily="34" charset="-128"/>
              </a:rPr>
              <a:t>今後の展開</a:t>
            </a:r>
            <a:endParaRPr lang="en-US" altLang="ja-JP" sz="1400" b="1" dirty="0">
              <a:solidFill>
                <a:srgbClr val="471E68"/>
              </a:solidFill>
              <a:latin typeface="Osaka" panose="020B0600000000000000" pitchFamily="34" charset="-128"/>
              <a:ea typeface="Osaka" panose="020B0600000000000000" pitchFamily="34" charset="-128"/>
            </a:endParaRPr>
          </a:p>
          <a:p>
            <a:pPr>
              <a:lnSpc>
                <a:spcPct val="150000"/>
              </a:lnSpc>
            </a:pPr>
            <a:r>
              <a:rPr lang="ja-JP" altLang="en-US" sz="1300">
                <a:solidFill>
                  <a:srgbClr val="471E68"/>
                </a:solidFill>
                <a:latin typeface="Osaka" panose="020B0600000000000000" pitchFamily="34" charset="-128"/>
                <a:ea typeface="Osaka" panose="020B0600000000000000" pitchFamily="34" charset="-128"/>
              </a:rPr>
              <a:t>科学的介護、地域包括ケアの実現には、介護サービスを「モジュール化」しさまざまな供給者によってエコシステムを構成されることが求められます。</a:t>
            </a:r>
            <a:endParaRPr lang="en-US" altLang="ja-JP" sz="1300" dirty="0">
              <a:solidFill>
                <a:srgbClr val="471E68"/>
              </a:solidFill>
              <a:latin typeface="Osaka" panose="020B0600000000000000" pitchFamily="34" charset="-128"/>
              <a:ea typeface="Osaka" panose="020B0600000000000000" pitchFamily="34" charset="-128"/>
            </a:endParaRPr>
          </a:p>
          <a:p>
            <a:pPr>
              <a:lnSpc>
                <a:spcPct val="150000"/>
              </a:lnSpc>
            </a:pPr>
            <a:r>
              <a:rPr lang="ja-JP" altLang="en-US" sz="1300">
                <a:solidFill>
                  <a:srgbClr val="471E68"/>
                </a:solidFill>
                <a:latin typeface="Osaka" panose="020B0600000000000000" pitchFamily="34" charset="-128"/>
                <a:ea typeface="Osaka" panose="020B0600000000000000" pitchFamily="34" charset="-128"/>
              </a:rPr>
              <a:t>それには、介護サービスの標準化のほかに、介護者・被介護者の身体負荷等の数値化および計測方法を確立し、受け渡し可能なデータにすることが必要となるため、その開発に取り組んでまいります。</a:t>
            </a:r>
            <a:endParaRPr lang="en-US" altLang="ja-JP" sz="1300" dirty="0">
              <a:solidFill>
                <a:srgbClr val="471E68"/>
              </a:solidFill>
              <a:latin typeface="Osaka" panose="020B0600000000000000" pitchFamily="34" charset="-128"/>
              <a:ea typeface="Osaka" panose="020B0600000000000000" pitchFamily="34" charset="-128"/>
            </a:endParaRPr>
          </a:p>
        </p:txBody>
      </p:sp>
      <p:pic>
        <p:nvPicPr>
          <p:cNvPr id="137" name="図 136" descr="屋内, 天井, テーブル, 部屋 が含まれている画像&#10;&#10;自動的に生成された説明">
            <a:extLst>
              <a:ext uri="{FF2B5EF4-FFF2-40B4-BE49-F238E27FC236}">
                <a16:creationId xmlns:a16="http://schemas.microsoft.com/office/drawing/2014/main" id="{AD339640-07B4-8549-A03E-C66B1EBFD81E}"/>
              </a:ext>
            </a:extLst>
          </p:cNvPr>
          <p:cNvPicPr>
            <a:picLocks noChangeAspect="1"/>
          </p:cNvPicPr>
          <p:nvPr/>
        </p:nvPicPr>
        <p:blipFill rotWithShape="1">
          <a:blip r:embed="rId9"/>
          <a:srcRect l="31702" t="38390" r="52989" b="35351"/>
          <a:stretch/>
        </p:blipFill>
        <p:spPr>
          <a:xfrm>
            <a:off x="8781396" y="7189456"/>
            <a:ext cx="2427693" cy="3123211"/>
          </a:xfrm>
          <a:prstGeom prst="rect">
            <a:avLst/>
          </a:prstGeom>
        </p:spPr>
      </p:pic>
      <p:sp>
        <p:nvSpPr>
          <p:cNvPr id="138" name="展示デモ機ご提案">
            <a:extLst>
              <a:ext uri="{FF2B5EF4-FFF2-40B4-BE49-F238E27FC236}">
                <a16:creationId xmlns:a16="http://schemas.microsoft.com/office/drawing/2014/main" id="{76B1CCCA-AADE-3B41-B058-5A7107119317}"/>
              </a:ext>
            </a:extLst>
          </p:cNvPr>
          <p:cNvSpPr txBox="1"/>
          <p:nvPr/>
        </p:nvSpPr>
        <p:spPr>
          <a:xfrm>
            <a:off x="9711590" y="10037079"/>
            <a:ext cx="1416307" cy="218819"/>
          </a:xfrm>
          <a:prstGeom prst="rect">
            <a:avLst/>
          </a:prstGeom>
          <a:ln w="3175">
            <a:miter lim="400000"/>
          </a:ln>
          <a:effectLst>
            <a:outerShdw blurRad="50800" dist="12700" dir="2700000" algn="tl" rotWithShape="0">
              <a:prstClr val="black">
                <a:alpha val="40000"/>
              </a:prstClr>
            </a:outerShdw>
          </a:effectLst>
          <a:extLst>
            <a:ext uri="{C572A759-6A51-4108-AA02-DFA0A04FC94B}">
              <ma14:wrappingTextBoxFlag xmlns="" xmlns:ma14="http://schemas.microsoft.com/office/mac/drawingml/2011/main" val="1"/>
            </a:ext>
          </a:extLst>
        </p:spPr>
        <p:txBody>
          <a:bodyPr wrap="square" lIns="15451" tIns="15451" rIns="15451" bIns="15451" anchor="ctr">
            <a:spAutoFit/>
          </a:bodyPr>
          <a:lstStyle>
            <a:lvl1pPr algn="l">
              <a:defRPr sz="4400">
                <a:solidFill>
                  <a:srgbClr val="434343"/>
                </a:solidFill>
                <a:latin typeface="A-OTF UD新ゴ Pro M"/>
                <a:ea typeface="A-OTF UD新ゴ Pro M"/>
                <a:cs typeface="A-OTF UD新ゴ Pro M"/>
                <a:sym typeface="A-OTF UD新ゴ Pro M"/>
              </a:defRPr>
            </a:lvl1pPr>
          </a:lstStyle>
          <a:p>
            <a:pPr algn="r"/>
            <a:r>
              <a:rPr lang="en-US" altLang="ja-JP" sz="1200" b="1" dirty="0">
                <a:solidFill>
                  <a:schemeClr val="bg1"/>
                </a:solidFill>
                <a:latin typeface="A-OTF Shin Go Pr6N R" panose="020B0400000000000000" pitchFamily="34" charset="-128"/>
                <a:ea typeface="A-OTF Shin Go Pr6N R" panose="020B0400000000000000" pitchFamily="34" charset="-128"/>
              </a:rPr>
              <a:t>NO LIFT®️ LABO</a:t>
            </a:r>
            <a:endParaRPr sz="1200" b="1" dirty="0">
              <a:solidFill>
                <a:schemeClr val="bg1"/>
              </a:solidFill>
              <a:latin typeface="A-OTF Shin Go Pr6N R" panose="020B0400000000000000" pitchFamily="34" charset="-128"/>
              <a:ea typeface="A-OTF Shin Go Pr6N R" panose="020B0400000000000000" pitchFamily="34" charset="-128"/>
            </a:endParaRPr>
          </a:p>
        </p:txBody>
      </p:sp>
      <p:grpSp>
        <p:nvGrpSpPr>
          <p:cNvPr id="139" name="グループ化 138">
            <a:extLst>
              <a:ext uri="{FF2B5EF4-FFF2-40B4-BE49-F238E27FC236}">
                <a16:creationId xmlns:a16="http://schemas.microsoft.com/office/drawing/2014/main" id="{8CF2AF99-5D6F-9544-A924-03DCDFF5EA09}"/>
              </a:ext>
            </a:extLst>
          </p:cNvPr>
          <p:cNvGrpSpPr/>
          <p:nvPr/>
        </p:nvGrpSpPr>
        <p:grpSpPr>
          <a:xfrm>
            <a:off x="9700220" y="10014423"/>
            <a:ext cx="165260" cy="198937"/>
            <a:chOff x="890079" y="1128392"/>
            <a:chExt cx="211553" cy="254664"/>
          </a:xfrm>
        </p:grpSpPr>
        <p:sp>
          <p:nvSpPr>
            <p:cNvPr id="140" name="弦 139">
              <a:extLst>
                <a:ext uri="{FF2B5EF4-FFF2-40B4-BE49-F238E27FC236}">
                  <a16:creationId xmlns:a16="http://schemas.microsoft.com/office/drawing/2014/main" id="{58BF40A0-5A73-2245-8FBF-4EE8E1188A31}"/>
                </a:ext>
              </a:extLst>
            </p:cNvPr>
            <p:cNvSpPr/>
            <p:nvPr userDrawn="1"/>
          </p:nvSpPr>
          <p:spPr>
            <a:xfrm rot="3918109">
              <a:off x="891239" y="1128392"/>
              <a:ext cx="210393" cy="210393"/>
            </a:xfrm>
            <a:prstGeom prst="chord">
              <a:avLst/>
            </a:prstGeom>
            <a:solidFill>
              <a:schemeClr val="accent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20"/>
            </a:p>
          </p:txBody>
        </p:sp>
        <p:sp>
          <p:nvSpPr>
            <p:cNvPr id="141" name="弦 140">
              <a:extLst>
                <a:ext uri="{FF2B5EF4-FFF2-40B4-BE49-F238E27FC236}">
                  <a16:creationId xmlns:a16="http://schemas.microsoft.com/office/drawing/2014/main" id="{1F6C20F4-1448-1741-A17F-947265FE2318}"/>
                </a:ext>
              </a:extLst>
            </p:cNvPr>
            <p:cNvSpPr/>
            <p:nvPr userDrawn="1"/>
          </p:nvSpPr>
          <p:spPr>
            <a:xfrm rot="16541221">
              <a:off x="890079" y="1188816"/>
              <a:ext cx="194240" cy="194240"/>
            </a:xfrm>
            <a:prstGeom prst="chord">
              <a:avLst>
                <a:gd name="adj1" fmla="val 3237176"/>
                <a:gd name="adj2" fmla="val 12025779"/>
              </a:avLst>
            </a:prstGeom>
            <a:solidFill>
              <a:schemeClr val="accent1">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20"/>
            </a:p>
          </p:txBody>
        </p:sp>
      </p:grpSp>
      <p:sp>
        <p:nvSpPr>
          <p:cNvPr id="146" name="テキスト ボックス 145">
            <a:extLst>
              <a:ext uri="{FF2B5EF4-FFF2-40B4-BE49-F238E27FC236}">
                <a16:creationId xmlns:a16="http://schemas.microsoft.com/office/drawing/2014/main" id="{FA78300C-C496-5947-A270-B9E343CA7A35}"/>
              </a:ext>
            </a:extLst>
          </p:cNvPr>
          <p:cNvSpPr txBox="1"/>
          <p:nvPr/>
        </p:nvSpPr>
        <p:spPr>
          <a:xfrm>
            <a:off x="8796881" y="10589887"/>
            <a:ext cx="2427693" cy="423834"/>
          </a:xfrm>
          <a:prstGeom prst="rect">
            <a:avLst/>
          </a:prstGeom>
          <a:noFill/>
        </p:spPr>
        <p:txBody>
          <a:bodyPr wrap="square" rtlCol="0">
            <a:spAutoFit/>
          </a:bodyPr>
          <a:lstStyle/>
          <a:p>
            <a:pPr algn="ctr">
              <a:lnSpc>
                <a:spcPct val="150000"/>
              </a:lnSpc>
            </a:pPr>
            <a:r>
              <a:rPr kumimoji="1" lang="ja-JP" altLang="en-US" sz="1600">
                <a:solidFill>
                  <a:schemeClr val="tx1">
                    <a:lumMod val="85000"/>
                    <a:lumOff val="15000"/>
                  </a:schemeClr>
                </a:solidFill>
                <a:latin typeface="Osaka" panose="020B0600000000000000" pitchFamily="34" charset="-128"/>
                <a:ea typeface="Osaka" panose="020B0600000000000000" pitchFamily="34" charset="-128"/>
              </a:rPr>
              <a:t>リビングラボ運営</a:t>
            </a:r>
            <a:endParaRPr kumimoji="1" lang="en-US" altLang="ja-JP" sz="1600" dirty="0">
              <a:solidFill>
                <a:schemeClr val="tx1">
                  <a:lumMod val="85000"/>
                  <a:lumOff val="15000"/>
                </a:schemeClr>
              </a:solidFill>
              <a:latin typeface="Osaka" panose="020B0600000000000000" pitchFamily="34" charset="-128"/>
              <a:ea typeface="Osaka" panose="020B0600000000000000" pitchFamily="34" charset="-128"/>
            </a:endParaRPr>
          </a:p>
        </p:txBody>
      </p:sp>
      <p:sp>
        <p:nvSpPr>
          <p:cNvPr id="149" name="テキスト ボックス 148">
            <a:extLst>
              <a:ext uri="{FF2B5EF4-FFF2-40B4-BE49-F238E27FC236}">
                <a16:creationId xmlns:a16="http://schemas.microsoft.com/office/drawing/2014/main" id="{9DD36788-B130-3C48-93F4-3FB5AD80FF02}"/>
              </a:ext>
            </a:extLst>
          </p:cNvPr>
          <p:cNvSpPr txBox="1"/>
          <p:nvPr/>
        </p:nvSpPr>
        <p:spPr>
          <a:xfrm>
            <a:off x="8781396" y="11118555"/>
            <a:ext cx="2458663" cy="971484"/>
          </a:xfrm>
          <a:prstGeom prst="rect">
            <a:avLst/>
          </a:prstGeom>
          <a:noFill/>
        </p:spPr>
        <p:txBody>
          <a:bodyPr wrap="square" rtlCol="0">
            <a:spAutoFit/>
          </a:bodyPr>
          <a:lstStyle/>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地域に根付き、各ステークホルダーが集い「共創」する場を提供します。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54" name="正方形/長方形 153">
            <a:extLst>
              <a:ext uri="{FF2B5EF4-FFF2-40B4-BE49-F238E27FC236}">
                <a16:creationId xmlns:a16="http://schemas.microsoft.com/office/drawing/2014/main" id="{166550DD-8F3C-7A47-8E1B-3310DDE91034}"/>
              </a:ext>
            </a:extLst>
          </p:cNvPr>
          <p:cNvSpPr/>
          <p:nvPr/>
        </p:nvSpPr>
        <p:spPr>
          <a:xfrm>
            <a:off x="8782963" y="7539315"/>
            <a:ext cx="1903825" cy="865714"/>
          </a:xfrm>
          <a:prstGeom prst="rect">
            <a:avLst/>
          </a:prstGeom>
          <a:solidFill>
            <a:srgbClr val="78459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テキスト ボックス 154">
            <a:extLst>
              <a:ext uri="{FF2B5EF4-FFF2-40B4-BE49-F238E27FC236}">
                <a16:creationId xmlns:a16="http://schemas.microsoft.com/office/drawing/2014/main" id="{12A22264-1D48-6D4D-9D8A-139703AE7807}"/>
              </a:ext>
            </a:extLst>
          </p:cNvPr>
          <p:cNvSpPr txBox="1"/>
          <p:nvPr/>
        </p:nvSpPr>
        <p:spPr>
          <a:xfrm>
            <a:off x="8793283" y="7634405"/>
            <a:ext cx="2703718" cy="311175"/>
          </a:xfrm>
          <a:prstGeom prst="rect">
            <a:avLst/>
          </a:prstGeom>
          <a:noFill/>
          <a:effectLst/>
        </p:spPr>
        <p:txBody>
          <a:bodyPr wrap="square" rtlCol="0">
            <a:spAutoFit/>
          </a:bodyPr>
          <a:lstStyle>
            <a:defPPr>
              <a:defRPr lang="en-US"/>
            </a:defPPr>
            <a:lvl1pPr algn="ctr">
              <a:lnSpc>
                <a:spcPct val="150000"/>
              </a:lnSpc>
              <a:defRPr kumimoji="1" b="1">
                <a:solidFill>
                  <a:schemeClr val="bg1"/>
                </a:solidFill>
                <a:latin typeface="Meiryo UI" panose="020B0604030504040204" pitchFamily="34" charset="-128"/>
                <a:ea typeface="Meiryo UI" panose="020B0604030504040204" pitchFamily="34" charset="-128"/>
              </a:defRPr>
            </a:lvl1pPr>
          </a:lstStyle>
          <a:p>
            <a:pPr algn="l">
              <a:lnSpc>
                <a:spcPct val="100000"/>
              </a:lnSpc>
            </a:pPr>
            <a:r>
              <a:rPr lang="ja-JP" altLang="en-US" sz="1400" b="0">
                <a:latin typeface="Osaka" panose="020B0600000000000000" pitchFamily="34" charset="-128"/>
                <a:ea typeface="Osaka" panose="020B0600000000000000" pitchFamily="34" charset="-128"/>
              </a:rPr>
              <a:t>リビングラボ運営支援</a:t>
            </a:r>
          </a:p>
        </p:txBody>
      </p:sp>
      <p:sp>
        <p:nvSpPr>
          <p:cNvPr id="99" name="正方形/長方形 98">
            <a:extLst>
              <a:ext uri="{FF2B5EF4-FFF2-40B4-BE49-F238E27FC236}">
                <a16:creationId xmlns:a16="http://schemas.microsoft.com/office/drawing/2014/main" id="{E8C99D15-2E62-9A40-8521-0C71FEA4EA87}"/>
              </a:ext>
            </a:extLst>
          </p:cNvPr>
          <p:cNvSpPr/>
          <p:nvPr/>
        </p:nvSpPr>
        <p:spPr>
          <a:xfrm>
            <a:off x="6279249" y="7539315"/>
            <a:ext cx="1907714" cy="865714"/>
          </a:xfrm>
          <a:prstGeom prst="rect">
            <a:avLst/>
          </a:prstGeom>
          <a:solidFill>
            <a:srgbClr val="78459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1B34E381-FC95-DE45-BD5A-1341203BFE58}"/>
              </a:ext>
            </a:extLst>
          </p:cNvPr>
          <p:cNvSpPr/>
          <p:nvPr/>
        </p:nvSpPr>
        <p:spPr>
          <a:xfrm>
            <a:off x="3781905" y="7554550"/>
            <a:ext cx="1892416" cy="865714"/>
          </a:xfrm>
          <a:prstGeom prst="rect">
            <a:avLst/>
          </a:prstGeom>
          <a:solidFill>
            <a:srgbClr val="78459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49BD06F6-87B2-704F-801B-783592F68B89}"/>
              </a:ext>
            </a:extLst>
          </p:cNvPr>
          <p:cNvSpPr txBox="1"/>
          <p:nvPr/>
        </p:nvSpPr>
        <p:spPr>
          <a:xfrm>
            <a:off x="3826467" y="7631668"/>
            <a:ext cx="1922318" cy="382349"/>
          </a:xfrm>
          <a:prstGeom prst="rect">
            <a:avLst/>
          </a:prstGeom>
          <a:noFill/>
          <a:effectLst/>
        </p:spPr>
        <p:txBody>
          <a:bodyPr wrap="square" rtlCol="0" anchor="ctr">
            <a:spAutoFit/>
          </a:bodyPr>
          <a:lstStyle/>
          <a:p>
            <a:pPr>
              <a:lnSpc>
                <a:spcPct val="150000"/>
              </a:lnSpc>
            </a:pPr>
            <a:r>
              <a:rPr kumimoji="1" lang="ja-JP" altLang="en-US" sz="1400">
                <a:solidFill>
                  <a:schemeClr val="bg1"/>
                </a:solidFill>
                <a:latin typeface="Osaka" panose="020B0600000000000000" pitchFamily="34" charset="-128"/>
                <a:ea typeface="Osaka" panose="020B0600000000000000" pitchFamily="34" charset="-128"/>
              </a:rPr>
              <a:t>介護業務標準化</a:t>
            </a:r>
            <a:endParaRPr kumimoji="1" lang="en-US" altLang="ja-JP" sz="1400" dirty="0">
              <a:solidFill>
                <a:schemeClr val="bg1"/>
              </a:solidFill>
              <a:latin typeface="Osaka" panose="020B0600000000000000" pitchFamily="34" charset="-128"/>
              <a:ea typeface="Osaka" panose="020B0600000000000000" pitchFamily="34" charset="-128"/>
            </a:endParaRPr>
          </a:p>
        </p:txBody>
      </p:sp>
      <p:sp>
        <p:nvSpPr>
          <p:cNvPr id="82" name="テキスト ボックス 81">
            <a:extLst>
              <a:ext uri="{FF2B5EF4-FFF2-40B4-BE49-F238E27FC236}">
                <a16:creationId xmlns:a16="http://schemas.microsoft.com/office/drawing/2014/main" id="{780F98D2-638C-BB48-AE2F-6E5AB0F49B6E}"/>
              </a:ext>
            </a:extLst>
          </p:cNvPr>
          <p:cNvSpPr txBox="1"/>
          <p:nvPr/>
        </p:nvSpPr>
        <p:spPr>
          <a:xfrm>
            <a:off x="1307758" y="7615468"/>
            <a:ext cx="2602352" cy="382349"/>
          </a:xfrm>
          <a:prstGeom prst="rect">
            <a:avLst/>
          </a:prstGeom>
          <a:noFill/>
          <a:effectLst/>
        </p:spPr>
        <p:txBody>
          <a:bodyPr wrap="square" rtlCol="0" anchor="ctr">
            <a:spAutoFit/>
          </a:bodyPr>
          <a:lstStyle/>
          <a:p>
            <a:pPr>
              <a:lnSpc>
                <a:spcPct val="150000"/>
              </a:lnSpc>
            </a:pPr>
            <a:r>
              <a:rPr kumimoji="1" lang="ja-JP" altLang="en-US" sz="1400">
                <a:solidFill>
                  <a:schemeClr val="bg1"/>
                </a:solidFill>
                <a:latin typeface="Osaka" panose="020B0600000000000000" pitchFamily="34" charset="-128"/>
                <a:ea typeface="Osaka" panose="020B0600000000000000" pitchFamily="34" charset="-128"/>
              </a:rPr>
              <a:t>行動解析</a:t>
            </a:r>
            <a:r>
              <a:rPr kumimoji="1" lang="en-US" altLang="ja-JP" sz="1400" dirty="0">
                <a:solidFill>
                  <a:schemeClr val="bg1"/>
                </a:solidFill>
                <a:latin typeface="Osaka" panose="020B0600000000000000" pitchFamily="34" charset="-128"/>
                <a:ea typeface="Osaka" panose="020B0600000000000000" pitchFamily="34" charset="-128"/>
              </a:rPr>
              <a:t>AI</a:t>
            </a:r>
            <a:r>
              <a:rPr kumimoji="1" lang="ja-JP" altLang="en-US" sz="1400">
                <a:solidFill>
                  <a:schemeClr val="bg1"/>
                </a:solidFill>
                <a:latin typeface="Osaka" panose="020B0600000000000000" pitchFamily="34" charset="-128"/>
                <a:ea typeface="Osaka" panose="020B0600000000000000" pitchFamily="34" charset="-128"/>
              </a:rPr>
              <a:t>システム開発</a:t>
            </a:r>
            <a:endParaRPr kumimoji="1" lang="en-US" altLang="ja-JP" sz="1400" dirty="0">
              <a:solidFill>
                <a:schemeClr val="bg1"/>
              </a:solidFill>
              <a:latin typeface="Osaka" panose="020B0600000000000000" pitchFamily="34" charset="-128"/>
              <a:ea typeface="Osaka" panose="020B0600000000000000" pitchFamily="34" charset="-128"/>
            </a:endParaRPr>
          </a:p>
        </p:txBody>
      </p:sp>
      <p:sp>
        <p:nvSpPr>
          <p:cNvPr id="16" name="テキスト ボックス 15">
            <a:extLst>
              <a:ext uri="{FF2B5EF4-FFF2-40B4-BE49-F238E27FC236}">
                <a16:creationId xmlns:a16="http://schemas.microsoft.com/office/drawing/2014/main" id="{55AC2386-551F-E04E-9ECD-D0705E1C0B82}"/>
              </a:ext>
            </a:extLst>
          </p:cNvPr>
          <p:cNvSpPr txBox="1"/>
          <p:nvPr/>
        </p:nvSpPr>
        <p:spPr>
          <a:xfrm>
            <a:off x="6267831" y="7678342"/>
            <a:ext cx="2588820" cy="311175"/>
          </a:xfrm>
          <a:prstGeom prst="rect">
            <a:avLst/>
          </a:prstGeom>
          <a:noFill/>
          <a:effectLst/>
        </p:spPr>
        <p:txBody>
          <a:bodyPr wrap="square" rtlCol="0">
            <a:spAutoFit/>
          </a:bodyPr>
          <a:lstStyle>
            <a:defPPr>
              <a:defRPr lang="en-US"/>
            </a:defPPr>
            <a:lvl1pPr algn="ctr">
              <a:lnSpc>
                <a:spcPct val="150000"/>
              </a:lnSpc>
              <a:defRPr kumimoji="1" b="1">
                <a:solidFill>
                  <a:schemeClr val="bg1"/>
                </a:solidFill>
                <a:latin typeface="Meiryo UI" panose="020B0604030504040204" pitchFamily="34" charset="-128"/>
                <a:ea typeface="Meiryo UI" panose="020B0604030504040204" pitchFamily="34" charset="-128"/>
              </a:defRPr>
            </a:lvl1pPr>
          </a:lstStyle>
          <a:p>
            <a:pPr algn="l">
              <a:lnSpc>
                <a:spcPct val="100000"/>
              </a:lnSpc>
            </a:pPr>
            <a:r>
              <a:rPr lang="ja-JP" altLang="en-US" sz="1400" b="0">
                <a:latin typeface="Osaka" panose="020B0600000000000000" pitchFamily="34" charset="-128"/>
                <a:ea typeface="Osaka" panose="020B0600000000000000" pitchFamily="34" charset="-128"/>
              </a:rPr>
              <a:t>教育コンテンツ開発</a:t>
            </a:r>
          </a:p>
        </p:txBody>
      </p:sp>
      <p:sp>
        <p:nvSpPr>
          <p:cNvPr id="116" name="テキスト ボックス 115">
            <a:extLst>
              <a:ext uri="{FF2B5EF4-FFF2-40B4-BE49-F238E27FC236}">
                <a16:creationId xmlns:a16="http://schemas.microsoft.com/office/drawing/2014/main" id="{78ADA1F1-0B91-A24E-98D8-2D767D59F428}"/>
              </a:ext>
            </a:extLst>
          </p:cNvPr>
          <p:cNvSpPr txBox="1"/>
          <p:nvPr/>
        </p:nvSpPr>
        <p:spPr>
          <a:xfrm>
            <a:off x="1845676" y="28609262"/>
            <a:ext cx="4350284" cy="2180982"/>
          </a:xfrm>
          <a:prstGeom prst="rect">
            <a:avLst/>
          </a:prstGeom>
          <a:noFill/>
        </p:spPr>
        <p:txBody>
          <a:bodyPr wrap="square" rtlCol="0">
            <a:spAutoFit/>
          </a:bodyPr>
          <a:lstStyle/>
          <a:p>
            <a:pPr>
              <a:lnSpc>
                <a:spcPct val="150000"/>
              </a:lnSpc>
            </a:pPr>
            <a:r>
              <a:rPr lang="ja-JP" altLang="en-US" sz="1400" b="1">
                <a:latin typeface="Osaka" panose="020B0600000000000000" pitchFamily="34" charset="-128"/>
                <a:ea typeface="Osaka" panose="020B0600000000000000" pitchFamily="34" charset="-128"/>
              </a:rPr>
              <a:t>省力と注力による「見守りの再定義」</a:t>
            </a:r>
            <a:endParaRPr lang="en-US" altLang="ja-JP" sz="1400" b="1" dirty="0">
              <a:latin typeface="Osaka" panose="020B0600000000000000" pitchFamily="34" charset="-128"/>
              <a:ea typeface="Osaka" panose="020B0600000000000000" pitchFamily="34" charset="-128"/>
            </a:endParaRPr>
          </a:p>
          <a:p>
            <a:pPr>
              <a:lnSpc>
                <a:spcPct val="150000"/>
              </a:lnSpc>
            </a:pPr>
            <a:r>
              <a:rPr lang="ja-JP" altLang="en-US" sz="1300">
                <a:solidFill>
                  <a:schemeClr val="tx1">
                    <a:lumMod val="65000"/>
                    <a:lumOff val="35000"/>
                  </a:schemeClr>
                </a:solidFill>
                <a:latin typeface="Osaka" panose="020B0600000000000000" pitchFamily="34" charset="-128"/>
                <a:ea typeface="Osaka" panose="020B0600000000000000" pitchFamily="34" charset="-128"/>
              </a:rPr>
              <a:t>ホームスピーカーなど身近なデバイスを活用することでカメラ設置を不要とし、データ転送には</a:t>
            </a:r>
            <a:r>
              <a:rPr lang="en-US" altLang="ja-JP" sz="1300" dirty="0">
                <a:solidFill>
                  <a:schemeClr val="tx1">
                    <a:lumMod val="65000"/>
                    <a:lumOff val="35000"/>
                  </a:schemeClr>
                </a:solidFill>
                <a:latin typeface="Osaka" panose="020B0600000000000000" pitchFamily="34" charset="-128"/>
                <a:ea typeface="Osaka" panose="020B0600000000000000" pitchFamily="34" charset="-128"/>
              </a:rPr>
              <a:t>5G</a:t>
            </a:r>
            <a:r>
              <a:rPr lang="ja-JP" altLang="en-US" sz="1300">
                <a:solidFill>
                  <a:schemeClr val="tx1">
                    <a:lumMod val="65000"/>
                    <a:lumOff val="35000"/>
                  </a:schemeClr>
                </a:solidFill>
                <a:latin typeface="Osaka" panose="020B0600000000000000" pitchFamily="34" charset="-128"/>
                <a:ea typeface="Osaka" panose="020B0600000000000000" pitchFamily="34" charset="-128"/>
              </a:rPr>
              <a:t>を用いることで配線工事を省力化するなど設備の簡略化を行い、また、行動解析</a:t>
            </a:r>
            <a:r>
              <a:rPr lang="en-US" altLang="ja-JP" sz="1300" dirty="0">
                <a:solidFill>
                  <a:schemeClr val="tx1">
                    <a:lumMod val="65000"/>
                    <a:lumOff val="35000"/>
                  </a:schemeClr>
                </a:solidFill>
                <a:latin typeface="Osaka" panose="020B0600000000000000" pitchFamily="34" charset="-128"/>
                <a:ea typeface="Osaka" panose="020B0600000000000000" pitchFamily="34" charset="-128"/>
              </a:rPr>
              <a:t>AI</a:t>
            </a:r>
            <a:r>
              <a:rPr lang="ja-JP" altLang="en-US" sz="1300">
                <a:solidFill>
                  <a:schemeClr val="tx1">
                    <a:lumMod val="65000"/>
                    <a:lumOff val="35000"/>
                  </a:schemeClr>
                </a:solidFill>
                <a:latin typeface="Osaka" panose="020B0600000000000000" pitchFamily="34" charset="-128"/>
                <a:ea typeface="Osaka" panose="020B0600000000000000" pitchFamily="34" charset="-128"/>
              </a:rPr>
              <a:t>によるリアルタイム危険予測機能を搭載して見守り精度を飛躍的に向上させるなど、新たなコンセプトで見守りを再定義し開発を行いました。</a:t>
            </a:r>
            <a:endParaRPr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pic>
        <p:nvPicPr>
          <p:cNvPr id="117" name="図 116" descr="ベッドの上に立っている男性&#10;&#10;中程度の精度で自動的に生成された説明">
            <a:extLst>
              <a:ext uri="{FF2B5EF4-FFF2-40B4-BE49-F238E27FC236}">
                <a16:creationId xmlns:a16="http://schemas.microsoft.com/office/drawing/2014/main" id="{26EC5F22-F464-554E-ADDD-3E17EB4FA6EE}"/>
              </a:ext>
            </a:extLst>
          </p:cNvPr>
          <p:cNvPicPr>
            <a:picLocks noChangeAspect="1"/>
          </p:cNvPicPr>
          <p:nvPr/>
        </p:nvPicPr>
        <p:blipFill rotWithShape="1">
          <a:blip r:embed="rId10"/>
          <a:srcRect l="98" t="2196" r="-98" b="7856"/>
          <a:stretch/>
        </p:blipFill>
        <p:spPr>
          <a:xfrm>
            <a:off x="6382069" y="23619278"/>
            <a:ext cx="4027929" cy="2416329"/>
          </a:xfrm>
          <a:prstGeom prst="rect">
            <a:avLst/>
          </a:prstGeom>
        </p:spPr>
      </p:pic>
      <p:sp>
        <p:nvSpPr>
          <p:cNvPr id="122" name="正方形/長方形 121">
            <a:extLst>
              <a:ext uri="{FF2B5EF4-FFF2-40B4-BE49-F238E27FC236}">
                <a16:creationId xmlns:a16="http://schemas.microsoft.com/office/drawing/2014/main" id="{696DC5E2-F955-BD46-A296-89539541EB1B}"/>
              </a:ext>
            </a:extLst>
          </p:cNvPr>
          <p:cNvSpPr/>
          <p:nvPr/>
        </p:nvSpPr>
        <p:spPr>
          <a:xfrm>
            <a:off x="4688356" y="54264273"/>
            <a:ext cx="2899438" cy="431992"/>
          </a:xfrm>
          <a:prstGeom prst="rect">
            <a:avLst/>
          </a:prstGeom>
          <a:noFill/>
          <a:ln w="6350">
            <a:solidFill>
              <a:srgbClr val="471E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テキスト ボックス 122">
            <a:extLst>
              <a:ext uri="{FF2B5EF4-FFF2-40B4-BE49-F238E27FC236}">
                <a16:creationId xmlns:a16="http://schemas.microsoft.com/office/drawing/2014/main" id="{27233CE0-A5C2-C446-8AEB-A2A7699C9951}"/>
              </a:ext>
            </a:extLst>
          </p:cNvPr>
          <p:cNvSpPr txBox="1"/>
          <p:nvPr/>
        </p:nvSpPr>
        <p:spPr>
          <a:xfrm>
            <a:off x="5152845" y="54278345"/>
            <a:ext cx="1970469" cy="357406"/>
          </a:xfrm>
          <a:prstGeom prst="rect">
            <a:avLst/>
          </a:prstGeom>
          <a:noFill/>
        </p:spPr>
        <p:txBody>
          <a:bodyPr wrap="square" rtlCol="0">
            <a:spAutoFit/>
          </a:bodyPr>
          <a:lstStyle/>
          <a:p>
            <a:pPr algn="ctr">
              <a:lnSpc>
                <a:spcPct val="150000"/>
              </a:lnSpc>
            </a:pPr>
            <a:r>
              <a:rPr lang="ja-JP" altLang="en-US" sz="1300">
                <a:solidFill>
                  <a:srgbClr val="471E68"/>
                </a:solidFill>
                <a:latin typeface="Osaka" panose="020B0600000000000000" pitchFamily="34" charset="-128"/>
                <a:ea typeface="Osaka" panose="020B0600000000000000" pitchFamily="34" charset="-128"/>
              </a:rPr>
              <a:t>お問い合わせはこちら</a:t>
            </a:r>
            <a:endParaRPr lang="en-US" altLang="ja-JP" sz="1300" dirty="0">
              <a:solidFill>
                <a:srgbClr val="471E68"/>
              </a:solidFill>
              <a:latin typeface="Osaka" panose="020B0600000000000000" pitchFamily="34" charset="-128"/>
              <a:ea typeface="Osaka" panose="020B0600000000000000" pitchFamily="34" charset="-128"/>
            </a:endParaRPr>
          </a:p>
        </p:txBody>
      </p:sp>
      <p:sp>
        <p:nvSpPr>
          <p:cNvPr id="159" name="テキスト ボックス 158">
            <a:extLst>
              <a:ext uri="{FF2B5EF4-FFF2-40B4-BE49-F238E27FC236}">
                <a16:creationId xmlns:a16="http://schemas.microsoft.com/office/drawing/2014/main" id="{2B73BAE0-67CB-BE4B-9883-CB3041DE2488}"/>
              </a:ext>
            </a:extLst>
          </p:cNvPr>
          <p:cNvSpPr txBox="1"/>
          <p:nvPr/>
        </p:nvSpPr>
        <p:spPr>
          <a:xfrm>
            <a:off x="4783782" y="22031606"/>
            <a:ext cx="2814452" cy="596958"/>
          </a:xfrm>
          <a:prstGeom prst="rect">
            <a:avLst/>
          </a:prstGeom>
          <a:noFill/>
        </p:spPr>
        <p:txBody>
          <a:bodyPr wrap="square" rtlCol="0">
            <a:spAutoFit/>
          </a:bodyPr>
          <a:lstStyle/>
          <a:p>
            <a:pPr algn="ctr">
              <a:lnSpc>
                <a:spcPct val="150000"/>
              </a:lnSpc>
            </a:pPr>
            <a:r>
              <a:rPr kumimoji="1" lang="en-US" altLang="ja-JP" sz="2400" b="1" dirty="0" err="1">
                <a:solidFill>
                  <a:schemeClr val="tx1">
                    <a:lumMod val="85000"/>
                    <a:lumOff val="15000"/>
                  </a:schemeClr>
                </a:solidFill>
                <a:latin typeface="Corbel" panose="020B0503020204020204" pitchFamily="34" charset="0"/>
                <a:ea typeface="Osaka" panose="020B0600000000000000" pitchFamily="34" charset="-128"/>
              </a:rPr>
              <a:t>Feture</a:t>
            </a:r>
            <a:endParaRPr kumimoji="1" lang="en-US" altLang="ja-JP" sz="2400" b="1" dirty="0">
              <a:solidFill>
                <a:schemeClr val="tx1">
                  <a:lumMod val="85000"/>
                  <a:lumOff val="15000"/>
                </a:schemeClr>
              </a:solidFill>
              <a:latin typeface="Corbel" panose="020B0503020204020204" pitchFamily="34" charset="0"/>
              <a:ea typeface="Osaka" panose="020B0600000000000000" pitchFamily="34" charset="-128"/>
            </a:endParaRPr>
          </a:p>
        </p:txBody>
      </p:sp>
      <p:sp>
        <p:nvSpPr>
          <p:cNvPr id="161" name="テキスト ボックス 160">
            <a:extLst>
              <a:ext uri="{FF2B5EF4-FFF2-40B4-BE49-F238E27FC236}">
                <a16:creationId xmlns:a16="http://schemas.microsoft.com/office/drawing/2014/main" id="{57389CDF-5DFE-FC4D-83A6-1B89C7026D37}"/>
              </a:ext>
            </a:extLst>
          </p:cNvPr>
          <p:cNvSpPr txBox="1"/>
          <p:nvPr/>
        </p:nvSpPr>
        <p:spPr>
          <a:xfrm>
            <a:off x="4825326" y="13334769"/>
            <a:ext cx="2814452" cy="596958"/>
          </a:xfrm>
          <a:prstGeom prst="rect">
            <a:avLst/>
          </a:prstGeom>
          <a:noFill/>
        </p:spPr>
        <p:txBody>
          <a:bodyPr wrap="square" rtlCol="0">
            <a:spAutoFit/>
          </a:bodyPr>
          <a:lstStyle/>
          <a:p>
            <a:pPr algn="ctr">
              <a:lnSpc>
                <a:spcPct val="150000"/>
              </a:lnSpc>
            </a:pPr>
            <a:r>
              <a:rPr kumimoji="1" lang="en-US" altLang="ja-JP" sz="2400" b="1" dirty="0">
                <a:solidFill>
                  <a:schemeClr val="tx1">
                    <a:lumMod val="85000"/>
                    <a:lumOff val="15000"/>
                  </a:schemeClr>
                </a:solidFill>
                <a:latin typeface="Corbel" panose="020B0503020204020204" pitchFamily="34" charset="0"/>
                <a:ea typeface="Osaka" panose="020B0600000000000000" pitchFamily="34" charset="-128"/>
              </a:rPr>
              <a:t>Corporate Identity</a:t>
            </a:r>
          </a:p>
        </p:txBody>
      </p:sp>
      <p:sp>
        <p:nvSpPr>
          <p:cNvPr id="163" name="テキスト ボックス 162">
            <a:extLst>
              <a:ext uri="{FF2B5EF4-FFF2-40B4-BE49-F238E27FC236}">
                <a16:creationId xmlns:a16="http://schemas.microsoft.com/office/drawing/2014/main" id="{F4392385-E592-6549-BA2F-2D699614BAF4}"/>
              </a:ext>
            </a:extLst>
          </p:cNvPr>
          <p:cNvSpPr txBox="1"/>
          <p:nvPr/>
        </p:nvSpPr>
        <p:spPr>
          <a:xfrm>
            <a:off x="3538886" y="15891871"/>
            <a:ext cx="6320216" cy="1557734"/>
          </a:xfrm>
          <a:prstGeom prst="rect">
            <a:avLst/>
          </a:prstGeom>
          <a:noFill/>
        </p:spPr>
        <p:txBody>
          <a:bodyPr wrap="square" rtlCol="0">
            <a:spAutoFit/>
          </a:bodyPr>
          <a:lstStyle/>
          <a:p>
            <a:pPr>
              <a:lnSpc>
                <a:spcPct val="150000"/>
              </a:lnSpc>
            </a:pPr>
            <a:r>
              <a:rPr kumimoji="1" lang="en-US" altLang="ja-JP" sz="1300" dirty="0">
                <a:solidFill>
                  <a:schemeClr val="tx1">
                    <a:lumMod val="65000"/>
                    <a:lumOff val="35000"/>
                  </a:schemeClr>
                </a:solidFill>
                <a:latin typeface="Osaka" panose="020B0600000000000000" pitchFamily="34" charset="-128"/>
                <a:ea typeface="Osaka" panose="020B0600000000000000" pitchFamily="34" charset="-128"/>
              </a:rPr>
              <a:t>Quad</a:t>
            </a: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は「</a:t>
            </a:r>
            <a:r>
              <a:rPr kumimoji="1" lang="en-US" altLang="ja-JP" sz="1300" dirty="0">
                <a:solidFill>
                  <a:schemeClr val="tx1">
                    <a:lumMod val="65000"/>
                    <a:lumOff val="35000"/>
                  </a:schemeClr>
                </a:solidFill>
                <a:latin typeface="Osaka" panose="020B0600000000000000" pitchFamily="34" charset="-128"/>
                <a:ea typeface="Osaka" panose="020B0600000000000000" pitchFamily="34" charset="-128"/>
              </a:rPr>
              <a:t>4</a:t>
            </a: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つの」という意味です。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患者、施設、メーカー、行政をつなぐこと。</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また、人材育成、地域社会への貢献、研究開発、販売促進支援</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オープンイノベーション、パーソナライゼーション、インテグレーション、イノベーションなど、</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４つのキーワードを軸とした「ラボ」という意味を込めています。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grpSp>
        <p:nvGrpSpPr>
          <p:cNvPr id="173" name="グループ化 172">
            <a:extLst>
              <a:ext uri="{FF2B5EF4-FFF2-40B4-BE49-F238E27FC236}">
                <a16:creationId xmlns:a16="http://schemas.microsoft.com/office/drawing/2014/main" id="{62C59DB5-8018-2948-BC71-74A529B86CD4}"/>
              </a:ext>
            </a:extLst>
          </p:cNvPr>
          <p:cNvGrpSpPr/>
          <p:nvPr/>
        </p:nvGrpSpPr>
        <p:grpSpPr>
          <a:xfrm>
            <a:off x="7038956" y="611649"/>
            <a:ext cx="5153044" cy="4848223"/>
            <a:chOff x="7704715" y="838708"/>
            <a:chExt cx="4487285" cy="4610799"/>
          </a:xfrm>
          <a:solidFill>
            <a:schemeClr val="bg1">
              <a:alpha val="69780"/>
            </a:schemeClr>
          </a:solidFill>
        </p:grpSpPr>
        <p:sp>
          <p:nvSpPr>
            <p:cNvPr id="174" name="直角三角形 173">
              <a:extLst>
                <a:ext uri="{FF2B5EF4-FFF2-40B4-BE49-F238E27FC236}">
                  <a16:creationId xmlns:a16="http://schemas.microsoft.com/office/drawing/2014/main" id="{A107EBB2-601F-1645-BF3F-FC965CED8CEE}"/>
                </a:ext>
              </a:extLst>
            </p:cNvPr>
            <p:cNvSpPr/>
            <p:nvPr/>
          </p:nvSpPr>
          <p:spPr>
            <a:xfrm flipH="1">
              <a:off x="7704715" y="840344"/>
              <a:ext cx="1569001" cy="4609163"/>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5" name="正方形/長方形 174">
              <a:extLst>
                <a:ext uri="{FF2B5EF4-FFF2-40B4-BE49-F238E27FC236}">
                  <a16:creationId xmlns:a16="http://schemas.microsoft.com/office/drawing/2014/main" id="{0965E427-2430-3648-A87F-2A74BD96D70A}"/>
                </a:ext>
              </a:extLst>
            </p:cNvPr>
            <p:cNvSpPr/>
            <p:nvPr/>
          </p:nvSpPr>
          <p:spPr>
            <a:xfrm>
              <a:off x="9273716" y="838708"/>
              <a:ext cx="2918284" cy="46091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1" name="テキスト ボックス 170">
            <a:extLst>
              <a:ext uri="{FF2B5EF4-FFF2-40B4-BE49-F238E27FC236}">
                <a16:creationId xmlns:a16="http://schemas.microsoft.com/office/drawing/2014/main" id="{B4B90ED0-5D78-044C-BA92-C55C36BC4367}"/>
              </a:ext>
            </a:extLst>
          </p:cNvPr>
          <p:cNvSpPr txBox="1"/>
          <p:nvPr/>
        </p:nvSpPr>
        <p:spPr>
          <a:xfrm>
            <a:off x="7537262" y="2813845"/>
            <a:ext cx="4152636" cy="342530"/>
          </a:xfrm>
          <a:prstGeom prst="rect">
            <a:avLst/>
          </a:prstGeom>
          <a:noFill/>
        </p:spPr>
        <p:txBody>
          <a:bodyPr wrap="square" rtlCol="0">
            <a:spAutoFit/>
          </a:bodyPr>
          <a:lstStyle/>
          <a:p>
            <a:pPr algn="r"/>
            <a:r>
              <a:rPr kumimoji="1" lang="en-US" altLang="ja-JP" sz="1600" dirty="0">
                <a:solidFill>
                  <a:schemeClr val="tx1">
                    <a:lumMod val="75000"/>
                    <a:lumOff val="25000"/>
                  </a:schemeClr>
                </a:solidFill>
                <a:latin typeface="DIN Alternate" panose="020B0500000000000000" pitchFamily="34" charset="0"/>
                <a:ea typeface="Osaka" panose="020B0600000000000000" pitchFamily="34" charset="-128"/>
                <a:cs typeface="Al Bayan Plain" pitchFamily="2" charset="-78"/>
              </a:rPr>
              <a:t>Science × Health Care Experience</a:t>
            </a:r>
          </a:p>
        </p:txBody>
      </p:sp>
      <p:pic>
        <p:nvPicPr>
          <p:cNvPr id="90" name="図 89" descr="黒いバックグラウンドの前に座っている&#10;&#10;中程度の精度で自動的に生成された説明">
            <a:extLst>
              <a:ext uri="{FF2B5EF4-FFF2-40B4-BE49-F238E27FC236}">
                <a16:creationId xmlns:a16="http://schemas.microsoft.com/office/drawing/2014/main" id="{AB4C6A11-6C23-864D-B93D-20AA192EA3A8}"/>
              </a:ext>
            </a:extLst>
          </p:cNvPr>
          <p:cNvPicPr>
            <a:picLocks noChangeAspect="1"/>
          </p:cNvPicPr>
          <p:nvPr/>
        </p:nvPicPr>
        <p:blipFill>
          <a:blip r:embed="rId11"/>
          <a:stretch>
            <a:fillRect/>
          </a:stretch>
        </p:blipFill>
        <p:spPr>
          <a:xfrm>
            <a:off x="8867888" y="2219921"/>
            <a:ext cx="2675714" cy="406389"/>
          </a:xfrm>
          <a:prstGeom prst="rect">
            <a:avLst/>
          </a:prstGeom>
        </p:spPr>
      </p:pic>
      <p:sp>
        <p:nvSpPr>
          <p:cNvPr id="11" name="テキスト ボックス 10">
            <a:extLst>
              <a:ext uri="{FF2B5EF4-FFF2-40B4-BE49-F238E27FC236}">
                <a16:creationId xmlns:a16="http://schemas.microsoft.com/office/drawing/2014/main" id="{ACD9D0EA-33A7-C34B-ADE4-4AB83D94B074}"/>
              </a:ext>
            </a:extLst>
          </p:cNvPr>
          <p:cNvSpPr txBox="1"/>
          <p:nvPr/>
        </p:nvSpPr>
        <p:spPr>
          <a:xfrm>
            <a:off x="8198200" y="4078493"/>
            <a:ext cx="3664894" cy="527067"/>
          </a:xfrm>
          <a:prstGeom prst="rect">
            <a:avLst/>
          </a:prstGeom>
          <a:noFill/>
        </p:spPr>
        <p:txBody>
          <a:bodyPr wrap="square" rtlCol="0">
            <a:spAutoFit/>
          </a:bodyPr>
          <a:lstStyle/>
          <a:p>
            <a:pPr>
              <a:lnSpc>
                <a:spcPct val="150000"/>
              </a:lnSpc>
            </a:pPr>
            <a:r>
              <a:rPr kumimoji="1" lang="ja-JP" altLang="en-US" sz="1000">
                <a:latin typeface="Osaka" panose="020B0600000000000000" pitchFamily="34" charset="-128"/>
                <a:ea typeface="Osaka" panose="020B0600000000000000" pitchFamily="34" charset="-128"/>
              </a:rPr>
              <a:t>株式会社</a:t>
            </a:r>
            <a:r>
              <a:rPr kumimoji="1" lang="en-US" altLang="ja-JP" sz="1000" dirty="0" err="1">
                <a:latin typeface="Osaka" panose="020B0600000000000000" pitchFamily="34" charset="-128"/>
                <a:ea typeface="Osaka" panose="020B0600000000000000" pitchFamily="34" charset="-128"/>
              </a:rPr>
              <a:t>QuadLab</a:t>
            </a:r>
            <a:r>
              <a:rPr kumimoji="1" lang="ja-JP" altLang="en-US" sz="1000">
                <a:latin typeface="Osaka" panose="020B0600000000000000" pitchFamily="34" charset="-128"/>
                <a:ea typeface="Osaka" panose="020B0600000000000000" pitchFamily="34" charset="-128"/>
              </a:rPr>
              <a:t>は介護・医療分野のテクノロジー開発を行う</a:t>
            </a:r>
            <a:endParaRPr kumimoji="1" lang="en-US" altLang="ja-JP" sz="1000" dirty="0">
              <a:latin typeface="Osaka" panose="020B0600000000000000" pitchFamily="34" charset="-128"/>
              <a:ea typeface="Osaka" panose="020B0600000000000000" pitchFamily="34" charset="-128"/>
            </a:endParaRPr>
          </a:p>
          <a:p>
            <a:pPr>
              <a:lnSpc>
                <a:spcPct val="150000"/>
              </a:lnSpc>
            </a:pPr>
            <a:r>
              <a:rPr kumimoji="1" lang="ja-JP" altLang="en-US" sz="1000">
                <a:latin typeface="Osaka" panose="020B0600000000000000" pitchFamily="34" charset="-128"/>
                <a:ea typeface="Osaka" panose="020B0600000000000000" pitchFamily="34" charset="-128"/>
              </a:rPr>
              <a:t>株式会社平プロモートのグループカンパニーです</a:t>
            </a:r>
            <a:r>
              <a:rPr lang="ja-JP" altLang="en-US" sz="1000">
                <a:latin typeface="Osaka" panose="020B0600000000000000" pitchFamily="34" charset="-128"/>
                <a:ea typeface="Osaka" panose="020B0600000000000000" pitchFamily="34" charset="-128"/>
              </a:rPr>
              <a:t>。</a:t>
            </a:r>
            <a:endParaRPr kumimoji="1" lang="en-US" altLang="ja-JP" sz="1000" dirty="0">
              <a:latin typeface="Osaka" panose="020B0600000000000000" pitchFamily="34" charset="-128"/>
              <a:ea typeface="Osaka" panose="020B0600000000000000" pitchFamily="34" charset="-128"/>
            </a:endParaRPr>
          </a:p>
        </p:txBody>
      </p:sp>
      <p:pic>
        <p:nvPicPr>
          <p:cNvPr id="188" name="図 187" descr="黒いバックグラウンドの前に座っている&#10;&#10;中程度の精度で自動的に生成された説明">
            <a:extLst>
              <a:ext uri="{FF2B5EF4-FFF2-40B4-BE49-F238E27FC236}">
                <a16:creationId xmlns:a16="http://schemas.microsoft.com/office/drawing/2014/main" id="{279A5E96-1F2D-8A48-805A-317AC7DB5DE2}"/>
              </a:ext>
            </a:extLst>
          </p:cNvPr>
          <p:cNvPicPr>
            <a:picLocks noChangeAspect="1"/>
          </p:cNvPicPr>
          <p:nvPr/>
        </p:nvPicPr>
        <p:blipFill rotWithShape="1">
          <a:blip r:embed="rId11"/>
          <a:srcRect l="-2373" t="-1" r="-2654" b="-3085"/>
          <a:stretch/>
        </p:blipFill>
        <p:spPr>
          <a:xfrm>
            <a:off x="3540054" y="14698896"/>
            <a:ext cx="4349372" cy="648391"/>
          </a:xfrm>
          <a:prstGeom prst="rect">
            <a:avLst/>
          </a:prstGeom>
        </p:spPr>
      </p:pic>
      <p:pic>
        <p:nvPicPr>
          <p:cNvPr id="195" name="図 194" descr="黒いバックグラウンドの前に座っている&#10;&#10;中程度の精度で自動的に生成された説明">
            <a:extLst>
              <a:ext uri="{FF2B5EF4-FFF2-40B4-BE49-F238E27FC236}">
                <a16:creationId xmlns:a16="http://schemas.microsoft.com/office/drawing/2014/main" id="{4B3C49A7-DCE9-304C-AF1C-8E82FE549B82}"/>
              </a:ext>
            </a:extLst>
          </p:cNvPr>
          <p:cNvPicPr>
            <a:picLocks noChangeAspect="1"/>
          </p:cNvPicPr>
          <p:nvPr/>
        </p:nvPicPr>
        <p:blipFill rotWithShape="1">
          <a:blip r:embed="rId11"/>
          <a:srcRect l="-2373" t="-1" r="82469" b="-15822"/>
          <a:stretch/>
        </p:blipFill>
        <p:spPr>
          <a:xfrm>
            <a:off x="2597039" y="18764167"/>
            <a:ext cx="659008" cy="582459"/>
          </a:xfrm>
          <a:prstGeom prst="rect">
            <a:avLst/>
          </a:prstGeom>
        </p:spPr>
      </p:pic>
      <p:sp>
        <p:nvSpPr>
          <p:cNvPr id="196" name="テキスト ボックス 195">
            <a:extLst>
              <a:ext uri="{FF2B5EF4-FFF2-40B4-BE49-F238E27FC236}">
                <a16:creationId xmlns:a16="http://schemas.microsoft.com/office/drawing/2014/main" id="{D79524A3-0122-B14A-AFAD-6B728398B849}"/>
              </a:ext>
            </a:extLst>
          </p:cNvPr>
          <p:cNvSpPr txBox="1"/>
          <p:nvPr/>
        </p:nvSpPr>
        <p:spPr>
          <a:xfrm>
            <a:off x="1668996" y="19451281"/>
            <a:ext cx="2527109" cy="957570"/>
          </a:xfrm>
          <a:prstGeom prst="rect">
            <a:avLst/>
          </a:prstGeom>
          <a:noFill/>
        </p:spPr>
        <p:txBody>
          <a:bodyPr wrap="square" rtlCol="0">
            <a:spAutoFit/>
          </a:bodyPr>
          <a:lstStyle/>
          <a:p>
            <a:pPr>
              <a:lnSpc>
                <a:spcPct val="150000"/>
              </a:lnSpc>
            </a:pPr>
            <a:r>
              <a:rPr kumimoji="1" lang="en-US" altLang="ja-JP" sz="1300" dirty="0">
                <a:solidFill>
                  <a:schemeClr val="tx1">
                    <a:lumMod val="65000"/>
                    <a:lumOff val="35000"/>
                  </a:schemeClr>
                </a:solidFill>
                <a:latin typeface="Osaka" panose="020B0600000000000000" pitchFamily="34" charset="-128"/>
                <a:ea typeface="Osaka" panose="020B0600000000000000" pitchFamily="34" charset="-128"/>
              </a:rPr>
              <a:t>4</a:t>
            </a: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つの重なり合った四角は、お互いを認め寄り添うことで新たな解決を見出す様子を表しています。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pic>
        <p:nvPicPr>
          <p:cNvPr id="197" name="図 196" descr="黒いバックグラウンドの前に座っている&#10;&#10;中程度の精度で自動的に生成された説明">
            <a:extLst>
              <a:ext uri="{FF2B5EF4-FFF2-40B4-BE49-F238E27FC236}">
                <a16:creationId xmlns:a16="http://schemas.microsoft.com/office/drawing/2014/main" id="{829B92A1-BC8B-644F-AB11-81CA904130B1}"/>
              </a:ext>
            </a:extLst>
          </p:cNvPr>
          <p:cNvPicPr>
            <a:picLocks noChangeAspect="1"/>
          </p:cNvPicPr>
          <p:nvPr/>
        </p:nvPicPr>
        <p:blipFill rotWithShape="1">
          <a:blip r:embed="rId11"/>
          <a:srcRect l="19156" t="-1" r="65445" b="-11296"/>
          <a:stretch/>
        </p:blipFill>
        <p:spPr>
          <a:xfrm>
            <a:off x="5850913" y="18730107"/>
            <a:ext cx="592651" cy="650579"/>
          </a:xfrm>
          <a:prstGeom prst="rect">
            <a:avLst/>
          </a:prstGeom>
        </p:spPr>
      </p:pic>
      <p:sp>
        <p:nvSpPr>
          <p:cNvPr id="198" name="テキスト ボックス 197">
            <a:extLst>
              <a:ext uri="{FF2B5EF4-FFF2-40B4-BE49-F238E27FC236}">
                <a16:creationId xmlns:a16="http://schemas.microsoft.com/office/drawing/2014/main" id="{D3FC51A0-9F6F-0443-835D-66FA54E93EFA}"/>
              </a:ext>
            </a:extLst>
          </p:cNvPr>
          <p:cNvSpPr txBox="1"/>
          <p:nvPr/>
        </p:nvSpPr>
        <p:spPr>
          <a:xfrm>
            <a:off x="4889691" y="19451281"/>
            <a:ext cx="2527109" cy="957570"/>
          </a:xfrm>
          <a:prstGeom prst="rect">
            <a:avLst/>
          </a:prstGeom>
          <a:noFill/>
        </p:spPr>
        <p:txBody>
          <a:bodyPr wrap="square" rtlCol="0">
            <a:spAutoFit/>
          </a:bodyPr>
          <a:lstStyle/>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大きく広がった</a:t>
            </a:r>
            <a:r>
              <a:rPr kumimoji="1" lang="en-US" altLang="ja-JP" sz="1300" dirty="0">
                <a:solidFill>
                  <a:schemeClr val="tx1">
                    <a:lumMod val="65000"/>
                    <a:lumOff val="35000"/>
                  </a:schemeClr>
                </a:solidFill>
                <a:latin typeface="Osaka" panose="020B0600000000000000" pitchFamily="34" charset="-128"/>
                <a:ea typeface="Osaka" panose="020B0600000000000000" pitchFamily="34" charset="-128"/>
              </a:rPr>
              <a:t>Q</a:t>
            </a: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は、目を見開いて社会を真っ直ぐに見つめ、本質を見極める姿勢を表しています。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pic>
        <p:nvPicPr>
          <p:cNvPr id="199" name="図 198" descr="黒いバックグラウンドの前に座っている&#10;&#10;中程度の精度で自動的に生成された説明">
            <a:extLst>
              <a:ext uri="{FF2B5EF4-FFF2-40B4-BE49-F238E27FC236}">
                <a16:creationId xmlns:a16="http://schemas.microsoft.com/office/drawing/2014/main" id="{F1A201F7-747A-1647-8D62-D9169D95D0CF}"/>
              </a:ext>
            </a:extLst>
          </p:cNvPr>
          <p:cNvPicPr>
            <a:picLocks noChangeAspect="1"/>
          </p:cNvPicPr>
          <p:nvPr/>
        </p:nvPicPr>
        <p:blipFill rotWithShape="1">
          <a:blip r:embed="rId11"/>
          <a:srcRect l="44015" t="-1" r="45908" b="-6638"/>
          <a:stretch/>
        </p:blipFill>
        <p:spPr>
          <a:xfrm>
            <a:off x="8523748" y="18818593"/>
            <a:ext cx="303364" cy="487605"/>
          </a:xfrm>
          <a:prstGeom prst="rect">
            <a:avLst/>
          </a:prstGeom>
        </p:spPr>
      </p:pic>
      <p:sp>
        <p:nvSpPr>
          <p:cNvPr id="201" name="テキスト ボックス 200">
            <a:extLst>
              <a:ext uri="{FF2B5EF4-FFF2-40B4-BE49-F238E27FC236}">
                <a16:creationId xmlns:a16="http://schemas.microsoft.com/office/drawing/2014/main" id="{40CE1EE2-2DF4-2D48-BFDE-D68054447E13}"/>
              </a:ext>
            </a:extLst>
          </p:cNvPr>
          <p:cNvSpPr txBox="1"/>
          <p:nvPr/>
        </p:nvSpPr>
        <p:spPr>
          <a:xfrm>
            <a:off x="8110386" y="19451281"/>
            <a:ext cx="2527109" cy="957570"/>
          </a:xfrm>
          <a:prstGeom prst="rect">
            <a:avLst/>
          </a:prstGeom>
          <a:noFill/>
        </p:spPr>
        <p:txBody>
          <a:bodyPr wrap="square" rtlCol="0">
            <a:spAutoFit/>
          </a:bodyPr>
          <a:lstStyle/>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丸みを帯びた書体は、安心や安全、調和を産み出す存在でありたいという願いを表しております。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pic>
        <p:nvPicPr>
          <p:cNvPr id="204" name="図 203" descr="黒いバックグラウンドの前に座っている&#10;&#10;中程度の精度で自動的に生成された説明">
            <a:extLst>
              <a:ext uri="{FF2B5EF4-FFF2-40B4-BE49-F238E27FC236}">
                <a16:creationId xmlns:a16="http://schemas.microsoft.com/office/drawing/2014/main" id="{89653B92-23D9-AB4F-AD75-DD3038AC65A2}"/>
              </a:ext>
            </a:extLst>
          </p:cNvPr>
          <p:cNvPicPr>
            <a:picLocks noChangeAspect="1"/>
          </p:cNvPicPr>
          <p:nvPr/>
        </p:nvPicPr>
        <p:blipFill rotWithShape="1">
          <a:blip r:embed="rId11"/>
          <a:srcRect l="90207" t="-1" r="-284" b="-6638"/>
          <a:stretch/>
        </p:blipFill>
        <p:spPr>
          <a:xfrm>
            <a:off x="9037273" y="18721854"/>
            <a:ext cx="303364" cy="487605"/>
          </a:xfrm>
          <a:prstGeom prst="rect">
            <a:avLst/>
          </a:prstGeom>
        </p:spPr>
      </p:pic>
      <p:pic>
        <p:nvPicPr>
          <p:cNvPr id="205" name="図 204" descr="黒いバックグラウンドの前に座っている&#10;&#10;中程度の精度で自動的に生成された説明">
            <a:extLst>
              <a:ext uri="{FF2B5EF4-FFF2-40B4-BE49-F238E27FC236}">
                <a16:creationId xmlns:a16="http://schemas.microsoft.com/office/drawing/2014/main" id="{142B391C-6732-F143-AADC-8E17755303A2}"/>
              </a:ext>
            </a:extLst>
          </p:cNvPr>
          <p:cNvPicPr>
            <a:picLocks noChangeAspect="1"/>
          </p:cNvPicPr>
          <p:nvPr/>
        </p:nvPicPr>
        <p:blipFill rotWithShape="1">
          <a:blip r:embed="rId11"/>
          <a:srcRect l="54454" t="-1" r="35469" b="-6638"/>
          <a:stretch/>
        </p:blipFill>
        <p:spPr>
          <a:xfrm>
            <a:off x="9434925" y="18911604"/>
            <a:ext cx="303364" cy="487605"/>
          </a:xfrm>
          <a:prstGeom prst="rect">
            <a:avLst/>
          </a:prstGeom>
        </p:spPr>
      </p:pic>
      <p:pic>
        <p:nvPicPr>
          <p:cNvPr id="206" name="図 205" descr="黒いバックグラウンドの前に座っている&#10;&#10;中程度の精度で自動的に生成された説明">
            <a:extLst>
              <a:ext uri="{FF2B5EF4-FFF2-40B4-BE49-F238E27FC236}">
                <a16:creationId xmlns:a16="http://schemas.microsoft.com/office/drawing/2014/main" id="{B1799D14-3AEF-3641-BC5A-B33571E87FEC}"/>
              </a:ext>
            </a:extLst>
          </p:cNvPr>
          <p:cNvPicPr>
            <a:picLocks noChangeAspect="1"/>
          </p:cNvPicPr>
          <p:nvPr/>
        </p:nvPicPr>
        <p:blipFill rotWithShape="1">
          <a:blip r:embed="rId11"/>
          <a:srcRect l="33766" t="-26" r="56157" b="-6614"/>
          <a:stretch/>
        </p:blipFill>
        <p:spPr>
          <a:xfrm>
            <a:off x="9870076" y="18795446"/>
            <a:ext cx="303364" cy="487605"/>
          </a:xfrm>
          <a:prstGeom prst="rect">
            <a:avLst/>
          </a:prstGeom>
        </p:spPr>
      </p:pic>
      <p:sp>
        <p:nvSpPr>
          <p:cNvPr id="210" name="テキスト ボックス 209">
            <a:extLst>
              <a:ext uri="{FF2B5EF4-FFF2-40B4-BE49-F238E27FC236}">
                <a16:creationId xmlns:a16="http://schemas.microsoft.com/office/drawing/2014/main" id="{4B53289C-71D9-8944-8382-7BAB622770C2}"/>
              </a:ext>
            </a:extLst>
          </p:cNvPr>
          <p:cNvSpPr txBox="1"/>
          <p:nvPr/>
        </p:nvSpPr>
        <p:spPr>
          <a:xfrm>
            <a:off x="3538885" y="17601499"/>
            <a:ext cx="6320216" cy="357406"/>
          </a:xfrm>
          <a:prstGeom prst="rect">
            <a:avLst/>
          </a:prstGeom>
          <a:noFill/>
        </p:spPr>
        <p:txBody>
          <a:bodyPr wrap="square" rtlCol="0">
            <a:spAutoFit/>
          </a:bodyPr>
          <a:lstStyle/>
          <a:p>
            <a:pPr>
              <a:lnSpc>
                <a:spcPct val="150000"/>
              </a:lnSpc>
            </a:pPr>
            <a:r>
              <a:rPr kumimoji="1" lang="ja-JP" altLang="en-US" sz="1300">
                <a:solidFill>
                  <a:schemeClr val="tx1">
                    <a:lumMod val="65000"/>
                    <a:lumOff val="35000"/>
                  </a:schemeClr>
                </a:solidFill>
                <a:latin typeface="Osaka" panose="020B0600000000000000" pitchFamily="34" charset="-128"/>
                <a:ea typeface="Osaka" panose="020B0600000000000000" pitchFamily="34" charset="-128"/>
              </a:rPr>
              <a:t>社会課題の解決に向け、特定の視点に偏ることなく事業を展開してまいります。</a:t>
            </a:r>
            <a:endParaRPr kumimoji="1"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13" name="テキスト ボックス 112">
            <a:extLst>
              <a:ext uri="{FF2B5EF4-FFF2-40B4-BE49-F238E27FC236}">
                <a16:creationId xmlns:a16="http://schemas.microsoft.com/office/drawing/2014/main" id="{17CDEDB6-7D69-4D42-9DCF-F047DEA9CDBC}"/>
              </a:ext>
            </a:extLst>
          </p:cNvPr>
          <p:cNvSpPr txBox="1"/>
          <p:nvPr/>
        </p:nvSpPr>
        <p:spPr>
          <a:xfrm>
            <a:off x="1968844" y="32396992"/>
            <a:ext cx="4333727" cy="874855"/>
          </a:xfrm>
          <a:prstGeom prst="rect">
            <a:avLst/>
          </a:prstGeom>
          <a:noFill/>
        </p:spPr>
        <p:txBody>
          <a:bodyPr wrap="square" rtlCol="0">
            <a:spAutoFit/>
          </a:bodyPr>
          <a:lstStyle/>
          <a:p>
            <a:pPr>
              <a:lnSpc>
                <a:spcPct val="150000"/>
              </a:lnSpc>
            </a:pPr>
            <a:r>
              <a:rPr kumimoji="1" lang="ja-JP" altLang="en-US">
                <a:latin typeface="Osaka" panose="020B0600000000000000" pitchFamily="34" charset="-128"/>
                <a:ea typeface="Osaka" panose="020B0600000000000000" pitchFamily="34" charset="-128"/>
              </a:rPr>
              <a:t>ノーリフティングケアの標準化および</a:t>
            </a:r>
            <a:endParaRPr kumimoji="1" lang="en-US" altLang="ja-JP" dirty="0">
              <a:latin typeface="Osaka" panose="020B0600000000000000" pitchFamily="34" charset="-128"/>
              <a:ea typeface="Osaka" panose="020B0600000000000000" pitchFamily="34" charset="-128"/>
            </a:endParaRPr>
          </a:p>
          <a:p>
            <a:pPr>
              <a:lnSpc>
                <a:spcPct val="150000"/>
              </a:lnSpc>
            </a:pPr>
            <a:r>
              <a:rPr kumimoji="1" lang="ja-JP" altLang="en-US">
                <a:latin typeface="Osaka" panose="020B0600000000000000" pitchFamily="34" charset="-128"/>
                <a:ea typeface="Osaka" panose="020B0600000000000000" pitchFamily="34" charset="-128"/>
              </a:rPr>
              <a:t>施設認証制度の構築</a:t>
            </a:r>
            <a:endParaRPr kumimoji="1" lang="en-US" altLang="ja-JP" dirty="0">
              <a:latin typeface="Osaka" panose="020B0600000000000000" pitchFamily="34" charset="-128"/>
              <a:ea typeface="Osaka" panose="020B0600000000000000" pitchFamily="34" charset="-128"/>
            </a:endParaRPr>
          </a:p>
        </p:txBody>
      </p:sp>
      <p:sp>
        <p:nvSpPr>
          <p:cNvPr id="115" name="テキスト ボックス 114">
            <a:extLst>
              <a:ext uri="{FF2B5EF4-FFF2-40B4-BE49-F238E27FC236}">
                <a16:creationId xmlns:a16="http://schemas.microsoft.com/office/drawing/2014/main" id="{BE249D47-E44D-A640-BAFB-32B7D3BD7446}"/>
              </a:ext>
            </a:extLst>
          </p:cNvPr>
          <p:cNvSpPr txBox="1"/>
          <p:nvPr/>
        </p:nvSpPr>
        <p:spPr>
          <a:xfrm>
            <a:off x="2029242" y="23905332"/>
            <a:ext cx="4079876" cy="1290353"/>
          </a:xfrm>
          <a:prstGeom prst="rect">
            <a:avLst/>
          </a:prstGeom>
          <a:noFill/>
        </p:spPr>
        <p:txBody>
          <a:bodyPr wrap="square" rtlCol="0">
            <a:spAutoFit/>
          </a:bodyPr>
          <a:lstStyle/>
          <a:p>
            <a:pPr>
              <a:lnSpc>
                <a:spcPct val="150000"/>
              </a:lnSpc>
            </a:pPr>
            <a:r>
              <a:rPr kumimoji="1" lang="ja-JP" altLang="en-US">
                <a:latin typeface="Osaka" panose="020B0600000000000000" pitchFamily="34" charset="-128"/>
                <a:ea typeface="Osaka" panose="020B0600000000000000" pitchFamily="34" charset="-128"/>
              </a:rPr>
              <a:t>ストレスを感じさせず</a:t>
            </a:r>
            <a:endParaRPr kumimoji="1" lang="en-US" altLang="ja-JP" dirty="0">
              <a:latin typeface="Osaka" panose="020B0600000000000000" pitchFamily="34" charset="-128"/>
              <a:ea typeface="Osaka" panose="020B0600000000000000" pitchFamily="34" charset="-128"/>
            </a:endParaRPr>
          </a:p>
          <a:p>
            <a:pPr>
              <a:lnSpc>
                <a:spcPct val="150000"/>
              </a:lnSpc>
            </a:pPr>
            <a:r>
              <a:rPr kumimoji="1" lang="ja-JP" altLang="en-US">
                <a:latin typeface="Osaka" panose="020B0600000000000000" pitchFamily="34" charset="-128"/>
                <a:ea typeface="Osaka" panose="020B0600000000000000" pitchFamily="34" charset="-128"/>
              </a:rPr>
              <a:t>施設全体のリスク防止を可能にする</a:t>
            </a:r>
            <a:endParaRPr kumimoji="1" lang="en-US" altLang="ja-JP" dirty="0">
              <a:latin typeface="Osaka" panose="020B0600000000000000" pitchFamily="34" charset="-128"/>
              <a:ea typeface="Osaka" panose="020B0600000000000000" pitchFamily="34" charset="-128"/>
            </a:endParaRPr>
          </a:p>
          <a:p>
            <a:pPr>
              <a:lnSpc>
                <a:spcPct val="150000"/>
              </a:lnSpc>
            </a:pPr>
            <a:r>
              <a:rPr kumimoji="1" lang="ja-JP" altLang="en-US">
                <a:latin typeface="Osaka" panose="020B0600000000000000" pitchFamily="34" charset="-128"/>
                <a:ea typeface="Osaka" panose="020B0600000000000000" pitchFamily="34" charset="-128"/>
              </a:rPr>
              <a:t>見守りシステムの開発</a:t>
            </a:r>
            <a:endParaRPr kumimoji="1" lang="en-US" altLang="ja-JP" dirty="0">
              <a:latin typeface="Osaka" panose="020B0600000000000000" pitchFamily="34" charset="-128"/>
              <a:ea typeface="Osaka" panose="020B0600000000000000" pitchFamily="34" charset="-128"/>
            </a:endParaRPr>
          </a:p>
        </p:txBody>
      </p:sp>
      <p:sp>
        <p:nvSpPr>
          <p:cNvPr id="136" name="テキスト ボックス 135">
            <a:extLst>
              <a:ext uri="{FF2B5EF4-FFF2-40B4-BE49-F238E27FC236}">
                <a16:creationId xmlns:a16="http://schemas.microsoft.com/office/drawing/2014/main" id="{4A714612-65FF-0243-8773-A2DD40F29964}"/>
              </a:ext>
            </a:extLst>
          </p:cNvPr>
          <p:cNvSpPr txBox="1"/>
          <p:nvPr/>
        </p:nvSpPr>
        <p:spPr>
          <a:xfrm>
            <a:off x="5767000" y="6363650"/>
            <a:ext cx="931103" cy="316625"/>
          </a:xfrm>
          <a:prstGeom prst="rect">
            <a:avLst/>
          </a:prstGeom>
          <a:noFill/>
        </p:spPr>
        <p:txBody>
          <a:bodyPr wrap="square" rtlCol="0">
            <a:spAutoFit/>
          </a:bodyPr>
          <a:lstStyle/>
          <a:p>
            <a:pPr algn="ctr">
              <a:lnSpc>
                <a:spcPct val="150000"/>
              </a:lnSpc>
            </a:pPr>
            <a:r>
              <a:rPr lang="ja-JP" altLang="en-US" sz="1100">
                <a:latin typeface="Osaka" panose="020B0600000000000000" pitchFamily="34" charset="-128"/>
                <a:ea typeface="Osaka" panose="020B0600000000000000" pitchFamily="34" charset="-128"/>
              </a:rPr>
              <a:t>事業内容</a:t>
            </a:r>
            <a:endParaRPr kumimoji="1" lang="en-US" altLang="ja-JP" sz="1100" dirty="0">
              <a:latin typeface="Osaka" panose="020B0600000000000000" pitchFamily="34" charset="-128"/>
              <a:ea typeface="Osaka" panose="020B0600000000000000" pitchFamily="34" charset="-128"/>
            </a:endParaRPr>
          </a:p>
        </p:txBody>
      </p:sp>
      <p:sp>
        <p:nvSpPr>
          <p:cNvPr id="142" name="テキスト ボックス 141">
            <a:extLst>
              <a:ext uri="{FF2B5EF4-FFF2-40B4-BE49-F238E27FC236}">
                <a16:creationId xmlns:a16="http://schemas.microsoft.com/office/drawing/2014/main" id="{9091291E-F5B9-E742-9E77-FCCD27DCD891}"/>
              </a:ext>
            </a:extLst>
          </p:cNvPr>
          <p:cNvSpPr txBox="1"/>
          <p:nvPr/>
        </p:nvSpPr>
        <p:spPr>
          <a:xfrm>
            <a:off x="5354525" y="13853477"/>
            <a:ext cx="1823728" cy="316625"/>
          </a:xfrm>
          <a:prstGeom prst="rect">
            <a:avLst/>
          </a:prstGeom>
          <a:noFill/>
        </p:spPr>
        <p:txBody>
          <a:bodyPr wrap="square" rtlCol="0">
            <a:spAutoFit/>
          </a:bodyPr>
          <a:lstStyle/>
          <a:p>
            <a:pPr algn="ctr">
              <a:lnSpc>
                <a:spcPct val="150000"/>
              </a:lnSpc>
            </a:pPr>
            <a:r>
              <a:rPr kumimoji="1" lang="ja-JP" altLang="en-US" sz="1100">
                <a:latin typeface="Osaka" panose="020B0600000000000000" pitchFamily="34" charset="-128"/>
                <a:ea typeface="Osaka" panose="020B0600000000000000" pitchFamily="34" charset="-128"/>
              </a:rPr>
              <a:t>社名とロゴに込めた想い</a:t>
            </a:r>
            <a:endParaRPr kumimoji="1" lang="en-US" altLang="ja-JP" sz="1100" dirty="0">
              <a:latin typeface="Osaka" panose="020B0600000000000000" pitchFamily="34" charset="-128"/>
              <a:ea typeface="Osaka" panose="020B0600000000000000" pitchFamily="34" charset="-128"/>
            </a:endParaRPr>
          </a:p>
        </p:txBody>
      </p:sp>
      <p:sp>
        <p:nvSpPr>
          <p:cNvPr id="144" name="テキスト ボックス 143">
            <a:extLst>
              <a:ext uri="{FF2B5EF4-FFF2-40B4-BE49-F238E27FC236}">
                <a16:creationId xmlns:a16="http://schemas.microsoft.com/office/drawing/2014/main" id="{F7CBAED5-1B78-2643-B98C-44F50CCBE27C}"/>
              </a:ext>
            </a:extLst>
          </p:cNvPr>
          <p:cNvSpPr txBox="1"/>
          <p:nvPr/>
        </p:nvSpPr>
        <p:spPr>
          <a:xfrm>
            <a:off x="5299586" y="22583399"/>
            <a:ext cx="1823728" cy="316625"/>
          </a:xfrm>
          <a:prstGeom prst="rect">
            <a:avLst/>
          </a:prstGeom>
          <a:noFill/>
        </p:spPr>
        <p:txBody>
          <a:bodyPr wrap="square" rtlCol="0">
            <a:spAutoFit/>
          </a:bodyPr>
          <a:lstStyle/>
          <a:p>
            <a:pPr algn="ctr">
              <a:lnSpc>
                <a:spcPct val="150000"/>
              </a:lnSpc>
            </a:pPr>
            <a:r>
              <a:rPr kumimoji="1" lang="ja-JP" altLang="en-US" sz="1100">
                <a:latin typeface="Osaka" panose="020B0600000000000000" pitchFamily="34" charset="-128"/>
                <a:ea typeface="Osaka" panose="020B0600000000000000" pitchFamily="34" charset="-128"/>
              </a:rPr>
              <a:t>事例と今後の展開</a:t>
            </a:r>
            <a:endParaRPr kumimoji="1" lang="en-US" altLang="ja-JP" sz="1100" dirty="0">
              <a:latin typeface="Osaka" panose="020B0600000000000000" pitchFamily="34" charset="-128"/>
              <a:ea typeface="Osaka" panose="020B0600000000000000" pitchFamily="34" charset="-128"/>
            </a:endParaRPr>
          </a:p>
        </p:txBody>
      </p:sp>
      <p:sp>
        <p:nvSpPr>
          <p:cNvPr id="129" name="テキスト ボックス 128">
            <a:extLst>
              <a:ext uri="{FF2B5EF4-FFF2-40B4-BE49-F238E27FC236}">
                <a16:creationId xmlns:a16="http://schemas.microsoft.com/office/drawing/2014/main" id="{380F5970-8E64-C947-8022-BDA51ABF4B2B}"/>
              </a:ext>
            </a:extLst>
          </p:cNvPr>
          <p:cNvSpPr txBox="1"/>
          <p:nvPr/>
        </p:nvSpPr>
        <p:spPr>
          <a:xfrm>
            <a:off x="2029242" y="41118370"/>
            <a:ext cx="4051393" cy="874855"/>
          </a:xfrm>
          <a:prstGeom prst="rect">
            <a:avLst/>
          </a:prstGeom>
          <a:noFill/>
        </p:spPr>
        <p:txBody>
          <a:bodyPr wrap="square" rtlCol="0">
            <a:spAutoFit/>
          </a:bodyPr>
          <a:lstStyle/>
          <a:p>
            <a:pPr>
              <a:lnSpc>
                <a:spcPct val="150000"/>
              </a:lnSpc>
            </a:pPr>
            <a:r>
              <a:rPr kumimoji="1" lang="ja-JP" altLang="en-US">
                <a:latin typeface="Osaka" panose="020B0600000000000000" pitchFamily="34" charset="-128"/>
                <a:ea typeface="Osaka" panose="020B0600000000000000" pitchFamily="34" charset="-128"/>
              </a:rPr>
              <a:t>介護ロボット・福祉機器・</a:t>
            </a:r>
            <a:r>
              <a:rPr kumimoji="1" lang="en-US" altLang="ja-JP" dirty="0">
                <a:latin typeface="Osaka" panose="020B0600000000000000" pitchFamily="34" charset="-128"/>
                <a:ea typeface="Osaka" panose="020B0600000000000000" pitchFamily="34" charset="-128"/>
              </a:rPr>
              <a:t>ICT</a:t>
            </a:r>
            <a:r>
              <a:rPr kumimoji="1" lang="ja-JP" altLang="en-US">
                <a:latin typeface="Osaka" panose="020B0600000000000000" pitchFamily="34" charset="-128"/>
                <a:ea typeface="Osaka" panose="020B0600000000000000" pitchFamily="34" charset="-128"/>
              </a:rPr>
              <a:t>などの</a:t>
            </a:r>
            <a:endParaRPr kumimoji="1" lang="en-US" altLang="ja-JP" dirty="0">
              <a:latin typeface="Osaka" panose="020B0600000000000000" pitchFamily="34" charset="-128"/>
              <a:ea typeface="Osaka" panose="020B0600000000000000" pitchFamily="34" charset="-128"/>
            </a:endParaRPr>
          </a:p>
          <a:p>
            <a:pPr>
              <a:lnSpc>
                <a:spcPct val="150000"/>
              </a:lnSpc>
            </a:pPr>
            <a:r>
              <a:rPr kumimoji="1" lang="ja-JP" altLang="en-US">
                <a:latin typeface="Osaka" panose="020B0600000000000000" pitchFamily="34" charset="-128"/>
                <a:ea typeface="Osaka" panose="020B0600000000000000" pitchFamily="34" charset="-128"/>
              </a:rPr>
              <a:t>介護テクノロジー体験機会</a:t>
            </a:r>
            <a:endParaRPr kumimoji="1" lang="en-US" altLang="ja-JP" dirty="0">
              <a:latin typeface="Osaka" panose="020B0600000000000000" pitchFamily="34" charset="-128"/>
              <a:ea typeface="Osaka" panose="020B0600000000000000" pitchFamily="34" charset="-128"/>
            </a:endParaRPr>
          </a:p>
        </p:txBody>
      </p:sp>
      <p:pic>
        <p:nvPicPr>
          <p:cNvPr id="148" name="図 147">
            <a:extLst>
              <a:ext uri="{FF2B5EF4-FFF2-40B4-BE49-F238E27FC236}">
                <a16:creationId xmlns:a16="http://schemas.microsoft.com/office/drawing/2014/main" id="{02F29D42-6CAE-024F-86E0-76EEA4BE547F}"/>
              </a:ext>
            </a:extLst>
          </p:cNvPr>
          <p:cNvPicPr>
            <a:picLocks noChangeAspect="1"/>
          </p:cNvPicPr>
          <p:nvPr/>
        </p:nvPicPr>
        <p:blipFill rotWithShape="1">
          <a:blip r:embed="rId12"/>
          <a:srcRect t="-132" b="11996"/>
          <a:stretch/>
        </p:blipFill>
        <p:spPr>
          <a:xfrm>
            <a:off x="6328572" y="32195747"/>
            <a:ext cx="4091171" cy="2403904"/>
          </a:xfrm>
          <a:prstGeom prst="rect">
            <a:avLst/>
          </a:prstGeom>
          <a:ln>
            <a:noFill/>
          </a:ln>
        </p:spPr>
      </p:pic>
      <p:sp>
        <p:nvSpPr>
          <p:cNvPr id="151" name="テキスト ボックス 150">
            <a:extLst>
              <a:ext uri="{FF2B5EF4-FFF2-40B4-BE49-F238E27FC236}">
                <a16:creationId xmlns:a16="http://schemas.microsoft.com/office/drawing/2014/main" id="{6AACC181-AC0A-5F40-973D-3A662F3F349C}"/>
              </a:ext>
            </a:extLst>
          </p:cNvPr>
          <p:cNvSpPr txBox="1"/>
          <p:nvPr/>
        </p:nvSpPr>
        <p:spPr>
          <a:xfrm>
            <a:off x="5367384" y="49545538"/>
            <a:ext cx="1823728" cy="316625"/>
          </a:xfrm>
          <a:prstGeom prst="rect">
            <a:avLst/>
          </a:prstGeom>
          <a:noFill/>
        </p:spPr>
        <p:txBody>
          <a:bodyPr wrap="square" rtlCol="0">
            <a:spAutoFit/>
          </a:bodyPr>
          <a:lstStyle/>
          <a:p>
            <a:pPr algn="ctr">
              <a:lnSpc>
                <a:spcPct val="150000"/>
              </a:lnSpc>
            </a:pPr>
            <a:r>
              <a:rPr kumimoji="1" lang="ja-JP" altLang="en-US" sz="1100">
                <a:latin typeface="Osaka" panose="020B0600000000000000" pitchFamily="34" charset="-128"/>
                <a:ea typeface="Osaka" panose="020B0600000000000000" pitchFamily="34" charset="-128"/>
              </a:rPr>
              <a:t>会社概要</a:t>
            </a:r>
            <a:endParaRPr kumimoji="1" lang="en-US" altLang="ja-JP" sz="1100" dirty="0">
              <a:latin typeface="Osaka" panose="020B0600000000000000" pitchFamily="34" charset="-128"/>
              <a:ea typeface="Osaka" panose="020B0600000000000000" pitchFamily="34" charset="-128"/>
            </a:endParaRPr>
          </a:p>
        </p:txBody>
      </p:sp>
      <p:sp>
        <p:nvSpPr>
          <p:cNvPr id="168" name="テキスト ボックス 167">
            <a:extLst>
              <a:ext uri="{FF2B5EF4-FFF2-40B4-BE49-F238E27FC236}">
                <a16:creationId xmlns:a16="http://schemas.microsoft.com/office/drawing/2014/main" id="{E825A29E-0683-4347-916B-198667E43E60}"/>
              </a:ext>
            </a:extLst>
          </p:cNvPr>
          <p:cNvSpPr txBox="1"/>
          <p:nvPr/>
        </p:nvSpPr>
        <p:spPr>
          <a:xfrm>
            <a:off x="6669021" y="26799551"/>
            <a:ext cx="3454024" cy="3381310"/>
          </a:xfrm>
          <a:prstGeom prst="rect">
            <a:avLst/>
          </a:prstGeom>
          <a:noFill/>
        </p:spPr>
        <p:txBody>
          <a:bodyPr wrap="square" rtlCol="0">
            <a:spAutoFit/>
          </a:bodyPr>
          <a:lstStyle/>
          <a:p>
            <a:pPr>
              <a:lnSpc>
                <a:spcPct val="150000"/>
              </a:lnSpc>
            </a:pPr>
            <a:r>
              <a:rPr lang="ja-JP" altLang="en-US" sz="1400" b="1">
                <a:solidFill>
                  <a:srgbClr val="471E68"/>
                </a:solidFill>
                <a:latin typeface="Osaka" panose="020B0600000000000000" pitchFamily="34" charset="-128"/>
                <a:ea typeface="Osaka" panose="020B0600000000000000" pitchFamily="34" charset="-128"/>
              </a:rPr>
              <a:t>今後の展開</a:t>
            </a:r>
            <a:endParaRPr lang="en-US" altLang="ja-JP" sz="1400" b="1" dirty="0">
              <a:solidFill>
                <a:srgbClr val="471E68"/>
              </a:solidFill>
              <a:latin typeface="Osaka" panose="020B0600000000000000" pitchFamily="34" charset="-128"/>
              <a:ea typeface="Osaka" panose="020B0600000000000000" pitchFamily="34" charset="-128"/>
            </a:endParaRPr>
          </a:p>
          <a:p>
            <a:pPr>
              <a:lnSpc>
                <a:spcPct val="150000"/>
              </a:lnSpc>
            </a:pPr>
            <a:r>
              <a:rPr lang="ja-JP" altLang="en-US" sz="1300">
                <a:solidFill>
                  <a:srgbClr val="471E68"/>
                </a:solidFill>
                <a:latin typeface="Osaka" panose="020B0600000000000000" pitchFamily="34" charset="-128"/>
                <a:ea typeface="Osaka" panose="020B0600000000000000" pitchFamily="34" charset="-128"/>
              </a:rPr>
              <a:t>行動解析モジュールは対象者ごとに個別の危険予知が可能なため、デバイスを増やすだけで施設全体の見守りができるという拡張性があります。この点を活かし、今後は施設をまるごとデジタルツイン化しマネジメントするといった、新たなビジネスモデルのソリューション開発を進めます。</a:t>
            </a:r>
            <a:endParaRPr lang="en-US" altLang="ja-JP" sz="1300" dirty="0">
              <a:solidFill>
                <a:srgbClr val="471E68"/>
              </a:solidFill>
              <a:latin typeface="Osaka" panose="020B0600000000000000" pitchFamily="34" charset="-128"/>
              <a:ea typeface="Osaka" panose="020B0600000000000000" pitchFamily="34" charset="-128"/>
            </a:endParaRPr>
          </a:p>
          <a:p>
            <a:pPr>
              <a:lnSpc>
                <a:spcPct val="150000"/>
              </a:lnSpc>
            </a:pPr>
            <a:r>
              <a:rPr lang="ja-JP" altLang="en-US" sz="1300">
                <a:solidFill>
                  <a:srgbClr val="471E68"/>
                </a:solidFill>
                <a:latin typeface="Osaka" panose="020B0600000000000000" pitchFamily="34" charset="-128"/>
                <a:ea typeface="Osaka" panose="020B0600000000000000" pitchFamily="34" charset="-128"/>
              </a:rPr>
              <a:t>そして、在宅ケアを対象とした技術検証を通じ「コミュニティまるごと」の見守りの実現を目指します。</a:t>
            </a:r>
            <a:endParaRPr lang="en-US" altLang="ja-JP" sz="1300" dirty="0">
              <a:solidFill>
                <a:srgbClr val="471E68"/>
              </a:solidFill>
              <a:latin typeface="Osaka" panose="020B0600000000000000" pitchFamily="34" charset="-128"/>
              <a:ea typeface="Osaka" panose="020B0600000000000000" pitchFamily="34" charset="-128"/>
            </a:endParaRPr>
          </a:p>
        </p:txBody>
      </p:sp>
      <p:pic>
        <p:nvPicPr>
          <p:cNvPr id="3" name="図 2" descr="グラフィカル ユーザー インターフェイス, テキスト&#10;&#10;自動的に生成された説明">
            <a:extLst>
              <a:ext uri="{FF2B5EF4-FFF2-40B4-BE49-F238E27FC236}">
                <a16:creationId xmlns:a16="http://schemas.microsoft.com/office/drawing/2014/main" id="{156E2279-FC13-9644-85A1-55CF1C0A4D96}"/>
              </a:ext>
            </a:extLst>
          </p:cNvPr>
          <p:cNvPicPr>
            <a:picLocks noChangeAspect="1"/>
          </p:cNvPicPr>
          <p:nvPr/>
        </p:nvPicPr>
        <p:blipFill rotWithShape="1">
          <a:blip r:embed="rId13"/>
          <a:srcRect t="82840"/>
          <a:stretch/>
        </p:blipFill>
        <p:spPr>
          <a:xfrm>
            <a:off x="-648400" y="55453227"/>
            <a:ext cx="13479495" cy="2232042"/>
          </a:xfrm>
          <a:prstGeom prst="rect">
            <a:avLst/>
          </a:prstGeom>
        </p:spPr>
      </p:pic>
      <p:pic>
        <p:nvPicPr>
          <p:cNvPr id="6" name="図 5" descr="アイコン&#10;&#10;自動的に生成された説明">
            <a:extLst>
              <a:ext uri="{FF2B5EF4-FFF2-40B4-BE49-F238E27FC236}">
                <a16:creationId xmlns:a16="http://schemas.microsoft.com/office/drawing/2014/main" id="{C2C8F512-5687-6346-BBB8-2173DEC01CCF}"/>
              </a:ext>
            </a:extLst>
          </p:cNvPr>
          <p:cNvPicPr>
            <a:picLocks noChangeAspect="1"/>
          </p:cNvPicPr>
          <p:nvPr/>
        </p:nvPicPr>
        <p:blipFill rotWithShape="1">
          <a:blip r:embed="rId14"/>
          <a:srcRect l="6736" t="12343" r="7396" b="22228"/>
          <a:stretch/>
        </p:blipFill>
        <p:spPr>
          <a:xfrm>
            <a:off x="2091639" y="25334951"/>
            <a:ext cx="1917291" cy="380667"/>
          </a:xfrm>
          <a:prstGeom prst="rect">
            <a:avLst/>
          </a:prstGeom>
        </p:spPr>
      </p:pic>
      <p:sp>
        <p:nvSpPr>
          <p:cNvPr id="104" name="テキスト ボックス 103">
            <a:extLst>
              <a:ext uri="{FF2B5EF4-FFF2-40B4-BE49-F238E27FC236}">
                <a16:creationId xmlns:a16="http://schemas.microsoft.com/office/drawing/2014/main" id="{F5FFE797-DF1E-BB4F-9368-4150786A8FEB}"/>
              </a:ext>
            </a:extLst>
          </p:cNvPr>
          <p:cNvSpPr txBox="1"/>
          <p:nvPr/>
        </p:nvSpPr>
        <p:spPr>
          <a:xfrm>
            <a:off x="2118931" y="25675833"/>
            <a:ext cx="2274231" cy="337015"/>
          </a:xfrm>
          <a:prstGeom prst="rect">
            <a:avLst/>
          </a:prstGeom>
          <a:noFill/>
        </p:spPr>
        <p:txBody>
          <a:bodyPr wrap="square" rtlCol="0">
            <a:spAutoFit/>
          </a:bodyPr>
          <a:lstStyle/>
          <a:p>
            <a:pPr>
              <a:lnSpc>
                <a:spcPct val="150000"/>
              </a:lnSpc>
            </a:pPr>
            <a:r>
              <a:rPr lang="ja-JP" altLang="en-US" sz="1200">
                <a:latin typeface="Osaka" panose="020B0600000000000000" pitchFamily="34" charset="-128"/>
                <a:ea typeface="Osaka" panose="020B0600000000000000" pitchFamily="34" charset="-128"/>
              </a:rPr>
              <a:t>社会福祉法人</a:t>
            </a:r>
            <a:r>
              <a:rPr lang="en-US" altLang="ja-JP" sz="1200" dirty="0">
                <a:latin typeface="Osaka" panose="020B0600000000000000" pitchFamily="34" charset="-128"/>
                <a:ea typeface="Osaka" panose="020B0600000000000000" pitchFamily="34" charset="-128"/>
              </a:rPr>
              <a:t> </a:t>
            </a:r>
            <a:r>
              <a:rPr lang="ja-JP" altLang="en-US" sz="1200">
                <a:latin typeface="Osaka" panose="020B0600000000000000" pitchFamily="34" charset="-128"/>
                <a:ea typeface="Osaka" panose="020B0600000000000000" pitchFamily="34" charset="-128"/>
              </a:rPr>
              <a:t>大翔会様</a:t>
            </a:r>
            <a:endParaRPr lang="en-US" altLang="ja-JP" sz="12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05" name="テキスト ボックス 104">
            <a:extLst>
              <a:ext uri="{FF2B5EF4-FFF2-40B4-BE49-F238E27FC236}">
                <a16:creationId xmlns:a16="http://schemas.microsoft.com/office/drawing/2014/main" id="{8B38AB0C-9F9E-A748-8907-384EBEF4EA39}"/>
              </a:ext>
            </a:extLst>
          </p:cNvPr>
          <p:cNvSpPr txBox="1"/>
          <p:nvPr/>
        </p:nvSpPr>
        <p:spPr>
          <a:xfrm>
            <a:off x="1858556" y="26527637"/>
            <a:ext cx="4350284" cy="1880900"/>
          </a:xfrm>
          <a:prstGeom prst="rect">
            <a:avLst/>
          </a:prstGeom>
          <a:noFill/>
        </p:spPr>
        <p:txBody>
          <a:bodyPr wrap="square" rtlCol="0">
            <a:spAutoFit/>
          </a:bodyPr>
          <a:lstStyle/>
          <a:p>
            <a:pPr>
              <a:lnSpc>
                <a:spcPct val="150000"/>
              </a:lnSpc>
            </a:pPr>
            <a:r>
              <a:rPr lang="ja-JP" altLang="en-US" sz="1400" b="1">
                <a:latin typeface="Osaka" panose="020B0600000000000000" pitchFamily="34" charset="-128"/>
                <a:ea typeface="Osaka" panose="020B0600000000000000" pitchFamily="34" charset="-128"/>
              </a:rPr>
              <a:t>ストレスなく生活に溶け込む見守りシステムを</a:t>
            </a:r>
            <a:endParaRPr lang="en-US" altLang="ja-JP" sz="1400" b="1" dirty="0">
              <a:latin typeface="Osaka" panose="020B0600000000000000" pitchFamily="34" charset="-128"/>
              <a:ea typeface="Osaka" panose="020B0600000000000000" pitchFamily="34" charset="-128"/>
            </a:endParaRPr>
          </a:p>
          <a:p>
            <a:pPr>
              <a:lnSpc>
                <a:spcPct val="150000"/>
              </a:lnSpc>
            </a:pPr>
            <a:r>
              <a:rPr lang="ja-JP" altLang="en-US" sz="1300">
                <a:solidFill>
                  <a:schemeClr val="tx1">
                    <a:lumMod val="65000"/>
                    <a:lumOff val="35000"/>
                  </a:schemeClr>
                </a:solidFill>
                <a:latin typeface="Osaka" panose="020B0600000000000000" pitchFamily="34" charset="-128"/>
                <a:ea typeface="Osaka" panose="020B0600000000000000" pitchFamily="34" charset="-128"/>
              </a:rPr>
              <a:t>「監視されているという不快感を与えず、夜勤のスタッフにも親しみやすいかたちで見守りができたら。」</a:t>
            </a:r>
            <a:r>
              <a:rPr lang="en-US" altLang="ja-JP" sz="1300" dirty="0">
                <a:solidFill>
                  <a:schemeClr val="tx1">
                    <a:lumMod val="65000"/>
                    <a:lumOff val="35000"/>
                  </a:schemeClr>
                </a:solidFill>
                <a:latin typeface="Osaka" panose="020B0600000000000000" pitchFamily="34" charset="-128"/>
                <a:ea typeface="Osaka" panose="020B0600000000000000" pitchFamily="34" charset="-128"/>
              </a:rPr>
              <a:t> </a:t>
            </a:r>
            <a:r>
              <a:rPr lang="ja-JP" altLang="en-US" sz="1300">
                <a:solidFill>
                  <a:schemeClr val="tx1">
                    <a:lumMod val="65000"/>
                    <a:lumOff val="35000"/>
                  </a:schemeClr>
                </a:solidFill>
                <a:latin typeface="Osaka" panose="020B0600000000000000" pitchFamily="34" charset="-128"/>
                <a:ea typeface="Osaka" panose="020B0600000000000000" pitchFamily="34" charset="-128"/>
              </a:rPr>
              <a:t>専用カメラと心霊映像のようなモニタリング画像によって行われる見守りではなく、生活に溶け込んだ見守りをしたい。そうした想いを実現すべく着手しました。</a:t>
            </a:r>
            <a:endParaRPr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pic>
        <p:nvPicPr>
          <p:cNvPr id="8" name="図 7">
            <a:extLst>
              <a:ext uri="{FF2B5EF4-FFF2-40B4-BE49-F238E27FC236}">
                <a16:creationId xmlns:a16="http://schemas.microsoft.com/office/drawing/2014/main" id="{E2CC12EF-5845-164D-AF4A-92703180C335}"/>
              </a:ext>
            </a:extLst>
          </p:cNvPr>
          <p:cNvPicPr>
            <a:picLocks noChangeAspect="1"/>
          </p:cNvPicPr>
          <p:nvPr/>
        </p:nvPicPr>
        <p:blipFill>
          <a:blip r:embed="rId15"/>
          <a:stretch>
            <a:fillRect/>
          </a:stretch>
        </p:blipFill>
        <p:spPr>
          <a:xfrm>
            <a:off x="2104229" y="33929077"/>
            <a:ext cx="1818583" cy="378871"/>
          </a:xfrm>
          <a:prstGeom prst="rect">
            <a:avLst/>
          </a:prstGeom>
        </p:spPr>
      </p:pic>
      <p:sp>
        <p:nvSpPr>
          <p:cNvPr id="110" name="テキスト ボックス 109">
            <a:extLst>
              <a:ext uri="{FF2B5EF4-FFF2-40B4-BE49-F238E27FC236}">
                <a16:creationId xmlns:a16="http://schemas.microsoft.com/office/drawing/2014/main" id="{305DF9B6-4791-964D-B9B7-3FFF324CAC87}"/>
              </a:ext>
            </a:extLst>
          </p:cNvPr>
          <p:cNvSpPr txBox="1"/>
          <p:nvPr/>
        </p:nvSpPr>
        <p:spPr>
          <a:xfrm>
            <a:off x="2118931" y="34274761"/>
            <a:ext cx="2962312" cy="337015"/>
          </a:xfrm>
          <a:prstGeom prst="rect">
            <a:avLst/>
          </a:prstGeom>
          <a:noFill/>
        </p:spPr>
        <p:txBody>
          <a:bodyPr wrap="square" rtlCol="0">
            <a:spAutoFit/>
          </a:bodyPr>
          <a:lstStyle/>
          <a:p>
            <a:pPr>
              <a:lnSpc>
                <a:spcPct val="150000"/>
              </a:lnSpc>
            </a:pPr>
            <a:r>
              <a:rPr lang="ja-JP" altLang="en-US" sz="1200">
                <a:latin typeface="Osaka" panose="020B0600000000000000" pitchFamily="34" charset="-128"/>
                <a:ea typeface="Osaka" panose="020B0600000000000000" pitchFamily="34" charset="-128"/>
              </a:rPr>
              <a:t>一般社団法人</a:t>
            </a:r>
            <a:r>
              <a:rPr lang="en-US" altLang="ja-JP" sz="1200" dirty="0">
                <a:latin typeface="Osaka" panose="020B0600000000000000" pitchFamily="34" charset="-128"/>
                <a:ea typeface="Osaka" panose="020B0600000000000000" pitchFamily="34" charset="-128"/>
              </a:rPr>
              <a:t> </a:t>
            </a:r>
            <a:r>
              <a:rPr lang="ja-JP" altLang="en-US" sz="1200">
                <a:latin typeface="Osaka" panose="020B0600000000000000" pitchFamily="34" charset="-128"/>
                <a:ea typeface="Osaka" panose="020B0600000000000000" pitchFamily="34" charset="-128"/>
              </a:rPr>
              <a:t>日本ノーリフト協会様</a:t>
            </a:r>
            <a:endParaRPr lang="en-US" altLang="ja-JP" sz="12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08" name="テキスト ボックス 107">
            <a:extLst>
              <a:ext uri="{FF2B5EF4-FFF2-40B4-BE49-F238E27FC236}">
                <a16:creationId xmlns:a16="http://schemas.microsoft.com/office/drawing/2014/main" id="{A1683EA9-E2A3-9A4E-8016-5ACA433ECE01}"/>
              </a:ext>
            </a:extLst>
          </p:cNvPr>
          <p:cNvSpPr txBox="1"/>
          <p:nvPr/>
        </p:nvSpPr>
        <p:spPr>
          <a:xfrm>
            <a:off x="2029242" y="23635911"/>
            <a:ext cx="847868" cy="337015"/>
          </a:xfrm>
          <a:prstGeom prst="rect">
            <a:avLst/>
          </a:prstGeom>
          <a:noFill/>
        </p:spPr>
        <p:txBody>
          <a:bodyPr wrap="square" rtlCol="0">
            <a:spAutoFit/>
          </a:bodyPr>
          <a:lstStyle/>
          <a:p>
            <a:pPr>
              <a:lnSpc>
                <a:spcPct val="150000"/>
              </a:lnSpc>
            </a:pPr>
            <a:r>
              <a:rPr kumimoji="1" lang="ja-JP" altLang="en-US" sz="1200" b="1">
                <a:latin typeface="Osaka" panose="020B0600000000000000" pitchFamily="34" charset="-128"/>
                <a:ea typeface="Osaka" panose="020B0600000000000000" pitchFamily="34" charset="-128"/>
              </a:rPr>
              <a:t>事例</a:t>
            </a:r>
            <a:endParaRPr kumimoji="1" lang="en-US" altLang="ja-JP" sz="1200" b="1" dirty="0">
              <a:latin typeface="Osaka" panose="020B0600000000000000" pitchFamily="34" charset="-128"/>
              <a:ea typeface="Osaka" panose="020B0600000000000000" pitchFamily="34" charset="-128"/>
            </a:endParaRPr>
          </a:p>
        </p:txBody>
      </p:sp>
      <p:sp>
        <p:nvSpPr>
          <p:cNvPr id="109" name="テキスト ボックス 108">
            <a:extLst>
              <a:ext uri="{FF2B5EF4-FFF2-40B4-BE49-F238E27FC236}">
                <a16:creationId xmlns:a16="http://schemas.microsoft.com/office/drawing/2014/main" id="{ACABCF7A-A412-F64E-AD0B-2B85B5BA3C5D}"/>
              </a:ext>
            </a:extLst>
          </p:cNvPr>
          <p:cNvSpPr txBox="1"/>
          <p:nvPr/>
        </p:nvSpPr>
        <p:spPr>
          <a:xfrm>
            <a:off x="1965423" y="32031156"/>
            <a:ext cx="847868" cy="337015"/>
          </a:xfrm>
          <a:prstGeom prst="rect">
            <a:avLst/>
          </a:prstGeom>
          <a:noFill/>
        </p:spPr>
        <p:txBody>
          <a:bodyPr wrap="square" rtlCol="0">
            <a:spAutoFit/>
          </a:bodyPr>
          <a:lstStyle/>
          <a:p>
            <a:pPr>
              <a:lnSpc>
                <a:spcPct val="150000"/>
              </a:lnSpc>
            </a:pPr>
            <a:r>
              <a:rPr kumimoji="1" lang="ja-JP" altLang="en-US" sz="1200" b="1">
                <a:latin typeface="Osaka" panose="020B0600000000000000" pitchFamily="34" charset="-128"/>
                <a:ea typeface="Osaka" panose="020B0600000000000000" pitchFamily="34" charset="-128"/>
              </a:rPr>
              <a:t>事例</a:t>
            </a:r>
            <a:endParaRPr kumimoji="1" lang="en-US" altLang="ja-JP" sz="1200" b="1" dirty="0">
              <a:latin typeface="Osaka" panose="020B0600000000000000" pitchFamily="34" charset="-128"/>
              <a:ea typeface="Osaka" panose="020B0600000000000000" pitchFamily="34" charset="-128"/>
            </a:endParaRPr>
          </a:p>
        </p:txBody>
      </p:sp>
      <p:pic>
        <p:nvPicPr>
          <p:cNvPr id="10" name="図 9">
            <a:extLst>
              <a:ext uri="{FF2B5EF4-FFF2-40B4-BE49-F238E27FC236}">
                <a16:creationId xmlns:a16="http://schemas.microsoft.com/office/drawing/2014/main" id="{EA1582A9-35C3-2542-A8D1-C09EA4F9B608}"/>
              </a:ext>
            </a:extLst>
          </p:cNvPr>
          <p:cNvPicPr>
            <a:picLocks noChangeAspect="1"/>
          </p:cNvPicPr>
          <p:nvPr/>
        </p:nvPicPr>
        <p:blipFill rotWithShape="1">
          <a:blip r:embed="rId16"/>
          <a:srcRect l="8840" t="24722" r="8941" b="26316"/>
          <a:stretch/>
        </p:blipFill>
        <p:spPr>
          <a:xfrm>
            <a:off x="2138590" y="42580112"/>
            <a:ext cx="1062545" cy="316375"/>
          </a:xfrm>
          <a:prstGeom prst="rect">
            <a:avLst/>
          </a:prstGeom>
        </p:spPr>
      </p:pic>
      <p:sp>
        <p:nvSpPr>
          <p:cNvPr id="119" name="テキスト ボックス 118">
            <a:extLst>
              <a:ext uri="{FF2B5EF4-FFF2-40B4-BE49-F238E27FC236}">
                <a16:creationId xmlns:a16="http://schemas.microsoft.com/office/drawing/2014/main" id="{7CE8B72E-03DD-E440-9781-B81AF2FA3A47}"/>
              </a:ext>
            </a:extLst>
          </p:cNvPr>
          <p:cNvSpPr txBox="1"/>
          <p:nvPr/>
        </p:nvSpPr>
        <p:spPr>
          <a:xfrm>
            <a:off x="2333993" y="42858770"/>
            <a:ext cx="902624" cy="337015"/>
          </a:xfrm>
          <a:prstGeom prst="rect">
            <a:avLst/>
          </a:prstGeom>
          <a:noFill/>
        </p:spPr>
        <p:txBody>
          <a:bodyPr wrap="square" rtlCol="0">
            <a:spAutoFit/>
          </a:bodyPr>
          <a:lstStyle/>
          <a:p>
            <a:pPr>
              <a:lnSpc>
                <a:spcPct val="150000"/>
              </a:lnSpc>
            </a:pPr>
            <a:r>
              <a:rPr lang="ja-JP" altLang="en-US" sz="1200">
                <a:solidFill>
                  <a:schemeClr val="tx1">
                    <a:lumMod val="65000"/>
                    <a:lumOff val="35000"/>
                  </a:schemeClr>
                </a:solidFill>
                <a:latin typeface="Osaka" panose="020B0600000000000000" pitchFamily="34" charset="-128"/>
                <a:ea typeface="Osaka" panose="020B0600000000000000" pitchFamily="34" charset="-128"/>
              </a:rPr>
              <a:t>神戸市様</a:t>
            </a:r>
            <a:endParaRPr lang="en-US" altLang="ja-JP" sz="12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20" name="正方形/長方形 119">
            <a:extLst>
              <a:ext uri="{FF2B5EF4-FFF2-40B4-BE49-F238E27FC236}">
                <a16:creationId xmlns:a16="http://schemas.microsoft.com/office/drawing/2014/main" id="{7CD1BCD0-A64B-C546-A387-B0EE0A805F74}"/>
              </a:ext>
            </a:extLst>
          </p:cNvPr>
          <p:cNvSpPr/>
          <p:nvPr/>
        </p:nvSpPr>
        <p:spPr>
          <a:xfrm>
            <a:off x="6391813" y="43734949"/>
            <a:ext cx="4027930" cy="3439208"/>
          </a:xfrm>
          <a:prstGeom prst="rect">
            <a:avLst/>
          </a:prstGeom>
          <a:solidFill>
            <a:srgbClr val="D7DCF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テキスト ボックス 120">
            <a:extLst>
              <a:ext uri="{FF2B5EF4-FFF2-40B4-BE49-F238E27FC236}">
                <a16:creationId xmlns:a16="http://schemas.microsoft.com/office/drawing/2014/main" id="{38C98F85-1BB4-0E41-95D8-77F95C7DB187}"/>
              </a:ext>
            </a:extLst>
          </p:cNvPr>
          <p:cNvSpPr txBox="1"/>
          <p:nvPr/>
        </p:nvSpPr>
        <p:spPr>
          <a:xfrm>
            <a:off x="6678765" y="44081146"/>
            <a:ext cx="3454024" cy="2781146"/>
          </a:xfrm>
          <a:prstGeom prst="rect">
            <a:avLst/>
          </a:prstGeom>
          <a:noFill/>
        </p:spPr>
        <p:txBody>
          <a:bodyPr wrap="square" rtlCol="0">
            <a:spAutoFit/>
          </a:bodyPr>
          <a:lstStyle/>
          <a:p>
            <a:pPr>
              <a:lnSpc>
                <a:spcPct val="150000"/>
              </a:lnSpc>
            </a:pPr>
            <a:r>
              <a:rPr lang="ja-JP" altLang="en-US" sz="1400" b="1">
                <a:solidFill>
                  <a:srgbClr val="471E68"/>
                </a:solidFill>
                <a:latin typeface="Osaka" panose="020B0600000000000000" pitchFamily="34" charset="-128"/>
                <a:ea typeface="Osaka" panose="020B0600000000000000" pitchFamily="34" charset="-128"/>
              </a:rPr>
              <a:t>今後の展開</a:t>
            </a:r>
            <a:endParaRPr lang="en-US" altLang="ja-JP" sz="1400" b="1" dirty="0">
              <a:solidFill>
                <a:srgbClr val="471E68"/>
              </a:solidFill>
              <a:latin typeface="Osaka" panose="020B0600000000000000" pitchFamily="34" charset="-128"/>
              <a:ea typeface="Osaka" panose="020B0600000000000000" pitchFamily="34" charset="-128"/>
            </a:endParaRPr>
          </a:p>
          <a:p>
            <a:pPr>
              <a:lnSpc>
                <a:spcPct val="150000"/>
              </a:lnSpc>
            </a:pPr>
            <a:r>
              <a:rPr lang="ja-JP" altLang="en-US" sz="1300">
                <a:solidFill>
                  <a:srgbClr val="471E68"/>
                </a:solidFill>
                <a:latin typeface="Osaka" panose="020B0600000000000000" pitchFamily="34" charset="-128"/>
                <a:ea typeface="Osaka" panose="020B0600000000000000" pitchFamily="34" charset="-128"/>
              </a:rPr>
              <a:t>介護テクノロジーがより一般的に普及するためには、先の事例で触れた介護サービスの標準化と連動して、介護テクノロジー活用を前提とした業務プロセス構築が求められます。</a:t>
            </a:r>
            <a:endParaRPr lang="en-US" altLang="ja-JP" sz="1300" dirty="0">
              <a:solidFill>
                <a:srgbClr val="471E68"/>
              </a:solidFill>
              <a:latin typeface="Osaka" panose="020B0600000000000000" pitchFamily="34" charset="-128"/>
              <a:ea typeface="Osaka" panose="020B0600000000000000" pitchFamily="34" charset="-128"/>
            </a:endParaRPr>
          </a:p>
          <a:p>
            <a:pPr>
              <a:lnSpc>
                <a:spcPct val="150000"/>
              </a:lnSpc>
            </a:pPr>
            <a:r>
              <a:rPr lang="ja-JP" altLang="en-US" sz="1300">
                <a:solidFill>
                  <a:srgbClr val="471E68"/>
                </a:solidFill>
                <a:latin typeface="Osaka" panose="020B0600000000000000" pitchFamily="34" charset="-128"/>
                <a:ea typeface="Osaka" panose="020B0600000000000000" pitchFamily="34" charset="-128"/>
              </a:rPr>
              <a:t>リビングラボが、多くのステークホルダーが集い、試行錯誤が繰り返され、新たな叡智が生み出される場となるよう、活動を推進してまいります。</a:t>
            </a:r>
            <a:endParaRPr lang="en-US" altLang="ja-JP" sz="1300" dirty="0">
              <a:solidFill>
                <a:srgbClr val="471E68"/>
              </a:solidFill>
              <a:latin typeface="Osaka" panose="020B0600000000000000" pitchFamily="34" charset="-128"/>
              <a:ea typeface="Osaka" panose="020B0600000000000000" pitchFamily="34" charset="-128"/>
            </a:endParaRPr>
          </a:p>
        </p:txBody>
      </p:sp>
      <p:pic>
        <p:nvPicPr>
          <p:cNvPr id="150" name="図 149" descr="テーブルを囲む人々&#10;&#10;中程度の精度で自動的に生成された説明">
            <a:extLst>
              <a:ext uri="{FF2B5EF4-FFF2-40B4-BE49-F238E27FC236}">
                <a16:creationId xmlns:a16="http://schemas.microsoft.com/office/drawing/2014/main" id="{2450AC17-519A-8947-9488-74BFBBDC6440}"/>
              </a:ext>
            </a:extLst>
          </p:cNvPr>
          <p:cNvPicPr>
            <a:picLocks noChangeAspect="1"/>
          </p:cNvPicPr>
          <p:nvPr/>
        </p:nvPicPr>
        <p:blipFill rotWithShape="1">
          <a:blip r:embed="rId17">
            <a:alphaModFix/>
            <a:extLst>
              <a:ext uri="{BEBA8EAE-BF5A-486C-A8C5-ECC9F3942E4B}">
                <a14:imgProps xmlns:a14="http://schemas.microsoft.com/office/drawing/2010/main">
                  <a14:imgLayer r:embed="rId18">
                    <a14:imgEffect>
                      <a14:brightnessContrast bright="20000" contrast="20000"/>
                    </a14:imgEffect>
                  </a14:imgLayer>
                </a14:imgProps>
              </a:ext>
            </a:extLst>
          </a:blip>
          <a:srcRect l="16741" t="23938" r="9085" b="9613"/>
          <a:stretch/>
        </p:blipFill>
        <p:spPr>
          <a:xfrm>
            <a:off x="6348460" y="40778059"/>
            <a:ext cx="4051393" cy="2417976"/>
          </a:xfrm>
          <a:prstGeom prst="rect">
            <a:avLst/>
          </a:prstGeom>
          <a:effectLst/>
        </p:spPr>
      </p:pic>
      <p:sp>
        <p:nvSpPr>
          <p:cNvPr id="128" name="テキスト ボックス 127">
            <a:extLst>
              <a:ext uri="{FF2B5EF4-FFF2-40B4-BE49-F238E27FC236}">
                <a16:creationId xmlns:a16="http://schemas.microsoft.com/office/drawing/2014/main" id="{0295BFB6-9C1E-F946-8F46-D86FB285B494}"/>
              </a:ext>
            </a:extLst>
          </p:cNvPr>
          <p:cNvSpPr txBox="1"/>
          <p:nvPr/>
        </p:nvSpPr>
        <p:spPr>
          <a:xfrm>
            <a:off x="2023024" y="40730294"/>
            <a:ext cx="847868" cy="337015"/>
          </a:xfrm>
          <a:prstGeom prst="rect">
            <a:avLst/>
          </a:prstGeom>
          <a:noFill/>
        </p:spPr>
        <p:txBody>
          <a:bodyPr wrap="square" rtlCol="0">
            <a:spAutoFit/>
          </a:bodyPr>
          <a:lstStyle/>
          <a:p>
            <a:pPr>
              <a:lnSpc>
                <a:spcPct val="150000"/>
              </a:lnSpc>
            </a:pPr>
            <a:r>
              <a:rPr kumimoji="1" lang="ja-JP" altLang="en-US" sz="1200" b="1">
                <a:latin typeface="Osaka" panose="020B0600000000000000" pitchFamily="34" charset="-128"/>
                <a:ea typeface="Osaka" panose="020B0600000000000000" pitchFamily="34" charset="-128"/>
              </a:rPr>
              <a:t>事例</a:t>
            </a:r>
            <a:endParaRPr kumimoji="1" lang="en-US" altLang="ja-JP" sz="1200" b="1" dirty="0">
              <a:latin typeface="Osaka" panose="020B0600000000000000" pitchFamily="34" charset="-128"/>
              <a:ea typeface="Osaka" panose="020B0600000000000000" pitchFamily="34" charset="-128"/>
            </a:endParaRPr>
          </a:p>
        </p:txBody>
      </p:sp>
      <p:sp>
        <p:nvSpPr>
          <p:cNvPr id="131" name="テキスト ボックス 130">
            <a:extLst>
              <a:ext uri="{FF2B5EF4-FFF2-40B4-BE49-F238E27FC236}">
                <a16:creationId xmlns:a16="http://schemas.microsoft.com/office/drawing/2014/main" id="{48376F1D-8BD5-3A4E-9DE6-376FFD9DB249}"/>
              </a:ext>
            </a:extLst>
          </p:cNvPr>
          <p:cNvSpPr txBox="1"/>
          <p:nvPr/>
        </p:nvSpPr>
        <p:spPr>
          <a:xfrm>
            <a:off x="1858556" y="43768168"/>
            <a:ext cx="4263442" cy="1880900"/>
          </a:xfrm>
          <a:prstGeom prst="rect">
            <a:avLst/>
          </a:prstGeom>
          <a:noFill/>
        </p:spPr>
        <p:txBody>
          <a:bodyPr wrap="square" rtlCol="0">
            <a:spAutoFit/>
          </a:bodyPr>
          <a:lstStyle/>
          <a:p>
            <a:pPr>
              <a:lnSpc>
                <a:spcPct val="150000"/>
              </a:lnSpc>
            </a:pPr>
            <a:r>
              <a:rPr lang="ja-JP" altLang="en-US" sz="1400" b="1">
                <a:latin typeface="Osaka" panose="020B0600000000000000" pitchFamily="34" charset="-128"/>
                <a:ea typeface="Osaka" panose="020B0600000000000000" pitchFamily="34" charset="-128"/>
              </a:rPr>
              <a:t>介護テクノロジー活用が選択肢に挙がるように</a:t>
            </a:r>
            <a:endParaRPr lang="en-US" altLang="ja-JP" sz="1400" b="1" dirty="0">
              <a:latin typeface="Osaka" panose="020B0600000000000000" pitchFamily="34" charset="-128"/>
              <a:ea typeface="Osaka" panose="020B0600000000000000" pitchFamily="34" charset="-128"/>
            </a:endParaRPr>
          </a:p>
          <a:p>
            <a:pPr>
              <a:lnSpc>
                <a:spcPct val="150000"/>
              </a:lnSpc>
            </a:pPr>
            <a:r>
              <a:rPr lang="ja-JP" altLang="en-US" sz="1300">
                <a:solidFill>
                  <a:schemeClr val="tx1">
                    <a:lumMod val="65000"/>
                    <a:lumOff val="35000"/>
                  </a:schemeClr>
                </a:solidFill>
                <a:latin typeface="Osaka" panose="020B0600000000000000" pitchFamily="34" charset="-128"/>
                <a:ea typeface="Osaka" panose="020B0600000000000000" pitchFamily="34" charset="-128"/>
              </a:rPr>
              <a:t>神戸市では介護保険サービスの</a:t>
            </a:r>
            <a:r>
              <a:rPr lang="en-US" altLang="ja-JP" sz="1300" dirty="0">
                <a:solidFill>
                  <a:schemeClr val="tx1">
                    <a:lumMod val="65000"/>
                    <a:lumOff val="35000"/>
                  </a:schemeClr>
                </a:solidFill>
                <a:latin typeface="Osaka" panose="020B0600000000000000" pitchFamily="34" charset="-128"/>
                <a:ea typeface="Osaka" panose="020B0600000000000000" pitchFamily="34" charset="-128"/>
              </a:rPr>
              <a:t>55%</a:t>
            </a:r>
            <a:r>
              <a:rPr lang="ja-JP" altLang="en-US" sz="1300">
                <a:solidFill>
                  <a:schemeClr val="tx1">
                    <a:lumMod val="65000"/>
                    <a:lumOff val="35000"/>
                  </a:schemeClr>
                </a:solidFill>
                <a:latin typeface="Osaka" panose="020B0600000000000000" pitchFamily="34" charset="-128"/>
                <a:ea typeface="Osaka" panose="020B0600000000000000" pitchFamily="34" charset="-128"/>
              </a:rPr>
              <a:t>、サ高住の</a:t>
            </a:r>
            <a:r>
              <a:rPr lang="en-US" altLang="ja-JP" sz="1300" dirty="0">
                <a:solidFill>
                  <a:schemeClr val="tx1">
                    <a:lumMod val="65000"/>
                    <a:lumOff val="35000"/>
                  </a:schemeClr>
                </a:solidFill>
                <a:latin typeface="Osaka" panose="020B0600000000000000" pitchFamily="34" charset="-128"/>
                <a:ea typeface="Osaka" panose="020B0600000000000000" pitchFamily="34" charset="-128"/>
              </a:rPr>
              <a:t>84%</a:t>
            </a:r>
            <a:r>
              <a:rPr lang="ja-JP" altLang="en-US" sz="1300">
                <a:solidFill>
                  <a:schemeClr val="tx1">
                    <a:lumMod val="65000"/>
                    <a:lumOff val="35000"/>
                  </a:schemeClr>
                </a:solidFill>
                <a:latin typeface="Osaka" panose="020B0600000000000000" pitchFamily="34" charset="-128"/>
                <a:ea typeface="Osaka" panose="020B0600000000000000" pitchFamily="34" charset="-128"/>
              </a:rPr>
              <a:t>がリフトや介護ロボットなどを未導入であり、ユーザーの心理的障壁が導入を避けている状況です。介護人材不足の打開に向け、介護テクノロジー利用が選択肢に挙がるようになるために、正しい知識を得られる機会が求められていました。</a:t>
            </a:r>
            <a:endParaRPr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33" name="テキスト ボックス 132">
            <a:extLst>
              <a:ext uri="{FF2B5EF4-FFF2-40B4-BE49-F238E27FC236}">
                <a16:creationId xmlns:a16="http://schemas.microsoft.com/office/drawing/2014/main" id="{A8E5891B-EB63-924F-BF1A-CCCCB5AEFA53}"/>
              </a:ext>
            </a:extLst>
          </p:cNvPr>
          <p:cNvSpPr txBox="1"/>
          <p:nvPr/>
        </p:nvSpPr>
        <p:spPr>
          <a:xfrm>
            <a:off x="1846415" y="45899082"/>
            <a:ext cx="4263442" cy="1580817"/>
          </a:xfrm>
          <a:prstGeom prst="rect">
            <a:avLst/>
          </a:prstGeom>
          <a:noFill/>
        </p:spPr>
        <p:txBody>
          <a:bodyPr wrap="square" rtlCol="0">
            <a:spAutoFit/>
          </a:bodyPr>
          <a:lstStyle/>
          <a:p>
            <a:pPr>
              <a:lnSpc>
                <a:spcPct val="150000"/>
              </a:lnSpc>
            </a:pPr>
            <a:r>
              <a:rPr lang="ja-JP" altLang="en-US" sz="1400" b="1">
                <a:latin typeface="Osaka" panose="020B0600000000000000" pitchFamily="34" charset="-128"/>
                <a:ea typeface="Osaka" panose="020B0600000000000000" pitchFamily="34" charset="-128"/>
              </a:rPr>
              <a:t>課題と手段とのマッチングを体系化</a:t>
            </a:r>
            <a:endParaRPr lang="en-US" altLang="ja-JP" sz="1400" b="1" dirty="0">
              <a:latin typeface="Osaka" panose="020B0600000000000000" pitchFamily="34" charset="-128"/>
              <a:ea typeface="Osaka" panose="020B0600000000000000" pitchFamily="34" charset="-128"/>
            </a:endParaRPr>
          </a:p>
          <a:p>
            <a:pPr>
              <a:lnSpc>
                <a:spcPct val="150000"/>
              </a:lnSpc>
            </a:pPr>
            <a:r>
              <a:rPr lang="ja-JP" altLang="en-US" sz="1300">
                <a:solidFill>
                  <a:schemeClr val="tx1">
                    <a:lumMod val="65000"/>
                    <a:lumOff val="35000"/>
                  </a:schemeClr>
                </a:solidFill>
                <a:latin typeface="Osaka" panose="020B0600000000000000" pitchFamily="34" charset="-128"/>
                <a:ea typeface="Osaka" panose="020B0600000000000000" pitchFamily="34" charset="-128"/>
              </a:rPr>
              <a:t>介護事業者の抱える課題と介護テクノロジーが解決できることとを整理し、両者のマッチングを行ったうえで体験機会を設けました。数ヶ月にわたるモニタリングを経てマッチング精度を精査し、汎用化に向けた体系化を行います。</a:t>
            </a:r>
            <a:endParaRPr lang="en-US" altLang="ja-JP" sz="1300" dirty="0">
              <a:solidFill>
                <a:schemeClr val="tx1">
                  <a:lumMod val="65000"/>
                  <a:lumOff val="35000"/>
                </a:schemeClr>
              </a:solidFill>
              <a:latin typeface="Osaka" panose="020B0600000000000000" pitchFamily="34" charset="-128"/>
              <a:ea typeface="Osaka" panose="020B0600000000000000" pitchFamily="34" charset="-128"/>
            </a:endParaRPr>
          </a:p>
        </p:txBody>
      </p:sp>
      <p:sp>
        <p:nvSpPr>
          <p:cNvPr id="15" name="四角形吹き出し 14">
            <a:extLst>
              <a:ext uri="{FF2B5EF4-FFF2-40B4-BE49-F238E27FC236}">
                <a16:creationId xmlns:a16="http://schemas.microsoft.com/office/drawing/2014/main" id="{FA447885-C28B-5549-8BA8-086BA5AFF9D4}"/>
              </a:ext>
            </a:extLst>
          </p:cNvPr>
          <p:cNvSpPr/>
          <p:nvPr/>
        </p:nvSpPr>
        <p:spPr>
          <a:xfrm>
            <a:off x="-3837482" y="-227899"/>
            <a:ext cx="2398426" cy="1217250"/>
          </a:xfrm>
          <a:prstGeom prst="wedgeRectCallout">
            <a:avLst>
              <a:gd name="adj1" fmla="val 79792"/>
              <a:gd name="adj2" fmla="val -101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平プロモートサイト（本社サイト）のヘッダーを使用</a:t>
            </a:r>
          </a:p>
        </p:txBody>
      </p:sp>
      <p:sp>
        <p:nvSpPr>
          <p:cNvPr id="17" name="左中かっこ 16">
            <a:extLst>
              <a:ext uri="{FF2B5EF4-FFF2-40B4-BE49-F238E27FC236}">
                <a16:creationId xmlns:a16="http://schemas.microsoft.com/office/drawing/2014/main" id="{2A10F103-DB78-5944-87AD-E8A9EE192AE5}"/>
              </a:ext>
            </a:extLst>
          </p:cNvPr>
          <p:cNvSpPr/>
          <p:nvPr/>
        </p:nvSpPr>
        <p:spPr>
          <a:xfrm>
            <a:off x="-447433" y="-180053"/>
            <a:ext cx="288636" cy="839548"/>
          </a:xfrm>
          <a:prstGeom prst="leftBrace">
            <a:avLst>
              <a:gd name="adj1" fmla="val 3909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3" name="左中かっこ 142">
            <a:extLst>
              <a:ext uri="{FF2B5EF4-FFF2-40B4-BE49-F238E27FC236}">
                <a16:creationId xmlns:a16="http://schemas.microsoft.com/office/drawing/2014/main" id="{52A16C57-A291-084D-88A7-E715682A972E}"/>
              </a:ext>
            </a:extLst>
          </p:cNvPr>
          <p:cNvSpPr/>
          <p:nvPr/>
        </p:nvSpPr>
        <p:spPr>
          <a:xfrm>
            <a:off x="-465589" y="781816"/>
            <a:ext cx="288636" cy="4509826"/>
          </a:xfrm>
          <a:prstGeom prst="leftBrace">
            <a:avLst>
              <a:gd name="adj1" fmla="val 3909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5" name="四角形吹き出し 144">
            <a:extLst>
              <a:ext uri="{FF2B5EF4-FFF2-40B4-BE49-F238E27FC236}">
                <a16:creationId xmlns:a16="http://schemas.microsoft.com/office/drawing/2014/main" id="{D7A3006E-B51B-C548-90B1-1317F6439DA9}"/>
              </a:ext>
            </a:extLst>
          </p:cNvPr>
          <p:cNvSpPr/>
          <p:nvPr/>
        </p:nvSpPr>
        <p:spPr>
          <a:xfrm>
            <a:off x="-3761019" y="2547750"/>
            <a:ext cx="2398426" cy="1217250"/>
          </a:xfrm>
          <a:prstGeom prst="wedgeRectCallout">
            <a:avLst>
              <a:gd name="adj1" fmla="val 79792"/>
              <a:gd name="adj2" fmla="val -101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素材画像提供</a:t>
            </a:r>
          </a:p>
        </p:txBody>
      </p:sp>
      <p:sp>
        <p:nvSpPr>
          <p:cNvPr id="18" name="角丸四角形 17">
            <a:extLst>
              <a:ext uri="{FF2B5EF4-FFF2-40B4-BE49-F238E27FC236}">
                <a16:creationId xmlns:a16="http://schemas.microsoft.com/office/drawing/2014/main" id="{886FE4AA-8D57-BD41-8E7A-BE86D55F39C4}"/>
              </a:ext>
            </a:extLst>
          </p:cNvPr>
          <p:cNvSpPr/>
          <p:nvPr/>
        </p:nvSpPr>
        <p:spPr>
          <a:xfrm>
            <a:off x="7057112" y="500338"/>
            <a:ext cx="5307190" cy="5150199"/>
          </a:xfrm>
          <a:prstGeom prst="roundRect">
            <a:avLst>
              <a:gd name="adj" fmla="val 13465"/>
            </a:avLst>
          </a:prstGeom>
          <a:noFill/>
          <a:ln w="222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四角形吹き出し 146">
            <a:extLst>
              <a:ext uri="{FF2B5EF4-FFF2-40B4-BE49-F238E27FC236}">
                <a16:creationId xmlns:a16="http://schemas.microsoft.com/office/drawing/2014/main" id="{5ED9426B-0DE3-5C47-A103-463A97D7E512}"/>
              </a:ext>
            </a:extLst>
          </p:cNvPr>
          <p:cNvSpPr/>
          <p:nvPr/>
        </p:nvSpPr>
        <p:spPr>
          <a:xfrm flipH="1">
            <a:off x="13291656" y="2219920"/>
            <a:ext cx="3587267" cy="1407699"/>
          </a:xfrm>
          <a:prstGeom prst="wedgeRectCallout">
            <a:avLst>
              <a:gd name="adj1" fmla="val 73942"/>
              <a:gd name="adj2" fmla="val -27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素材画像そのままでは味気ないので少し手を加えています（赤線部）。</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制作にあたっては</a:t>
            </a:r>
            <a:r>
              <a:rPr kumimoji="1" lang="en-US" altLang="ja-JP" dirty="0">
                <a:latin typeface="Meiryo UI" panose="020B0604030504040204" pitchFamily="34" charset="-128"/>
                <a:ea typeface="Meiryo UI" panose="020B0604030504040204" pitchFamily="34" charset="-128"/>
              </a:rPr>
              <a:t>Photoshop</a:t>
            </a:r>
            <a:r>
              <a:rPr kumimoji="1" lang="ja-JP" altLang="en-US">
                <a:latin typeface="Meiryo UI" panose="020B0604030504040204" pitchFamily="34" charset="-128"/>
                <a:ea typeface="Meiryo UI" panose="020B0604030504040204" pitchFamily="34" charset="-128"/>
              </a:rPr>
              <a:t>等でこんな感じに反映してください</a:t>
            </a:r>
          </a:p>
        </p:txBody>
      </p:sp>
      <p:sp>
        <p:nvSpPr>
          <p:cNvPr id="152" name="四角形吹き出し 151">
            <a:extLst>
              <a:ext uri="{FF2B5EF4-FFF2-40B4-BE49-F238E27FC236}">
                <a16:creationId xmlns:a16="http://schemas.microsoft.com/office/drawing/2014/main" id="{3D3D02F4-E7D9-2C4A-97F1-E0DC2CA3163E}"/>
              </a:ext>
            </a:extLst>
          </p:cNvPr>
          <p:cNvSpPr/>
          <p:nvPr/>
        </p:nvSpPr>
        <p:spPr>
          <a:xfrm flipH="1">
            <a:off x="13328435" y="4022970"/>
            <a:ext cx="3587267" cy="1873934"/>
          </a:xfrm>
          <a:prstGeom prst="wedgeRectCallout">
            <a:avLst>
              <a:gd name="adj1" fmla="val 73524"/>
              <a:gd name="adj2" fmla="val -5707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ただし、自分でもあまりいいデザインとは思っていないので、アレンジしていただいたり、もっとサイトのイメージに即した全く別のビジュアルを提案していただけたりすると嬉しいです。（採用した場合はおひねりいたします）</a:t>
            </a:r>
          </a:p>
        </p:txBody>
      </p:sp>
      <p:sp>
        <p:nvSpPr>
          <p:cNvPr id="153" name="四角形吹き出し 152">
            <a:extLst>
              <a:ext uri="{FF2B5EF4-FFF2-40B4-BE49-F238E27FC236}">
                <a16:creationId xmlns:a16="http://schemas.microsoft.com/office/drawing/2014/main" id="{0D8ED119-B077-D844-BB11-D1995010C03D}"/>
              </a:ext>
            </a:extLst>
          </p:cNvPr>
          <p:cNvSpPr/>
          <p:nvPr/>
        </p:nvSpPr>
        <p:spPr>
          <a:xfrm>
            <a:off x="-3582118" y="8153764"/>
            <a:ext cx="2398426" cy="1217250"/>
          </a:xfrm>
          <a:prstGeom prst="wedgeRectCallout">
            <a:avLst>
              <a:gd name="adj1" fmla="val 79792"/>
              <a:gd name="adj2" fmla="val -101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素材画像提供</a:t>
            </a:r>
          </a:p>
        </p:txBody>
      </p:sp>
      <p:sp>
        <p:nvSpPr>
          <p:cNvPr id="156" name="四角形吹き出し 155">
            <a:extLst>
              <a:ext uri="{FF2B5EF4-FFF2-40B4-BE49-F238E27FC236}">
                <a16:creationId xmlns:a16="http://schemas.microsoft.com/office/drawing/2014/main" id="{295C69D8-0884-AD47-B85B-ADED79C525A2}"/>
              </a:ext>
            </a:extLst>
          </p:cNvPr>
          <p:cNvSpPr/>
          <p:nvPr/>
        </p:nvSpPr>
        <p:spPr>
          <a:xfrm>
            <a:off x="-3532111" y="14738662"/>
            <a:ext cx="2398426" cy="1217250"/>
          </a:xfrm>
          <a:prstGeom prst="wedgeRectCallout">
            <a:avLst>
              <a:gd name="adj1" fmla="val 79792"/>
              <a:gd name="adj2" fmla="val -101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ロゴ</a:t>
            </a:r>
            <a:r>
              <a:rPr kumimoji="1" lang="en-US" altLang="ja-JP" dirty="0">
                <a:latin typeface="Meiryo UI" panose="020B0604030504040204" pitchFamily="34" charset="-128"/>
                <a:ea typeface="Meiryo UI" panose="020B0604030504040204" pitchFamily="34" charset="-128"/>
              </a:rPr>
              <a:t>ai</a:t>
            </a:r>
            <a:r>
              <a:rPr kumimoji="1" lang="ja-JP" altLang="en-US">
                <a:latin typeface="Meiryo UI" panose="020B0604030504040204" pitchFamily="34" charset="-128"/>
                <a:ea typeface="Meiryo UI" panose="020B0604030504040204" pitchFamily="34" charset="-128"/>
              </a:rPr>
              <a:t>データ提供</a:t>
            </a:r>
          </a:p>
        </p:txBody>
      </p:sp>
      <p:sp>
        <p:nvSpPr>
          <p:cNvPr id="157" name="四角形吹き出し 156">
            <a:extLst>
              <a:ext uri="{FF2B5EF4-FFF2-40B4-BE49-F238E27FC236}">
                <a16:creationId xmlns:a16="http://schemas.microsoft.com/office/drawing/2014/main" id="{182F6191-6D5D-1A41-9B36-9F8E09B0AA14}"/>
              </a:ext>
            </a:extLst>
          </p:cNvPr>
          <p:cNvSpPr/>
          <p:nvPr/>
        </p:nvSpPr>
        <p:spPr>
          <a:xfrm>
            <a:off x="-3761019" y="53704275"/>
            <a:ext cx="2398426" cy="1217250"/>
          </a:xfrm>
          <a:prstGeom prst="wedgeRectCallout">
            <a:avLst>
              <a:gd name="adj1" fmla="val 290417"/>
              <a:gd name="adj2" fmla="val 21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クリックでメーラー起動し</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a:t>
            </a:r>
            <a:r>
              <a:rPr kumimoji="1" lang="en-US" altLang="ja-JP" dirty="0">
                <a:latin typeface="Meiryo UI" panose="020B0604030504040204" pitchFamily="34" charset="-128"/>
                <a:ea typeface="Meiryo UI" panose="020B0604030504040204" pitchFamily="34" charset="-128"/>
              </a:rPr>
              <a:t>sales@quadlab.jp</a:t>
            </a:r>
            <a:r>
              <a:rPr kumimoji="1" lang="ja-JP" altLang="en-US">
                <a:latin typeface="Meiryo UI" panose="020B0604030504040204" pitchFamily="34" charset="-128"/>
                <a:ea typeface="Meiryo UI" panose="020B0604030504040204" pitchFamily="34" charset="-128"/>
              </a:rPr>
              <a:t>」</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が宛先になるよう設定</a:t>
            </a:r>
            <a:endParaRPr kumimoji="1" lang="en-US" altLang="ja-JP" dirty="0">
              <a:latin typeface="Meiryo UI" panose="020B0604030504040204" pitchFamily="34" charset="-128"/>
              <a:ea typeface="Meiryo UI" panose="020B0604030504040204" pitchFamily="34" charset="-128"/>
            </a:endParaRPr>
          </a:p>
        </p:txBody>
      </p:sp>
      <p:sp>
        <p:nvSpPr>
          <p:cNvPr id="162" name="四角形吹き出し 161">
            <a:extLst>
              <a:ext uri="{FF2B5EF4-FFF2-40B4-BE49-F238E27FC236}">
                <a16:creationId xmlns:a16="http://schemas.microsoft.com/office/drawing/2014/main" id="{CC7AFF26-D6BC-3B47-8AAB-BA434C73145F}"/>
              </a:ext>
            </a:extLst>
          </p:cNvPr>
          <p:cNvSpPr/>
          <p:nvPr/>
        </p:nvSpPr>
        <p:spPr>
          <a:xfrm>
            <a:off x="-3761019" y="55453227"/>
            <a:ext cx="2398426" cy="1217250"/>
          </a:xfrm>
          <a:prstGeom prst="wedgeRectCallout">
            <a:avLst>
              <a:gd name="adj1" fmla="val 79792"/>
              <a:gd name="adj2" fmla="val -101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平プロモートサイト（本社サイト）のフッターを使用</a:t>
            </a:r>
          </a:p>
        </p:txBody>
      </p:sp>
      <p:sp>
        <p:nvSpPr>
          <p:cNvPr id="164" name="左中かっこ 163">
            <a:extLst>
              <a:ext uri="{FF2B5EF4-FFF2-40B4-BE49-F238E27FC236}">
                <a16:creationId xmlns:a16="http://schemas.microsoft.com/office/drawing/2014/main" id="{684B83A7-55C6-F941-ACE2-F11A7B5F4B1E}"/>
              </a:ext>
            </a:extLst>
          </p:cNvPr>
          <p:cNvSpPr/>
          <p:nvPr/>
        </p:nvSpPr>
        <p:spPr>
          <a:xfrm>
            <a:off x="-465588" y="55501073"/>
            <a:ext cx="306791" cy="1326638"/>
          </a:xfrm>
          <a:prstGeom prst="leftBrace">
            <a:avLst>
              <a:gd name="adj1" fmla="val 3909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6" name="四角形吹き出し 165">
            <a:extLst>
              <a:ext uri="{FF2B5EF4-FFF2-40B4-BE49-F238E27FC236}">
                <a16:creationId xmlns:a16="http://schemas.microsoft.com/office/drawing/2014/main" id="{CA074C9C-FDED-6C48-880F-B147DBC67AD1}"/>
              </a:ext>
            </a:extLst>
          </p:cNvPr>
          <p:cNvSpPr/>
          <p:nvPr/>
        </p:nvSpPr>
        <p:spPr>
          <a:xfrm flipH="1">
            <a:off x="13328433" y="23972926"/>
            <a:ext cx="2606109" cy="1407699"/>
          </a:xfrm>
          <a:prstGeom prst="wedgeRectCallout">
            <a:avLst>
              <a:gd name="adj1" fmla="val 73942"/>
              <a:gd name="adj2" fmla="val -27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素材画像提供</a:t>
            </a:r>
          </a:p>
        </p:txBody>
      </p:sp>
      <p:sp>
        <p:nvSpPr>
          <p:cNvPr id="167" name="四角形吹き出し 166">
            <a:extLst>
              <a:ext uri="{FF2B5EF4-FFF2-40B4-BE49-F238E27FC236}">
                <a16:creationId xmlns:a16="http://schemas.microsoft.com/office/drawing/2014/main" id="{0AE528E5-C983-F64C-969E-1AD3D8AD0FED}"/>
              </a:ext>
            </a:extLst>
          </p:cNvPr>
          <p:cNvSpPr/>
          <p:nvPr/>
        </p:nvSpPr>
        <p:spPr>
          <a:xfrm flipH="1">
            <a:off x="13328434" y="32521378"/>
            <a:ext cx="2606109" cy="1407699"/>
          </a:xfrm>
          <a:prstGeom prst="wedgeRectCallout">
            <a:avLst>
              <a:gd name="adj1" fmla="val 73942"/>
              <a:gd name="adj2" fmla="val -27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素材画像提供</a:t>
            </a:r>
          </a:p>
        </p:txBody>
      </p:sp>
      <p:sp>
        <p:nvSpPr>
          <p:cNvPr id="169" name="四角形吹き出し 168">
            <a:extLst>
              <a:ext uri="{FF2B5EF4-FFF2-40B4-BE49-F238E27FC236}">
                <a16:creationId xmlns:a16="http://schemas.microsoft.com/office/drawing/2014/main" id="{A61B7115-EA25-FE41-84E5-178ADC702803}"/>
              </a:ext>
            </a:extLst>
          </p:cNvPr>
          <p:cNvSpPr/>
          <p:nvPr/>
        </p:nvSpPr>
        <p:spPr>
          <a:xfrm flipH="1">
            <a:off x="13328433" y="41067309"/>
            <a:ext cx="2606109" cy="1407699"/>
          </a:xfrm>
          <a:prstGeom prst="wedgeRectCallout">
            <a:avLst>
              <a:gd name="adj1" fmla="val 73942"/>
              <a:gd name="adj2" fmla="val -27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素材画像提供</a:t>
            </a:r>
          </a:p>
        </p:txBody>
      </p:sp>
      <p:sp>
        <p:nvSpPr>
          <p:cNvPr id="170" name="四角形吹き出し 169">
            <a:extLst>
              <a:ext uri="{FF2B5EF4-FFF2-40B4-BE49-F238E27FC236}">
                <a16:creationId xmlns:a16="http://schemas.microsoft.com/office/drawing/2014/main" id="{AC775EF3-AD4E-A042-AE48-1883CE1C2514}"/>
              </a:ext>
            </a:extLst>
          </p:cNvPr>
          <p:cNvSpPr/>
          <p:nvPr/>
        </p:nvSpPr>
        <p:spPr>
          <a:xfrm flipH="1">
            <a:off x="13273485" y="50568142"/>
            <a:ext cx="2606109" cy="1407699"/>
          </a:xfrm>
          <a:prstGeom prst="wedgeRectCallout">
            <a:avLst>
              <a:gd name="adj1" fmla="val 73942"/>
              <a:gd name="adj2" fmla="val -27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素材画像提供</a:t>
            </a:r>
          </a:p>
        </p:txBody>
      </p:sp>
      <p:sp>
        <p:nvSpPr>
          <p:cNvPr id="172" name="四角形吹き出し 171">
            <a:extLst>
              <a:ext uri="{FF2B5EF4-FFF2-40B4-BE49-F238E27FC236}">
                <a16:creationId xmlns:a16="http://schemas.microsoft.com/office/drawing/2014/main" id="{3EDA3B9B-C473-6B4E-AF16-4B5E34C28F7F}"/>
              </a:ext>
            </a:extLst>
          </p:cNvPr>
          <p:cNvSpPr/>
          <p:nvPr/>
        </p:nvSpPr>
        <p:spPr>
          <a:xfrm flipH="1">
            <a:off x="-4355440" y="5321736"/>
            <a:ext cx="3587267" cy="1873934"/>
          </a:xfrm>
          <a:prstGeom prst="wedgeRectCallout">
            <a:avLst>
              <a:gd name="adj1" fmla="val -81506"/>
              <a:gd name="adj2" fmla="val 237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本社サイトの</a:t>
            </a:r>
            <a:r>
              <a:rPr kumimoji="1" lang="en-US" altLang="ja-JP" dirty="0">
                <a:latin typeface="Meiryo UI" panose="020B0604030504040204" pitchFamily="34" charset="-128"/>
                <a:ea typeface="Meiryo UI" panose="020B0604030504040204" pitchFamily="34" charset="-128"/>
              </a:rPr>
              <a:t>CSS</a:t>
            </a:r>
            <a:r>
              <a:rPr kumimoji="1" lang="ja-JP" altLang="en-US">
                <a:latin typeface="Meiryo UI" panose="020B0604030504040204" pitchFamily="34" charset="-128"/>
                <a:ea typeface="Meiryo UI" panose="020B0604030504040204" pitchFamily="34" charset="-128"/>
              </a:rPr>
              <a:t>は書き換えないでください。</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このページ用に新たに</a:t>
            </a:r>
            <a:r>
              <a:rPr kumimoji="1" lang="en-US" altLang="ja-JP" dirty="0">
                <a:latin typeface="Meiryo UI" panose="020B0604030504040204" pitchFamily="34" charset="-128"/>
                <a:ea typeface="Meiryo UI" panose="020B0604030504040204" pitchFamily="34" charset="-128"/>
              </a:rPr>
              <a:t>CSS</a:t>
            </a:r>
            <a:r>
              <a:rPr kumimoji="1" lang="ja-JP" altLang="en-US">
                <a:latin typeface="Meiryo UI" panose="020B0604030504040204" pitchFamily="34" charset="-128"/>
                <a:ea typeface="Meiryo UI" panose="020B0604030504040204" pitchFamily="34" charset="-128"/>
              </a:rPr>
              <a:t>を作る場合は</a:t>
            </a:r>
            <a:r>
              <a:rPr kumimoji="1" lang="en-US" altLang="ja-JP" dirty="0">
                <a:latin typeface="Meiryo UI" panose="020B0604030504040204" pitchFamily="34" charset="-128"/>
                <a:ea typeface="Meiryo UI" panose="020B0604030504040204" pitchFamily="34" charset="-128"/>
              </a:rPr>
              <a:t>1</a:t>
            </a:r>
            <a:r>
              <a:rPr kumimoji="1" lang="ja-JP" altLang="en-US">
                <a:latin typeface="Meiryo UI" panose="020B0604030504040204" pitchFamily="34" charset="-128"/>
                <a:ea typeface="Meiryo UI" panose="020B0604030504040204" pitchFamily="34" charset="-128"/>
              </a:rPr>
              <a:t>階層目に専用のフォルダを作って格納してください</a:t>
            </a:r>
          </a:p>
        </p:txBody>
      </p:sp>
      <p:sp>
        <p:nvSpPr>
          <p:cNvPr id="178" name="四角形吹き出し 177">
            <a:extLst>
              <a:ext uri="{FF2B5EF4-FFF2-40B4-BE49-F238E27FC236}">
                <a16:creationId xmlns:a16="http://schemas.microsoft.com/office/drawing/2014/main" id="{97CC8F83-892F-FB40-8BB9-463FC0013377}"/>
              </a:ext>
            </a:extLst>
          </p:cNvPr>
          <p:cNvSpPr/>
          <p:nvPr/>
        </p:nvSpPr>
        <p:spPr>
          <a:xfrm>
            <a:off x="-1967386" y="10255898"/>
            <a:ext cx="2398426" cy="1217250"/>
          </a:xfrm>
          <a:prstGeom prst="wedgeRectCallout">
            <a:avLst>
              <a:gd name="adj1" fmla="val 112292"/>
              <a:gd name="adj2" fmla="val -1123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元画像は暗いため、明るさ補正等お願いします</a:t>
            </a:r>
          </a:p>
        </p:txBody>
      </p:sp>
      <p:sp>
        <p:nvSpPr>
          <p:cNvPr id="125" name="角丸四角形 124">
            <a:extLst>
              <a:ext uri="{FF2B5EF4-FFF2-40B4-BE49-F238E27FC236}">
                <a16:creationId xmlns:a16="http://schemas.microsoft.com/office/drawing/2014/main" id="{29DB2B99-0C3A-1E45-A2CD-1F101C13EE9C}"/>
              </a:ext>
            </a:extLst>
          </p:cNvPr>
          <p:cNvSpPr/>
          <p:nvPr/>
        </p:nvSpPr>
        <p:spPr>
          <a:xfrm>
            <a:off x="9467830" y="9817304"/>
            <a:ext cx="1903825" cy="612361"/>
          </a:xfrm>
          <a:prstGeom prst="roundRect">
            <a:avLst>
              <a:gd name="adj" fmla="val 13465"/>
            </a:avLst>
          </a:prstGeom>
          <a:noFill/>
          <a:ln w="222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四角形吹き出し 125">
            <a:extLst>
              <a:ext uri="{FF2B5EF4-FFF2-40B4-BE49-F238E27FC236}">
                <a16:creationId xmlns:a16="http://schemas.microsoft.com/office/drawing/2014/main" id="{298BAF0E-811E-C641-963C-4CDA4765311A}"/>
              </a:ext>
            </a:extLst>
          </p:cNvPr>
          <p:cNvSpPr/>
          <p:nvPr/>
        </p:nvSpPr>
        <p:spPr>
          <a:xfrm>
            <a:off x="13377326" y="10750734"/>
            <a:ext cx="2398426" cy="1217250"/>
          </a:xfrm>
          <a:prstGeom prst="wedgeRectCallout">
            <a:avLst>
              <a:gd name="adj1" fmla="val -132960"/>
              <a:gd name="adj2" fmla="val -899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このロゴもお忘れなく</a:t>
            </a:r>
          </a:p>
        </p:txBody>
      </p:sp>
      <p:sp>
        <p:nvSpPr>
          <p:cNvPr id="127" name="四角形吹き出し 126">
            <a:extLst>
              <a:ext uri="{FF2B5EF4-FFF2-40B4-BE49-F238E27FC236}">
                <a16:creationId xmlns:a16="http://schemas.microsoft.com/office/drawing/2014/main" id="{DE1B03BC-A84E-684C-A57F-08E385C5C4D9}"/>
              </a:ext>
            </a:extLst>
          </p:cNvPr>
          <p:cNvSpPr/>
          <p:nvPr/>
        </p:nvSpPr>
        <p:spPr>
          <a:xfrm flipH="1">
            <a:off x="-4811487" y="30657204"/>
            <a:ext cx="2844099" cy="1873934"/>
          </a:xfrm>
          <a:prstGeom prst="wedgeRectCallout">
            <a:avLst>
              <a:gd name="adj1" fmla="val -140756"/>
              <a:gd name="adj2" fmla="val -646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latin typeface="Meiryo UI" panose="020B0604030504040204" pitchFamily="34" charset="-128"/>
                <a:ea typeface="Meiryo UI" panose="020B0604030504040204" pitchFamily="34" charset="-128"/>
              </a:rPr>
              <a:t>余白の取り方、</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文字の大小バランス、</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行間の開け方などは</a:t>
            </a:r>
            <a:endParaRPr kumimoji="1" lang="en-US" altLang="ja-JP" dirty="0">
              <a:latin typeface="Meiryo UI" panose="020B0604030504040204" pitchFamily="34" charset="-128"/>
              <a:ea typeface="Meiryo UI" panose="020B0604030504040204" pitchFamily="34" charset="-128"/>
            </a:endParaRPr>
          </a:p>
          <a:p>
            <a:r>
              <a:rPr kumimoji="1" lang="ja-JP" altLang="en-US">
                <a:latin typeface="Meiryo UI" panose="020B0604030504040204" pitchFamily="34" charset="-128"/>
                <a:ea typeface="Meiryo UI" panose="020B0604030504040204" pitchFamily="34" charset="-128"/>
              </a:rPr>
              <a:t>基本的に踏襲してください。</a:t>
            </a:r>
          </a:p>
        </p:txBody>
      </p:sp>
    </p:spTree>
    <p:extLst>
      <p:ext uri="{BB962C8B-B14F-4D97-AF65-F5344CB8AC3E}">
        <p14:creationId xmlns:p14="http://schemas.microsoft.com/office/powerpoint/2010/main" val="287808471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9804</TotalTime>
  <Words>1247</Words>
  <Application>Microsoft Macintosh PowerPoint</Application>
  <PresentationFormat>ユーザー設定</PresentationFormat>
  <Paragraphs>101</Paragraphs>
  <Slides>1</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A-OTF Shin Go Pr6N R</vt:lpstr>
      <vt:lpstr>Meiryo UI</vt:lpstr>
      <vt:lpstr>Osaka</vt:lpstr>
      <vt:lpstr>Arial</vt:lpstr>
      <vt:lpstr>Calibri</vt:lpstr>
      <vt:lpstr>Calibri Light</vt:lpstr>
      <vt:lpstr>Corbel</vt:lpstr>
      <vt:lpstr>DIN Alternate</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阪本 直夫</dc:creator>
  <cp:lastModifiedBy>阪本 直夫</cp:lastModifiedBy>
  <cp:revision>326</cp:revision>
  <dcterms:created xsi:type="dcterms:W3CDTF">2021-07-21T02:32:38Z</dcterms:created>
  <dcterms:modified xsi:type="dcterms:W3CDTF">2021-07-28T13:36:44Z</dcterms:modified>
</cp:coreProperties>
</file>