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</p:sldIdLst>
  <p:sldSz cx="12192000" cy="16256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47" d="100"/>
          <a:sy n="47" d="100"/>
        </p:scale>
        <p:origin x="2892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660416"/>
            <a:ext cx="10363200" cy="5659496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8538164"/>
            <a:ext cx="9144000" cy="3924769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0264691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142226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865481"/>
            <a:ext cx="2628900" cy="13776209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865481"/>
            <a:ext cx="7734300" cy="13776209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229403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3501805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4052716"/>
            <a:ext cx="10515600" cy="6762043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10878731"/>
            <a:ext cx="10515600" cy="355599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958342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4327407"/>
            <a:ext cx="5181600" cy="103142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577976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865485"/>
            <a:ext cx="10515600" cy="3142075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3984979"/>
            <a:ext cx="5157787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5937956"/>
            <a:ext cx="5157787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3984979"/>
            <a:ext cx="5183188" cy="1952977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5937956"/>
            <a:ext cx="5183188" cy="8733838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86041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767701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4881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2340567"/>
            <a:ext cx="6172200" cy="11552296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8503351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1083733"/>
            <a:ext cx="3932237" cy="3793067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2340567"/>
            <a:ext cx="6172200" cy="11552296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76800"/>
            <a:ext cx="3932237" cy="9034875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510484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865485"/>
            <a:ext cx="10515600" cy="314207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4327407"/>
            <a:ext cx="10515600" cy="10314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FDD332-4AE1-4B62-ABE2-2FD77C0D795B}" type="datetimeFigureOut">
              <a:rPr kumimoji="1" lang="ja-JP" altLang="en-US" smtClean="0"/>
              <a:t>2021/5/28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15066908"/>
            <a:ext cx="41148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15066908"/>
            <a:ext cx="2743200" cy="86548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14B0A0-D728-49C6-8CC6-1326B1B3A7AC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11201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kumimoji="1"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kumimoji="1"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7" Type="http://schemas.microsoft.com/office/2007/relationships/hdphoto" Target="../media/hdphoto2.wdp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5" Type="http://schemas.microsoft.com/office/2007/relationships/hdphoto" Target="../media/hdphoto1.wdp"/><Relationship Id="rId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JP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jp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BC0DC97C-DC6D-45C9-8222-6BCDE181B9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2560" y="1959260"/>
            <a:ext cx="6786880" cy="4798023"/>
          </a:xfrm>
          <a:prstGeom prst="rect">
            <a:avLst/>
          </a:prstGeom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BA33B3-4A19-4CD7-82CC-FA78BA514E29}"/>
              </a:ext>
            </a:extLst>
          </p:cNvPr>
          <p:cNvSpPr txBox="1"/>
          <p:nvPr/>
        </p:nvSpPr>
        <p:spPr>
          <a:xfrm>
            <a:off x="1302762" y="60960"/>
            <a:ext cx="1003351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9600" dirty="0"/>
              <a:t>駿河湾産アカモク</a:t>
            </a:r>
            <a:endParaRPr kumimoji="1" lang="ja-JP" altLang="en-US" dirty="0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DD93500B-433C-4571-9C75-6971CB6F6763}"/>
              </a:ext>
            </a:extLst>
          </p:cNvPr>
          <p:cNvSpPr txBox="1"/>
          <p:nvPr/>
        </p:nvSpPr>
        <p:spPr>
          <a:xfrm>
            <a:off x="3811929" y="6680139"/>
            <a:ext cx="433965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アカモクってなに？</a:t>
            </a:r>
            <a:endParaRPr kumimoji="1" lang="en-US" altLang="ja-JP" sz="36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3012F31-4AB5-43FB-9E69-E370714025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980180" y="7961896"/>
            <a:ext cx="4206240" cy="3154680"/>
          </a:xfrm>
          <a:prstGeom prst="rect">
            <a:avLst/>
          </a:prstGeom>
        </p:spPr>
      </p:pic>
      <p:pic>
        <p:nvPicPr>
          <p:cNvPr id="14" name="図 13">
            <a:extLst>
              <a:ext uri="{FF2B5EF4-FFF2-40B4-BE49-F238E27FC236}">
                <a16:creationId xmlns:a16="http://schemas.microsoft.com/office/drawing/2014/main" id="{10D29D87-CF29-4B3B-9160-23692392F9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7720" y="7436116"/>
            <a:ext cx="5608320" cy="4206240"/>
          </a:xfrm>
          <a:prstGeom prst="rect">
            <a:avLst/>
          </a:prstGeom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B2218DE8-24CF-448A-A9B7-ADE17A44ABC8}"/>
              </a:ext>
            </a:extLst>
          </p:cNvPr>
          <p:cNvSpPr txBox="1"/>
          <p:nvPr/>
        </p:nvSpPr>
        <p:spPr>
          <a:xfrm>
            <a:off x="687209" y="11642356"/>
            <a:ext cx="11264622" cy="66171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400" dirty="0">
                <a:latin typeface="+mn-ea"/>
              </a:rPr>
              <a:t>アカモクとはわかめやメカブと同じ褐藻類の海藻です。</a:t>
            </a:r>
            <a:endParaRPr kumimoji="1" lang="en-US" altLang="ja-JP" sz="2400" dirty="0">
              <a:latin typeface="+mn-ea"/>
            </a:endParaRPr>
          </a:p>
          <a:p>
            <a:r>
              <a:rPr kumimoji="1" lang="ja-JP" altLang="en-US" sz="2400" dirty="0">
                <a:latin typeface="+mn-ea"/>
              </a:rPr>
              <a:t>地域によって「ギバサ」や「ギンバソウ」「ナガモ」と呼ばれています。</a:t>
            </a:r>
            <a:endParaRPr kumimoji="1" lang="en-US" altLang="ja-JP" sz="2400" dirty="0">
              <a:latin typeface="+mn-ea"/>
            </a:endParaRPr>
          </a:p>
          <a:p>
            <a:r>
              <a:rPr kumimoji="1" lang="en-US" altLang="ja-JP" sz="2400" dirty="0">
                <a:latin typeface="+mn-ea"/>
              </a:rPr>
              <a:t>1</a:t>
            </a:r>
            <a:r>
              <a:rPr kumimoji="1" lang="ja-JP" altLang="en-US" sz="2400" dirty="0">
                <a:latin typeface="+mn-ea"/>
              </a:rPr>
              <a:t>年草で約</a:t>
            </a:r>
            <a:r>
              <a:rPr kumimoji="1" lang="en-US" altLang="ja-JP" sz="2400" dirty="0">
                <a:latin typeface="+mn-ea"/>
              </a:rPr>
              <a:t>10m</a:t>
            </a:r>
            <a:r>
              <a:rPr kumimoji="1" lang="ja-JP" altLang="en-US" sz="2400" dirty="0">
                <a:latin typeface="+mn-ea"/>
              </a:rPr>
              <a:t>ほどまで成長します。</a:t>
            </a:r>
            <a:endParaRPr kumimoji="1" lang="en-US" altLang="ja-JP" sz="2400" dirty="0">
              <a:latin typeface="+mn-ea"/>
            </a:endParaRPr>
          </a:p>
          <a:p>
            <a:r>
              <a:rPr kumimoji="1" lang="ja-JP" altLang="en-US" sz="2400" dirty="0">
                <a:latin typeface="+mn-ea"/>
              </a:rPr>
              <a:t>強い粘りと、独特のシャキシャキとした食感が特徴です。</a:t>
            </a:r>
            <a:endParaRPr kumimoji="1" lang="en-US" altLang="ja-JP" sz="2400" dirty="0">
              <a:latin typeface="+mn-ea"/>
            </a:endParaRPr>
          </a:p>
          <a:p>
            <a:endParaRPr kumimoji="1" lang="en-US" altLang="ja-JP" sz="2400" dirty="0">
              <a:latin typeface="+mn-ea"/>
            </a:endParaRPr>
          </a:p>
          <a:p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粘りの成分は「フコイダン」。</a:t>
            </a:r>
            <a:endParaRPr lang="en-US" altLang="ja-JP" sz="2400" b="0" i="0" dirty="0">
              <a:solidFill>
                <a:srgbClr val="4C4C4C"/>
              </a:solidFill>
              <a:effectLst/>
              <a:latin typeface="+mn-ea"/>
            </a:endParaRPr>
          </a:p>
          <a:p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免疫力を強化し、コレストロールを下げるため、</a:t>
            </a:r>
            <a:endParaRPr lang="en-US" altLang="ja-JP" sz="2400" b="0" i="0" dirty="0">
              <a:solidFill>
                <a:srgbClr val="4C4C4C"/>
              </a:solidFill>
              <a:effectLst/>
              <a:latin typeface="+mn-ea"/>
            </a:endParaRPr>
          </a:p>
          <a:p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生活習慣病の予防や改善に効果があると言われています。</a:t>
            </a:r>
            <a:b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</a:br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アカモクはこの成分を、モズクの約</a:t>
            </a:r>
            <a:r>
              <a:rPr lang="en-US" altLang="ja-JP" sz="2400" b="0" i="0" dirty="0">
                <a:solidFill>
                  <a:srgbClr val="4C4C4C"/>
                </a:solidFill>
                <a:effectLst/>
                <a:latin typeface="+mn-ea"/>
              </a:rPr>
              <a:t>2</a:t>
            </a:r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倍も含んでいます！</a:t>
            </a:r>
            <a:endParaRPr lang="en-US" altLang="ja-JP" sz="2400" b="0" i="0" dirty="0">
              <a:solidFill>
                <a:srgbClr val="4C4C4C"/>
              </a:solidFill>
              <a:effectLst/>
              <a:latin typeface="+mn-ea"/>
            </a:endParaRPr>
          </a:p>
          <a:p>
            <a:endParaRPr lang="en-US" altLang="ja-JP" sz="2400" dirty="0">
              <a:solidFill>
                <a:srgbClr val="4C4C4C"/>
              </a:solidFill>
              <a:latin typeface="+mn-ea"/>
            </a:endParaRPr>
          </a:p>
          <a:p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脂肪燃焼の効果があるとされる、世界中で注目されている「フコキサンチン」。</a:t>
            </a:r>
            <a:b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</a:br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抗酸化作用、抗肥満作用、抗糖尿病作用があるとされています。</a:t>
            </a:r>
            <a:b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</a:br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海藻の中で最も多く含んでいるのがアカモクです。</a:t>
            </a:r>
            <a:endParaRPr lang="en-US" altLang="ja-JP" sz="2400" b="0" i="0" dirty="0">
              <a:solidFill>
                <a:srgbClr val="4C4C4C"/>
              </a:solidFill>
              <a:effectLst/>
              <a:latin typeface="+mn-ea"/>
            </a:endParaRPr>
          </a:p>
          <a:p>
            <a:endParaRPr lang="en-US" altLang="ja-JP" sz="2400" dirty="0">
              <a:solidFill>
                <a:srgbClr val="4C4C4C"/>
              </a:solidFill>
              <a:latin typeface="+mn-ea"/>
            </a:endParaRPr>
          </a:p>
          <a:p>
            <a:r>
              <a:rPr lang="ja-JP" altLang="en-US" sz="2400" b="0" i="0" dirty="0">
                <a:solidFill>
                  <a:srgbClr val="4C4C4C"/>
                </a:solidFill>
                <a:effectLst/>
                <a:latin typeface="+mn-ea"/>
              </a:rPr>
              <a:t>他にもミネラルや食物繊維、カルシウム、鉄分など栄養たっぷりの海藻です。</a:t>
            </a:r>
          </a:p>
          <a:p>
            <a:endParaRPr lang="ja-JP" altLang="en-US" sz="2800" b="0" i="0" dirty="0">
              <a:solidFill>
                <a:srgbClr val="4C4C4C"/>
              </a:solidFill>
              <a:effectLst/>
              <a:latin typeface="Open Sans" panose="020B0606030504020204" pitchFamily="34" charset="0"/>
            </a:endParaRPr>
          </a:p>
          <a:p>
            <a:endParaRPr kumimoji="1" lang="en-US" altLang="ja-JP" sz="3600" dirty="0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14688730-CA7C-4A2C-AF9D-6F596D33B353}"/>
              </a:ext>
            </a:extLst>
          </p:cNvPr>
          <p:cNvSpPr txBox="1"/>
          <p:nvPr/>
        </p:nvSpPr>
        <p:spPr>
          <a:xfrm>
            <a:off x="2065791" y="1575309"/>
            <a:ext cx="850745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静岡では</a:t>
            </a:r>
            <a:r>
              <a:rPr kumimoji="1" lang="en-US" altLang="ja-JP" sz="3600" dirty="0"/>
              <a:t>2019</a:t>
            </a:r>
            <a:r>
              <a:rPr kumimoji="1" lang="ja-JP" altLang="en-US" sz="3600" dirty="0"/>
              <a:t>年から獲り始めています！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1387415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D7B06E31-7CC7-408C-A502-19DB8A5C3D2F}"/>
              </a:ext>
            </a:extLst>
          </p:cNvPr>
          <p:cNvSpPr txBox="1"/>
          <p:nvPr/>
        </p:nvSpPr>
        <p:spPr>
          <a:xfrm>
            <a:off x="3100729" y="218379"/>
            <a:ext cx="5262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おいしい産業のアカモク</a:t>
            </a:r>
            <a:endParaRPr kumimoji="1" lang="en-US" altLang="ja-JP" sz="3600" dirty="0"/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E83CC935-D04C-46B8-B69A-B039CC4FE6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25" r="28875"/>
          <a:stretch/>
        </p:blipFill>
        <p:spPr>
          <a:xfrm rot="5400000">
            <a:off x="4419936" y="1042750"/>
            <a:ext cx="2684019" cy="3500894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DB567F5-1938-47A2-8E1C-0100E82DCF72}"/>
              </a:ext>
            </a:extLst>
          </p:cNvPr>
          <p:cNvSpPr txBox="1"/>
          <p:nvPr/>
        </p:nvSpPr>
        <p:spPr>
          <a:xfrm>
            <a:off x="3562394" y="875238"/>
            <a:ext cx="48013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漁港から直接買い付け</a:t>
            </a:r>
            <a:endParaRPr kumimoji="1" lang="en-US" altLang="ja-JP" sz="3600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A9644784-4485-464D-B508-68015260E7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286401" y="5382741"/>
            <a:ext cx="3182809" cy="2387107"/>
          </a:xfrm>
          <a:prstGeom prst="rect">
            <a:avLst/>
          </a:prstGeom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B1F90CE8-E851-4AEC-9A39-F0080FFD8A3F}"/>
              </a:ext>
            </a:extLst>
          </p:cNvPr>
          <p:cNvSpPr txBox="1"/>
          <p:nvPr/>
        </p:nvSpPr>
        <p:spPr>
          <a:xfrm>
            <a:off x="1387017" y="4308776"/>
            <a:ext cx="941796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工場で丁寧に洗い、不純物を取り除きます。</a:t>
            </a:r>
            <a:endParaRPr kumimoji="1" lang="en-US" altLang="ja-JP" sz="3600" dirty="0"/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DF09D02F-7787-432E-AF75-0D22362532E0}"/>
              </a:ext>
            </a:extLst>
          </p:cNvPr>
          <p:cNvSpPr txBox="1"/>
          <p:nvPr/>
        </p:nvSpPr>
        <p:spPr>
          <a:xfrm>
            <a:off x="2869896" y="8399173"/>
            <a:ext cx="618630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茹でてミンチにして急速冷凍</a:t>
            </a:r>
            <a:endParaRPr kumimoji="1" lang="en-US" altLang="ja-JP" sz="3600" dirty="0"/>
          </a:p>
        </p:txBody>
      </p:sp>
      <p:sp>
        <p:nvSpPr>
          <p:cNvPr id="14" name="テキスト ボックス 13">
            <a:extLst>
              <a:ext uri="{FF2B5EF4-FFF2-40B4-BE49-F238E27FC236}">
                <a16:creationId xmlns:a16="http://schemas.microsoft.com/office/drawing/2014/main" id="{B534A2FF-7B25-4424-8986-65AD4AA95B34}"/>
              </a:ext>
            </a:extLst>
          </p:cNvPr>
          <p:cNvSpPr txBox="1"/>
          <p:nvPr/>
        </p:nvSpPr>
        <p:spPr>
          <a:xfrm>
            <a:off x="3246315" y="12788851"/>
            <a:ext cx="526297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みなさまの元にお届け！</a:t>
            </a:r>
            <a:endParaRPr kumimoji="1" lang="en-US" altLang="ja-JP" sz="3600" dirty="0"/>
          </a:p>
        </p:txBody>
      </p:sp>
      <p:pic>
        <p:nvPicPr>
          <p:cNvPr id="16" name="図 15">
            <a:extLst>
              <a:ext uri="{FF2B5EF4-FFF2-40B4-BE49-F238E27FC236}">
                <a16:creationId xmlns:a16="http://schemas.microsoft.com/office/drawing/2014/main" id="{60DB2DE2-4B8A-47E4-A118-BFE39B4E90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036905" y="9455115"/>
            <a:ext cx="3467947" cy="2600960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2BA08CCD-A259-480A-AB05-1F293603C7A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4582158" y="13957363"/>
            <a:ext cx="2377438" cy="1783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1190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8FB400C2-4C1C-4F24-8D79-82E422F21813}"/>
              </a:ext>
            </a:extLst>
          </p:cNvPr>
          <p:cNvSpPr txBox="1"/>
          <p:nvPr/>
        </p:nvSpPr>
        <p:spPr>
          <a:xfrm>
            <a:off x="4072102" y="401259"/>
            <a:ext cx="40477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アカモクの食べ方</a:t>
            </a:r>
            <a:endParaRPr kumimoji="1" lang="en-US" altLang="ja-JP" sz="3600" dirty="0"/>
          </a:p>
          <a:p>
            <a:endParaRPr kumimoji="1" lang="en-US" altLang="ja-JP" sz="3600" dirty="0"/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FE6B09A9-D5CA-49A5-B0F5-1B99AB519ABB}"/>
              </a:ext>
            </a:extLst>
          </p:cNvPr>
          <p:cNvSpPr txBox="1"/>
          <p:nvPr/>
        </p:nvSpPr>
        <p:spPr>
          <a:xfrm>
            <a:off x="5020071" y="1716358"/>
            <a:ext cx="498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醤油やポン酢をかけて</a:t>
            </a:r>
            <a:endParaRPr kumimoji="1" lang="en-US" altLang="ja-JP" sz="3600" dirty="0"/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D1B833B-BD42-47DB-886D-BF3A2C1737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9" y="4148788"/>
            <a:ext cx="4047796" cy="2700639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9166E036-4731-43C4-A525-4245C9BF1F98}"/>
              </a:ext>
            </a:extLst>
          </p:cNvPr>
          <p:cNvSpPr txBox="1"/>
          <p:nvPr/>
        </p:nvSpPr>
        <p:spPr>
          <a:xfrm>
            <a:off x="5172471" y="4148788"/>
            <a:ext cx="498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卵焼きに</a:t>
            </a:r>
            <a:endParaRPr kumimoji="1" lang="en-US" altLang="ja-JP" sz="3600" dirty="0"/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345A189B-0B17-43B1-870C-6DE3F16E5B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7329" y="1430409"/>
            <a:ext cx="3557793" cy="2668345"/>
          </a:xfrm>
          <a:prstGeom prst="rect">
            <a:avLst/>
          </a:prstGeom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35FD7611-06C9-4BEF-9F79-FD73AC423E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6174" b="95319" l="9988" r="89982">
                        <a14:backgroundMark x1="39255" y1="93341" x2="36622" y2="91848"/>
                        <a14:backgroundMark x1="77512" y1="59483" x2="76998" y2="334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216513" y="7030757"/>
            <a:ext cx="3787754" cy="2840815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4595A71D-0300-45A2-88F3-B487AE870668}"/>
              </a:ext>
            </a:extLst>
          </p:cNvPr>
          <p:cNvSpPr txBox="1"/>
          <p:nvPr/>
        </p:nvSpPr>
        <p:spPr>
          <a:xfrm>
            <a:off x="3680746" y="7301077"/>
            <a:ext cx="498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みそ汁に</a:t>
            </a:r>
            <a:endParaRPr kumimoji="1" lang="en-US" altLang="ja-JP" sz="3600" dirty="0"/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28328771-7CEB-4403-B1CF-1A1960E623C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9988" r="89982">
                        <a14:foregroundMark x1="31870" y1="15335" x2="44613" y2="2433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46155" y="7390988"/>
            <a:ext cx="2827135" cy="2120351"/>
          </a:xfrm>
          <a:prstGeom prst="rect">
            <a:avLst/>
          </a:prstGeom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555FEE21-5A6B-4267-A9D2-75BA5FE6A323}"/>
              </a:ext>
            </a:extLst>
          </p:cNvPr>
          <p:cNvSpPr txBox="1"/>
          <p:nvPr/>
        </p:nvSpPr>
        <p:spPr>
          <a:xfrm>
            <a:off x="8639724" y="7269122"/>
            <a:ext cx="49804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冷奴に</a:t>
            </a:r>
            <a:endParaRPr kumimoji="1" lang="en-US" altLang="ja-JP" sz="3600" dirty="0"/>
          </a:p>
        </p:txBody>
      </p:sp>
      <p:sp>
        <p:nvSpPr>
          <p:cNvPr id="18" name="テキスト ボックス 17">
            <a:extLst>
              <a:ext uri="{FF2B5EF4-FFF2-40B4-BE49-F238E27FC236}">
                <a16:creationId xmlns:a16="http://schemas.microsoft.com/office/drawing/2014/main" id="{D8AE0229-E420-4774-B33C-B959B13AFC8E}"/>
              </a:ext>
            </a:extLst>
          </p:cNvPr>
          <p:cNvSpPr txBox="1"/>
          <p:nvPr/>
        </p:nvSpPr>
        <p:spPr>
          <a:xfrm>
            <a:off x="1195535" y="10316381"/>
            <a:ext cx="1000759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3600" dirty="0"/>
              <a:t>ご飯にかけて、素麺やそばのつゆにいれて</a:t>
            </a:r>
            <a:endParaRPr kumimoji="1" lang="en-US" altLang="ja-JP" sz="3600" dirty="0"/>
          </a:p>
          <a:p>
            <a:r>
              <a:rPr kumimoji="1" lang="ja-JP" altLang="en-US" sz="3600" dirty="0"/>
              <a:t>などなど</a:t>
            </a:r>
            <a:endParaRPr kumimoji="1" lang="en-US" altLang="ja-JP" sz="3600" dirty="0"/>
          </a:p>
        </p:txBody>
      </p:sp>
    </p:spTree>
    <p:extLst>
      <p:ext uri="{BB962C8B-B14F-4D97-AF65-F5344CB8AC3E}">
        <p14:creationId xmlns:p14="http://schemas.microsoft.com/office/powerpoint/2010/main" val="3504393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5A78A5CF-A32B-4AF8-8FDE-E3D18D864B55}"/>
              </a:ext>
            </a:extLst>
          </p:cNvPr>
          <p:cNvSpPr txBox="1"/>
          <p:nvPr/>
        </p:nvSpPr>
        <p:spPr>
          <a:xfrm>
            <a:off x="1861209" y="319979"/>
            <a:ext cx="803296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3600" dirty="0"/>
              <a:t>おいしい産業のアカモク養殖への取組</a:t>
            </a:r>
            <a:endParaRPr kumimoji="1" lang="en-US" altLang="ja-JP" sz="3600" dirty="0"/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D447E46-13D5-40F2-BE8A-394BE4A36A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3167" y="2185509"/>
            <a:ext cx="3535680" cy="2651760"/>
          </a:xfrm>
          <a:prstGeom prst="rect">
            <a:avLst/>
          </a:prstGeom>
        </p:spPr>
      </p:pic>
      <p:pic>
        <p:nvPicPr>
          <p:cNvPr id="6" name="図 5">
            <a:extLst>
              <a:ext uri="{FF2B5EF4-FFF2-40B4-BE49-F238E27FC236}">
                <a16:creationId xmlns:a16="http://schemas.microsoft.com/office/drawing/2014/main" id="{4ECEFCFE-DC73-4D91-867D-FDB76150B9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812" y="2185509"/>
            <a:ext cx="3535680" cy="2651760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FF376345-F7D0-4D0E-972A-9CCB1EAD61F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1519" y="2185509"/>
            <a:ext cx="3535680" cy="2651760"/>
          </a:xfrm>
          <a:prstGeom prst="rect">
            <a:avLst/>
          </a:prstGeom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8E01F79-3983-40BF-A097-6DE200CA909B}"/>
              </a:ext>
            </a:extLst>
          </p:cNvPr>
          <p:cNvSpPr txBox="1"/>
          <p:nvPr/>
        </p:nvSpPr>
        <p:spPr>
          <a:xfrm>
            <a:off x="1150009" y="1098856"/>
            <a:ext cx="1023870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由比漁港にてアカモクの養殖をおこなっています。</a:t>
            </a:r>
            <a:endParaRPr kumimoji="1" lang="en-US" altLang="ja-JP" sz="2800" dirty="0"/>
          </a:p>
          <a:p>
            <a:r>
              <a:rPr kumimoji="1" lang="ja-JP" altLang="en-US" sz="2800" dirty="0"/>
              <a:t>持続可能な漁業を目指して地域一丸となって頑張っています！</a:t>
            </a:r>
            <a:endParaRPr kumimoji="1" lang="en-US" altLang="ja-JP" sz="2800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98B92E9B-C01A-474F-83C3-2F345648292B}"/>
              </a:ext>
            </a:extLst>
          </p:cNvPr>
          <p:cNvSpPr txBox="1"/>
          <p:nvPr/>
        </p:nvSpPr>
        <p:spPr>
          <a:xfrm>
            <a:off x="1634669" y="4969815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雌</a:t>
            </a:r>
            <a:endParaRPr kumimoji="1" lang="en-US" altLang="ja-JP" sz="2800" dirty="0"/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0A09529B-87A4-4088-ACEE-720C0F8EC19C}"/>
              </a:ext>
            </a:extLst>
          </p:cNvPr>
          <p:cNvSpPr txBox="1"/>
          <p:nvPr/>
        </p:nvSpPr>
        <p:spPr>
          <a:xfrm>
            <a:off x="5997489" y="507062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雄</a:t>
            </a:r>
            <a:endParaRPr kumimoji="1" lang="en-US" altLang="ja-JP" sz="28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89D9B9A3-4704-4DED-AF92-70C182809B59}"/>
              </a:ext>
            </a:extLst>
          </p:cNvPr>
          <p:cNvSpPr txBox="1"/>
          <p:nvPr/>
        </p:nvSpPr>
        <p:spPr>
          <a:xfrm>
            <a:off x="9853352" y="5070621"/>
            <a:ext cx="54373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卵</a:t>
            </a:r>
            <a:endParaRPr kumimoji="1" lang="en-US" altLang="ja-JP" sz="2800" dirty="0"/>
          </a:p>
        </p:txBody>
      </p:sp>
      <p:pic>
        <p:nvPicPr>
          <p:cNvPr id="14" name="図 13">
            <a:extLst>
              <a:ext uri="{FF2B5EF4-FFF2-40B4-BE49-F238E27FC236}">
                <a16:creationId xmlns:a16="http://schemas.microsoft.com/office/drawing/2014/main" id="{E2972A2D-1FBC-4FEB-AD00-D35878A290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82298" y="10647534"/>
            <a:ext cx="6027404" cy="4520553"/>
          </a:xfrm>
          <a:prstGeom prst="rect">
            <a:avLst/>
          </a:prstGeom>
        </p:spPr>
      </p:pic>
      <p:pic>
        <p:nvPicPr>
          <p:cNvPr id="16" name="図 15">
            <a:extLst>
              <a:ext uri="{FF2B5EF4-FFF2-40B4-BE49-F238E27FC236}">
                <a16:creationId xmlns:a16="http://schemas.microsoft.com/office/drawing/2014/main" id="{B820E229-057D-4377-BB2E-91BBCB1045A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78618" y="6178055"/>
            <a:ext cx="3953549" cy="2965162"/>
          </a:xfrm>
          <a:prstGeom prst="rect">
            <a:avLst/>
          </a:prstGeom>
        </p:spPr>
      </p:pic>
      <p:pic>
        <p:nvPicPr>
          <p:cNvPr id="18" name="図 17">
            <a:extLst>
              <a:ext uri="{FF2B5EF4-FFF2-40B4-BE49-F238E27FC236}">
                <a16:creationId xmlns:a16="http://schemas.microsoft.com/office/drawing/2014/main" id="{3DBE6051-5AB0-4458-B7F2-80461A3C57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1677" y="5765497"/>
            <a:ext cx="4762500" cy="3571875"/>
          </a:xfrm>
          <a:prstGeom prst="rect">
            <a:avLst/>
          </a:prstGeom>
        </p:spPr>
      </p:pic>
      <p:sp>
        <p:nvSpPr>
          <p:cNvPr id="19" name="テキスト ボックス 18">
            <a:extLst>
              <a:ext uri="{FF2B5EF4-FFF2-40B4-BE49-F238E27FC236}">
                <a16:creationId xmlns:a16="http://schemas.microsoft.com/office/drawing/2014/main" id="{319ADD76-1871-4CE7-9A41-465FE7C3A691}"/>
              </a:ext>
            </a:extLst>
          </p:cNvPr>
          <p:cNvSpPr txBox="1"/>
          <p:nvPr/>
        </p:nvSpPr>
        <p:spPr>
          <a:xfrm>
            <a:off x="706304" y="9864582"/>
            <a:ext cx="269817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アカモク成長中</a:t>
            </a:r>
            <a:endParaRPr kumimoji="1" lang="en-US" altLang="ja-JP" sz="2800" dirty="0"/>
          </a:p>
        </p:txBody>
      </p:sp>
      <p:sp>
        <p:nvSpPr>
          <p:cNvPr id="20" name="テキスト ボックス 19">
            <a:extLst>
              <a:ext uri="{FF2B5EF4-FFF2-40B4-BE49-F238E27FC236}">
                <a16:creationId xmlns:a16="http://schemas.microsoft.com/office/drawing/2014/main" id="{2033FFAB-DFA3-447D-ACA1-FD1024C13D74}"/>
              </a:ext>
            </a:extLst>
          </p:cNvPr>
          <p:cNvSpPr txBox="1"/>
          <p:nvPr/>
        </p:nvSpPr>
        <p:spPr>
          <a:xfrm>
            <a:off x="5072285" y="9741068"/>
            <a:ext cx="59298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成長したらロープに差し込んで海へ</a:t>
            </a:r>
            <a:endParaRPr kumimoji="1" lang="en-US" altLang="ja-JP" sz="2800" dirty="0"/>
          </a:p>
        </p:txBody>
      </p:sp>
      <p:sp>
        <p:nvSpPr>
          <p:cNvPr id="21" name="テキスト ボックス 20">
            <a:extLst>
              <a:ext uri="{FF2B5EF4-FFF2-40B4-BE49-F238E27FC236}">
                <a16:creationId xmlns:a16="http://schemas.microsoft.com/office/drawing/2014/main" id="{A91F9D9D-4EA7-4B75-A05E-27BECAD95D05}"/>
              </a:ext>
            </a:extLst>
          </p:cNvPr>
          <p:cNvSpPr txBox="1"/>
          <p:nvPr/>
        </p:nvSpPr>
        <p:spPr>
          <a:xfrm>
            <a:off x="5072285" y="15387543"/>
            <a:ext cx="12618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2800" dirty="0"/>
              <a:t>収穫！</a:t>
            </a:r>
            <a:endParaRPr kumimoji="1" lang="en-US" altLang="ja-JP" sz="2800" dirty="0"/>
          </a:p>
        </p:txBody>
      </p:sp>
    </p:spTree>
    <p:extLst>
      <p:ext uri="{BB962C8B-B14F-4D97-AF65-F5344CB8AC3E}">
        <p14:creationId xmlns:p14="http://schemas.microsoft.com/office/powerpoint/2010/main" val="39854044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287</TotalTime>
  <Words>291</Words>
  <Application>Microsoft Office PowerPoint</Application>
  <PresentationFormat>ユーザー設定</PresentationFormat>
  <Paragraphs>36</Paragraphs>
  <Slides>4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4</vt:i4>
      </vt:variant>
    </vt:vector>
  </HeadingPairs>
  <TitlesOfParts>
    <vt:vector size="10" baseType="lpstr">
      <vt:lpstr>游ゴシック</vt:lpstr>
      <vt:lpstr>Arial</vt:lpstr>
      <vt:lpstr>Calibri</vt:lpstr>
      <vt:lpstr>Calibri Light</vt:lpstr>
      <vt:lpstr>Open Sans</vt:lpstr>
      <vt:lpstr>Office 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山口宏枝</dc:creator>
  <cp:lastModifiedBy>山口宏枝</cp:lastModifiedBy>
  <cp:revision>8</cp:revision>
  <dcterms:created xsi:type="dcterms:W3CDTF">2021-05-28T05:23:25Z</dcterms:created>
  <dcterms:modified xsi:type="dcterms:W3CDTF">2021-05-28T10:15:47Z</dcterms:modified>
</cp:coreProperties>
</file>