
<file path=[Content_Types].xml><?xml version="1.0" encoding="utf-8"?>
<Types xmlns="http://schemas.openxmlformats.org/package/2006/content-types">
  <Default Extension="jpeg" ContentType="image/jpe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8"/>
  </p:handoutMasterIdLst>
  <p:sldIdLst>
    <p:sldId id="256" r:id="rId3"/>
    <p:sldId id="258" r:id="rId5"/>
    <p:sldId id="268" r:id="rId6"/>
    <p:sldId id="262" r:id="rId7"/>
    <p:sldId id="266" r:id="rId8"/>
    <p:sldId id="259" r:id="rId9"/>
    <p:sldId id="260" r:id="rId10"/>
    <p:sldId id="261" r:id="rId11"/>
    <p:sldId id="263" r:id="rId12"/>
    <p:sldId id="257" r:id="rId13"/>
    <p:sldId id="265" r:id="rId14"/>
    <p:sldId id="270" r:id="rId15"/>
    <p:sldId id="272" r:id="rId16"/>
    <p:sldId id="271" r:id="rId1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autoAdjust="0"/>
  </p:normalViewPr>
  <p:slideViewPr>
    <p:cSldViewPr snapToGrid="0">
      <p:cViewPr varScale="1">
        <p:scale>
          <a:sx n="117" d="100"/>
          <a:sy n="117" d="100"/>
        </p:scale>
        <p:origin x="29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handoutMaster" Target="handoutMasters/handoutMaster1.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576346A-130F-411D-BD84-BD1D960727F9}" type="doc">
      <dgm:prSet loTypeId="urn:microsoft.com/office/officeart/2005/8/layout/lProcess3" loCatId="process" qsTypeId="urn:microsoft.com/office/officeart/2005/8/quickstyle/simple1" qsCatId="simple" csTypeId="urn:microsoft.com/office/officeart/2005/8/colors/accent1_2" csCatId="accent1" phldr="0"/>
      <dgm:spPr/>
      <dgm:t>
        <a:bodyPr/>
        <a:p>
          <a:endParaRPr kumimoji="1" lang="ja-JP" altLang="en-US"/>
        </a:p>
      </dgm:t>
    </dgm:pt>
    <dgm:pt modelId="{78F392AA-7B32-472F-89D4-A7BCE41986CC}" type="pres">
      <dgm:prSet presAssocID="{5576346A-130F-411D-BD84-BD1D960727F9}" presName="Name0" presStyleCnt="0">
        <dgm:presLayoutVars>
          <dgm:chPref val="3"/>
          <dgm:dir/>
          <dgm:animLvl val="lvl"/>
          <dgm:resizeHandles/>
        </dgm:presLayoutVars>
      </dgm:prSet>
      <dgm:spPr/>
    </dgm:pt>
  </dgm:ptLst>
  <dgm:cxnLst>
    <dgm:cxn modelId="{C6959822-543E-41F3-B130-EEA82A28597C}" type="presOf" srcId="{5576346A-130F-411D-BD84-BD1D960727F9}" destId="{78F392AA-7B32-472F-89D4-A7BCE41986CC}" srcOrd="0" destOrd="0" presId="urn:microsoft.com/office/officeart/2005/8/layout/lProcess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B23D42-BC25-41C4-9A3F-A3E78CFB9E14}" type="doc">
      <dgm:prSet loTypeId="process" loCatId="process" qsTypeId="urn:microsoft.com/office/officeart/2005/8/quickstyle/simple1" qsCatId="simple" csTypeId="urn:microsoft.com/office/officeart/2005/8/colors/accent1_2" csCatId="accent1" phldr="0"/>
      <dgm:spPr/>
    </dgm:pt>
    <dgm:pt modelId="{B84BFEFB-261E-437C-AD9E-90ED8A3C8045}" type="pres">
      <dgm:prSet presAssocID="{9DB23D42-BC25-41C4-9A3F-A3E78CFB9E14}" presName="Name0" presStyleCnt="0">
        <dgm:presLayoutVars>
          <dgm:dir/>
          <dgm:resizeHandles val="exact"/>
        </dgm:presLayoutVars>
      </dgm:prSet>
      <dgm:spPr/>
    </dgm:pt>
  </dgm:ptLst>
  <dgm:cxnLst>
    <dgm:cxn modelId="{C5E51C05-A097-4998-8355-C6444A1109B5}" type="presOf" srcId="{9DB23D42-BC25-41C4-9A3F-A3E78CFB9E14}" destId="{B84BFEFB-261E-437C-AD9E-90ED8A3C8045}" srcOrd="0"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nodeVertAlign" val="t"/>
          <dgm:param type="vertAlign" val="mid"/>
          <dgm:param type="nodeHorzAlign" val="l"/>
          <dgm:param type="fallback" val="2D"/>
        </dgm:alg>
      </dgm:if>
      <dgm:else name="Name3">
        <dgm:alg type="lin">
          <dgm:param type="linDir" val="fromT"/>
          <dgm:param type="nodeVertAlign" val="t"/>
          <dgm:param type="vertAlign" val="mid"/>
          <dgm:param type="nodeHorzAlign" val="r"/>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VertAlign" val="mid"/>
              <dgm:param type="nodeHorzAlign" val="l"/>
              <dgm:param type="fallback" val="2D"/>
            </dgm:alg>
          </dgm:if>
          <dgm:else name="Name7">
            <dgm:alg type="lin">
              <dgm:param type="linDir" val="fromR"/>
              <dgm:param type="nodeVertAlign" val="mid"/>
              <dgm:param type="nodeHorzAlign" val="r"/>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type="chevron" r:blip="" rot="180">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type="chevron" r:blip="" rot="180">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type="homePlate" r:blip="" rot="180">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type="chevron" r:blip="" rot="180">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type="homePlate" r:blip="" rot="180">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type="chevron" r:blip="" rot="180">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D61A3E-AC6E-4B60-95A4-C1B3371851F9}" type="datetimeFigureOut">
              <a:rPr kumimoji="1" lang="ja-JP" altLang="en-US" smtClean="0"/>
            </a:fld>
            <a:endParaRPr kumimoji="1" lang="ja-JP" altLang="en-US"/>
          </a:p>
        </p:txBody>
      </p:sp>
      <p:sp>
        <p:nvSpPr>
          <p:cNvPr id="4" name="フッター プレースホルダー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90A3E0-14E8-4BE6-85AB-5C5385A62A44}"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C34F6E-DEEE-400C-92A1-19923C75B907}" type="datetimeFigureOut">
              <a:rPr kumimoji="1" lang="ja-JP" altLang="en-US" smtClean="0"/>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3A1E1-D89E-4D9F-ACC7-724568FAD569}"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endParaRPr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r>
              <a:rPr lang="ja-JP" altLang="en-US"/>
              <a:t>日本では会社員が８～９割を占めており、税務署の人件費をはじめ手間を省くために給与所得控除が設定されているとも考えられる。</a:t>
            </a:r>
            <a:endParaRPr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r>
              <a:rPr lang="ja-JP" altLang="en-US"/>
              <a:t>その他所得控除には</a:t>
            </a:r>
            <a:endParaRPr lang="ja-JP" altLang="en-US"/>
          </a:p>
          <a:p>
            <a:r>
              <a:rPr lang="ja-JP" altLang="en-US"/>
              <a:t>社会保険料控除（１年間に支払った健康保険料・国民年金保険料・介護保険料などの全額が控除額）</a:t>
            </a:r>
            <a:br>
              <a:rPr lang="ja-JP" altLang="en-US"/>
            </a:br>
            <a:r>
              <a:rPr lang="ja-JP" altLang="en-US"/>
              <a:t>生命保険料・地震保険料控除（１年間に支払った生命保険料額の一部が控除額）</a:t>
            </a:r>
            <a:endParaRPr lang="ja-JP" altLang="en-US"/>
          </a:p>
          <a:p>
            <a:r>
              <a:rPr lang="ja-JP" altLang="en-US"/>
              <a:t>障害者控除・寡婦控除</a:t>
            </a:r>
            <a:endParaRPr lang="ja-JP" altLang="en-US"/>
          </a:p>
          <a:p>
            <a:r>
              <a:rPr lang="ja-JP" altLang="en-US"/>
              <a:t>勤労学生控除　などがある</a:t>
            </a:r>
            <a:endParaRPr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endParaRPr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r>
              <a:rPr lang="ja-JP" altLang="en-US"/>
              <a:t>大企業の場合は、「【会社名】健康保険組合」などが多いが、中小企業などは取りまとめとして「全国健康保険協会（協会けんぽ）」が代表としてある</a:t>
            </a:r>
            <a:endParaRPr lang="ja-JP" altLang="en-US"/>
          </a:p>
          <a:p>
            <a:endParaRPr lang="ja-JP" altLang="en-US"/>
          </a:p>
          <a:p>
            <a:r>
              <a:rPr lang="ja-JP" altLang="en-US"/>
              <a:t>労働保険＝労災保険・雇用保険</a:t>
            </a:r>
            <a:endParaRPr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r>
              <a:rPr lang="ja-JP" altLang="en-US"/>
              <a:t>１０３万円～１０６万円（もしくは１３０万円）の間は、税金の扶養からは外れているが、社会保険の扶養には入っている状態</a:t>
            </a:r>
            <a:endParaRPr lang="ja-JP" altLang="en-US"/>
          </a:p>
          <a:p>
            <a:r>
              <a:rPr lang="en-US" altLang="ja-JP"/>
              <a:t>⇒</a:t>
            </a:r>
            <a:r>
              <a:rPr lang="ja-JP" altLang="en-US"/>
              <a:t>その場合は税金の負担は増えるが、社会保険料の負担はないということになる</a:t>
            </a:r>
            <a:endParaRPr lang="ja-JP" altLang="en-US"/>
          </a:p>
          <a:p>
            <a:endParaRPr lang="ja-JP" altLang="en-US"/>
          </a:p>
          <a:p>
            <a:r>
              <a:rPr lang="ja-JP" altLang="en-US"/>
              <a:t>国民健康保険には扶養制度はない</a:t>
            </a:r>
            <a:br>
              <a:rPr lang="ja-JP" altLang="en-US"/>
            </a:br>
            <a:r>
              <a:rPr lang="ja-JP" altLang="en-US"/>
              <a:t>所得がない赤ちゃんでも保険料がかかり、所得がある場合は＋</a:t>
            </a:r>
            <a:r>
              <a:rPr lang="en-US" altLang="ja-JP"/>
              <a:t>α―</a:t>
            </a:r>
            <a:r>
              <a:rPr lang="ja-JP" altLang="en-US"/>
              <a:t>で増える</a:t>
            </a:r>
            <a:endParaRPr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r>
              <a:rPr lang="ja-JP" altLang="en-US"/>
              <a:t>１０６万円の壁は、２０１６年１０月の社会保険制度の改正により出現（それまでは社会保険の壁は１３０万円のみだった）</a:t>
            </a:r>
            <a:endParaRPr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r>
              <a:rPr lang="ja-JP" altLang="en-US"/>
              <a:t>本人の税金は、住民税は給与収入が１００万円、所得税は１０３万円を超えた時、負担が発生する（課税）</a:t>
            </a:r>
            <a:endParaRPr lang="ja-JP" altLang="en-US"/>
          </a:p>
          <a:p>
            <a:r>
              <a:rPr lang="en-US" altLang="ja-JP">
                <a:sym typeface="+mn-ea"/>
              </a:rPr>
              <a:t>⇒</a:t>
            </a:r>
            <a:r>
              <a:rPr lang="ja-JP" altLang="en-US">
                <a:sym typeface="+mn-ea"/>
              </a:rPr>
              <a:t>１００万円の壁も存在すると言えるが、</a:t>
            </a:r>
            <a:r>
              <a:rPr lang="ja-JP" altLang="en-US"/>
              <a:t>いずれも住民税年</a:t>
            </a:r>
            <a:r>
              <a:rPr lang="en-US" altLang="ja-JP"/>
              <a:t>5,500</a:t>
            </a:r>
            <a:r>
              <a:rPr lang="ja-JP" altLang="en-US"/>
              <a:t>円～、所得税年</a:t>
            </a:r>
            <a:r>
              <a:rPr lang="en-US" altLang="ja-JP"/>
              <a:t>1,100</a:t>
            </a:r>
            <a:r>
              <a:rPr lang="ja-JP" altLang="en-US"/>
              <a:t>円～所得に比例して増えていくので、金額として大きくないのであまり意識する必要はない</a:t>
            </a:r>
            <a:endParaRPr lang="ja-JP" altLang="en-US"/>
          </a:p>
          <a:p>
            <a:endParaRPr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r>
              <a:rPr lang="ja-JP" altLang="en-US">
                <a:sym typeface="+mn-ea"/>
              </a:rPr>
              <a:t>＜計算方法＞</a:t>
            </a:r>
            <a:br>
              <a:rPr lang="ja-JP" altLang="en-US">
                <a:sym typeface="+mn-ea"/>
              </a:rPr>
            </a:br>
            <a:r>
              <a:rPr lang="ja-JP" altLang="en-US">
                <a:sym typeface="+mn-ea"/>
              </a:rPr>
              <a:t>被扶養者の年齢によって控除額が変わる</a:t>
            </a:r>
            <a:endParaRPr lang="ja-JP" altLang="en-US">
              <a:sym typeface="+mn-ea"/>
            </a:endParaRPr>
          </a:p>
          <a:p>
            <a:r>
              <a:rPr lang="ja-JP" altLang="en-US">
                <a:sym typeface="+mn-ea"/>
              </a:rPr>
              <a:t>その年１２月３１日時点の年齢が</a:t>
            </a:r>
            <a:br>
              <a:rPr lang="ja-JP" altLang="en-US">
                <a:sym typeface="+mn-ea"/>
              </a:rPr>
            </a:br>
            <a:r>
              <a:rPr lang="ja-JP" altLang="en-US">
                <a:sym typeface="+mn-ea"/>
              </a:rPr>
              <a:t>①１６歳以上１９歳未満、２３歳以上７０歳未満</a:t>
            </a:r>
            <a:r>
              <a:rPr lang="en-US" altLang="ja-JP">
                <a:sym typeface="+mn-ea"/>
              </a:rPr>
              <a:t>⇒</a:t>
            </a:r>
            <a:r>
              <a:rPr lang="ja-JP" altLang="en-US">
                <a:sym typeface="+mn-ea"/>
              </a:rPr>
              <a:t>所得税の控除額は３８万円、住民税は３３万円</a:t>
            </a:r>
            <a:br>
              <a:rPr lang="ja-JP" altLang="en-US">
                <a:sym typeface="+mn-ea"/>
              </a:rPr>
            </a:br>
            <a:r>
              <a:rPr lang="ja-JP" altLang="en-US">
                <a:sym typeface="+mn-ea"/>
              </a:rPr>
              <a:t>②１９歳以上２３歳未満</a:t>
            </a:r>
            <a:r>
              <a:rPr lang="en-US" altLang="ja-JP">
                <a:sym typeface="+mn-ea"/>
              </a:rPr>
              <a:t>⇒</a:t>
            </a:r>
            <a:r>
              <a:rPr lang="ja-JP" altLang="en-US">
                <a:sym typeface="+mn-ea"/>
              </a:rPr>
              <a:t>所得税の</a:t>
            </a:r>
            <a:r>
              <a:rPr lang="ja-JP" altLang="en-US"/>
              <a:t>控除額は６３万円、住民税は４５万円（上記の例のパターン）</a:t>
            </a:r>
            <a:endParaRPr lang="ja-JP" altLang="en-US"/>
          </a:p>
          <a:p>
            <a:r>
              <a:rPr lang="ja-JP" altLang="en-US"/>
              <a:t>③７０歳以上の老人扶養は所得税の控除額は４８万円、住民税は３８万円</a:t>
            </a:r>
            <a:endParaRPr lang="ja-JP" altLang="en-US"/>
          </a:p>
          <a:p>
            <a:r>
              <a:rPr lang="ja-JP" altLang="en-US"/>
              <a:t>④その他、同居している直系尊属（父母・祖父母など）の所得税の控除額は５８万円、住民税は４５万円</a:t>
            </a:r>
            <a:endParaRPr lang="ja-JP" altLang="en-US"/>
          </a:p>
          <a:p>
            <a:r>
              <a:rPr lang="en-US" altLang="ja-JP"/>
              <a:t>※</a:t>
            </a:r>
            <a:r>
              <a:rPr lang="ja-JP" altLang="en-US"/>
              <a:t>１６歳未満の子の扶養控除は平成２２年度に廃止され、変わりに児童手当が導入された</a:t>
            </a:r>
            <a:endParaRPr lang="ja-JP" altLang="en-US"/>
          </a:p>
          <a:p>
            <a:endParaRPr lang="ja-JP" altLang="en-US"/>
          </a:p>
          <a:p>
            <a:r>
              <a:rPr lang="ja-JP" altLang="en-US"/>
              <a:t>所得税は課税所得金額を基に５％～４５％と税率が変わる</a:t>
            </a:r>
            <a:endParaRPr lang="ja-JP" altLang="en-US"/>
          </a:p>
          <a:p>
            <a:r>
              <a:rPr lang="ja-JP" altLang="en-US"/>
              <a:t>給与収入3,600,001円から6,600,000円までの給与所得控除は、収入金額×20％+440,000円なので、</a:t>
            </a:r>
            <a:br>
              <a:rPr lang="ja-JP" altLang="en-US"/>
            </a:br>
            <a:r>
              <a:rPr lang="ja-JP" altLang="en-US"/>
              <a:t>給与収入５００万円の場合、給与所得控除は</a:t>
            </a:r>
            <a:r>
              <a:rPr lang="en-US" altLang="ja-JP"/>
              <a:t>144</a:t>
            </a:r>
            <a:r>
              <a:rPr lang="ja-JP" altLang="en-US"/>
              <a:t>万円となり、差し引き</a:t>
            </a:r>
            <a:r>
              <a:rPr lang="en-US" altLang="ja-JP"/>
              <a:t>356</a:t>
            </a:r>
            <a:r>
              <a:rPr lang="ja-JP" altLang="en-US"/>
              <a:t>万円が所得となる</a:t>
            </a:r>
            <a:endParaRPr lang="ja-JP" altLang="en-US"/>
          </a:p>
          <a:p>
            <a:r>
              <a:rPr lang="ja-JP" altLang="en-US"/>
              <a:t>所得から各種控除額をひいた後の課税所得金額が1,950,000円 から 3,299,000円までの場合、所得税の税率は１０％</a:t>
            </a:r>
            <a:endParaRPr lang="ja-JP" altLang="en-US"/>
          </a:p>
          <a:p>
            <a:r>
              <a:rPr lang="ja-JP" altLang="en-US"/>
              <a:t>住民税は市区町村によるが多くが１０％</a:t>
            </a:r>
            <a:endParaRPr lang="ja-JP" altLang="en-US"/>
          </a:p>
          <a:p>
            <a:r>
              <a:rPr lang="ja-JP" altLang="en-US"/>
              <a:t>以上を適用して、父の所得税、住民税の負担増額は、それぞれ控除額６３万円と４５万円の１０％と仮定</a:t>
            </a:r>
            <a:endParaRPr lang="ja-JP" altLang="en-US"/>
          </a:p>
          <a:p>
            <a:endParaRPr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r>
              <a:rPr lang="ja-JP" altLang="en-US">
                <a:sym typeface="+mn-ea"/>
              </a:rPr>
              <a:t>国民健康保険料は、市区町村によって異なる。</a:t>
            </a:r>
            <a:br>
              <a:rPr lang="ja-JP" altLang="en-US">
                <a:sym typeface="+mn-ea"/>
              </a:rPr>
            </a:br>
            <a:r>
              <a:rPr lang="ja-JP" altLang="en-US">
                <a:sym typeface="+mn-ea"/>
              </a:rPr>
              <a:t>国民健康保険料は本人の前年の所得によって計算されるので、前年も給与収入１３０万円として平均値をとったが</a:t>
            </a:r>
            <a:br>
              <a:rPr lang="ja-JP" altLang="en-US">
                <a:sym typeface="+mn-ea"/>
              </a:rPr>
            </a:br>
            <a:r>
              <a:rPr lang="ja-JP" altLang="en-US">
                <a:sym typeface="+mn-ea"/>
              </a:rPr>
              <a:t>前年の所得がない場合（前年は専業主婦だったが今年パートで働き始めた場合など）はもっと安い。</a:t>
            </a:r>
            <a:br>
              <a:rPr lang="ja-JP" altLang="en-US">
                <a:sym typeface="+mn-ea"/>
              </a:rPr>
            </a:br>
            <a:r>
              <a:rPr lang="ja-JP" altLang="en-US">
                <a:sym typeface="+mn-ea"/>
              </a:rPr>
              <a:t>前年の所得が今年よりも多い場合（正社員を辞めてパートになった場合など）はもっと高い。</a:t>
            </a:r>
            <a:br>
              <a:rPr lang="ja-JP" altLang="en-US">
                <a:sym typeface="+mn-ea"/>
              </a:rPr>
            </a:br>
            <a:r>
              <a:rPr lang="ja-JP" altLang="en-US">
                <a:sym typeface="+mn-ea"/>
              </a:rPr>
              <a:t>住民税も同様に前年の所得を基に計算される。これを過年度課税と言う。</a:t>
            </a:r>
            <a:br>
              <a:rPr lang="ja-JP" altLang="en-US">
                <a:sym typeface="+mn-ea"/>
              </a:rPr>
            </a:br>
            <a:r>
              <a:rPr lang="ja-JP" altLang="en-US">
                <a:sym typeface="+mn-ea"/>
              </a:rPr>
              <a:t>所得税は所得のある年に課税する現年課税＝源泉徴収。</a:t>
            </a:r>
            <a:endParaRPr lang="ja-JP" altLang="en-US">
              <a:sym typeface="+mn-ea"/>
            </a:endParaRPr>
          </a:p>
          <a:p>
            <a:r>
              <a:rPr lang="ja-JP" altLang="en-US">
                <a:sym typeface="+mn-ea"/>
              </a:rPr>
              <a:t>国民年金保険料は毎年度見直しされ、２０２１年４月時点では月</a:t>
            </a:r>
            <a:r>
              <a:rPr lang="en-US" altLang="ja-JP">
                <a:sym typeface="+mn-ea"/>
              </a:rPr>
              <a:t>16,610</a:t>
            </a:r>
            <a:r>
              <a:rPr lang="ja-JP" altLang="en-US">
                <a:sym typeface="+mn-ea"/>
              </a:rPr>
              <a:t>円</a:t>
            </a:r>
            <a:endParaRPr lang="ja-JP" altLang="en-US"/>
          </a:p>
          <a:p>
            <a:endParaRPr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r>
              <a:rPr lang="ja-JP" altLang="en-US"/>
              <a:t>１０３万円の壁は子やその他扶養親族の場合に意識すればよい。</a:t>
            </a:r>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4500"/>
            </a:lvl1pPr>
          </a:lstStyle>
          <a:p>
            <a:r>
              <a:rPr kumimoji="1" lang="ja-JP" altLang="en-US" dirty="0" smtClean="0"/>
              <a:t>マスタ タイトルの書式設定</a:t>
            </a:r>
            <a:endParaRPr kumimoji="1" lang="ja-JP" altLang="en-US" dirty="0"/>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dirty="0" smtClean="0"/>
              <a:t>マスタ サブタイトルの書式設定</a:t>
            </a:r>
            <a:endParaRPr kumimoji="1" lang="ja-JP" altLang="en-US" dirty="0"/>
          </a:p>
        </p:txBody>
      </p:sp>
      <p:sp>
        <p:nvSpPr>
          <p:cNvPr id="4" name="日付プレースホルダー 3"/>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マスタ タイトルの書式設定</a:t>
            </a:r>
            <a:endParaRPr kumimoji="1" lang="ja-JP" altLang="en-US" dirty="0"/>
          </a:p>
        </p:txBody>
      </p:sp>
      <p:sp>
        <p:nvSpPr>
          <p:cNvPr id="3" name="縦書きテキスト プレースホルダー 2"/>
          <p:cNvSpPr>
            <a:spLocks noGrp="1"/>
          </p:cNvSpPr>
          <p:nvPr>
            <p:ph type="body" orient="vert" idx="1"/>
          </p:nvPr>
        </p:nvSpPr>
        <p:spPr/>
        <p:txBody>
          <a:bodyPr vert="eaVert"/>
          <a:lstStyle/>
          <a:p>
            <a:pPr lvl="0"/>
            <a:r>
              <a:rPr kumimoji="1" lang="ja-JP" altLang="en-US" dirty="0" smtClean="0"/>
              <a:t>マスタ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10"/>
          </p:nvPr>
        </p:nvSpPr>
        <p:spPr/>
        <p:txBody>
          <a:bodyPr/>
          <a:lstStyle/>
          <a:p>
            <a:fld id="{760FBDFE-C587-4B4C-A407-44438C67B59E}" type="datetimeFigureOut">
              <a:rPr lang="en-US" altLang="ja-JP" smtClean="0"/>
            </a:fld>
            <a:endParaRPr lang="ja-JP"/>
          </a:p>
        </p:txBody>
      </p:sp>
      <p:sp>
        <p:nvSpPr>
          <p:cNvPr id="5" name="フッター プレースホルダー 4"/>
          <p:cNvSpPr>
            <a:spLocks noGrp="1"/>
          </p:cNvSpPr>
          <p:nvPr>
            <p:ph type="ftr" sz="quarter" idx="11"/>
          </p:nvPr>
        </p:nvSpPr>
        <p:spPr/>
        <p:txBody>
          <a:bodyPr/>
          <a:lstStyle/>
          <a:p>
            <a:endParaRPr lang="ja-JP"/>
          </a:p>
        </p:txBody>
      </p:sp>
      <p:sp>
        <p:nvSpPr>
          <p:cNvPr id="6" name="スライド番号プレースホルダー 5"/>
          <p:cNvSpPr>
            <a:spLocks noGrp="1"/>
          </p:cNvSpPr>
          <p:nvPr>
            <p:ph type="sldNum" sz="quarter" idx="12"/>
          </p:nvPr>
        </p:nvSpPr>
        <p:spPr/>
        <p:txBody>
          <a:bodyPr/>
          <a:lstStyle/>
          <a:p>
            <a:fld id="{49AE70B2-8BF9-45C0-BB95-33D1B9D3A854}" type="slidenum">
              <a:rPr lang="en-US" altLang="ja-JP" smtClean="0"/>
            </a:fld>
            <a:endParaRPr lang="ja-JP"/>
          </a:p>
        </p:txBody>
      </p:sp>
    </p:spTree>
  </p:cSld>
  <p:clrMapOvr>
    <a:masterClrMapping/>
  </p:clrMapOvr>
  <p:timing>
    <p:tnLst>
      <p:par>
        <p:cTn id="1" dur="indefinite" restart="never" nodeType="tmRoot"/>
      </p:par>
    </p:tn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8"/>
            <a:ext cx="2743200" cy="5851525"/>
          </a:xfrm>
        </p:spPr>
        <p:txBody>
          <a:bodyPr vert="eaVert"/>
          <a:lstStyle/>
          <a:p>
            <a:r>
              <a:rPr kumimoji="1" lang="ja-JP" altLang="en-US" dirty="0" smtClean="0"/>
              <a:t>マスタ タイトルの書式設定</a:t>
            </a:r>
            <a:endParaRPr kumimoji="1" lang="ja-JP" altLang="en-US" dirty="0"/>
          </a:p>
        </p:txBody>
      </p:sp>
      <p:sp>
        <p:nvSpPr>
          <p:cNvPr id="3" name="縦書きテキスト プレースホルダー 2"/>
          <p:cNvSpPr>
            <a:spLocks noGrp="1"/>
          </p:cNvSpPr>
          <p:nvPr>
            <p:ph type="body" orient="vert" idx="1"/>
          </p:nvPr>
        </p:nvSpPr>
        <p:spPr>
          <a:xfrm>
            <a:off x="609600" y="274638"/>
            <a:ext cx="8070573" cy="5851525"/>
          </a:xfrm>
        </p:spPr>
        <p:txBody>
          <a:bodyPr vert="eaVert"/>
          <a:lstStyle/>
          <a:p>
            <a:pPr lvl="0"/>
            <a:r>
              <a:rPr kumimoji="1" lang="ja-JP" altLang="en-US" dirty="0" smtClean="0"/>
              <a:t>マスタ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10"/>
          </p:nvPr>
        </p:nvSpPr>
        <p:spPr/>
        <p:txBody>
          <a:bodyPr/>
          <a:lstStyle/>
          <a:p>
            <a:pPr lvl="0"/>
            <a:endParaRPr lang="ja-JP" altLang="en-US">
              <a:latin typeface="Arial" panose="020B0604020202020204" pitchFamily="34" charset="0"/>
              <a:ea typeface="SimSun" panose="02010600030101010101" pitchFamily="2" charset="-122"/>
            </a:endParaRPr>
          </a:p>
        </p:txBody>
      </p:sp>
      <p:sp>
        <p:nvSpPr>
          <p:cNvPr id="5" name="フッター プレースホルダー 4"/>
          <p:cNvSpPr>
            <a:spLocks noGrp="1"/>
          </p:cNvSpPr>
          <p:nvPr>
            <p:ph type="ftr" sz="quarter" idx="11"/>
          </p:nvPr>
        </p:nvSpPr>
        <p:spPr/>
        <p:txBody>
          <a:bodyPr/>
          <a:lstStyle/>
          <a:p>
            <a:pPr lvl="0"/>
            <a:endParaRPr lang="ja-JP" altLang="en-US">
              <a:latin typeface="Arial" panose="020B0604020202020204" pitchFamily="34" charset="0"/>
              <a:ea typeface="SimSun" panose="02010600030101010101" pitchFamily="2" charset="-122"/>
            </a:endParaRPr>
          </a:p>
        </p:txBody>
      </p:sp>
      <p:sp>
        <p:nvSpPr>
          <p:cNvPr id="6" name="スライド番号プレースホルダー 5"/>
          <p:cNvSpPr>
            <a:spLocks noGrp="1"/>
          </p:cNvSpPr>
          <p:nvPr>
            <p:ph type="sldNum" sz="quarter" idx="12"/>
          </p:nvPr>
        </p:nvSpPr>
        <p:spPr/>
        <p:txBody>
          <a:bodyPr/>
          <a:lstStyle/>
          <a:p>
            <a:pPr lvl="0"/>
            <a:fld id="{9A0DB2DC-4C9A-4742-B13C-FB6460FD3503}" type="slidenum">
              <a:rPr lang="ja-JP" altLang="en-US">
                <a:latin typeface="Arial" panose="020B0604020202020204" pitchFamily="34" charset="0"/>
                <a:ea typeface="SimSun" panose="02010600030101010101" pitchFamily="2" charset="-122"/>
              </a:rPr>
            </a:fld>
            <a:endParaRPr lang="ja-JP" altLang="en-US">
              <a:latin typeface="Arial" panose="020B0604020202020204" pitchFamily="34" charset="0"/>
              <a:ea typeface="SimSun" panose="02010600030101010101" pitchFamily="2" charset="-122"/>
            </a:endParaRPr>
          </a:p>
        </p:txBody>
      </p:sp>
    </p:spTree>
  </p:cSld>
  <p:clrMapOvr>
    <a:masterClrMapping/>
  </p:clrMapOvr>
  <p:timing>
    <p:tnLst>
      <p:par>
        <p:cTn id="1" dur="indefinite" restart="never" nodeType="tmRoot"/>
      </p:par>
    </p:tnLst>
  </p:timing>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マスタ タイトルの書式設定</a:t>
            </a:r>
            <a:endParaRPr kumimoji="1" lang="ja-JP" altLang="en-US" dirty="0"/>
          </a:p>
        </p:txBody>
      </p:sp>
      <p:sp>
        <p:nvSpPr>
          <p:cNvPr id="3" name="コンテンツ プレースホルダー 2"/>
          <p:cNvSpPr>
            <a:spLocks noGrp="1"/>
          </p:cNvSpPr>
          <p:nvPr>
            <p:ph idx="1"/>
          </p:nvPr>
        </p:nvSpPr>
        <p:spPr/>
        <p:txBody>
          <a:bodyPr/>
          <a:lstStyle/>
          <a:p>
            <a:pPr lvl="0"/>
            <a:r>
              <a:rPr kumimoji="1" lang="ja-JP" altLang="en-US" dirty="0" smtClean="0"/>
              <a:t>マスタ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1" y="1709738"/>
            <a:ext cx="10515600" cy="2852737"/>
          </a:xfrm>
        </p:spPr>
        <p:txBody>
          <a:bodyPr anchor="b"/>
          <a:lstStyle>
            <a:lvl1pPr>
              <a:defRPr sz="4500"/>
            </a:lvl1pPr>
          </a:lstStyle>
          <a:p>
            <a:r>
              <a:rPr kumimoji="1" lang="ja-JP" altLang="en-US" dirty="0" smtClean="0"/>
              <a:t>マスタ タイトルの書式設定</a:t>
            </a:r>
            <a:endParaRPr kumimoji="1" lang="ja-JP" altLang="en-US" dirty="0"/>
          </a:p>
        </p:txBody>
      </p:sp>
      <p:sp>
        <p:nvSpPr>
          <p:cNvPr id="3" name="テキスト プレースホルダー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dirty="0" smtClean="0"/>
              <a:t>マスタ テキストの書式設定</a:t>
            </a:r>
            <a:endParaRPr kumimoji="1" lang="ja-JP" altLang="en-US" dirty="0" smtClean="0"/>
          </a:p>
        </p:txBody>
      </p:sp>
      <p:sp>
        <p:nvSpPr>
          <p:cNvPr id="4" name="日付プレースホルダー 3"/>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マスタ タイトルの書式設定</a:t>
            </a:r>
            <a:endParaRPr kumimoji="1" lang="ja-JP" altLang="en-US" dirty="0"/>
          </a:p>
        </p:txBody>
      </p:sp>
      <p:sp>
        <p:nvSpPr>
          <p:cNvPr id="3" name="コンテンツ プレースホルダー 2"/>
          <p:cNvSpPr>
            <a:spLocks noGrp="1"/>
          </p:cNvSpPr>
          <p:nvPr>
            <p:ph sz="half" idx="1"/>
          </p:nvPr>
        </p:nvSpPr>
        <p:spPr>
          <a:xfrm>
            <a:off x="609600" y="1600200"/>
            <a:ext cx="5376672" cy="4525963"/>
          </a:xfrm>
        </p:spPr>
        <p:txBody>
          <a:bodyPr/>
          <a:lstStyle/>
          <a:p>
            <a:pPr lvl="0"/>
            <a:r>
              <a:rPr kumimoji="1" lang="ja-JP" altLang="en-US" dirty="0" smtClean="0"/>
              <a:t>マスタ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コンテンツ プレースホルダー 3"/>
          <p:cNvSpPr>
            <a:spLocks noGrp="1"/>
          </p:cNvSpPr>
          <p:nvPr>
            <p:ph sz="half" idx="2"/>
          </p:nvPr>
        </p:nvSpPr>
        <p:spPr>
          <a:xfrm>
            <a:off x="6205728" y="1600200"/>
            <a:ext cx="5376672" cy="4525963"/>
          </a:xfrm>
        </p:spPr>
        <p:txBody>
          <a:bodyPr/>
          <a:lstStyle/>
          <a:p>
            <a:pPr lvl="0"/>
            <a:r>
              <a:rPr kumimoji="1" lang="ja-JP" altLang="en-US" dirty="0" smtClean="0"/>
              <a:t>マスタ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5" name="日付プレースホルダー 4"/>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dirty="0" smtClean="0"/>
              <a:t>マスタ タイトルの書式設定</a:t>
            </a:r>
            <a:endParaRPr kumimoji="1" lang="ja-JP" altLang="en-US" dirty="0"/>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dirty="0" smtClean="0"/>
              <a:t>マスタ テキストの書式設定</a:t>
            </a:r>
            <a:endParaRPr kumimoji="1" lang="ja-JP" altLang="en-US" dirty="0" smtClean="0"/>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dirty="0" smtClean="0"/>
              <a:t>マスタ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dirty="0" smtClean="0"/>
              <a:t>マスタ テキストの書式設定</a:t>
            </a:r>
            <a:endParaRPr kumimoji="1" lang="ja-JP" altLang="en-US" dirty="0" smtClean="0"/>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dirty="0" smtClean="0"/>
              <a:t>マスタ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7" name="日付プレースホルダー 6"/>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マスタ タイトルの書式設定</a:t>
            </a:r>
            <a:endParaRPr kumimoji="1" lang="ja-JP" altLang="en-US" dirty="0"/>
          </a:p>
        </p:txBody>
      </p:sp>
      <p:sp>
        <p:nvSpPr>
          <p:cNvPr id="3" name="日付プレースホルダー 2"/>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2400"/>
            </a:lvl1pPr>
          </a:lstStyle>
          <a:p>
            <a:r>
              <a:rPr kumimoji="1" lang="ja-JP" altLang="en-US" dirty="0" smtClean="0"/>
              <a:t>マスタ タイトルの書式設定</a:t>
            </a:r>
            <a:endParaRPr kumimoji="1" lang="ja-JP" altLang="en-US" dirty="0"/>
          </a:p>
        </p:txBody>
      </p:sp>
      <p:sp>
        <p:nvSpPr>
          <p:cNvPr id="3" name="コンテンツ プレースホルダー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dirty="0" smtClean="0"/>
              <a:t>マスタ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smtClean="0"/>
              <a:t>マスタ テキストの書式設定</a:t>
            </a:r>
            <a:endParaRPr kumimoji="1" lang="ja-JP" altLang="en-US" dirty="0" smtClean="0"/>
          </a:p>
        </p:txBody>
      </p:sp>
      <p:sp>
        <p:nvSpPr>
          <p:cNvPr id="5" name="日付プレースホルダー 4"/>
          <p:cNvSpPr>
            <a:spLocks noGrp="1"/>
          </p:cNvSpPr>
          <p:nvPr>
            <p:ph type="dt" sz="half" idx="10"/>
          </p:nvPr>
        </p:nvSpPr>
        <p:spPr/>
        <p:txBody>
          <a:bodyPr/>
          <a:lstStyle/>
          <a:p>
            <a:pPr lvl="0"/>
            <a:endParaRPr lang="ja-JP" altLang="en-US">
              <a:latin typeface="Arial" panose="020B0604020202020204" pitchFamily="34" charset="0"/>
              <a:ea typeface="SimSun" panose="02010600030101010101" pitchFamily="2" charset="-122"/>
            </a:endParaRPr>
          </a:p>
        </p:txBody>
      </p:sp>
      <p:sp>
        <p:nvSpPr>
          <p:cNvPr id="6" name="フッター プレースホルダー 5"/>
          <p:cNvSpPr>
            <a:spLocks noGrp="1"/>
          </p:cNvSpPr>
          <p:nvPr>
            <p:ph type="ftr" sz="quarter" idx="11"/>
          </p:nvPr>
        </p:nvSpPr>
        <p:spPr/>
        <p:txBody>
          <a:bodyPr/>
          <a:lstStyle/>
          <a:p>
            <a:pPr lvl="0"/>
            <a:endParaRPr lang="ja-JP" altLang="en-US">
              <a:latin typeface="Arial" panose="020B0604020202020204" pitchFamily="34" charset="0"/>
              <a:ea typeface="SimSun" panose="02010600030101010101" pitchFamily="2" charset="-122"/>
            </a:endParaRPr>
          </a:p>
        </p:txBody>
      </p:sp>
      <p:sp>
        <p:nvSpPr>
          <p:cNvPr id="7" name="スライド番号プレースホルダー 6"/>
          <p:cNvSpPr>
            <a:spLocks noGrp="1"/>
          </p:cNvSpPr>
          <p:nvPr>
            <p:ph type="sldNum" sz="quarter" idx="12"/>
          </p:nvPr>
        </p:nvSpPr>
        <p:spPr/>
        <p:txBody>
          <a:bodyPr/>
          <a:lstStyle/>
          <a:p>
            <a:pPr lvl="0"/>
            <a:fld id="{9A0DB2DC-4C9A-4742-B13C-FB6460FD3503}" type="slidenum">
              <a:rPr lang="ja-JP" altLang="en-US">
                <a:latin typeface="Arial" panose="020B0604020202020204" pitchFamily="34" charset="0"/>
                <a:ea typeface="SimSun" panose="02010600030101010101" pitchFamily="2" charset="-122"/>
              </a:rPr>
            </a:fld>
            <a:endParaRPr lang="ja-JP" altLang="en-US">
              <a:latin typeface="Arial" panose="020B0604020202020204" pitchFamily="34" charset="0"/>
              <a:ea typeface="SimSun" panose="02010600030101010101" pitchFamily="2" charset="-122"/>
            </a:endParaRPr>
          </a:p>
        </p:txBody>
      </p:sp>
    </p:spTree>
  </p:cSld>
  <p:clrMapOvr>
    <a:masterClrMapping/>
  </p:clrMapOvr>
  <p:timing>
    <p:tnLst>
      <p:par>
        <p:cTn id="1" dur="indefinite" restart="never" nodeType="tmRoot"/>
      </p:par>
    </p:tnLst>
  </p:timing>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2400"/>
            </a:lvl1pPr>
          </a:lstStyle>
          <a:p>
            <a:r>
              <a:rPr kumimoji="1" lang="ja-JP" altLang="en-US" dirty="0" smtClean="0"/>
              <a:t>マスタ タイトルの書式設定</a:t>
            </a:r>
            <a:endParaRPr kumimoji="1" lang="ja-JP" altLang="en-US" dirty="0"/>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smtClean="0"/>
              <a:t>マスタ テキストの書式設定</a:t>
            </a:r>
            <a:endParaRPr kumimoji="1" lang="ja-JP" altLang="en-US" dirty="0" smtClean="0"/>
          </a:p>
        </p:txBody>
      </p:sp>
      <p:sp>
        <p:nvSpPr>
          <p:cNvPr id="5" name="日付プレースホルダー 4"/>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タイトル 1025"/>
          <p:cNvSpPr>
            <a:spLocks noGrp="1"/>
          </p:cNvSpPr>
          <p:nvPr>
            <p:ph type="title"/>
          </p:nvPr>
        </p:nvSpPr>
        <p:spPr>
          <a:xfrm>
            <a:off x="609600" y="274638"/>
            <a:ext cx="10972800" cy="1143000"/>
          </a:xfrm>
          <a:prstGeom prst="rect">
            <a:avLst/>
          </a:prstGeom>
          <a:noFill/>
          <a:ln w="9525">
            <a:noFill/>
          </a:ln>
        </p:spPr>
        <p:txBody>
          <a:bodyPr anchor="ctr" anchorCtr="0"/>
          <a:p>
            <a:pPr lvl="0"/>
            <a:r>
              <a:rPr lang="ja-JP" altLang="en-US"/>
              <a:t>マスタ タイトルの書式設定</a:t>
            </a:r>
            <a:endParaRPr lang="ja-JP" altLang="en-US"/>
          </a:p>
        </p:txBody>
      </p:sp>
      <p:sp>
        <p:nvSpPr>
          <p:cNvPr id="1027" name="文字列プレースホルダ 1026"/>
          <p:cNvSpPr>
            <a:spLocks noGrp="1"/>
          </p:cNvSpPr>
          <p:nvPr>
            <p:ph type="body" idx="1"/>
          </p:nvPr>
        </p:nvSpPr>
        <p:spPr>
          <a:xfrm>
            <a:off x="609600" y="1600200"/>
            <a:ext cx="10972800" cy="4525963"/>
          </a:xfrm>
          <a:prstGeom prst="rect">
            <a:avLst/>
          </a:prstGeom>
          <a:noFill/>
          <a:ln w="9525">
            <a:noFill/>
          </a:ln>
        </p:spPr>
        <p:txBody>
          <a:bodyPr/>
          <a:p>
            <a:pPr lvl="0"/>
            <a:r>
              <a:rPr lang="ja-JP" altLang="en-US"/>
              <a:t>マスタ テキストの書式設定</a:t>
            </a:r>
            <a:endParaRPr lang="ja-JP" altLang="en-US"/>
          </a:p>
          <a:p>
            <a:pPr lvl="1"/>
            <a:r>
              <a:rPr lang="ja-JP" altLang="en-US"/>
              <a:t>第 </a:t>
            </a:r>
            <a:r>
              <a:rPr lang="en-US" altLang="ja-JP"/>
              <a:t>2 </a:t>
            </a:r>
            <a:r>
              <a:rPr lang="ja-JP" altLang="en-US"/>
              <a:t>レベル</a:t>
            </a:r>
            <a:endParaRPr lang="ja-JP" altLang="en-US"/>
          </a:p>
          <a:p>
            <a:pPr lvl="2"/>
            <a:r>
              <a:rPr lang="ja-JP" altLang="en-US"/>
              <a:t>第 </a:t>
            </a:r>
            <a:r>
              <a:rPr lang="en-US" altLang="ja-JP"/>
              <a:t>3 </a:t>
            </a:r>
            <a:r>
              <a:rPr lang="ja-JP" altLang="en-US"/>
              <a:t>レベル</a:t>
            </a:r>
            <a:endParaRPr lang="ja-JP" altLang="en-US"/>
          </a:p>
          <a:p>
            <a:pPr lvl="3"/>
            <a:r>
              <a:rPr lang="ja-JP" altLang="en-US"/>
              <a:t>第 </a:t>
            </a:r>
            <a:r>
              <a:rPr lang="en-US" altLang="ja-JP"/>
              <a:t>4 </a:t>
            </a:r>
            <a:r>
              <a:rPr lang="ja-JP" altLang="en-US"/>
              <a:t>レベル</a:t>
            </a:r>
            <a:endParaRPr lang="ja-JP" altLang="en-US"/>
          </a:p>
          <a:p>
            <a:pPr lvl="4"/>
            <a:r>
              <a:rPr lang="ja-JP" altLang="en-US"/>
              <a:t>第 </a:t>
            </a:r>
            <a:r>
              <a:rPr lang="en-US" altLang="ja-JP"/>
              <a:t>5 </a:t>
            </a:r>
            <a:r>
              <a:rPr lang="ja-JP" altLang="en-US"/>
              <a:t>レベル</a:t>
            </a:r>
            <a:endParaRPr lang="ja-JP" altLang="en-US"/>
          </a:p>
        </p:txBody>
      </p:sp>
      <p:sp>
        <p:nvSpPr>
          <p:cNvPr id="1028" name="日付プレースホルダ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14C5B98E-B881-44C6-965E-C4CBF4BD5DE0}" type="datetimeFigureOut">
              <a:rPr kumimoji="1" lang="ja-JP" altLang="en-US" smtClean="0"/>
            </a:fld>
            <a:endParaRPr kumimoji="1" lang="ja-JP" altLang="en-US"/>
          </a:p>
        </p:txBody>
      </p:sp>
      <p:sp>
        <p:nvSpPr>
          <p:cNvPr id="1029" name="フッタープレースホルダ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kumimoji="1" lang="ja-JP" altLang="en-US"/>
          </a:p>
        </p:txBody>
      </p:sp>
      <p:sp>
        <p:nvSpPr>
          <p:cNvPr id="1030" name="スライド番号プレースホルダ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B261B85B-3F11-4807-BF0A-089ABAB91E6D}"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ＭＳ Ｐゴシック" panose="020B0600070205080204" charset="-128"/>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ＭＳ Ｐゴシック" panose="020B0600070205080204" charset="-128"/>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ＭＳ Ｐゴシック" panose="020B0600070205080204" charset="-128"/>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ＭＳ Ｐゴシック" panose="020B0600070205080204" charset="-128"/>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ＭＳ Ｐゴシック" panose="020B0600070205080204" charset="-128"/>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ＭＳ Ｐゴシック" panose="020B0600070205080204" charset="-128"/>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ＭＳ Ｐゴシック" panose="020B0600070205080204" charset="-128"/>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ＭＳ Ｐゴシック" panose="020B0600070205080204" charset="-128"/>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6.png"/><Relationship Id="rId1" Type="http://schemas.openxmlformats.org/officeDocument/2006/relationships/image" Target="../media/image5.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4.xml"/><Relationship Id="rId2" Type="http://schemas.openxmlformats.org/officeDocument/2006/relationships/image" Target="../media/image2.pn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9" Type="http://schemas.openxmlformats.org/officeDocument/2006/relationships/diagramColors" Target="../diagrams/colors2.xml"/><Relationship Id="rId8" Type="http://schemas.openxmlformats.org/officeDocument/2006/relationships/diagramQuickStyle" Target="../diagrams/quickStyle2.xml"/><Relationship Id="rId7" Type="http://schemas.openxmlformats.org/officeDocument/2006/relationships/diagramLayout" Target="../diagrams/layout2.xml"/><Relationship Id="rId6" Type="http://schemas.openxmlformats.org/officeDocument/2006/relationships/diagramData" Target="../diagrams/data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2" Type="http://schemas.openxmlformats.org/officeDocument/2006/relationships/notesSlide" Target="../notesSlides/notesSlide4.xml"/><Relationship Id="rId11" Type="http://schemas.openxmlformats.org/officeDocument/2006/relationships/slideLayout" Target="../slideLayouts/slideLayout2.xml"/><Relationship Id="rId10" Type="http://schemas.microsoft.com/office/2007/relationships/diagramDrawing" Target="../diagrams/drawing2.xml"/><Relationship Id="rId1"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609600" y="-69850"/>
            <a:ext cx="10972800" cy="1142365"/>
          </a:xfrm>
        </p:spPr>
        <p:txBody>
          <a:bodyPr/>
          <a:p>
            <a:r>
              <a:rPr lang="ja-JP" altLang="en-US" sz="3200">
                <a:solidFill>
                  <a:schemeClr val="tx1"/>
                </a:solidFill>
              </a:rPr>
              <a:t>１</a:t>
            </a:r>
            <a:r>
              <a:rPr lang="en-US" altLang="ja-JP" sz="3200">
                <a:solidFill>
                  <a:schemeClr val="tx1"/>
                </a:solidFill>
              </a:rPr>
              <a:t>.</a:t>
            </a:r>
            <a:r>
              <a:rPr lang="ja-JP" altLang="en-US" sz="3200">
                <a:solidFill>
                  <a:schemeClr val="tx1"/>
                </a:solidFill>
              </a:rPr>
              <a:t>　扶養内で働く・扶養から外れるとは？</a:t>
            </a:r>
            <a:endParaRPr lang="ja-JP" altLang="en-US" sz="3200">
              <a:solidFill>
                <a:schemeClr val="tx1"/>
              </a:solidFill>
            </a:endParaRPr>
          </a:p>
        </p:txBody>
      </p:sp>
      <p:sp>
        <p:nvSpPr>
          <p:cNvPr id="3" name="コンテンツプレースホルダ 2"/>
          <p:cNvSpPr>
            <a:spLocks noGrp="1"/>
          </p:cNvSpPr>
          <p:nvPr>
            <p:ph idx="1"/>
          </p:nvPr>
        </p:nvSpPr>
        <p:spPr>
          <a:xfrm>
            <a:off x="808990" y="866140"/>
            <a:ext cx="10972800" cy="5434965"/>
          </a:xfrm>
        </p:spPr>
        <p:txBody>
          <a:bodyPr/>
          <a:p>
            <a:pPr marL="0" indent="0" algn="l">
              <a:buNone/>
            </a:pPr>
            <a:r>
              <a:rPr lang="ja-JP" altLang="en-US" sz="2400"/>
              <a:t>　１－１</a:t>
            </a:r>
            <a:r>
              <a:rPr lang="en-US" altLang="ja-JP" sz="2400"/>
              <a:t>.</a:t>
            </a:r>
            <a:r>
              <a:rPr lang="ja-JP" altLang="en-US" sz="2400"/>
              <a:t>　扶養の種類</a:t>
            </a:r>
            <a:endParaRPr lang="ja-JP" altLang="en-US" sz="2400"/>
          </a:p>
          <a:p>
            <a:pPr marL="0" indent="0" algn="l">
              <a:buNone/>
            </a:pPr>
            <a:r>
              <a:rPr lang="ja-JP" altLang="en-US" sz="2400"/>
              <a:t>　１－２</a:t>
            </a:r>
            <a:r>
              <a:rPr lang="en-US" altLang="ja-JP" sz="2400"/>
              <a:t>.</a:t>
            </a:r>
            <a:r>
              <a:rPr lang="ja-JP" altLang="en-US" sz="2400"/>
              <a:t>　税金、健康保険の種類</a:t>
            </a:r>
            <a:endParaRPr lang="ja-JP" altLang="en-US" sz="2400"/>
          </a:p>
          <a:p>
            <a:pPr marL="0" indent="0" algn="l">
              <a:buNone/>
            </a:pPr>
            <a:r>
              <a:rPr lang="ja-JP" altLang="en-US" sz="2400"/>
              <a:t>　１－３</a:t>
            </a:r>
            <a:r>
              <a:rPr lang="en-US" altLang="ja-JP" sz="2400"/>
              <a:t>.</a:t>
            </a:r>
            <a:r>
              <a:rPr lang="ja-JP" altLang="en-US" sz="2400"/>
              <a:t>　</a:t>
            </a:r>
            <a:r>
              <a:rPr lang="ja-JP" altLang="en-US" sz="2400">
                <a:sym typeface="+mn-ea"/>
              </a:rPr>
              <a:t>社会保険の「１０６万円・１３０万円の壁」の違い</a:t>
            </a:r>
            <a:endParaRPr lang="ja-JP" altLang="en-US" sz="2400"/>
          </a:p>
          <a:p>
            <a:pPr marL="0" indent="0" algn="l">
              <a:buNone/>
            </a:pPr>
            <a:r>
              <a:rPr lang="ja-JP" altLang="en-US" sz="2400"/>
              <a:t>　１－４</a:t>
            </a:r>
            <a:r>
              <a:rPr lang="en-US" altLang="ja-JP" sz="2400"/>
              <a:t>.</a:t>
            </a:r>
            <a:r>
              <a:rPr lang="ja-JP" altLang="en-US" sz="2400"/>
              <a:t>　誰の負担が増える？</a:t>
            </a:r>
            <a:endParaRPr lang="ja-JP" altLang="en-US" sz="2400"/>
          </a:p>
          <a:p>
            <a:pPr marL="0" indent="0" algn="l">
              <a:buNone/>
            </a:pPr>
            <a:r>
              <a:rPr lang="ja-JP" altLang="en-US" sz="2400">
                <a:sym typeface="+mn-ea"/>
              </a:rPr>
              <a:t>　１－５</a:t>
            </a:r>
            <a:r>
              <a:rPr lang="en-US" altLang="ja-JP" sz="2400">
                <a:sym typeface="+mn-ea"/>
              </a:rPr>
              <a:t>.</a:t>
            </a:r>
            <a:r>
              <a:rPr lang="ja-JP" altLang="en-US" sz="2400">
                <a:sym typeface="+mn-ea"/>
              </a:rPr>
              <a:t>　税金（所得税・住民税）はどのぐらい増える？</a:t>
            </a:r>
            <a:endParaRPr lang="ja-JP" altLang="en-US" sz="2400">
              <a:sym typeface="+mn-ea"/>
            </a:endParaRPr>
          </a:p>
          <a:p>
            <a:pPr marL="0" indent="0" algn="l">
              <a:buNone/>
            </a:pPr>
            <a:r>
              <a:rPr lang="ja-JP" altLang="en-US" sz="2400">
                <a:sym typeface="+mn-ea"/>
              </a:rPr>
              <a:t>　１－６</a:t>
            </a:r>
            <a:r>
              <a:rPr lang="en-US" altLang="ja-JP" sz="2400">
                <a:sym typeface="+mn-ea"/>
              </a:rPr>
              <a:t>.</a:t>
            </a:r>
            <a:r>
              <a:rPr lang="ja-JP" altLang="en-US" sz="2400">
                <a:sym typeface="+mn-ea"/>
              </a:rPr>
              <a:t>　社会保険料（健康保険料）はどのぐらい増える？</a:t>
            </a:r>
            <a:endParaRPr lang="ja-JP" altLang="en-US" sz="2400">
              <a:sym typeface="+mn-ea"/>
            </a:endParaRPr>
          </a:p>
          <a:p>
            <a:pPr marL="0" indent="0" algn="l">
              <a:buNone/>
            </a:pPr>
            <a:r>
              <a:rPr lang="ja-JP" altLang="en-US" sz="2400">
                <a:sym typeface="+mn-ea"/>
              </a:rPr>
              <a:t>　１－７</a:t>
            </a:r>
            <a:r>
              <a:rPr lang="en-US" altLang="ja-JP" sz="2400">
                <a:sym typeface="+mn-ea"/>
              </a:rPr>
              <a:t>.</a:t>
            </a:r>
            <a:r>
              <a:rPr lang="ja-JP" altLang="en-US" sz="2400">
                <a:sym typeface="+mn-ea"/>
              </a:rPr>
              <a:t>　１０３万円の壁（補足）と２０１万円の壁</a:t>
            </a:r>
            <a:endParaRPr lang="ja-JP" altLang="en-US" sz="2400">
              <a:sym typeface="+mn-ea"/>
            </a:endParaRPr>
          </a:p>
          <a:p>
            <a:pPr marL="0" indent="0" algn="l">
              <a:buNone/>
            </a:pPr>
            <a:r>
              <a:rPr lang="ja-JP" altLang="en-US" sz="2400">
                <a:sym typeface="+mn-ea"/>
              </a:rPr>
              <a:t>　１－８</a:t>
            </a:r>
            <a:r>
              <a:rPr lang="en-US" altLang="ja-JP" sz="2400">
                <a:sym typeface="+mn-ea"/>
              </a:rPr>
              <a:t>.</a:t>
            </a:r>
            <a:r>
              <a:rPr lang="ja-JP" altLang="en-US" sz="2400">
                <a:sym typeface="+mn-ea"/>
              </a:rPr>
              <a:t>　税金・社会保険のまとめ表</a:t>
            </a:r>
            <a:endParaRPr lang="ja-JP" altLang="en-US" sz="2400">
              <a:sym typeface="+mn-ea"/>
            </a:endParaRPr>
          </a:p>
          <a:p>
            <a:pPr marL="0" indent="0" algn="l">
              <a:buNone/>
            </a:pPr>
            <a:r>
              <a:rPr lang="ja-JP" altLang="en-US">
                <a:sym typeface="+mn-ea"/>
              </a:rPr>
              <a:t>　　　　　　　２</a:t>
            </a:r>
            <a:r>
              <a:rPr lang="en-US" altLang="ja-JP">
                <a:sym typeface="+mn-ea"/>
              </a:rPr>
              <a:t>.</a:t>
            </a:r>
            <a:r>
              <a:rPr lang="ja-JP" altLang="en-US">
                <a:sym typeface="+mn-ea"/>
              </a:rPr>
              <a:t>　収入、所得、控除とは</a:t>
            </a:r>
            <a:endParaRPr lang="ja-JP" altLang="en-US" sz="2400">
              <a:sym typeface="+mn-ea"/>
            </a:endParaRPr>
          </a:p>
          <a:p>
            <a:pPr marL="0" indent="0" algn="l">
              <a:buNone/>
            </a:pPr>
            <a:r>
              <a:rPr lang="ja-JP" altLang="en-US" sz="2400">
                <a:sym typeface="+mn-ea"/>
              </a:rPr>
              <a:t>　２－１</a:t>
            </a:r>
            <a:r>
              <a:rPr lang="en-US" altLang="ja-JP" sz="2400">
                <a:sym typeface="+mn-ea"/>
              </a:rPr>
              <a:t>.</a:t>
            </a:r>
            <a:r>
              <a:rPr lang="ja-JP" altLang="en-US" sz="2400">
                <a:sym typeface="+mn-ea"/>
              </a:rPr>
              <a:t>　所得－その他所得控除＝課税所得</a:t>
            </a:r>
            <a:endParaRPr lang="ja-JP" altLang="en-US" sz="2400">
              <a:sym typeface="+mn-ea"/>
            </a:endParaRPr>
          </a:p>
          <a:p>
            <a:pPr marL="0" indent="0" algn="l">
              <a:buNone/>
            </a:pPr>
            <a:r>
              <a:rPr lang="ja-JP" altLang="en-US" sz="2400">
                <a:sym typeface="+mn-ea"/>
              </a:rPr>
              <a:t>　２－２</a:t>
            </a:r>
            <a:r>
              <a:rPr lang="en-US" altLang="ja-JP" sz="2400">
                <a:sym typeface="+mn-ea"/>
              </a:rPr>
              <a:t>.</a:t>
            </a:r>
            <a:r>
              <a:rPr lang="ja-JP" altLang="en-US" sz="2400">
                <a:sym typeface="+mn-ea"/>
              </a:rPr>
              <a:t>　源泉徴収票の見方</a:t>
            </a:r>
            <a:endParaRPr lang="ja-JP" altLang="en-US" sz="2400">
              <a:sym typeface="+mn-ea"/>
            </a:endParaRPr>
          </a:p>
          <a:p>
            <a:pPr marL="0" indent="0" algn="l">
              <a:buNone/>
            </a:pPr>
            <a:r>
              <a:rPr lang="ja-JP" altLang="en-US" sz="2400">
                <a:sym typeface="+mn-ea"/>
              </a:rPr>
              <a:t>　２－３</a:t>
            </a:r>
            <a:r>
              <a:rPr lang="en-US" altLang="ja-JP" sz="2400">
                <a:sym typeface="+mn-ea"/>
              </a:rPr>
              <a:t>.  </a:t>
            </a:r>
            <a:r>
              <a:rPr lang="ja-JP" altLang="en-US" sz="2400">
                <a:sym typeface="+mn-ea"/>
              </a:rPr>
              <a:t> 給与明細書の見方</a:t>
            </a:r>
            <a:endParaRPr lang="ja-JP" altLang="en-US" sz="2400"/>
          </a:p>
          <a:p>
            <a:pPr algn="l"/>
            <a:endParaRPr lang="ja-JP" altLang="en-US" sz="2800"/>
          </a:p>
          <a:p>
            <a:pPr algn="l"/>
            <a:endParaRPr lang="en-US" altLang="ja-JP" sz="2000"/>
          </a:p>
          <a:p>
            <a:pPr algn="l"/>
            <a:endParaRPr lang="ja-JP" altLang="en-US" sz="2000"/>
          </a:p>
          <a:p>
            <a:pPr algn="l"/>
            <a:endParaRPr lang="ja-JP" altLang="en-US" sz="2000"/>
          </a:p>
        </p:txBody>
      </p:sp>
      <p:sp>
        <p:nvSpPr>
          <p:cNvPr id="6" name="テキストボックス 5"/>
          <p:cNvSpPr txBox="1"/>
          <p:nvPr/>
        </p:nvSpPr>
        <p:spPr>
          <a:xfrm>
            <a:off x="9759950" y="6301105"/>
            <a:ext cx="2021840" cy="368300"/>
          </a:xfrm>
          <a:prstGeom prst="rect">
            <a:avLst/>
          </a:prstGeom>
          <a:noFill/>
        </p:spPr>
        <p:txBody>
          <a:bodyPr wrap="square" rtlCol="0">
            <a:spAutoFit/>
          </a:bodyPr>
          <a:p>
            <a:pPr algn="l"/>
            <a:r>
              <a:rPr lang="ja-JP" altLang="en-US">
                <a:sym typeface="+mn-ea"/>
              </a:rPr>
              <a:t>２０２１年５</a:t>
            </a:r>
            <a:r>
              <a:rPr lang="ja-JP" altLang="en-US">
                <a:sym typeface="+mn-ea"/>
              </a:rPr>
              <a:t>月作成</a:t>
            </a:r>
            <a:endParaRPr lang="ja-JP"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609600" y="-84455"/>
            <a:ext cx="10972800" cy="1157605"/>
          </a:xfrm>
        </p:spPr>
        <p:txBody>
          <a:bodyPr/>
          <a:p>
            <a:r>
              <a:rPr lang="ja-JP" altLang="en-US"/>
              <a:t>１－８</a:t>
            </a:r>
            <a:r>
              <a:rPr lang="en-US" altLang="ja-JP"/>
              <a:t>.</a:t>
            </a:r>
            <a:r>
              <a:rPr lang="ja-JP" altLang="en-US"/>
              <a:t>　税金・社会保険のまとめ表</a:t>
            </a:r>
            <a:endParaRPr lang="ja-JP" altLang="en-US"/>
          </a:p>
        </p:txBody>
      </p:sp>
      <p:pic>
        <p:nvPicPr>
          <p:cNvPr id="4" name="コンテンツプレースホルダ 3" descr="扶養表ペイント"/>
          <p:cNvPicPr>
            <a:picLocks noChangeAspect="1"/>
          </p:cNvPicPr>
          <p:nvPr>
            <p:ph idx="1"/>
          </p:nvPr>
        </p:nvPicPr>
        <p:blipFill>
          <a:blip r:embed="rId1"/>
          <a:stretch>
            <a:fillRect/>
          </a:stretch>
        </p:blipFill>
        <p:spPr>
          <a:xfrm>
            <a:off x="92710" y="950595"/>
            <a:ext cx="11990070" cy="57315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609600" y="227965"/>
            <a:ext cx="10972800" cy="1064895"/>
          </a:xfrm>
        </p:spPr>
        <p:txBody>
          <a:bodyPr/>
          <a:p>
            <a:r>
              <a:rPr lang="ja-JP" altLang="en-US"/>
              <a:t>２</a:t>
            </a:r>
            <a:r>
              <a:rPr lang="en-US" altLang="ja-JP"/>
              <a:t>.</a:t>
            </a:r>
            <a:r>
              <a:rPr lang="ja-JP" altLang="en-US"/>
              <a:t>　収入、所得、控除とは</a:t>
            </a:r>
            <a:endParaRPr lang="ja-JP" altLang="en-US"/>
          </a:p>
        </p:txBody>
      </p:sp>
      <p:sp>
        <p:nvSpPr>
          <p:cNvPr id="3" name="コンテンツプレースホルダ 2"/>
          <p:cNvSpPr>
            <a:spLocks noGrp="1"/>
          </p:cNvSpPr>
          <p:nvPr>
            <p:ph idx="1"/>
          </p:nvPr>
        </p:nvSpPr>
        <p:spPr>
          <a:xfrm>
            <a:off x="609600" y="1889760"/>
            <a:ext cx="10972800" cy="4337050"/>
          </a:xfrm>
        </p:spPr>
        <p:txBody>
          <a:bodyPr/>
          <a:p>
            <a:pPr marL="0" indent="0" algn="l">
              <a:buNone/>
            </a:pPr>
            <a:r>
              <a:rPr lang="ja-JP" altLang="en-US"/>
              <a:t>【自営業の場合】　売上　ー　　必要経費　　　＝　利益</a:t>
            </a:r>
            <a:endParaRPr lang="ja-JP" altLang="en-US"/>
          </a:p>
          <a:p>
            <a:endParaRPr lang="ja-JP" altLang="en-US"/>
          </a:p>
          <a:p>
            <a:pPr marL="0" indent="0">
              <a:buNone/>
            </a:pPr>
            <a:r>
              <a:rPr lang="ja-JP" altLang="en-US"/>
              <a:t>【会社員の場合】　収入　ー　給与所得控除　＝　所得</a:t>
            </a:r>
            <a:endParaRPr lang="ja-JP" altLang="en-US"/>
          </a:p>
          <a:p>
            <a:pPr marL="0" indent="0">
              <a:buNone/>
            </a:pPr>
            <a:endParaRPr lang="ja-JP" altLang="en-US" sz="1000"/>
          </a:p>
          <a:p>
            <a:pPr marL="0" indent="0">
              <a:buNone/>
            </a:pPr>
            <a:endParaRPr lang="ja-JP" altLang="en-US" sz="1000"/>
          </a:p>
          <a:p>
            <a:pPr marL="0" indent="0">
              <a:lnSpc>
                <a:spcPct val="120000"/>
              </a:lnSpc>
              <a:buNone/>
            </a:pPr>
            <a:r>
              <a:rPr lang="ja-JP" altLang="en-US" sz="2700"/>
              <a:t>・　会社員の必要経費（スーツや靴など）は把握しきれないので、収入〇〇円の場合、必要経費は△△円と決まっており、「給与所得控除」と呼ばれる</a:t>
            </a:r>
            <a:endParaRPr lang="ja-JP" altLang="en-US" sz="2700"/>
          </a:p>
          <a:p>
            <a:pPr marL="0" indent="0">
              <a:lnSpc>
                <a:spcPct val="120000"/>
              </a:lnSpc>
              <a:buNone/>
            </a:pPr>
            <a:endParaRPr lang="ja-JP" altLang="en-US" sz="900"/>
          </a:p>
          <a:p>
            <a:pPr marL="0" indent="0">
              <a:buNone/>
            </a:pPr>
            <a:r>
              <a:rPr lang="ja-JP" altLang="en-US" sz="2800"/>
              <a:t>・　つまり、会社員の場合、収入が同じであれば所得は同じと言える</a:t>
            </a:r>
            <a:endParaRPr lang="ja-JP" altLang="en-US" sz="2800"/>
          </a:p>
        </p:txBody>
      </p:sp>
      <p:sp>
        <p:nvSpPr>
          <p:cNvPr id="8" name="下矢印 7"/>
          <p:cNvSpPr/>
          <p:nvPr/>
        </p:nvSpPr>
        <p:spPr>
          <a:xfrm>
            <a:off x="3964940" y="2495550"/>
            <a:ext cx="521970" cy="58928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9" name="下矢印 8"/>
          <p:cNvSpPr/>
          <p:nvPr/>
        </p:nvSpPr>
        <p:spPr>
          <a:xfrm>
            <a:off x="6570980" y="2495550"/>
            <a:ext cx="521970" cy="58928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10" name="下矢印 9"/>
          <p:cNvSpPr/>
          <p:nvPr/>
        </p:nvSpPr>
        <p:spPr>
          <a:xfrm>
            <a:off x="9099550" y="2495550"/>
            <a:ext cx="521970" cy="58928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12" name="四角形 11"/>
          <p:cNvSpPr/>
          <p:nvPr/>
        </p:nvSpPr>
        <p:spPr>
          <a:xfrm>
            <a:off x="609600" y="1793875"/>
            <a:ext cx="9838690" cy="19926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609600" y="24765"/>
            <a:ext cx="10972800" cy="1000760"/>
          </a:xfrm>
        </p:spPr>
        <p:txBody>
          <a:bodyPr/>
          <a:p>
            <a:r>
              <a:rPr lang="ja-JP" altLang="en-US"/>
              <a:t>２－１</a:t>
            </a:r>
            <a:r>
              <a:rPr lang="en-US" altLang="ja-JP"/>
              <a:t>.</a:t>
            </a:r>
            <a:r>
              <a:rPr lang="ja-JP" altLang="en-US"/>
              <a:t>　所得－その他所得控除＝課税所得</a:t>
            </a:r>
            <a:endParaRPr lang="ja-JP" altLang="en-US"/>
          </a:p>
        </p:txBody>
      </p:sp>
      <p:sp>
        <p:nvSpPr>
          <p:cNvPr id="3" name="コンテンツプレースホルダ 2"/>
          <p:cNvSpPr>
            <a:spLocks noGrp="1"/>
          </p:cNvSpPr>
          <p:nvPr>
            <p:ph idx="1"/>
          </p:nvPr>
        </p:nvSpPr>
        <p:spPr>
          <a:xfrm>
            <a:off x="609600" y="879475"/>
            <a:ext cx="10972800" cy="5215890"/>
          </a:xfrm>
        </p:spPr>
        <p:txBody>
          <a:bodyPr/>
          <a:p>
            <a:pPr>
              <a:lnSpc>
                <a:spcPct val="110000"/>
              </a:lnSpc>
            </a:pPr>
            <a:r>
              <a:rPr lang="ja-JP" altLang="en-US" sz="2800"/>
              <a:t>所得から、その他所得控除（配偶者控除や扶養控除など）を引いた金額を課税所得といい、これに税率〇％をかけて税金が計算される</a:t>
            </a:r>
            <a:endParaRPr lang="ja-JP" altLang="en-US" sz="2800"/>
          </a:p>
          <a:p>
            <a:pPr>
              <a:lnSpc>
                <a:spcPct val="110000"/>
              </a:lnSpc>
            </a:pPr>
            <a:r>
              <a:rPr lang="ja-JP" altLang="en-US" sz="2800"/>
              <a:t>したがって、収入・所得が同じ会社員でも、</a:t>
            </a:r>
            <a:r>
              <a:rPr lang="ja-JP" altLang="en-US" sz="2800">
                <a:solidFill>
                  <a:srgbClr val="FF0000"/>
                </a:solidFill>
              </a:rPr>
              <a:t>低所得の配偶者や扶養親族の有無などにより、税金の金額は異なる</a:t>
            </a:r>
            <a:endParaRPr lang="ja-JP" altLang="en-US"/>
          </a:p>
          <a:p>
            <a:pPr marL="0" indent="0">
              <a:buNone/>
            </a:pPr>
            <a:r>
              <a:rPr lang="en-US" altLang="ja-JP" sz="2400"/>
              <a:t>※</a:t>
            </a:r>
            <a:r>
              <a:rPr lang="ja-JP" altLang="en-US" sz="2400"/>
              <a:t>　</a:t>
            </a:r>
            <a:r>
              <a:rPr lang="ja-JP" altLang="en-US" sz="2400">
                <a:sym typeface="+mn-ea"/>
              </a:rPr>
              <a:t>所得は税金の計算のために使うものなので、会社員の場合は実感がなく、年末　　　年始に源泉徴収票を渡されて初めて知る場合が多い。</a:t>
            </a:r>
            <a:br>
              <a:rPr lang="ja-JP" altLang="en-US" sz="2400">
                <a:sym typeface="+mn-ea"/>
              </a:rPr>
            </a:br>
            <a:r>
              <a:rPr lang="ja-JP" altLang="en-US" sz="2400">
                <a:sym typeface="+mn-ea"/>
              </a:rPr>
              <a:t>　　</a:t>
            </a:r>
            <a:r>
              <a:rPr lang="ja-JP" altLang="en-US" sz="2400"/>
              <a:t>一般的に「所得」というと、課税所得を表すこともあるので、文脈で判断する</a:t>
            </a:r>
            <a:endParaRPr lang="ja-JP" altLang="en-US" sz="2400"/>
          </a:p>
        </p:txBody>
      </p:sp>
      <p:sp>
        <p:nvSpPr>
          <p:cNvPr id="4" name="四角形 3"/>
          <p:cNvSpPr/>
          <p:nvPr/>
        </p:nvSpPr>
        <p:spPr>
          <a:xfrm>
            <a:off x="1191895" y="5043805"/>
            <a:ext cx="3201670" cy="1050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a:solidFill>
                  <a:schemeClr val="tx1"/>
                </a:solidFill>
              </a:rPr>
              <a:t>課税所得</a:t>
            </a:r>
            <a:endParaRPr lang="ja-JP" altLang="en-US">
              <a:solidFill>
                <a:schemeClr val="tx1"/>
              </a:solidFill>
            </a:endParaRPr>
          </a:p>
        </p:txBody>
      </p:sp>
      <p:sp>
        <p:nvSpPr>
          <p:cNvPr id="5" name="四角形 4"/>
          <p:cNvSpPr/>
          <p:nvPr/>
        </p:nvSpPr>
        <p:spPr>
          <a:xfrm>
            <a:off x="6229985" y="5044440"/>
            <a:ext cx="2856230" cy="1050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a:solidFill>
                  <a:schemeClr val="tx1"/>
                </a:solidFill>
              </a:rPr>
              <a:t>必要経費（給与所得控除）</a:t>
            </a:r>
            <a:endParaRPr lang="ja-JP" altLang="en-US">
              <a:solidFill>
                <a:schemeClr val="tx1"/>
              </a:solidFill>
            </a:endParaRPr>
          </a:p>
        </p:txBody>
      </p:sp>
      <p:sp>
        <p:nvSpPr>
          <p:cNvPr id="11" name="テキストボックス 10"/>
          <p:cNvSpPr txBox="1"/>
          <p:nvPr/>
        </p:nvSpPr>
        <p:spPr>
          <a:xfrm>
            <a:off x="3028315" y="4284345"/>
            <a:ext cx="1600835" cy="368300"/>
          </a:xfrm>
          <a:prstGeom prst="rect">
            <a:avLst/>
          </a:prstGeom>
          <a:noFill/>
        </p:spPr>
        <p:txBody>
          <a:bodyPr wrap="square" rtlCol="0">
            <a:spAutoFit/>
          </a:bodyPr>
          <a:p>
            <a:r>
              <a:rPr lang="ja-JP" altLang="en-US"/>
              <a:t>所得（利益）</a:t>
            </a:r>
            <a:endParaRPr lang="ja-JP" altLang="en-US"/>
          </a:p>
        </p:txBody>
      </p:sp>
      <p:sp>
        <p:nvSpPr>
          <p:cNvPr id="6" name="右中かっこ 5"/>
          <p:cNvSpPr/>
          <p:nvPr/>
        </p:nvSpPr>
        <p:spPr>
          <a:xfrm rot="16200000">
            <a:off x="3597910" y="2410460"/>
            <a:ext cx="227330" cy="503936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ja-JP" altLang="en-US"/>
          </a:p>
        </p:txBody>
      </p:sp>
      <p:sp>
        <p:nvSpPr>
          <p:cNvPr id="7" name="四角形 6"/>
          <p:cNvSpPr/>
          <p:nvPr/>
        </p:nvSpPr>
        <p:spPr>
          <a:xfrm>
            <a:off x="4392930" y="5045075"/>
            <a:ext cx="1837055" cy="1050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a:solidFill>
                  <a:schemeClr val="tx1"/>
                </a:solidFill>
              </a:rPr>
              <a:t>その他所得控除</a:t>
            </a:r>
            <a:endParaRPr lang="ja-JP" altLang="en-US">
              <a:solidFill>
                <a:schemeClr val="tx1"/>
              </a:solidFill>
            </a:endParaRPr>
          </a:p>
        </p:txBody>
      </p:sp>
      <p:sp>
        <p:nvSpPr>
          <p:cNvPr id="8" name="右中かっこ 7"/>
          <p:cNvSpPr/>
          <p:nvPr/>
        </p:nvSpPr>
        <p:spPr>
          <a:xfrm rot="5400000">
            <a:off x="5036820" y="2250440"/>
            <a:ext cx="204470" cy="789495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ja-JP" altLang="en-US"/>
          </a:p>
        </p:txBody>
      </p:sp>
      <p:sp>
        <p:nvSpPr>
          <p:cNvPr id="9" name="テキストボックス 8"/>
          <p:cNvSpPr txBox="1"/>
          <p:nvPr/>
        </p:nvSpPr>
        <p:spPr>
          <a:xfrm>
            <a:off x="4629150" y="6450965"/>
            <a:ext cx="1600835" cy="368300"/>
          </a:xfrm>
          <a:prstGeom prst="rect">
            <a:avLst/>
          </a:prstGeom>
          <a:noFill/>
        </p:spPr>
        <p:txBody>
          <a:bodyPr wrap="square" rtlCol="0">
            <a:spAutoFit/>
          </a:bodyPr>
          <a:p>
            <a:r>
              <a:rPr lang="ja-JP" altLang="en-US"/>
              <a:t>収入（売上）</a:t>
            </a:r>
            <a:endParaRPr lang="ja-JP"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pic>
        <p:nvPicPr>
          <p:cNvPr id="24" name="コンテンツプレースホルダ 23" descr="無題"/>
          <p:cNvPicPr>
            <a:picLocks noChangeAspect="1"/>
          </p:cNvPicPr>
          <p:nvPr>
            <p:ph idx="1"/>
          </p:nvPr>
        </p:nvPicPr>
        <p:blipFill>
          <a:blip r:embed="rId1"/>
          <a:stretch>
            <a:fillRect/>
          </a:stretch>
        </p:blipFill>
        <p:spPr>
          <a:xfrm>
            <a:off x="86995" y="1153160"/>
            <a:ext cx="8165465" cy="5330825"/>
          </a:xfrm>
          <a:prstGeom prst="rect">
            <a:avLst/>
          </a:prstGeom>
        </p:spPr>
      </p:pic>
      <p:sp>
        <p:nvSpPr>
          <p:cNvPr id="2" name="タイトル 1"/>
          <p:cNvSpPr>
            <a:spLocks noGrp="1"/>
          </p:cNvSpPr>
          <p:nvPr>
            <p:ph type="title"/>
          </p:nvPr>
        </p:nvSpPr>
        <p:spPr>
          <a:xfrm>
            <a:off x="609600" y="-85090"/>
            <a:ext cx="10972800" cy="1503045"/>
          </a:xfrm>
        </p:spPr>
        <p:txBody>
          <a:bodyPr/>
          <a:p>
            <a:r>
              <a:rPr lang="ja-JP" altLang="en-US"/>
              <a:t>２－２</a:t>
            </a:r>
            <a:r>
              <a:rPr lang="en-US" altLang="ja-JP"/>
              <a:t>.</a:t>
            </a:r>
            <a:r>
              <a:rPr lang="ja-JP" altLang="en-US"/>
              <a:t>　源泉徴収票の見方</a:t>
            </a:r>
            <a:endParaRPr lang="ja-JP" altLang="en-US"/>
          </a:p>
        </p:txBody>
      </p:sp>
      <p:sp>
        <p:nvSpPr>
          <p:cNvPr id="6" name="テキストボックス 5"/>
          <p:cNvSpPr txBox="1"/>
          <p:nvPr/>
        </p:nvSpPr>
        <p:spPr>
          <a:xfrm>
            <a:off x="8442960" y="1153160"/>
            <a:ext cx="3530600" cy="1568450"/>
          </a:xfrm>
          <a:prstGeom prst="rect">
            <a:avLst/>
          </a:prstGeom>
          <a:noFill/>
        </p:spPr>
        <p:txBody>
          <a:bodyPr wrap="square" rtlCol="0">
            <a:spAutoFit/>
          </a:bodyPr>
          <a:p>
            <a:r>
              <a:rPr lang="ja-JP" altLang="en-US" sz="2400" b="1">
                <a:solidFill>
                  <a:srgbClr val="FF0000"/>
                </a:solidFill>
              </a:rPr>
              <a:t>①　収入</a:t>
            </a:r>
            <a:br>
              <a:rPr lang="ja-JP" altLang="en-US" sz="2400" b="1">
                <a:solidFill>
                  <a:srgbClr val="FF0000"/>
                </a:solidFill>
              </a:rPr>
            </a:br>
            <a:r>
              <a:rPr lang="ja-JP" altLang="en-US" sz="2400" b="1">
                <a:solidFill>
                  <a:srgbClr val="FF0000"/>
                </a:solidFill>
              </a:rPr>
              <a:t>②　所得</a:t>
            </a:r>
            <a:endParaRPr lang="ja-JP" altLang="en-US" sz="2400" b="1">
              <a:solidFill>
                <a:srgbClr val="FF0000"/>
              </a:solidFill>
            </a:endParaRPr>
          </a:p>
          <a:p>
            <a:r>
              <a:rPr lang="ja-JP" altLang="en-US" sz="2400" b="1">
                <a:solidFill>
                  <a:srgbClr val="FF0000"/>
                </a:solidFill>
              </a:rPr>
              <a:t>③　所得控除額の合計</a:t>
            </a:r>
            <a:br>
              <a:rPr lang="ja-JP" altLang="en-US" sz="2400" b="1">
                <a:solidFill>
                  <a:srgbClr val="FF0000"/>
                </a:solidFill>
              </a:rPr>
            </a:br>
            <a:r>
              <a:rPr lang="ja-JP" altLang="en-US" sz="2400" b="1">
                <a:solidFill>
                  <a:srgbClr val="FF0000"/>
                </a:solidFill>
              </a:rPr>
              <a:t>④　所得税額</a:t>
            </a:r>
            <a:endParaRPr lang="ja-JP" altLang="en-US" sz="2400" b="1">
              <a:solidFill>
                <a:srgbClr val="FF0000"/>
              </a:solidFill>
            </a:endParaRPr>
          </a:p>
        </p:txBody>
      </p:sp>
      <p:sp>
        <p:nvSpPr>
          <p:cNvPr id="8" name="楕円 7"/>
          <p:cNvSpPr/>
          <p:nvPr/>
        </p:nvSpPr>
        <p:spPr>
          <a:xfrm>
            <a:off x="3517265" y="2844165"/>
            <a:ext cx="1508760" cy="6915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sz="4000" b="1">
                <a:solidFill>
                  <a:schemeClr val="tx1"/>
                </a:solidFill>
              </a:rPr>
              <a:t>②</a:t>
            </a:r>
            <a:endParaRPr lang="ja-JP" altLang="en-US" sz="4000" b="1">
              <a:solidFill>
                <a:schemeClr val="tx1"/>
              </a:solidFill>
            </a:endParaRPr>
          </a:p>
        </p:txBody>
      </p:sp>
      <p:sp>
        <p:nvSpPr>
          <p:cNvPr id="10" name="楕円 9"/>
          <p:cNvSpPr/>
          <p:nvPr/>
        </p:nvSpPr>
        <p:spPr>
          <a:xfrm>
            <a:off x="5135880" y="2844800"/>
            <a:ext cx="1334135" cy="6908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sz="4000" b="1">
                <a:solidFill>
                  <a:schemeClr val="tx1"/>
                </a:solidFill>
              </a:rPr>
              <a:t>③</a:t>
            </a:r>
            <a:endParaRPr lang="ja-JP" altLang="en-US" sz="4000" b="1">
              <a:solidFill>
                <a:schemeClr val="tx1"/>
              </a:solidFill>
            </a:endParaRPr>
          </a:p>
        </p:txBody>
      </p:sp>
      <p:sp>
        <p:nvSpPr>
          <p:cNvPr id="11" name="楕円 10"/>
          <p:cNvSpPr/>
          <p:nvPr/>
        </p:nvSpPr>
        <p:spPr>
          <a:xfrm>
            <a:off x="1870075" y="2844165"/>
            <a:ext cx="1537970" cy="6908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sz="4000" b="1">
                <a:solidFill>
                  <a:schemeClr val="tx1"/>
                </a:solidFill>
              </a:rPr>
              <a:t>①</a:t>
            </a:r>
            <a:endParaRPr lang="ja-JP" altLang="en-US" sz="4000" b="1">
              <a:solidFill>
                <a:schemeClr val="tx1"/>
              </a:solidFill>
            </a:endParaRPr>
          </a:p>
        </p:txBody>
      </p:sp>
      <p:sp>
        <p:nvSpPr>
          <p:cNvPr id="12" name="楕円 11"/>
          <p:cNvSpPr/>
          <p:nvPr/>
        </p:nvSpPr>
        <p:spPr>
          <a:xfrm>
            <a:off x="86995" y="3535680"/>
            <a:ext cx="7938770" cy="20243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sz="4000" b="1">
                <a:solidFill>
                  <a:schemeClr val="tx1"/>
                </a:solidFill>
              </a:rPr>
              <a:t>③の内訳</a:t>
            </a:r>
            <a:endParaRPr lang="ja-JP" altLang="en-US" sz="4000" b="1">
              <a:solidFill>
                <a:schemeClr val="tx1"/>
              </a:solidFill>
            </a:endParaRPr>
          </a:p>
        </p:txBody>
      </p:sp>
      <p:sp>
        <p:nvSpPr>
          <p:cNvPr id="15" name="楕円 14"/>
          <p:cNvSpPr/>
          <p:nvPr/>
        </p:nvSpPr>
        <p:spPr>
          <a:xfrm>
            <a:off x="-8255" y="5830570"/>
            <a:ext cx="8033385" cy="86296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sz="2400" b="1">
                <a:solidFill>
                  <a:schemeClr val="tx1"/>
                </a:solidFill>
              </a:rPr>
              <a:t>③の内訳の詳細（実際に支払った金額）</a:t>
            </a:r>
            <a:endParaRPr lang="ja-JP" altLang="en-US" sz="2400" b="1">
              <a:solidFill>
                <a:schemeClr val="tx1"/>
              </a:solidFill>
            </a:endParaRPr>
          </a:p>
        </p:txBody>
      </p:sp>
      <p:sp>
        <p:nvSpPr>
          <p:cNvPr id="16" name="楕円 15"/>
          <p:cNvSpPr/>
          <p:nvPr/>
        </p:nvSpPr>
        <p:spPr>
          <a:xfrm>
            <a:off x="6697345" y="2844800"/>
            <a:ext cx="1327785" cy="6908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sz="4000" b="1">
                <a:solidFill>
                  <a:schemeClr val="tx1"/>
                </a:solidFill>
              </a:rPr>
              <a:t>④</a:t>
            </a:r>
            <a:endParaRPr lang="ja-JP" altLang="en-US" sz="4000" b="1">
              <a:solidFill>
                <a:schemeClr val="tx1"/>
              </a:solidFill>
            </a:endParaRPr>
          </a:p>
        </p:txBody>
      </p:sp>
      <p:sp>
        <p:nvSpPr>
          <p:cNvPr id="17" name="テキストボックス 16"/>
          <p:cNvSpPr txBox="1"/>
          <p:nvPr/>
        </p:nvSpPr>
        <p:spPr>
          <a:xfrm>
            <a:off x="8239125" y="2844800"/>
            <a:ext cx="3734435" cy="922020"/>
          </a:xfrm>
          <a:prstGeom prst="rect">
            <a:avLst/>
          </a:prstGeom>
          <a:noFill/>
        </p:spPr>
        <p:txBody>
          <a:bodyPr wrap="square" rtlCol="0">
            <a:spAutoFit/>
          </a:bodyPr>
          <a:p>
            <a:r>
              <a:rPr lang="ja-JP" altLang="en-US"/>
              <a:t>③所得控除額の内訳は、毎年１０～１１月に各職員に書いてもらう</a:t>
            </a:r>
            <a:br>
              <a:rPr lang="ja-JP" altLang="en-US"/>
            </a:br>
            <a:r>
              <a:rPr lang="ja-JP" altLang="en-US"/>
              <a:t>（いわゆる年末調整関係書類）</a:t>
            </a:r>
            <a:endParaRPr lang="ja-JP" altLang="en-US"/>
          </a:p>
        </p:txBody>
      </p:sp>
      <p:sp>
        <p:nvSpPr>
          <p:cNvPr id="20" name="四角形吹き出し 19"/>
          <p:cNvSpPr/>
          <p:nvPr/>
        </p:nvSpPr>
        <p:spPr>
          <a:xfrm>
            <a:off x="8239125" y="2721610"/>
            <a:ext cx="3768090" cy="1146175"/>
          </a:xfrm>
          <a:prstGeom prst="wedgeRectCallout">
            <a:avLst>
              <a:gd name="adj1" fmla="val -50880"/>
              <a:gd name="adj2" fmla="val 6729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25" name="四角形 24"/>
          <p:cNvSpPr/>
          <p:nvPr/>
        </p:nvSpPr>
        <p:spPr>
          <a:xfrm>
            <a:off x="8252460" y="4223385"/>
            <a:ext cx="3720465" cy="226060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a:solidFill>
                  <a:schemeClr val="tx1"/>
                </a:solidFill>
              </a:rPr>
              <a:t>源泉徴収（毎月の給与から年間所得税額を予測して仮の金額を天引き）</a:t>
            </a:r>
            <a:endParaRPr lang="ja-JP" altLang="en-US">
              <a:solidFill>
                <a:schemeClr val="tx1"/>
              </a:solidFill>
            </a:endParaRPr>
          </a:p>
          <a:p>
            <a:pPr algn="ctr"/>
            <a:r>
              <a:rPr lang="en-US" altLang="ja-JP" sz="2800">
                <a:solidFill>
                  <a:schemeClr val="tx1"/>
                </a:solidFill>
              </a:rPr>
              <a:t>⇩</a:t>
            </a:r>
            <a:endParaRPr lang="en-US" altLang="ja-JP">
              <a:solidFill>
                <a:schemeClr val="tx1"/>
              </a:solidFill>
            </a:endParaRPr>
          </a:p>
          <a:p>
            <a:pPr algn="ctr"/>
            <a:r>
              <a:rPr lang="ja-JP" altLang="en-US">
                <a:solidFill>
                  <a:schemeClr val="tx1"/>
                </a:solidFill>
              </a:rPr>
              <a:t>年末最後の給料天引きで調整し、</a:t>
            </a:r>
            <a:endParaRPr lang="ja-JP" altLang="en-US">
              <a:solidFill>
                <a:schemeClr val="tx1"/>
              </a:solidFill>
            </a:endParaRPr>
          </a:p>
          <a:p>
            <a:pPr algn="ctr"/>
            <a:r>
              <a:rPr lang="ja-JP" altLang="en-US">
                <a:solidFill>
                  <a:schemeClr val="tx1"/>
                </a:solidFill>
              </a:rPr>
              <a:t>確定徴収所得税額を記載した</a:t>
            </a:r>
            <a:endParaRPr lang="ja-JP" altLang="en-US">
              <a:solidFill>
                <a:schemeClr val="tx1"/>
              </a:solidFill>
            </a:endParaRPr>
          </a:p>
          <a:p>
            <a:pPr algn="ctr"/>
            <a:r>
              <a:rPr lang="ja-JP" altLang="en-US">
                <a:solidFill>
                  <a:schemeClr val="tx1"/>
                </a:solidFill>
              </a:rPr>
              <a:t>証明書が「源泉徴収票」となる</a:t>
            </a:r>
            <a:endParaRPr lang="ja-JP" altLang="en-US">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609600" y="55245"/>
            <a:ext cx="10972800" cy="1143000"/>
          </a:xfrm>
        </p:spPr>
        <p:txBody>
          <a:bodyPr/>
          <a:p>
            <a:r>
              <a:rPr lang="ja-JP" altLang="en-US"/>
              <a:t>２－３</a:t>
            </a:r>
            <a:r>
              <a:rPr lang="en-US" altLang="ja-JP"/>
              <a:t>.</a:t>
            </a:r>
            <a:r>
              <a:rPr lang="ja-JP" altLang="en-US"/>
              <a:t>　給与明細書の見方</a:t>
            </a:r>
            <a:endParaRPr lang="ja-JP" altLang="en-US"/>
          </a:p>
        </p:txBody>
      </p:sp>
      <p:sp>
        <p:nvSpPr>
          <p:cNvPr id="5" name="コンテンツプレースホルダ 4"/>
          <p:cNvSpPr/>
          <p:nvPr>
            <p:ph sz="half" idx="2"/>
          </p:nvPr>
        </p:nvSpPr>
        <p:spPr>
          <a:xfrm>
            <a:off x="163830" y="4134485"/>
            <a:ext cx="11920855" cy="2712085"/>
          </a:xfrm>
        </p:spPr>
        <p:txBody>
          <a:bodyPr/>
          <a:p>
            <a:pPr marL="0" indent="0">
              <a:buNone/>
            </a:pPr>
            <a:r>
              <a:rPr lang="ja-JP" altLang="en-US">
                <a:sym typeface="+mn-ea"/>
              </a:rPr>
              <a:t>　　　　　　　　　　　　　  　 </a:t>
            </a:r>
            <a:r>
              <a:rPr lang="ja-JP" altLang="en-US" sz="2400">
                <a:sym typeface="+mn-ea"/>
              </a:rPr>
              <a:t>健康保険料</a:t>
            </a:r>
            <a:br>
              <a:rPr lang="ja-JP" altLang="en-US" sz="2400">
                <a:sym typeface="+mn-ea"/>
              </a:rPr>
            </a:br>
            <a:r>
              <a:rPr lang="ja-JP" altLang="en-US" sz="2400">
                <a:sym typeface="+mn-ea"/>
              </a:rPr>
              <a:t>　　支給額合計　　　　　　　　  　　介護保険料（４０歳～）</a:t>
            </a:r>
            <a:br>
              <a:rPr lang="ja-JP" altLang="en-US" sz="2400">
                <a:sym typeface="+mn-ea"/>
              </a:rPr>
            </a:br>
            <a:r>
              <a:rPr lang="ja-JP" altLang="en-US" sz="2400">
                <a:sym typeface="+mn-ea"/>
              </a:rPr>
              <a:t>　（課税支給額（収入）　　－　　  年金保険料                      ＝　手取り（振込金額） </a:t>
            </a:r>
            <a:br>
              <a:rPr lang="ja-JP" altLang="en-US" sz="2400">
                <a:sym typeface="+mn-ea"/>
              </a:rPr>
            </a:br>
            <a:r>
              <a:rPr lang="ja-JP" altLang="en-US" sz="2400">
                <a:sym typeface="+mn-ea"/>
              </a:rPr>
              <a:t>＋非課税通勤手当）　　　　　 　　雇用保険料　　　　　　　　　</a:t>
            </a:r>
            <a:br>
              <a:rPr lang="ja-JP" altLang="en-US" sz="2400">
                <a:sym typeface="+mn-ea"/>
              </a:rPr>
            </a:br>
            <a:r>
              <a:rPr lang="ja-JP" altLang="en-US" sz="2400">
                <a:sym typeface="+mn-ea"/>
              </a:rPr>
              <a:t>　　　　　　　　　　　　　　　　　　　 　所得税</a:t>
            </a:r>
            <a:br>
              <a:rPr lang="ja-JP" altLang="en-US" sz="2400">
                <a:sym typeface="+mn-ea"/>
              </a:rPr>
            </a:br>
            <a:r>
              <a:rPr lang="ja-JP" altLang="en-US" sz="2400">
                <a:sym typeface="+mn-ea"/>
              </a:rPr>
              <a:t>　　　　　　　　　　　　　　　　　　　 　住民税</a:t>
            </a:r>
            <a:endParaRPr lang="ja-JP" altLang="en-US" sz="2400">
              <a:sym typeface="+mn-ea"/>
            </a:endParaRPr>
          </a:p>
          <a:p>
            <a:pPr marL="0" indent="0">
              <a:buNone/>
            </a:pPr>
            <a:r>
              <a:rPr lang="ja-JP" altLang="en-US" sz="2400">
                <a:sym typeface="+mn-ea"/>
              </a:rPr>
              <a:t>                                    　　　</a:t>
            </a:r>
            <a:br>
              <a:rPr lang="ja-JP" altLang="en-US" sz="2400">
                <a:sym typeface="+mn-ea"/>
              </a:rPr>
            </a:br>
            <a:endParaRPr lang="ja-JP" altLang="en-US"/>
          </a:p>
          <a:p>
            <a:endParaRPr lang="ja-JP" altLang="en-US"/>
          </a:p>
        </p:txBody>
      </p:sp>
      <p:pic>
        <p:nvPicPr>
          <p:cNvPr id="6" name="コンテンツプレースホルダ 5" descr="ダウンロード"/>
          <p:cNvPicPr>
            <a:picLocks noChangeAspect="1"/>
          </p:cNvPicPr>
          <p:nvPr>
            <p:ph sz="half" idx="1"/>
          </p:nvPr>
        </p:nvPicPr>
        <p:blipFill>
          <a:blip r:embed="rId1"/>
          <a:stretch>
            <a:fillRect/>
          </a:stretch>
        </p:blipFill>
        <p:spPr>
          <a:xfrm>
            <a:off x="3292475" y="3858260"/>
            <a:ext cx="9525" cy="9525"/>
          </a:xfrm>
          <a:prstGeom prst="rect">
            <a:avLst/>
          </a:prstGeom>
        </p:spPr>
      </p:pic>
      <p:pic>
        <p:nvPicPr>
          <p:cNvPr id="9" name="図形 8" descr="無題"/>
          <p:cNvPicPr>
            <a:picLocks noChangeAspect="1"/>
          </p:cNvPicPr>
          <p:nvPr/>
        </p:nvPicPr>
        <p:blipFill>
          <a:blip r:embed="rId2"/>
          <a:stretch>
            <a:fillRect/>
          </a:stretch>
        </p:blipFill>
        <p:spPr>
          <a:xfrm>
            <a:off x="609600" y="1198245"/>
            <a:ext cx="6967855" cy="2738755"/>
          </a:xfrm>
          <a:prstGeom prst="rect">
            <a:avLst/>
          </a:prstGeom>
        </p:spPr>
      </p:pic>
      <p:sp>
        <p:nvSpPr>
          <p:cNvPr id="10" name="テキストボックス 9"/>
          <p:cNvSpPr txBox="1"/>
          <p:nvPr/>
        </p:nvSpPr>
        <p:spPr>
          <a:xfrm>
            <a:off x="7675880" y="2099945"/>
            <a:ext cx="4408805" cy="922020"/>
          </a:xfrm>
          <a:prstGeom prst="rect">
            <a:avLst/>
          </a:prstGeom>
          <a:noFill/>
        </p:spPr>
        <p:txBody>
          <a:bodyPr wrap="square" rtlCol="0">
            <a:spAutoFit/>
          </a:bodyPr>
          <a:p>
            <a:r>
              <a:rPr lang="ja-JP" altLang="en-US"/>
              <a:t>課税対象額（課税支給額－社会保険料）は、毎月源泉する仮の所得税（</a:t>
            </a:r>
            <a:r>
              <a:rPr lang="en-US" altLang="ja-JP"/>
              <a:t>10,000</a:t>
            </a:r>
            <a:r>
              <a:rPr lang="ja-JP" altLang="en-US"/>
              <a:t>円）を</a:t>
            </a:r>
            <a:br>
              <a:rPr lang="ja-JP" altLang="en-US"/>
            </a:br>
            <a:r>
              <a:rPr lang="ja-JP" altLang="en-US"/>
              <a:t>計算するために使われるもの</a:t>
            </a:r>
            <a:endParaRPr lang="ja-JP" altLang="en-US"/>
          </a:p>
        </p:txBody>
      </p:sp>
      <p:sp>
        <p:nvSpPr>
          <p:cNvPr id="11" name="円形吹き出し 10"/>
          <p:cNvSpPr/>
          <p:nvPr/>
        </p:nvSpPr>
        <p:spPr>
          <a:xfrm>
            <a:off x="7550785" y="1426845"/>
            <a:ext cx="4533900" cy="2268855"/>
          </a:xfrm>
          <a:prstGeom prst="wedgeEllipseCallout">
            <a:avLst>
              <a:gd name="adj1" fmla="val -46344"/>
              <a:gd name="adj2" fmla="val 4009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p:txBody>
          <a:bodyPr/>
          <a:p>
            <a:r>
              <a:rPr lang="ja-JP" altLang="en-US"/>
              <a:t>１－１</a:t>
            </a:r>
            <a:r>
              <a:rPr lang="en-US" altLang="ja-JP"/>
              <a:t>.</a:t>
            </a:r>
            <a:r>
              <a:rPr lang="ja-JP" altLang="en-US"/>
              <a:t>　扶養の種類</a:t>
            </a:r>
            <a:endParaRPr lang="ja-JP" altLang="en-US"/>
          </a:p>
        </p:txBody>
      </p:sp>
      <p:sp>
        <p:nvSpPr>
          <p:cNvPr id="3" name="コンテンツプレースホルダ 2"/>
          <p:cNvSpPr>
            <a:spLocks noGrp="1"/>
          </p:cNvSpPr>
          <p:nvPr>
            <p:ph idx="1"/>
          </p:nvPr>
        </p:nvSpPr>
        <p:spPr/>
        <p:txBody>
          <a:bodyPr/>
          <a:p>
            <a:r>
              <a:rPr lang="ja-JP" altLang="en-US"/>
              <a:t>援助する者　　＝　扶養者（仮に夫や父）</a:t>
            </a:r>
            <a:br>
              <a:rPr lang="ja-JP" altLang="en-US"/>
            </a:br>
            <a:r>
              <a:rPr lang="ja-JP" altLang="en-US"/>
              <a:t>援助される者　＝　被扶養者（仮に妻や子）</a:t>
            </a:r>
            <a:endParaRPr lang="ja-JP" altLang="en-US"/>
          </a:p>
          <a:p>
            <a:pPr marL="0" indent="0">
              <a:buNone/>
            </a:pPr>
            <a:r>
              <a:rPr lang="ja-JP" altLang="en-US" sz="2000"/>
              <a:t>　　</a:t>
            </a:r>
            <a:r>
              <a:rPr lang="en-US" altLang="ja-JP" sz="2000"/>
              <a:t>※</a:t>
            </a:r>
            <a:r>
              <a:rPr lang="ja-JP" altLang="en-US" sz="2000"/>
              <a:t>　被＝受けるという意味</a:t>
            </a:r>
            <a:endParaRPr lang="ja-JP" altLang="en-US" sz="2000"/>
          </a:p>
          <a:p>
            <a:pPr marL="0" indent="0">
              <a:buNone/>
            </a:pPr>
            <a:endParaRPr lang="ja-JP" altLang="en-US" sz="2000"/>
          </a:p>
          <a:p>
            <a:pPr marL="0" indent="0">
              <a:buNone/>
            </a:pPr>
            <a:r>
              <a:rPr lang="ja-JP" altLang="en-US" sz="3600"/>
              <a:t>扶養には税金と健康保険（社会保険）の２種類がある</a:t>
            </a:r>
            <a:endParaRPr lang="ja-JP" altLang="en-US" sz="2000"/>
          </a:p>
          <a:p>
            <a:pPr marL="0" indent="0">
              <a:lnSpc>
                <a:spcPct val="120000"/>
              </a:lnSpc>
              <a:buNone/>
            </a:pPr>
            <a:r>
              <a:rPr lang="ja-JP" altLang="en-US" sz="2400"/>
              <a:t>扶養内で働く　＝　妻や子が一定以内の金額内で働く</a:t>
            </a:r>
            <a:br>
              <a:rPr lang="ja-JP" altLang="en-US" sz="2400"/>
            </a:br>
            <a:r>
              <a:rPr lang="ja-JP" altLang="en-US" sz="2400"/>
              <a:t>　</a:t>
            </a:r>
            <a:r>
              <a:rPr lang="en-US" altLang="ja-JP" sz="2400"/>
              <a:t>⇒</a:t>
            </a:r>
            <a:r>
              <a:rPr lang="ja-JP" altLang="en-US" sz="2400"/>
              <a:t>　税金の負担が</a:t>
            </a:r>
            <a:r>
              <a:rPr lang="ja-JP" altLang="en-US" sz="2400" b="1">
                <a:solidFill>
                  <a:srgbClr val="FF0000"/>
                </a:solidFill>
              </a:rPr>
              <a:t>減る</a:t>
            </a:r>
            <a:r>
              <a:rPr lang="ja-JP" altLang="en-US" sz="2400"/>
              <a:t>、社会保険料の負担が</a:t>
            </a:r>
            <a:r>
              <a:rPr lang="ja-JP" altLang="en-US" sz="2400" b="1">
                <a:solidFill>
                  <a:srgbClr val="FF0000"/>
                </a:solidFill>
              </a:rPr>
              <a:t>ない</a:t>
            </a:r>
            <a:endParaRPr lang="ja-JP" altLang="en-US" sz="2400">
              <a:solidFill>
                <a:srgbClr val="FF0000"/>
              </a:solidFill>
            </a:endParaRPr>
          </a:p>
          <a:p>
            <a:pPr marL="0" indent="0">
              <a:lnSpc>
                <a:spcPct val="120000"/>
              </a:lnSpc>
              <a:buNone/>
            </a:pPr>
            <a:r>
              <a:rPr lang="ja-JP" altLang="en-US" sz="2400"/>
              <a:t>扶養から外れる＝</a:t>
            </a:r>
            <a:r>
              <a:rPr lang="ja-JP" altLang="en-US" sz="2400">
                <a:sym typeface="+mn-ea"/>
              </a:rPr>
              <a:t>妻や子が一定</a:t>
            </a:r>
            <a:r>
              <a:rPr lang="ja-JP" altLang="en-US" sz="2400"/>
              <a:t>以上の金額を超えて働く</a:t>
            </a:r>
            <a:br>
              <a:rPr lang="ja-JP" altLang="en-US" sz="2400"/>
            </a:br>
            <a:r>
              <a:rPr lang="ja-JP" altLang="en-US" sz="2400"/>
              <a:t>　</a:t>
            </a:r>
            <a:r>
              <a:rPr lang="en-US" altLang="ja-JP" sz="2400"/>
              <a:t>⇒</a:t>
            </a:r>
            <a:r>
              <a:rPr lang="ja-JP" altLang="en-US" sz="2400"/>
              <a:t>　</a:t>
            </a:r>
            <a:r>
              <a:rPr lang="ja-JP" altLang="en-US" sz="2400">
                <a:sym typeface="+mn-ea"/>
              </a:rPr>
              <a:t>税金の負担が</a:t>
            </a:r>
            <a:r>
              <a:rPr lang="ja-JP" altLang="en-US" sz="2400" b="1">
                <a:solidFill>
                  <a:srgbClr val="FF0000"/>
                </a:solidFill>
                <a:sym typeface="+mn-ea"/>
              </a:rPr>
              <a:t>増える</a:t>
            </a:r>
            <a:r>
              <a:rPr lang="ja-JP" altLang="en-US" sz="2400">
                <a:sym typeface="+mn-ea"/>
              </a:rPr>
              <a:t>、社会保険料の負担が</a:t>
            </a:r>
            <a:r>
              <a:rPr lang="ja-JP" altLang="en-US" sz="2400" b="1">
                <a:solidFill>
                  <a:srgbClr val="FF0000"/>
                </a:solidFill>
                <a:sym typeface="+mn-ea"/>
              </a:rPr>
              <a:t>発生</a:t>
            </a:r>
            <a:endParaRPr lang="ja-JP" altLang="en-US" sz="2400"/>
          </a:p>
          <a:p>
            <a:pPr marL="0" indent="0">
              <a:buNone/>
            </a:pPr>
            <a:endParaRPr lang="ja-JP" altLang="en-US" sz="2000"/>
          </a:p>
          <a:p>
            <a:pPr marL="0" indent="0">
              <a:buNone/>
            </a:pPr>
            <a:r>
              <a:rPr lang="ja-JP" altLang="en-US" sz="2200" b="1">
                <a:solidFill>
                  <a:schemeClr val="tx1"/>
                </a:solidFill>
              </a:rPr>
              <a:t>一定金額のラインのことを〇〇万円の壁と言いますが、</a:t>
            </a:r>
            <a:r>
              <a:rPr lang="ja-JP" altLang="en-US" sz="2200" b="1">
                <a:solidFill>
                  <a:srgbClr val="FF0000"/>
                </a:solidFill>
              </a:rPr>
              <a:t>税金と社会保険で異なります</a:t>
            </a:r>
            <a:r>
              <a:rPr lang="ja-JP" altLang="en-US" sz="2200" b="1">
                <a:solidFill>
                  <a:srgbClr val="FFC000"/>
                </a:solidFill>
              </a:rPr>
              <a:t>。</a:t>
            </a:r>
            <a:endParaRPr lang="ja-JP" altLang="en-US" sz="2200" b="1">
              <a:solidFill>
                <a:srgbClr val="FFC000"/>
              </a:solidFill>
            </a:endParaRPr>
          </a:p>
        </p:txBody>
      </p:sp>
      <p:sp>
        <p:nvSpPr>
          <p:cNvPr id="4" name="1つの角を丸め1つの角を切り取った四角形 3"/>
          <p:cNvSpPr/>
          <p:nvPr/>
        </p:nvSpPr>
        <p:spPr>
          <a:xfrm>
            <a:off x="469265" y="1448435"/>
            <a:ext cx="8902700" cy="1771015"/>
          </a:xfrm>
          <a:prstGeom prst="round1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p:txBody>
          <a:bodyPr/>
          <a:p>
            <a:r>
              <a:rPr lang="ja-JP" altLang="en-US"/>
              <a:t>１－２</a:t>
            </a:r>
            <a:r>
              <a:rPr lang="en-US" altLang="ja-JP"/>
              <a:t>.</a:t>
            </a:r>
            <a:r>
              <a:rPr lang="ja-JP" altLang="en-US"/>
              <a:t>　税金、健康保険の種類</a:t>
            </a:r>
            <a:endParaRPr lang="ja-JP" altLang="en-US"/>
          </a:p>
        </p:txBody>
      </p:sp>
      <p:sp>
        <p:nvSpPr>
          <p:cNvPr id="3" name="コンテンツプレースホルダ 2"/>
          <p:cNvSpPr>
            <a:spLocks noGrp="1"/>
          </p:cNvSpPr>
          <p:nvPr>
            <p:ph sz="half" idx="1"/>
          </p:nvPr>
        </p:nvSpPr>
        <p:spPr>
          <a:xfrm>
            <a:off x="457835" y="1600200"/>
            <a:ext cx="10270490" cy="4526280"/>
          </a:xfrm>
        </p:spPr>
        <p:txBody>
          <a:bodyPr/>
          <a:p>
            <a:pPr>
              <a:lnSpc>
                <a:spcPct val="100000"/>
              </a:lnSpc>
            </a:pPr>
            <a:r>
              <a:rPr lang="ja-JP" altLang="en-US" sz="2800"/>
              <a:t>税金</a:t>
            </a:r>
            <a:r>
              <a:rPr lang="en-US" altLang="ja-JP" sz="2800"/>
              <a:t>≠</a:t>
            </a:r>
            <a:r>
              <a:rPr lang="ja-JP" altLang="en-US" sz="2800"/>
              <a:t>健康保険</a:t>
            </a:r>
            <a:endParaRPr lang="ja-JP" altLang="en-US" sz="2800"/>
          </a:p>
          <a:p>
            <a:pPr>
              <a:lnSpc>
                <a:spcPct val="100000"/>
              </a:lnSpc>
            </a:pPr>
            <a:r>
              <a:rPr lang="ja-JP" altLang="en-US" sz="2800"/>
              <a:t>住民税＝都道府県・市区町村民税</a:t>
            </a:r>
            <a:endParaRPr lang="ja-JP" altLang="en-US" sz="2800"/>
          </a:p>
          <a:p>
            <a:pPr>
              <a:lnSpc>
                <a:spcPct val="110000"/>
              </a:lnSpc>
            </a:pPr>
            <a:r>
              <a:rPr lang="ja-JP" altLang="en-US" sz="2800"/>
              <a:t>所得税の担当は税務署（国）、</a:t>
            </a:r>
            <a:br>
              <a:rPr lang="ja-JP" altLang="en-US" sz="2800"/>
            </a:br>
            <a:r>
              <a:rPr lang="ja-JP" altLang="en-US" sz="2800"/>
              <a:t>住民税、国民健康保険の担当は市区町村役場（地方）、</a:t>
            </a:r>
            <a:endParaRPr lang="ja-JP" altLang="en-US" sz="2800"/>
          </a:p>
          <a:p>
            <a:pPr marL="0" indent="0">
              <a:lnSpc>
                <a:spcPct val="100000"/>
              </a:lnSpc>
              <a:buNone/>
            </a:pPr>
            <a:r>
              <a:rPr lang="ja-JP" altLang="en-US" sz="2800"/>
              <a:t>　 社会保険の担当は〇〇健康保険組合（会社によって異なる）</a:t>
            </a:r>
            <a:endParaRPr lang="ja-JP" altLang="en-US" sz="2800"/>
          </a:p>
          <a:p>
            <a:pPr marL="0" indent="0">
              <a:buNone/>
            </a:pPr>
            <a:endParaRPr lang="ja-JP" altLang="en-US" sz="2800"/>
          </a:p>
        </p:txBody>
      </p:sp>
      <p:sp>
        <p:nvSpPr>
          <p:cNvPr id="4" name="楕円 3"/>
          <p:cNvSpPr/>
          <p:nvPr/>
        </p:nvSpPr>
        <p:spPr>
          <a:xfrm>
            <a:off x="1031875" y="4129405"/>
            <a:ext cx="4010025" cy="25285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5" name="楕円 4"/>
          <p:cNvSpPr/>
          <p:nvPr/>
        </p:nvSpPr>
        <p:spPr>
          <a:xfrm>
            <a:off x="1351280" y="5031740"/>
            <a:ext cx="1550035" cy="10947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a:solidFill>
                  <a:schemeClr val="tx1"/>
                </a:solidFill>
              </a:rPr>
              <a:t>所得税</a:t>
            </a:r>
            <a:endParaRPr lang="ja-JP" altLang="en-US">
              <a:solidFill>
                <a:schemeClr val="tx1"/>
              </a:solidFill>
            </a:endParaRPr>
          </a:p>
        </p:txBody>
      </p:sp>
      <p:sp>
        <p:nvSpPr>
          <p:cNvPr id="6" name="楕円 5"/>
          <p:cNvSpPr/>
          <p:nvPr/>
        </p:nvSpPr>
        <p:spPr>
          <a:xfrm>
            <a:off x="3120390" y="5031740"/>
            <a:ext cx="1550035" cy="10947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a:solidFill>
                  <a:schemeClr val="tx1"/>
                </a:solidFill>
              </a:rPr>
              <a:t>住民税</a:t>
            </a:r>
            <a:endParaRPr lang="ja-JP" altLang="en-US">
              <a:solidFill>
                <a:schemeClr val="tx1"/>
              </a:solidFill>
            </a:endParaRPr>
          </a:p>
        </p:txBody>
      </p:sp>
      <p:sp>
        <p:nvSpPr>
          <p:cNvPr id="7" name="テキストボックス 6"/>
          <p:cNvSpPr txBox="1"/>
          <p:nvPr/>
        </p:nvSpPr>
        <p:spPr>
          <a:xfrm>
            <a:off x="1545590" y="4497705"/>
            <a:ext cx="2982595" cy="368300"/>
          </a:xfrm>
          <a:prstGeom prst="rect">
            <a:avLst/>
          </a:prstGeom>
          <a:noFill/>
        </p:spPr>
        <p:txBody>
          <a:bodyPr wrap="square" rtlCol="0">
            <a:spAutoFit/>
          </a:bodyPr>
          <a:p>
            <a:r>
              <a:rPr lang="ja-JP" altLang="en-US"/>
              <a:t>個人の所得にかかわる税金</a:t>
            </a:r>
            <a:endParaRPr lang="ja-JP" altLang="en-US"/>
          </a:p>
        </p:txBody>
      </p:sp>
      <p:sp>
        <p:nvSpPr>
          <p:cNvPr id="8" name="楕円 7"/>
          <p:cNvSpPr/>
          <p:nvPr/>
        </p:nvSpPr>
        <p:spPr>
          <a:xfrm>
            <a:off x="5523230" y="4129405"/>
            <a:ext cx="6384925" cy="264604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9" name="楕円 8"/>
          <p:cNvSpPr/>
          <p:nvPr/>
        </p:nvSpPr>
        <p:spPr>
          <a:xfrm>
            <a:off x="9027160" y="4442460"/>
            <a:ext cx="2206625" cy="10947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a:solidFill>
                  <a:schemeClr val="tx1"/>
                </a:solidFill>
              </a:rPr>
              <a:t>国民健康保険</a:t>
            </a:r>
            <a:endParaRPr lang="ja-JP" altLang="en-US">
              <a:solidFill>
                <a:schemeClr val="tx1"/>
              </a:solidFill>
            </a:endParaRPr>
          </a:p>
        </p:txBody>
      </p:sp>
      <p:sp>
        <p:nvSpPr>
          <p:cNvPr id="10" name="楕円 9"/>
          <p:cNvSpPr/>
          <p:nvPr/>
        </p:nvSpPr>
        <p:spPr>
          <a:xfrm>
            <a:off x="6205220" y="4535170"/>
            <a:ext cx="1937385" cy="9093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a:solidFill>
                  <a:schemeClr val="tx1"/>
                </a:solidFill>
              </a:rPr>
              <a:t>社会保険</a:t>
            </a:r>
            <a:endParaRPr lang="ja-JP" altLang="en-US">
              <a:solidFill>
                <a:schemeClr val="tx1"/>
              </a:solidFill>
            </a:endParaRPr>
          </a:p>
        </p:txBody>
      </p:sp>
      <p:sp>
        <p:nvSpPr>
          <p:cNvPr id="11" name="テキストボックス 10"/>
          <p:cNvSpPr txBox="1"/>
          <p:nvPr/>
        </p:nvSpPr>
        <p:spPr>
          <a:xfrm>
            <a:off x="8041005" y="4331970"/>
            <a:ext cx="1735455" cy="368300"/>
          </a:xfrm>
          <a:prstGeom prst="rect">
            <a:avLst/>
          </a:prstGeom>
          <a:noFill/>
        </p:spPr>
        <p:txBody>
          <a:bodyPr wrap="square" rtlCol="0">
            <a:spAutoFit/>
          </a:bodyPr>
          <a:p>
            <a:r>
              <a:rPr lang="ja-JP" altLang="en-US"/>
              <a:t>健康保険</a:t>
            </a:r>
            <a:endParaRPr lang="ja-JP" altLang="en-US"/>
          </a:p>
        </p:txBody>
      </p:sp>
      <p:pic>
        <p:nvPicPr>
          <p:cNvPr id="12" name="コンテンツプレースホルダ 11" descr="60009000944"/>
          <p:cNvPicPr>
            <a:picLocks noChangeAspect="1"/>
          </p:cNvPicPr>
          <p:nvPr>
            <p:ph sz="half" idx="2"/>
          </p:nvPr>
        </p:nvPicPr>
        <p:blipFill>
          <a:blip r:embed="rId1"/>
          <a:stretch>
            <a:fillRect/>
          </a:stretch>
        </p:blipFill>
        <p:spPr>
          <a:xfrm>
            <a:off x="6470015" y="5246370"/>
            <a:ext cx="1570990" cy="982345"/>
          </a:xfrm>
          <a:prstGeom prst="rect">
            <a:avLst/>
          </a:prstGeom>
        </p:spPr>
      </p:pic>
      <p:pic>
        <p:nvPicPr>
          <p:cNvPr id="13" name="図形 12" descr="pics2403 (1)"/>
          <p:cNvPicPr>
            <a:picLocks noChangeAspect="1"/>
          </p:cNvPicPr>
          <p:nvPr/>
        </p:nvPicPr>
        <p:blipFill>
          <a:blip r:embed="rId2"/>
          <a:stretch>
            <a:fillRect/>
          </a:stretch>
        </p:blipFill>
        <p:spPr>
          <a:xfrm>
            <a:off x="9369425" y="5225415"/>
            <a:ext cx="1522730" cy="10033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p:txBody>
          <a:bodyPr/>
          <a:p>
            <a:endParaRPr lang="ja-JP" altLang="en-US"/>
          </a:p>
        </p:txBody>
      </p:sp>
      <p:graphicFrame>
        <p:nvGraphicFramePr>
          <p:cNvPr id="4" name="図表 3"/>
          <p:cNvGraphicFramePr/>
          <p:nvPr/>
        </p:nvGraphicFramePr>
        <p:xfrm>
          <a:off x="2032000" y="719455"/>
          <a:ext cx="8128000" cy="541845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6" name="図表 5"/>
          <p:cNvGraphicFramePr/>
          <p:nvPr/>
        </p:nvGraphicFramePr>
        <p:xfrm>
          <a:off x="2032000" y="719455"/>
          <a:ext cx="8128000" cy="541845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2" name="コンテンツプレースホルダ 11"/>
          <p:cNvGraphicFramePr/>
          <p:nvPr>
            <p:ph idx="1"/>
          </p:nvPr>
        </p:nvGraphicFramePr>
        <p:xfrm>
          <a:off x="609600" y="160020"/>
          <a:ext cx="10972800" cy="5977890"/>
        </p:xfrm>
        <a:graphic>
          <a:graphicData uri="http://schemas.openxmlformats.org/drawingml/2006/table">
            <a:tbl>
              <a:tblPr firstRow="1" bandRow="1">
                <a:tableStyleId>{5C22544A-7EE6-4342-B048-85BDC9FD1C3A}</a:tableStyleId>
              </a:tblPr>
              <a:tblGrid>
                <a:gridCol w="1213485"/>
                <a:gridCol w="4192270"/>
                <a:gridCol w="2823845"/>
                <a:gridCol w="2743200"/>
              </a:tblGrid>
              <a:tr h="1000760">
                <a:tc>
                  <a:txBody>
                    <a:bodyPr/>
                    <a:p>
                      <a:pPr>
                        <a:buNone/>
                      </a:pPr>
                      <a:endParaRPr lang="ja-JP" altLang="en-US"/>
                    </a:p>
                  </a:txBody>
                  <a:tcPr>
                    <a:solidFill>
                      <a:schemeClr val="bg1">
                        <a:lumMod val="65000"/>
                      </a:schemeClr>
                    </a:solidFill>
                  </a:tcPr>
                </a:tc>
                <a:tc gridSpan="3">
                  <a:txBody>
                    <a:bodyPr/>
                    <a:p>
                      <a:pPr algn="ctr">
                        <a:buNone/>
                      </a:pPr>
                      <a:r>
                        <a:rPr lang="ja-JP" altLang="en-US" sz="4000">
                          <a:solidFill>
                            <a:schemeClr val="tx1"/>
                          </a:solidFill>
                        </a:rPr>
                        <a:t>給与収入</a:t>
                      </a:r>
                      <a:endParaRPr lang="ja-JP" altLang="en-US" sz="4000">
                        <a:solidFill>
                          <a:schemeClr val="tx1"/>
                        </a:solidFill>
                      </a:endParaRPr>
                    </a:p>
                  </a:txBody>
                  <a:tcPr anchor="ctr" anchorCtr="0">
                    <a:solidFill>
                      <a:schemeClr val="bg1">
                        <a:lumMod val="65000"/>
                      </a:schemeClr>
                    </a:solidFill>
                  </a:tcPr>
                </a:tc>
                <a:tc hMerge="1">
                  <a:tcPr/>
                </a:tc>
                <a:tc hMerge="1">
                  <a:tcPr/>
                </a:tc>
              </a:tr>
              <a:tr h="2496820">
                <a:tc>
                  <a:txBody>
                    <a:bodyPr/>
                    <a:p>
                      <a:pPr algn="ctr">
                        <a:buNone/>
                      </a:pPr>
                      <a:r>
                        <a:rPr lang="ja-JP" altLang="en-US" sz="2000"/>
                        <a:t>税金</a:t>
                      </a:r>
                      <a:endParaRPr lang="ja-JP" altLang="en-US" sz="2000"/>
                    </a:p>
                    <a:p>
                      <a:pPr algn="ctr">
                        <a:buNone/>
                      </a:pPr>
                      <a:r>
                        <a:rPr lang="ja-JP" altLang="en-US" sz="2000"/>
                        <a:t>（所得税・住民税）</a:t>
                      </a:r>
                      <a:endParaRPr lang="ja-JP" altLang="en-US" sz="2000"/>
                    </a:p>
                  </a:txBody>
                  <a:tcPr vert="eaVert" anchor="ctr" anchorCtr="0">
                    <a:solidFill>
                      <a:schemeClr val="bg1">
                        <a:lumMod val="65000"/>
                      </a:schemeClr>
                    </a:solidFill>
                  </a:tcPr>
                </a:tc>
                <a:tc>
                  <a:txBody>
                    <a:bodyPr/>
                    <a:p>
                      <a:pPr>
                        <a:buNone/>
                      </a:pPr>
                      <a:endParaRPr lang="ja-JP" altLang="en-US"/>
                    </a:p>
                  </a:txBody>
                  <a:tcPr/>
                </a:tc>
                <a:tc>
                  <a:txBody>
                    <a:bodyPr/>
                    <a:p>
                      <a:pPr>
                        <a:buNone/>
                      </a:pPr>
                      <a:endParaRPr lang="ja-JP" altLang="en-US"/>
                    </a:p>
                  </a:txBody>
                  <a:tcPr/>
                </a:tc>
                <a:tc>
                  <a:txBody>
                    <a:bodyPr/>
                    <a:p>
                      <a:pPr>
                        <a:buNone/>
                      </a:pPr>
                      <a:endParaRPr lang="ja-JP" altLang="en-US"/>
                    </a:p>
                  </a:txBody>
                  <a:tcPr/>
                </a:tc>
              </a:tr>
              <a:tr h="2480310">
                <a:tc>
                  <a:txBody>
                    <a:bodyPr/>
                    <a:p>
                      <a:pPr algn="ctr">
                        <a:buNone/>
                      </a:pPr>
                      <a:r>
                        <a:rPr lang="ja-JP" altLang="en-US" sz="2000"/>
                        <a:t>健康保険</a:t>
                      </a:r>
                      <a:endParaRPr lang="ja-JP" altLang="en-US" sz="2000"/>
                    </a:p>
                    <a:p>
                      <a:pPr algn="ctr">
                        <a:buNone/>
                      </a:pPr>
                      <a:r>
                        <a:rPr lang="ja-JP" altLang="en-US" sz="2000"/>
                        <a:t>（社会保険）</a:t>
                      </a:r>
                      <a:endParaRPr lang="ja-JP" altLang="en-US" sz="2000"/>
                    </a:p>
                  </a:txBody>
                  <a:tcPr vert="eaVert" anchor="ctr" anchorCtr="0">
                    <a:solidFill>
                      <a:schemeClr val="bg1">
                        <a:lumMod val="65000"/>
                      </a:schemeClr>
                    </a:solidFill>
                  </a:tcPr>
                </a:tc>
                <a:tc>
                  <a:txBody>
                    <a:bodyPr/>
                    <a:p>
                      <a:pPr>
                        <a:buNone/>
                      </a:pPr>
                      <a:endParaRPr lang="ja-JP" altLang="en-US"/>
                    </a:p>
                  </a:txBody>
                  <a:tcPr/>
                </a:tc>
                <a:tc>
                  <a:txBody>
                    <a:bodyPr/>
                    <a:p>
                      <a:pPr>
                        <a:buNone/>
                      </a:pPr>
                      <a:endParaRPr lang="ja-JP" altLang="en-US"/>
                    </a:p>
                  </a:txBody>
                  <a:tcPr/>
                </a:tc>
                <a:tc>
                  <a:txBody>
                    <a:bodyPr/>
                    <a:p>
                      <a:pPr>
                        <a:buNone/>
                      </a:pPr>
                      <a:endParaRPr lang="ja-JP" altLang="en-US"/>
                    </a:p>
                  </a:txBody>
                  <a:tcPr/>
                </a:tc>
              </a:tr>
            </a:tbl>
          </a:graphicData>
        </a:graphic>
      </p:graphicFrame>
      <p:sp>
        <p:nvSpPr>
          <p:cNvPr id="13" name="五角形 12"/>
          <p:cNvSpPr/>
          <p:nvPr/>
        </p:nvSpPr>
        <p:spPr>
          <a:xfrm>
            <a:off x="5652770" y="1609090"/>
            <a:ext cx="4926965" cy="1770380"/>
          </a:xfrm>
          <a:prstGeom prst="homePlat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sz="2400"/>
              <a:t>扶養から外れる</a:t>
            </a:r>
            <a:endParaRPr lang="ja-JP" altLang="en-US" sz="2400"/>
          </a:p>
        </p:txBody>
      </p:sp>
      <p:sp>
        <p:nvSpPr>
          <p:cNvPr id="14" name="五角形 13"/>
          <p:cNvSpPr/>
          <p:nvPr/>
        </p:nvSpPr>
        <p:spPr>
          <a:xfrm>
            <a:off x="8597900" y="4022725"/>
            <a:ext cx="2984500" cy="1770380"/>
          </a:xfrm>
          <a:prstGeom prst="homePlat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sz="2400"/>
              <a:t>扶養から外れる</a:t>
            </a:r>
            <a:endParaRPr lang="ja-JP" altLang="en-US" sz="2400"/>
          </a:p>
        </p:txBody>
      </p:sp>
      <p:sp>
        <p:nvSpPr>
          <p:cNvPr id="15" name="四角形 14"/>
          <p:cNvSpPr/>
          <p:nvPr/>
        </p:nvSpPr>
        <p:spPr>
          <a:xfrm>
            <a:off x="1998980" y="1609090"/>
            <a:ext cx="3653790" cy="1770380"/>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algn="ctr"/>
            <a:r>
              <a:rPr lang="ja-JP" altLang="en-US" sz="2400"/>
              <a:t>扶養内で働く</a:t>
            </a:r>
            <a:endParaRPr lang="ja-JP" altLang="en-US" sz="2400"/>
          </a:p>
        </p:txBody>
      </p:sp>
      <p:sp>
        <p:nvSpPr>
          <p:cNvPr id="16" name="四角形 15"/>
          <p:cNvSpPr/>
          <p:nvPr/>
        </p:nvSpPr>
        <p:spPr>
          <a:xfrm>
            <a:off x="2032635" y="4022725"/>
            <a:ext cx="4168140" cy="1770380"/>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algn="ctr"/>
            <a:r>
              <a:rPr lang="ja-JP" altLang="en-US" sz="2400"/>
              <a:t>扶養内で働く</a:t>
            </a:r>
            <a:endParaRPr lang="ja-JP" altLang="en-US" sz="2400"/>
          </a:p>
        </p:txBody>
      </p:sp>
      <p:sp>
        <p:nvSpPr>
          <p:cNvPr id="17" name="四角形 16"/>
          <p:cNvSpPr/>
          <p:nvPr/>
        </p:nvSpPr>
        <p:spPr>
          <a:xfrm>
            <a:off x="6200775" y="4022725"/>
            <a:ext cx="2413000" cy="1770380"/>
          </a:xfrm>
          <a:prstGeom prst="rect">
            <a:avLst/>
          </a:prstGeom>
          <a:solidFill>
            <a:schemeClr val="accent1">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p>
            <a:pPr algn="ctr"/>
            <a:r>
              <a:rPr lang="ja-JP" altLang="en-US" sz="2000"/>
              <a:t>扶養から</a:t>
            </a:r>
            <a:br>
              <a:rPr lang="ja-JP" altLang="en-US" sz="2000"/>
            </a:br>
            <a:r>
              <a:rPr lang="ja-JP" altLang="en-US" sz="2000"/>
              <a:t>外れる</a:t>
            </a:r>
            <a:endParaRPr lang="ja-JP" altLang="en-US" sz="2000"/>
          </a:p>
        </p:txBody>
      </p:sp>
      <p:cxnSp>
        <p:nvCxnSpPr>
          <p:cNvPr id="18" name="直線コネクタ 17"/>
          <p:cNvCxnSpPr/>
          <p:nvPr/>
        </p:nvCxnSpPr>
        <p:spPr>
          <a:xfrm>
            <a:off x="5652770" y="1609090"/>
            <a:ext cx="16510" cy="4588510"/>
          </a:xfrm>
          <a:prstGeom prst="line">
            <a:avLst/>
          </a:prstGeom>
          <a:ln w="28575" cmpd="sng">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6184265" y="3977005"/>
            <a:ext cx="15875" cy="2349500"/>
          </a:xfrm>
          <a:prstGeom prst="line">
            <a:avLst/>
          </a:prstGeom>
          <a:ln w="28575" cmpd="sng">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8598535" y="4022725"/>
            <a:ext cx="635" cy="2158365"/>
          </a:xfrm>
          <a:prstGeom prst="line">
            <a:avLst/>
          </a:prstGeom>
          <a:ln w="28575" cmpd="sng">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2" name="テキストボックス 21"/>
          <p:cNvSpPr txBox="1"/>
          <p:nvPr/>
        </p:nvSpPr>
        <p:spPr>
          <a:xfrm>
            <a:off x="4871720" y="5975985"/>
            <a:ext cx="1216025" cy="398780"/>
          </a:xfrm>
          <a:prstGeom prst="rect">
            <a:avLst/>
          </a:prstGeom>
          <a:solidFill>
            <a:schemeClr val="bg1"/>
          </a:solidFill>
        </p:spPr>
        <p:txBody>
          <a:bodyPr wrap="square" rtlCol="0">
            <a:spAutoFit/>
          </a:bodyPr>
          <a:p>
            <a:r>
              <a:rPr lang="ja-JP" altLang="en-US" sz="2000"/>
              <a:t>１０３万円</a:t>
            </a:r>
            <a:endParaRPr lang="ja-JP" altLang="en-US" sz="2000"/>
          </a:p>
        </p:txBody>
      </p:sp>
      <p:sp>
        <p:nvSpPr>
          <p:cNvPr id="23" name="テキストボックス 22"/>
          <p:cNvSpPr txBox="1"/>
          <p:nvPr/>
        </p:nvSpPr>
        <p:spPr>
          <a:xfrm>
            <a:off x="5363845" y="6374765"/>
            <a:ext cx="1464945" cy="398780"/>
          </a:xfrm>
          <a:prstGeom prst="rect">
            <a:avLst/>
          </a:prstGeom>
          <a:noFill/>
        </p:spPr>
        <p:txBody>
          <a:bodyPr wrap="square" rtlCol="0">
            <a:spAutoFit/>
          </a:bodyPr>
          <a:p>
            <a:r>
              <a:rPr lang="ja-JP" altLang="en-US" sz="2000"/>
              <a:t>１０６万円</a:t>
            </a:r>
            <a:endParaRPr lang="ja-JP" altLang="en-US" sz="2000"/>
          </a:p>
        </p:txBody>
      </p:sp>
      <p:sp>
        <p:nvSpPr>
          <p:cNvPr id="24" name="テキストボックス 23"/>
          <p:cNvSpPr txBox="1"/>
          <p:nvPr/>
        </p:nvSpPr>
        <p:spPr>
          <a:xfrm>
            <a:off x="7938770" y="6374765"/>
            <a:ext cx="1416685" cy="398780"/>
          </a:xfrm>
          <a:prstGeom prst="rect">
            <a:avLst/>
          </a:prstGeom>
          <a:noFill/>
        </p:spPr>
        <p:txBody>
          <a:bodyPr wrap="square" rtlCol="0">
            <a:spAutoFit/>
          </a:bodyPr>
          <a:p>
            <a:r>
              <a:rPr lang="ja-JP" altLang="en-US" sz="2000"/>
              <a:t>１３０万円</a:t>
            </a:r>
            <a:endParaRPr lang="ja-JP" altLang="en-US"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201930" y="274955"/>
            <a:ext cx="11897360" cy="1143000"/>
          </a:xfrm>
        </p:spPr>
        <p:txBody>
          <a:bodyPr/>
          <a:p>
            <a:r>
              <a:rPr lang="ja-JP" altLang="en-US" sz="4000"/>
              <a:t>１－３</a:t>
            </a:r>
            <a:r>
              <a:rPr lang="en-US" altLang="ja-JP" sz="4000"/>
              <a:t>.</a:t>
            </a:r>
            <a:r>
              <a:rPr lang="ja-JP" altLang="en-US" sz="4000"/>
              <a:t>　社会保険の「１０６万円・１３０万円の壁」の違い</a:t>
            </a:r>
            <a:endParaRPr lang="ja-JP" altLang="en-US" sz="4000"/>
          </a:p>
        </p:txBody>
      </p:sp>
      <p:sp>
        <p:nvSpPr>
          <p:cNvPr id="3" name="コンテンツプレースホルダ 2"/>
          <p:cNvSpPr>
            <a:spLocks noGrp="1"/>
          </p:cNvSpPr>
          <p:nvPr>
            <p:ph idx="1"/>
          </p:nvPr>
        </p:nvSpPr>
        <p:spPr>
          <a:xfrm>
            <a:off x="609600" y="1290955"/>
            <a:ext cx="10972800" cy="4835525"/>
          </a:xfrm>
        </p:spPr>
        <p:txBody>
          <a:bodyPr/>
          <a:p>
            <a:r>
              <a:rPr lang="ja-JP" altLang="en-US" sz="2800"/>
              <a:t>被扶養者（妻や子）本人の勤務先が、</a:t>
            </a:r>
            <a:r>
              <a:rPr lang="ja-JP" altLang="en-US" sz="2800">
                <a:solidFill>
                  <a:schemeClr val="tx1"/>
                </a:solidFill>
              </a:rPr>
              <a:t>以下の条件を満たす場合、</a:t>
            </a:r>
            <a:endParaRPr lang="ja-JP" altLang="en-US" sz="2800">
              <a:solidFill>
                <a:schemeClr val="tx1"/>
              </a:solidFill>
            </a:endParaRPr>
          </a:p>
          <a:p>
            <a:pPr marL="0" indent="0">
              <a:buNone/>
            </a:pPr>
            <a:r>
              <a:rPr lang="ja-JP" altLang="en-US" sz="2800">
                <a:solidFill>
                  <a:srgbClr val="FF0000"/>
                </a:solidFill>
              </a:rPr>
              <a:t>　</a:t>
            </a:r>
            <a:r>
              <a:rPr lang="ja-JP" altLang="en-US" sz="2800">
                <a:solidFill>
                  <a:schemeClr val="tx1"/>
                </a:solidFill>
              </a:rPr>
              <a:t>社会保険の</a:t>
            </a:r>
            <a:r>
              <a:rPr lang="ja-JP" altLang="en-US" sz="2800"/>
              <a:t>扶養から外れる</a:t>
            </a:r>
            <a:endParaRPr lang="ja-JP" altLang="en-US" sz="2800"/>
          </a:p>
          <a:p>
            <a:pPr marL="0" indent="0">
              <a:lnSpc>
                <a:spcPct val="100000"/>
              </a:lnSpc>
              <a:buNone/>
            </a:pPr>
            <a:r>
              <a:rPr lang="ja-JP" altLang="en-US" sz="2800"/>
              <a:t>　　　</a:t>
            </a:r>
            <a:endParaRPr lang="ja-JP" altLang="en-US" sz="2800"/>
          </a:p>
          <a:p>
            <a:pPr marL="0" indent="0">
              <a:lnSpc>
                <a:spcPct val="100000"/>
              </a:lnSpc>
              <a:buNone/>
            </a:pPr>
            <a:r>
              <a:rPr lang="ja-JP" altLang="en-US" sz="2800"/>
              <a:t>　　　 ①</a:t>
            </a:r>
            <a:r>
              <a:rPr lang="ja-JP" altLang="en-US"/>
              <a:t>厚生年金適用者（正社員等）が５０１人以上の会社</a:t>
            </a:r>
            <a:endParaRPr lang="ja-JP" altLang="en-US"/>
          </a:p>
          <a:p>
            <a:pPr marL="0" indent="0">
              <a:lnSpc>
                <a:spcPct val="100000"/>
              </a:lnSpc>
              <a:buNone/>
            </a:pPr>
            <a:r>
              <a:rPr lang="ja-JP" altLang="en-US"/>
              <a:t>       </a:t>
            </a:r>
            <a:r>
              <a:rPr lang="ja-JP" altLang="en-US" sz="2800">
                <a:solidFill>
                  <a:schemeClr val="tx1">
                    <a:lumMod val="50000"/>
                    <a:lumOff val="50000"/>
                  </a:schemeClr>
                </a:solidFill>
              </a:rPr>
              <a:t> </a:t>
            </a:r>
            <a:r>
              <a:rPr lang="en-US" altLang="ja-JP" sz="2800">
                <a:solidFill>
                  <a:schemeClr val="tx1">
                    <a:lumMod val="50000"/>
                    <a:lumOff val="50000"/>
                  </a:schemeClr>
                </a:solidFill>
              </a:rPr>
              <a:t>※2022</a:t>
            </a:r>
            <a:r>
              <a:rPr lang="ja-JP" altLang="en-US" sz="2800">
                <a:solidFill>
                  <a:schemeClr val="tx1">
                    <a:lumMod val="50000"/>
                    <a:lumOff val="50000"/>
                  </a:schemeClr>
                </a:solidFill>
              </a:rPr>
              <a:t>年</a:t>
            </a:r>
            <a:r>
              <a:rPr lang="en-US" altLang="ja-JP" sz="2800">
                <a:solidFill>
                  <a:schemeClr val="tx1">
                    <a:lumMod val="50000"/>
                    <a:lumOff val="50000"/>
                  </a:schemeClr>
                </a:solidFill>
              </a:rPr>
              <a:t>10</a:t>
            </a:r>
            <a:r>
              <a:rPr lang="ja-JP" altLang="en-US" sz="2800">
                <a:solidFill>
                  <a:schemeClr val="tx1">
                    <a:lumMod val="50000"/>
                    <a:lumOff val="50000"/>
                  </a:schemeClr>
                </a:solidFill>
              </a:rPr>
              <a:t>月～</a:t>
            </a:r>
            <a:r>
              <a:rPr lang="en-US" altLang="ja-JP" sz="2800">
                <a:solidFill>
                  <a:schemeClr val="tx1">
                    <a:lumMod val="50000"/>
                    <a:lumOff val="50000"/>
                  </a:schemeClr>
                </a:solidFill>
              </a:rPr>
              <a:t>101</a:t>
            </a:r>
            <a:r>
              <a:rPr lang="ja-JP" altLang="en-US" sz="2800">
                <a:solidFill>
                  <a:schemeClr val="tx1">
                    <a:lumMod val="50000"/>
                    <a:lumOff val="50000"/>
                  </a:schemeClr>
                </a:solidFill>
              </a:rPr>
              <a:t>人以上、</a:t>
            </a:r>
            <a:r>
              <a:rPr lang="en-US" altLang="ja-JP" sz="2800">
                <a:solidFill>
                  <a:schemeClr val="tx1">
                    <a:lumMod val="50000"/>
                    <a:lumOff val="50000"/>
                  </a:schemeClr>
                </a:solidFill>
              </a:rPr>
              <a:t>2024</a:t>
            </a:r>
            <a:r>
              <a:rPr lang="ja-JP" altLang="en-US" sz="2800">
                <a:solidFill>
                  <a:schemeClr val="tx1">
                    <a:lumMod val="50000"/>
                    <a:lumOff val="50000"/>
                  </a:schemeClr>
                </a:solidFill>
              </a:rPr>
              <a:t>年</a:t>
            </a:r>
            <a:r>
              <a:rPr lang="en-US" altLang="ja-JP" sz="2800">
                <a:solidFill>
                  <a:schemeClr val="tx1">
                    <a:lumMod val="50000"/>
                    <a:lumOff val="50000"/>
                  </a:schemeClr>
                </a:solidFill>
              </a:rPr>
              <a:t>10</a:t>
            </a:r>
            <a:r>
              <a:rPr lang="ja-JP" altLang="en-US" sz="2800">
                <a:solidFill>
                  <a:schemeClr val="tx1">
                    <a:lumMod val="50000"/>
                    <a:lumOff val="50000"/>
                  </a:schemeClr>
                </a:solidFill>
              </a:rPr>
              <a:t>月～</a:t>
            </a:r>
            <a:r>
              <a:rPr lang="en-US" altLang="ja-JP" sz="2800">
                <a:solidFill>
                  <a:schemeClr val="tx1">
                    <a:lumMod val="50000"/>
                    <a:lumOff val="50000"/>
                  </a:schemeClr>
                </a:solidFill>
              </a:rPr>
              <a:t>51</a:t>
            </a:r>
            <a:r>
              <a:rPr lang="ja-JP" altLang="en-US" sz="2800">
                <a:solidFill>
                  <a:schemeClr val="tx1">
                    <a:lumMod val="50000"/>
                    <a:lumOff val="50000"/>
                  </a:schemeClr>
                </a:solidFill>
              </a:rPr>
              <a:t>人以上へ変更</a:t>
            </a:r>
            <a:br>
              <a:rPr lang="ja-JP" altLang="en-US">
                <a:solidFill>
                  <a:schemeClr val="tx1">
                    <a:lumMod val="50000"/>
                    <a:lumOff val="50000"/>
                  </a:schemeClr>
                </a:solidFill>
              </a:rPr>
            </a:br>
            <a:r>
              <a:rPr lang="ja-JP" altLang="en-US"/>
              <a:t>　　　②収入が月８８，０００円以上</a:t>
            </a:r>
            <a:r>
              <a:rPr lang="ja-JP" altLang="en-US">
                <a:solidFill>
                  <a:srgbClr val="FF0000"/>
                </a:solidFill>
              </a:rPr>
              <a:t>（年収換算１０６万円以上）</a:t>
            </a:r>
            <a:br>
              <a:rPr lang="ja-JP" altLang="en-US"/>
            </a:br>
            <a:r>
              <a:rPr lang="ja-JP" altLang="en-US"/>
              <a:t>　　　③雇用期間が１年以上　</a:t>
            </a:r>
            <a:r>
              <a:rPr lang="en-US" altLang="ja-JP" sz="2800">
                <a:solidFill>
                  <a:schemeClr val="tx1">
                    <a:lumMod val="50000"/>
                    <a:lumOff val="50000"/>
                  </a:schemeClr>
                </a:solidFill>
              </a:rPr>
              <a:t>※2022</a:t>
            </a:r>
            <a:r>
              <a:rPr lang="ja-JP" altLang="en-US" sz="2800">
                <a:solidFill>
                  <a:schemeClr val="tx1">
                    <a:lumMod val="50000"/>
                    <a:lumOff val="50000"/>
                  </a:schemeClr>
                </a:solidFill>
              </a:rPr>
              <a:t>年</a:t>
            </a:r>
            <a:r>
              <a:rPr lang="en-US" altLang="ja-JP" sz="2800">
                <a:solidFill>
                  <a:schemeClr val="tx1">
                    <a:lumMod val="50000"/>
                    <a:lumOff val="50000"/>
                  </a:schemeClr>
                </a:solidFill>
              </a:rPr>
              <a:t>10</a:t>
            </a:r>
            <a:r>
              <a:rPr lang="ja-JP" altLang="en-US" sz="2800">
                <a:solidFill>
                  <a:schemeClr val="tx1">
                    <a:lumMod val="50000"/>
                    <a:lumOff val="50000"/>
                  </a:schemeClr>
                </a:solidFill>
              </a:rPr>
              <a:t>月～２ヵ月以上へ変更</a:t>
            </a:r>
            <a:br>
              <a:rPr lang="ja-JP" altLang="en-US"/>
            </a:br>
            <a:r>
              <a:rPr lang="ja-JP" altLang="en-US"/>
              <a:t>　　　④所定労働時間が週２０時間以上</a:t>
            </a:r>
            <a:br>
              <a:rPr lang="ja-JP" altLang="en-US"/>
            </a:br>
            <a:r>
              <a:rPr lang="ja-JP" altLang="en-US"/>
              <a:t>　　　⑤</a:t>
            </a:r>
            <a:r>
              <a:rPr lang="ja-JP" altLang="en-US"/>
              <a:t>学生ではない</a:t>
            </a:r>
            <a:endParaRPr lang="ja-JP" altLang="en-US"/>
          </a:p>
          <a:p>
            <a:pPr marL="0" indent="0">
              <a:buNone/>
            </a:pPr>
            <a:endParaRPr lang="ja-JP" altLang="en-US" sz="2400" b="1">
              <a:solidFill>
                <a:srgbClr val="FF0000"/>
              </a:solidFill>
            </a:endParaRPr>
          </a:p>
          <a:p>
            <a:pPr marL="0" indent="0">
              <a:buNone/>
            </a:pPr>
            <a:r>
              <a:rPr lang="ja-JP" altLang="en-US" sz="2400" b="1">
                <a:solidFill>
                  <a:srgbClr val="FF0000"/>
                </a:solidFill>
              </a:rPr>
              <a:t>以上を満たさない勤務先の場合は１３０万円を超えた時</a:t>
            </a:r>
            <a:r>
              <a:rPr lang="ja-JP" altLang="en-US" sz="2400" b="1"/>
              <a:t>、扶養から外れる</a:t>
            </a:r>
            <a:endParaRPr lang="ja-JP" altLang="en-US" sz="2400" b="1"/>
          </a:p>
        </p:txBody>
      </p:sp>
      <p:sp>
        <p:nvSpPr>
          <p:cNvPr id="5" name="メモ 4"/>
          <p:cNvSpPr/>
          <p:nvPr/>
        </p:nvSpPr>
        <p:spPr>
          <a:xfrm>
            <a:off x="855345" y="2651760"/>
            <a:ext cx="10481945" cy="3474720"/>
          </a:xfrm>
          <a:prstGeom prst="foldedCorne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p:txBody>
          <a:bodyPr/>
          <a:p>
            <a:r>
              <a:rPr lang="ja-JP" altLang="en-US"/>
              <a:t>１－４</a:t>
            </a:r>
            <a:r>
              <a:rPr lang="en-US" altLang="ja-JP"/>
              <a:t>.</a:t>
            </a:r>
            <a:r>
              <a:rPr lang="ja-JP" altLang="en-US"/>
              <a:t>　誰の負担が増える？</a:t>
            </a:r>
            <a:endParaRPr lang="ja-JP" altLang="en-US"/>
          </a:p>
        </p:txBody>
      </p:sp>
      <p:sp>
        <p:nvSpPr>
          <p:cNvPr id="3" name="コンテンツプレースホルダ 2"/>
          <p:cNvSpPr>
            <a:spLocks noGrp="1"/>
          </p:cNvSpPr>
          <p:nvPr>
            <p:ph idx="1"/>
          </p:nvPr>
        </p:nvSpPr>
        <p:spPr/>
        <p:txBody>
          <a:bodyPr/>
          <a:p>
            <a:pPr marL="0" indent="0">
              <a:buNone/>
            </a:pPr>
            <a:r>
              <a:rPr lang="ja-JP" altLang="en-US">
                <a:solidFill>
                  <a:schemeClr val="tx1"/>
                </a:solidFill>
              </a:rPr>
              <a:t>・税金</a:t>
            </a:r>
            <a:r>
              <a:rPr lang="ja-JP" altLang="en-US"/>
              <a:t>の扶養から外れる（１０３万円の壁）</a:t>
            </a:r>
            <a:endParaRPr lang="ja-JP" altLang="en-US"/>
          </a:p>
          <a:p>
            <a:pPr marL="0" indent="0">
              <a:buNone/>
            </a:pPr>
            <a:r>
              <a:rPr lang="en-US" altLang="ja-JP"/>
              <a:t>⇒</a:t>
            </a:r>
            <a:r>
              <a:rPr lang="ja-JP" altLang="en-US">
                <a:solidFill>
                  <a:srgbClr val="FF0000"/>
                </a:solidFill>
              </a:rPr>
              <a:t>扶養者（夫や父）</a:t>
            </a:r>
            <a:r>
              <a:rPr lang="ja-JP" altLang="en-US"/>
              <a:t>の</a:t>
            </a:r>
            <a:r>
              <a:rPr lang="ja-JP" altLang="en-US">
                <a:solidFill>
                  <a:schemeClr val="accent1">
                    <a:lumMod val="50000"/>
                  </a:schemeClr>
                </a:solidFill>
              </a:rPr>
              <a:t>税金（所得税と住民税）</a:t>
            </a:r>
            <a:r>
              <a:rPr lang="ja-JP" altLang="en-US"/>
              <a:t>が増える</a:t>
            </a:r>
            <a:br>
              <a:rPr lang="ja-JP" altLang="en-US"/>
            </a:br>
            <a:endParaRPr lang="ja-JP" altLang="en-US" sz="800"/>
          </a:p>
          <a:p>
            <a:pPr marL="0" indent="0">
              <a:buNone/>
            </a:pPr>
            <a:r>
              <a:rPr lang="en-US" altLang="ja-JP" sz="2000"/>
              <a:t>※</a:t>
            </a:r>
            <a:r>
              <a:rPr lang="ja-JP" altLang="en-US" sz="2000"/>
              <a:t>　被扶養者（妻や子）本人の税金も少額だが負担が発生する</a:t>
            </a:r>
            <a:endParaRPr lang="ja-JP" altLang="en-US" sz="2000"/>
          </a:p>
          <a:p>
            <a:pPr marL="0" indent="0">
              <a:buNone/>
            </a:pPr>
            <a:endParaRPr lang="ja-JP" altLang="en-US" sz="2000"/>
          </a:p>
          <a:p>
            <a:pPr marL="0" indent="0">
              <a:buNone/>
            </a:pPr>
            <a:endParaRPr lang="ja-JP" altLang="en-US"/>
          </a:p>
          <a:p>
            <a:pPr marL="0" indent="0">
              <a:buNone/>
            </a:pPr>
            <a:r>
              <a:rPr lang="ja-JP" altLang="en-US"/>
              <a:t>・</a:t>
            </a:r>
            <a:r>
              <a:rPr lang="ja-JP" altLang="en-US">
                <a:solidFill>
                  <a:schemeClr val="tx1"/>
                </a:solidFill>
              </a:rPr>
              <a:t>社会保険の扶養から外れる（１０６万円、１３０万円の壁）</a:t>
            </a:r>
            <a:endParaRPr lang="ja-JP" altLang="en-US"/>
          </a:p>
          <a:p>
            <a:pPr marL="0" indent="0">
              <a:buNone/>
            </a:pPr>
            <a:r>
              <a:rPr lang="en-US" altLang="ja-JP"/>
              <a:t>⇒</a:t>
            </a:r>
            <a:r>
              <a:rPr lang="ja-JP" altLang="en-US" sz="2800">
                <a:solidFill>
                  <a:srgbClr val="FF0000"/>
                </a:solidFill>
              </a:rPr>
              <a:t>被扶養者（妻や子）本人</a:t>
            </a:r>
            <a:r>
              <a:rPr lang="ja-JP" altLang="en-US" sz="2800"/>
              <a:t>の</a:t>
            </a:r>
            <a:r>
              <a:rPr lang="ja-JP" altLang="en-US" sz="2800">
                <a:solidFill>
                  <a:schemeClr val="accent1">
                    <a:lumMod val="50000"/>
                  </a:schemeClr>
                </a:solidFill>
              </a:rPr>
              <a:t>健康保険、年金保険料</a:t>
            </a:r>
            <a:r>
              <a:rPr lang="ja-JP" altLang="en-US" sz="2800"/>
              <a:t>の負担が発生する</a:t>
            </a:r>
            <a:endParaRPr lang="ja-JP" altLang="en-US" sz="2800"/>
          </a:p>
          <a:p>
            <a:pPr marL="0" indent="0">
              <a:buNone/>
            </a:pPr>
            <a:br>
              <a:rPr lang="ja-JP" altLang="en-US" sz="800"/>
            </a:br>
            <a:r>
              <a:rPr lang="en-US" altLang="ja-JP" sz="2000"/>
              <a:t>※</a:t>
            </a:r>
            <a:r>
              <a:rPr lang="ja-JP" altLang="en-US" sz="2000"/>
              <a:t>　扶養者（夫）の保険料は変わらない</a:t>
            </a:r>
            <a:endParaRPr lang="ja-JP" altLang="en-US" sz="2000"/>
          </a:p>
          <a:p>
            <a:pPr marL="0" indent="0">
              <a:buNone/>
            </a:pPr>
            <a:endParaRPr lang="ja-JP" altLang="en-US"/>
          </a:p>
          <a:p>
            <a:pPr marL="0" indent="0">
              <a:buNone/>
            </a:pPr>
            <a:endParaRPr lang="ja-JP" altLang="en-US" sz="2000"/>
          </a:p>
        </p:txBody>
      </p:sp>
      <p:sp>
        <p:nvSpPr>
          <p:cNvPr id="4" name="1つの角を切り取った四角形 3"/>
          <p:cNvSpPr/>
          <p:nvPr/>
        </p:nvSpPr>
        <p:spPr>
          <a:xfrm>
            <a:off x="525780" y="1417955"/>
            <a:ext cx="11057255" cy="2044700"/>
          </a:xfrm>
          <a:prstGeom prst="snip1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5" name="1つの角を切り取った四角形 4"/>
          <p:cNvSpPr/>
          <p:nvPr/>
        </p:nvSpPr>
        <p:spPr>
          <a:xfrm>
            <a:off x="598170" y="3863340"/>
            <a:ext cx="11139805" cy="2262505"/>
          </a:xfrm>
          <a:prstGeom prst="snip1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139700" y="274955"/>
            <a:ext cx="11442700" cy="1143000"/>
          </a:xfrm>
        </p:spPr>
        <p:txBody>
          <a:bodyPr/>
          <a:p>
            <a:r>
              <a:rPr lang="ja-JP" altLang="en-US" sz="4000"/>
              <a:t>１－５</a:t>
            </a:r>
            <a:r>
              <a:rPr lang="en-US" altLang="ja-JP" sz="4000"/>
              <a:t>.</a:t>
            </a:r>
            <a:r>
              <a:rPr lang="ja-JP" altLang="en-US" sz="4000"/>
              <a:t>　税金（所得税・住民税）はどのぐらい増える？</a:t>
            </a:r>
            <a:endParaRPr lang="ja-JP" altLang="en-US" sz="4000"/>
          </a:p>
        </p:txBody>
      </p:sp>
      <p:sp>
        <p:nvSpPr>
          <p:cNvPr id="3" name="コンテンツプレースホルダ 2"/>
          <p:cNvSpPr>
            <a:spLocks noGrp="1"/>
          </p:cNvSpPr>
          <p:nvPr>
            <p:ph idx="1"/>
          </p:nvPr>
        </p:nvSpPr>
        <p:spPr>
          <a:xfrm>
            <a:off x="347345" y="1600200"/>
            <a:ext cx="11235055" cy="4526280"/>
          </a:xfrm>
        </p:spPr>
        <p:txBody>
          <a:bodyPr/>
          <a:p>
            <a:pPr marL="0" indent="0">
              <a:buNone/>
            </a:pPr>
            <a:r>
              <a:rPr lang="ja-JP" altLang="en-US"/>
              <a:t>（例）扶養者（父）が給与収入５００万円、</a:t>
            </a:r>
            <a:br>
              <a:rPr lang="ja-JP" altLang="en-US"/>
            </a:br>
            <a:r>
              <a:rPr lang="ja-JP" altLang="en-US" sz="3000"/>
              <a:t>子が１９歳～２２歳で給与収入１０３万円（月約８６</a:t>
            </a:r>
            <a:r>
              <a:rPr lang="en-US" altLang="ja-JP" sz="3000"/>
              <a:t>,</a:t>
            </a:r>
            <a:r>
              <a:rPr lang="ja-JP" altLang="en-US" sz="3000"/>
              <a:t>０００円）の場合</a:t>
            </a:r>
            <a:endParaRPr lang="ja-JP" altLang="en-US"/>
          </a:p>
          <a:p>
            <a:pPr marL="0" indent="0">
              <a:buNone/>
            </a:pPr>
            <a:endParaRPr lang="ja-JP" altLang="en-US"/>
          </a:p>
          <a:p>
            <a:pPr marL="0" indent="0">
              <a:lnSpc>
                <a:spcPct val="140000"/>
              </a:lnSpc>
              <a:buNone/>
            </a:pPr>
            <a:r>
              <a:rPr lang="ja-JP" altLang="en-US"/>
              <a:t>　              </a:t>
            </a:r>
            <a:r>
              <a:rPr lang="ja-JP" altLang="en-US" sz="2800"/>
              <a:t>  </a:t>
            </a:r>
            <a:r>
              <a:rPr lang="en-US" altLang="ja-JP" sz="2800"/>
              <a:t>⇒ </a:t>
            </a:r>
            <a:r>
              <a:rPr lang="ja-JP" altLang="en-US" sz="2800"/>
              <a:t>父の所得税は最大で年間６３</a:t>
            </a:r>
            <a:r>
              <a:rPr lang="en-US" altLang="ja-JP" sz="2800"/>
              <a:t>,</a:t>
            </a:r>
            <a:r>
              <a:rPr lang="ja-JP" altLang="en-US" sz="2800"/>
              <a:t>０００円増</a:t>
            </a:r>
            <a:br>
              <a:rPr lang="ja-JP" altLang="en-US" sz="2800"/>
            </a:br>
            <a:r>
              <a:rPr lang="ja-JP" altLang="en-US" sz="2800"/>
              <a:t>　　　                  父の住民税は最大で年間４５</a:t>
            </a:r>
            <a:r>
              <a:rPr lang="en-US" altLang="ja-JP" sz="2800"/>
              <a:t>,</a:t>
            </a:r>
            <a:r>
              <a:rPr lang="ja-JP" altLang="en-US" sz="2800"/>
              <a:t>０００円増　</a:t>
            </a:r>
            <a:endParaRPr lang="ja-JP" altLang="en-US" sz="2800"/>
          </a:p>
          <a:p>
            <a:pPr marL="0" indent="0">
              <a:buNone/>
            </a:pPr>
            <a:r>
              <a:rPr lang="ja-JP" altLang="en-US" sz="2800"/>
              <a:t>                         ２つを足して÷１２＝最大月９</a:t>
            </a:r>
            <a:r>
              <a:rPr lang="en-US" altLang="ja-JP" sz="2800"/>
              <a:t>,</a:t>
            </a:r>
            <a:r>
              <a:rPr lang="ja-JP" altLang="en-US" sz="2800"/>
              <a:t>０００円増</a:t>
            </a:r>
            <a:endParaRPr lang="ja-JP" altLang="en-US" sz="2800"/>
          </a:p>
          <a:p>
            <a:pPr marL="0" indent="0">
              <a:buNone/>
            </a:pPr>
            <a:endParaRPr lang="ja-JP" altLang="en-US"/>
          </a:p>
          <a:p>
            <a:pPr marL="0" indent="0">
              <a:buNone/>
            </a:pPr>
            <a:br>
              <a:rPr lang="ja-JP" altLang="en-US"/>
            </a:br>
            <a:endParaRPr lang="ja-JP" altLang="en-US"/>
          </a:p>
        </p:txBody>
      </p:sp>
      <p:sp>
        <p:nvSpPr>
          <p:cNvPr id="8" name="星7 7"/>
          <p:cNvSpPr/>
          <p:nvPr/>
        </p:nvSpPr>
        <p:spPr>
          <a:xfrm>
            <a:off x="609600" y="2477770"/>
            <a:ext cx="10034270" cy="3648710"/>
          </a:xfrm>
          <a:prstGeom prst="star7">
            <a:avLst/>
          </a:prstGeom>
          <a:noFill/>
          <a:ln>
            <a:solidFill>
              <a:srgbClr val="FF0000"/>
            </a:solidFill>
          </a:ln>
          <a:extLst>
            <a:ext uri="{909E8E84-426E-40DD-AFC4-6F175D3DCCD1}">
              <a14:hiddenFill xmlns:a14="http://schemas.microsoft.com/office/drawing/2010/main">
                <a:solidFill>
                  <a:schemeClr val="accent3"/>
                </a:solidFill>
              </a14:hiddenFill>
            </a:ext>
          </a:extLst>
        </p:spPr>
        <p:style>
          <a:lnRef idx="2">
            <a:schemeClr val="accent3">
              <a:shade val="50000"/>
            </a:schemeClr>
          </a:lnRef>
          <a:fillRef idx="1">
            <a:schemeClr val="accent3"/>
          </a:fillRef>
          <a:effectRef idx="0">
            <a:schemeClr val="accent3"/>
          </a:effectRef>
          <a:fontRef idx="minor">
            <a:schemeClr val="lt1"/>
          </a:fontRef>
        </p:style>
        <p:txBody>
          <a:bodyPr rtlCol="0" anchor="ctr"/>
          <a:p>
            <a:pPr algn="ctr"/>
            <a:endParaRPr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186690" y="274955"/>
            <a:ext cx="11928475" cy="1143000"/>
          </a:xfrm>
        </p:spPr>
        <p:txBody>
          <a:bodyPr/>
          <a:p>
            <a:r>
              <a:rPr lang="ja-JP" altLang="en-US" sz="3800"/>
              <a:t>１－６</a:t>
            </a:r>
            <a:r>
              <a:rPr lang="en-US" altLang="ja-JP" sz="3800"/>
              <a:t>.</a:t>
            </a:r>
            <a:r>
              <a:rPr lang="ja-JP" altLang="en-US" sz="3800"/>
              <a:t>　社会保険料（健康保険料）はどのぐらい増える？</a:t>
            </a:r>
            <a:endParaRPr lang="ja-JP" altLang="en-US" sz="3800"/>
          </a:p>
        </p:txBody>
      </p:sp>
      <p:sp>
        <p:nvSpPr>
          <p:cNvPr id="3" name="コンテンツプレースホルダ 2"/>
          <p:cNvSpPr>
            <a:spLocks noGrp="1"/>
          </p:cNvSpPr>
          <p:nvPr>
            <p:ph idx="1"/>
          </p:nvPr>
        </p:nvSpPr>
        <p:spPr>
          <a:xfrm>
            <a:off x="609600" y="1600200"/>
            <a:ext cx="10972800" cy="4525963"/>
          </a:xfrm>
        </p:spPr>
        <p:txBody>
          <a:bodyPr/>
          <a:p>
            <a:pPr marL="0" indent="0">
              <a:lnSpc>
                <a:spcPct val="120000"/>
              </a:lnSpc>
              <a:buNone/>
            </a:pPr>
            <a:r>
              <a:rPr lang="ja-JP" altLang="en-US"/>
              <a:t>（例）２０歳以上の被扶養者（妻）の場合</a:t>
            </a:r>
            <a:br>
              <a:rPr lang="ja-JP" altLang="en-US"/>
            </a:br>
            <a:r>
              <a:rPr lang="ja-JP" altLang="en-US" sz="2000"/>
              <a:t>前年の給与収入も１３０万円と仮定した場合</a:t>
            </a:r>
            <a:br>
              <a:rPr lang="ja-JP" altLang="en-US"/>
            </a:br>
            <a:r>
              <a:rPr lang="ja-JP" altLang="en-US"/>
              <a:t>　　</a:t>
            </a:r>
            <a:endParaRPr lang="ja-JP" altLang="en-US"/>
          </a:p>
          <a:p>
            <a:pPr marL="0" indent="0">
              <a:lnSpc>
                <a:spcPct val="100000"/>
              </a:lnSpc>
              <a:buNone/>
            </a:pPr>
            <a:r>
              <a:rPr lang="ja-JP" altLang="en-US">
                <a:sym typeface="+mn-ea"/>
              </a:rPr>
              <a:t>　　　　　　　国民健康保険料平均年間約１６万円</a:t>
            </a:r>
            <a:endParaRPr lang="ja-JP" altLang="en-US"/>
          </a:p>
          <a:p>
            <a:pPr marL="0" indent="0">
              <a:lnSpc>
                <a:spcPct val="100000"/>
              </a:lnSpc>
              <a:buNone/>
            </a:pPr>
            <a:r>
              <a:rPr lang="ja-JP" altLang="en-US">
                <a:sym typeface="+mn-ea"/>
              </a:rPr>
              <a:t>　　　　　　　国民年金１号となり年間約２０万円</a:t>
            </a:r>
            <a:br>
              <a:rPr lang="ja-JP" altLang="en-US">
                <a:sym typeface="+mn-ea"/>
              </a:rPr>
            </a:br>
            <a:r>
              <a:rPr lang="ja-JP" altLang="en-US">
                <a:sym typeface="+mn-ea"/>
              </a:rPr>
              <a:t>　　　　　　　２つを足して÷１２＝月３万円負担が発生</a:t>
            </a:r>
            <a:endParaRPr lang="ja-JP" altLang="en-US"/>
          </a:p>
          <a:p>
            <a:pPr marL="0" indent="0">
              <a:buNone/>
            </a:pPr>
            <a:endParaRPr lang="ja-JP" altLang="en-US" sz="2400"/>
          </a:p>
          <a:p>
            <a:pPr marL="0" indent="0">
              <a:buNone/>
            </a:pPr>
            <a:endParaRPr lang="ja-JP" altLang="en-US" sz="2800"/>
          </a:p>
          <a:p>
            <a:pPr marL="0" indent="0">
              <a:buNone/>
            </a:pPr>
            <a:r>
              <a:rPr lang="ja-JP" altLang="en-US" sz="2400"/>
              <a:t>国民年金保険料の納付義務がない（３号）は配偶者に限るので、</a:t>
            </a:r>
            <a:br>
              <a:rPr lang="ja-JP" altLang="en-US" sz="2400"/>
            </a:br>
            <a:r>
              <a:rPr lang="ja-JP" altLang="en-US" sz="2400"/>
              <a:t>子の場合は変わらない（扶養前と同様、引き続き１号で年間約２０万円負担）</a:t>
            </a:r>
            <a:endParaRPr lang="ja-JP" altLang="en-US" sz="2400"/>
          </a:p>
        </p:txBody>
      </p:sp>
      <p:sp>
        <p:nvSpPr>
          <p:cNvPr id="8" name="星7 7"/>
          <p:cNvSpPr/>
          <p:nvPr/>
        </p:nvSpPr>
        <p:spPr>
          <a:xfrm>
            <a:off x="609600" y="2477770"/>
            <a:ext cx="10034270" cy="3176905"/>
          </a:xfrm>
          <a:prstGeom prst="star7">
            <a:avLst/>
          </a:prstGeom>
          <a:noFill/>
          <a:ln>
            <a:solidFill>
              <a:srgbClr val="FF0000"/>
            </a:solidFill>
          </a:ln>
          <a:extLst>
            <a:ext uri="{909E8E84-426E-40DD-AFC4-6F175D3DCCD1}">
              <a14:hiddenFill xmlns:a14="http://schemas.microsoft.com/office/drawing/2010/main">
                <a:solidFill>
                  <a:schemeClr val="accent3"/>
                </a:solidFill>
              </a14:hiddenFill>
            </a:ext>
          </a:extLst>
        </p:spPr>
        <p:style>
          <a:lnRef idx="2">
            <a:schemeClr val="accent3">
              <a:shade val="50000"/>
            </a:schemeClr>
          </a:lnRef>
          <a:fillRef idx="1">
            <a:schemeClr val="accent3"/>
          </a:fillRef>
          <a:effectRef idx="0">
            <a:schemeClr val="accent3"/>
          </a:effectRef>
          <a:fontRef idx="minor">
            <a:schemeClr val="lt1"/>
          </a:fontRef>
        </p:style>
        <p:txBody>
          <a:bodyPr rtlCol="0" anchor="ctr"/>
          <a:p>
            <a:pPr algn="ctr"/>
            <a:endParaRPr lang="ja-JP"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p:txBody>
          <a:bodyPr/>
          <a:p>
            <a:r>
              <a:rPr lang="ja-JP" altLang="en-US"/>
              <a:t>１－７</a:t>
            </a:r>
            <a:r>
              <a:rPr lang="en-US" altLang="ja-JP"/>
              <a:t>.</a:t>
            </a:r>
            <a:r>
              <a:rPr lang="ja-JP" altLang="en-US"/>
              <a:t>　１０３万円の壁（補足）と２０１万円の壁</a:t>
            </a:r>
            <a:endParaRPr lang="ja-JP" altLang="en-US"/>
          </a:p>
        </p:txBody>
      </p:sp>
      <p:sp>
        <p:nvSpPr>
          <p:cNvPr id="3" name="コンテンツプレースホルダ 2"/>
          <p:cNvSpPr>
            <a:spLocks noGrp="1"/>
          </p:cNvSpPr>
          <p:nvPr>
            <p:ph idx="1"/>
          </p:nvPr>
        </p:nvSpPr>
        <p:spPr>
          <a:xfrm>
            <a:off x="609600" y="1505585"/>
            <a:ext cx="10972800" cy="4525963"/>
          </a:xfrm>
        </p:spPr>
        <p:txBody>
          <a:bodyPr/>
          <a:p>
            <a:r>
              <a:rPr lang="ja-JP" altLang="en-US"/>
              <a:t>税金の配偶者控除は被扶養者（妻）の給与収入が１０３万円までの場合に適用となっているが、１０３万円を超えると</a:t>
            </a:r>
            <a:r>
              <a:rPr lang="en-US" altLang="ja-JP"/>
              <a:t>”</a:t>
            </a:r>
            <a:r>
              <a:rPr lang="ja-JP" altLang="en-US"/>
              <a:t>特別</a:t>
            </a:r>
            <a:r>
              <a:rPr lang="en-US" altLang="ja-JP"/>
              <a:t>”</a:t>
            </a:r>
            <a:r>
              <a:rPr lang="ja-JP" altLang="en-US"/>
              <a:t>という文言が加わり、「配偶者特別控除」という名称となる。</a:t>
            </a:r>
            <a:endParaRPr lang="ja-JP" altLang="en-US"/>
          </a:p>
          <a:p>
            <a:r>
              <a:rPr lang="ja-JP" altLang="en-US"/>
              <a:t>配偶者特別控除は、給与収入２０１万円まで配偶者控除から引き継いで緩やかに減るように税制改正されたため、配偶者の場合、１０３万円、２０１万円は壁と言うほどではない。</a:t>
            </a:r>
            <a:endParaRPr lang="ja-JP" altLang="en-US"/>
          </a:p>
        </p:txBody>
      </p:sp>
      <p:sp>
        <p:nvSpPr>
          <p:cNvPr id="4" name="直角三角形 3"/>
          <p:cNvSpPr/>
          <p:nvPr/>
        </p:nvSpPr>
        <p:spPr>
          <a:xfrm>
            <a:off x="6659880" y="4834255"/>
            <a:ext cx="3761105" cy="119697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solidFill>
                <a:schemeClr val="tx1"/>
              </a:solidFill>
            </a:endParaRPr>
          </a:p>
        </p:txBody>
      </p:sp>
      <p:sp>
        <p:nvSpPr>
          <p:cNvPr id="5" name="四角形 4"/>
          <p:cNvSpPr/>
          <p:nvPr/>
        </p:nvSpPr>
        <p:spPr>
          <a:xfrm>
            <a:off x="5311140" y="4834255"/>
            <a:ext cx="1349375" cy="1196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a:solidFill>
                  <a:schemeClr val="tx1"/>
                </a:solidFill>
              </a:rPr>
              <a:t>配偶者控除</a:t>
            </a:r>
            <a:endParaRPr lang="ja-JP" altLang="en-US">
              <a:solidFill>
                <a:schemeClr val="tx1"/>
              </a:solidFill>
            </a:endParaRPr>
          </a:p>
        </p:txBody>
      </p:sp>
      <p:sp>
        <p:nvSpPr>
          <p:cNvPr id="6" name="テキストボックス 5"/>
          <p:cNvSpPr txBox="1"/>
          <p:nvPr/>
        </p:nvSpPr>
        <p:spPr>
          <a:xfrm>
            <a:off x="6070600" y="6132830"/>
            <a:ext cx="1229360" cy="368300"/>
          </a:xfrm>
          <a:prstGeom prst="rect">
            <a:avLst/>
          </a:prstGeom>
          <a:noFill/>
        </p:spPr>
        <p:txBody>
          <a:bodyPr wrap="square" rtlCol="0">
            <a:spAutoFit/>
          </a:bodyPr>
          <a:p>
            <a:r>
              <a:rPr lang="ja-JP" altLang="en-US"/>
              <a:t>１０３万円</a:t>
            </a:r>
            <a:endParaRPr lang="ja-JP" altLang="en-US"/>
          </a:p>
        </p:txBody>
      </p:sp>
      <p:sp>
        <p:nvSpPr>
          <p:cNvPr id="7" name="テキストボックス 6"/>
          <p:cNvSpPr txBox="1"/>
          <p:nvPr/>
        </p:nvSpPr>
        <p:spPr>
          <a:xfrm>
            <a:off x="9895205" y="6132830"/>
            <a:ext cx="1364615" cy="368300"/>
          </a:xfrm>
          <a:prstGeom prst="rect">
            <a:avLst/>
          </a:prstGeom>
          <a:noFill/>
        </p:spPr>
        <p:txBody>
          <a:bodyPr wrap="square" rtlCol="0">
            <a:spAutoFit/>
          </a:bodyPr>
          <a:p>
            <a:r>
              <a:rPr lang="ja-JP" altLang="en-US"/>
              <a:t>２０１万円</a:t>
            </a:r>
            <a:endParaRPr lang="ja-JP" altLang="en-US"/>
          </a:p>
        </p:txBody>
      </p:sp>
      <p:sp>
        <p:nvSpPr>
          <p:cNvPr id="8" name="テキストボックス 7"/>
          <p:cNvSpPr txBox="1"/>
          <p:nvPr/>
        </p:nvSpPr>
        <p:spPr>
          <a:xfrm>
            <a:off x="4334510" y="6132830"/>
            <a:ext cx="1887855" cy="368300"/>
          </a:xfrm>
          <a:prstGeom prst="rect">
            <a:avLst/>
          </a:prstGeom>
          <a:noFill/>
        </p:spPr>
        <p:txBody>
          <a:bodyPr wrap="square" rtlCol="0">
            <a:spAutoFit/>
          </a:bodyPr>
          <a:p>
            <a:r>
              <a:rPr lang="ja-JP" altLang="en-US"/>
              <a:t>給与収入０円</a:t>
            </a:r>
            <a:endParaRPr lang="ja-JP" altLang="en-US"/>
          </a:p>
        </p:txBody>
      </p:sp>
      <p:sp>
        <p:nvSpPr>
          <p:cNvPr id="9" name="テキストボックス 8"/>
          <p:cNvSpPr txBox="1"/>
          <p:nvPr/>
        </p:nvSpPr>
        <p:spPr>
          <a:xfrm>
            <a:off x="6659880" y="5248910"/>
            <a:ext cx="2122805" cy="368300"/>
          </a:xfrm>
          <a:prstGeom prst="rect">
            <a:avLst/>
          </a:prstGeom>
          <a:noFill/>
        </p:spPr>
        <p:txBody>
          <a:bodyPr wrap="square" rtlCol="0">
            <a:spAutoFit/>
          </a:bodyPr>
          <a:p>
            <a:r>
              <a:rPr lang="ja-JP" altLang="en-US"/>
              <a:t>配偶者特別控除</a:t>
            </a:r>
            <a:endParaRPr lang="ja-JP" altLang="en-US"/>
          </a:p>
        </p:txBody>
      </p:sp>
    </p:spTree>
  </p:cSld>
  <p:clrMapOvr>
    <a:masterClrMapping/>
  </p:clrMapOvr>
</p:sld>
</file>

<file path=ppt/theme/theme1.xml><?xml version="1.0" encoding="utf-8"?>
<a:theme xmlns:a="http://schemas.openxmlformats.org/drawingml/2006/main" name="標準デザイン">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7F7FF"/>
        </a:lt1>
        <a:dk2>
          <a:srgbClr val="000000"/>
        </a:dk2>
        <a:lt2>
          <a:srgbClr val="808080"/>
        </a:lt2>
        <a:accent1>
          <a:srgbClr val="7DB6EF"/>
        </a:accent1>
        <a:accent2>
          <a:srgbClr val="C0504D"/>
        </a:accent2>
        <a:accent3>
          <a:srgbClr val="FAFA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MS P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2715</Words>
  <Application>WPS Presentation</Application>
  <PresentationFormat>宽屏</PresentationFormat>
  <Paragraphs>198</Paragraphs>
  <Slides>14</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14</vt:i4>
      </vt:variant>
    </vt:vector>
  </HeadingPairs>
  <TitlesOfParts>
    <vt:vector size="23" baseType="lpstr">
      <vt:lpstr>Arial</vt:lpstr>
      <vt:lpstr>ＭＳ Ｐゴシック</vt:lpstr>
      <vt:lpstr>Wingdings</vt:lpstr>
      <vt:lpstr>ＭＳ Ｐゴシック</vt:lpstr>
      <vt:lpstr>SimSun</vt:lpstr>
      <vt:lpstr>Microsoft YaHei</vt:lpstr>
      <vt:lpstr>Arial Unicode MS</vt:lpstr>
      <vt:lpstr>Calibri</vt:lpstr>
      <vt:lpstr>標準デザイン</vt:lpstr>
      <vt:lpstr>１.　扶養内で働く・扶養から外れるとは？</vt:lpstr>
      <vt:lpstr>１－１.　扶養の種類</vt:lpstr>
      <vt:lpstr>１－２.　税金、健康保険の種類</vt:lpstr>
      <vt:lpstr>PowerPoint 演示文稿</vt:lpstr>
      <vt:lpstr>１－３.　社会保険の「１０６万円・１３０万円の壁」の違い</vt:lpstr>
      <vt:lpstr>１－４.　誰の負担が増える？</vt:lpstr>
      <vt:lpstr>１－５.　税金（所得税・住民税）はどのぐらい増える？</vt:lpstr>
      <vt:lpstr>１－６.　社会保険料（健康保険料）はどのぐらい増える？</vt:lpstr>
      <vt:lpstr>１－７.　１０３万円の壁（補足）と２０１万円の壁</vt:lpstr>
      <vt:lpstr>１－８.　税金・社会保険のまとめ表</vt:lpstr>
      <vt:lpstr>２.　収入、所得、控除とは</vt:lpstr>
      <vt:lpstr>２－１.　所得－その他所得控除＝課税所得</vt:lpstr>
      <vt:lpstr>２－２.　源泉徴収票の見方</vt:lpstr>
      <vt:lpstr>２－３.　給与明細書の見方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扶養内で働く 扶養から外れるとは？</dc:title>
  <dc:creator>TOSHIBA</dc:creator>
  <cp:lastModifiedBy>TOSHIBA</cp:lastModifiedBy>
  <cp:revision>14</cp:revision>
  <dcterms:created xsi:type="dcterms:W3CDTF">2021-05-17T08:07:00Z</dcterms:created>
  <dcterms:modified xsi:type="dcterms:W3CDTF">2022-02-25T23:16:20Z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1041-11.8.2.8498</vt:lpwstr>
  </property>
</Properties>
</file>