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548" r:id="rId2"/>
    <p:sldId id="526" r:id="rId3"/>
    <p:sldId id="532" r:id="rId4"/>
    <p:sldId id="549" r:id="rId5"/>
    <p:sldId id="55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 snapToGrid="0">
      <p:cViewPr varScale="1">
        <p:scale>
          <a:sx n="106" d="100"/>
          <a:sy n="106" d="100"/>
        </p:scale>
        <p:origin x="7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0CAB7-5652-E04A-AE25-931AF1454292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087D5-C8B8-2940-A4EA-65CD7C437B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031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477F-40AB-4F50-88DE-0226827287CB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8176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B3A2F4-7093-8ED9-7FFA-D576221C0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FDF7EDE-69A4-EF49-6701-C937524B6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7624F2-C812-A159-D2BF-2C8817697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8E9D2B-0329-EA05-DEFE-FCFED6E30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801DF2-C7D0-D783-445D-4FBB0A2D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56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2E98C3-9DB9-D909-18EC-2768BBEB2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5838059-8784-A832-BB06-0462DF622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9FA598-8B6D-756B-5FF4-79ED44A9F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4D7A7E-C31E-69DF-B785-E94577DC1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C2CA2D-0932-8BF3-EA0C-C1D791F7C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03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238AB60-F03E-7E9E-5B82-8AF90680C6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D837CFC-230F-6212-2225-82538FD0B0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23AFA3-32F5-9D58-5DD0-AC42F2BE1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2B6EAA-374F-7DA9-5FEE-CB31136D4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ED34A4-CA01-62A2-0DD1-9DA0D5884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28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05EFA3-7C28-68AB-3D46-5537D7937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C36EA8-2D92-EAC6-A684-2D8045987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8E9C9B-5A64-AE29-31E0-E679706A6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C5A827-9D3B-2774-6A05-8F4F872D8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25AFBA-A6AB-FE0D-2E14-EE07F141A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03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0AA995-DD27-8E5A-7502-A4122899A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E3A944-B321-6FC5-2D17-9E1121D9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FBFE36-18EA-DEDE-0CD2-6B8E5F490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3D4780-BC48-B508-8DB0-11CDD6F89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6A53C4-1100-9154-9E5D-D32E32CF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E3D8AD-5BC1-9F83-C2C0-380A612D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FB0C18-985F-04E4-37BF-4F3AD8FCD5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9AF4C45-F9C0-A990-64D0-5F7FE8EBF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3C0B183-68CA-821D-7FA1-6E1989966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A4FE6CB-5060-EBA1-ED4A-65BEEA8AC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7D5770F-753C-CA40-4ACE-F30CF0582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351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CE439C-BD2C-2768-61E6-C1DAFD82A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0D1CE3-1171-4817-E90A-45C9D7630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1E22B3F-7735-4E47-FE07-4ABBF023F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47D9DCC-60BC-8F68-ED9B-5F5DAFC672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617CD80-5D93-CF44-DBD9-480E9A110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F3D5BE4-5595-543F-F345-994785375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5EC7AD2-89A4-A1A3-E9E7-6E38C8178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4167476-F9BC-361A-24C7-50C45C922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69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515DF3-FE23-F932-D554-C1E952FB3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B308EA9-95BC-E5CF-1392-8DF5BEF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148D793-8D53-4E24-FF4E-3F87EB2DC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6B2937E-6A33-A16D-F041-DE225EA5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3856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2594065-202A-FE10-3DB8-15795E0CB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95A7D41-68C7-5202-9AEB-6341A642B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9EC784-15A7-84E7-F681-4A83B9898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9779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CF394A-32ED-4774-4054-2BA76AFC7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78FD2B-FD47-B36C-77D9-AC5EECE28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C94387E-D7B2-1BE9-6973-358127A58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BFDA3E7-577A-84BB-010C-E8DF0E454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941EBFE-8609-5087-F402-2C4E6EECE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793BEB-70A5-CEB9-85BA-CCBEE44EC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766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49F2EF-DB48-60E7-6D46-E3ABD89B2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2AD395B-644A-4DAA-008F-1D99E3B37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129AFBF-FAC0-BF47-4BF3-C97E674A6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D9F593-E72B-09AB-0CE1-7E9E7B255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B15200A-1E91-18F3-83F6-9ED2D5EB1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F26C826-0EAC-CEBD-220A-1F962C564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8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150A2D1-979C-C664-D87C-625BABFCF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BDF045-C220-BA95-8603-69B22EACF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DB0B87-30FA-6652-FC7B-15FD8E525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C6528-641D-B04C-8D92-6C60E0A1ACD7}" type="datetimeFigureOut">
              <a:rPr kumimoji="1" lang="ja-JP" altLang="en-US" smtClean="0"/>
              <a:t>2022/12/6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9001DE-CCA7-FCF8-2227-787BBCE444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79A49A-7264-ADEB-A8E1-C03E11D8C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51E66-141C-9848-8E33-BD3B94C6FE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002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30D60C-A3C0-6810-7FF9-4B50F5B73D9E}"/>
              </a:ext>
            </a:extLst>
          </p:cNvPr>
          <p:cNvSpPr txBox="1"/>
          <p:nvPr/>
        </p:nvSpPr>
        <p:spPr>
          <a:xfrm>
            <a:off x="445566" y="361943"/>
            <a:ext cx="4984074" cy="59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spc="300">
                <a:solidFill>
                  <a:srgbClr val="000000"/>
                </a:solidFill>
                <a:highlight>
                  <a:srgbClr val="00FFFF"/>
                </a:highlight>
                <a:latin typeface="Noto Sans JP"/>
                <a:ea typeface="游ゴシック" panose="020B0400000000000000" pitchFamily="50" charset="-128"/>
              </a:rPr>
              <a:t>仕事を通じて人生を楽しむこと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6372A9-8A49-208E-7B0F-A514B1F56407}"/>
              </a:ext>
            </a:extLst>
          </p:cNvPr>
          <p:cNvSpPr txBox="1"/>
          <p:nvPr/>
        </p:nvSpPr>
        <p:spPr>
          <a:xfrm>
            <a:off x="493462" y="815789"/>
            <a:ext cx="4387177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-Enjoying life through work </a:t>
            </a:r>
            <a:endParaRPr lang="ja-JP" altLang="en-US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938C0E9-F6A9-FD82-0375-B58EDF1B8C8A}"/>
              </a:ext>
            </a:extLst>
          </p:cNvPr>
          <p:cNvSpPr txBox="1"/>
          <p:nvPr/>
        </p:nvSpPr>
        <p:spPr>
          <a:xfrm>
            <a:off x="11100391" y="288879"/>
            <a:ext cx="1435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/>
              <a:t>まとめ</a:t>
            </a:r>
            <a:endParaRPr kumimoji="1" lang="ja-JP" altLang="en-US" b="1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84BD80-EA09-77F9-F8F0-F229523A6AC8}"/>
              </a:ext>
            </a:extLst>
          </p:cNvPr>
          <p:cNvSpPr txBox="1"/>
          <p:nvPr/>
        </p:nvSpPr>
        <p:spPr>
          <a:xfrm>
            <a:off x="619627" y="1734506"/>
            <a:ext cx="11086552" cy="444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どんなことであっても仕事を楽しむ</a:t>
            </a:r>
            <a:endParaRPr lang="en-US" altLang="ja-JP" sz="14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→何があっても「与えられたチャンスだ」と考える。</a:t>
            </a:r>
            <a:endParaRPr lang="en-US" altLang="ja-JP" sz="14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→悩んでいる人と比べてパフォーマンスの差は大きい。</a:t>
            </a:r>
            <a:endParaRPr lang="en-US" altLang="ja-JP" sz="14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→愚痴や不満を言っていても一生幸せになれない。</a:t>
            </a:r>
            <a:endParaRPr lang="en-US" altLang="ja-JP" sz="14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u="sng" spc="300">
                <a:solidFill>
                  <a:srgbClr val="000000"/>
                </a:solidFill>
                <a:latin typeface="Noto Sans JP"/>
                <a:ea typeface="游ゴシック"/>
              </a:rPr>
              <a:t>限りある時間を楽しむことで自ずと結果がついてくる。</a:t>
            </a:r>
            <a:endParaRPr lang="en-US" altLang="ja-JP" u="sng" spc="300">
              <a:solidFill>
                <a:srgbClr val="000000"/>
              </a:solidFill>
              <a:latin typeface="Noto Sans JP"/>
              <a:ea typeface="游ゴシック"/>
            </a:endParaRPr>
          </a:p>
          <a:p>
            <a:pPr marL="0" marR="0" lvl="0" indent="0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u="sng" spc="300">
                <a:solidFill>
                  <a:srgbClr val="000000"/>
                </a:solidFill>
                <a:latin typeface="Noto Sans JP"/>
                <a:ea typeface="游ゴシック"/>
              </a:rPr>
              <a:t>ツイてる自分になろう。</a:t>
            </a:r>
            <a:endParaRPr lang="en-US" altLang="ja-JP" u="sng" spc="300">
              <a:solidFill>
                <a:srgbClr val="000000"/>
              </a:solidFill>
              <a:latin typeface="Noto Sans JP"/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endParaRPr lang="en-US" altLang="ja-JP" sz="1200" spc="300">
              <a:solidFill>
                <a:srgbClr val="000000"/>
              </a:solidFill>
              <a:highlight>
                <a:srgbClr val="FFFF00"/>
              </a:highlight>
              <a:latin typeface="Noto Sans JP"/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endParaRPr lang="en-US" altLang="ja-JP" sz="1200" spc="300">
              <a:solidFill>
                <a:srgbClr val="000000"/>
              </a:solidFill>
              <a:highlight>
                <a:srgbClr val="FFFF00"/>
              </a:highlight>
              <a:latin typeface="Noto Sans JP"/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endParaRPr lang="en-US" altLang="ja-JP" sz="1200" spc="300">
              <a:solidFill>
                <a:srgbClr val="000000"/>
              </a:solidFill>
              <a:highlight>
                <a:srgbClr val="FFFF00"/>
              </a:highlight>
              <a:latin typeface="Noto Sans JP"/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endParaRPr lang="en-US" altLang="ja-JP" sz="1200" spc="300">
              <a:solidFill>
                <a:srgbClr val="000000"/>
              </a:solidFill>
              <a:highlight>
                <a:srgbClr val="FFFF00"/>
              </a:highlight>
              <a:latin typeface="Noto Sans JP"/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200" spc="300">
                <a:solidFill>
                  <a:srgbClr val="000000"/>
                </a:solidFill>
                <a:highlight>
                  <a:srgbClr val="FFFF00"/>
                </a:highlight>
                <a:latin typeface="Noto Sans JP"/>
                <a:ea typeface="游ゴシック"/>
              </a:rPr>
              <a:t>（図の題名）　仕事は人生を楽しむための手段のひとつ。</a:t>
            </a:r>
            <a:endParaRPr lang="en-US" altLang="ja-JP" sz="1200" spc="300">
              <a:solidFill>
                <a:srgbClr val="000000"/>
              </a:solidFill>
              <a:highlight>
                <a:srgbClr val="FFFF00"/>
              </a:highlight>
              <a:latin typeface="Noto Sans JP"/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200" spc="300">
                <a:solidFill>
                  <a:srgbClr val="000000"/>
                </a:solidFill>
                <a:highlight>
                  <a:srgbClr val="FFFF00"/>
                </a:highlight>
                <a:latin typeface="Noto Sans JP"/>
                <a:ea typeface="游ゴシック"/>
              </a:rPr>
              <a:t>（図）　</a:t>
            </a:r>
            <a:r>
              <a:rPr lang="en-US" altLang="ja-JP" sz="1200" spc="300" err="1">
                <a:solidFill>
                  <a:srgbClr val="000000"/>
                </a:solidFill>
                <a:highlight>
                  <a:srgbClr val="FFFF00"/>
                </a:highlight>
                <a:latin typeface="Noto Sans JP"/>
                <a:ea typeface="游ゴシック"/>
              </a:rPr>
              <a:t>仕事を楽しめるからこそプライベートの時間も楽しくなる</a:t>
            </a:r>
            <a:r>
              <a:rPr lang="en-US" altLang="ja-JP" sz="1200" spc="300">
                <a:solidFill>
                  <a:srgbClr val="000000"/>
                </a:solidFill>
                <a:highlight>
                  <a:srgbClr val="FFFF00"/>
                </a:highlight>
                <a:latin typeface="Noto Sans JP"/>
                <a:ea typeface="游ゴシック"/>
              </a:rPr>
              <a:t>。</a:t>
            </a:r>
            <a:r>
              <a:rPr lang="ja-JP" altLang="en-US" sz="1200" spc="300">
                <a:solidFill>
                  <a:srgbClr val="000000"/>
                </a:solidFill>
                <a:highlight>
                  <a:srgbClr val="FFFF00"/>
                </a:highlight>
                <a:latin typeface="Noto Sans JP"/>
                <a:ea typeface="游ゴシック"/>
              </a:rPr>
              <a:t>プライベートを楽しめるからこそ仕事の時間も楽しめる。</a:t>
            </a:r>
            <a:endParaRPr lang="en-US" altLang="ja-JP" sz="1200" spc="300">
              <a:solidFill>
                <a:srgbClr val="000000"/>
              </a:solidFill>
              <a:highlight>
                <a:srgbClr val="FFFF00"/>
              </a:highlight>
              <a:latin typeface="Noto Sans JP"/>
              <a:ea typeface="游ゴシック" panose="020B0400000000000000" pitchFamily="50" charset="-128"/>
            </a:endParaRPr>
          </a:p>
          <a:p>
            <a:pPr>
              <a:lnSpc>
                <a:spcPct val="150000"/>
              </a:lnSpc>
              <a:defRPr/>
            </a:pPr>
            <a:endParaRPr lang="ja-JP" altLang="en-US" sz="12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119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30D60C-A3C0-6810-7FF9-4B50F5B73D9E}"/>
              </a:ext>
            </a:extLst>
          </p:cNvPr>
          <p:cNvSpPr txBox="1"/>
          <p:nvPr/>
        </p:nvSpPr>
        <p:spPr>
          <a:xfrm>
            <a:off x="690074" y="457908"/>
            <a:ext cx="4984074" cy="59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spc="300">
                <a:solidFill>
                  <a:srgbClr val="000000"/>
                </a:solidFill>
                <a:highlight>
                  <a:srgbClr val="00FFFF"/>
                </a:highlight>
                <a:latin typeface="Noto Sans JP"/>
                <a:ea typeface="游ゴシック" panose="020B0400000000000000" pitchFamily="50" charset="-128"/>
              </a:rPr>
              <a:t>失敗を恐れないこと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6372A9-8A49-208E-7B0F-A514B1F56407}"/>
              </a:ext>
            </a:extLst>
          </p:cNvPr>
          <p:cNvSpPr txBox="1"/>
          <p:nvPr/>
        </p:nvSpPr>
        <p:spPr>
          <a:xfrm>
            <a:off x="125817" y="1062409"/>
            <a:ext cx="4387177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 </a:t>
            </a:r>
            <a:endParaRPr lang="ja-JP" altLang="en-US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938C0E9-F6A9-FD82-0375-B58EDF1B8C8A}"/>
              </a:ext>
            </a:extLst>
          </p:cNvPr>
          <p:cNvSpPr txBox="1"/>
          <p:nvPr/>
        </p:nvSpPr>
        <p:spPr>
          <a:xfrm>
            <a:off x="11100391" y="288879"/>
            <a:ext cx="1435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/>
              <a:t>まとめ</a:t>
            </a:r>
            <a:endParaRPr kumimoji="1" lang="ja-JP" altLang="en-US" b="1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84BD80-EA09-77F9-F8F0-F229523A6AC8}"/>
              </a:ext>
            </a:extLst>
          </p:cNvPr>
          <p:cNvSpPr txBox="1"/>
          <p:nvPr/>
        </p:nvSpPr>
        <p:spPr>
          <a:xfrm>
            <a:off x="556016" y="1566150"/>
            <a:ext cx="11086552" cy="44811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/>
              </a:rPr>
              <a:t>失敗を恐れないことで成功・成長につながる</a:t>
            </a:r>
            <a:endParaRPr lang="en-US" altLang="ja-JP" sz="1400" spc="300">
              <a:solidFill>
                <a:srgbClr val="000000"/>
              </a:solidFill>
              <a:latin typeface="Noto Sans JP"/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/>
              </a:rPr>
              <a:t>＜</a:t>
            </a:r>
            <a:r>
              <a:rPr lang="en-US" altLang="ja-JP" sz="1400" spc="300" err="1">
                <a:solidFill>
                  <a:srgbClr val="000000"/>
                </a:solidFill>
                <a:latin typeface="Noto Sans JP"/>
                <a:ea typeface="游ゴシック"/>
              </a:rPr>
              <a:t>Try：全力で挑戦</a:t>
            </a: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/>
              </a:rPr>
              <a:t>＞</a:t>
            </a:r>
            <a:endParaRPr lang="en-US" altLang="ja-JP" sz="1400" spc="300">
              <a:solidFill>
                <a:srgbClr val="000000"/>
              </a:solidFill>
              <a:latin typeface="Noto Sans JP"/>
              <a:ea typeface="游ゴシック"/>
            </a:endParaRPr>
          </a:p>
          <a:p>
            <a:pPr marL="0" marR="0" lvl="0" indent="0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/>
              </a:rPr>
              <a:t>→失敗を恐れず全力で取り組むことで100％以上のパフォーマンスができる機会が増える。</a:t>
            </a:r>
            <a:endParaRPr lang="en-US" altLang="ja-JP" sz="1400" spc="300">
              <a:solidFill>
                <a:srgbClr val="000000"/>
              </a:solidFill>
              <a:latin typeface="Noto Sans JP"/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/>
              </a:rPr>
              <a:t>→やり切ることで、見えてくる壁がある。</a:t>
            </a:r>
            <a:endParaRPr lang="ja-JP" altLang="en-US" sz="1400" spc="300">
              <a:latin typeface="Noto Sans JP"/>
              <a:ea typeface="游ゴシック"/>
            </a:endParaRPr>
          </a:p>
          <a:p>
            <a:pPr marL="0" marR="0" lvl="0" indent="0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/>
              </a:rPr>
              <a:t>＜</a:t>
            </a:r>
            <a:r>
              <a:rPr lang="en-US" altLang="ja-JP" sz="1400" spc="300" err="1">
                <a:solidFill>
                  <a:srgbClr val="000000"/>
                </a:solidFill>
                <a:latin typeface="Noto Sans JP"/>
                <a:ea typeface="游ゴシック"/>
              </a:rPr>
              <a:t>Error：敗因分析</a:t>
            </a: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/>
              </a:rPr>
              <a:t>＞</a:t>
            </a:r>
            <a:endParaRPr lang="en-US" altLang="ja-JP" sz="1400" spc="300">
              <a:solidFill>
                <a:srgbClr val="000000"/>
              </a:solidFill>
              <a:latin typeface="Noto Sans JP"/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/>
              </a:rPr>
              <a:t>→挑戦には失敗がつきものだ。</a:t>
            </a:r>
          </a:p>
          <a:p>
            <a:pPr>
              <a:lnSpc>
                <a:spcPct val="150000"/>
              </a:lnSpc>
              <a:defRPr/>
            </a:pPr>
            <a:r>
              <a:rPr lang="en-US" altLang="ja-JP" sz="1400" spc="300">
                <a:solidFill>
                  <a:srgbClr val="393939"/>
                </a:solidFill>
                <a:latin typeface="MS Serif"/>
                <a:ea typeface="游ゴシック"/>
              </a:rPr>
              <a:t>→</a:t>
            </a:r>
            <a:r>
              <a:rPr lang="ja-JP" sz="1400" spc="300">
                <a:solidFill>
                  <a:srgbClr val="000000"/>
                </a:solidFill>
                <a:latin typeface="游ゴシック"/>
                <a:ea typeface="游ゴシック"/>
              </a:rPr>
              <a:t>その敗因分析をすることがなによりも大切。</a:t>
            </a:r>
            <a:endParaRPr lang="ja-JP"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endParaRPr kumimoji="1" lang="en-US" altLang="ja-JP" sz="1400"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r>
              <a:rPr kumimoji="1" lang="ja-JP" altLang="en-US" sz="1400">
                <a:ea typeface="游ゴシック"/>
              </a:rPr>
              <a:t>現状維持は時間の無駄、成功・成長に至る両輪は「トライ＆エラー」</a:t>
            </a:r>
            <a:endParaRPr kumimoji="1" lang="en-US" altLang="ja-JP" sz="1400"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endParaRPr kumimoji="1" lang="en-US" altLang="ja-JP" sz="1400"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800" u="sng" spc="300">
                <a:solidFill>
                  <a:srgbClr val="000000"/>
                </a:solidFill>
                <a:latin typeface="Noto Sans JP"/>
                <a:ea typeface="游ゴシック"/>
              </a:rPr>
              <a:t>あらゆる壁が、</a:t>
            </a:r>
            <a:r>
              <a:rPr lang="ja-JP" altLang="en-US" u="sng" spc="300">
                <a:solidFill>
                  <a:srgbClr val="000000"/>
                </a:solidFill>
                <a:latin typeface="Noto Sans JP"/>
                <a:ea typeface="游ゴシック"/>
              </a:rPr>
              <a:t>可能性という</a:t>
            </a:r>
            <a:r>
              <a:rPr lang="ja-JP" altLang="en-US" sz="1800" u="sng" spc="300">
                <a:solidFill>
                  <a:srgbClr val="000000"/>
                </a:solidFill>
                <a:latin typeface="Noto Sans JP"/>
                <a:ea typeface="游ゴシック"/>
              </a:rPr>
              <a:t>扉になる。</a:t>
            </a:r>
            <a:endParaRPr lang="en-US" altLang="ja-JP" u="sng">
              <a:ea typeface="游ゴシック"/>
            </a:endParaRPr>
          </a:p>
          <a:p>
            <a:pPr>
              <a:lnSpc>
                <a:spcPct val="150000"/>
              </a:lnSpc>
              <a:defRPr/>
            </a:pPr>
            <a:endParaRPr lang="ja-JP" altLang="en-US" sz="1400" spc="300">
              <a:solidFill>
                <a:srgbClr val="000000"/>
              </a:solidFill>
              <a:latin typeface="Noto Sans JP"/>
              <a:ea typeface="游ゴシック"/>
            </a:endParaRPr>
          </a:p>
          <a:p>
            <a:pPr marL="0" marR="0" lvl="0" indent="0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endParaRPr lang="ja-JP" sz="2000" spc="300">
              <a:solidFill>
                <a:schemeClr val="tx1">
                  <a:lumMod val="95000"/>
                  <a:lumOff val="5000"/>
                </a:schemeClr>
              </a:solidFill>
              <a:ea typeface="游ゴシック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2F6EAB-A8BF-B744-8162-31BC0621C780}"/>
              </a:ext>
            </a:extLst>
          </p:cNvPr>
          <p:cNvSpPr txBox="1"/>
          <p:nvPr/>
        </p:nvSpPr>
        <p:spPr>
          <a:xfrm>
            <a:off x="556016" y="829973"/>
            <a:ext cx="4133787" cy="4648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pc="300">
                <a:solidFill>
                  <a:srgbClr val="000000"/>
                </a:solidFill>
                <a:latin typeface="Noto Sans JP"/>
                <a:ea typeface="游ゴシック"/>
              </a:rPr>
              <a:t>-Don't be afraid to fail</a:t>
            </a:r>
            <a:endParaRPr lang="ja-JP" altLang="en-US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8638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076195-AB70-40D3-79A8-0554EE47F241}"/>
              </a:ext>
            </a:extLst>
          </p:cNvPr>
          <p:cNvSpPr txBox="1"/>
          <p:nvPr/>
        </p:nvSpPr>
        <p:spPr>
          <a:xfrm>
            <a:off x="647444" y="450686"/>
            <a:ext cx="3671380" cy="59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spc="300">
                <a:solidFill>
                  <a:srgbClr val="000000"/>
                </a:solidFill>
                <a:highlight>
                  <a:srgbClr val="00FFFF"/>
                </a:highlight>
                <a:latin typeface="Noto Sans JP"/>
                <a:ea typeface="游ゴシック" panose="020B0400000000000000" pitchFamily="50" charset="-128"/>
              </a:rPr>
              <a:t>自由な発想を持つこと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897829D-D418-7C57-55CF-FE875FF65B7F}"/>
              </a:ext>
            </a:extLst>
          </p:cNvPr>
          <p:cNvSpPr txBox="1"/>
          <p:nvPr/>
        </p:nvSpPr>
        <p:spPr>
          <a:xfrm>
            <a:off x="742642" y="870342"/>
            <a:ext cx="3349041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-Have a free idea</a:t>
            </a:r>
            <a:endParaRPr lang="ja-JP" altLang="en-US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1E361A-CE6A-2448-71FD-AD68329889D7}"/>
              </a:ext>
            </a:extLst>
          </p:cNvPr>
          <p:cNvSpPr txBox="1"/>
          <p:nvPr/>
        </p:nvSpPr>
        <p:spPr>
          <a:xfrm>
            <a:off x="10558131" y="300666"/>
            <a:ext cx="1435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/>
              <a:t>まとめ</a:t>
            </a:r>
            <a:endParaRPr kumimoji="1" lang="ja-JP" altLang="en-US" b="1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9559949-7B12-90AA-E188-05A73F724081}"/>
              </a:ext>
            </a:extLst>
          </p:cNvPr>
          <p:cNvSpPr txBox="1"/>
          <p:nvPr/>
        </p:nvSpPr>
        <p:spPr>
          <a:xfrm>
            <a:off x="742642" y="1754869"/>
            <a:ext cx="11659958" cy="48650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ja-JP" altLang="en-US" sz="1600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停滞＝衰退</a:t>
            </a:r>
            <a:endParaRPr lang="en-US" altLang="ja-JP" sz="16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今、求められているのは「安定」ではなく「変化」すなわち「イノベーション」</a:t>
            </a:r>
            <a:endParaRPr lang="en-US" altLang="ja-JP" sz="16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600" spc="300">
                <a:solidFill>
                  <a:srgbClr val="000000"/>
                </a:solidFill>
                <a:latin typeface="游ゴシック"/>
                <a:ea typeface="游ゴシック"/>
              </a:rPr>
              <a:t>⇒</a:t>
            </a:r>
            <a:r>
              <a:rPr lang="ja-JP" altLang="en-US" sz="1600">
                <a:latin typeface="游ゴシック"/>
                <a:ea typeface="游ゴシック"/>
                <a:cs typeface="Meiryo UI"/>
              </a:rPr>
              <a:t>従</a:t>
            </a:r>
            <a:r>
              <a:rPr lang="ja-JP" altLang="ja-JP" sz="1600">
                <a:latin typeface="游ゴシック"/>
                <a:ea typeface="游ゴシック"/>
                <a:cs typeface="Meiryo UI"/>
              </a:rPr>
              <a:t>来のやり方だけではそれまでの結果し</a:t>
            </a:r>
            <a:r>
              <a:rPr lang="ja-JP" altLang="en-US" sz="1600">
                <a:latin typeface="游ゴシック"/>
                <a:ea typeface="游ゴシック"/>
                <a:cs typeface="Meiryo UI"/>
              </a:rPr>
              <a:t>か生まないが、</a:t>
            </a:r>
            <a:endParaRPr lang="en-US" altLang="ja-JP" sz="1600">
              <a:latin typeface="游ゴシック"/>
              <a:ea typeface="游ゴシック"/>
              <a:cs typeface="Meiryo UI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600">
                <a:latin typeface="游ゴシック"/>
                <a:ea typeface="游ゴシック"/>
                <a:cs typeface="Meiryo UI"/>
              </a:rPr>
              <a:t>　その殻を破っていくにはほかのやり方を模索すること（</a:t>
            </a:r>
            <a:r>
              <a:rPr lang="ja-JP" altLang="en-US" sz="1600">
                <a:solidFill>
                  <a:srgbClr val="FF0000"/>
                </a:solidFill>
                <a:latin typeface="游ゴシック"/>
                <a:ea typeface="游ゴシック"/>
                <a:cs typeface="Meiryo UI"/>
              </a:rPr>
              <a:t>自由な発想</a:t>
            </a:r>
            <a:r>
              <a:rPr lang="ja-JP" altLang="en-US" sz="1600">
                <a:latin typeface="游ゴシック"/>
                <a:ea typeface="游ゴシック"/>
                <a:cs typeface="Meiryo UI"/>
              </a:rPr>
              <a:t>）が重要である。</a:t>
            </a:r>
            <a:endParaRPr lang="en-US" altLang="ja-JP" sz="1600">
              <a:latin typeface="游ゴシック"/>
              <a:ea typeface="游ゴシック"/>
              <a:cs typeface="Meiryo UI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600" spc="300">
                <a:solidFill>
                  <a:srgbClr val="000000"/>
                </a:solidFill>
                <a:latin typeface="游ゴシック"/>
                <a:ea typeface="游ゴシック"/>
              </a:rPr>
              <a:t>⇒その第一歩として、聞く姿勢を心がけ、自由に発言できる環境をつくる。</a:t>
            </a:r>
            <a:endParaRPr lang="en-US" altLang="ja-JP" sz="1600">
              <a:latin typeface="Meiryo UI"/>
              <a:ea typeface="游ゴシック"/>
              <a:cs typeface="Meiryo UI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000" u="sng">
                <a:ea typeface="游ゴシック"/>
              </a:rPr>
              <a:t>今日のあたりまえは明日のあたりまえではない。</a:t>
            </a:r>
            <a:endParaRPr lang="en-US" altLang="ja-JP" sz="2000" u="sng">
              <a:ea typeface="游ゴシック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000" u="sng">
                <a:ea typeface="游ゴシック"/>
              </a:rPr>
              <a:t>目的は一つ、方法は無限大</a:t>
            </a:r>
            <a:endParaRPr lang="en-US" altLang="ja-JP" sz="2000" u="sng">
              <a:ea typeface="游ゴシック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spc="300">
              <a:solidFill>
                <a:srgbClr val="000000"/>
              </a:solidFill>
              <a:latin typeface="Noto Sans JP"/>
              <a:ea typeface="游ゴシック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spc="300">
                <a:solidFill>
                  <a:srgbClr val="000000"/>
                </a:solidFill>
                <a:highlight>
                  <a:srgbClr val="FFFF00"/>
                </a:highlight>
                <a:latin typeface="Noto Sans JP"/>
                <a:ea typeface="游ゴシック"/>
              </a:rPr>
              <a:t>（図）</a:t>
            </a:r>
            <a:r>
              <a:rPr lang="en-US" altLang="ja-JP" sz="1400" spc="300">
                <a:solidFill>
                  <a:srgbClr val="000000"/>
                </a:solidFill>
                <a:highlight>
                  <a:srgbClr val="FFFF00"/>
                </a:highlight>
                <a:latin typeface="Noto Sans JP"/>
                <a:ea typeface="游ゴシック"/>
              </a:rPr>
              <a:t>“Change or Die”</a:t>
            </a:r>
            <a:endParaRPr lang="en-US" altLang="ja-JP" sz="1100" spc="300">
              <a:solidFill>
                <a:srgbClr val="000000"/>
              </a:solidFill>
              <a:highlight>
                <a:srgbClr val="FFFF00"/>
              </a:highlight>
              <a:latin typeface="Noto Sans JP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1289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81A631D-7CB4-E4AE-AE2A-5F684E8ACEF5}"/>
              </a:ext>
            </a:extLst>
          </p:cNvPr>
          <p:cNvSpPr txBox="1"/>
          <p:nvPr/>
        </p:nvSpPr>
        <p:spPr>
          <a:xfrm>
            <a:off x="583875" y="389581"/>
            <a:ext cx="3122616" cy="5925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spc="300">
                <a:solidFill>
                  <a:srgbClr val="000000"/>
                </a:solidFill>
                <a:highlight>
                  <a:srgbClr val="00FFFF"/>
                </a:highlight>
                <a:latin typeface="Noto Sans JP"/>
                <a:ea typeface="游ゴシック"/>
              </a:rPr>
              <a:t>相互理解すること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A35056-48C1-0699-7553-BE4F67736550}"/>
              </a:ext>
            </a:extLst>
          </p:cNvPr>
          <p:cNvSpPr txBox="1"/>
          <p:nvPr/>
        </p:nvSpPr>
        <p:spPr>
          <a:xfrm>
            <a:off x="622590" y="829750"/>
            <a:ext cx="493730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-Mutual understanding</a:t>
            </a:r>
            <a:endParaRPr lang="ja-JP" altLang="en-US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6C925B-752F-4801-E766-4CB0CDF6A06A}"/>
              </a:ext>
            </a:extLst>
          </p:cNvPr>
          <p:cNvSpPr txBox="1"/>
          <p:nvPr/>
        </p:nvSpPr>
        <p:spPr>
          <a:xfrm>
            <a:off x="530443" y="4918714"/>
            <a:ext cx="911336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>
                <a:highlight>
                  <a:srgbClr val="FFFF00"/>
                </a:highlight>
                <a:ea typeface="游ゴシック"/>
              </a:rPr>
              <a:t>【</a:t>
            </a:r>
            <a:r>
              <a:rPr lang="ja-JP" altLang="en-US" sz="1200">
                <a:highlight>
                  <a:srgbClr val="FFFF00"/>
                </a:highlight>
                <a:ea typeface="游ゴシック"/>
              </a:rPr>
              <a:t>握りこぶしと握手はできない</a:t>
            </a:r>
            <a:r>
              <a:rPr lang="en-US" altLang="ja-JP" sz="1200">
                <a:highlight>
                  <a:srgbClr val="FFFF00"/>
                </a:highlight>
                <a:ea typeface="游ゴシック"/>
              </a:rPr>
              <a:t>】</a:t>
            </a:r>
            <a:r>
              <a:rPr lang="ja-JP" altLang="en-US" sz="1200">
                <a:highlight>
                  <a:srgbClr val="FFFF00"/>
                </a:highlight>
                <a:ea typeface="游ゴシック"/>
              </a:rPr>
              <a:t>←図を作成</a:t>
            </a:r>
            <a:endParaRPr lang="en-US" altLang="ja-JP" sz="1200">
              <a:highlight>
                <a:srgbClr val="FFFF00"/>
              </a:highlight>
              <a:ea typeface="游ゴシック"/>
            </a:endParaRPr>
          </a:p>
          <a:p>
            <a:endParaRPr lang="en-US" altLang="ja-JP" sz="1200">
              <a:highlight>
                <a:srgbClr val="FFFF00"/>
              </a:highlight>
              <a:ea typeface="游ゴシック"/>
            </a:endParaRPr>
          </a:p>
          <a:p>
            <a:pPr algn="l"/>
            <a:r>
              <a:rPr lang="ja-JP" altLang="en-US" sz="1200">
                <a:highlight>
                  <a:srgbClr val="FFFF00"/>
                </a:highlight>
                <a:ea typeface="游ゴシック"/>
              </a:rPr>
              <a:t>相互理解は、「相互」が「理解」しあうこと。</a:t>
            </a:r>
          </a:p>
          <a:p>
            <a:r>
              <a:rPr lang="ja-JP" altLang="en-US" sz="1200">
                <a:highlight>
                  <a:srgbClr val="FFFF00"/>
                </a:highlight>
                <a:ea typeface="游ゴシック"/>
              </a:rPr>
              <a:t>片方だけが理解しようとしても50％→相手理解</a:t>
            </a:r>
          </a:p>
          <a:p>
            <a:r>
              <a:rPr lang="ja-JP" altLang="en-US" sz="1200">
                <a:highlight>
                  <a:srgbClr val="FFFF00"/>
                </a:highlight>
                <a:ea typeface="游ゴシック"/>
              </a:rPr>
              <a:t>お互いが理解しあうことで初めて完成する。</a:t>
            </a:r>
            <a:endParaRPr lang="en-US" altLang="ja-JP" sz="1200">
              <a:highlight>
                <a:srgbClr val="FFFF00"/>
              </a:highlight>
              <a:ea typeface="游ゴシック"/>
            </a:endParaRPr>
          </a:p>
          <a:p>
            <a:endParaRPr lang="en-US" altLang="ja-JP" sz="1200">
              <a:highlight>
                <a:srgbClr val="FFFF00"/>
              </a:highlight>
              <a:ea typeface="游ゴシック"/>
            </a:endParaRPr>
          </a:p>
          <a:p>
            <a:r>
              <a:rPr lang="ja-JP" altLang="en-US" sz="1200">
                <a:highlight>
                  <a:srgbClr val="FFFF00"/>
                </a:highlight>
                <a:ea typeface="游ゴシック"/>
              </a:rPr>
              <a:t>“その手が開けば、心も開き、新しい世界も開かれる“</a:t>
            </a:r>
            <a:endParaRPr lang="en-US" altLang="ja-JP" sz="1200">
              <a:highlight>
                <a:srgbClr val="FFFF00"/>
              </a:highlight>
              <a:ea typeface="游ゴシック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6527152-419F-CC53-265A-962376735B59}"/>
              </a:ext>
            </a:extLst>
          </p:cNvPr>
          <p:cNvSpPr txBox="1"/>
          <p:nvPr/>
        </p:nvSpPr>
        <p:spPr>
          <a:xfrm>
            <a:off x="530443" y="3429000"/>
            <a:ext cx="71084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u="sng">
                <a:ea typeface="游ゴシック"/>
              </a:rPr>
              <a:t>相手の気持ちになって"恩返し"の前に"恩送り"の精神を持ち合う</a:t>
            </a:r>
            <a:endParaRPr lang="ja-JP" altLang="en-US" sz="1600" u="sng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434442C-9F44-8C44-9541-9F37D81F632D}"/>
              </a:ext>
            </a:extLst>
          </p:cNvPr>
          <p:cNvSpPr txBox="1"/>
          <p:nvPr/>
        </p:nvSpPr>
        <p:spPr>
          <a:xfrm>
            <a:off x="530443" y="1448843"/>
            <a:ext cx="8174404" cy="15696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altLang="ja-JP" sz="1600">
              <a:latin typeface="游ゴシック"/>
              <a:ea typeface="游ゴシック"/>
            </a:endParaRPr>
          </a:p>
          <a:p>
            <a:r>
              <a:rPr lang="ja-JP" altLang="en-US" sz="1600">
                <a:latin typeface="游ゴシック"/>
                <a:ea typeface="游ゴシック"/>
              </a:rPr>
              <a:t>人の価値観は十人十色。</a:t>
            </a:r>
            <a:endParaRPr lang="en-US" altLang="ja-JP" sz="1600">
              <a:latin typeface="游ゴシック"/>
              <a:ea typeface="游ゴシック"/>
            </a:endParaRPr>
          </a:p>
          <a:p>
            <a:r>
              <a:rPr lang="ja-JP" altLang="en-US" sz="1600">
                <a:latin typeface="游ゴシック"/>
                <a:ea typeface="游ゴシック"/>
              </a:rPr>
              <a:t>相手のことに興味を持ってから、違いを認め合うことが大切である。</a:t>
            </a:r>
            <a:endParaRPr lang="ja-JP" altLang="en-US" sz="1600" b="1">
              <a:latin typeface="游ゴシック"/>
              <a:ea typeface="游ゴシック"/>
            </a:endParaRPr>
          </a:p>
          <a:p>
            <a:r>
              <a:rPr lang="ja-JP" altLang="en-US" sz="1600">
                <a:latin typeface="游ゴシック"/>
                <a:ea typeface="游ゴシック"/>
              </a:rPr>
              <a:t>つまり、相互理解＝人間関係の潤滑油</a:t>
            </a:r>
            <a:endParaRPr lang="en-US" altLang="ja-JP" sz="1600">
              <a:latin typeface="游ゴシック"/>
              <a:ea typeface="游ゴシック"/>
            </a:endParaRPr>
          </a:p>
          <a:p>
            <a:endParaRPr lang="en-US" altLang="ja-JP" sz="1600">
              <a:latin typeface="游ゴシック"/>
              <a:ea typeface="游ゴシック"/>
            </a:endParaRPr>
          </a:p>
          <a:p>
            <a:r>
              <a:rPr lang="en-US" altLang="ja-JP" sz="1600">
                <a:latin typeface="游ゴシック"/>
                <a:ea typeface="游ゴシック"/>
              </a:rPr>
              <a:t>​</a:t>
            </a:r>
            <a:r>
              <a:rPr lang="en-US" altLang="ja-JP" sz="1600" err="1">
                <a:latin typeface="游ゴシック"/>
                <a:ea typeface="游ゴシック"/>
              </a:rPr>
              <a:t>認め合えば</a:t>
            </a:r>
            <a:r>
              <a:rPr lang="ja-JP" altLang="en-US" sz="1600">
                <a:latin typeface="游ゴシック"/>
                <a:ea typeface="游ゴシック"/>
              </a:rPr>
              <a:t>相手を好きになり、その人のために行動できるようになる</a:t>
            </a:r>
            <a:endParaRPr lang="en-US" altLang="ja-JP" sz="1600"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46179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3C84FC-A04F-2533-5E5A-25B38E1F3FCA}"/>
              </a:ext>
            </a:extLst>
          </p:cNvPr>
          <p:cNvSpPr txBox="1"/>
          <p:nvPr/>
        </p:nvSpPr>
        <p:spPr>
          <a:xfrm>
            <a:off x="531641" y="373019"/>
            <a:ext cx="4312050" cy="5925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spc="300">
                <a:solidFill>
                  <a:srgbClr val="000000"/>
                </a:solidFill>
                <a:highlight>
                  <a:srgbClr val="00FFFF"/>
                </a:highlight>
                <a:latin typeface="Noto Sans JP"/>
                <a:ea typeface="游ゴシック"/>
              </a:rPr>
              <a:t>みんなで会社を育てること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3EE00BB-C433-F754-4FD2-7EF4032B065E}"/>
              </a:ext>
            </a:extLst>
          </p:cNvPr>
          <p:cNvSpPr txBox="1"/>
          <p:nvPr/>
        </p:nvSpPr>
        <p:spPr>
          <a:xfrm>
            <a:off x="535031" y="782284"/>
            <a:ext cx="4790791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-Grow a</a:t>
            </a:r>
            <a:r>
              <a:rPr lang="ja-JP" altLang="en-US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 </a:t>
            </a:r>
            <a:r>
              <a:rPr lang="en-US" altLang="ja-JP" spc="300">
                <a:solidFill>
                  <a:srgbClr val="000000"/>
                </a:solidFill>
                <a:latin typeface="Noto Sans JP"/>
                <a:ea typeface="游ゴシック" panose="020B0400000000000000" pitchFamily="50" charset="-128"/>
              </a:rPr>
              <a:t>company together</a:t>
            </a:r>
            <a:endParaRPr lang="ja-JP" altLang="en-US" spc="300">
              <a:solidFill>
                <a:srgbClr val="000000"/>
              </a:solidFill>
              <a:latin typeface="Noto Sans JP"/>
              <a:ea typeface="游ゴシック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A2D17B7-66C1-ED09-5AB7-E18F5911C46E}"/>
              </a:ext>
            </a:extLst>
          </p:cNvPr>
          <p:cNvSpPr/>
          <p:nvPr/>
        </p:nvSpPr>
        <p:spPr>
          <a:xfrm>
            <a:off x="642651" y="1045544"/>
            <a:ext cx="10906698" cy="334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ja-JP" sz="1600" b="1">
                <a:solidFill>
                  <a:schemeClr val="tx1"/>
                </a:solidFill>
                <a:ea typeface="+mn-lt"/>
                <a:cs typeface="+mn-lt"/>
              </a:rPr>
              <a:t>利益＝世のため人のためのもの</a:t>
            </a:r>
            <a:endParaRPr lang="ja-JP" b="1">
              <a:solidFill>
                <a:schemeClr val="tx1"/>
              </a:solidFill>
              <a:ea typeface="游ゴシック"/>
            </a:endParaRPr>
          </a:p>
          <a:p>
            <a:r>
              <a:rPr lang="ja-JP" altLang="en-US" sz="1600">
                <a:solidFill>
                  <a:schemeClr val="tx1"/>
                </a:solidFill>
                <a:ea typeface="游ゴシック"/>
              </a:rPr>
              <a:t>会社を育てるとはより多くの利益を生み出すこと</a:t>
            </a:r>
            <a:endParaRPr lang="en-US" altLang="ja-JP" sz="1600">
              <a:solidFill>
                <a:schemeClr val="tx1"/>
              </a:solidFill>
              <a:ea typeface="游ゴシック"/>
            </a:endParaRPr>
          </a:p>
          <a:p>
            <a:endParaRPr lang="ja-JP" altLang="en-US" sz="1600">
              <a:solidFill>
                <a:schemeClr val="tx1"/>
              </a:solidFill>
              <a:ea typeface="游ゴシック"/>
            </a:endParaRPr>
          </a:p>
          <a:p>
            <a:endParaRPr lang="en-US" altLang="ja-JP" sz="1600">
              <a:solidFill>
                <a:schemeClr val="tx1"/>
              </a:solidFill>
              <a:ea typeface="游ゴシック"/>
            </a:endParaRPr>
          </a:p>
          <a:p>
            <a:endParaRPr lang="en-US" altLang="ja-JP" sz="1400">
              <a:solidFill>
                <a:schemeClr val="tx1"/>
              </a:solidFill>
              <a:ea typeface="游ゴシック"/>
            </a:endParaRPr>
          </a:p>
          <a:p>
            <a:r>
              <a:rPr lang="ja-JP" altLang="en-US" sz="1400">
                <a:solidFill>
                  <a:sysClr val="windowText" lastClr="000000"/>
                </a:solidFill>
                <a:ea typeface="游ゴシック"/>
              </a:rPr>
              <a:t>利益を生み出すためには社員一人一人が経営者目線を持てるよう、自立することが大事である。</a:t>
            </a:r>
            <a:endParaRPr lang="en-US" altLang="ja-JP" sz="1400">
              <a:solidFill>
                <a:sysClr val="windowText" lastClr="000000"/>
              </a:solidFill>
              <a:ea typeface="游ゴシック"/>
            </a:endParaRPr>
          </a:p>
          <a:p>
            <a:endParaRPr lang="en-US" altLang="ja-JP" sz="1400">
              <a:solidFill>
                <a:sysClr val="windowText" lastClr="000000"/>
              </a:solidFill>
              <a:ea typeface="游ゴシック"/>
            </a:endParaRPr>
          </a:p>
          <a:p>
            <a:r>
              <a:rPr lang="ja-JP" altLang="en-US" sz="1400" spc="300">
                <a:solidFill>
                  <a:srgbClr val="000000"/>
                </a:solidFill>
                <a:latin typeface="Noto Sans JP"/>
                <a:ea typeface="游ゴシック"/>
              </a:rPr>
              <a:t>何を得たいのか、自問自答し、言葉に表現し、周囲の心を動かさなければならない。</a:t>
            </a:r>
            <a:endParaRPr lang="en-US" altLang="ja-JP" sz="1400" spc="300">
              <a:solidFill>
                <a:srgbClr val="000000"/>
              </a:solidFill>
              <a:latin typeface="Noto Sans JP"/>
              <a:ea typeface="游ゴシック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9BC088D-AB34-DB4D-3295-D8B2CCE9E19E}"/>
              </a:ext>
            </a:extLst>
          </p:cNvPr>
          <p:cNvSpPr/>
          <p:nvPr/>
        </p:nvSpPr>
        <p:spPr>
          <a:xfrm>
            <a:off x="642651" y="4176310"/>
            <a:ext cx="9670950" cy="4283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u="sng">
                <a:solidFill>
                  <a:sysClr val="windowText" lastClr="000000"/>
                </a:solidFill>
              </a:rPr>
              <a:t>みんなで会社を育てること＝一人一人が経営者目線であること</a:t>
            </a:r>
          </a:p>
        </p:txBody>
      </p:sp>
    </p:spTree>
    <p:extLst>
      <p:ext uri="{BB962C8B-B14F-4D97-AF65-F5344CB8AC3E}">
        <p14:creationId xmlns:p14="http://schemas.microsoft.com/office/powerpoint/2010/main" val="1864378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575</Words>
  <Application>Microsoft Macintosh PowerPoint</Application>
  <PresentationFormat>ワイド画面</PresentationFormat>
  <Paragraphs>73</Paragraphs>
  <Slides>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Meiryo UI</vt:lpstr>
      <vt:lpstr>MS Serif</vt:lpstr>
      <vt:lpstr>Noto Sans JP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吉山 昌宏</dc:creator>
  <cp:lastModifiedBy>吉山 昌宏</cp:lastModifiedBy>
  <cp:revision>1</cp:revision>
  <dcterms:created xsi:type="dcterms:W3CDTF">2022-12-06T07:50:03Z</dcterms:created>
  <dcterms:modified xsi:type="dcterms:W3CDTF">2022-12-06T07:51:23Z</dcterms:modified>
</cp:coreProperties>
</file>