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3"/>
  </p:notesMasterIdLst>
  <p:sldIdLst>
    <p:sldId id="256" r:id="rId2"/>
    <p:sldId id="889" r:id="rId3"/>
    <p:sldId id="886" r:id="rId4"/>
    <p:sldId id="881" r:id="rId5"/>
    <p:sldId id="887" r:id="rId6"/>
    <p:sldId id="883" r:id="rId7"/>
    <p:sldId id="900" r:id="rId8"/>
    <p:sldId id="902" r:id="rId9"/>
    <p:sldId id="903" r:id="rId10"/>
    <p:sldId id="860" r:id="rId11"/>
    <p:sldId id="888" r:id="rId12"/>
    <p:sldId id="899" r:id="rId13"/>
    <p:sldId id="861" r:id="rId14"/>
    <p:sldId id="572" r:id="rId15"/>
    <p:sldId id="866" r:id="rId16"/>
    <p:sldId id="898" r:id="rId17"/>
    <p:sldId id="901" r:id="rId18"/>
    <p:sldId id="884" r:id="rId19"/>
    <p:sldId id="885" r:id="rId20"/>
    <p:sldId id="870" r:id="rId21"/>
    <p:sldId id="876" r:id="rId22"/>
    <p:sldId id="896" r:id="rId23"/>
    <p:sldId id="857" r:id="rId24"/>
    <p:sldId id="892" r:id="rId25"/>
    <p:sldId id="893" r:id="rId26"/>
    <p:sldId id="894" r:id="rId27"/>
    <p:sldId id="895" r:id="rId28"/>
    <p:sldId id="890" r:id="rId29"/>
    <p:sldId id="897" r:id="rId30"/>
    <p:sldId id="643" r:id="rId31"/>
    <p:sldId id="867" r:id="rId32"/>
  </p:sldIdLst>
  <p:sldSz cx="9144000" cy="5143500" type="screen16x9"/>
  <p:notesSz cx="6858000" cy="9144000"/>
  <p:defaultTextStyle>
    <a:defPPr>
      <a:defRPr lang="zh-CN"/>
    </a:defPPr>
    <a:lvl1pPr lvl="0" algn="l" defTabSz="914400" fontAlgn="base">
      <a:lnSpc>
        <a:spcPct val="100000"/>
      </a:lnSpc>
      <a:spcBef>
        <a:spcPct val="0"/>
      </a:spcBef>
      <a:spcAft>
        <a:spcPct val="0"/>
      </a:spcAft>
      <a:buClr>
        <a:srgbClr val="000000"/>
      </a:buClr>
      <a:defRPr b="0" i="0" kern="1200" baseline="0">
        <a:solidFill>
          <a:srgbClr val="000000"/>
        </a:solidFill>
        <a:latin typeface="Arial" panose="020B0604020202020204" pitchFamily="34" charset="0"/>
        <a:ea typeface="SimSun" panose="02010600030101010101" charset="-122"/>
        <a:cs typeface="+mn-cs"/>
        <a:sym typeface="Arial" panose="020B0604020202020204" pitchFamily="34" charset="0"/>
      </a:defRPr>
    </a:lvl1pPr>
    <a:lvl2pPr lvl="1"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2pPr>
    <a:lvl3pPr lvl="2"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3pPr>
    <a:lvl4pPr lvl="3"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4pPr>
    <a:lvl5pPr lvl="4"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5pPr>
    <a:lvl6pPr marL="2286000" lvl="5"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6pPr>
    <a:lvl7pPr marL="2743200" lvl="6"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7pPr>
    <a:lvl8pPr marL="3200400" lvl="7"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8pPr>
    <a:lvl9pPr marL="3657600" lvl="8"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9pPr>
  </p:defaultTextStyle>
  <p:extLst>
    <p:ext uri="{521415D9-36F7-43E2-AB2F-B90AF26B5E84}">
      <p14:sectionLst xmlns:p14="http://schemas.microsoft.com/office/powerpoint/2010/main">
        <p14:section name="既定のセクション" id="{64A86202-1FBD-4E5E-AF6E-94F823C0D70F}">
          <p14:sldIdLst>
            <p14:sldId id="256"/>
            <p14:sldId id="889"/>
            <p14:sldId id="886"/>
            <p14:sldId id="881"/>
            <p14:sldId id="887"/>
            <p14:sldId id="883"/>
            <p14:sldId id="900"/>
            <p14:sldId id="902"/>
            <p14:sldId id="903"/>
            <p14:sldId id="860"/>
            <p14:sldId id="888"/>
            <p14:sldId id="899"/>
            <p14:sldId id="861"/>
            <p14:sldId id="572"/>
            <p14:sldId id="866"/>
            <p14:sldId id="898"/>
            <p14:sldId id="901"/>
            <p14:sldId id="884"/>
            <p14:sldId id="885"/>
            <p14:sldId id="870"/>
            <p14:sldId id="876"/>
            <p14:sldId id="896"/>
            <p14:sldId id="857"/>
            <p14:sldId id="892"/>
            <p14:sldId id="893"/>
            <p14:sldId id="894"/>
            <p14:sldId id="895"/>
            <p14:sldId id="890"/>
            <p14:sldId id="897"/>
            <p14:sldId id="643"/>
            <p14:sldId id="867"/>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9B48"/>
    <a:srgbClr val="F5B509"/>
    <a:srgbClr val="FFFF00"/>
    <a:srgbClr val="FF3300"/>
    <a:srgbClr val="A58327"/>
    <a:srgbClr val="2AA527"/>
    <a:srgbClr val="666666"/>
    <a:srgbClr val="5F5F5F"/>
    <a:srgbClr val="FFFFFF"/>
    <a:srgbClr val="C5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6" d="100"/>
          <a:sy n="86" d="100"/>
        </p:scale>
        <p:origin x="67" y="202"/>
      </p:cViewPr>
      <p:guideLst>
        <p:guide orient="horz" pos="1620"/>
        <p:guide pos="2880"/>
      </p:guideLst>
    </p:cSldViewPr>
  </p:slideViewPr>
  <p:notesTextViewPr>
    <p:cViewPr>
      <p:scale>
        <a:sx n="1" d="1"/>
        <a:sy n="1" d="1"/>
      </p:scale>
      <p:origin x="0" y="0"/>
    </p:cViewPr>
  </p:notesTextViewPr>
  <p:gridSpacing cx="1828419" cy="182841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2050" name="Google Shape;3;n"/>
          <p:cNvSpPr>
            <a:spLocks noGrp="1" noRot="1" noChangeAspect="1"/>
          </p:cNvSpPr>
          <p:nvPr>
            <p:ph type="sldImg" idx="2"/>
          </p:nvPr>
        </p:nvSpPr>
        <p:spPr>
          <a:xfrm>
            <a:off x="381000" y="685800"/>
            <a:ext cx="6096000" cy="3429000"/>
          </a:xfrm>
          <a:custGeom>
            <a:avLst/>
            <a:gdLst>
              <a:gd name="txL" fmla="*/ 0 w 21600"/>
              <a:gd name="txT" fmla="*/ 0 h 21600"/>
              <a:gd name="txR" fmla="*/ 120000 w 21600"/>
              <a:gd name="txB" fmla="*/ 120000 h 21600"/>
            </a:gdLst>
            <a:ahLst/>
            <a:cxnLst>
              <a:cxn ang="0">
                <a:pos x="0" y="0"/>
              </a:cxn>
            </a:cxnLst>
            <a:rect l="txL" t="txT" r="txR" b="txB"/>
            <a:pathLst>
              <a:path w="21600" h="21600">
                <a:moveTo>
                  <a:pt x="0" y="0"/>
                </a:moveTo>
                <a:lnTo>
                  <a:pt x="120000" y="0"/>
                </a:lnTo>
                <a:lnTo>
                  <a:pt x="120000" y="120000"/>
                </a:lnTo>
                <a:lnTo>
                  <a:pt x="0" y="120000"/>
                </a:lnTo>
                <a:close/>
              </a:path>
            </a:pathLst>
          </a:custGeom>
          <a:noFill/>
          <a:ln w="9525">
            <a:noFill/>
          </a:ln>
        </p:spPr>
      </p:sp>
      <p:sp>
        <p:nvSpPr>
          <p:cNvPr id="2051" name="Google Shape;4;n"/>
          <p:cNvSpPr>
            <a:spLocks noGrp="1"/>
          </p:cNvSpPr>
          <p:nvPr>
            <p:ph type="body" idx="1"/>
          </p:nvPr>
        </p:nvSpPr>
        <p:spPr>
          <a:xfrm>
            <a:off x="685800" y="4343400"/>
            <a:ext cx="5486400" cy="4114800"/>
          </a:xfrm>
          <a:prstGeom prst="rect">
            <a:avLst/>
          </a:prstGeom>
          <a:noFill/>
          <a:ln w="9525">
            <a:noFill/>
          </a:ln>
        </p:spPr>
        <p:txBody>
          <a:bodyPr wrap="square" lIns="91425" tIns="91425" rIns="91425" bIns="91425" anchor="t"/>
          <a:lstStyle/>
          <a:p>
            <a:pPr lvl="0"/>
            <a:endParaRPr/>
          </a:p>
        </p:txBody>
      </p:sp>
    </p:spTree>
  </p:cSld>
  <p:clrMap bg1="lt1" tx1="dk1" bg2="lt2" tx2="dk2" accent1="accent1" accent2="accent2" accent3="accent3" accent4="accent4" accent5="accent5" accent6="accent6" hlink="hlink" folHlink="folHlink"/>
  <p:hf/>
  <p:notesStyle>
    <a:lvl1pPr lvl="0" defTabSz="0" fontAlgn="base">
      <a:defRPr sz="1200" kern="1200"/>
    </a:lvl1pPr>
    <a:lvl2pPr marL="0" lvl="1" indent="0" defTabSz="0" fontAlgn="base">
      <a:defRPr sz="1200" kern="1200"/>
    </a:lvl2pPr>
    <a:lvl3pPr marL="0" lvl="2" indent="0" defTabSz="0" fontAlgn="base">
      <a:defRPr sz="1200" kern="1200"/>
    </a:lvl3pPr>
    <a:lvl4pPr marL="0" lvl="3" indent="0" defTabSz="0" fontAlgn="base">
      <a:defRPr sz="1200" kern="1200"/>
    </a:lvl4pPr>
    <a:lvl5pPr marL="0" lvl="4" indent="0" defTabSz="0" fontAlgn="base">
      <a:defRPr sz="1200" kern="1200"/>
    </a:lvl5pPr>
    <a:lvl6pPr marL="2286000" lvl="5" indent="0" defTabSz="0" fontAlgn="base">
      <a:defRPr sz="1200" kern="1200"/>
    </a:lvl6pPr>
    <a:lvl7pPr marL="2743200" lvl="6" indent="0" defTabSz="0" fontAlgn="base">
      <a:defRPr sz="1200" kern="1200"/>
    </a:lvl7pPr>
    <a:lvl8pPr marL="3200400" lvl="7" indent="0" defTabSz="0" fontAlgn="base">
      <a:defRPr sz="1200" kern="1200"/>
    </a:lvl8pPr>
    <a:lvl9pPr marL="3657600" lvl="8" indent="0" defTabSz="0" fontAlgn="base">
      <a:defRPr sz="1200" kern="1200"/>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841772"/>
            <a:ext cx="6858000" cy="1790700"/>
          </a:xfrm>
        </p:spPr>
        <p:txBody>
          <a:bodyPr anchor="b"/>
          <a:lstStyle>
            <a:lvl1pPr algn="ctr">
              <a:defRPr sz="4500"/>
            </a:lvl1pPr>
          </a:lstStyle>
          <a:p>
            <a:r>
              <a:rPr kumimoji="1" lang="ja-JP" altLang="en-US" dirty="0"/>
              <a:t>マスタ タイトルの書式設定</a:t>
            </a:r>
          </a:p>
        </p:txBody>
      </p:sp>
      <p:sp>
        <p:nvSpPr>
          <p:cNvPr id="3" name="サブタイトル 2"/>
          <p:cNvSpPr>
            <a:spLocks noGrp="1"/>
          </p:cNvSpPr>
          <p:nvPr>
            <p:ph type="subTitle" idx="1"/>
          </p:nvPr>
        </p:nvSpPr>
        <p:spPr>
          <a:xfrm>
            <a:off x="1143000" y="2701529"/>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dirty="0"/>
              <a:t>マスタ サブタイトルの書式設定</a:t>
            </a:r>
          </a:p>
        </p:txBody>
      </p:sp>
      <p:sp>
        <p:nvSpPr>
          <p:cNvPr id="4" name="日付プレースホルダー 3"/>
          <p:cNvSpPr>
            <a:spLocks noGrp="1"/>
          </p:cNvSpPr>
          <p:nvPr>
            <p:ph type="dt" sz="half" idx="10"/>
          </p:nvPr>
        </p:nvSpPr>
        <p:spPr/>
        <p:txBody>
          <a:bodyPr/>
          <a:lstStyle/>
          <a:p>
            <a:pPr lvl="0"/>
            <a:endParaRPr lang="zh-CN" altLang="en-US">
              <a:ea typeface="+mn-ea"/>
            </a:endParaRPr>
          </a:p>
        </p:txBody>
      </p:sp>
      <p:sp>
        <p:nvSpPr>
          <p:cNvPr id="5" name="フッター プレースホルダー 4"/>
          <p:cNvSpPr>
            <a:spLocks noGrp="1"/>
          </p:cNvSpPr>
          <p:nvPr>
            <p:ph type="ftr" sz="quarter" idx="11"/>
          </p:nvPr>
        </p:nvSpPr>
        <p:spPr/>
        <p:txBody>
          <a:bodyPr/>
          <a:lstStyle/>
          <a:p>
            <a:pPr lvl="0"/>
            <a:endParaRPr lang="zh-CN" altLang="en-US">
              <a:ea typeface="+mn-ea"/>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pPr lvl="0"/>
            <a:endParaRPr lang="zh-CN" altLang="en-US">
              <a:ea typeface="+mn-ea"/>
            </a:endParaRPr>
          </a:p>
        </p:txBody>
      </p:sp>
      <p:sp>
        <p:nvSpPr>
          <p:cNvPr id="5" name="フッター プレースホルダー 4"/>
          <p:cNvSpPr>
            <a:spLocks noGrp="1"/>
          </p:cNvSpPr>
          <p:nvPr>
            <p:ph type="ftr" sz="quarter" idx="11"/>
          </p:nvPr>
        </p:nvSpPr>
        <p:spPr/>
        <p:txBody>
          <a:bodyPr/>
          <a:lstStyle/>
          <a:p>
            <a:pPr lvl="0"/>
            <a:endParaRPr lang="zh-CN" altLang="en-US">
              <a:ea typeface="+mn-ea"/>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06375"/>
            <a:ext cx="2057400" cy="4387850"/>
          </a:xfrm>
        </p:spPr>
        <p:txBody>
          <a:bodyPr vert="eaVert"/>
          <a:lstStyle/>
          <a:p>
            <a:r>
              <a:rPr kumimoji="1" lang="ja-JP" altLang="en-US" dirty="0"/>
              <a:t>マスタ タイトルの書式設定</a:t>
            </a:r>
          </a:p>
        </p:txBody>
      </p:sp>
      <p:sp>
        <p:nvSpPr>
          <p:cNvPr id="3" name="縦書きテキスト プレースホルダー 2"/>
          <p:cNvSpPr>
            <a:spLocks noGrp="1"/>
          </p:cNvSpPr>
          <p:nvPr>
            <p:ph type="body" orient="vert" idx="1"/>
          </p:nvPr>
        </p:nvSpPr>
        <p:spPr>
          <a:xfrm>
            <a:off x="457200" y="206375"/>
            <a:ext cx="6052930" cy="4387850"/>
          </a:xfrm>
        </p:spPr>
        <p:txBody>
          <a:bodyPr vert="eaVert"/>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pPr lvl="0"/>
            <a:endParaRPr lang="zh-CN" altLang="en-US">
              <a:ea typeface="+mn-ea"/>
            </a:endParaRPr>
          </a:p>
        </p:txBody>
      </p:sp>
      <p:sp>
        <p:nvSpPr>
          <p:cNvPr id="5" name="フッター プレースホルダー 4"/>
          <p:cNvSpPr>
            <a:spLocks noGrp="1"/>
          </p:cNvSpPr>
          <p:nvPr>
            <p:ph type="ftr" sz="quarter" idx="11"/>
          </p:nvPr>
        </p:nvSpPr>
        <p:spPr/>
        <p:txBody>
          <a:bodyPr/>
          <a:lstStyle/>
          <a:p>
            <a:pPr lvl="0"/>
            <a:endParaRPr lang="zh-CN" altLang="en-US">
              <a:ea typeface="+mn-ea"/>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 タイトルの書式設定</a:t>
            </a:r>
          </a:p>
        </p:txBody>
      </p:sp>
      <p:sp>
        <p:nvSpPr>
          <p:cNvPr id="3" name="テキスト プレースホルダー 2"/>
          <p:cNvSpPr>
            <a:spLocks noGrp="1"/>
          </p:cNvSpPr>
          <p:nvPr>
            <p:ph type="body" sz="half" idx="1"/>
          </p:nvPr>
        </p:nvSpPr>
        <p:spPr>
          <a:xfrm>
            <a:off x="628650" y="1369219"/>
            <a:ext cx="3886200" cy="3263504"/>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p:cNvSpPr>
            <a:spLocks noGrp="1"/>
          </p:cNvSpPr>
          <p:nvPr>
            <p:ph sz="half" idx="2"/>
          </p:nvPr>
        </p:nvSpPr>
        <p:spPr>
          <a:xfrm>
            <a:off x="4629150" y="1369219"/>
            <a:ext cx="3886200" cy="3263504"/>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日付プレースホルダー 4"/>
          <p:cNvSpPr>
            <a:spLocks noGrp="1"/>
          </p:cNvSpPr>
          <p:nvPr>
            <p:ph type="dt" sz="half" idx="10"/>
          </p:nvPr>
        </p:nvSpPr>
        <p:spPr/>
        <p:txBody>
          <a:bodyPr/>
          <a:lstStyle/>
          <a:p>
            <a:pPr lvl="0"/>
            <a:endParaRPr lang="zh-CN" altLang="en-US">
              <a:ea typeface="+mn-ea"/>
            </a:endParaRPr>
          </a:p>
        </p:txBody>
      </p:sp>
      <p:sp>
        <p:nvSpPr>
          <p:cNvPr id="6" name="フッター プレースホルダー 5"/>
          <p:cNvSpPr>
            <a:spLocks noGrp="1"/>
          </p:cNvSpPr>
          <p:nvPr>
            <p:ph type="ftr" sz="quarter" idx="11"/>
          </p:nvPr>
        </p:nvSpPr>
        <p:spPr/>
        <p:txBody>
          <a:bodyPr/>
          <a:lstStyle/>
          <a:p>
            <a:pPr lvl="0"/>
            <a:endParaRPr lang="zh-CN" altLang="en-US">
              <a:ea typeface="+mn-ea"/>
            </a:endParaRPr>
          </a:p>
        </p:txBody>
      </p:sp>
      <p:sp>
        <p:nvSpPr>
          <p:cNvPr id="7" name="スライド番号プレースホルダー 6"/>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 タイトルの書式設定</a:t>
            </a:r>
          </a:p>
        </p:txBody>
      </p:sp>
      <p:sp>
        <p:nvSpPr>
          <p:cNvPr id="3" name="コンテンツ プレースホルダー 2"/>
          <p:cNvSpPr>
            <a:spLocks noGrp="1"/>
          </p:cNvSpPr>
          <p:nvPr>
            <p:ph idx="1"/>
          </p:nvPr>
        </p:nvSpPr>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pPr lvl="0"/>
            <a:endParaRPr lang="zh-CN" altLang="en-US">
              <a:ea typeface="+mn-ea"/>
            </a:endParaRPr>
          </a:p>
        </p:txBody>
      </p:sp>
      <p:sp>
        <p:nvSpPr>
          <p:cNvPr id="5" name="フッター プレースホルダー 4"/>
          <p:cNvSpPr>
            <a:spLocks noGrp="1"/>
          </p:cNvSpPr>
          <p:nvPr>
            <p:ph type="ftr" sz="quarter" idx="11"/>
          </p:nvPr>
        </p:nvSpPr>
        <p:spPr/>
        <p:txBody>
          <a:bodyPr/>
          <a:lstStyle/>
          <a:p>
            <a:pPr lvl="0"/>
            <a:endParaRPr lang="zh-CN" altLang="en-US">
              <a:ea typeface="+mn-ea"/>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282304"/>
            <a:ext cx="7886700" cy="2139553"/>
          </a:xfrm>
        </p:spPr>
        <p:txBody>
          <a:bodyPr anchor="b"/>
          <a:lstStyle>
            <a:lvl1pPr>
              <a:defRPr sz="4500"/>
            </a:lvl1pPr>
          </a:lstStyle>
          <a:p>
            <a:r>
              <a:rPr kumimoji="1" lang="ja-JP" altLang="en-US" dirty="0"/>
              <a:t>マスタ タイトルの書式設定</a:t>
            </a:r>
          </a:p>
        </p:txBody>
      </p:sp>
      <p:sp>
        <p:nvSpPr>
          <p:cNvPr id="3" name="テキスト プレースホルダー 2"/>
          <p:cNvSpPr>
            <a:spLocks noGrp="1"/>
          </p:cNvSpPr>
          <p:nvPr>
            <p:ph type="body" idx="1"/>
          </p:nvPr>
        </p:nvSpPr>
        <p:spPr>
          <a:xfrm>
            <a:off x="623888" y="3442097"/>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dirty="0"/>
              <a:t>マスタ テキストの書式設定</a:t>
            </a:r>
          </a:p>
        </p:txBody>
      </p:sp>
      <p:sp>
        <p:nvSpPr>
          <p:cNvPr id="4" name="日付プレースホルダー 3"/>
          <p:cNvSpPr>
            <a:spLocks noGrp="1"/>
          </p:cNvSpPr>
          <p:nvPr>
            <p:ph type="dt" sz="half" idx="10"/>
          </p:nvPr>
        </p:nvSpPr>
        <p:spPr/>
        <p:txBody>
          <a:bodyPr/>
          <a:lstStyle/>
          <a:p>
            <a:pPr lvl="0"/>
            <a:endParaRPr lang="zh-CN" altLang="en-US">
              <a:ea typeface="+mn-ea"/>
            </a:endParaRPr>
          </a:p>
        </p:txBody>
      </p:sp>
      <p:sp>
        <p:nvSpPr>
          <p:cNvPr id="5" name="フッター プレースホルダー 4"/>
          <p:cNvSpPr>
            <a:spLocks noGrp="1"/>
          </p:cNvSpPr>
          <p:nvPr>
            <p:ph type="ftr" sz="quarter" idx="11"/>
          </p:nvPr>
        </p:nvSpPr>
        <p:spPr/>
        <p:txBody>
          <a:bodyPr/>
          <a:lstStyle/>
          <a:p>
            <a:pPr lvl="0"/>
            <a:endParaRPr lang="zh-CN" altLang="en-US">
              <a:ea typeface="+mn-ea"/>
            </a:endParaRPr>
          </a:p>
        </p:txBody>
      </p:sp>
      <p:sp>
        <p:nvSpPr>
          <p:cNvPr id="6" name="スライド番号プレースホルダー 5"/>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 タイトルの書式設定</a:t>
            </a:r>
          </a:p>
        </p:txBody>
      </p:sp>
      <p:sp>
        <p:nvSpPr>
          <p:cNvPr id="3" name="コンテンツ プレースホルダー 2"/>
          <p:cNvSpPr>
            <a:spLocks noGrp="1"/>
          </p:cNvSpPr>
          <p:nvPr>
            <p:ph sz="half" idx="1"/>
          </p:nvPr>
        </p:nvSpPr>
        <p:spPr>
          <a:xfrm>
            <a:off x="457200" y="1200150"/>
            <a:ext cx="4032504" cy="3394075"/>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コンテンツ プレースホルダー 3"/>
          <p:cNvSpPr>
            <a:spLocks noGrp="1"/>
          </p:cNvSpPr>
          <p:nvPr>
            <p:ph sz="half" idx="2"/>
          </p:nvPr>
        </p:nvSpPr>
        <p:spPr>
          <a:xfrm>
            <a:off x="4654296" y="1200150"/>
            <a:ext cx="4032504" cy="3394075"/>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日付プレースホルダー 4"/>
          <p:cNvSpPr>
            <a:spLocks noGrp="1"/>
          </p:cNvSpPr>
          <p:nvPr>
            <p:ph type="dt" sz="half" idx="10"/>
          </p:nvPr>
        </p:nvSpPr>
        <p:spPr/>
        <p:txBody>
          <a:bodyPr/>
          <a:lstStyle/>
          <a:p>
            <a:pPr lvl="0"/>
            <a:endParaRPr lang="zh-CN" altLang="en-US">
              <a:ea typeface="+mn-ea"/>
            </a:endParaRPr>
          </a:p>
        </p:txBody>
      </p:sp>
      <p:sp>
        <p:nvSpPr>
          <p:cNvPr id="6" name="フッター プレースホルダー 5"/>
          <p:cNvSpPr>
            <a:spLocks noGrp="1"/>
          </p:cNvSpPr>
          <p:nvPr>
            <p:ph type="ftr" sz="quarter" idx="11"/>
          </p:nvPr>
        </p:nvSpPr>
        <p:spPr/>
        <p:txBody>
          <a:bodyPr/>
          <a:lstStyle/>
          <a:p>
            <a:pPr lvl="0"/>
            <a:endParaRPr lang="zh-CN" altLang="en-US">
              <a:ea typeface="+mn-ea"/>
            </a:endParaRPr>
          </a:p>
        </p:txBody>
      </p:sp>
      <p:sp>
        <p:nvSpPr>
          <p:cNvPr id="7" name="スライド番号プレースホルダー 6"/>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273844"/>
            <a:ext cx="7886700" cy="994172"/>
          </a:xfrm>
        </p:spPr>
        <p:txBody>
          <a:bodyPr/>
          <a:lstStyle/>
          <a:p>
            <a:r>
              <a:rPr kumimoji="1" lang="ja-JP" altLang="en-US" dirty="0"/>
              <a:t>マスタ タイトルの書式設定</a:t>
            </a:r>
          </a:p>
        </p:txBody>
      </p:sp>
      <p:sp>
        <p:nvSpPr>
          <p:cNvPr id="3" name="テキスト プレースホルダー 2"/>
          <p:cNvSpPr>
            <a:spLocks noGrp="1"/>
          </p:cNvSpPr>
          <p:nvPr>
            <p:ph type="body" idx="1"/>
          </p:nvPr>
        </p:nvSpPr>
        <p:spPr>
          <a:xfrm>
            <a:off x="629841"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dirty="0"/>
              <a:t>マスタ テキストの書式設定</a:t>
            </a:r>
          </a:p>
        </p:txBody>
      </p:sp>
      <p:sp>
        <p:nvSpPr>
          <p:cNvPr id="4" name="コンテンツ プレースホルダー 3"/>
          <p:cNvSpPr>
            <a:spLocks noGrp="1"/>
          </p:cNvSpPr>
          <p:nvPr>
            <p:ph sz="half" idx="2"/>
          </p:nvPr>
        </p:nvSpPr>
        <p:spPr>
          <a:xfrm>
            <a:off x="629841" y="1878806"/>
            <a:ext cx="3868340" cy="2763441"/>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テキスト プレースホルダー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dirty="0"/>
              <a:t>マスタ テキストの書式設定</a:t>
            </a:r>
          </a:p>
        </p:txBody>
      </p:sp>
      <p:sp>
        <p:nvSpPr>
          <p:cNvPr id="6" name="コンテンツ プレースホルダー 5"/>
          <p:cNvSpPr>
            <a:spLocks noGrp="1"/>
          </p:cNvSpPr>
          <p:nvPr>
            <p:ph sz="quarter" idx="4"/>
          </p:nvPr>
        </p:nvSpPr>
        <p:spPr>
          <a:xfrm>
            <a:off x="4629150" y="1878806"/>
            <a:ext cx="3887391" cy="2763441"/>
          </a:xfrm>
        </p:spPr>
        <p:txBody>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日付プレースホルダー 6"/>
          <p:cNvSpPr>
            <a:spLocks noGrp="1"/>
          </p:cNvSpPr>
          <p:nvPr>
            <p:ph type="dt" sz="half" idx="10"/>
          </p:nvPr>
        </p:nvSpPr>
        <p:spPr/>
        <p:txBody>
          <a:bodyPr/>
          <a:lstStyle/>
          <a:p>
            <a:pPr lvl="0"/>
            <a:endParaRPr lang="zh-CN" altLang="en-US">
              <a:ea typeface="+mn-ea"/>
            </a:endParaRPr>
          </a:p>
        </p:txBody>
      </p:sp>
      <p:sp>
        <p:nvSpPr>
          <p:cNvPr id="8" name="フッター プレースホルダー 7"/>
          <p:cNvSpPr>
            <a:spLocks noGrp="1"/>
          </p:cNvSpPr>
          <p:nvPr>
            <p:ph type="ftr" sz="quarter" idx="11"/>
          </p:nvPr>
        </p:nvSpPr>
        <p:spPr/>
        <p:txBody>
          <a:bodyPr/>
          <a:lstStyle/>
          <a:p>
            <a:pPr lvl="0"/>
            <a:endParaRPr lang="zh-CN" altLang="en-US">
              <a:ea typeface="+mn-ea"/>
            </a:endParaRPr>
          </a:p>
        </p:txBody>
      </p:sp>
      <p:sp>
        <p:nvSpPr>
          <p:cNvPr id="9" name="スライド番号プレースホルダー 8"/>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 タイトルの書式設定</a:t>
            </a:r>
          </a:p>
        </p:txBody>
      </p:sp>
      <p:sp>
        <p:nvSpPr>
          <p:cNvPr id="3" name="日付プレースホルダー 2"/>
          <p:cNvSpPr>
            <a:spLocks noGrp="1"/>
          </p:cNvSpPr>
          <p:nvPr>
            <p:ph type="dt" sz="half" idx="10"/>
          </p:nvPr>
        </p:nvSpPr>
        <p:spPr/>
        <p:txBody>
          <a:bodyPr/>
          <a:lstStyle/>
          <a:p>
            <a:pPr lvl="0"/>
            <a:endParaRPr lang="zh-CN" altLang="en-US">
              <a:ea typeface="+mn-ea"/>
            </a:endParaRPr>
          </a:p>
        </p:txBody>
      </p:sp>
      <p:sp>
        <p:nvSpPr>
          <p:cNvPr id="4" name="フッター プレースホルダー 3"/>
          <p:cNvSpPr>
            <a:spLocks noGrp="1"/>
          </p:cNvSpPr>
          <p:nvPr>
            <p:ph type="ftr" sz="quarter" idx="11"/>
          </p:nvPr>
        </p:nvSpPr>
        <p:spPr/>
        <p:txBody>
          <a:bodyPr/>
          <a:lstStyle/>
          <a:p>
            <a:pPr lvl="0"/>
            <a:endParaRPr lang="zh-CN" altLang="en-US">
              <a:ea typeface="+mn-ea"/>
            </a:endParaRPr>
          </a:p>
        </p:txBody>
      </p:sp>
      <p:sp>
        <p:nvSpPr>
          <p:cNvPr id="5" name="スライド番号プレースホルダー 4"/>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lvl="0"/>
            <a:endParaRPr lang="zh-CN" altLang="en-US">
              <a:ea typeface="+mn-ea"/>
            </a:endParaRPr>
          </a:p>
        </p:txBody>
      </p:sp>
      <p:sp>
        <p:nvSpPr>
          <p:cNvPr id="3" name="フッター プレースホルダー 2"/>
          <p:cNvSpPr>
            <a:spLocks noGrp="1"/>
          </p:cNvSpPr>
          <p:nvPr>
            <p:ph type="ftr" sz="quarter" idx="11"/>
          </p:nvPr>
        </p:nvSpPr>
        <p:spPr/>
        <p:txBody>
          <a:bodyPr/>
          <a:lstStyle/>
          <a:p>
            <a:pPr lvl="0"/>
            <a:endParaRPr lang="zh-CN" altLang="en-US">
              <a:ea typeface="+mn-ea"/>
            </a:endParaRPr>
          </a:p>
        </p:txBody>
      </p:sp>
      <p:sp>
        <p:nvSpPr>
          <p:cNvPr id="4" name="スライド番号プレースホルダー 3"/>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42900"/>
            <a:ext cx="2949178" cy="1200150"/>
          </a:xfrm>
        </p:spPr>
        <p:txBody>
          <a:bodyPr anchor="b"/>
          <a:lstStyle>
            <a:lvl1pPr>
              <a:defRPr sz="2400"/>
            </a:lvl1pPr>
          </a:lstStyle>
          <a:p>
            <a:r>
              <a:rPr kumimoji="1" lang="ja-JP" altLang="en-US" dirty="0"/>
              <a:t>マスタ タイトルの書式設定</a:t>
            </a:r>
          </a:p>
        </p:txBody>
      </p:sp>
      <p:sp>
        <p:nvSpPr>
          <p:cNvPr id="3" name="コンテンツ プレースホルダー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テキスト プレースホルダー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マスタ テキストの書式設定</a:t>
            </a:r>
          </a:p>
        </p:txBody>
      </p:sp>
      <p:sp>
        <p:nvSpPr>
          <p:cNvPr id="5" name="日付プレースホルダー 4"/>
          <p:cNvSpPr>
            <a:spLocks noGrp="1"/>
          </p:cNvSpPr>
          <p:nvPr>
            <p:ph type="dt" sz="half" idx="10"/>
          </p:nvPr>
        </p:nvSpPr>
        <p:spPr/>
        <p:txBody>
          <a:bodyPr/>
          <a:lstStyle/>
          <a:p>
            <a:pPr lvl="0"/>
            <a:endParaRPr lang="zh-CN" altLang="en-US">
              <a:ea typeface="+mn-ea"/>
            </a:endParaRPr>
          </a:p>
        </p:txBody>
      </p:sp>
      <p:sp>
        <p:nvSpPr>
          <p:cNvPr id="6" name="フッター プレースホルダー 5"/>
          <p:cNvSpPr>
            <a:spLocks noGrp="1"/>
          </p:cNvSpPr>
          <p:nvPr>
            <p:ph type="ftr" sz="quarter" idx="11"/>
          </p:nvPr>
        </p:nvSpPr>
        <p:spPr/>
        <p:txBody>
          <a:bodyPr/>
          <a:lstStyle/>
          <a:p>
            <a:pPr lvl="0"/>
            <a:endParaRPr lang="zh-CN" altLang="en-US">
              <a:ea typeface="+mn-ea"/>
            </a:endParaRPr>
          </a:p>
        </p:txBody>
      </p:sp>
      <p:sp>
        <p:nvSpPr>
          <p:cNvPr id="7" name="スライド番号プレースホルダー 6"/>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42900"/>
            <a:ext cx="2949178" cy="1200150"/>
          </a:xfrm>
        </p:spPr>
        <p:txBody>
          <a:bodyPr anchor="b"/>
          <a:lstStyle>
            <a:lvl1pPr>
              <a:defRPr sz="2400"/>
            </a:lvl1pPr>
          </a:lstStyle>
          <a:p>
            <a:r>
              <a:rPr kumimoji="1" lang="ja-JP" altLang="en-US" dirty="0"/>
              <a:t>マスタ タイトルの書式設定</a:t>
            </a:r>
          </a:p>
        </p:txBody>
      </p:sp>
      <p:sp>
        <p:nvSpPr>
          <p:cNvPr id="3" name="図プレースホルダー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dirty="0"/>
              <a:t>マスタ テキストの書式設定</a:t>
            </a:r>
          </a:p>
        </p:txBody>
      </p:sp>
      <p:sp>
        <p:nvSpPr>
          <p:cNvPr id="5" name="日付プレースホルダー 4"/>
          <p:cNvSpPr>
            <a:spLocks noGrp="1"/>
          </p:cNvSpPr>
          <p:nvPr>
            <p:ph type="dt" sz="half" idx="10"/>
          </p:nvPr>
        </p:nvSpPr>
        <p:spPr/>
        <p:txBody>
          <a:bodyPr/>
          <a:lstStyle/>
          <a:p>
            <a:pPr lvl="0"/>
            <a:endParaRPr lang="zh-CN" altLang="en-US">
              <a:ea typeface="+mn-ea"/>
            </a:endParaRPr>
          </a:p>
        </p:txBody>
      </p:sp>
      <p:sp>
        <p:nvSpPr>
          <p:cNvPr id="6" name="フッター プレースホルダー 5"/>
          <p:cNvSpPr>
            <a:spLocks noGrp="1"/>
          </p:cNvSpPr>
          <p:nvPr>
            <p:ph type="ftr" sz="quarter" idx="11"/>
          </p:nvPr>
        </p:nvSpPr>
        <p:spPr/>
        <p:txBody>
          <a:bodyPr/>
          <a:lstStyle/>
          <a:p>
            <a:pPr lvl="0"/>
            <a:endParaRPr lang="zh-CN" altLang="en-US">
              <a:ea typeface="+mn-ea"/>
            </a:endParaRPr>
          </a:p>
        </p:txBody>
      </p:sp>
      <p:sp>
        <p:nvSpPr>
          <p:cNvPr id="7" name="スライド番号プレースホルダー 6"/>
          <p:cNvSpPr>
            <a:spLocks noGrp="1"/>
          </p:cNvSpPr>
          <p:nvPr>
            <p:ph type="sldNum" sz="quarter" idx="12"/>
          </p:nvPr>
        </p:nvSpPr>
        <p:spPr/>
        <p:txBody>
          <a:bodyPr/>
          <a:lstStyle/>
          <a:p>
            <a:pPr lvl="0"/>
            <a:fld id="{9A0DB2DC-4C9A-4742-B13C-FB6460FD3503}" type="slidenum">
              <a:rPr lang="zh-CN" altLang="en-US">
                <a:ea typeface="+mn-ea"/>
              </a:rPr>
              <a:t>‹#›</a:t>
            </a:fld>
            <a:endParaRPr lang="zh-CN" altLang="en-US">
              <a:ea typeface="+mn-ea"/>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タイトル 1025"/>
          <p:cNvSpPr>
            <a:spLocks noGrp="1"/>
          </p:cNvSpPr>
          <p:nvPr>
            <p:ph type="title"/>
          </p:nvPr>
        </p:nvSpPr>
        <p:spPr>
          <a:xfrm>
            <a:off x="457200" y="206375"/>
            <a:ext cx="8229600" cy="857250"/>
          </a:xfrm>
          <a:prstGeom prst="rect">
            <a:avLst/>
          </a:prstGeom>
          <a:noFill/>
          <a:ln w="9525">
            <a:noFill/>
          </a:ln>
        </p:spPr>
        <p:txBody>
          <a:bodyPr anchor="ctr"/>
          <a:lstStyle/>
          <a:p>
            <a:pPr lvl="0"/>
            <a:r>
              <a:rPr lang="zh-CN" altLang="en-US"/>
              <a:t>マスタ タイトルの書式設定</a:t>
            </a:r>
          </a:p>
        </p:txBody>
      </p:sp>
      <p:sp>
        <p:nvSpPr>
          <p:cNvPr id="1027" name="文字列プレースホルダ 1026"/>
          <p:cNvSpPr>
            <a:spLocks noGrp="1"/>
          </p:cNvSpPr>
          <p:nvPr>
            <p:ph type="body" idx="1"/>
          </p:nvPr>
        </p:nvSpPr>
        <p:spPr>
          <a:xfrm>
            <a:off x="457200" y="1200150"/>
            <a:ext cx="8229600" cy="3394075"/>
          </a:xfrm>
          <a:prstGeom prst="rect">
            <a:avLst/>
          </a:prstGeom>
          <a:noFill/>
          <a:ln w="9525">
            <a:noFill/>
          </a:ln>
        </p:spPr>
        <p:txBody>
          <a:bodyPr/>
          <a:lstStyle/>
          <a:p>
            <a:pPr lvl="0"/>
            <a:r>
              <a:rPr lang="zh-CN" altLang="en-US"/>
              <a:t>マスタ テキストの書式設定</a:t>
            </a:r>
          </a:p>
          <a:p>
            <a:pPr lvl="1"/>
            <a:r>
              <a:rPr lang="zh-CN" altLang="en-US"/>
              <a:t>第 </a:t>
            </a:r>
            <a:r>
              <a:rPr lang="en-US" altLang="zh-CN"/>
              <a:t>2 </a:t>
            </a:r>
            <a:r>
              <a:rPr lang="zh-CN" altLang="en-US"/>
              <a:t>レベル</a:t>
            </a:r>
          </a:p>
          <a:p>
            <a:pPr lvl="2"/>
            <a:r>
              <a:rPr lang="zh-CN" altLang="en-US"/>
              <a:t>第 </a:t>
            </a:r>
            <a:r>
              <a:rPr lang="en-US" altLang="zh-CN"/>
              <a:t>3 </a:t>
            </a:r>
            <a:r>
              <a:rPr lang="zh-CN" altLang="en-US"/>
              <a:t>レベル</a:t>
            </a:r>
          </a:p>
          <a:p>
            <a:pPr lvl="3"/>
            <a:r>
              <a:rPr lang="zh-CN" altLang="en-US"/>
              <a:t>第 </a:t>
            </a:r>
            <a:r>
              <a:rPr lang="en-US" altLang="zh-CN"/>
              <a:t>4 </a:t>
            </a:r>
            <a:r>
              <a:rPr lang="zh-CN" altLang="en-US"/>
              <a:t>レベル</a:t>
            </a:r>
          </a:p>
          <a:p>
            <a:pPr lvl="4"/>
            <a:r>
              <a:rPr lang="zh-CN" altLang="en-US"/>
              <a:t>第 </a:t>
            </a:r>
            <a:r>
              <a:rPr lang="en-US" altLang="zh-CN"/>
              <a:t>5 </a:t>
            </a:r>
            <a:r>
              <a:rPr lang="zh-CN" altLang="en-US"/>
              <a:t>レベル</a:t>
            </a:r>
          </a:p>
        </p:txBody>
      </p:sp>
      <p:sp>
        <p:nvSpPr>
          <p:cNvPr id="1028" name="日付プレースホルダ 1027"/>
          <p:cNvSpPr>
            <a:spLocks noGrp="1"/>
          </p:cNvSpPr>
          <p:nvPr>
            <p:ph type="dt" sz="half" idx="2"/>
          </p:nvPr>
        </p:nvSpPr>
        <p:spPr>
          <a:xfrm>
            <a:off x="457200" y="4683125"/>
            <a:ext cx="2133600" cy="358775"/>
          </a:xfrm>
          <a:prstGeom prst="rect">
            <a:avLst/>
          </a:prstGeom>
          <a:noFill/>
          <a:ln w="9525">
            <a:noFill/>
          </a:ln>
        </p:spPr>
        <p:txBody>
          <a:bodyPr/>
          <a:lstStyle>
            <a:lvl1pPr>
              <a:defRPr sz="1400"/>
            </a:lvl1pPr>
          </a:lstStyle>
          <a:p>
            <a:pPr lvl="0"/>
            <a:endParaRPr lang="zh-CN" altLang="en-US">
              <a:ea typeface="+mn-ea"/>
            </a:endParaRPr>
          </a:p>
        </p:txBody>
      </p:sp>
      <p:sp>
        <p:nvSpPr>
          <p:cNvPr id="1029" name="フッタープレースホルダ 1028"/>
          <p:cNvSpPr>
            <a:spLocks noGrp="1"/>
          </p:cNvSpPr>
          <p:nvPr>
            <p:ph type="ftr" sz="quarter" idx="3"/>
          </p:nvPr>
        </p:nvSpPr>
        <p:spPr>
          <a:xfrm>
            <a:off x="3124200" y="4683125"/>
            <a:ext cx="2895600" cy="358775"/>
          </a:xfrm>
          <a:prstGeom prst="rect">
            <a:avLst/>
          </a:prstGeom>
          <a:noFill/>
          <a:ln w="9525">
            <a:noFill/>
          </a:ln>
        </p:spPr>
        <p:txBody>
          <a:bodyPr/>
          <a:lstStyle>
            <a:lvl1pPr algn="ctr">
              <a:defRPr sz="1400"/>
            </a:lvl1pPr>
          </a:lstStyle>
          <a:p>
            <a:pPr lvl="0"/>
            <a:endParaRPr lang="zh-CN" altLang="en-US">
              <a:ea typeface="+mn-ea"/>
            </a:endParaRPr>
          </a:p>
        </p:txBody>
      </p:sp>
      <p:sp>
        <p:nvSpPr>
          <p:cNvPr id="1030" name="スライド番号プレースホルダ 1029"/>
          <p:cNvSpPr>
            <a:spLocks noGrp="1"/>
          </p:cNvSpPr>
          <p:nvPr>
            <p:ph type="sldNum" sz="quarter" idx="4"/>
          </p:nvPr>
        </p:nvSpPr>
        <p:spPr>
          <a:xfrm>
            <a:off x="6553200" y="4683125"/>
            <a:ext cx="2133600" cy="358775"/>
          </a:xfrm>
          <a:prstGeom prst="rect">
            <a:avLst/>
          </a:prstGeom>
          <a:noFill/>
          <a:ln w="9525">
            <a:noFill/>
          </a:ln>
        </p:spPr>
        <p:txBody>
          <a:bodyPr/>
          <a:lstStyle>
            <a:lvl1pPr algn="r">
              <a:defRPr sz="1400"/>
            </a:lvl1pPr>
          </a:lstStyle>
          <a:p>
            <a:pPr lvl="0"/>
            <a:fld id="{9A0DB2DC-4C9A-4742-B13C-FB6460FD3503}" type="slidenum">
              <a:rPr lang="zh-CN" altLang="en-US">
                <a:ea typeface="+mn-ea"/>
              </a:rPr>
              <a:t>‹#›</a:t>
            </a:fld>
            <a:endParaRPr lang="zh-CN" altLang="en-US">
              <a:ea typeface="+mn-e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fade thruBlk="1"/>
  </p:transition>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lvl="0" algn="l" defTabSz="914400" fontAlgn="base">
        <a:lnSpc>
          <a:spcPct val="100000"/>
        </a:lnSpc>
        <a:spcBef>
          <a:spcPct val="0"/>
        </a:spcBef>
        <a:spcAft>
          <a:spcPct val="0"/>
        </a:spcAft>
        <a:buClr>
          <a:srgbClr val="000000"/>
        </a:buClr>
        <a:defRPr sz="1400" b="0" i="0" kern="1200" baseline="0">
          <a:solidFill>
            <a:srgbClr val="000000"/>
          </a:solidFill>
          <a:latin typeface="+mn-lt"/>
          <a:ea typeface="+mn-ea"/>
          <a:cs typeface="+mn-cs"/>
          <a:sym typeface="Arial" panose="020B0604020202020204" pitchFamily="34" charset="0"/>
        </a:defRPr>
      </a:lvl1pPr>
      <a:lvl2pPr lvl="1"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2pPr>
      <a:lvl3pPr lvl="2"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3pPr>
      <a:lvl4pPr lvl="3"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4pPr>
      <a:lvl5pPr lvl="4"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5pPr>
      <a:lvl6pPr marL="2286000" lvl="5"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6pPr>
      <a:lvl7pPr marL="2743200" lvl="6"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7pPr>
      <a:lvl8pPr marL="3200400" lvl="7"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8pPr>
      <a:lvl9pPr marL="3657600" lvl="8" algn="l" defTabSz="914400" fontAlgn="base">
        <a:lnSpc>
          <a:spcPct val="100000"/>
        </a:lnSpc>
        <a:spcBef>
          <a:spcPct val="0"/>
        </a:spcBef>
        <a:spcAft>
          <a:spcPct val="0"/>
        </a:spcAft>
        <a:buClr>
          <a:srgbClr val="000000"/>
        </a:buClr>
        <a:defRPr sz="1400" b="0" i="0" kern="1200" baseline="0">
          <a:solidFill>
            <a:srgbClr val="000000"/>
          </a:solidFill>
          <a:latin typeface="Arial" panose="020B0604020202020204" pitchFamily="34" charset="0"/>
          <a:ea typeface="+mn-ea"/>
          <a:cs typeface="+mn-cs"/>
          <a:sym typeface="Arial" panose="020B0604020202020204" pitchFamily="34" charset="0"/>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netshop.impress.co.jp/node/9529"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drive.google.com/file/d/1ScKttyayh4h3FQdx782CfQzRGM_S9p4W/view?usp=drive_link"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3C78D8">
                <a:alpha val="100000"/>
              </a:srgbClr>
            </a:gs>
            <a:gs pos="100000">
              <a:srgbClr val="00FFFF">
                <a:alpha val="100000"/>
              </a:srgbClr>
            </a:gs>
          </a:gsLst>
          <a:lin ang="5400000" scaled="1"/>
          <a:tileRect/>
        </a:gradFill>
        <a:effectLst/>
      </p:bgPr>
    </p:bg>
    <p:spTree>
      <p:nvGrpSpPr>
        <p:cNvPr id="1" name=""/>
        <p:cNvGrpSpPr/>
        <p:nvPr/>
      </p:nvGrpSpPr>
      <p:grpSpPr>
        <a:xfrm>
          <a:off x="0" y="0"/>
          <a:ext cx="0" cy="0"/>
          <a:chOff x="0" y="0"/>
          <a:chExt cx="0" cy="0"/>
        </a:xfrm>
      </p:grpSpPr>
      <p:pic>
        <p:nvPicPr>
          <p:cNvPr id="3074" name="Google Shape;10;p2"/>
          <p:cNvPicPr preferRelativeResize="0"/>
          <p:nvPr/>
        </p:nvPicPr>
        <p:blipFill>
          <a:blip r:embed="rId2"/>
          <a:stretch>
            <a:fillRect/>
          </a:stretch>
        </p:blipFill>
        <p:spPr>
          <a:xfrm>
            <a:off x="-76200" y="0"/>
            <a:ext cx="9074150" cy="5143500"/>
          </a:xfrm>
          <a:prstGeom prst="rect">
            <a:avLst/>
          </a:prstGeom>
          <a:noFill/>
          <a:ln w="9525">
            <a:noFill/>
          </a:ln>
        </p:spPr>
      </p:pic>
      <p:sp>
        <p:nvSpPr>
          <p:cNvPr id="3075" name="Google Shape;62;p13"/>
          <p:cNvSpPr>
            <a:spLocks noGrp="1"/>
          </p:cNvSpPr>
          <p:nvPr>
            <p:ph type="ctrTitle"/>
          </p:nvPr>
        </p:nvSpPr>
        <p:spPr>
          <a:xfrm>
            <a:off x="2301875" y="1222375"/>
            <a:ext cx="4540250" cy="2697163"/>
          </a:xfrm>
        </p:spPr>
        <p:txBody>
          <a:bodyPr wrap="square" lIns="0" tIns="0" rIns="0" bIns="0" anchor="ctr"/>
          <a:lstStyle/>
          <a:p>
            <a:pPr defTabSz="914400">
              <a:buSzPct val="100000"/>
            </a:pPr>
            <a:r>
              <a:rPr lang="ja-JP" altLang="en-US" sz="4800" baseline="0" dirty="0">
                <a:solidFill>
                  <a:srgbClr val="FF3300"/>
                </a:solidFill>
                <a:latin typeface="Arial" panose="020B0604020202020204" pitchFamily="34" charset="0"/>
                <a:ea typeface="+mn-ea"/>
              </a:rPr>
              <a:t>ノ</a:t>
            </a:r>
            <a:r>
              <a:rPr lang="ja-JP" altLang="en-US" sz="4800" baseline="0" dirty="0">
                <a:solidFill>
                  <a:srgbClr val="FFFF66"/>
                </a:solidFill>
                <a:latin typeface="Arial" panose="020B0604020202020204" pitchFamily="34" charset="0"/>
                <a:ea typeface="+mn-ea"/>
              </a:rPr>
              <a:t>ン</a:t>
            </a:r>
            <a:r>
              <a:rPr lang="ja-JP" altLang="en-US" sz="4800" baseline="0" dirty="0">
                <a:solidFill>
                  <a:srgbClr val="0070C0"/>
                </a:solidFill>
                <a:uFillTx/>
                <a:latin typeface="Arial" panose="020B0604020202020204" pitchFamily="34" charset="0"/>
                <a:ea typeface="+mn-ea"/>
              </a:rPr>
              <a:t>ロ</a:t>
            </a:r>
            <a:r>
              <a:rPr lang="ja-JP" altLang="en-US" sz="4800" baseline="0" dirty="0">
                <a:solidFill>
                  <a:srgbClr val="2AA527"/>
                </a:solidFill>
                <a:latin typeface="Arial" panose="020B0604020202020204" pitchFamily="34" charset="0"/>
                <a:ea typeface="+mn-ea"/>
              </a:rPr>
              <a:t>ジ</a:t>
            </a:r>
            <a:br>
              <a:rPr lang="ja-JP" altLang="en-US" sz="4800" baseline="0" dirty="0">
                <a:solidFill>
                  <a:srgbClr val="2AA527"/>
                </a:solidFill>
                <a:latin typeface="Arial" panose="020B0604020202020204" pitchFamily="34" charset="0"/>
                <a:ea typeface="+mn-ea"/>
              </a:rPr>
            </a:br>
            <a:r>
              <a:rPr lang="en-US" altLang="ja-JP" sz="4800" baseline="0" dirty="0">
                <a:solidFill>
                  <a:srgbClr val="FF3300"/>
                </a:solidFill>
                <a:uFillTx/>
                <a:latin typeface="Arial" panose="020B0604020202020204" pitchFamily="34" charset="0"/>
                <a:ea typeface="+mn-ea"/>
              </a:rPr>
              <a:t>no</a:t>
            </a:r>
            <a:r>
              <a:rPr lang="en-US" altLang="ja-JP" sz="4800" baseline="0" dirty="0">
                <a:solidFill>
                  <a:srgbClr val="FFFF00"/>
                </a:solidFill>
                <a:uFillTx/>
                <a:latin typeface="Arial" panose="020B0604020202020204" pitchFamily="34" charset="0"/>
                <a:ea typeface="+mn-ea"/>
              </a:rPr>
              <a:t>n-</a:t>
            </a:r>
            <a:r>
              <a:rPr lang="en-US" altLang="ja-JP" sz="4800" baseline="0" dirty="0" err="1">
                <a:solidFill>
                  <a:srgbClr val="FFFF00"/>
                </a:solidFill>
                <a:uFillTx/>
                <a:latin typeface="Arial" panose="020B0604020202020204" pitchFamily="34" charset="0"/>
                <a:ea typeface="+mn-ea"/>
              </a:rPr>
              <a:t>l</a:t>
            </a:r>
            <a:r>
              <a:rPr lang="en-US" altLang="ja-JP" sz="4800" baseline="0" dirty="0" err="1">
                <a:solidFill>
                  <a:srgbClr val="0070C0"/>
                </a:solidFill>
                <a:uFillTx/>
                <a:latin typeface="Arial" panose="020B0604020202020204" pitchFamily="34" charset="0"/>
                <a:ea typeface="+mn-ea"/>
              </a:rPr>
              <a:t>o</a:t>
            </a:r>
            <a:r>
              <a:rPr lang="en-US" altLang="ja-JP" sz="4800" baseline="0" dirty="0" err="1">
                <a:solidFill>
                  <a:srgbClr val="00B050"/>
                </a:solidFill>
                <a:uFillTx/>
                <a:latin typeface="Arial" panose="020B0604020202020204" pitchFamily="34" charset="0"/>
                <a:ea typeface="+mn-ea"/>
              </a:rPr>
              <a:t>g</a:t>
            </a:r>
            <a:r>
              <a:rPr lang="en-US" altLang="ja-JP" sz="4800" baseline="0" dirty="0" err="1">
                <a:solidFill>
                  <a:schemeClr val="accent5">
                    <a:lumMod val="50000"/>
                  </a:schemeClr>
                </a:solidFill>
                <a:uFillTx/>
                <a:latin typeface="Arial" panose="020B0604020202020204" pitchFamily="34" charset="0"/>
                <a:ea typeface="+mn-ea"/>
              </a:rPr>
              <a:t>i</a:t>
            </a:r>
            <a:br>
              <a:rPr lang="en-US" altLang="ja-JP" sz="4800" baseline="0" dirty="0">
                <a:solidFill>
                  <a:schemeClr val="accent5">
                    <a:lumMod val="50000"/>
                  </a:schemeClr>
                </a:solidFill>
                <a:uFillTx/>
                <a:latin typeface="Arial" panose="020B0604020202020204" pitchFamily="34" charset="0"/>
                <a:ea typeface="+mn-ea"/>
              </a:rPr>
            </a:br>
            <a:endParaRPr lang="en-US" altLang="ja-JP" sz="2000" dirty="0">
              <a:solidFill>
                <a:schemeClr val="tx1"/>
              </a:solidFill>
              <a:latin typeface="BIZ UDP明朝 Medium" panose="02020500000000000000" pitchFamily="18" charset="-128"/>
              <a:ea typeface="BIZ UDP明朝 Medium" panose="02020500000000000000" pitchFamily="18" charset="-128"/>
            </a:endParaRPr>
          </a:p>
        </p:txBody>
      </p:sp>
    </p:spTree>
  </p:cSld>
  <p:clrMapOvr>
    <a:masterClrMapping/>
  </p:clrMapOvr>
  <p:transition advTm="3370">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1C8EA1-123E-CA90-0B3E-18DD2052211B}"/>
              </a:ext>
            </a:extLst>
          </p:cNvPr>
          <p:cNvSpPr>
            <a:spLocks noGrp="1"/>
          </p:cNvSpPr>
          <p:nvPr>
            <p:ph type="title"/>
          </p:nvPr>
        </p:nvSpPr>
        <p:spPr/>
        <p:txBody>
          <a:bodyPr/>
          <a:lstStyle/>
          <a:p>
            <a:r>
              <a:rPr kumimoji="1" lang="ja-JP" altLang="en-US" sz="2400" dirty="0">
                <a:latin typeface="BIZ UDP明朝 Medium" panose="02020500000000000000" pitchFamily="18" charset="-128"/>
                <a:ea typeface="BIZ UDP明朝 Medium" panose="02020500000000000000" pitchFamily="18" charset="-128"/>
              </a:rPr>
              <a:t>手書きの手紙アプリがクッキーのいらない</a:t>
            </a:r>
            <a:br>
              <a:rPr kumimoji="1" lang="en-US" altLang="ja-JP" sz="2400" dirty="0">
                <a:latin typeface="BIZ UDP明朝 Medium" panose="02020500000000000000" pitchFamily="18" charset="-128"/>
                <a:ea typeface="BIZ UDP明朝 Medium" panose="02020500000000000000" pitchFamily="18" charset="-128"/>
              </a:rPr>
            </a:br>
            <a:r>
              <a:rPr kumimoji="1" lang="en-US" altLang="ja-JP" sz="2400" dirty="0">
                <a:latin typeface="BIZ UDP明朝 Medium" panose="02020500000000000000" pitchFamily="18" charset="-128"/>
                <a:ea typeface="BIZ UDP明朝 Medium" panose="02020500000000000000" pitchFamily="18" charset="-128"/>
              </a:rPr>
              <a:t>AI</a:t>
            </a:r>
            <a:r>
              <a:rPr kumimoji="1" lang="ja-JP" altLang="en-US" sz="2400" dirty="0">
                <a:latin typeface="BIZ UDP明朝 Medium" panose="02020500000000000000" pitchFamily="18" charset="-128"/>
                <a:ea typeface="BIZ UDP明朝 Medium" panose="02020500000000000000" pitchFamily="18" charset="-128"/>
              </a:rPr>
              <a:t>マーケティングツールになるサービス</a:t>
            </a:r>
          </a:p>
        </p:txBody>
      </p:sp>
      <p:pic>
        <p:nvPicPr>
          <p:cNvPr id="4" name="図 3">
            <a:extLst>
              <a:ext uri="{FF2B5EF4-FFF2-40B4-BE49-F238E27FC236}">
                <a16:creationId xmlns:a16="http://schemas.microsoft.com/office/drawing/2014/main" id="{6ACF9484-D99B-7AF4-B850-425C6AF815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6181" y="1041734"/>
            <a:ext cx="7771638" cy="4101766"/>
          </a:xfrm>
          <a:prstGeom prst="rect">
            <a:avLst/>
          </a:prstGeom>
        </p:spPr>
      </p:pic>
    </p:spTree>
    <p:extLst>
      <p:ext uri="{BB962C8B-B14F-4D97-AF65-F5344CB8AC3E}">
        <p14:creationId xmlns:p14="http://schemas.microsoft.com/office/powerpoint/2010/main" val="1104500472"/>
      </p:ext>
    </p:extLst>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627380" y="-1085088"/>
            <a:ext cx="7601458" cy="3656837"/>
          </a:xfrm>
        </p:spPr>
        <p:txBody>
          <a:bodyPr/>
          <a:lstStyle/>
          <a:p>
            <a:r>
              <a:rPr lang="ja-JP" altLang="en-US" sz="2800" dirty="0">
                <a:latin typeface="BIZ UDP明朝 Medium" panose="02020500000000000000" pitchFamily="18" charset="-128"/>
                <a:ea typeface="BIZ UDP明朝 Medium" panose="02020500000000000000" pitchFamily="18" charset="-128"/>
              </a:rPr>
              <a:t>　</a:t>
            </a:r>
            <a:r>
              <a:rPr lang="ja-JP" altLang="en-US" sz="3200" b="1" dirty="0">
                <a:latin typeface="BIZ UDP明朝 Medium" panose="02020500000000000000" pitchFamily="18" charset="-128"/>
                <a:ea typeface="BIZ UDP明朝 Medium" panose="02020500000000000000" pitchFamily="18" charset="-128"/>
              </a:rPr>
              <a:t>ノンギフがユーザーに提供する価値</a:t>
            </a:r>
            <a:endParaRPr lang="en-US" altLang="ja-JP" sz="3200" b="1" dirty="0">
              <a:latin typeface="BIZ UDP明朝 Medium" panose="02020500000000000000" pitchFamily="18" charset="-128"/>
              <a:ea typeface="BIZ UDP明朝 Medium" panose="02020500000000000000" pitchFamily="18" charset="-128"/>
            </a:endParaRPr>
          </a:p>
        </p:txBody>
      </p:sp>
      <p:sp>
        <p:nvSpPr>
          <p:cNvPr id="6" name="コンテンツプレースホルダ 5"/>
          <p:cNvSpPr>
            <a:spLocks noGrp="1"/>
          </p:cNvSpPr>
          <p:nvPr>
            <p:ph idx="1"/>
          </p:nvPr>
        </p:nvSpPr>
        <p:spPr>
          <a:xfrm>
            <a:off x="313690" y="743329"/>
            <a:ext cx="8516620" cy="3656839"/>
          </a:xfrm>
        </p:spPr>
        <p:txBody>
          <a:bodyPr/>
          <a:lstStyle/>
          <a:p>
            <a:pPr marL="0" indent="0">
              <a:buNone/>
            </a:pPr>
            <a:endParaRPr lang="en-US" altLang="ja-JP" sz="28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a:t>
            </a:r>
            <a:r>
              <a:rPr lang="en-US" altLang="ja-JP" sz="2000" dirty="0" err="1">
                <a:latin typeface="BIZ UDP明朝 Medium" panose="02020500000000000000" pitchFamily="18" charset="-128"/>
                <a:ea typeface="BIZ UDP明朝 Medium" panose="02020500000000000000" pitchFamily="18" charset="-128"/>
              </a:rPr>
              <a:t>sns</a:t>
            </a:r>
            <a:r>
              <a:rPr lang="ja-JP" altLang="en-US" sz="2000" dirty="0">
                <a:latin typeface="BIZ UDP明朝 Medium" panose="02020500000000000000" pitchFamily="18" charset="-128"/>
                <a:ea typeface="BIZ UDP明朝 Medium" panose="02020500000000000000" pitchFamily="18" charset="-128"/>
              </a:rPr>
              <a:t>マーケティングはパーソナライズは難しいが</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en-US" altLang="ja-JP" sz="2000" dirty="0">
                <a:latin typeface="BIZ UDP明朝 Medium" panose="02020500000000000000" pitchFamily="18" charset="-128"/>
                <a:ea typeface="BIZ UDP明朝 Medium" panose="02020500000000000000" pitchFamily="18" charset="-128"/>
              </a:rPr>
              <a:t> </a:t>
            </a:r>
            <a:r>
              <a:rPr lang="ja-JP" altLang="en-US" sz="2000" dirty="0">
                <a:latin typeface="BIZ UDP明朝 Medium" panose="02020500000000000000" pitchFamily="18" charset="-128"/>
                <a:ea typeface="BIZ UDP明朝 Medium" panose="02020500000000000000" pitchFamily="18" charset="-128"/>
              </a:rPr>
              <a:t>レターやハガキは問題なし</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・ハガキや手紙に</a:t>
            </a:r>
            <a:r>
              <a:rPr lang="en-US" altLang="ja-JP" sz="2000" dirty="0">
                <a:solidFill>
                  <a:schemeClr val="tx1"/>
                </a:solidFill>
                <a:uFillTx/>
                <a:latin typeface="BIZ UDP明朝 Medium" panose="02020500000000000000" pitchFamily="18" charset="-128"/>
                <a:ea typeface="BIZ UDP明朝 Medium" panose="02020500000000000000" pitchFamily="18" charset="-128"/>
              </a:rPr>
              <a:t>QR</a:t>
            </a:r>
            <a:r>
              <a:rPr lang="ja-JP" altLang="en-US" sz="2000" dirty="0">
                <a:solidFill>
                  <a:schemeClr val="tx1"/>
                </a:solidFill>
                <a:uFillTx/>
                <a:latin typeface="BIZ UDP明朝 Medium" panose="02020500000000000000" pitchFamily="18" charset="-128"/>
                <a:ea typeface="BIZ UDP明朝 Medium" panose="02020500000000000000" pitchFamily="18" charset="-128"/>
              </a:rPr>
              <a:t>を付けて新しいマーケティングツールとする</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・いまの</a:t>
            </a:r>
            <a:r>
              <a:rPr lang="en-US" altLang="ja-JP" sz="2000" dirty="0">
                <a:solidFill>
                  <a:schemeClr val="tx1"/>
                </a:solidFill>
                <a:uFillTx/>
                <a:latin typeface="BIZ UDP明朝 Medium" panose="02020500000000000000" pitchFamily="18" charset="-128"/>
                <a:ea typeface="BIZ UDP明朝 Medium" panose="02020500000000000000" pitchFamily="18" charset="-128"/>
              </a:rPr>
              <a:t>SNS</a:t>
            </a:r>
            <a:r>
              <a:rPr lang="ja-JP" altLang="en-US" sz="2000" dirty="0">
                <a:solidFill>
                  <a:schemeClr val="tx1"/>
                </a:solidFill>
                <a:uFillTx/>
                <a:latin typeface="BIZ UDP明朝 Medium" panose="02020500000000000000" pitchFamily="18" charset="-128"/>
                <a:ea typeface="BIZ UDP明朝 Medium" panose="02020500000000000000" pitchFamily="18" charset="-128"/>
              </a:rPr>
              <a:t>ではマス広告なので個別化が難しい</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・パーソナライズした直接コミュニケーションで継続・リピート率を上げる</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・顧客が企業に大切だと伝えるツールサービス</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・アフターフォローサービスしている</a:t>
            </a:r>
            <a:r>
              <a:rPr lang="en-US" altLang="ja-JP" sz="2000" dirty="0">
                <a:solidFill>
                  <a:schemeClr val="tx1"/>
                </a:solidFill>
                <a:uFillTx/>
                <a:latin typeface="BIZ UDP明朝 Medium" panose="02020500000000000000" pitchFamily="18" charset="-128"/>
                <a:ea typeface="BIZ UDP明朝 Medium" panose="02020500000000000000" pitchFamily="18" charset="-128"/>
              </a:rPr>
              <a:t>EC</a:t>
            </a:r>
            <a:r>
              <a:rPr lang="ja-JP" altLang="en-US" sz="2000" dirty="0">
                <a:solidFill>
                  <a:schemeClr val="tx1"/>
                </a:solidFill>
                <a:uFillTx/>
                <a:latin typeface="BIZ UDP明朝 Medium" panose="02020500000000000000" pitchFamily="18" charset="-128"/>
                <a:ea typeface="BIZ UDP明朝 Medium" panose="02020500000000000000" pitchFamily="18" charset="-128"/>
              </a:rPr>
              <a:t>企業</a:t>
            </a:r>
            <a:r>
              <a:rPr lang="ja-JP" altLang="en-US" sz="2000" dirty="0">
                <a:latin typeface="BIZ UDP明朝 Medium" panose="02020500000000000000" pitchFamily="18" charset="-128"/>
                <a:ea typeface="BIZ UDP明朝 Medium" panose="02020500000000000000" pitchFamily="18" charset="-128"/>
              </a:rPr>
              <a:t>全体で</a:t>
            </a:r>
            <a:r>
              <a:rPr lang="ja-JP" altLang="en-US" sz="2000" dirty="0">
                <a:solidFill>
                  <a:schemeClr val="tx1"/>
                </a:solidFill>
                <a:uFillTx/>
                <a:latin typeface="BIZ UDP明朝 Medium" panose="02020500000000000000" pitchFamily="18" charset="-128"/>
                <a:ea typeface="BIZ UDP明朝 Medium" panose="02020500000000000000" pitchFamily="18" charset="-128"/>
              </a:rPr>
              <a:t>リテンションが約</a:t>
            </a:r>
            <a:r>
              <a:rPr lang="ja-JP" altLang="en-US" sz="2000" dirty="0">
                <a:solidFill>
                  <a:srgbClr val="FF0000"/>
                </a:solidFill>
                <a:uFillTx/>
                <a:latin typeface="BIZ UDP明朝 Medium" panose="02020500000000000000" pitchFamily="18" charset="-128"/>
                <a:ea typeface="BIZ UDP明朝 Medium" panose="02020500000000000000" pitchFamily="18" charset="-128"/>
              </a:rPr>
              <a:t>２０</a:t>
            </a:r>
            <a:r>
              <a:rPr lang="ja-JP" altLang="en-US" sz="2000" dirty="0">
                <a:solidFill>
                  <a:schemeClr val="tx1"/>
                </a:solidFill>
                <a:uFillTx/>
                <a:latin typeface="BIZ UDP明朝 Medium" panose="02020500000000000000" pitchFamily="18" charset="-128"/>
                <a:ea typeface="BIZ UDP明朝 Medium" panose="02020500000000000000" pitchFamily="18" charset="-128"/>
              </a:rPr>
              <a:t>％</a:t>
            </a: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　していない企業はリテンション</a:t>
            </a:r>
            <a:r>
              <a:rPr lang="en-US" altLang="ja-JP" sz="2000" dirty="0">
                <a:solidFill>
                  <a:srgbClr val="FF0000"/>
                </a:solidFill>
                <a:uFillTx/>
                <a:latin typeface="BIZ UDP明朝 Medium" panose="02020500000000000000" pitchFamily="18" charset="-128"/>
                <a:ea typeface="BIZ UDP明朝 Medium" panose="02020500000000000000" pitchFamily="18" charset="-128"/>
              </a:rPr>
              <a:t>10</a:t>
            </a:r>
            <a:r>
              <a:rPr lang="ja-JP" altLang="en-US" sz="2000" dirty="0">
                <a:solidFill>
                  <a:schemeClr val="tx1"/>
                </a:solidFill>
                <a:uFillTx/>
                <a:latin typeface="BIZ UDP明朝 Medium" panose="02020500000000000000" pitchFamily="18" charset="-128"/>
                <a:ea typeface="BIZ UDP明朝 Medium" panose="02020500000000000000" pitchFamily="18" charset="-128"/>
              </a:rPr>
              <a:t>％です＝なぜしないか？面倒だからです</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000" dirty="0">
                <a:solidFill>
                  <a:schemeClr val="tx1"/>
                </a:solidFill>
                <a:uFillTx/>
                <a:latin typeface="BIZ UDP明朝 Medium" panose="02020500000000000000" pitchFamily="18" charset="-128"/>
                <a:ea typeface="BIZ UDP明朝 Medium" panose="02020500000000000000" pitchFamily="18" charset="-128"/>
              </a:rPr>
              <a:t>　この問題をマルッと解決できます。</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endParaRPr lang="en-US" altLang="ja-JP" sz="2200" dirty="0">
              <a:solidFill>
                <a:schemeClr val="tx1"/>
              </a:solidFill>
              <a:uFillTx/>
              <a:latin typeface="BIZ UDP明朝 Medium" panose="02020500000000000000" pitchFamily="18" charset="-128"/>
              <a:ea typeface="BIZ UDP明朝 Medium" panose="02020500000000000000" pitchFamily="18" charset="-128"/>
            </a:endParaRPr>
          </a:p>
        </p:txBody>
      </p:sp>
    </p:spTree>
  </p:cSld>
  <p:clrMapOvr>
    <a:masterClrMapping/>
  </p:clrMapOvr>
  <p:transition advTm="6476">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11BBB90-54AA-DD07-6311-79F6E3C27D5F}"/>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手書きのリピート率の力</a:t>
            </a:r>
          </a:p>
        </p:txBody>
      </p:sp>
      <p:sp>
        <p:nvSpPr>
          <p:cNvPr id="3" name="コンテンツ プレースホルダー 2">
            <a:extLst>
              <a:ext uri="{FF2B5EF4-FFF2-40B4-BE49-F238E27FC236}">
                <a16:creationId xmlns:a16="http://schemas.microsoft.com/office/drawing/2014/main" id="{DCDBE394-AF00-E467-53D8-ED46CF68E01F}"/>
              </a:ext>
            </a:extLst>
          </p:cNvPr>
          <p:cNvSpPr>
            <a:spLocks noGrp="1"/>
          </p:cNvSpPr>
          <p:nvPr>
            <p:ph idx="1"/>
          </p:nvPr>
        </p:nvSpPr>
        <p:spPr/>
        <p:txBody>
          <a:bodyPr/>
          <a:lstStyle/>
          <a:p>
            <a:pPr algn="just"/>
            <a:r>
              <a:rPr lang="ja-JP" altLang="ja-JP"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rPr>
              <a:t>手書きのレターでリピート率</a:t>
            </a:r>
            <a:r>
              <a:rPr lang="en-US" altLang="ja-JP"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rPr>
              <a:t>2</a:t>
            </a:r>
            <a:r>
              <a:rPr lang="ja-JP" altLang="en-US"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rPr>
              <a:t>－</a:t>
            </a:r>
            <a:r>
              <a:rPr lang="ja-JP" altLang="ja-JP"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rPr>
              <a:t>４割にもなります　</a:t>
            </a:r>
            <a:endParaRPr lang="en-US" altLang="ja-JP"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endParaRPr>
          </a:p>
          <a:p>
            <a:pPr marL="0" indent="0" algn="just">
              <a:buNone/>
            </a:pPr>
            <a:r>
              <a:rPr lang="en-US" altLang="ja-JP" sz="2200" kern="100" dirty="0">
                <a:latin typeface="BIZ UDP明朝 Medium" panose="02020500000000000000" pitchFamily="18" charset="-128"/>
                <a:ea typeface="BIZ UDP明朝 Medium" panose="02020500000000000000" pitchFamily="18" charset="-128"/>
                <a:cs typeface="Times New Roman" panose="02020603050405020304" pitchFamily="18" charset="0"/>
              </a:rPr>
              <a:t>    </a:t>
            </a:r>
            <a:r>
              <a:rPr lang="ja-JP" altLang="ja-JP" sz="2200" kern="100" dirty="0">
                <a:effectLst/>
                <a:latin typeface="BIZ UDP明朝 Medium" panose="02020500000000000000" pitchFamily="18" charset="-128"/>
                <a:ea typeface="BIZ UDP明朝 Medium" panose="02020500000000000000" pitchFamily="18" charset="-128"/>
                <a:cs typeface="Times New Roman" panose="02020603050405020304" pitchFamily="18" charset="0"/>
              </a:rPr>
              <a:t>参考サイト</a:t>
            </a:r>
          </a:p>
          <a:p>
            <a:pPr indent="133350" algn="just"/>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indent="0" algn="just">
              <a:buNone/>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hlinkClick r:id="rId2"/>
              </a:rPr>
              <a:t>https://netshop.impress.co.jp/node/9529</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indent="0" algn="just">
              <a:buNone/>
            </a:pP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pic>
        <p:nvPicPr>
          <p:cNvPr id="4" name="図 3">
            <a:extLst>
              <a:ext uri="{FF2B5EF4-FFF2-40B4-BE49-F238E27FC236}">
                <a16:creationId xmlns:a16="http://schemas.microsoft.com/office/drawing/2014/main" id="{017E60A9-C008-1174-5514-D32B08AE54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5162" y="2715567"/>
            <a:ext cx="4122420" cy="1878658"/>
          </a:xfrm>
          <a:prstGeom prst="rect">
            <a:avLst/>
          </a:prstGeom>
          <a:noFill/>
          <a:ln>
            <a:noFill/>
          </a:ln>
        </p:spPr>
      </p:pic>
    </p:spTree>
    <p:extLst>
      <p:ext uri="{BB962C8B-B14F-4D97-AF65-F5344CB8AC3E}">
        <p14:creationId xmlns:p14="http://schemas.microsoft.com/office/powerpoint/2010/main" val="2223557842"/>
      </p:ext>
    </p:extLst>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E6878CA8-2C7F-4B28-84F5-25D00010AA89}"/>
              </a:ext>
            </a:extLst>
          </p:cNvPr>
          <p:cNvSpPr>
            <a:spLocks noGrp="1"/>
          </p:cNvSpPr>
          <p:nvPr>
            <p:ph type="title"/>
          </p:nvPr>
        </p:nvSpPr>
        <p:spPr/>
        <p:txBody>
          <a:bodyPr/>
          <a:lstStyle/>
          <a:p>
            <a:r>
              <a:rPr lang="ja-JP" altLang="en-US" dirty="0"/>
              <a:t>アプリの概要</a:t>
            </a:r>
          </a:p>
        </p:txBody>
      </p:sp>
      <p:sp>
        <p:nvSpPr>
          <p:cNvPr id="4" name="コンテンツ プレースホルダー 3">
            <a:extLst>
              <a:ext uri="{FF2B5EF4-FFF2-40B4-BE49-F238E27FC236}">
                <a16:creationId xmlns:a16="http://schemas.microsoft.com/office/drawing/2014/main" id="{C2B7AEDA-47BB-2AB3-627A-112C2C551A3A}"/>
              </a:ext>
            </a:extLst>
          </p:cNvPr>
          <p:cNvSpPr>
            <a:spLocks noGrp="1"/>
          </p:cNvSpPr>
          <p:nvPr>
            <p:ph idx="1"/>
          </p:nvPr>
        </p:nvSpPr>
        <p:spPr>
          <a:xfrm>
            <a:off x="457200" y="1169014"/>
            <a:ext cx="8229600" cy="3394075"/>
          </a:xfrm>
        </p:spPr>
        <p:txBody>
          <a:bodyPr/>
          <a:lstStyle/>
          <a:p>
            <a:pPr marL="0" indent="0">
              <a:buNone/>
            </a:pPr>
            <a:r>
              <a:rPr lang="ja-JP" altLang="en-US" sz="2000" dirty="0">
                <a:latin typeface="BIZ UDP明朝 Medium" panose="02020500000000000000" pitchFamily="18" charset="-128"/>
                <a:ea typeface="BIZ UDP明朝 Medium" panose="02020500000000000000" pitchFamily="18" charset="-128"/>
              </a:rPr>
              <a:t>　ユーザーは手書きの手紙がアプリで送れる</a:t>
            </a:r>
            <a:endParaRPr lang="en-US" altLang="ja-JP" sz="2000" dirty="0">
              <a:latin typeface="BIZ UDP明朝 Medium" panose="02020500000000000000" pitchFamily="18" charset="-128"/>
              <a:ea typeface="BIZ UDP明朝 Medium" panose="02020500000000000000" pitchFamily="18" charset="-128"/>
            </a:endParaRPr>
          </a:p>
          <a:p>
            <a:pPr marL="0" indent="0">
              <a:buNone/>
            </a:pP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ユーザーの必要ステップは</a:t>
            </a:r>
            <a:endParaRPr lang="en-US" altLang="ja-JP" sz="2000" dirty="0">
              <a:latin typeface="BIZ UDP明朝 Medium" panose="02020500000000000000" pitchFamily="18" charset="-128"/>
              <a:ea typeface="BIZ UDP明朝 Medium" panose="02020500000000000000" pitchFamily="18" charset="-128"/>
            </a:endParaRPr>
          </a:p>
          <a:p>
            <a:pPr marL="0" indent="0">
              <a:buNone/>
            </a:pP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a:t>
            </a:r>
            <a:r>
              <a:rPr lang="en-US" altLang="ja-JP" sz="2000" dirty="0">
                <a:latin typeface="BIZ UDP明朝 Medium" panose="02020500000000000000" pitchFamily="18" charset="-128"/>
                <a:ea typeface="BIZ UDP明朝 Medium" panose="02020500000000000000" pitchFamily="18" charset="-128"/>
              </a:rPr>
              <a:t>1.</a:t>
            </a:r>
            <a:r>
              <a:rPr lang="ja-JP" altLang="en-US" sz="2000" dirty="0">
                <a:latin typeface="BIZ UDP明朝 Medium" panose="02020500000000000000" pitchFamily="18" charset="-128"/>
                <a:ea typeface="BIZ UDP明朝 Medium" panose="02020500000000000000" pitchFamily="18" charset="-128"/>
              </a:rPr>
              <a:t>アプリのダウンロード</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a:t>
            </a:r>
            <a:r>
              <a:rPr lang="en-US" altLang="ja-JP" sz="2000" dirty="0">
                <a:latin typeface="BIZ UDP明朝 Medium" panose="02020500000000000000" pitchFamily="18" charset="-128"/>
                <a:ea typeface="BIZ UDP明朝 Medium" panose="02020500000000000000" pitchFamily="18" charset="-128"/>
              </a:rPr>
              <a:t>2.</a:t>
            </a:r>
            <a:r>
              <a:rPr lang="ja-JP" altLang="en-US" sz="2000" dirty="0">
                <a:latin typeface="BIZ UDP明朝 Medium" panose="02020500000000000000" pitchFamily="18" charset="-128"/>
                <a:ea typeface="BIZ UDP明朝 Medium" panose="02020500000000000000" pitchFamily="18" charset="-128"/>
              </a:rPr>
              <a:t>手書き文字の写真</a:t>
            </a:r>
            <a:r>
              <a:rPr lang="en-US" altLang="ja-JP" sz="2000" dirty="0">
                <a:latin typeface="BIZ UDP明朝 Medium" panose="02020500000000000000" pitchFamily="18" charset="-128"/>
                <a:ea typeface="BIZ UDP明朝 Medium" panose="02020500000000000000" pitchFamily="18" charset="-128"/>
              </a:rPr>
              <a:t>(1</a:t>
            </a:r>
            <a:r>
              <a:rPr lang="ja-JP" altLang="en-US" sz="2000" dirty="0">
                <a:latin typeface="BIZ UDP明朝 Medium" panose="02020500000000000000" pitchFamily="18" charset="-128"/>
                <a:ea typeface="BIZ UDP明朝 Medium" panose="02020500000000000000" pitchFamily="18" charset="-128"/>
              </a:rPr>
              <a:t>言</a:t>
            </a:r>
            <a:r>
              <a:rPr lang="en-US" altLang="ja-JP" sz="2000" dirty="0">
                <a:latin typeface="BIZ UDP明朝 Medium" panose="02020500000000000000" pitchFamily="18" charset="-128"/>
                <a:ea typeface="BIZ UDP明朝 Medium" panose="02020500000000000000" pitchFamily="18" charset="-128"/>
              </a:rPr>
              <a:t>)</a:t>
            </a:r>
            <a:r>
              <a:rPr lang="ja-JP" altLang="en-US" sz="2000" dirty="0">
                <a:latin typeface="BIZ UDP明朝 Medium" panose="02020500000000000000" pitchFamily="18" charset="-128"/>
                <a:ea typeface="BIZ UDP明朝 Medium" panose="02020500000000000000" pitchFamily="18" charset="-128"/>
              </a:rPr>
              <a:t>一枚　</a:t>
            </a:r>
            <a:r>
              <a:rPr lang="en-US" altLang="ja-JP" sz="2000" dirty="0">
                <a:latin typeface="BIZ UDP明朝 Medium" panose="02020500000000000000" pitchFamily="18" charset="-128"/>
                <a:ea typeface="BIZ UDP明朝 Medium" panose="02020500000000000000" pitchFamily="18" charset="-128"/>
              </a:rPr>
              <a:t>AI</a:t>
            </a:r>
            <a:r>
              <a:rPr lang="ja-JP" altLang="en-US" sz="2000" dirty="0">
                <a:latin typeface="BIZ UDP明朝 Medium" panose="02020500000000000000" pitchFamily="18" charset="-128"/>
                <a:ea typeface="BIZ UDP明朝 Medium" panose="02020500000000000000" pitchFamily="18" charset="-128"/>
              </a:rPr>
              <a:t>用</a:t>
            </a:r>
            <a:r>
              <a:rPr lang="en-US" altLang="ja-JP" sz="2000" dirty="0">
                <a:latin typeface="BIZ UDP明朝 Medium" panose="02020500000000000000" pitchFamily="18" charset="-128"/>
                <a:ea typeface="BIZ UDP明朝 Medium" panose="02020500000000000000" pitchFamily="18" charset="-128"/>
              </a:rPr>
              <a:t>※</a:t>
            </a:r>
            <a:r>
              <a:rPr lang="ja-JP" altLang="en-US" sz="2000" dirty="0">
                <a:latin typeface="BIZ UDP明朝 Medium" panose="02020500000000000000" pitchFamily="18" charset="-128"/>
                <a:ea typeface="BIZ UDP明朝 Medium" panose="02020500000000000000" pitchFamily="18" charset="-128"/>
              </a:rPr>
              <a:t>なくても可</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a:t>
            </a:r>
            <a:r>
              <a:rPr lang="en-US" altLang="ja-JP" sz="2000" dirty="0">
                <a:latin typeface="BIZ UDP明朝 Medium" panose="02020500000000000000" pitchFamily="18" charset="-128"/>
                <a:ea typeface="BIZ UDP明朝 Medium" panose="02020500000000000000" pitchFamily="18" charset="-128"/>
              </a:rPr>
              <a:t>3.</a:t>
            </a:r>
            <a:r>
              <a:rPr lang="ja-JP" altLang="en-US" sz="2000" dirty="0">
                <a:latin typeface="BIZ UDP明朝 Medium" panose="02020500000000000000" pitchFamily="18" charset="-128"/>
                <a:ea typeface="BIZ UDP明朝 Medium" panose="02020500000000000000" pitchFamily="18" charset="-128"/>
              </a:rPr>
              <a:t>顧客宛てメッセージを入力</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a:t>
            </a:r>
            <a:r>
              <a:rPr lang="en-US" altLang="ja-JP" sz="2000" dirty="0">
                <a:latin typeface="BIZ UDP明朝 Medium" panose="02020500000000000000" pitchFamily="18" charset="-128"/>
                <a:ea typeface="BIZ UDP明朝 Medium" panose="02020500000000000000" pitchFamily="18" charset="-128"/>
              </a:rPr>
              <a:t>4.</a:t>
            </a:r>
            <a:r>
              <a:rPr lang="ja-JP" altLang="en-US" sz="2000" dirty="0">
                <a:latin typeface="BIZ UDP明朝 Medium" panose="02020500000000000000" pitchFamily="18" charset="-128"/>
                <a:ea typeface="BIZ UDP明朝 Medium" panose="02020500000000000000" pitchFamily="18" charset="-128"/>
              </a:rPr>
              <a:t>ユーザー住所　ｃｓｖ</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a:t>
            </a:r>
            <a:r>
              <a:rPr lang="en-US" altLang="ja-JP" sz="2000" dirty="0">
                <a:latin typeface="BIZ UDP明朝 Medium" panose="02020500000000000000" pitchFamily="18" charset="-128"/>
                <a:ea typeface="BIZ UDP明朝 Medium" panose="02020500000000000000" pitchFamily="18" charset="-128"/>
              </a:rPr>
              <a:t>5.</a:t>
            </a:r>
            <a:r>
              <a:rPr lang="ja-JP" altLang="en-US" sz="2000" dirty="0">
                <a:latin typeface="BIZ UDP明朝 Medium" panose="02020500000000000000" pitchFamily="18" charset="-128"/>
                <a:ea typeface="BIZ UDP明朝 Medium" panose="02020500000000000000" pitchFamily="18" charset="-128"/>
              </a:rPr>
              <a:t>サービス料１枚</a:t>
            </a:r>
            <a:r>
              <a:rPr lang="en-US" altLang="ja-JP" sz="2000" dirty="0">
                <a:latin typeface="BIZ UDP明朝 Medium" panose="02020500000000000000" pitchFamily="18" charset="-128"/>
                <a:ea typeface="BIZ UDP明朝 Medium" panose="02020500000000000000" pitchFamily="18" charset="-128"/>
              </a:rPr>
              <a:t>2</a:t>
            </a:r>
            <a:r>
              <a:rPr lang="ja-JP" altLang="en-US" sz="2000" dirty="0">
                <a:latin typeface="BIZ UDP明朝 Medium" panose="02020500000000000000" pitchFamily="18" charset="-128"/>
                <a:ea typeface="BIZ UDP明朝 Medium" panose="02020500000000000000" pitchFamily="18" charset="-128"/>
              </a:rPr>
              <a:t>００円のみ</a:t>
            </a:r>
            <a:endParaRPr lang="en-US" altLang="ja-JP" sz="2000" dirty="0">
              <a:latin typeface="BIZ UDP明朝 Medium" panose="02020500000000000000" pitchFamily="18" charset="-128"/>
              <a:ea typeface="BIZ UDP明朝 Medium" panose="02020500000000000000" pitchFamily="18" charset="-128"/>
            </a:endParaRPr>
          </a:p>
          <a:p>
            <a:pPr marL="0" indent="0">
              <a:buNone/>
            </a:pPr>
            <a:endParaRPr lang="ja-JP" altLang="en-US" dirty="0"/>
          </a:p>
        </p:txBody>
      </p:sp>
      <p:pic>
        <p:nvPicPr>
          <p:cNvPr id="6" name="図 5">
            <a:extLst>
              <a:ext uri="{FF2B5EF4-FFF2-40B4-BE49-F238E27FC236}">
                <a16:creationId xmlns:a16="http://schemas.microsoft.com/office/drawing/2014/main" id="{BEEEAE2A-E617-1FAB-33F2-BB6CB33129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00419" y="1334475"/>
            <a:ext cx="2060690" cy="3439730"/>
          </a:xfrm>
          <a:prstGeom prst="rect">
            <a:avLst/>
          </a:prstGeom>
        </p:spPr>
      </p:pic>
    </p:spTree>
    <p:extLst>
      <p:ext uri="{BB962C8B-B14F-4D97-AF65-F5344CB8AC3E}">
        <p14:creationId xmlns:p14="http://schemas.microsoft.com/office/powerpoint/2010/main" val="2645105297"/>
      </p:ext>
    </p:extLst>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a:xfrm>
            <a:off x="457200" y="206375"/>
            <a:ext cx="7771638" cy="857250"/>
          </a:xfrm>
        </p:spPr>
        <p:txBody>
          <a:bodyPr/>
          <a:lstStyle/>
          <a:p>
            <a:br>
              <a:rPr lang="en-US" altLang="ja-JP" b="1" dirty="0">
                <a:solidFill>
                  <a:schemeClr val="tx1"/>
                </a:solidFill>
                <a:uFillTx/>
                <a:latin typeface="Arial" panose="020B0604020202020204" pitchFamily="34" charset="0"/>
                <a:ea typeface="游ゴシック" panose="020B0400000000000000" charset="-128"/>
                <a:sym typeface="+mn-ea"/>
              </a:rPr>
            </a:br>
            <a:r>
              <a:rPr lang="ja-JP" altLang="en-US" b="1" dirty="0">
                <a:solidFill>
                  <a:schemeClr val="tx1"/>
                </a:solidFill>
                <a:uFillTx/>
                <a:latin typeface="Arial" panose="020B0604020202020204" pitchFamily="34" charset="0"/>
                <a:ea typeface="游ゴシック" panose="020B0400000000000000" charset="-128"/>
                <a:sym typeface="+mn-ea"/>
              </a:rPr>
              <a:t>　</a:t>
            </a:r>
            <a:br>
              <a:rPr lang="en-US" altLang="ja-JP" b="1" dirty="0">
                <a:solidFill>
                  <a:schemeClr val="tx1"/>
                </a:solidFill>
                <a:latin typeface="Arial" panose="020B0604020202020204" pitchFamily="34" charset="0"/>
                <a:ea typeface="游ゴシック" panose="020B0400000000000000" charset="-128"/>
                <a:sym typeface="+mn-ea"/>
              </a:rPr>
            </a:br>
            <a:r>
              <a:rPr lang="ja-JP" altLang="en-US" b="1" dirty="0">
                <a:solidFill>
                  <a:schemeClr val="tx1"/>
                </a:solidFill>
                <a:uFillTx/>
                <a:latin typeface="Arial" panose="020B0604020202020204" pitchFamily="34" charset="0"/>
                <a:ea typeface="游ゴシック" panose="020B0400000000000000" charset="-128"/>
                <a:sym typeface="+mn-ea"/>
              </a:rPr>
              <a:t>アプリの</a:t>
            </a:r>
            <a:r>
              <a:rPr lang="ja-JP" altLang="en-US" b="1" dirty="0">
                <a:solidFill>
                  <a:schemeClr val="tx1"/>
                </a:solidFill>
                <a:latin typeface="Arial" panose="020B0604020202020204" pitchFamily="34" charset="0"/>
                <a:ea typeface="游ゴシック" panose="020B0400000000000000" charset="-128"/>
                <a:sym typeface="+mn-ea"/>
              </a:rPr>
              <a:t>特徴</a:t>
            </a:r>
            <a:br>
              <a:rPr lang="ja-JP" altLang="en-US" b="1" baseline="0" dirty="0">
                <a:solidFill>
                  <a:schemeClr val="tx1"/>
                </a:solidFill>
                <a:uFillTx/>
                <a:latin typeface="Arial" panose="020B0604020202020204" pitchFamily="34" charset="0"/>
                <a:ea typeface="游ゴシック" panose="020B0400000000000000" charset="-128"/>
              </a:rPr>
            </a:br>
            <a:endParaRPr lang="ja-JP" altLang="en-US" dirty="0"/>
          </a:p>
        </p:txBody>
      </p:sp>
      <p:sp>
        <p:nvSpPr>
          <p:cNvPr id="7" name="コンテンツプレースホルダ 6"/>
          <p:cNvSpPr>
            <a:spLocks noGrp="1"/>
          </p:cNvSpPr>
          <p:nvPr>
            <p:ph idx="1"/>
          </p:nvPr>
        </p:nvSpPr>
        <p:spPr>
          <a:xfrm>
            <a:off x="457200" y="1200150"/>
            <a:ext cx="5943219" cy="3394075"/>
          </a:xfrm>
        </p:spPr>
        <p:txBody>
          <a:bodyPr/>
          <a:lstStyle/>
          <a:p>
            <a:pPr algn="l" defTabSz="914400">
              <a:lnSpc>
                <a:spcPct val="80000"/>
              </a:lnSpc>
              <a:spcBef>
                <a:spcPct val="0"/>
              </a:spcBef>
              <a:buSzPct val="100000"/>
              <a:buNone/>
            </a:pPr>
            <a:endParaRPr lang="ja-JP" altLang="en-US" dirty="0">
              <a:solidFill>
                <a:schemeClr val="tx1"/>
              </a:solidFill>
              <a:uFillTx/>
              <a:latin typeface="BIZ UDP明朝 Medium" panose="02020500000000000000" pitchFamily="18" charset="-128"/>
              <a:ea typeface="BIZ UDP明朝 Medium" panose="02020500000000000000" pitchFamily="18" charset="-128"/>
            </a:endParaRPr>
          </a:p>
          <a:p>
            <a:r>
              <a:rPr lang="ja-JP" altLang="en-US" sz="2000" dirty="0">
                <a:solidFill>
                  <a:schemeClr val="tx1"/>
                </a:solidFill>
                <a:uFillTx/>
                <a:latin typeface="BIZ UDP明朝 Medium" panose="02020500000000000000" pitchFamily="18" charset="-128"/>
                <a:ea typeface="BIZ UDP明朝 Medium" panose="02020500000000000000" pitchFamily="18" charset="-128"/>
              </a:rPr>
              <a:t>買う</a:t>
            </a:r>
            <a:r>
              <a:rPr lang="ja-JP" altLang="en-US" sz="2000" dirty="0">
                <a:latin typeface="BIZ UDP明朝 Medium" panose="02020500000000000000" pitchFamily="18" charset="-128"/>
                <a:ea typeface="BIZ UDP明朝 Medium" panose="02020500000000000000" pitchFamily="18" charset="-128"/>
              </a:rPr>
              <a:t>テマ</a:t>
            </a:r>
            <a:r>
              <a:rPr lang="ja-JP" altLang="en-US" sz="2000" dirty="0">
                <a:solidFill>
                  <a:schemeClr val="tx1"/>
                </a:solidFill>
                <a:uFillTx/>
                <a:latin typeface="BIZ UDP明朝 Medium" panose="02020500000000000000" pitchFamily="18" charset="-128"/>
                <a:ea typeface="BIZ UDP明朝 Medium" panose="02020500000000000000" pitchFamily="18" charset="-128"/>
              </a:rPr>
              <a:t>・書く</a:t>
            </a:r>
            <a:r>
              <a:rPr lang="ja-JP" altLang="en-US" sz="2000" dirty="0">
                <a:latin typeface="BIZ UDP明朝 Medium" panose="02020500000000000000" pitchFamily="18" charset="-128"/>
                <a:ea typeface="BIZ UDP明朝 Medium" panose="02020500000000000000" pitchFamily="18" charset="-128"/>
              </a:rPr>
              <a:t>テマ</a:t>
            </a:r>
            <a:r>
              <a:rPr lang="ja-JP" altLang="en-US" sz="2000" dirty="0">
                <a:solidFill>
                  <a:schemeClr val="tx1"/>
                </a:solidFill>
                <a:uFillTx/>
                <a:latin typeface="BIZ UDP明朝 Medium" panose="02020500000000000000" pitchFamily="18" charset="-128"/>
                <a:ea typeface="BIZ UDP明朝 Medium" panose="02020500000000000000" pitchFamily="18" charset="-128"/>
              </a:rPr>
              <a:t>・送る</a:t>
            </a:r>
            <a:r>
              <a:rPr lang="ja-JP" altLang="en-US" sz="2000" dirty="0">
                <a:latin typeface="BIZ UDP明朝 Medium" panose="02020500000000000000" pitchFamily="18" charset="-128"/>
                <a:ea typeface="BIZ UDP明朝 Medium" panose="02020500000000000000" pitchFamily="18" charset="-128"/>
              </a:rPr>
              <a:t>テマ</a:t>
            </a:r>
            <a:r>
              <a:rPr lang="ja-JP" altLang="en-US" sz="2000" dirty="0">
                <a:solidFill>
                  <a:schemeClr val="tx1"/>
                </a:solidFill>
                <a:uFillTx/>
                <a:latin typeface="BIZ UDP明朝 Medium" panose="02020500000000000000" pitchFamily="18" charset="-128"/>
                <a:ea typeface="BIZ UDP明朝 Medium" panose="02020500000000000000" pitchFamily="18" charset="-128"/>
              </a:rPr>
              <a:t>がなくなる</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r>
              <a:rPr lang="ja-JP" altLang="en-US" sz="2000" dirty="0">
                <a:latin typeface="BIZ UDP明朝 Medium" panose="02020500000000000000" pitchFamily="18" charset="-128"/>
                <a:ea typeface="BIZ UDP明朝 Medium" panose="02020500000000000000" pitchFamily="18" charset="-128"/>
              </a:rPr>
              <a:t>企業はユーザーを大切に考えているとアピールとコミュニケーションをができる</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r>
              <a:rPr lang="en-US" altLang="ja-JP" sz="2000" dirty="0">
                <a:latin typeface="BIZ UDP明朝 Medium" panose="02020500000000000000" pitchFamily="18" charset="-128"/>
                <a:ea typeface="BIZ UDP明朝 Medium" panose="02020500000000000000" pitchFamily="18" charset="-128"/>
              </a:rPr>
              <a:t>CM/SNS</a:t>
            </a:r>
            <a:r>
              <a:rPr lang="ja-JP" altLang="en-US" sz="2000" dirty="0">
                <a:latin typeface="BIZ UDP明朝 Medium" panose="02020500000000000000" pitchFamily="18" charset="-128"/>
                <a:ea typeface="BIZ UDP明朝 Medium" panose="02020500000000000000" pitchFamily="18" charset="-128"/>
              </a:rPr>
              <a:t>以外の企業が個人に向けての</a:t>
            </a:r>
            <a:endParaRPr lang="en-US" altLang="ja-JP" sz="2000" dirty="0">
              <a:latin typeface="BIZ UDP明朝 Medium" panose="02020500000000000000" pitchFamily="18" charset="-128"/>
              <a:ea typeface="BIZ UDP明朝 Medium" panose="02020500000000000000" pitchFamily="18" charset="-128"/>
            </a:endParaRPr>
          </a:p>
          <a:p>
            <a:pPr marL="0" indent="0">
              <a:buNone/>
            </a:pPr>
            <a:r>
              <a:rPr lang="ja-JP" altLang="en-US" sz="2000" dirty="0">
                <a:latin typeface="BIZ UDP明朝 Medium" panose="02020500000000000000" pitchFamily="18" charset="-128"/>
                <a:ea typeface="BIZ UDP明朝 Medium" panose="02020500000000000000" pitchFamily="18" charset="-128"/>
              </a:rPr>
              <a:t>　　新しい顧客エンゲージメントツール</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r>
              <a:rPr lang="ja-JP" altLang="en-US" sz="2000" dirty="0">
                <a:latin typeface="BIZ UDP明朝 Medium" panose="02020500000000000000" pitchFamily="18" charset="-128"/>
                <a:ea typeface="BIZ UDP明朝 Medium" panose="02020500000000000000" pitchFamily="18" charset="-128"/>
              </a:rPr>
              <a:t>企業様の</a:t>
            </a:r>
            <a:r>
              <a:rPr lang="en-US" altLang="ja-JP" sz="2000" dirty="0">
                <a:latin typeface="BIZ UDP明朝 Medium" panose="02020500000000000000" pitchFamily="18" charset="-128"/>
                <a:ea typeface="BIZ UDP明朝 Medium" panose="02020500000000000000" pitchFamily="18" charset="-128"/>
              </a:rPr>
              <a:t>QR</a:t>
            </a:r>
            <a:r>
              <a:rPr lang="ja-JP" altLang="en-US" sz="2000" dirty="0">
                <a:latin typeface="BIZ UDP明朝 Medium" panose="02020500000000000000" pitchFamily="18" charset="-128"/>
                <a:ea typeface="BIZ UDP明朝 Medium" panose="02020500000000000000" pitchFamily="18" charset="-128"/>
              </a:rPr>
              <a:t>コードを貼り</a:t>
            </a:r>
            <a:r>
              <a:rPr lang="en-US" altLang="ja-JP" sz="2000" dirty="0">
                <a:latin typeface="BIZ UDP明朝 Medium" panose="02020500000000000000" pitchFamily="18" charset="-128"/>
                <a:ea typeface="BIZ UDP明朝 Medium" panose="02020500000000000000" pitchFamily="18" charset="-128"/>
              </a:rPr>
              <a:t>CTR</a:t>
            </a:r>
            <a:r>
              <a:rPr lang="ja-JP" altLang="en-US" sz="2000" dirty="0">
                <a:latin typeface="BIZ UDP明朝 Medium" panose="02020500000000000000" pitchFamily="18" charset="-128"/>
                <a:ea typeface="BIZ UDP明朝 Medium" panose="02020500000000000000" pitchFamily="18" charset="-128"/>
              </a:rPr>
              <a:t>を測れる</a:t>
            </a:r>
            <a:endParaRPr lang="en-US" altLang="ja-JP" sz="2000" dirty="0">
              <a:solidFill>
                <a:schemeClr val="tx1"/>
              </a:solidFill>
              <a:uFillTx/>
              <a:latin typeface="BIZ UDP明朝 Medium" panose="02020500000000000000" pitchFamily="18" charset="-128"/>
              <a:ea typeface="BIZ UDP明朝 Medium" panose="02020500000000000000" pitchFamily="18" charset="-128"/>
            </a:endParaRPr>
          </a:p>
          <a:p>
            <a:endParaRPr lang="ja-JP" altLang="en-US" sz="2000" b="1" baseline="0" dirty="0">
              <a:solidFill>
                <a:schemeClr val="tx1"/>
              </a:solidFill>
              <a:uFillTx/>
              <a:latin typeface="Arial" panose="020B0604020202020204" pitchFamily="34" charset="0"/>
              <a:ea typeface="游ゴシック" panose="020B0400000000000000" charset="-128"/>
            </a:endParaRPr>
          </a:p>
        </p:txBody>
      </p:sp>
      <p:sp>
        <p:nvSpPr>
          <p:cNvPr id="8" name="文字列プレースホルダ 7"/>
          <p:cNvSpPr>
            <a:spLocks noGrp="1"/>
          </p:cNvSpPr>
          <p:nvPr>
            <p:ph type="body" sz="half" idx="4294967295"/>
          </p:nvPr>
        </p:nvSpPr>
        <p:spPr>
          <a:xfrm>
            <a:off x="0" y="1536700"/>
            <a:ext cx="3676650" cy="2859088"/>
          </a:xfrm>
        </p:spPr>
        <p:txBody>
          <a:bodyPr/>
          <a:lstStyle/>
          <a:p>
            <a:endParaRPr lang="ja-JP" altLang="en-US" sz="2000" b="1" baseline="0" dirty="0">
              <a:solidFill>
                <a:schemeClr val="tx1"/>
              </a:solidFill>
              <a:uFillTx/>
              <a:latin typeface="Arial" panose="020B0604020202020204" pitchFamily="34" charset="0"/>
              <a:ea typeface="游ゴシック" panose="020B0400000000000000" charset="-128"/>
            </a:endParaRPr>
          </a:p>
          <a:p>
            <a:pPr marL="0" indent="0">
              <a:buNone/>
            </a:pPr>
            <a:endParaRPr lang="ja-JP" altLang="en-US" sz="2400" b="1" baseline="0" dirty="0">
              <a:solidFill>
                <a:schemeClr val="tx1"/>
              </a:solidFill>
              <a:uFillTx/>
              <a:latin typeface="Arial" panose="020B0604020202020204" pitchFamily="34" charset="0"/>
              <a:ea typeface="游ゴシック" panose="020B0400000000000000" charset="-128"/>
            </a:endParaRPr>
          </a:p>
        </p:txBody>
      </p:sp>
      <p:pic>
        <p:nvPicPr>
          <p:cNvPr id="3" name="図 2">
            <a:extLst>
              <a:ext uri="{FF2B5EF4-FFF2-40B4-BE49-F238E27FC236}">
                <a16:creationId xmlns:a16="http://schemas.microsoft.com/office/drawing/2014/main" id="{360B21ED-DD22-7A95-C2CB-0C1524BC1B1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8374" y="1302160"/>
            <a:ext cx="1848426" cy="3606800"/>
          </a:xfrm>
          <a:prstGeom prst="rect">
            <a:avLst/>
          </a:prstGeom>
        </p:spPr>
      </p:pic>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481B46FF-7107-77A2-6EF9-3B8737A99796}"/>
              </a:ext>
            </a:extLst>
          </p:cNvPr>
          <p:cNvSpPr>
            <a:spLocks noGrp="1"/>
          </p:cNvSpPr>
          <p:nvPr>
            <p:ph type="title"/>
          </p:nvPr>
        </p:nvSpPr>
        <p:spPr>
          <a:xfrm>
            <a:off x="457199" y="743329"/>
            <a:ext cx="8229600" cy="3656839"/>
          </a:xfrm>
        </p:spPr>
        <p:txBody>
          <a:bodyPr/>
          <a:lstStyle/>
          <a:p>
            <a:pPr algn="ctr" rtl="0"/>
            <a:br>
              <a:rPr lang="en-US" altLang="ja-JP" dirty="0"/>
            </a:br>
            <a:br>
              <a:rPr lang="ja-JP" altLang="en-US" sz="1800" b="0" i="0" u="none" strike="noStrike" dirty="0">
                <a:solidFill>
                  <a:srgbClr val="000000"/>
                </a:solidFill>
                <a:effectLst/>
                <a:latin typeface="Arial" panose="020B0604020202020204" pitchFamily="34" charset="0"/>
              </a:rPr>
            </a:br>
            <a:r>
              <a:rPr lang="ja-JP" altLang="en-US" sz="1800" b="0" i="0" u="none" strike="noStrike" dirty="0">
                <a:solidFill>
                  <a:srgbClr val="000000"/>
                </a:solidFill>
                <a:effectLst/>
                <a:latin typeface="Arial" panose="020B0604020202020204" pitchFamily="34" charset="0"/>
              </a:rPr>
              <a:t>日本語</a:t>
            </a:r>
            <a:br>
              <a:rPr lang="ja-JP" altLang="en-US" sz="1800" b="0" i="0" u="none" strike="noStrike" dirty="0">
                <a:solidFill>
                  <a:srgbClr val="000000"/>
                </a:solidFill>
                <a:effectLst/>
                <a:latin typeface="Arial" panose="020B0604020202020204" pitchFamily="34" charset="0"/>
              </a:rPr>
            </a:br>
            <a:r>
              <a:rPr lang="en-US" altLang="ja-JP" sz="1800" b="0" i="0" u="sng" strike="noStrike" dirty="0">
                <a:solidFill>
                  <a:srgbClr val="0066CC"/>
                </a:solidFill>
                <a:effectLst/>
                <a:latin typeface="Arial" panose="020B0604020202020204" pitchFamily="34" charset="0"/>
                <a:hlinkClick r:id="rId2"/>
              </a:rPr>
              <a:t>https://drive.google.com/file/d/1ScKttyayh4h3FQdx782CfQzRGM_S9p4W/view?usp=drive_link</a:t>
            </a:r>
            <a:r>
              <a:rPr lang="ja-JP" altLang="en-US" sz="1800" b="0" i="0" u="none" strike="noStrike" dirty="0">
                <a:solidFill>
                  <a:srgbClr val="000000"/>
                </a:solidFill>
                <a:effectLst/>
                <a:latin typeface="Arial" panose="020B0604020202020204" pitchFamily="34" charset="0"/>
              </a:rPr>
              <a:t>　</a:t>
            </a:r>
            <a:br>
              <a:rPr lang="ja-JP" altLang="en-US" sz="1800" b="0" i="0" u="none" strike="noStrike" dirty="0">
                <a:solidFill>
                  <a:srgbClr val="000000"/>
                </a:solidFill>
                <a:effectLst/>
                <a:latin typeface="Arial" panose="020B0604020202020204" pitchFamily="34" charset="0"/>
              </a:rPr>
            </a:br>
            <a:r>
              <a:rPr lang="ja-JP" altLang="en-US" sz="1800" b="0" i="0" u="none" strike="noStrike" dirty="0">
                <a:solidFill>
                  <a:srgbClr val="000000"/>
                </a:solidFill>
                <a:effectLst/>
                <a:latin typeface="Arial" panose="020B0604020202020204" pitchFamily="34" charset="0"/>
              </a:rPr>
              <a:t>アプリの使い方</a:t>
            </a:r>
            <a:br>
              <a:rPr lang="ja-JP" altLang="en-US" sz="1800" b="0" i="0" u="none" strike="noStrike" dirty="0">
                <a:solidFill>
                  <a:srgbClr val="000000"/>
                </a:solidFill>
                <a:effectLst/>
                <a:latin typeface="Arial" panose="020B0604020202020204" pitchFamily="34" charset="0"/>
              </a:rPr>
            </a:br>
            <a:r>
              <a:rPr lang="en-US" altLang="ja-JP" sz="1800" u="sng" dirty="0">
                <a:solidFill>
                  <a:srgbClr val="0066CC"/>
                </a:solidFill>
                <a:latin typeface="Arial" panose="020B0604020202020204" pitchFamily="34" charset="0"/>
              </a:rPr>
              <a:t>https://www.youtube.com/shorts/WPWbhyQvyhg</a:t>
            </a:r>
            <a:br>
              <a:rPr lang="en-US" altLang="ja-JP" sz="1800" dirty="0">
                <a:solidFill>
                  <a:srgbClr val="000000"/>
                </a:solidFill>
                <a:latin typeface="Arial" panose="020B0604020202020204" pitchFamily="34" charset="0"/>
              </a:rPr>
            </a:br>
            <a:br>
              <a:rPr lang="en-US" altLang="ja-JP" sz="1800" dirty="0">
                <a:solidFill>
                  <a:srgbClr val="000000"/>
                </a:solidFill>
                <a:latin typeface="Arial" panose="020B0604020202020204" pitchFamily="34" charset="0"/>
              </a:rPr>
            </a:br>
            <a:br>
              <a:rPr lang="ja-JP" altLang="en-US" b="0" dirty="0">
                <a:effectLst/>
              </a:rPr>
            </a:br>
            <a:r>
              <a:rPr lang="ja-JP" altLang="en-US" sz="1800" b="0" i="0" u="none" strike="noStrike" dirty="0">
                <a:solidFill>
                  <a:srgbClr val="000000"/>
                </a:solidFill>
                <a:effectLst/>
                <a:latin typeface="Arial" panose="020B0604020202020204" pitchFamily="34" charset="0"/>
              </a:rPr>
              <a:t>スローコミュニケーションを始めよう</a:t>
            </a:r>
            <a:br>
              <a:rPr lang="ja-JP" altLang="en-US" sz="1800" b="0" i="0" u="none" strike="noStrike" dirty="0">
                <a:solidFill>
                  <a:srgbClr val="000000"/>
                </a:solidFill>
                <a:effectLst/>
                <a:latin typeface="Arial" panose="020B0604020202020204" pitchFamily="34" charset="0"/>
              </a:rPr>
            </a:br>
            <a:br>
              <a:rPr lang="en-US" altLang="ja-JP" sz="1800" dirty="0"/>
            </a:br>
            <a:endParaRPr lang="ja-JP" altLang="en-US" sz="1800" dirty="0"/>
          </a:p>
        </p:txBody>
      </p:sp>
    </p:spTree>
    <p:extLst>
      <p:ext uri="{BB962C8B-B14F-4D97-AF65-F5344CB8AC3E}">
        <p14:creationId xmlns:p14="http://schemas.microsoft.com/office/powerpoint/2010/main" val="2477657"/>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4A933B-DEA4-AF8E-9E5A-46EAD38F743C}"/>
              </a:ext>
            </a:extLst>
          </p:cNvPr>
          <p:cNvSpPr>
            <a:spLocks noGrp="1"/>
          </p:cNvSpPr>
          <p:nvPr>
            <p:ph type="title"/>
          </p:nvPr>
        </p:nvSpPr>
        <p:spPr/>
        <p:txBody>
          <a:bodyPr/>
          <a:lstStyle/>
          <a:p>
            <a:r>
              <a:rPr kumimoji="1" lang="ja-JP" altLang="en-US" dirty="0"/>
              <a:t>収益モデル</a:t>
            </a:r>
          </a:p>
        </p:txBody>
      </p:sp>
      <p:sp>
        <p:nvSpPr>
          <p:cNvPr id="3" name="コンテンツ プレースホルダー 2">
            <a:extLst>
              <a:ext uri="{FF2B5EF4-FFF2-40B4-BE49-F238E27FC236}">
                <a16:creationId xmlns:a16="http://schemas.microsoft.com/office/drawing/2014/main" id="{A052BE6A-0C85-CF56-A399-32124045D152}"/>
              </a:ext>
            </a:extLst>
          </p:cNvPr>
          <p:cNvSpPr>
            <a:spLocks noGrp="1"/>
          </p:cNvSpPr>
          <p:nvPr>
            <p:ph idx="1"/>
          </p:nvPr>
        </p:nvSpPr>
        <p:spPr/>
        <p:txBody>
          <a:bodyPr/>
          <a:lstStyle/>
          <a:p>
            <a:r>
              <a:rPr lang="ja-JP" altLang="en-US" dirty="0"/>
              <a:t>　　サブスク・</a:t>
            </a:r>
            <a:r>
              <a:rPr lang="en-US" altLang="ja-JP" dirty="0"/>
              <a:t>EC</a:t>
            </a:r>
            <a:r>
              <a:rPr lang="ja-JP" altLang="en-US" dirty="0"/>
              <a:t>向けサービス課金</a:t>
            </a:r>
            <a:endParaRPr lang="en-US" altLang="ja-JP" dirty="0"/>
          </a:p>
          <a:p>
            <a:r>
              <a:rPr lang="ja-JP" altLang="en-US" dirty="0"/>
              <a:t>　　エンタープライズ向け</a:t>
            </a:r>
            <a:r>
              <a:rPr lang="en-US" altLang="ja-JP" dirty="0" err="1"/>
              <a:t>saas</a:t>
            </a:r>
            <a:r>
              <a:rPr lang="ja-JP" altLang="en-US" dirty="0"/>
              <a:t>サービス</a:t>
            </a:r>
            <a:endParaRPr lang="en-US" altLang="ja-JP" dirty="0"/>
          </a:p>
          <a:p>
            <a:pPr marL="0" indent="0">
              <a:buNone/>
            </a:pPr>
            <a:r>
              <a:rPr lang="en-US" altLang="ja-JP" sz="2000" dirty="0">
                <a:latin typeface="BIZ UDP明朝 Medium" panose="02020500000000000000" pitchFamily="18" charset="-128"/>
                <a:ea typeface="BIZ UDP明朝 Medium" panose="02020500000000000000" pitchFamily="18" charset="-128"/>
              </a:rPr>
              <a:t>      (Google</a:t>
            </a:r>
            <a:r>
              <a:rPr lang="ja-JP" altLang="en-US" sz="2000" dirty="0">
                <a:latin typeface="BIZ UDP明朝 Medium" panose="02020500000000000000" pitchFamily="18" charset="-128"/>
                <a:ea typeface="BIZ UDP明朝 Medium" panose="02020500000000000000" pitchFamily="18" charset="-128"/>
              </a:rPr>
              <a:t>ジェミニやチャット</a:t>
            </a:r>
            <a:r>
              <a:rPr lang="en-US" altLang="ja-JP" sz="2000" dirty="0">
                <a:latin typeface="BIZ UDP明朝 Medium" panose="02020500000000000000" pitchFamily="18" charset="-128"/>
                <a:ea typeface="BIZ UDP明朝 Medium" panose="02020500000000000000" pitchFamily="18" charset="-128"/>
              </a:rPr>
              <a:t>GPT</a:t>
            </a:r>
            <a:r>
              <a:rPr lang="ja-JP" altLang="en-US" sz="2000" dirty="0">
                <a:latin typeface="BIZ UDP明朝 Medium" panose="02020500000000000000" pitchFamily="18" charset="-128"/>
                <a:ea typeface="BIZ UDP明朝 Medium" panose="02020500000000000000" pitchFamily="18" charset="-128"/>
              </a:rPr>
              <a:t>と</a:t>
            </a:r>
            <a:r>
              <a:rPr lang="en-US" altLang="ja-JP" sz="2000" dirty="0">
                <a:latin typeface="BIZ UDP明朝 Medium" panose="02020500000000000000" pitchFamily="18" charset="-128"/>
                <a:ea typeface="BIZ UDP明朝 Medium" panose="02020500000000000000" pitchFamily="18" charset="-128"/>
              </a:rPr>
              <a:t>API</a:t>
            </a:r>
            <a:r>
              <a:rPr lang="ja-JP" altLang="en-US" sz="2000" dirty="0">
                <a:latin typeface="BIZ UDP明朝 Medium" panose="02020500000000000000" pitchFamily="18" charset="-128"/>
                <a:ea typeface="BIZ UDP明朝 Medium" panose="02020500000000000000" pitchFamily="18" charset="-128"/>
              </a:rPr>
              <a:t>・セールスクラウドと連携</a:t>
            </a:r>
            <a:r>
              <a:rPr lang="en-US" altLang="ja-JP" sz="2000" dirty="0">
                <a:latin typeface="BIZ UDP明朝 Medium" panose="02020500000000000000" pitchFamily="18" charset="-128"/>
                <a:ea typeface="BIZ UDP明朝 Medium" panose="02020500000000000000" pitchFamily="18" charset="-128"/>
              </a:rPr>
              <a:t>)</a:t>
            </a:r>
          </a:p>
          <a:p>
            <a:r>
              <a:rPr lang="ja-JP" altLang="en-US" dirty="0"/>
              <a:t>　　プロダクト設置レンタル</a:t>
            </a:r>
            <a:endParaRPr lang="en-US" altLang="ja-JP" dirty="0"/>
          </a:p>
          <a:p>
            <a:pPr marL="0" indent="0">
              <a:buNone/>
            </a:pPr>
            <a:r>
              <a:rPr lang="ja-JP" altLang="en-US" dirty="0"/>
              <a:t>　　　</a:t>
            </a:r>
            <a:r>
              <a:rPr lang="en-US" altLang="ja-JP" sz="2800" dirty="0">
                <a:latin typeface="BIZ UDP明朝 Medium" panose="02020500000000000000" pitchFamily="18" charset="-128"/>
                <a:ea typeface="BIZ UDP明朝 Medium" panose="02020500000000000000" pitchFamily="18" charset="-128"/>
              </a:rPr>
              <a:t>(</a:t>
            </a:r>
            <a:r>
              <a:rPr lang="ja-JP" altLang="en-US" sz="2800" dirty="0">
                <a:latin typeface="BIZ UDP明朝 Medium" panose="02020500000000000000" pitchFamily="18" charset="-128"/>
                <a:ea typeface="BIZ UDP明朝 Medium" panose="02020500000000000000" pitchFamily="18" charset="-128"/>
              </a:rPr>
              <a:t>雑貨・パスモ＆空港・観光案内所・郵便局</a:t>
            </a:r>
            <a:r>
              <a:rPr lang="en-US" altLang="ja-JP" sz="2800" dirty="0">
                <a:latin typeface="BIZ UDP明朝 Medium" panose="02020500000000000000" pitchFamily="18" charset="-128"/>
                <a:ea typeface="BIZ UDP明朝 Medium" panose="02020500000000000000" pitchFamily="18" charset="-128"/>
              </a:rPr>
              <a:t>)</a:t>
            </a:r>
          </a:p>
          <a:p>
            <a:endParaRPr lang="en-US" altLang="ja-JP" dirty="0"/>
          </a:p>
          <a:p>
            <a:endParaRPr lang="ja-JP" altLang="en-US" dirty="0"/>
          </a:p>
        </p:txBody>
      </p:sp>
    </p:spTree>
    <p:extLst>
      <p:ext uri="{BB962C8B-B14F-4D97-AF65-F5344CB8AC3E}">
        <p14:creationId xmlns:p14="http://schemas.microsoft.com/office/powerpoint/2010/main" val="3094856918"/>
      </p:ext>
    </p:extLst>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990D02-1AA4-23B0-9943-B81DA1FC85D2}"/>
              </a:ext>
            </a:extLst>
          </p:cNvPr>
          <p:cNvSpPr>
            <a:spLocks noGrp="1"/>
          </p:cNvSpPr>
          <p:nvPr>
            <p:ph type="title"/>
          </p:nvPr>
        </p:nvSpPr>
        <p:spPr/>
        <p:txBody>
          <a:bodyPr/>
          <a:lstStyle/>
          <a:p>
            <a:br>
              <a:rPr lang="en-US" altLang="ja-JP" sz="3000" dirty="0">
                <a:solidFill>
                  <a:schemeClr val="tx1"/>
                </a:solidFill>
                <a:uFillTx/>
                <a:latin typeface="BIZ UDP明朝 Medium" panose="02020500000000000000" pitchFamily="18" charset="-128"/>
                <a:ea typeface="BIZ UDP明朝 Medium" panose="02020500000000000000" pitchFamily="18" charset="-128"/>
              </a:rPr>
            </a:br>
            <a:r>
              <a:rPr lang="ja-JP" altLang="en-US" sz="2200" dirty="0">
                <a:solidFill>
                  <a:schemeClr val="tx1"/>
                </a:solidFill>
                <a:uFillTx/>
                <a:latin typeface="BIZ UDP明朝 Medium" panose="02020500000000000000" pitchFamily="18" charset="-128"/>
                <a:ea typeface="BIZ UDP明朝 Medium" panose="02020500000000000000" pitchFamily="18" charset="-128"/>
              </a:rPr>
              <a:t>インバウンド向けにゲームセンター・観光名所・空港や案内所で</a:t>
            </a:r>
            <a:br>
              <a:rPr lang="en-US" altLang="ja-JP" sz="2200" dirty="0">
                <a:solidFill>
                  <a:schemeClr val="tx1"/>
                </a:solidFill>
                <a:uFillTx/>
                <a:latin typeface="BIZ UDP明朝 Medium" panose="02020500000000000000" pitchFamily="18" charset="-128"/>
                <a:ea typeface="BIZ UDP明朝 Medium" panose="02020500000000000000" pitchFamily="18" charset="-128"/>
              </a:rPr>
            </a:br>
            <a:r>
              <a:rPr lang="ja-JP" altLang="en-US" sz="2200" dirty="0">
                <a:solidFill>
                  <a:schemeClr val="tx1"/>
                </a:solidFill>
                <a:uFillTx/>
                <a:latin typeface="BIZ UDP明朝 Medium" panose="02020500000000000000" pitchFamily="18" charset="-128"/>
                <a:ea typeface="BIZ UDP明朝 Medium" panose="02020500000000000000" pitchFamily="18" charset="-128"/>
              </a:rPr>
              <a:t>絵はがき</a:t>
            </a:r>
            <a:r>
              <a:rPr lang="ja-JP" altLang="en-US" sz="2200" dirty="0">
                <a:solidFill>
                  <a:schemeClr val="tx1"/>
                </a:solidFill>
                <a:latin typeface="BIZ UDP明朝 Medium" panose="02020500000000000000" pitchFamily="18" charset="-128"/>
                <a:ea typeface="BIZ UDP明朝 Medium" panose="02020500000000000000" pitchFamily="18" charset="-128"/>
              </a:rPr>
              <a:t>用レンタル</a:t>
            </a:r>
            <a:r>
              <a:rPr lang="en-US" altLang="ja-JP" sz="2200" dirty="0">
                <a:solidFill>
                  <a:schemeClr val="tx1"/>
                </a:solidFill>
                <a:latin typeface="BIZ UDP明朝 Medium" panose="02020500000000000000" pitchFamily="18" charset="-128"/>
                <a:ea typeface="BIZ UDP明朝 Medium" panose="02020500000000000000" pitchFamily="18" charset="-128"/>
              </a:rPr>
              <a:t>(</a:t>
            </a:r>
            <a:r>
              <a:rPr lang="ja-JP" altLang="en-US" sz="2200">
                <a:solidFill>
                  <a:schemeClr val="tx1"/>
                </a:solidFill>
                <a:latin typeface="BIZ UDP明朝 Medium" panose="02020500000000000000" pitchFamily="18" charset="-128"/>
                <a:ea typeface="BIZ UDP明朝 Medium" panose="02020500000000000000" pitchFamily="18" charset="-128"/>
              </a:rPr>
              <a:t>４５００万人</a:t>
            </a:r>
            <a:r>
              <a:rPr lang="en-US" altLang="ja-JP" sz="2200">
                <a:solidFill>
                  <a:schemeClr val="tx1"/>
                </a:solidFill>
                <a:latin typeface="BIZ UDP明朝 Medium" panose="02020500000000000000" pitchFamily="18" charset="-128"/>
                <a:ea typeface="BIZ UDP明朝 Medium" panose="02020500000000000000" pitchFamily="18" charset="-128"/>
              </a:rPr>
              <a:t>)</a:t>
            </a:r>
            <a:br>
              <a:rPr lang="en-US" altLang="ja-JP" sz="3000" dirty="0">
                <a:solidFill>
                  <a:schemeClr val="tx1"/>
                </a:solidFill>
                <a:uFillTx/>
                <a:latin typeface="BIZ UDP明朝 Medium" panose="02020500000000000000" pitchFamily="18" charset="-128"/>
                <a:ea typeface="BIZ UDP明朝 Medium" panose="02020500000000000000" pitchFamily="18" charset="-128"/>
              </a:rPr>
            </a:br>
            <a:endParaRPr kumimoji="1" lang="ja-JP" altLang="en-US" sz="3000" dirty="0">
              <a:latin typeface="BIZ UDP明朝 Medium" panose="02020500000000000000" pitchFamily="18" charset="-128"/>
            </a:endParaRPr>
          </a:p>
        </p:txBody>
      </p:sp>
      <p:pic>
        <p:nvPicPr>
          <p:cNvPr id="5" name="コンテンツ プレースホルダー 4">
            <a:extLst>
              <a:ext uri="{FF2B5EF4-FFF2-40B4-BE49-F238E27FC236}">
                <a16:creationId xmlns:a16="http://schemas.microsoft.com/office/drawing/2014/main" id="{CC77F1A9-90D8-BA58-FAC2-C8BEA38DD9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5163" y="1325562"/>
            <a:ext cx="3656838" cy="3143250"/>
          </a:xfrm>
        </p:spPr>
      </p:pic>
      <p:pic>
        <p:nvPicPr>
          <p:cNvPr id="7" name="図 6">
            <a:extLst>
              <a:ext uri="{FF2B5EF4-FFF2-40B4-BE49-F238E27FC236}">
                <a16:creationId xmlns:a16="http://schemas.microsoft.com/office/drawing/2014/main" id="{7881A686-B691-7E73-01E9-C04A171853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1580240"/>
            <a:ext cx="3656838" cy="2433459"/>
          </a:xfrm>
          <a:prstGeom prst="rect">
            <a:avLst/>
          </a:prstGeom>
        </p:spPr>
      </p:pic>
      <p:pic>
        <p:nvPicPr>
          <p:cNvPr id="9" name="図 8">
            <a:extLst>
              <a:ext uri="{FF2B5EF4-FFF2-40B4-BE49-F238E27FC236}">
                <a16:creationId xmlns:a16="http://schemas.microsoft.com/office/drawing/2014/main" id="{05B71769-3FA4-CBF8-B1A0-1805F5C1ED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9" y="730175"/>
            <a:ext cx="2125075" cy="1743075"/>
          </a:xfrm>
          <a:prstGeom prst="rect">
            <a:avLst/>
          </a:prstGeom>
        </p:spPr>
      </p:pic>
      <p:pic>
        <p:nvPicPr>
          <p:cNvPr id="11" name="図 10">
            <a:extLst>
              <a:ext uri="{FF2B5EF4-FFF2-40B4-BE49-F238E27FC236}">
                <a16:creationId xmlns:a16="http://schemas.microsoft.com/office/drawing/2014/main" id="{C1ABAA0C-1CDF-90A9-D741-B36B556B4A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7812" y="3155236"/>
            <a:ext cx="2053590" cy="2000250"/>
          </a:xfrm>
          <a:prstGeom prst="rect">
            <a:avLst/>
          </a:prstGeom>
        </p:spPr>
      </p:pic>
      <p:pic>
        <p:nvPicPr>
          <p:cNvPr id="6" name="図 5">
            <a:extLst>
              <a:ext uri="{FF2B5EF4-FFF2-40B4-BE49-F238E27FC236}">
                <a16:creationId xmlns:a16="http://schemas.microsoft.com/office/drawing/2014/main" id="{FFC4A3D7-023A-D04B-3043-BE792FFAE3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7005" y="2473250"/>
            <a:ext cx="4572000" cy="2352069"/>
          </a:xfrm>
          <a:prstGeom prst="rect">
            <a:avLst/>
          </a:prstGeom>
        </p:spPr>
      </p:pic>
    </p:spTree>
    <p:extLst>
      <p:ext uri="{BB962C8B-B14F-4D97-AF65-F5344CB8AC3E}">
        <p14:creationId xmlns:p14="http://schemas.microsoft.com/office/powerpoint/2010/main" val="1806108021"/>
      </p:ext>
    </p:extLst>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AF5FB1A-3FC7-D45F-1E96-05E43FBFD34B}"/>
              </a:ext>
            </a:extLst>
          </p:cNvPr>
          <p:cNvSpPr>
            <a:spLocks noGrp="1"/>
          </p:cNvSpPr>
          <p:nvPr>
            <p:ph type="title"/>
          </p:nvPr>
        </p:nvSpPr>
        <p:spPr/>
        <p:txBody>
          <a:bodyPr/>
          <a:lstStyle/>
          <a:p>
            <a:r>
              <a:rPr kumimoji="1" lang="ja-JP" altLang="en-US" dirty="0"/>
              <a:t>顧客管理画面</a:t>
            </a:r>
          </a:p>
        </p:txBody>
      </p:sp>
      <p:pic>
        <p:nvPicPr>
          <p:cNvPr id="5" name="コンテンツ プレースホルダー 4">
            <a:extLst>
              <a:ext uri="{FF2B5EF4-FFF2-40B4-BE49-F238E27FC236}">
                <a16:creationId xmlns:a16="http://schemas.microsoft.com/office/drawing/2014/main" id="{007D0E9A-87F4-CEF5-A2C3-029BB67397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0092" y="1200150"/>
            <a:ext cx="6783815" cy="3394075"/>
          </a:xfrm>
        </p:spPr>
      </p:pic>
    </p:spTree>
    <p:extLst>
      <p:ext uri="{BB962C8B-B14F-4D97-AF65-F5344CB8AC3E}">
        <p14:creationId xmlns:p14="http://schemas.microsoft.com/office/powerpoint/2010/main" val="222289303"/>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3AEF86-8805-4D35-844D-191CCA7AD6E4}"/>
              </a:ext>
            </a:extLst>
          </p:cNvPr>
          <p:cNvSpPr>
            <a:spLocks noGrp="1"/>
          </p:cNvSpPr>
          <p:nvPr>
            <p:ph type="title"/>
          </p:nvPr>
        </p:nvSpPr>
        <p:spPr/>
        <p:txBody>
          <a:bodyPr/>
          <a:lstStyle/>
          <a:p>
            <a:r>
              <a:rPr kumimoji="1" lang="ja-JP" altLang="en-US" dirty="0"/>
              <a:t>アプリで履歴メッセージ管理</a:t>
            </a:r>
          </a:p>
        </p:txBody>
      </p:sp>
      <p:pic>
        <p:nvPicPr>
          <p:cNvPr id="5" name="コンテンツ プレースホルダー 4">
            <a:extLst>
              <a:ext uri="{FF2B5EF4-FFF2-40B4-BE49-F238E27FC236}">
                <a16:creationId xmlns:a16="http://schemas.microsoft.com/office/drawing/2014/main" id="{6EF40FAE-DA44-6A27-D54D-C0EE4405EC0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87120" y="1200150"/>
            <a:ext cx="1569759" cy="3394075"/>
          </a:xfrm>
        </p:spPr>
      </p:pic>
    </p:spTree>
    <p:extLst>
      <p:ext uri="{BB962C8B-B14F-4D97-AF65-F5344CB8AC3E}">
        <p14:creationId xmlns:p14="http://schemas.microsoft.com/office/powerpoint/2010/main" val="3952320175"/>
      </p:ext>
    </p:extLst>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89C4BF-913A-4D5D-7F28-E54AE1BF12BC}"/>
              </a:ext>
            </a:extLst>
          </p:cNvPr>
          <p:cNvSpPr>
            <a:spLocks noGrp="1"/>
          </p:cNvSpPr>
          <p:nvPr>
            <p:ph type="title"/>
          </p:nvPr>
        </p:nvSpPr>
        <p:spPr/>
        <p:txBody>
          <a:bodyPr/>
          <a:lstStyle/>
          <a:p>
            <a:r>
              <a:rPr kumimoji="1" lang="ja-JP" altLang="en-US" sz="3200" dirty="0">
                <a:latin typeface="BIZ UDP明朝 Medium" panose="02020500000000000000" pitchFamily="18" charset="-128"/>
                <a:ea typeface="BIZ UDP明朝 Medium" panose="02020500000000000000" pitchFamily="18" charset="-128"/>
              </a:rPr>
              <a:t>顧客とコミュニケーション取れていますか？</a:t>
            </a:r>
          </a:p>
        </p:txBody>
      </p:sp>
      <p:sp>
        <p:nvSpPr>
          <p:cNvPr id="3" name="コンテンツ プレースホルダー 2">
            <a:extLst>
              <a:ext uri="{FF2B5EF4-FFF2-40B4-BE49-F238E27FC236}">
                <a16:creationId xmlns:a16="http://schemas.microsoft.com/office/drawing/2014/main" id="{659FEAE0-E5AE-01E3-4F55-EB1C4C552D6D}"/>
              </a:ext>
            </a:extLst>
          </p:cNvPr>
          <p:cNvSpPr>
            <a:spLocks noGrp="1"/>
          </p:cNvSpPr>
          <p:nvPr>
            <p:ph idx="1"/>
          </p:nvPr>
        </p:nvSpPr>
        <p:spPr/>
        <p:txBody>
          <a:bodyPr/>
          <a:lstStyle/>
          <a:p>
            <a:r>
              <a:rPr kumimoji="1" lang="en-US" altLang="ja-JP" sz="2200" dirty="0">
                <a:latin typeface="BIZ UDP明朝 Medium" panose="02020500000000000000" pitchFamily="18" charset="-128"/>
                <a:ea typeface="BIZ UDP明朝 Medium" panose="02020500000000000000" pitchFamily="18" charset="-128"/>
              </a:rPr>
              <a:t>EC</a:t>
            </a:r>
            <a:r>
              <a:rPr kumimoji="1" lang="ja-JP" altLang="en-US" sz="2200" dirty="0">
                <a:latin typeface="BIZ UDP明朝 Medium" panose="02020500000000000000" pitchFamily="18" charset="-128"/>
                <a:ea typeface="BIZ UDP明朝 Medium" panose="02020500000000000000" pitchFamily="18" charset="-128"/>
              </a:rPr>
              <a:t>サイト問い合わせは？　返信がないとか聞いたコトは</a:t>
            </a:r>
            <a:endParaRPr kumimoji="1" lang="en-US" altLang="ja-JP" sz="2200" dirty="0">
              <a:latin typeface="BIZ UDP明朝 Medium" panose="02020500000000000000" pitchFamily="18" charset="-128"/>
              <a:ea typeface="BIZ UDP明朝 Medium" panose="02020500000000000000" pitchFamily="18" charset="-128"/>
            </a:endParaRPr>
          </a:p>
          <a:p>
            <a:r>
              <a:rPr kumimoji="1" lang="en-US" altLang="ja-JP" sz="2200" dirty="0">
                <a:latin typeface="BIZ UDP明朝 Medium" panose="02020500000000000000" pitchFamily="18" charset="-128"/>
                <a:ea typeface="BIZ UDP明朝 Medium" panose="02020500000000000000" pitchFamily="18" charset="-128"/>
              </a:rPr>
              <a:t>YouTube</a:t>
            </a:r>
            <a:r>
              <a:rPr kumimoji="1" lang="ja-JP" altLang="en-US" sz="2200" dirty="0">
                <a:latin typeface="BIZ UDP明朝 Medium" panose="02020500000000000000" pitchFamily="18" charset="-128"/>
                <a:ea typeface="BIZ UDP明朝 Medium" panose="02020500000000000000" pitchFamily="18" charset="-128"/>
              </a:rPr>
              <a:t>の口コミは？　</a:t>
            </a:r>
            <a:r>
              <a:rPr kumimoji="1" lang="en-US" altLang="ja-JP" sz="2200" dirty="0">
                <a:latin typeface="BIZ UDP明朝 Medium" panose="02020500000000000000" pitchFamily="18" charset="-128"/>
                <a:ea typeface="BIZ UDP明朝 Medium" panose="02020500000000000000" pitchFamily="18" charset="-128"/>
              </a:rPr>
              <a:t>ANA</a:t>
            </a:r>
            <a:r>
              <a:rPr kumimoji="1" lang="ja-JP" altLang="en-US" sz="2200" dirty="0">
                <a:latin typeface="BIZ UDP明朝 Medium" panose="02020500000000000000" pitchFamily="18" charset="-128"/>
                <a:ea typeface="BIZ UDP明朝 Medium" panose="02020500000000000000" pitchFamily="18" charset="-128"/>
              </a:rPr>
              <a:t>は</a:t>
            </a:r>
            <a:endParaRPr kumimoji="1" lang="en-US" altLang="ja-JP" sz="2200" dirty="0">
              <a:latin typeface="BIZ UDP明朝 Medium" panose="02020500000000000000" pitchFamily="18" charset="-128"/>
              <a:ea typeface="BIZ UDP明朝 Medium" panose="02020500000000000000" pitchFamily="18" charset="-128"/>
            </a:endParaRPr>
          </a:p>
          <a:p>
            <a:r>
              <a:rPr kumimoji="1" lang="en-US" altLang="ja-JP" sz="2200" dirty="0">
                <a:latin typeface="BIZ UDP明朝 Medium" panose="02020500000000000000" pitchFamily="18" charset="-128"/>
                <a:ea typeface="BIZ UDP明朝 Medium" panose="02020500000000000000" pitchFamily="18" charset="-128"/>
              </a:rPr>
              <a:t>Instagram</a:t>
            </a:r>
            <a:r>
              <a:rPr kumimoji="1" lang="ja-JP" altLang="en-US" sz="2200" dirty="0">
                <a:latin typeface="BIZ UDP明朝 Medium" panose="02020500000000000000" pitchFamily="18" charset="-128"/>
                <a:ea typeface="BIZ UDP明朝 Medium" panose="02020500000000000000" pitchFamily="18" charset="-128"/>
              </a:rPr>
              <a:t>の口コミは？　メルカリは</a:t>
            </a:r>
            <a:endParaRPr kumimoji="1" lang="en-US" altLang="ja-JP" sz="2200" dirty="0">
              <a:latin typeface="BIZ UDP明朝 Medium" panose="02020500000000000000" pitchFamily="18" charset="-128"/>
              <a:ea typeface="BIZ UDP明朝 Medium" panose="02020500000000000000" pitchFamily="18" charset="-128"/>
            </a:endParaRPr>
          </a:p>
          <a:p>
            <a:r>
              <a:rPr kumimoji="1" lang="ja-JP" altLang="en-US" sz="2200" dirty="0">
                <a:latin typeface="BIZ UDP明朝 Medium" panose="02020500000000000000" pitchFamily="18" charset="-128"/>
                <a:ea typeface="BIZ UDP明朝 Medium" panose="02020500000000000000" pitchFamily="18" charset="-128"/>
              </a:rPr>
              <a:t>テックトックの口コミは？　丸井は</a:t>
            </a:r>
            <a:endParaRPr kumimoji="1" lang="en-US" altLang="ja-JP" sz="2200" dirty="0">
              <a:latin typeface="BIZ UDP明朝 Medium" panose="02020500000000000000" pitchFamily="18" charset="-128"/>
              <a:ea typeface="BIZ UDP明朝 Medium" panose="02020500000000000000" pitchFamily="18" charset="-128"/>
            </a:endParaRPr>
          </a:p>
          <a:p>
            <a:r>
              <a:rPr kumimoji="1" lang="en-US" altLang="ja-JP" sz="2200" dirty="0">
                <a:latin typeface="BIZ UDP明朝 Medium" panose="02020500000000000000" pitchFamily="18" charset="-128"/>
                <a:ea typeface="BIZ UDP明朝 Medium" panose="02020500000000000000" pitchFamily="18" charset="-128"/>
              </a:rPr>
              <a:t>Google</a:t>
            </a:r>
            <a:r>
              <a:rPr kumimoji="1" lang="ja-JP" altLang="en-US" sz="2200" dirty="0">
                <a:latin typeface="BIZ UDP明朝 Medium" panose="02020500000000000000" pitchFamily="18" charset="-128"/>
                <a:ea typeface="BIZ UDP明朝 Medium" panose="02020500000000000000" pitchFamily="18" charset="-128"/>
              </a:rPr>
              <a:t>の口コミは？　　ユニクロは</a:t>
            </a:r>
            <a:endParaRPr kumimoji="1" lang="en-US" altLang="ja-JP" sz="2200" dirty="0">
              <a:latin typeface="BIZ UDP明朝 Medium" panose="02020500000000000000" pitchFamily="18" charset="-128"/>
              <a:ea typeface="BIZ UDP明朝 Medium" panose="02020500000000000000" pitchFamily="18" charset="-128"/>
            </a:endParaRPr>
          </a:p>
          <a:p>
            <a:r>
              <a:rPr kumimoji="1" lang="ja-JP" altLang="en-US" sz="2200" dirty="0">
                <a:latin typeface="BIZ UDP明朝 Medium" panose="02020500000000000000" pitchFamily="18" charset="-128"/>
                <a:ea typeface="BIZ UDP明朝 Medium" panose="02020500000000000000" pitchFamily="18" charset="-128"/>
              </a:rPr>
              <a:t>反応率は、運用上手くいってます？</a:t>
            </a:r>
            <a:endParaRPr kumimoji="1" lang="en-US" altLang="ja-JP" sz="2200" dirty="0">
              <a:latin typeface="BIZ UDP明朝 Medium" panose="02020500000000000000" pitchFamily="18" charset="-128"/>
              <a:ea typeface="BIZ UDP明朝 Medium" panose="02020500000000000000" pitchFamily="18" charset="-128"/>
            </a:endParaRPr>
          </a:p>
          <a:p>
            <a:pPr marL="0" indent="0">
              <a:buNone/>
            </a:pPr>
            <a:r>
              <a:rPr kumimoji="1" lang="ja-JP" altLang="en-US" sz="2200" dirty="0">
                <a:latin typeface="BIZ UDP明朝 Medium" panose="02020500000000000000" pitchFamily="18" charset="-128"/>
                <a:ea typeface="BIZ UDP明朝 Medium" panose="02020500000000000000" pitchFamily="18" charset="-128"/>
              </a:rPr>
              <a:t>　　全部面倒くさい＝　レガシー産業</a:t>
            </a:r>
          </a:p>
        </p:txBody>
      </p:sp>
    </p:spTree>
    <p:extLst>
      <p:ext uri="{BB962C8B-B14F-4D97-AF65-F5344CB8AC3E}">
        <p14:creationId xmlns:p14="http://schemas.microsoft.com/office/powerpoint/2010/main" val="778064907"/>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9EB90F-056F-B0CC-98CF-0E81CAB878DC}"/>
              </a:ext>
            </a:extLst>
          </p:cNvPr>
          <p:cNvSpPr>
            <a:spLocks noGrp="1"/>
          </p:cNvSpPr>
          <p:nvPr>
            <p:ph type="title"/>
          </p:nvPr>
        </p:nvSpPr>
        <p:spPr>
          <a:xfrm>
            <a:off x="457200" y="206374"/>
            <a:ext cx="8229600" cy="2365375"/>
          </a:xfrm>
        </p:spPr>
        <p:txBody>
          <a:bodyPr/>
          <a:lstStyle/>
          <a:p>
            <a:r>
              <a:rPr kumimoji="1" lang="en-US" altLang="ja-JP" sz="3000" dirty="0">
                <a:latin typeface="BIZ UDP明朝 Medium" panose="02020500000000000000" pitchFamily="18" charset="-128"/>
                <a:ea typeface="BIZ UDP明朝 Medium" panose="02020500000000000000" pitchFamily="18" charset="-128"/>
              </a:rPr>
              <a:t>AI</a:t>
            </a:r>
            <a:r>
              <a:rPr kumimoji="1" lang="ja-JP" altLang="en-US" sz="3000" dirty="0">
                <a:latin typeface="BIZ UDP明朝 Medium" panose="02020500000000000000" pitchFamily="18" charset="-128"/>
                <a:ea typeface="BIZ UDP明朝 Medium" panose="02020500000000000000" pitchFamily="18" charset="-128"/>
              </a:rPr>
              <a:t>で独自加工しているので</a:t>
            </a:r>
            <a:br>
              <a:rPr kumimoji="1" lang="en-US" altLang="ja-JP" sz="3000" dirty="0">
                <a:latin typeface="BIZ UDP明朝 Medium" panose="02020500000000000000" pitchFamily="18" charset="-128"/>
                <a:ea typeface="BIZ UDP明朝 Medium" panose="02020500000000000000" pitchFamily="18" charset="-128"/>
              </a:rPr>
            </a:br>
            <a:r>
              <a:rPr kumimoji="1" lang="ja-JP" altLang="en-US" sz="3000" dirty="0">
                <a:latin typeface="BIZ UDP明朝 Medium" panose="02020500000000000000" pitchFamily="18" charset="-128"/>
                <a:ea typeface="BIZ UDP明朝 Medium" panose="02020500000000000000" pitchFamily="18" charset="-128"/>
              </a:rPr>
              <a:t>文字の細さが</a:t>
            </a:r>
            <a:r>
              <a:rPr kumimoji="1" lang="ja-JP" altLang="en-US" sz="3000" dirty="0">
                <a:solidFill>
                  <a:srgbClr val="FF0000"/>
                </a:solidFill>
                <a:latin typeface="BIZ UDP明朝 Medium" panose="02020500000000000000" pitchFamily="18" charset="-128"/>
                <a:ea typeface="BIZ UDP明朝 Medium" panose="02020500000000000000" pitchFamily="18" charset="-128"/>
              </a:rPr>
              <a:t>競合</a:t>
            </a:r>
            <a:r>
              <a:rPr kumimoji="1" lang="ja-JP" altLang="en-US" sz="3000" dirty="0">
                <a:latin typeface="BIZ UDP明朝 Medium" panose="02020500000000000000" pitchFamily="18" charset="-128"/>
                <a:ea typeface="BIZ UDP明朝 Medium" panose="02020500000000000000" pitchFamily="18" charset="-128"/>
              </a:rPr>
              <a:t>とは違う</a:t>
            </a:r>
            <a:br>
              <a:rPr kumimoji="1" lang="en-US" altLang="ja-JP" dirty="0"/>
            </a:br>
            <a:endParaRPr kumimoji="1" lang="ja-JP" altLang="en-US" dirty="0"/>
          </a:p>
        </p:txBody>
      </p:sp>
      <p:pic>
        <p:nvPicPr>
          <p:cNvPr id="5" name="コンテンツ プレースホルダー 4">
            <a:extLst>
              <a:ext uri="{FF2B5EF4-FFF2-40B4-BE49-F238E27FC236}">
                <a16:creationId xmlns:a16="http://schemas.microsoft.com/office/drawing/2014/main" id="{BF29AD25-A73D-3685-E68B-805080D79C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26386" y="1729946"/>
            <a:ext cx="4260414" cy="3394075"/>
          </a:xfrm>
        </p:spPr>
      </p:pic>
      <p:pic>
        <p:nvPicPr>
          <p:cNvPr id="7" name="図 6">
            <a:extLst>
              <a:ext uri="{FF2B5EF4-FFF2-40B4-BE49-F238E27FC236}">
                <a16:creationId xmlns:a16="http://schemas.microsoft.com/office/drawing/2014/main" id="{20D84F26-19FF-E45C-88C2-0367B6B0E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702" y="1729946"/>
            <a:ext cx="3773684" cy="2571750"/>
          </a:xfrm>
          <a:prstGeom prst="rect">
            <a:avLst/>
          </a:prstGeom>
        </p:spPr>
      </p:pic>
    </p:spTree>
    <p:extLst>
      <p:ext uri="{BB962C8B-B14F-4D97-AF65-F5344CB8AC3E}">
        <p14:creationId xmlns:p14="http://schemas.microsoft.com/office/powerpoint/2010/main" val="268136723"/>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E6BE40-03D7-195E-10CA-4631181A4A5E}"/>
              </a:ext>
            </a:extLst>
          </p:cNvPr>
          <p:cNvSpPr>
            <a:spLocks noGrp="1"/>
          </p:cNvSpPr>
          <p:nvPr>
            <p:ph type="title"/>
          </p:nvPr>
        </p:nvSpPr>
        <p:spPr/>
        <p:txBody>
          <a:bodyPr/>
          <a:lstStyle/>
          <a:p>
            <a:r>
              <a:rPr kumimoji="1" lang="ja-JP" altLang="en-US" dirty="0"/>
              <a:t>宛て名も可能</a:t>
            </a:r>
            <a:r>
              <a:rPr kumimoji="1" lang="en-US" altLang="ja-JP" dirty="0"/>
              <a:t>(</a:t>
            </a:r>
            <a:r>
              <a:rPr kumimoji="1" lang="ja-JP" altLang="en-US" dirty="0"/>
              <a:t>英語・中国語も</a:t>
            </a:r>
            <a:r>
              <a:rPr kumimoji="1" lang="en-US" altLang="ja-JP" dirty="0"/>
              <a:t>)</a:t>
            </a:r>
            <a:endParaRPr kumimoji="1" lang="ja-JP" altLang="en-US" dirty="0"/>
          </a:p>
        </p:txBody>
      </p:sp>
      <p:pic>
        <p:nvPicPr>
          <p:cNvPr id="11" name="コンテンツ プレースホルダー 10">
            <a:extLst>
              <a:ext uri="{FF2B5EF4-FFF2-40B4-BE49-F238E27FC236}">
                <a16:creationId xmlns:a16="http://schemas.microsoft.com/office/drawing/2014/main" id="{EBB5DFAA-FEBB-1001-A618-D660BF49F23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063625"/>
            <a:ext cx="4572000" cy="3873500"/>
          </a:xfrm>
        </p:spPr>
      </p:pic>
      <p:pic>
        <p:nvPicPr>
          <p:cNvPr id="6" name="図 5">
            <a:extLst>
              <a:ext uri="{FF2B5EF4-FFF2-40B4-BE49-F238E27FC236}">
                <a16:creationId xmlns:a16="http://schemas.microsoft.com/office/drawing/2014/main" id="{32BD2AD4-C634-C66A-EA9D-A01E19CF0C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1737998"/>
            <a:ext cx="9144000" cy="3169720"/>
          </a:xfrm>
          <a:prstGeom prst="rect">
            <a:avLst/>
          </a:prstGeom>
        </p:spPr>
      </p:pic>
    </p:spTree>
    <p:extLst>
      <p:ext uri="{BB962C8B-B14F-4D97-AF65-F5344CB8AC3E}">
        <p14:creationId xmlns:p14="http://schemas.microsoft.com/office/powerpoint/2010/main" val="286329844"/>
      </p:ext>
    </p:extLst>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2E53EB-1C25-F110-9B31-FDDE6A18EFE1}"/>
              </a:ext>
            </a:extLst>
          </p:cNvPr>
          <p:cNvSpPr>
            <a:spLocks noGrp="1"/>
          </p:cNvSpPr>
          <p:nvPr>
            <p:ph type="title"/>
          </p:nvPr>
        </p:nvSpPr>
        <p:spPr/>
        <p:txBody>
          <a:bodyPr/>
          <a:lstStyle/>
          <a:p>
            <a:r>
              <a:rPr kumimoji="1" lang="ja-JP" altLang="en-US" sz="2800" dirty="0">
                <a:latin typeface="BIZ UDP明朝 Medium" panose="02020500000000000000" pitchFamily="18" charset="-128"/>
                <a:ea typeface="BIZ UDP明朝 Medium" panose="02020500000000000000" pitchFamily="18" charset="-128"/>
              </a:rPr>
              <a:t>大企業さまと</a:t>
            </a:r>
            <a:r>
              <a:rPr kumimoji="1" lang="en-US" altLang="ja-JP" sz="2800" dirty="0">
                <a:latin typeface="BIZ UDP明朝 Medium" panose="02020500000000000000" pitchFamily="18" charset="-128"/>
                <a:ea typeface="BIZ UDP明朝 Medium" panose="02020500000000000000" pitchFamily="18" charset="-128"/>
              </a:rPr>
              <a:t>CVC(</a:t>
            </a:r>
            <a:r>
              <a:rPr kumimoji="1" lang="ja-JP" altLang="en-US" sz="2800" dirty="0">
                <a:latin typeface="BIZ UDP明朝 Medium" panose="02020500000000000000" pitchFamily="18" charset="-128"/>
                <a:ea typeface="BIZ UDP明朝 Medium" panose="02020500000000000000" pitchFamily="18" charset="-128"/>
              </a:rPr>
              <a:t>ベーシックインカム＆フィンテック</a:t>
            </a:r>
            <a:r>
              <a:rPr kumimoji="1" lang="en-US" altLang="ja-JP" sz="2800" dirty="0">
                <a:latin typeface="BIZ UDP明朝 Medium" panose="02020500000000000000" pitchFamily="18" charset="-128"/>
                <a:ea typeface="BIZ UDP明朝 Medium" panose="02020500000000000000" pitchFamily="18" charset="-128"/>
              </a:rPr>
              <a:t>)</a:t>
            </a:r>
            <a:endParaRPr kumimoji="1" lang="ja-JP" altLang="en-US" sz="2800" dirty="0">
              <a:latin typeface="BIZ UDP明朝 Medium" panose="02020500000000000000" pitchFamily="18" charset="-128"/>
              <a:ea typeface="BIZ UDP明朝 Medium" panose="02020500000000000000" pitchFamily="18" charset="-128"/>
            </a:endParaRPr>
          </a:p>
        </p:txBody>
      </p:sp>
      <p:sp>
        <p:nvSpPr>
          <p:cNvPr id="3" name="コンテンツ プレースホルダー 2">
            <a:extLst>
              <a:ext uri="{FF2B5EF4-FFF2-40B4-BE49-F238E27FC236}">
                <a16:creationId xmlns:a16="http://schemas.microsoft.com/office/drawing/2014/main" id="{6992D30B-0BA0-3546-783F-4EFD22A0CC1F}"/>
              </a:ext>
            </a:extLst>
          </p:cNvPr>
          <p:cNvSpPr>
            <a:spLocks noGrp="1"/>
          </p:cNvSpPr>
          <p:nvPr>
            <p:ph idx="1"/>
          </p:nvPr>
        </p:nvSpPr>
        <p:spPr/>
        <p:txBody>
          <a:bodyPr/>
          <a:lstStyle/>
          <a:p>
            <a:pPr algn="l" defTabSz="914400">
              <a:lnSpc>
                <a:spcPct val="90000"/>
              </a:lnSpc>
              <a:spcBef>
                <a:spcPct val="0"/>
              </a:spcBef>
              <a:buSzPct val="100000"/>
              <a:buNone/>
            </a:pPr>
            <a:endParaRPr lang="en-US" altLang="ja-JP" sz="1600" b="1" dirty="0">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ja-JP" altLang="en-US" sz="1600" b="1" dirty="0">
                <a:latin typeface="BIZ UDP明朝 Medium" panose="02020500000000000000" pitchFamily="18" charset="-128"/>
                <a:ea typeface="BIZ UDP明朝 Medium" panose="02020500000000000000" pitchFamily="18" charset="-128"/>
              </a:rPr>
              <a:t>サービス利用＆勧誘で</a:t>
            </a:r>
            <a:endParaRPr lang="en-US" altLang="ja-JP" sz="1600" b="1" dirty="0">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ja-JP" altLang="en-US" sz="1600" b="1" dirty="0">
                <a:latin typeface="BIZ UDP明朝 Medium" panose="02020500000000000000" pitchFamily="18" charset="-128"/>
                <a:ea typeface="BIZ UDP明朝 Medium" panose="02020500000000000000" pitchFamily="18" charset="-128"/>
              </a:rPr>
              <a:t>ラインポイントか電子マネーが受けられる</a:t>
            </a:r>
            <a:endParaRPr lang="en-US" altLang="ja-JP" sz="1600" b="1" dirty="0">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endParaRPr lang="en-US" altLang="ja-JP" sz="1600" b="1" dirty="0">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ja-JP" altLang="en-US" sz="1600" b="1" dirty="0">
                <a:solidFill>
                  <a:schemeClr val="tx2"/>
                </a:solidFill>
                <a:uFillTx/>
                <a:latin typeface="BIZ UDP明朝 Medium" panose="02020500000000000000" pitchFamily="18" charset="-128"/>
                <a:ea typeface="BIZ UDP明朝 Medium" panose="02020500000000000000" pitchFamily="18" charset="-128"/>
              </a:rPr>
              <a:t>ユーザー</a:t>
            </a:r>
            <a:r>
              <a:rPr lang="en-US" altLang="ja-JP" sz="1600" b="1" dirty="0">
                <a:solidFill>
                  <a:schemeClr val="tx2"/>
                </a:solidFill>
                <a:uFillTx/>
                <a:latin typeface="BIZ UDP明朝 Medium" panose="02020500000000000000" pitchFamily="18" charset="-128"/>
                <a:ea typeface="BIZ UDP明朝 Medium" panose="02020500000000000000" pitchFamily="18" charset="-128"/>
              </a:rPr>
              <a:t>1</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が利用したら</a:t>
            </a:r>
            <a:r>
              <a:rPr lang="en-US" altLang="ja-JP" sz="1600" b="1" dirty="0">
                <a:solidFill>
                  <a:schemeClr val="tx2"/>
                </a:solidFill>
                <a:latin typeface="BIZ UDP明朝 Medium" panose="02020500000000000000" pitchFamily="18" charset="-128"/>
                <a:ea typeface="BIZ UDP明朝 Medium" panose="02020500000000000000" pitchFamily="18" charset="-128"/>
              </a:rPr>
              <a:t>30</a:t>
            </a:r>
            <a:r>
              <a:rPr lang="ja-JP" altLang="en-US" sz="1600" b="1" dirty="0">
                <a:solidFill>
                  <a:schemeClr val="tx2"/>
                </a:solidFill>
                <a:latin typeface="BIZ UDP明朝 Medium" panose="02020500000000000000" pitchFamily="18" charset="-128"/>
                <a:ea typeface="BIZ UDP明朝 Medium" panose="02020500000000000000" pitchFamily="18" charset="-128"/>
              </a:rPr>
              <a:t>％</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を</a:t>
            </a:r>
            <a:r>
              <a:rPr lang="en-US" altLang="ja-JP" sz="1600" b="1" dirty="0">
                <a:solidFill>
                  <a:schemeClr val="tx2"/>
                </a:solidFill>
                <a:uFillTx/>
                <a:latin typeface="BIZ UDP明朝 Medium" panose="02020500000000000000" pitchFamily="18" charset="-128"/>
                <a:ea typeface="BIZ UDP明朝 Medium" panose="02020500000000000000" pitchFamily="18" charset="-128"/>
              </a:rPr>
              <a:t>cashback</a:t>
            </a:r>
          </a:p>
          <a:p>
            <a:pPr algn="l" defTabSz="914400">
              <a:lnSpc>
                <a:spcPct val="90000"/>
              </a:lnSpc>
              <a:spcBef>
                <a:spcPct val="0"/>
              </a:spcBef>
              <a:buSzPct val="100000"/>
              <a:buNone/>
            </a:pPr>
            <a:endParaRPr lang="en-US" altLang="ja-JP" sz="1600" b="1" dirty="0">
              <a:solidFill>
                <a:schemeClr val="tx2"/>
              </a:solidFill>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ja-JP" altLang="en-US" sz="1600" b="1" dirty="0">
                <a:solidFill>
                  <a:schemeClr val="tx2"/>
                </a:solidFill>
                <a:uFillTx/>
                <a:latin typeface="BIZ UDP明朝 Medium" panose="02020500000000000000" pitchFamily="18" charset="-128"/>
                <a:ea typeface="BIZ UDP明朝 Medium" panose="02020500000000000000" pitchFamily="18" charset="-128"/>
              </a:rPr>
              <a:t>ユーザー</a:t>
            </a:r>
            <a:r>
              <a:rPr lang="en-US" altLang="ja-JP" sz="1600" b="1" dirty="0">
                <a:solidFill>
                  <a:schemeClr val="tx2"/>
                </a:solidFill>
                <a:latin typeface="BIZ UDP明朝 Medium" panose="02020500000000000000" pitchFamily="18" charset="-128"/>
                <a:ea typeface="BIZ UDP明朝 Medium" panose="02020500000000000000" pitchFamily="18" charset="-128"/>
              </a:rPr>
              <a:t>1</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が勧誘した</a:t>
            </a:r>
            <a:endParaRPr lang="en-US" altLang="ja-JP" sz="1600" b="1" dirty="0">
              <a:solidFill>
                <a:schemeClr val="tx2"/>
              </a:solidFill>
              <a:uFillTx/>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ja-JP" altLang="en-US" sz="1600" b="1" dirty="0">
                <a:solidFill>
                  <a:schemeClr val="tx2"/>
                </a:solidFill>
                <a:uFillTx/>
                <a:latin typeface="BIZ UDP明朝 Medium" panose="02020500000000000000" pitchFamily="18" charset="-128"/>
                <a:ea typeface="BIZ UDP明朝 Medium" panose="02020500000000000000" pitchFamily="18" charset="-128"/>
              </a:rPr>
              <a:t>ユーザー</a:t>
            </a:r>
            <a:r>
              <a:rPr lang="en-US" altLang="ja-JP" sz="1600" b="1" dirty="0">
                <a:solidFill>
                  <a:schemeClr val="tx2"/>
                </a:solidFill>
                <a:latin typeface="BIZ UDP明朝 Medium" panose="02020500000000000000" pitchFamily="18" charset="-128"/>
                <a:ea typeface="BIZ UDP明朝 Medium" panose="02020500000000000000" pitchFamily="18" charset="-128"/>
              </a:rPr>
              <a:t>2</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が利用したら</a:t>
            </a:r>
            <a:endParaRPr lang="en-US" altLang="ja-JP" sz="1600" b="1" dirty="0">
              <a:solidFill>
                <a:schemeClr val="tx2"/>
              </a:solidFill>
              <a:uFillTx/>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en-US" altLang="ja-JP" sz="1600" b="1" dirty="0">
                <a:solidFill>
                  <a:schemeClr val="tx2"/>
                </a:solidFill>
                <a:latin typeface="BIZ UDP明朝 Medium" panose="02020500000000000000" pitchFamily="18" charset="-128"/>
                <a:ea typeface="BIZ UDP明朝 Medium" panose="02020500000000000000" pitchFamily="18" charset="-128"/>
              </a:rPr>
              <a:t>20</a:t>
            </a:r>
            <a:r>
              <a:rPr lang="ja-JP" altLang="en-US" sz="1600" b="1" dirty="0">
                <a:solidFill>
                  <a:schemeClr val="tx2"/>
                </a:solidFill>
                <a:latin typeface="BIZ UDP明朝 Medium" panose="02020500000000000000" pitchFamily="18" charset="-128"/>
                <a:ea typeface="BIZ UDP明朝 Medium" panose="02020500000000000000" pitchFamily="18" charset="-128"/>
              </a:rPr>
              <a:t>％</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を</a:t>
            </a:r>
            <a:r>
              <a:rPr lang="en-US" altLang="ja-JP" sz="1600" b="1" dirty="0">
                <a:solidFill>
                  <a:schemeClr val="tx2"/>
                </a:solidFill>
                <a:latin typeface="BIZ UDP明朝 Medium" panose="02020500000000000000" pitchFamily="18" charset="-128"/>
                <a:ea typeface="BIZ UDP明朝 Medium" panose="02020500000000000000" pitchFamily="18" charset="-128"/>
              </a:rPr>
              <a:t>1</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に</a:t>
            </a:r>
            <a:r>
              <a:rPr lang="en-US" altLang="ja-JP" sz="1600" b="1" dirty="0">
                <a:solidFill>
                  <a:schemeClr val="tx2"/>
                </a:solidFill>
                <a:latin typeface="BIZ UDP明朝 Medium" panose="02020500000000000000" pitchFamily="18" charset="-128"/>
                <a:ea typeface="BIZ UDP明朝 Medium" panose="02020500000000000000" pitchFamily="18" charset="-128"/>
              </a:rPr>
              <a:t>10</a:t>
            </a:r>
            <a:r>
              <a:rPr lang="ja-JP" altLang="en-US" sz="1600" b="1" dirty="0">
                <a:solidFill>
                  <a:schemeClr val="tx2"/>
                </a:solidFill>
                <a:latin typeface="BIZ UDP明朝 Medium" panose="02020500000000000000" pitchFamily="18" charset="-128"/>
                <a:ea typeface="BIZ UDP明朝 Medium" panose="02020500000000000000" pitchFamily="18" charset="-128"/>
              </a:rPr>
              <a:t>％</a:t>
            </a:r>
            <a:r>
              <a:rPr lang="ja-JP" altLang="en-US" sz="1600" b="1" dirty="0">
                <a:solidFill>
                  <a:schemeClr val="tx2"/>
                </a:solidFill>
                <a:uFillTx/>
                <a:latin typeface="BIZ UDP明朝 Medium" panose="02020500000000000000" pitchFamily="18" charset="-128"/>
                <a:ea typeface="BIZ UDP明朝 Medium" panose="02020500000000000000" pitchFamily="18" charset="-128"/>
              </a:rPr>
              <a:t>を</a:t>
            </a:r>
            <a:r>
              <a:rPr lang="en-US" altLang="ja-JP" sz="1600" b="1" dirty="0">
                <a:solidFill>
                  <a:schemeClr val="tx2"/>
                </a:solidFill>
                <a:uFillTx/>
                <a:latin typeface="BIZ UDP明朝 Medium" panose="02020500000000000000" pitchFamily="18" charset="-128"/>
                <a:ea typeface="BIZ UDP明朝 Medium" panose="02020500000000000000" pitchFamily="18" charset="-128"/>
              </a:rPr>
              <a:t>2</a:t>
            </a:r>
            <a:r>
              <a:rPr lang="ja-JP" altLang="en-US" sz="1600" b="1" dirty="0">
                <a:solidFill>
                  <a:schemeClr val="tx2"/>
                </a:solidFill>
                <a:latin typeface="BIZ UDP明朝 Medium" panose="02020500000000000000" pitchFamily="18" charset="-128"/>
                <a:ea typeface="BIZ UDP明朝 Medium" panose="02020500000000000000" pitchFamily="18" charset="-128"/>
              </a:rPr>
              <a:t>に</a:t>
            </a:r>
            <a:r>
              <a:rPr lang="en-US" altLang="ja-JP" sz="1600" b="1" dirty="0">
                <a:solidFill>
                  <a:schemeClr val="tx2"/>
                </a:solidFill>
                <a:uFillTx/>
                <a:latin typeface="BIZ UDP明朝 Medium" panose="02020500000000000000" pitchFamily="18" charset="-128"/>
                <a:ea typeface="BIZ UDP明朝 Medium" panose="02020500000000000000" pitchFamily="18" charset="-128"/>
              </a:rPr>
              <a:t>cashback</a:t>
            </a:r>
          </a:p>
          <a:p>
            <a:pPr algn="l" defTabSz="914400">
              <a:lnSpc>
                <a:spcPct val="90000"/>
              </a:lnSpc>
              <a:spcBef>
                <a:spcPct val="0"/>
              </a:spcBef>
              <a:buSzPct val="100000"/>
              <a:buNone/>
            </a:pPr>
            <a:endParaRPr lang="en-US" altLang="ja-JP" sz="1600" b="1" dirty="0">
              <a:solidFill>
                <a:schemeClr val="tx2"/>
              </a:solidFill>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r>
              <a:rPr lang="en-US" altLang="ja-JP" sz="1600" b="1" dirty="0">
                <a:solidFill>
                  <a:schemeClr val="tx2"/>
                </a:solidFill>
                <a:latin typeface="BIZ UDP明朝 Medium" panose="02020500000000000000" pitchFamily="18" charset="-128"/>
                <a:ea typeface="BIZ UDP明朝 Medium" panose="02020500000000000000" pitchFamily="18" charset="-128"/>
              </a:rPr>
              <a:t>×</a:t>
            </a:r>
            <a:r>
              <a:rPr lang="ja-JP" altLang="en-US" sz="1600" b="1" dirty="0">
                <a:solidFill>
                  <a:schemeClr val="tx2"/>
                </a:solidFill>
                <a:latin typeface="BIZ UDP明朝 Medium" panose="02020500000000000000" pitchFamily="18" charset="-128"/>
                <a:ea typeface="BIZ UDP明朝 Medium" panose="02020500000000000000" pitchFamily="18" charset="-128"/>
              </a:rPr>
              <a:t>繰り返し</a:t>
            </a:r>
            <a:endParaRPr lang="en-US" altLang="ja-JP" sz="1600" b="1" dirty="0">
              <a:solidFill>
                <a:schemeClr val="tx2"/>
              </a:solidFill>
              <a:uFillTx/>
              <a:latin typeface="BIZ UDP明朝 Medium" panose="02020500000000000000" pitchFamily="18" charset="-128"/>
              <a:ea typeface="BIZ UDP明朝 Medium" panose="02020500000000000000" pitchFamily="18" charset="-128"/>
            </a:endParaRPr>
          </a:p>
          <a:p>
            <a:pPr algn="l" defTabSz="914400">
              <a:lnSpc>
                <a:spcPct val="90000"/>
              </a:lnSpc>
              <a:spcBef>
                <a:spcPct val="0"/>
              </a:spcBef>
              <a:buSzPct val="100000"/>
              <a:buNone/>
            </a:pPr>
            <a:endParaRPr lang="ja-JP" altLang="en-US" sz="1600" b="1" dirty="0">
              <a:solidFill>
                <a:schemeClr val="tx1"/>
              </a:solidFill>
              <a:uFillTx/>
              <a:latin typeface="BIZ UDP明朝 Medium" panose="02020500000000000000" pitchFamily="18" charset="-128"/>
              <a:ea typeface="BIZ UDP明朝 Medium" panose="02020500000000000000" pitchFamily="18" charset="-128"/>
              <a:sym typeface="+mn-ea"/>
            </a:endParaRPr>
          </a:p>
          <a:p>
            <a:pPr algn="l" defTabSz="914400">
              <a:lnSpc>
                <a:spcPct val="90000"/>
              </a:lnSpc>
              <a:spcBef>
                <a:spcPct val="0"/>
              </a:spcBef>
              <a:buSzPct val="100000"/>
              <a:buNone/>
            </a:pPr>
            <a:r>
              <a:rPr lang="ja-JP" altLang="en-US" sz="1600" b="1" dirty="0">
                <a:solidFill>
                  <a:schemeClr val="tx1"/>
                </a:solidFill>
                <a:uFillTx/>
                <a:latin typeface="BIZ UDP明朝 Medium" panose="02020500000000000000" pitchFamily="18" charset="-128"/>
                <a:ea typeface="BIZ UDP明朝 Medium" panose="02020500000000000000" pitchFamily="18" charset="-128"/>
                <a:sym typeface="+mn-ea"/>
              </a:rPr>
              <a:t>ユーザーの拡大はサービスの継続的な</a:t>
            </a:r>
            <a:endParaRPr lang="en-US" altLang="ja-JP" sz="1600" b="1" dirty="0">
              <a:solidFill>
                <a:schemeClr val="tx1"/>
              </a:solidFill>
              <a:uFillTx/>
              <a:latin typeface="BIZ UDP明朝 Medium" panose="02020500000000000000" pitchFamily="18" charset="-128"/>
              <a:ea typeface="BIZ UDP明朝 Medium" panose="02020500000000000000" pitchFamily="18" charset="-128"/>
              <a:sym typeface="+mn-ea"/>
            </a:endParaRPr>
          </a:p>
          <a:p>
            <a:pPr algn="l" defTabSz="914400">
              <a:lnSpc>
                <a:spcPct val="90000"/>
              </a:lnSpc>
              <a:spcBef>
                <a:spcPct val="0"/>
              </a:spcBef>
              <a:buSzPct val="100000"/>
              <a:buNone/>
            </a:pPr>
            <a:r>
              <a:rPr lang="ja-JP" altLang="en-US" sz="1600" b="1" dirty="0">
                <a:solidFill>
                  <a:schemeClr val="tx1"/>
                </a:solidFill>
                <a:uFillTx/>
                <a:latin typeface="BIZ UDP明朝 Medium" panose="02020500000000000000" pitchFamily="18" charset="-128"/>
                <a:ea typeface="BIZ UDP明朝 Medium" panose="02020500000000000000" pitchFamily="18" charset="-128"/>
                <a:sym typeface="+mn-ea"/>
              </a:rPr>
              <a:t>提供と</a:t>
            </a:r>
            <a:r>
              <a:rPr lang="ja-JP" altLang="en-US" sz="1600" b="1" dirty="0">
                <a:solidFill>
                  <a:srgbClr val="FF0000"/>
                </a:solidFill>
                <a:uFillTx/>
                <a:latin typeface="BIZ UDP明朝 Medium" panose="02020500000000000000" pitchFamily="18" charset="-128"/>
                <a:ea typeface="BIZ UDP明朝 Medium" panose="02020500000000000000" pitchFamily="18" charset="-128"/>
                <a:sym typeface="+mn-ea"/>
              </a:rPr>
              <a:t>ベーシックインカム機能で</a:t>
            </a:r>
            <a:endParaRPr lang="en-US" altLang="ja-JP" sz="1600" b="1" dirty="0">
              <a:solidFill>
                <a:srgbClr val="FF0000"/>
              </a:solidFill>
              <a:uFillTx/>
              <a:latin typeface="BIZ UDP明朝 Medium" panose="02020500000000000000" pitchFamily="18" charset="-128"/>
              <a:ea typeface="BIZ UDP明朝 Medium" panose="02020500000000000000" pitchFamily="18" charset="-128"/>
              <a:sym typeface="+mn-ea"/>
            </a:endParaRPr>
          </a:p>
          <a:p>
            <a:pPr algn="l" defTabSz="914400">
              <a:lnSpc>
                <a:spcPct val="90000"/>
              </a:lnSpc>
              <a:spcBef>
                <a:spcPct val="0"/>
              </a:spcBef>
              <a:buSzPct val="100000"/>
              <a:buNone/>
            </a:pPr>
            <a:r>
              <a:rPr lang="ja-JP" altLang="en-US" sz="1600" b="1" dirty="0">
                <a:solidFill>
                  <a:srgbClr val="FF0000"/>
                </a:solidFill>
                <a:uFillTx/>
                <a:latin typeface="BIZ UDP明朝 Medium" panose="02020500000000000000" pitchFamily="18" charset="-128"/>
                <a:ea typeface="BIZ UDP明朝 Medium" panose="02020500000000000000" pitchFamily="18" charset="-128"/>
                <a:sym typeface="+mn-ea"/>
              </a:rPr>
              <a:t>手取りを増やす</a:t>
            </a:r>
            <a:r>
              <a:rPr lang="ja-JP" altLang="en-US" sz="1600" b="1" dirty="0">
                <a:solidFill>
                  <a:srgbClr val="FF0000"/>
                </a:solidFill>
                <a:latin typeface="BIZ UDP明朝 Medium" panose="02020500000000000000" pitchFamily="18" charset="-128"/>
                <a:ea typeface="BIZ UDP明朝 Medium" panose="02020500000000000000" pitchFamily="18" charset="-128"/>
                <a:sym typeface="+mn-ea"/>
              </a:rPr>
              <a:t>、</a:t>
            </a:r>
            <a:r>
              <a:rPr lang="ja-JP" altLang="en-US" sz="1600" b="1" dirty="0">
                <a:solidFill>
                  <a:srgbClr val="FF0000"/>
                </a:solidFill>
                <a:uFillTx/>
                <a:latin typeface="BIZ UDP明朝 Medium" panose="02020500000000000000" pitchFamily="18" charset="-128"/>
                <a:ea typeface="BIZ UDP明朝 Medium" panose="02020500000000000000" pitchFamily="18" charset="-128"/>
                <a:sym typeface="+mn-ea"/>
              </a:rPr>
              <a:t>副業以外の収益モデルの提供</a:t>
            </a:r>
            <a:r>
              <a:rPr lang="en-US" altLang="ja-JP" sz="1600" b="1" dirty="0">
                <a:uFillTx/>
                <a:latin typeface="BIZ UDP明朝 Medium" panose="02020500000000000000" pitchFamily="18" charset="-128"/>
                <a:ea typeface="BIZ UDP明朝 Medium" panose="02020500000000000000" pitchFamily="18" charset="-128"/>
                <a:sym typeface="+mn-ea"/>
              </a:rPr>
              <a:t>(</a:t>
            </a:r>
            <a:r>
              <a:rPr lang="ja-JP" altLang="en-US" sz="1600" b="1" dirty="0">
                <a:uFillTx/>
                <a:latin typeface="BIZ UDP明朝 Medium" panose="02020500000000000000" pitchFamily="18" charset="-128"/>
                <a:ea typeface="BIZ UDP明朝 Medium" panose="02020500000000000000" pitchFamily="18" charset="-128"/>
                <a:sym typeface="+mn-ea"/>
              </a:rPr>
              <a:t>ターゲット層のニーズ</a:t>
            </a:r>
            <a:r>
              <a:rPr lang="en-US" altLang="ja-JP" sz="1600" b="1" dirty="0">
                <a:uFillTx/>
                <a:latin typeface="BIZ UDP明朝 Medium" panose="02020500000000000000" pitchFamily="18" charset="-128"/>
                <a:ea typeface="BIZ UDP明朝 Medium" panose="02020500000000000000" pitchFamily="18" charset="-128"/>
                <a:sym typeface="+mn-ea"/>
              </a:rPr>
              <a:t>)</a:t>
            </a:r>
            <a:endParaRPr lang="ja-JP" altLang="en-US" sz="1600" b="1" dirty="0">
              <a:uFillTx/>
              <a:latin typeface="BIZ UDP明朝 Medium" panose="02020500000000000000" pitchFamily="18" charset="-128"/>
              <a:ea typeface="BIZ UDP明朝 Medium" panose="02020500000000000000" pitchFamily="18" charset="-128"/>
              <a:sym typeface="+mn-ea"/>
            </a:endParaRPr>
          </a:p>
          <a:p>
            <a:endParaRPr kumimoji="1" lang="ja-JP" altLang="en-US" sz="1600" dirty="0">
              <a:latin typeface="BIZ UDP明朝 Medium" panose="02020500000000000000" pitchFamily="18" charset="-128"/>
              <a:ea typeface="BIZ UDP明朝 Medium" panose="02020500000000000000" pitchFamily="18" charset="-128"/>
            </a:endParaRPr>
          </a:p>
        </p:txBody>
      </p:sp>
      <p:pic>
        <p:nvPicPr>
          <p:cNvPr id="5" name="図 4">
            <a:extLst>
              <a:ext uri="{FF2B5EF4-FFF2-40B4-BE49-F238E27FC236}">
                <a16:creationId xmlns:a16="http://schemas.microsoft.com/office/drawing/2014/main" id="{5DF5132C-758F-43DA-B639-782FF33D0F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1819465"/>
            <a:ext cx="1828419" cy="1828419"/>
          </a:xfrm>
          <a:prstGeom prst="rect">
            <a:avLst/>
          </a:prstGeom>
        </p:spPr>
      </p:pic>
      <p:pic>
        <p:nvPicPr>
          <p:cNvPr id="6" name="図 5">
            <a:extLst>
              <a:ext uri="{FF2B5EF4-FFF2-40B4-BE49-F238E27FC236}">
                <a16:creationId xmlns:a16="http://schemas.microsoft.com/office/drawing/2014/main" id="{B22FB6D2-EAD5-2DFB-2CF6-1F939F520A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916177"/>
            <a:ext cx="2971800" cy="1533525"/>
          </a:xfrm>
          <a:prstGeom prst="rect">
            <a:avLst/>
          </a:prstGeom>
        </p:spPr>
      </p:pic>
    </p:spTree>
    <p:extLst>
      <p:ext uri="{BB962C8B-B14F-4D97-AF65-F5344CB8AC3E}">
        <p14:creationId xmlns:p14="http://schemas.microsoft.com/office/powerpoint/2010/main" val="3614801016"/>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ローチャート: 代替処理 1">
            <a:extLst>
              <a:ext uri="{FF2B5EF4-FFF2-40B4-BE49-F238E27FC236}">
                <a16:creationId xmlns:a16="http://schemas.microsoft.com/office/drawing/2014/main" id="{1415A34F-32DD-403D-9B31-AE211AA2D3FD}"/>
              </a:ext>
            </a:extLst>
          </p:cNvPr>
          <p:cNvSpPr/>
          <p:nvPr/>
        </p:nvSpPr>
        <p:spPr>
          <a:xfrm>
            <a:off x="915160" y="743331"/>
            <a:ext cx="2985231" cy="365683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明朝 Medium" panose="02020500000000000000" pitchFamily="18" charset="-128"/>
                <a:ea typeface="BIZ UDP明朝 Medium" panose="02020500000000000000" pitchFamily="18" charset="-128"/>
              </a:rPr>
              <a:t>①ユーザー</a:t>
            </a:r>
            <a:endParaRPr kumimoji="1" lang="en-US" altLang="ja-JP" dirty="0">
              <a:latin typeface="BIZ UDP明朝 Medium" panose="02020500000000000000" pitchFamily="18" charset="-128"/>
              <a:ea typeface="BIZ UDP明朝 Medium" panose="02020500000000000000" pitchFamily="18" charset="-128"/>
            </a:endParaRPr>
          </a:p>
          <a:p>
            <a:pPr algn="ctr"/>
            <a:r>
              <a:rPr kumimoji="1" lang="ja-JP" altLang="en-US" dirty="0">
                <a:latin typeface="BIZ UDP明朝 Medium" panose="02020500000000000000" pitchFamily="18" charset="-128"/>
                <a:ea typeface="BIZ UDP明朝 Medium" panose="02020500000000000000" pitchFamily="18" charset="-128"/>
              </a:rPr>
              <a:t>　②顧客</a:t>
            </a:r>
            <a:r>
              <a:rPr kumimoji="1" lang="en-US" altLang="ja-JP" dirty="0">
                <a:latin typeface="BIZ UDP明朝 Medium" panose="02020500000000000000" pitchFamily="18" charset="-128"/>
                <a:ea typeface="BIZ UDP明朝 Medium" panose="02020500000000000000" pitchFamily="18" charset="-128"/>
              </a:rPr>
              <a:t>(</a:t>
            </a:r>
            <a:r>
              <a:rPr kumimoji="1" lang="ja-JP" altLang="en-US" dirty="0">
                <a:latin typeface="BIZ UDP明朝 Medium" panose="02020500000000000000" pitchFamily="18" charset="-128"/>
                <a:ea typeface="BIZ UDP明朝 Medium" panose="02020500000000000000" pitchFamily="18" charset="-128"/>
              </a:rPr>
              <a:t>企業</a:t>
            </a:r>
            <a:r>
              <a:rPr kumimoji="1" lang="en-US" altLang="ja-JP" dirty="0">
                <a:latin typeface="BIZ UDP明朝 Medium" panose="02020500000000000000" pitchFamily="18" charset="-128"/>
                <a:ea typeface="BIZ UDP明朝 Medium" panose="02020500000000000000" pitchFamily="18" charset="-128"/>
              </a:rPr>
              <a:t>)</a:t>
            </a:r>
          </a:p>
          <a:p>
            <a:pPr algn="ctr"/>
            <a:r>
              <a:rPr kumimoji="1" lang="ja-JP" altLang="en-US" dirty="0">
                <a:latin typeface="BIZ UDP明朝 Medium" panose="02020500000000000000" pitchFamily="18" charset="-128"/>
                <a:ea typeface="BIZ UDP明朝 Medium" panose="02020500000000000000" pitchFamily="18" charset="-128"/>
              </a:rPr>
              <a:t>　③ユーザーの</a:t>
            </a:r>
            <a:endParaRPr kumimoji="1" lang="en-US" altLang="ja-JP" dirty="0">
              <a:latin typeface="BIZ UDP明朝 Medium" panose="02020500000000000000" pitchFamily="18" charset="-128"/>
              <a:ea typeface="BIZ UDP明朝 Medium" panose="02020500000000000000" pitchFamily="18" charset="-128"/>
            </a:endParaRPr>
          </a:p>
          <a:p>
            <a:pPr algn="ctr"/>
            <a:r>
              <a:rPr kumimoji="1" lang="ja-JP" altLang="en-US" dirty="0">
                <a:latin typeface="BIZ UDP明朝 Medium" panose="02020500000000000000" pitchFamily="18" charset="-128"/>
                <a:ea typeface="BIZ UDP明朝 Medium" panose="02020500000000000000" pitchFamily="18" charset="-128"/>
              </a:rPr>
              <a:t>勧誘した</a:t>
            </a:r>
            <a:endParaRPr kumimoji="1" lang="en-US" altLang="ja-JP" dirty="0">
              <a:latin typeface="BIZ UDP明朝 Medium" panose="02020500000000000000" pitchFamily="18" charset="-128"/>
              <a:ea typeface="BIZ UDP明朝 Medium" panose="02020500000000000000" pitchFamily="18" charset="-128"/>
            </a:endParaRPr>
          </a:p>
          <a:p>
            <a:pPr algn="ctr"/>
            <a:r>
              <a:rPr kumimoji="1" lang="ja-JP" altLang="en-US" dirty="0">
                <a:latin typeface="BIZ UDP明朝 Medium" panose="02020500000000000000" pitchFamily="18" charset="-128"/>
                <a:ea typeface="BIZ UDP明朝 Medium" panose="02020500000000000000" pitchFamily="18" charset="-128"/>
              </a:rPr>
              <a:t>ユーザー</a:t>
            </a:r>
            <a:r>
              <a:rPr kumimoji="1" lang="en-US" altLang="ja-JP" dirty="0">
                <a:latin typeface="BIZ UDP明朝 Medium" panose="02020500000000000000" pitchFamily="18" charset="-128"/>
                <a:ea typeface="BIZ UDP明朝 Medium" panose="02020500000000000000" pitchFamily="18" charset="-128"/>
              </a:rPr>
              <a:t>(</a:t>
            </a:r>
            <a:r>
              <a:rPr kumimoji="1" lang="ja-JP" altLang="en-US" dirty="0">
                <a:latin typeface="BIZ UDP明朝 Medium" panose="02020500000000000000" pitchFamily="18" charset="-128"/>
                <a:ea typeface="BIZ UDP明朝 Medium" panose="02020500000000000000" pitchFamily="18" charset="-128"/>
              </a:rPr>
              <a:t>個人・企業</a:t>
            </a:r>
            <a:r>
              <a:rPr kumimoji="1" lang="en-US" altLang="ja-JP" dirty="0">
                <a:latin typeface="BIZ UDP明朝 Medium" panose="02020500000000000000" pitchFamily="18" charset="-128"/>
                <a:ea typeface="BIZ UDP明朝 Medium" panose="02020500000000000000" pitchFamily="18" charset="-128"/>
              </a:rPr>
              <a:t>)</a:t>
            </a:r>
            <a:endParaRPr kumimoji="1" lang="ja-JP" altLang="en-US" dirty="0">
              <a:latin typeface="BIZ UDP明朝 Medium" panose="02020500000000000000" pitchFamily="18" charset="-128"/>
              <a:ea typeface="BIZ UDP明朝 Medium" panose="02020500000000000000" pitchFamily="18" charset="-128"/>
            </a:endParaRPr>
          </a:p>
        </p:txBody>
      </p:sp>
      <p:sp>
        <p:nvSpPr>
          <p:cNvPr id="3" name="フローチャート: 代替処理 2">
            <a:extLst>
              <a:ext uri="{FF2B5EF4-FFF2-40B4-BE49-F238E27FC236}">
                <a16:creationId xmlns:a16="http://schemas.microsoft.com/office/drawing/2014/main" id="{06194454-AC6F-49F7-854D-C1E330AA9761}"/>
              </a:ext>
            </a:extLst>
          </p:cNvPr>
          <p:cNvSpPr/>
          <p:nvPr/>
        </p:nvSpPr>
        <p:spPr>
          <a:xfrm>
            <a:off x="5550408" y="743331"/>
            <a:ext cx="2678429" cy="3656838"/>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明朝 Medium" panose="02020500000000000000" pitchFamily="18" charset="-128"/>
                <a:ea typeface="BIZ UDP明朝 Medium" panose="02020500000000000000" pitchFamily="18" charset="-128"/>
              </a:rPr>
              <a:t>ノンロジ</a:t>
            </a:r>
          </a:p>
        </p:txBody>
      </p:sp>
      <p:sp>
        <p:nvSpPr>
          <p:cNvPr id="7" name="矢印: 右 6">
            <a:extLst>
              <a:ext uri="{FF2B5EF4-FFF2-40B4-BE49-F238E27FC236}">
                <a16:creationId xmlns:a16="http://schemas.microsoft.com/office/drawing/2014/main" id="{64C53CB6-D956-49CE-ABB1-48FFED43EF43}"/>
              </a:ext>
            </a:extLst>
          </p:cNvPr>
          <p:cNvSpPr/>
          <p:nvPr/>
        </p:nvSpPr>
        <p:spPr>
          <a:xfrm>
            <a:off x="3992881" y="1530668"/>
            <a:ext cx="129987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latin typeface="BIZ UDP明朝 Medium" panose="02020500000000000000" pitchFamily="18" charset="-128"/>
                <a:ea typeface="BIZ UDP明朝 Medium" panose="02020500000000000000" pitchFamily="18" charset="-128"/>
              </a:rPr>
              <a:t>利用</a:t>
            </a:r>
          </a:p>
        </p:txBody>
      </p:sp>
      <p:sp>
        <p:nvSpPr>
          <p:cNvPr id="8" name="矢印: 左 7">
            <a:extLst>
              <a:ext uri="{FF2B5EF4-FFF2-40B4-BE49-F238E27FC236}">
                <a16:creationId xmlns:a16="http://schemas.microsoft.com/office/drawing/2014/main" id="{9638199E-6833-448F-9388-5882E02C0BBC}"/>
              </a:ext>
            </a:extLst>
          </p:cNvPr>
          <p:cNvSpPr/>
          <p:nvPr/>
        </p:nvSpPr>
        <p:spPr>
          <a:xfrm>
            <a:off x="3949540" y="2571750"/>
            <a:ext cx="1343215"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cashback</a:t>
            </a:r>
            <a:endParaRPr kumimoji="1" lang="ja-JP" altLang="en-US" dirty="0"/>
          </a:p>
        </p:txBody>
      </p:sp>
    </p:spTree>
    <p:extLst>
      <p:ext uri="{BB962C8B-B14F-4D97-AF65-F5344CB8AC3E}">
        <p14:creationId xmlns:p14="http://schemas.microsoft.com/office/powerpoint/2010/main" val="820441339"/>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3FDBEE-90CE-3D54-E8ED-277210E2D73D}"/>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ターゲット層 </a:t>
            </a:r>
            <a:r>
              <a:rPr kumimoji="1" lang="en-US" altLang="ja-JP" dirty="0">
                <a:latin typeface="BIZ UDP明朝 Medium" panose="02020500000000000000" pitchFamily="18" charset="-128"/>
                <a:ea typeface="BIZ UDP明朝 Medium" panose="02020500000000000000" pitchFamily="18" charset="-128"/>
              </a:rPr>
              <a:t>※P19</a:t>
            </a:r>
            <a:endParaRPr kumimoji="1" lang="ja-JP" altLang="en-US" dirty="0">
              <a:latin typeface="BIZ UDP明朝 Medium" panose="02020500000000000000" pitchFamily="18" charset="-128"/>
              <a:ea typeface="BIZ UDP明朝 Medium" panose="02020500000000000000" pitchFamily="18" charset="-128"/>
            </a:endParaRPr>
          </a:p>
        </p:txBody>
      </p:sp>
      <p:sp>
        <p:nvSpPr>
          <p:cNvPr id="3" name="コンテンツ プレースホルダー 2">
            <a:extLst>
              <a:ext uri="{FF2B5EF4-FFF2-40B4-BE49-F238E27FC236}">
                <a16:creationId xmlns:a16="http://schemas.microsoft.com/office/drawing/2014/main" id="{BA544237-0F32-88A9-7D2A-51FAF803D7F3}"/>
              </a:ext>
            </a:extLst>
          </p:cNvPr>
          <p:cNvSpPr>
            <a:spLocks noGrp="1"/>
          </p:cNvSpPr>
          <p:nvPr>
            <p:ph idx="1"/>
          </p:nvPr>
        </p:nvSpPr>
        <p:spPr/>
        <p:txBody>
          <a:bodyPr/>
          <a:lstStyle/>
          <a:p>
            <a:pPr marL="0" indent="0">
              <a:buNone/>
            </a:pPr>
            <a:r>
              <a:rPr kumimoji="1" lang="ja-JP" altLang="en-US" dirty="0"/>
              <a:t>　　　</a:t>
            </a:r>
            <a:r>
              <a:rPr kumimoji="1" lang="ja-JP" altLang="en-US" dirty="0">
                <a:latin typeface="BIZ UDP明朝 Medium" panose="02020500000000000000" pitchFamily="18" charset="-128"/>
                <a:ea typeface="BIZ UDP明朝 Medium" panose="02020500000000000000" pitchFamily="18" charset="-128"/>
              </a:rPr>
              <a:t>ターゲットは</a:t>
            </a:r>
            <a:r>
              <a:rPr kumimoji="1" lang="en-US" altLang="ja-JP" dirty="0">
                <a:latin typeface="BIZ UDP明朝 Medium" panose="02020500000000000000" pitchFamily="18" charset="-128"/>
                <a:ea typeface="BIZ UDP明朝 Medium" panose="02020500000000000000" pitchFamily="18" charset="-128"/>
              </a:rPr>
              <a:t>Instagram</a:t>
            </a:r>
            <a:r>
              <a:rPr kumimoji="1" lang="ja-JP" altLang="en-US" dirty="0">
                <a:latin typeface="BIZ UDP明朝 Medium" panose="02020500000000000000" pitchFamily="18" charset="-128"/>
                <a:ea typeface="BIZ UDP明朝 Medium" panose="02020500000000000000" pitchFamily="18" charset="-128"/>
              </a:rPr>
              <a:t>・旧</a:t>
            </a:r>
            <a:r>
              <a:rPr kumimoji="1" lang="en-US" altLang="ja-JP" dirty="0">
                <a:latin typeface="BIZ UDP明朝 Medium" panose="02020500000000000000" pitchFamily="18" charset="-128"/>
                <a:ea typeface="BIZ UDP明朝 Medium" panose="02020500000000000000" pitchFamily="18" charset="-128"/>
              </a:rPr>
              <a:t>Twitter</a:t>
            </a:r>
            <a:r>
              <a:rPr kumimoji="1" lang="ja-JP" altLang="en-US" dirty="0">
                <a:latin typeface="BIZ UDP明朝 Medium" panose="02020500000000000000" pitchFamily="18" charset="-128"/>
                <a:ea typeface="BIZ UDP明朝 Medium" panose="02020500000000000000" pitchFamily="18" charset="-128"/>
              </a:rPr>
              <a:t>で</a:t>
            </a: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kumimoji="1" lang="ja-JP" altLang="en-US" dirty="0">
                <a:latin typeface="BIZ UDP明朝 Medium" panose="02020500000000000000" pitchFamily="18" charset="-128"/>
                <a:ea typeface="BIZ UDP明朝 Medium" panose="02020500000000000000" pitchFamily="18" charset="-128"/>
              </a:rPr>
              <a:t>　　　見てるだけの層</a:t>
            </a: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lang="ja-JP" altLang="en-US" b="1" i="0" dirty="0">
                <a:solidFill>
                  <a:srgbClr val="000000"/>
                </a:solidFill>
                <a:effectLst/>
                <a:latin typeface="BIZ UDP明朝 Medium" panose="02020500000000000000" pitchFamily="18" charset="-128"/>
                <a:ea typeface="BIZ UDP明朝 Medium" panose="02020500000000000000" pitchFamily="18" charset="-128"/>
              </a:rPr>
              <a:t>　　　</a:t>
            </a:r>
            <a:r>
              <a:rPr lang="en-US" altLang="ja-JP" b="1" i="0" dirty="0">
                <a:solidFill>
                  <a:srgbClr val="000000"/>
                </a:solidFill>
                <a:effectLst/>
                <a:latin typeface="BIZ UDP明朝 Medium" panose="02020500000000000000" pitchFamily="18" charset="-128"/>
                <a:ea typeface="BIZ UDP明朝 Medium" panose="02020500000000000000" pitchFamily="18" charset="-128"/>
              </a:rPr>
              <a:t>Twitter</a:t>
            </a:r>
            <a:r>
              <a:rPr lang="ja-JP" altLang="en-US" b="1" i="0" dirty="0">
                <a:solidFill>
                  <a:srgbClr val="000000"/>
                </a:solidFill>
                <a:effectLst/>
                <a:latin typeface="BIZ UDP明朝 Medium" panose="02020500000000000000" pitchFamily="18" charset="-128"/>
                <a:ea typeface="BIZ UDP明朝 Medium" panose="02020500000000000000" pitchFamily="18" charset="-128"/>
              </a:rPr>
              <a:t>は</a:t>
            </a:r>
            <a:r>
              <a:rPr lang="en-US" altLang="ja-JP" b="1" i="0" dirty="0">
                <a:solidFill>
                  <a:srgbClr val="000000"/>
                </a:solidFill>
                <a:effectLst/>
                <a:latin typeface="BIZ UDP明朝 Medium" panose="02020500000000000000" pitchFamily="18" charset="-128"/>
                <a:ea typeface="BIZ UDP明朝 Medium" panose="02020500000000000000" pitchFamily="18" charset="-128"/>
              </a:rPr>
              <a:t>82.7%</a:t>
            </a:r>
          </a:p>
          <a:p>
            <a:pPr marL="0" indent="0">
              <a:buNone/>
            </a:pPr>
            <a:r>
              <a:rPr lang="ja-JP" altLang="en-US" b="1" dirty="0">
                <a:effectLst/>
                <a:latin typeface="BIZ UDP明朝 Medium" panose="02020500000000000000" pitchFamily="18" charset="-128"/>
                <a:ea typeface="BIZ UDP明朝 Medium" panose="02020500000000000000" pitchFamily="18" charset="-128"/>
              </a:rPr>
              <a:t>　　　</a:t>
            </a:r>
            <a:r>
              <a:rPr lang="en-US" altLang="ja-JP" b="1" dirty="0">
                <a:effectLst/>
                <a:latin typeface="BIZ UDP明朝 Medium" panose="02020500000000000000" pitchFamily="18" charset="-128"/>
                <a:ea typeface="BIZ UDP明朝 Medium" panose="02020500000000000000" pitchFamily="18" charset="-128"/>
              </a:rPr>
              <a:t>Instagram</a:t>
            </a:r>
            <a:r>
              <a:rPr lang="ja-JP" altLang="en-US" b="1" dirty="0">
                <a:effectLst/>
                <a:latin typeface="BIZ UDP明朝 Medium" panose="02020500000000000000" pitchFamily="18" charset="-128"/>
                <a:ea typeface="BIZ UDP明朝 Medium" panose="02020500000000000000" pitchFamily="18" charset="-128"/>
              </a:rPr>
              <a:t>は</a:t>
            </a:r>
            <a:r>
              <a:rPr lang="en-US" altLang="ja-JP" b="1" dirty="0">
                <a:solidFill>
                  <a:srgbClr val="040C28"/>
                </a:solidFill>
                <a:effectLst/>
                <a:latin typeface="BIZ UDP明朝 Medium" panose="02020500000000000000" pitchFamily="18" charset="-128"/>
                <a:ea typeface="BIZ UDP明朝 Medium" panose="02020500000000000000" pitchFamily="18" charset="-128"/>
              </a:rPr>
              <a:t>86.2%</a:t>
            </a:r>
            <a:endParaRPr lang="en-US" altLang="ja-JP" b="1" dirty="0">
              <a:solidFill>
                <a:srgbClr val="000000"/>
              </a:solidFill>
              <a:effectLst/>
              <a:latin typeface="BIZ UDP明朝 Medium" panose="02020500000000000000" pitchFamily="18" charset="-128"/>
              <a:ea typeface="BIZ UDP明朝 Medium" panose="02020500000000000000" pitchFamily="18" charset="-128"/>
            </a:endParaRPr>
          </a:p>
          <a:p>
            <a:pPr marL="0" indent="0">
              <a:buNone/>
            </a:pPr>
            <a:endParaRPr kumimoji="1" lang="ja-JP" altLang="en-US"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989042597"/>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8AEC68-1AFA-D5CF-14B7-16F49547E9C8}"/>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競合</a:t>
            </a:r>
          </a:p>
        </p:txBody>
      </p:sp>
      <p:sp>
        <p:nvSpPr>
          <p:cNvPr id="3" name="コンテンツ プレースホルダー 2">
            <a:extLst>
              <a:ext uri="{FF2B5EF4-FFF2-40B4-BE49-F238E27FC236}">
                <a16:creationId xmlns:a16="http://schemas.microsoft.com/office/drawing/2014/main" id="{593C55AF-9F50-9630-C44C-272DDD07CCCC}"/>
              </a:ext>
            </a:extLst>
          </p:cNvPr>
          <p:cNvSpPr>
            <a:spLocks noGrp="1"/>
          </p:cNvSpPr>
          <p:nvPr>
            <p:ph idx="1"/>
          </p:nvPr>
        </p:nvSpPr>
        <p:spPr/>
        <p:txBody>
          <a:bodyPr/>
          <a:lstStyle/>
          <a:p>
            <a:pPr marL="0" indent="0">
              <a:buNone/>
            </a:pPr>
            <a:r>
              <a:rPr kumimoji="1" lang="ja-JP" altLang="en-US" dirty="0">
                <a:latin typeface="BIZ UDP明朝 Medium" panose="02020500000000000000" pitchFamily="18" charset="-128"/>
                <a:ea typeface="BIZ UDP明朝 Medium" panose="02020500000000000000" pitchFamily="18" charset="-128"/>
              </a:rPr>
              <a:t>競合・サービス</a:t>
            </a: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kumimoji="1" lang="ja-JP" altLang="en-US" dirty="0">
                <a:latin typeface="BIZ UDP明朝 Medium" panose="02020500000000000000" pitchFamily="18" charset="-128"/>
                <a:ea typeface="BIZ UDP明朝 Medium" panose="02020500000000000000" pitchFamily="18" charset="-128"/>
              </a:rPr>
              <a:t>ユーザーに一度限りのキャッシュバックなどはあるが</a:t>
            </a:r>
            <a:endParaRPr kumimoji="1" lang="en-US" altLang="ja-JP" dirty="0">
              <a:latin typeface="BIZ UDP明朝 Medium" panose="02020500000000000000" pitchFamily="18" charset="-128"/>
              <a:ea typeface="BIZ UDP明朝 Medium" panose="02020500000000000000" pitchFamily="18" charset="-128"/>
            </a:endParaRPr>
          </a:p>
          <a:p>
            <a:pPr marL="0" indent="0">
              <a:buNone/>
            </a:pPr>
            <a:r>
              <a:rPr kumimoji="1" lang="ja-JP" altLang="en-US" dirty="0">
                <a:latin typeface="BIZ UDP明朝 Medium" panose="02020500000000000000" pitchFamily="18" charset="-128"/>
                <a:ea typeface="BIZ UDP明朝 Medium" panose="02020500000000000000" pitchFamily="18" charset="-128"/>
              </a:rPr>
              <a:t>互いにキャッシュバックのシェアサービスというフィンテックの仕組みはない</a:t>
            </a:r>
          </a:p>
        </p:txBody>
      </p:sp>
    </p:spTree>
    <p:extLst>
      <p:ext uri="{BB962C8B-B14F-4D97-AF65-F5344CB8AC3E}">
        <p14:creationId xmlns:p14="http://schemas.microsoft.com/office/powerpoint/2010/main" val="3950509077"/>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FA805AD-2EA5-37E4-1183-0AF215E065BA}"/>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収益モデル</a:t>
            </a:r>
          </a:p>
        </p:txBody>
      </p:sp>
      <p:sp>
        <p:nvSpPr>
          <p:cNvPr id="3" name="コンテンツ プレースホルダー 2">
            <a:extLst>
              <a:ext uri="{FF2B5EF4-FFF2-40B4-BE49-F238E27FC236}">
                <a16:creationId xmlns:a16="http://schemas.microsoft.com/office/drawing/2014/main" id="{946C85A8-7044-CD29-99FF-3B6A4AB23A20}"/>
              </a:ext>
            </a:extLst>
          </p:cNvPr>
          <p:cNvSpPr>
            <a:spLocks noGrp="1"/>
          </p:cNvSpPr>
          <p:nvPr>
            <p:ph idx="1"/>
          </p:nvPr>
        </p:nvSpPr>
        <p:spPr/>
        <p:txBody>
          <a:bodyPr/>
          <a:lstStyle/>
          <a:p>
            <a:pPr marL="0" indent="0">
              <a:buNone/>
            </a:pPr>
            <a:r>
              <a:rPr kumimoji="1" lang="ja-JP" altLang="en-US" sz="2400" dirty="0">
                <a:latin typeface="BIZ UDP明朝 Medium" panose="02020500000000000000" pitchFamily="18" charset="-128"/>
                <a:ea typeface="BIZ UDP明朝 Medium" panose="02020500000000000000" pitchFamily="18" charset="-128"/>
              </a:rPr>
              <a:t>収益モデルは課金モデル、顧客が利用するごとに</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３０％キャッシュバックします　紹介者・紹介される側で</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サービスを利用するとリファレルにユーザーを増やす</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動機になり互いにキャッシュバックをシェアする仕組みです</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利用されるとキャッシュバックされ、サービスの継続性や</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キャッシュバック機能も継続できます</a:t>
            </a:r>
          </a:p>
        </p:txBody>
      </p:sp>
    </p:spTree>
    <p:extLst>
      <p:ext uri="{BB962C8B-B14F-4D97-AF65-F5344CB8AC3E}">
        <p14:creationId xmlns:p14="http://schemas.microsoft.com/office/powerpoint/2010/main" val="1019454835"/>
      </p:ext>
    </p:extLst>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1BA714-8C12-016D-3FBD-234428F0F641}"/>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収益モデル</a:t>
            </a:r>
            <a:r>
              <a:rPr kumimoji="1" lang="en-US" altLang="ja-JP" dirty="0">
                <a:latin typeface="BIZ UDP明朝 Medium" panose="02020500000000000000" pitchFamily="18" charset="-128"/>
                <a:ea typeface="BIZ UDP明朝 Medium" panose="02020500000000000000" pitchFamily="18" charset="-128"/>
              </a:rPr>
              <a:t>2</a:t>
            </a:r>
            <a:endParaRPr kumimoji="1" lang="ja-JP" altLang="en-US" dirty="0"/>
          </a:p>
        </p:txBody>
      </p:sp>
      <p:sp>
        <p:nvSpPr>
          <p:cNvPr id="3" name="コンテンツ プレースホルダー 2">
            <a:extLst>
              <a:ext uri="{FF2B5EF4-FFF2-40B4-BE49-F238E27FC236}">
                <a16:creationId xmlns:a16="http://schemas.microsoft.com/office/drawing/2014/main" id="{68FD8EC1-24F6-743A-58F6-53F1279750AC}"/>
              </a:ext>
            </a:extLst>
          </p:cNvPr>
          <p:cNvSpPr>
            <a:spLocks noGrp="1"/>
          </p:cNvSpPr>
          <p:nvPr>
            <p:ph idx="1"/>
          </p:nvPr>
        </p:nvSpPr>
        <p:spPr/>
        <p:txBody>
          <a:bodyPr/>
          <a:lstStyle/>
          <a:p>
            <a:pPr marL="0" indent="0">
              <a:buNone/>
            </a:pPr>
            <a:r>
              <a:rPr kumimoji="1" lang="ja-JP" altLang="en-US" sz="2400" dirty="0">
                <a:latin typeface="BIZ UDP明朝 Medium" panose="02020500000000000000" pitchFamily="18" charset="-128"/>
                <a:ea typeface="BIZ UDP明朝 Medium" panose="02020500000000000000" pitchFamily="18" charset="-128"/>
              </a:rPr>
              <a:t>この仕組みによりサービスが利用されると</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ユーザーもサービス拡大させるをメリットもあり、</a:t>
            </a:r>
          </a:p>
          <a:p>
            <a:pPr marL="0" indent="0">
              <a:buNone/>
            </a:pPr>
            <a:r>
              <a:rPr kumimoji="1" lang="ja-JP" altLang="en-US" sz="2400" dirty="0">
                <a:latin typeface="BIZ UDP明朝 Medium" panose="02020500000000000000" pitchFamily="18" charset="-128"/>
                <a:ea typeface="BIZ UDP明朝 Medium" panose="02020500000000000000" pitchFamily="18" charset="-128"/>
              </a:rPr>
              <a:t>マッチングアプリと提携や晴れの日や誕生日・年賀状など年に数回の利用を見込み顧客ができます。</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endParaRPr kumimoji="1" lang="ja-JP" altLang="en-US"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ユーザーには副業以外のビジネスモデルの提供と、投げ銭とは違い、自身の収益と応援にも利用できます</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en-US" altLang="ja-JP" sz="2400" dirty="0">
                <a:latin typeface="BIZ UDP明朝 Medium" panose="02020500000000000000" pitchFamily="18" charset="-128"/>
                <a:ea typeface="BIZ UDP明朝 Medium" panose="02020500000000000000" pitchFamily="18" charset="-128"/>
              </a:rPr>
              <a:t>(</a:t>
            </a:r>
            <a:r>
              <a:rPr kumimoji="1" lang="ja-JP" altLang="en-US" sz="2400" dirty="0">
                <a:latin typeface="BIZ UDP明朝 Medium" panose="02020500000000000000" pitchFamily="18" charset="-128"/>
                <a:ea typeface="BIZ UDP明朝 Medium" panose="02020500000000000000" pitchFamily="18" charset="-128"/>
              </a:rPr>
              <a:t>ファンレターｖ</a:t>
            </a:r>
            <a:r>
              <a:rPr kumimoji="1" lang="en-US" altLang="ja-JP" sz="2400" dirty="0">
                <a:latin typeface="BIZ UDP明朝 Medium" panose="02020500000000000000" pitchFamily="18" charset="-128"/>
                <a:ea typeface="BIZ UDP明朝 Medium" panose="02020500000000000000" pitchFamily="18" charset="-128"/>
              </a:rPr>
              <a:t>tuber</a:t>
            </a:r>
            <a:r>
              <a:rPr kumimoji="1" lang="ja-JP" altLang="en-US" sz="2400" dirty="0">
                <a:latin typeface="BIZ UDP明朝 Medium" panose="02020500000000000000" pitchFamily="18" charset="-128"/>
                <a:ea typeface="BIZ UDP明朝 Medium" panose="02020500000000000000" pitchFamily="18" charset="-128"/>
              </a:rPr>
              <a:t>・サロンなど相性が良い</a:t>
            </a:r>
            <a:r>
              <a:rPr kumimoji="1" lang="en-US" altLang="ja-JP" sz="2400" dirty="0">
                <a:latin typeface="BIZ UDP明朝 Medium" panose="02020500000000000000" pitchFamily="18" charset="-128"/>
                <a:ea typeface="BIZ UDP明朝 Medium" panose="02020500000000000000" pitchFamily="18" charset="-128"/>
              </a:rPr>
              <a:t>)</a:t>
            </a:r>
            <a:endParaRPr kumimoji="1" lang="ja-JP" altLang="en-US" sz="2400"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2540672703"/>
      </p:ext>
    </p:extLst>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089C5A-E696-3E72-9D1C-1E7B2CB548AB}"/>
              </a:ext>
            </a:extLst>
          </p:cNvPr>
          <p:cNvSpPr>
            <a:spLocks noGrp="1"/>
          </p:cNvSpPr>
          <p:nvPr>
            <p:ph type="title"/>
          </p:nvPr>
        </p:nvSpPr>
        <p:spPr/>
        <p:txBody>
          <a:bodyPr/>
          <a:lstStyle/>
          <a:p>
            <a:r>
              <a:rPr kumimoji="1" lang="ja-JP" altLang="en-US" dirty="0"/>
              <a:t>参入障壁</a:t>
            </a:r>
          </a:p>
        </p:txBody>
      </p:sp>
      <p:sp>
        <p:nvSpPr>
          <p:cNvPr id="3" name="コンテンツ プレースホルダー 2">
            <a:extLst>
              <a:ext uri="{FF2B5EF4-FFF2-40B4-BE49-F238E27FC236}">
                <a16:creationId xmlns:a16="http://schemas.microsoft.com/office/drawing/2014/main" id="{4061697D-0026-8A99-20FD-60ADCBC48742}"/>
              </a:ext>
            </a:extLst>
          </p:cNvPr>
          <p:cNvSpPr>
            <a:spLocks noGrp="1"/>
          </p:cNvSpPr>
          <p:nvPr>
            <p:ph idx="1"/>
          </p:nvPr>
        </p:nvSpPr>
        <p:spPr/>
        <p:txBody>
          <a:bodyPr/>
          <a:lstStyle/>
          <a:p>
            <a:pPr marL="0" indent="0">
              <a:buNone/>
            </a:pPr>
            <a:r>
              <a:rPr kumimoji="1" lang="ja-JP" altLang="en-US" sz="2400" dirty="0">
                <a:latin typeface="BIZ UDP明朝 Medium" panose="02020500000000000000" pitchFamily="18" charset="-128"/>
                <a:ea typeface="BIZ UDP明朝 Medium" panose="02020500000000000000" pitchFamily="18" charset="-128"/>
              </a:rPr>
              <a:t>新規の競合の出現は考えられます、なので</a:t>
            </a:r>
            <a:r>
              <a:rPr kumimoji="1" lang="en-US" altLang="ja-JP" sz="2400" dirty="0">
                <a:latin typeface="BIZ UDP明朝 Medium" panose="02020500000000000000" pitchFamily="18" charset="-128"/>
                <a:ea typeface="BIZ UDP明朝 Medium" panose="02020500000000000000" pitchFamily="18" charset="-128"/>
              </a:rPr>
              <a:t>API</a:t>
            </a:r>
            <a:r>
              <a:rPr kumimoji="1" lang="ja-JP" altLang="en-US" sz="2400" dirty="0">
                <a:latin typeface="BIZ UDP明朝 Medium" panose="02020500000000000000" pitchFamily="18" charset="-128"/>
                <a:ea typeface="BIZ UDP明朝 Medium" panose="02020500000000000000" pitchFamily="18" charset="-128"/>
              </a:rPr>
              <a:t>を提供して</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サービスの拡大と</a:t>
            </a:r>
          </a:p>
          <a:p>
            <a:pPr marL="0" indent="0">
              <a:buNone/>
            </a:pPr>
            <a:r>
              <a:rPr kumimoji="1" lang="ja-JP" altLang="en-US" sz="2400" dirty="0">
                <a:latin typeface="BIZ UDP明朝 Medium" panose="02020500000000000000" pitchFamily="18" charset="-128"/>
                <a:ea typeface="BIZ UDP明朝 Medium" panose="02020500000000000000" pitchFamily="18" charset="-128"/>
              </a:rPr>
              <a:t>ライン様と組むメリットとスケールメリットがあります　</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endParaRPr kumimoji="1" lang="ja-JP" altLang="en-US"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参入障壁はアプリ・フィンテックサービス・書くプロダクト自体が複合的にあるのでデジタルだけで　完結しないので</a:t>
            </a:r>
            <a:endParaRPr kumimoji="1" lang="en-US" altLang="ja-JP" sz="2400" dirty="0">
              <a:latin typeface="BIZ UDP明朝 Medium" panose="02020500000000000000" pitchFamily="18" charset="-128"/>
              <a:ea typeface="BIZ UDP明朝 Medium" panose="02020500000000000000" pitchFamily="18" charset="-128"/>
            </a:endParaRPr>
          </a:p>
          <a:p>
            <a:pPr marL="0" indent="0">
              <a:buNone/>
            </a:pPr>
            <a:r>
              <a:rPr kumimoji="1" lang="ja-JP" altLang="en-US" sz="2400" dirty="0">
                <a:latin typeface="BIZ UDP明朝 Medium" panose="02020500000000000000" pitchFamily="18" charset="-128"/>
                <a:ea typeface="BIZ UDP明朝 Medium" panose="02020500000000000000" pitchFamily="18" charset="-128"/>
              </a:rPr>
              <a:t>簡単に参入ができない仕組み</a:t>
            </a:r>
          </a:p>
        </p:txBody>
      </p:sp>
    </p:spTree>
    <p:extLst>
      <p:ext uri="{BB962C8B-B14F-4D97-AF65-F5344CB8AC3E}">
        <p14:creationId xmlns:p14="http://schemas.microsoft.com/office/powerpoint/2010/main" val="626871141"/>
      </p:ext>
    </p:extLst>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375652-9C85-2523-EA6E-C1424338D280}"/>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残りの開発課題</a:t>
            </a:r>
          </a:p>
        </p:txBody>
      </p:sp>
      <p:sp>
        <p:nvSpPr>
          <p:cNvPr id="3" name="コンテンツ プレースホルダー 2">
            <a:extLst>
              <a:ext uri="{FF2B5EF4-FFF2-40B4-BE49-F238E27FC236}">
                <a16:creationId xmlns:a16="http://schemas.microsoft.com/office/drawing/2014/main" id="{44B7E16A-4E87-F3A1-68AD-5E707401EC77}"/>
              </a:ext>
            </a:extLst>
          </p:cNvPr>
          <p:cNvSpPr>
            <a:spLocks noGrp="1"/>
          </p:cNvSpPr>
          <p:nvPr>
            <p:ph idx="1"/>
          </p:nvPr>
        </p:nvSpPr>
        <p:spPr/>
        <p:txBody>
          <a:bodyPr/>
          <a:lstStyle/>
          <a:p>
            <a:pPr marL="0" indent="0">
              <a:buNone/>
            </a:pPr>
            <a:r>
              <a:rPr kumimoji="1" lang="ja-JP" altLang="en-US" sz="2300" dirty="0">
                <a:latin typeface="BIZ UDP明朝 Medium" panose="02020500000000000000" pitchFamily="18" charset="-128"/>
                <a:ea typeface="BIZ UDP明朝 Medium" panose="02020500000000000000" pitchFamily="18" charset="-128"/>
              </a:rPr>
              <a:t>・ユーザーには数値を配布してユーザー同士をチェーン化</a:t>
            </a:r>
            <a:endParaRPr kumimoji="1" lang="en-US" altLang="ja-JP" sz="2300" dirty="0">
              <a:latin typeface="BIZ UDP明朝 Medium" panose="02020500000000000000" pitchFamily="18" charset="-128"/>
              <a:ea typeface="BIZ UDP明朝 Medium" panose="02020500000000000000" pitchFamily="18" charset="-128"/>
            </a:endParaRPr>
          </a:p>
          <a:p>
            <a:pPr marL="0" indent="0">
              <a:buNone/>
            </a:pPr>
            <a:r>
              <a:rPr kumimoji="1" lang="ja-JP" altLang="en-US" sz="2300" dirty="0">
                <a:latin typeface="BIZ UDP明朝 Medium" panose="02020500000000000000" pitchFamily="18" charset="-128"/>
                <a:ea typeface="BIZ UDP明朝 Medium" panose="02020500000000000000" pitchFamily="18" charset="-128"/>
              </a:rPr>
              <a:t>　してシェアポイント機能を付加するだけで</a:t>
            </a:r>
            <a:endParaRPr kumimoji="1" lang="en-US" altLang="ja-JP" sz="2300" dirty="0">
              <a:latin typeface="BIZ UDP明朝 Medium" panose="02020500000000000000" pitchFamily="18" charset="-128"/>
              <a:ea typeface="BIZ UDP明朝 Medium" panose="02020500000000000000" pitchFamily="18" charset="-128"/>
            </a:endParaRPr>
          </a:p>
          <a:p>
            <a:pPr marL="0" indent="0">
              <a:buNone/>
            </a:pPr>
            <a:r>
              <a:rPr kumimoji="1" lang="ja-JP" altLang="en-US" sz="2300" dirty="0">
                <a:latin typeface="BIZ UDP明朝 Medium" panose="02020500000000000000" pitchFamily="18" charset="-128"/>
                <a:ea typeface="BIZ UDP明朝 Medium" panose="02020500000000000000" pitchFamily="18" charset="-128"/>
              </a:rPr>
              <a:t>　新しいフィンテックサービスができます。</a:t>
            </a:r>
            <a:endParaRPr kumimoji="1" lang="en-US" altLang="ja-JP" sz="2300" dirty="0">
              <a:latin typeface="BIZ UDP明朝 Medium" panose="02020500000000000000" pitchFamily="18" charset="-128"/>
              <a:ea typeface="BIZ UDP明朝 Medium" panose="02020500000000000000" pitchFamily="18" charset="-128"/>
            </a:endParaRPr>
          </a:p>
          <a:p>
            <a:pPr marL="0" indent="0">
              <a:buNone/>
            </a:pPr>
            <a:r>
              <a:rPr kumimoji="1" lang="ja-JP" altLang="en-US" sz="2300" dirty="0">
                <a:latin typeface="BIZ UDP明朝 Medium" panose="02020500000000000000" pitchFamily="18" charset="-128"/>
                <a:ea typeface="BIZ UDP明朝 Medium" panose="02020500000000000000" pitchFamily="18" charset="-128"/>
              </a:rPr>
              <a:t>・決済を</a:t>
            </a:r>
            <a:r>
              <a:rPr kumimoji="1" lang="en-US" altLang="ja-JP" sz="2300" dirty="0" err="1">
                <a:latin typeface="BIZ UDP明朝 Medium" panose="02020500000000000000" pitchFamily="18" charset="-128"/>
                <a:ea typeface="BIZ UDP明朝 Medium" panose="02020500000000000000" pitchFamily="18" charset="-128"/>
              </a:rPr>
              <a:t>paypay</a:t>
            </a:r>
            <a:r>
              <a:rPr kumimoji="1" lang="ja-JP" altLang="en-US" sz="2300" dirty="0">
                <a:latin typeface="BIZ UDP明朝 Medium" panose="02020500000000000000" pitchFamily="18" charset="-128"/>
                <a:ea typeface="BIZ UDP明朝 Medium" panose="02020500000000000000" pitchFamily="18" charset="-128"/>
              </a:rPr>
              <a:t>に変更</a:t>
            </a:r>
            <a:endParaRPr kumimoji="1" lang="en-US" altLang="ja-JP" sz="2300" dirty="0">
              <a:latin typeface="BIZ UDP明朝 Medium" panose="02020500000000000000" pitchFamily="18" charset="-128"/>
              <a:ea typeface="BIZ UDP明朝 Medium" panose="02020500000000000000" pitchFamily="18" charset="-128"/>
            </a:endParaRPr>
          </a:p>
          <a:p>
            <a:pPr marL="0" indent="0">
              <a:buNone/>
            </a:pPr>
            <a:endParaRPr kumimoji="1" lang="ja-JP" altLang="en-US" sz="2300" dirty="0">
              <a:latin typeface="BIZ UDP明朝 Medium" panose="02020500000000000000" pitchFamily="18" charset="-128"/>
              <a:ea typeface="BIZ UDP明朝 Medium" panose="02020500000000000000" pitchFamily="18" charset="-128"/>
            </a:endParaRPr>
          </a:p>
          <a:p>
            <a:pPr marL="0" indent="0">
              <a:buNone/>
            </a:pPr>
            <a:r>
              <a:rPr kumimoji="1" lang="ja-JP" altLang="en-US" sz="2300" dirty="0">
                <a:latin typeface="BIZ UDP明朝 Medium" panose="02020500000000000000" pitchFamily="18" charset="-128"/>
                <a:ea typeface="BIZ UDP明朝 Medium" panose="02020500000000000000" pitchFamily="18" charset="-128"/>
              </a:rPr>
              <a:t>このサービスはユーザーには支持される仕組みで</a:t>
            </a:r>
            <a:endParaRPr kumimoji="1" lang="en-US" altLang="ja-JP" sz="2300" dirty="0">
              <a:latin typeface="BIZ UDP明朝 Medium" panose="02020500000000000000" pitchFamily="18" charset="-128"/>
              <a:ea typeface="BIZ UDP明朝 Medium" panose="02020500000000000000" pitchFamily="18" charset="-128"/>
            </a:endParaRPr>
          </a:p>
          <a:p>
            <a:pPr marL="0" indent="0">
              <a:buNone/>
            </a:pPr>
            <a:r>
              <a:rPr kumimoji="1" lang="ja-JP" altLang="en-US" sz="2300" dirty="0">
                <a:latin typeface="BIZ UDP明朝 Medium" panose="02020500000000000000" pitchFamily="18" charset="-128"/>
                <a:ea typeface="BIZ UDP明朝 Medium" panose="02020500000000000000" pitchFamily="18" charset="-128"/>
              </a:rPr>
              <a:t>共感していただける企業さま　例　百貨店・</a:t>
            </a:r>
            <a:r>
              <a:rPr kumimoji="1" lang="en-US" altLang="ja-JP" sz="2300" dirty="0">
                <a:latin typeface="BIZ UDP明朝 Medium" panose="02020500000000000000" pitchFamily="18" charset="-128"/>
                <a:ea typeface="BIZ UDP明朝 Medium" panose="02020500000000000000" pitchFamily="18" charset="-128"/>
              </a:rPr>
              <a:t>EC</a:t>
            </a:r>
            <a:r>
              <a:rPr kumimoji="1" lang="ja-JP" altLang="en-US" sz="2300" dirty="0">
                <a:latin typeface="BIZ UDP明朝 Medium" panose="02020500000000000000" pitchFamily="18" charset="-128"/>
                <a:ea typeface="BIZ UDP明朝 Medium" panose="02020500000000000000" pitchFamily="18" charset="-128"/>
              </a:rPr>
              <a:t>向けに</a:t>
            </a:r>
          </a:p>
          <a:p>
            <a:pPr marL="0" indent="0">
              <a:buNone/>
            </a:pPr>
            <a:r>
              <a:rPr kumimoji="1" lang="ja-JP" altLang="en-US" sz="2300" dirty="0">
                <a:latin typeface="BIZ UDP明朝 Medium" panose="02020500000000000000" pitchFamily="18" charset="-128"/>
                <a:ea typeface="BIZ UDP明朝 Medium" panose="02020500000000000000" pitchFamily="18" charset="-128"/>
              </a:rPr>
              <a:t>サービス</a:t>
            </a:r>
            <a:r>
              <a:rPr kumimoji="1" lang="en-US" altLang="ja-JP" sz="2300" dirty="0">
                <a:latin typeface="BIZ UDP明朝 Medium" panose="02020500000000000000" pitchFamily="18" charset="-128"/>
                <a:ea typeface="BIZ UDP明朝 Medium" panose="02020500000000000000" pitchFamily="18" charset="-128"/>
              </a:rPr>
              <a:t>API</a:t>
            </a:r>
            <a:r>
              <a:rPr kumimoji="1" lang="ja-JP" altLang="en-US" sz="2300" dirty="0">
                <a:latin typeface="BIZ UDP明朝 Medium" panose="02020500000000000000" pitchFamily="18" charset="-128"/>
                <a:ea typeface="BIZ UDP明朝 Medium" panose="02020500000000000000" pitchFamily="18" charset="-128"/>
              </a:rPr>
              <a:t>を提供するコトもできます。</a:t>
            </a:r>
          </a:p>
          <a:p>
            <a:endParaRPr kumimoji="1" lang="ja-JP" altLang="en-US" dirty="0"/>
          </a:p>
        </p:txBody>
      </p:sp>
    </p:spTree>
    <p:extLst>
      <p:ext uri="{BB962C8B-B14F-4D97-AF65-F5344CB8AC3E}">
        <p14:creationId xmlns:p14="http://schemas.microsoft.com/office/powerpoint/2010/main" val="2654181808"/>
      </p:ext>
    </p:extLst>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E434621-1BAC-91A4-C0D1-9A8749457618}"/>
              </a:ext>
            </a:extLst>
          </p:cNvPr>
          <p:cNvSpPr>
            <a:spLocks noGrp="1"/>
          </p:cNvSpPr>
          <p:nvPr>
            <p:ph type="title"/>
          </p:nvPr>
        </p:nvSpPr>
        <p:spPr/>
        <p:txBody>
          <a:bodyPr/>
          <a:lstStyle/>
          <a:p>
            <a:r>
              <a:rPr kumimoji="1" lang="ja-JP" altLang="en-US" dirty="0"/>
              <a:t>市場規模</a:t>
            </a:r>
          </a:p>
        </p:txBody>
      </p:sp>
      <p:sp>
        <p:nvSpPr>
          <p:cNvPr id="3" name="コンテンツ プレースホルダー 2">
            <a:extLst>
              <a:ext uri="{FF2B5EF4-FFF2-40B4-BE49-F238E27FC236}">
                <a16:creationId xmlns:a16="http://schemas.microsoft.com/office/drawing/2014/main" id="{DB458130-9FA7-40BA-F1AF-791332C28F33}"/>
              </a:ext>
            </a:extLst>
          </p:cNvPr>
          <p:cNvSpPr>
            <a:spLocks noGrp="1"/>
          </p:cNvSpPr>
          <p:nvPr>
            <p:ph idx="1"/>
          </p:nvPr>
        </p:nvSpPr>
        <p:spPr/>
        <p:txBody>
          <a:bodyPr/>
          <a:lstStyle/>
          <a:p>
            <a:pPr marL="0" indent="0">
              <a:buNone/>
            </a:pP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国内の</a:t>
            </a:r>
            <a:r>
              <a:rPr lang="en-US" altLang="ja-JP" sz="2800" b="0" i="0" dirty="0">
                <a:solidFill>
                  <a:srgbClr val="001D35"/>
                </a:solidFill>
                <a:effectLst/>
                <a:latin typeface="BIZ UDP明朝 Medium" panose="02020500000000000000" pitchFamily="18" charset="-128"/>
                <a:ea typeface="BIZ UDP明朝 Medium" panose="02020500000000000000" pitchFamily="18" charset="-128"/>
              </a:rPr>
              <a:t>EC</a:t>
            </a: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サイト・ネットショップの総稼働店舗数は、</a:t>
            </a:r>
            <a:r>
              <a:rPr lang="en-US" altLang="ja-JP" sz="2800" b="0" i="0" dirty="0">
                <a:solidFill>
                  <a:srgbClr val="001D35"/>
                </a:solidFill>
                <a:effectLst/>
                <a:latin typeface="BIZ UDP明朝 Medium" panose="02020500000000000000" pitchFamily="18" charset="-128"/>
                <a:ea typeface="BIZ UDP明朝 Medium" panose="02020500000000000000" pitchFamily="18" charset="-128"/>
              </a:rPr>
              <a:t>2021</a:t>
            </a: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年</a:t>
            </a:r>
            <a:r>
              <a:rPr lang="en-US" altLang="ja-JP" sz="2800" b="0" i="0" dirty="0">
                <a:solidFill>
                  <a:srgbClr val="001D35"/>
                </a:solidFill>
                <a:effectLst/>
                <a:latin typeface="BIZ UDP明朝 Medium" panose="02020500000000000000" pitchFamily="18" charset="-128"/>
                <a:ea typeface="BIZ UDP明朝 Medium" panose="02020500000000000000" pitchFamily="18" charset="-128"/>
              </a:rPr>
              <a:t>7</a:t>
            </a: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月時点で</a:t>
            </a:r>
            <a:r>
              <a:rPr lang="en-US" altLang="ja-JP" sz="2800" b="0" i="0" dirty="0">
                <a:solidFill>
                  <a:srgbClr val="FF0000"/>
                </a:solidFill>
                <a:effectLst/>
                <a:latin typeface="BIZ UDP明朝 Medium" panose="02020500000000000000" pitchFamily="18" charset="-128"/>
                <a:ea typeface="BIZ UDP明朝 Medium" panose="02020500000000000000" pitchFamily="18" charset="-128"/>
              </a:rPr>
              <a:t>418</a:t>
            </a: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万</a:t>
            </a:r>
            <a:r>
              <a:rPr lang="en-US" altLang="ja-JP" sz="2800" b="0" i="0" dirty="0">
                <a:solidFill>
                  <a:srgbClr val="001D35"/>
                </a:solidFill>
                <a:effectLst/>
                <a:latin typeface="BIZ UDP明朝 Medium" panose="02020500000000000000" pitchFamily="18" charset="-128"/>
                <a:ea typeface="BIZ UDP明朝 Medium" panose="02020500000000000000" pitchFamily="18" charset="-128"/>
              </a:rPr>
              <a:t>7,939</a:t>
            </a:r>
            <a:r>
              <a:rPr lang="ja-JP" altLang="en-US" sz="2800" b="0" i="0" dirty="0">
                <a:solidFill>
                  <a:srgbClr val="001D35"/>
                </a:solidFill>
                <a:effectLst/>
                <a:latin typeface="BIZ UDP明朝 Medium" panose="02020500000000000000" pitchFamily="18" charset="-128"/>
                <a:ea typeface="BIZ UDP明朝 Medium" panose="02020500000000000000" pitchFamily="18" charset="-128"/>
              </a:rPr>
              <a:t>店舗でした。このうち、</a:t>
            </a:r>
            <a:r>
              <a:rPr lang="ja-JP" altLang="en-US" sz="2800" b="0" i="0" dirty="0">
                <a:solidFill>
                  <a:srgbClr val="1A1A1A"/>
                </a:solidFill>
                <a:effectLst/>
                <a:latin typeface="BIZ UDP明朝 Medium" panose="02020500000000000000" pitchFamily="18" charset="-128"/>
                <a:ea typeface="BIZ UDP明朝 Medium" panose="02020500000000000000" pitchFamily="18" charset="-128"/>
              </a:rPr>
              <a:t>令和</a:t>
            </a:r>
            <a:r>
              <a:rPr lang="en-US" altLang="ja-JP" sz="2800" b="0" i="0" dirty="0">
                <a:solidFill>
                  <a:srgbClr val="1A1A1A"/>
                </a:solidFill>
                <a:effectLst/>
                <a:latin typeface="BIZ UDP明朝 Medium" panose="02020500000000000000" pitchFamily="18" charset="-128"/>
                <a:ea typeface="BIZ UDP明朝 Medium" panose="02020500000000000000" pitchFamily="18" charset="-128"/>
              </a:rPr>
              <a:t>5</a:t>
            </a:r>
            <a:r>
              <a:rPr lang="ja-JP" altLang="en-US" sz="2800" b="0" i="0" dirty="0">
                <a:solidFill>
                  <a:srgbClr val="1A1A1A"/>
                </a:solidFill>
                <a:effectLst/>
                <a:latin typeface="BIZ UDP明朝 Medium" panose="02020500000000000000" pitchFamily="18" charset="-128"/>
                <a:ea typeface="BIZ UDP明朝 Medium" panose="02020500000000000000" pitchFamily="18" charset="-128"/>
              </a:rPr>
              <a:t>年の日本国内の</a:t>
            </a:r>
            <a:r>
              <a:rPr lang="en-US" altLang="ja-JP" sz="2800" b="0" i="0" dirty="0" err="1">
                <a:solidFill>
                  <a:srgbClr val="1A1A1A"/>
                </a:solidFill>
                <a:effectLst/>
                <a:latin typeface="BIZ UDP明朝 Medium" panose="02020500000000000000" pitchFamily="18" charset="-128"/>
                <a:ea typeface="BIZ UDP明朝 Medium" panose="02020500000000000000" pitchFamily="18" charset="-128"/>
              </a:rPr>
              <a:t>BtoC</a:t>
            </a:r>
            <a:r>
              <a:rPr lang="en-US" altLang="ja-JP" sz="2800" b="0" i="0" dirty="0">
                <a:solidFill>
                  <a:srgbClr val="1A1A1A"/>
                </a:solidFill>
                <a:effectLst/>
                <a:latin typeface="BIZ UDP明朝 Medium" panose="02020500000000000000" pitchFamily="18" charset="-128"/>
                <a:ea typeface="BIZ UDP明朝 Medium" panose="02020500000000000000" pitchFamily="18" charset="-128"/>
              </a:rPr>
              <a:t>-EC</a:t>
            </a:r>
            <a:r>
              <a:rPr lang="ja-JP" altLang="en-US" sz="2800" b="0" i="0" dirty="0">
                <a:solidFill>
                  <a:srgbClr val="1A1A1A"/>
                </a:solidFill>
                <a:effectLst/>
                <a:latin typeface="BIZ UDP明朝 Medium" panose="02020500000000000000" pitchFamily="18" charset="-128"/>
                <a:ea typeface="BIZ UDP明朝 Medium" panose="02020500000000000000" pitchFamily="18" charset="-128"/>
              </a:rPr>
              <a:t>（消費者向け電子商取引）市場規模は、</a:t>
            </a:r>
            <a:r>
              <a:rPr lang="en-US" altLang="ja-JP" sz="2800" b="0" i="0" dirty="0">
                <a:solidFill>
                  <a:srgbClr val="FF0000"/>
                </a:solidFill>
                <a:effectLst/>
                <a:latin typeface="BIZ UDP明朝 Medium" panose="02020500000000000000" pitchFamily="18" charset="-128"/>
                <a:ea typeface="BIZ UDP明朝 Medium" panose="02020500000000000000" pitchFamily="18" charset="-128"/>
              </a:rPr>
              <a:t>24.8</a:t>
            </a:r>
            <a:r>
              <a:rPr lang="ja-JP" altLang="en-US" sz="2800" b="0" i="0" dirty="0">
                <a:solidFill>
                  <a:srgbClr val="1A1A1A"/>
                </a:solidFill>
                <a:effectLst/>
                <a:latin typeface="BIZ UDP明朝 Medium" panose="02020500000000000000" pitchFamily="18" charset="-128"/>
                <a:ea typeface="BIZ UDP明朝 Medium" panose="02020500000000000000" pitchFamily="18" charset="-128"/>
              </a:rPr>
              <a:t>兆円</a:t>
            </a:r>
            <a:endParaRPr lang="en-US" altLang="ja-JP" sz="2800" b="0" i="0" dirty="0">
              <a:solidFill>
                <a:srgbClr val="1A1A1A"/>
              </a:solidFill>
              <a:effectLst/>
              <a:latin typeface="BIZ UDP明朝 Medium" panose="02020500000000000000" pitchFamily="18" charset="-128"/>
              <a:ea typeface="BIZ UDP明朝 Medium" panose="02020500000000000000" pitchFamily="18" charset="-128"/>
            </a:endParaRPr>
          </a:p>
          <a:p>
            <a:pPr marL="0" indent="0">
              <a:buNone/>
            </a:pPr>
            <a:endParaRPr lang="en-US" altLang="ja-JP" sz="1600" b="0" i="0" dirty="0">
              <a:solidFill>
                <a:srgbClr val="1A1A1A"/>
              </a:solidFill>
              <a:effectLst/>
              <a:latin typeface="メイリオ" panose="020B0604030504040204" pitchFamily="50" charset="-128"/>
              <a:ea typeface="メイリオ" panose="020B0604030504040204" pitchFamily="50" charset="-128"/>
            </a:endParaRPr>
          </a:p>
          <a:p>
            <a:pPr marL="0" indent="0">
              <a:buNone/>
            </a:pPr>
            <a:r>
              <a:rPr lang="ja-JP" altLang="en-US" sz="1600" b="0" i="0" dirty="0">
                <a:solidFill>
                  <a:srgbClr val="FF0000"/>
                </a:solidFill>
                <a:effectLst/>
                <a:latin typeface="メイリオ" panose="020B0604030504040204" pitchFamily="50" charset="-128"/>
                <a:ea typeface="メイリオ" panose="020B0604030504040204" pitchFamily="50" charset="-128"/>
              </a:rPr>
              <a:t>顧客とコミュニケーションが必要な市場　</a:t>
            </a:r>
            <a:endParaRPr lang="en-US" altLang="ja-JP" sz="1600" b="0" i="0" dirty="0">
              <a:solidFill>
                <a:srgbClr val="FF0000"/>
              </a:solidFill>
              <a:effectLst/>
              <a:latin typeface="メイリオ" panose="020B0604030504040204" pitchFamily="50" charset="-128"/>
              <a:ea typeface="メイリオ" panose="020B0604030504040204" pitchFamily="50" charset="-128"/>
            </a:endParaRPr>
          </a:p>
          <a:p>
            <a:pPr marL="0" indent="0">
              <a:buNone/>
            </a:pPr>
            <a:r>
              <a:rPr lang="ja-JP" altLang="en-US" sz="1600" b="0" i="0" dirty="0">
                <a:solidFill>
                  <a:srgbClr val="1A1A1A"/>
                </a:solidFill>
                <a:effectLst/>
                <a:latin typeface="メイリオ" panose="020B0604030504040204" pitchFamily="50" charset="-128"/>
                <a:ea typeface="メイリオ" panose="020B0604030504040204" pitchFamily="50" charset="-128"/>
              </a:rPr>
              <a:t>サブスク全般　</a:t>
            </a:r>
            <a:r>
              <a:rPr lang="zh-TW" altLang="en-US" sz="1600" b="0" i="0" dirty="0">
                <a:solidFill>
                  <a:srgbClr val="1A1A1A"/>
                </a:solidFill>
                <a:effectLst/>
                <a:latin typeface="メイリオ" panose="020B0604030504040204" pitchFamily="50" charset="-128"/>
                <a:ea typeface="メイリオ" panose="020B0604030504040204" pitchFamily="50" charset="-128"/>
              </a:rPr>
              <a:t>食品、飲料、酒類</a:t>
            </a:r>
            <a:r>
              <a:rPr lang="ja-JP" altLang="en-US" sz="2800" dirty="0">
                <a:solidFill>
                  <a:srgbClr val="1A1A1A"/>
                </a:solidFill>
                <a:latin typeface="BIZ UDP明朝 Medium" panose="02020500000000000000" pitchFamily="18" charset="-128"/>
                <a:ea typeface="BIZ UDP明朝 Medium" panose="02020500000000000000" pitchFamily="18" charset="-128"/>
              </a:rPr>
              <a:t>　</a:t>
            </a:r>
            <a:r>
              <a:rPr lang="ja-JP" altLang="en-US" sz="1600" b="0" i="0" dirty="0">
                <a:solidFill>
                  <a:srgbClr val="1A1A1A"/>
                </a:solidFill>
                <a:effectLst/>
                <a:latin typeface="メイリオ" panose="020B0604030504040204" pitchFamily="50" charset="-128"/>
                <a:ea typeface="メイリオ" panose="020B0604030504040204" pitchFamily="50" charset="-128"/>
              </a:rPr>
              <a:t>生活雑貨、家具、インテリア　化粧品　宝飾　不動産　高級品　金融　</a:t>
            </a:r>
            <a:r>
              <a:rPr lang="ja-JP" altLang="en-US" sz="1600" b="0" i="0" dirty="0">
                <a:solidFill>
                  <a:srgbClr val="FF0000"/>
                </a:solidFill>
                <a:effectLst/>
                <a:latin typeface="メイリオ" panose="020B0604030504040204" pitchFamily="50" charset="-128"/>
                <a:ea typeface="メイリオ" panose="020B0604030504040204" pitchFamily="50" charset="-128"/>
              </a:rPr>
              <a:t>宿泊</a:t>
            </a:r>
            <a:r>
              <a:rPr lang="ja-JP" altLang="en-US" sz="1600" b="0" i="0" dirty="0">
                <a:solidFill>
                  <a:srgbClr val="1A1A1A"/>
                </a:solidFill>
                <a:effectLst/>
                <a:latin typeface="メイリオ" panose="020B0604030504040204" pitchFamily="50" charset="-128"/>
                <a:ea typeface="メイリオ" panose="020B0604030504040204" pitchFamily="50" charset="-128"/>
              </a:rPr>
              <a:t>　リユース　クルマ　クラファン　ｖ</a:t>
            </a:r>
            <a:r>
              <a:rPr lang="en-US" altLang="ja-JP" sz="1600" b="0" i="0" dirty="0">
                <a:solidFill>
                  <a:srgbClr val="1A1A1A"/>
                </a:solidFill>
                <a:effectLst/>
                <a:latin typeface="メイリオ" panose="020B0604030504040204" pitchFamily="50" charset="-128"/>
                <a:ea typeface="メイリオ" panose="020B0604030504040204" pitchFamily="50" charset="-128"/>
              </a:rPr>
              <a:t>tuber</a:t>
            </a:r>
            <a:r>
              <a:rPr lang="ja-JP" altLang="en-US" sz="1600" b="0" i="0" dirty="0">
                <a:solidFill>
                  <a:srgbClr val="1A1A1A"/>
                </a:solidFill>
                <a:effectLst/>
                <a:latin typeface="メイリオ" panose="020B0604030504040204" pitchFamily="50" charset="-128"/>
                <a:ea typeface="メイリオ" panose="020B0604030504040204" pitchFamily="50" charset="-128"/>
              </a:rPr>
              <a:t>　小さいコマース商圏　ふるさと納税</a:t>
            </a:r>
            <a:endParaRPr kumimoji="1" lang="ja-JP" altLang="en-US" sz="2800" dirty="0">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2006694360"/>
      </p:ext>
    </p:extLst>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lang="ja-JP" altLang="en-US" dirty="0"/>
              <a:t>海外展開も可能</a:t>
            </a:r>
          </a:p>
        </p:txBody>
      </p:sp>
      <p:sp>
        <p:nvSpPr>
          <p:cNvPr id="8" name="コンテンツプレースホルダ 7"/>
          <p:cNvSpPr>
            <a:spLocks noGrp="1"/>
          </p:cNvSpPr>
          <p:nvPr>
            <p:ph idx="1"/>
          </p:nvPr>
        </p:nvSpPr>
        <p:spPr/>
        <p:txBody>
          <a:bodyPr/>
          <a:lstStyle/>
          <a:p>
            <a:pPr marL="0" indent="0">
              <a:buNone/>
            </a:pPr>
            <a:r>
              <a:rPr lang="ja-JP" altLang="en-US" sz="2400" dirty="0">
                <a:solidFill>
                  <a:schemeClr val="tx1"/>
                </a:solidFill>
                <a:uFillTx/>
                <a:latin typeface="BIZ UDP明朝 Medium" panose="02020500000000000000" pitchFamily="18" charset="-128"/>
                <a:ea typeface="BIZ UDP明朝 Medium" panose="02020500000000000000" pitchFamily="18" charset="-128"/>
              </a:rPr>
              <a:t>・プロダクトを設置すれば海外展開もすぐ可能</a:t>
            </a:r>
            <a:endParaRPr lang="en-US" altLang="ja-JP" sz="2400" dirty="0">
              <a:solidFill>
                <a:schemeClr val="tx1"/>
              </a:solidFill>
              <a:uFillTx/>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・英語・中国語に</a:t>
            </a:r>
            <a:r>
              <a:rPr lang="en-US" altLang="ja-JP" sz="2400" dirty="0">
                <a:latin typeface="BIZ UDP明朝 Medium" panose="02020500000000000000" pitchFamily="18" charset="-128"/>
                <a:ea typeface="BIZ UDP明朝 Medium" panose="02020500000000000000" pitchFamily="18" charset="-128"/>
              </a:rPr>
              <a:t>AI</a:t>
            </a:r>
            <a:r>
              <a:rPr lang="ja-JP" altLang="en-US" sz="2400" dirty="0">
                <a:latin typeface="BIZ UDP明朝 Medium" panose="02020500000000000000" pitchFamily="18" charset="-128"/>
                <a:ea typeface="BIZ UDP明朝 Medium" panose="02020500000000000000" pitchFamily="18" charset="-128"/>
              </a:rPr>
              <a:t>対応済み</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・海外はグリーティングカードを送りあう風習あり</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・需要が多ければ、印刷会社の</a:t>
            </a:r>
            <a:r>
              <a:rPr lang="en-US" altLang="ja-JP" sz="2400" dirty="0">
                <a:latin typeface="BIZ UDP明朝 Medium" panose="02020500000000000000" pitchFamily="18" charset="-128"/>
                <a:ea typeface="BIZ UDP明朝 Medium" panose="02020500000000000000" pitchFamily="18" charset="-128"/>
              </a:rPr>
              <a:t>SYS(</a:t>
            </a:r>
            <a:r>
              <a:rPr lang="ja-JP" altLang="en-US" sz="2400" dirty="0">
                <a:latin typeface="BIZ UDP明朝 Medium" panose="02020500000000000000" pitchFamily="18" charset="-128"/>
                <a:ea typeface="BIZ UDP明朝 Medium" panose="02020500000000000000" pitchFamily="18" charset="-128"/>
              </a:rPr>
              <a:t>台東区</a:t>
            </a:r>
            <a:r>
              <a:rPr lang="en-US" altLang="ja-JP" sz="2400" dirty="0">
                <a:latin typeface="BIZ UDP明朝 Medium" panose="02020500000000000000" pitchFamily="18" charset="-128"/>
                <a:ea typeface="BIZ UDP明朝 Medium" panose="02020500000000000000" pitchFamily="18" charset="-128"/>
              </a:rPr>
              <a:t>)</a:t>
            </a:r>
            <a:r>
              <a:rPr lang="ja-JP" altLang="en-US" sz="2400" dirty="0">
                <a:latin typeface="BIZ UDP明朝 Medium" panose="02020500000000000000" pitchFamily="18" charset="-128"/>
                <a:ea typeface="BIZ UDP明朝 Medium" panose="02020500000000000000" pitchFamily="18" charset="-128"/>
              </a:rPr>
              <a:t>に</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ja-JP" altLang="en-US" sz="2400" dirty="0">
                <a:latin typeface="BIZ UDP明朝 Medium" panose="02020500000000000000" pitchFamily="18" charset="-128"/>
                <a:ea typeface="BIZ UDP明朝 Medium" panose="02020500000000000000" pitchFamily="18" charset="-128"/>
              </a:rPr>
              <a:t>　代行依頼します</a:t>
            </a:r>
            <a:endParaRPr lang="en-US" altLang="ja-JP" sz="2400" dirty="0">
              <a:latin typeface="BIZ UDP明朝 Medium" panose="02020500000000000000" pitchFamily="18" charset="-128"/>
              <a:ea typeface="BIZ UDP明朝 Medium" panose="02020500000000000000" pitchFamily="18" charset="-128"/>
            </a:endParaRPr>
          </a:p>
          <a:p>
            <a:pPr marL="0" indent="0">
              <a:buNone/>
            </a:pPr>
            <a:r>
              <a:rPr lang="en-US" altLang="ja-JP" sz="2400" dirty="0">
                <a:solidFill>
                  <a:schemeClr val="tx1"/>
                </a:solidFill>
                <a:uFillTx/>
                <a:latin typeface="BIZ UDP明朝 Medium" panose="02020500000000000000" pitchFamily="18" charset="-128"/>
                <a:ea typeface="BIZ UDP明朝 Medium" panose="02020500000000000000" pitchFamily="18" charset="-128"/>
              </a:rPr>
              <a:t>Non-</a:t>
            </a:r>
            <a:r>
              <a:rPr lang="en-US" altLang="ja-JP" sz="2400" dirty="0" err="1">
                <a:solidFill>
                  <a:schemeClr val="tx1"/>
                </a:solidFill>
                <a:uFillTx/>
                <a:latin typeface="BIZ UDP明朝 Medium" panose="02020500000000000000" pitchFamily="18" charset="-128"/>
                <a:ea typeface="BIZ UDP明朝 Medium" panose="02020500000000000000" pitchFamily="18" charset="-128"/>
              </a:rPr>
              <a:t>logi</a:t>
            </a:r>
            <a:r>
              <a:rPr lang="ja-JP" altLang="en-US" sz="2400" dirty="0">
                <a:solidFill>
                  <a:schemeClr val="tx1"/>
                </a:solidFill>
                <a:uFillTx/>
                <a:latin typeface="BIZ UDP明朝 Medium" panose="02020500000000000000" pitchFamily="18" charset="-128"/>
                <a:ea typeface="BIZ UDP明朝 Medium" panose="02020500000000000000" pitchFamily="18" charset="-128"/>
              </a:rPr>
              <a:t>株式会社　横浜市鶴見区岸谷</a:t>
            </a:r>
            <a:r>
              <a:rPr lang="en-US" altLang="ja-JP" sz="2400" dirty="0">
                <a:solidFill>
                  <a:schemeClr val="tx1"/>
                </a:solidFill>
                <a:uFillTx/>
                <a:latin typeface="BIZ UDP明朝 Medium" panose="02020500000000000000" pitchFamily="18" charset="-128"/>
                <a:ea typeface="BIZ UDP明朝 Medium" panose="02020500000000000000" pitchFamily="18" charset="-128"/>
              </a:rPr>
              <a:t>4</a:t>
            </a:r>
            <a:r>
              <a:rPr lang="ja-JP" altLang="en-US" sz="2400" dirty="0">
                <a:solidFill>
                  <a:schemeClr val="tx1"/>
                </a:solidFill>
                <a:uFillTx/>
                <a:latin typeface="BIZ UDP明朝 Medium" panose="02020500000000000000" pitchFamily="18" charset="-128"/>
                <a:ea typeface="BIZ UDP明朝 Medium" panose="02020500000000000000" pitchFamily="18" charset="-128"/>
              </a:rPr>
              <a:t>－</a:t>
            </a:r>
            <a:r>
              <a:rPr lang="en-US" altLang="ja-JP" sz="2400" dirty="0">
                <a:solidFill>
                  <a:schemeClr val="tx1"/>
                </a:solidFill>
                <a:uFillTx/>
                <a:latin typeface="BIZ UDP明朝 Medium" panose="02020500000000000000" pitchFamily="18" charset="-128"/>
                <a:ea typeface="BIZ UDP明朝 Medium" panose="02020500000000000000" pitchFamily="18" charset="-128"/>
              </a:rPr>
              <a:t>7</a:t>
            </a:r>
            <a:r>
              <a:rPr lang="ja-JP" altLang="en-US" sz="2400" dirty="0">
                <a:solidFill>
                  <a:schemeClr val="tx1"/>
                </a:solidFill>
                <a:uFillTx/>
                <a:latin typeface="BIZ UDP明朝 Medium" panose="02020500000000000000" pitchFamily="18" charset="-128"/>
                <a:ea typeface="BIZ UDP明朝 Medium" panose="02020500000000000000" pitchFamily="18" charset="-128"/>
              </a:rPr>
              <a:t>－</a:t>
            </a:r>
            <a:r>
              <a:rPr lang="en-US" altLang="ja-JP" sz="2400" dirty="0">
                <a:solidFill>
                  <a:schemeClr val="tx1"/>
                </a:solidFill>
                <a:uFillTx/>
                <a:latin typeface="BIZ UDP明朝 Medium" panose="02020500000000000000" pitchFamily="18" charset="-128"/>
                <a:ea typeface="BIZ UDP明朝 Medium" panose="02020500000000000000" pitchFamily="18" charset="-128"/>
              </a:rPr>
              <a:t>2</a:t>
            </a:r>
          </a:p>
          <a:p>
            <a:pPr marL="0" indent="0">
              <a:buNone/>
            </a:pPr>
            <a:endParaRPr lang="ja-JP" altLang="en-US" sz="1800" dirty="0">
              <a:solidFill>
                <a:schemeClr val="tx1"/>
              </a:solidFill>
              <a:uFillTx/>
              <a:latin typeface="BIZ UDP明朝 Medium" panose="02020500000000000000" pitchFamily="18" charset="-128"/>
              <a:ea typeface="BIZ UDP明朝 Medium" panose="02020500000000000000" pitchFamily="18" charset="-128"/>
            </a:endParaRPr>
          </a:p>
        </p:txBody>
      </p:sp>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7EE3D91-C8D7-413D-A080-CBCB9EE99100}"/>
              </a:ext>
            </a:extLst>
          </p:cNvPr>
          <p:cNvSpPr>
            <a:spLocks noGrp="1"/>
          </p:cNvSpPr>
          <p:nvPr>
            <p:ph type="title"/>
          </p:nvPr>
        </p:nvSpPr>
        <p:spPr>
          <a:xfrm>
            <a:off x="457200" y="206375"/>
            <a:ext cx="8229600" cy="342899"/>
          </a:xfrm>
        </p:spPr>
        <p:txBody>
          <a:bodyPr/>
          <a:lstStyle/>
          <a:p>
            <a:br>
              <a:rPr lang="en-US" altLang="ja-JP" dirty="0"/>
            </a:br>
            <a:r>
              <a:rPr lang="ja-JP" altLang="en-US" sz="1800" dirty="0">
                <a:solidFill>
                  <a:srgbClr val="202124"/>
                </a:solidFill>
                <a:latin typeface="arial" panose="020B0604020202020204" pitchFamily="34" charset="0"/>
              </a:rPr>
              <a:t>メンバー</a:t>
            </a:r>
            <a:endParaRPr kumimoji="1" lang="ja-JP" altLang="en-US" sz="1800" dirty="0"/>
          </a:p>
        </p:txBody>
      </p:sp>
      <p:sp>
        <p:nvSpPr>
          <p:cNvPr id="3" name="コンテンツ プレースホルダー 2">
            <a:extLst>
              <a:ext uri="{FF2B5EF4-FFF2-40B4-BE49-F238E27FC236}">
                <a16:creationId xmlns:a16="http://schemas.microsoft.com/office/drawing/2014/main" id="{44049F98-CEFB-4F1D-865D-C1A1A1C87556}"/>
              </a:ext>
            </a:extLst>
          </p:cNvPr>
          <p:cNvSpPr>
            <a:spLocks noGrp="1"/>
          </p:cNvSpPr>
          <p:nvPr>
            <p:ph idx="1"/>
          </p:nvPr>
        </p:nvSpPr>
        <p:spPr>
          <a:xfrm>
            <a:off x="457200" y="743332"/>
            <a:ext cx="8229600" cy="3850894"/>
          </a:xfrm>
        </p:spPr>
        <p:txBody>
          <a:bodyPr/>
          <a:lstStyle/>
          <a:p>
            <a:pPr marL="0" indent="0">
              <a:buNone/>
            </a:pPr>
            <a:r>
              <a:rPr kumimoji="1" lang="de-DE" altLang="ja-JP" sz="1600" dirty="0">
                <a:latin typeface="BIZ UDP明朝 Medium" panose="02020500000000000000" pitchFamily="18" charset="-128"/>
                <a:ea typeface="BIZ UDP明朝 Medium" panose="02020500000000000000" pitchFamily="18" charset="-128"/>
              </a:rPr>
              <a:t>Hajime kumazawa</a:t>
            </a:r>
          </a:p>
          <a:p>
            <a:pPr marL="0" indent="0">
              <a:buNone/>
            </a:pP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スキル　</a:t>
            </a:r>
            <a:r>
              <a:rPr lang="en-US" altLang="ja-JP" sz="1600" b="0" i="0" dirty="0" err="1">
                <a:solidFill>
                  <a:srgbClr val="222222"/>
                </a:solidFill>
                <a:effectLst/>
                <a:latin typeface="BIZ UDP明朝 Medium" panose="02020500000000000000" pitchFamily="18" charset="-128"/>
                <a:ea typeface="BIZ UDP明朝 Medium" panose="02020500000000000000" pitchFamily="18" charset="-128"/>
              </a:rPr>
              <a:t>gcode</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工作機械　</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python</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環境構築スキル</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(AI)</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　会計</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(free</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で二期分</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　</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SNS</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マーケティング 　資金調達</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金庫</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　　外国人とのコミュニケーション能力</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エンジニアが外国人なため</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 AI</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は工学部の先生と作成</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ライツは書面で契約済み</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a:t>
            </a:r>
            <a:br>
              <a:rPr lang="ja-JP" altLang="en-US" sz="1600" dirty="0">
                <a:latin typeface="BIZ UDP明朝 Medium" panose="02020500000000000000" pitchFamily="18" charset="-128"/>
                <a:ea typeface="BIZ UDP明朝 Medium" panose="02020500000000000000" pitchFamily="18" charset="-128"/>
              </a:rPr>
            </a:b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略歴</a:t>
            </a:r>
            <a:br>
              <a:rPr lang="ja-JP" altLang="en-US" sz="1600" dirty="0">
                <a:latin typeface="BIZ UDP明朝 Medium" panose="02020500000000000000" pitchFamily="18" charset="-128"/>
                <a:ea typeface="BIZ UDP明朝 Medium" panose="02020500000000000000" pitchFamily="18" charset="-128"/>
              </a:rPr>
            </a:b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2004</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年　神奈川大学卒業後　金融商品の営業職</a:t>
            </a:r>
            <a:br>
              <a:rPr lang="ja-JP" altLang="en-US" sz="1600" dirty="0">
                <a:latin typeface="BIZ UDP明朝 Medium" panose="02020500000000000000" pitchFamily="18" charset="-128"/>
                <a:ea typeface="BIZ UDP明朝 Medium" panose="02020500000000000000" pitchFamily="18" charset="-128"/>
              </a:rPr>
            </a:b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2008</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年　</a:t>
            </a:r>
            <a:r>
              <a:rPr lang="ja-JP" altLang="en-US" sz="1600" b="0" i="0">
                <a:solidFill>
                  <a:srgbClr val="222222"/>
                </a:solidFill>
                <a:effectLst/>
                <a:latin typeface="BIZ UDP明朝 Medium" panose="02020500000000000000" pitchFamily="18" charset="-128"/>
                <a:ea typeface="BIZ UDP明朝 Medium" panose="02020500000000000000" pitchFamily="18" charset="-128"/>
              </a:rPr>
              <a:t>外国為替　外為ドットコム　カバートレーダー</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職</a:t>
            </a:r>
            <a:br>
              <a:rPr lang="ja-JP" altLang="en-US" sz="1600" dirty="0">
                <a:latin typeface="BIZ UDP明朝 Medium" panose="02020500000000000000" pitchFamily="18" charset="-128"/>
                <a:ea typeface="BIZ UDP明朝 Medium" panose="02020500000000000000" pitchFamily="18" charset="-128"/>
              </a:rPr>
            </a:b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2010</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年　個人トレーダーと私設ファンドのアドバイザー等</a:t>
            </a:r>
            <a:br>
              <a:rPr lang="ja-JP" altLang="en-US" sz="1600" dirty="0">
                <a:latin typeface="BIZ UDP明朝 Medium" panose="02020500000000000000" pitchFamily="18" charset="-128"/>
                <a:ea typeface="BIZ UDP明朝 Medium" panose="02020500000000000000" pitchFamily="18" charset="-128"/>
              </a:rPr>
            </a:b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2022</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年　</a:t>
            </a:r>
            <a:r>
              <a:rPr lang="en-US" altLang="ja-JP" sz="1600" b="0" i="0" dirty="0">
                <a:solidFill>
                  <a:srgbClr val="222222"/>
                </a:solidFill>
                <a:effectLst/>
                <a:latin typeface="BIZ UDP明朝 Medium" panose="02020500000000000000" pitchFamily="18" charset="-128"/>
                <a:ea typeface="BIZ UDP明朝 Medium" panose="02020500000000000000" pitchFamily="18" charset="-128"/>
              </a:rPr>
              <a:t>non-</a:t>
            </a:r>
            <a:r>
              <a:rPr lang="en-US" altLang="ja-JP" sz="1600" b="0" i="0" dirty="0" err="1">
                <a:solidFill>
                  <a:srgbClr val="222222"/>
                </a:solidFill>
                <a:effectLst/>
                <a:latin typeface="BIZ UDP明朝 Medium" panose="02020500000000000000" pitchFamily="18" charset="-128"/>
                <a:ea typeface="BIZ UDP明朝 Medium" panose="02020500000000000000" pitchFamily="18" charset="-128"/>
              </a:rPr>
              <a:t>logi</a:t>
            </a:r>
            <a:r>
              <a:rPr lang="ja-JP" altLang="en-US" sz="1600" b="0" i="0" dirty="0">
                <a:solidFill>
                  <a:srgbClr val="222222"/>
                </a:solidFill>
                <a:effectLst/>
                <a:latin typeface="BIZ UDP明朝 Medium" panose="02020500000000000000" pitchFamily="18" charset="-128"/>
                <a:ea typeface="BIZ UDP明朝 Medium" panose="02020500000000000000" pitchFamily="18" charset="-128"/>
              </a:rPr>
              <a:t>株式会社創業</a:t>
            </a:r>
            <a:endParaRPr lang="en-US" altLang="ja-JP" sz="1600" b="0" i="0" dirty="0">
              <a:solidFill>
                <a:srgbClr val="222222"/>
              </a:solidFill>
              <a:effectLst/>
              <a:latin typeface="BIZ UDP明朝 Medium" panose="02020500000000000000" pitchFamily="18" charset="-128"/>
              <a:ea typeface="BIZ UDP明朝 Medium" panose="02020500000000000000" pitchFamily="18" charset="-128"/>
            </a:endParaRPr>
          </a:p>
          <a:p>
            <a:pPr marL="0" indent="0">
              <a:buNone/>
            </a:pPr>
            <a:r>
              <a:rPr kumimoji="1" lang="ja-JP" altLang="en-US" sz="1600" dirty="0">
                <a:solidFill>
                  <a:srgbClr val="222222"/>
                </a:solidFill>
                <a:latin typeface="BIZ UDP明朝 Medium" panose="02020500000000000000" pitchFamily="18" charset="-128"/>
                <a:ea typeface="BIZ UDP明朝 Medium" panose="02020500000000000000" pitchFamily="18" charset="-128"/>
              </a:rPr>
              <a:t>張　</a:t>
            </a:r>
            <a:r>
              <a:rPr lang="ja-JP" altLang="en-US" sz="1600" b="1" i="0" dirty="0">
                <a:solidFill>
                  <a:srgbClr val="000000"/>
                </a:solidFill>
                <a:effectLst/>
                <a:latin typeface="BIZ UDP明朝 Medium" panose="02020500000000000000" pitchFamily="18" charset="-128"/>
                <a:ea typeface="BIZ UDP明朝 Medium" panose="02020500000000000000" pitchFamily="18" charset="-128"/>
              </a:rPr>
              <a:t>斌</a:t>
            </a:r>
          </a:p>
          <a:p>
            <a:pPr marL="0" indent="0">
              <a:buNone/>
            </a:pPr>
            <a:r>
              <a:rPr kumimoji="1" lang="ja-JP" altLang="en-US" sz="1600" dirty="0">
                <a:solidFill>
                  <a:srgbClr val="222222"/>
                </a:solidFill>
                <a:latin typeface="BIZ UDP明朝 Medium" panose="02020500000000000000" pitchFamily="18" charset="-128"/>
                <a:ea typeface="BIZ UDP明朝 Medium" panose="02020500000000000000" pitchFamily="18" charset="-128"/>
              </a:rPr>
              <a:t>　神奈川大学工学部教授　</a:t>
            </a:r>
            <a:r>
              <a:rPr kumimoji="1" lang="en-US" altLang="ja-JP" sz="1600" dirty="0">
                <a:solidFill>
                  <a:srgbClr val="222222"/>
                </a:solidFill>
                <a:latin typeface="BIZ UDP明朝 Medium" panose="02020500000000000000" pitchFamily="18" charset="-128"/>
                <a:ea typeface="BIZ UDP明朝 Medium" panose="02020500000000000000" pitchFamily="18" charset="-128"/>
              </a:rPr>
              <a:t>(</a:t>
            </a:r>
            <a:r>
              <a:rPr kumimoji="1" lang="ja-JP" altLang="en-US" sz="1600" dirty="0">
                <a:solidFill>
                  <a:srgbClr val="222222"/>
                </a:solidFill>
                <a:latin typeface="BIZ UDP明朝 Medium" panose="02020500000000000000" pitchFamily="18" charset="-128"/>
                <a:ea typeface="BIZ UDP明朝 Medium" panose="02020500000000000000" pitchFamily="18" charset="-128"/>
              </a:rPr>
              <a:t>ロボット　</a:t>
            </a:r>
            <a:r>
              <a:rPr kumimoji="1" lang="en-US" altLang="ja-JP" sz="1600" dirty="0">
                <a:solidFill>
                  <a:srgbClr val="222222"/>
                </a:solidFill>
                <a:latin typeface="BIZ UDP明朝 Medium" panose="02020500000000000000" pitchFamily="18" charset="-128"/>
                <a:ea typeface="BIZ UDP明朝 Medium" panose="02020500000000000000" pitchFamily="18" charset="-128"/>
              </a:rPr>
              <a:t>AI)</a:t>
            </a:r>
          </a:p>
          <a:p>
            <a:pPr marL="0" indent="0" algn="l">
              <a:buNone/>
            </a:pPr>
            <a:r>
              <a:rPr lang="en-US" altLang="ja-JP" sz="1600" b="1" i="0" dirty="0" err="1">
                <a:solidFill>
                  <a:srgbClr val="1F1F1F"/>
                </a:solidFill>
                <a:effectLst/>
                <a:latin typeface="BIZ UDP明朝 Medium" panose="02020500000000000000" pitchFamily="18" charset="-128"/>
                <a:ea typeface="BIZ UDP明朝 Medium" panose="02020500000000000000" pitchFamily="18" charset="-128"/>
              </a:rPr>
              <a:t>Atiar</a:t>
            </a:r>
            <a:r>
              <a:rPr lang="en-US" altLang="ja-JP" sz="1600" b="1" i="0" dirty="0">
                <a:solidFill>
                  <a:srgbClr val="1F1F1F"/>
                </a:solidFill>
                <a:effectLst/>
                <a:latin typeface="BIZ UDP明朝 Medium" panose="02020500000000000000" pitchFamily="18" charset="-128"/>
                <a:ea typeface="BIZ UDP明朝 Medium" panose="02020500000000000000" pitchFamily="18" charset="-128"/>
              </a:rPr>
              <a:t> Talukdar</a:t>
            </a:r>
            <a:r>
              <a:rPr lang="en-US" altLang="ja-JP" sz="1600" b="1" i="0" dirty="0">
                <a:solidFill>
                  <a:srgbClr val="5F6368"/>
                </a:solidFill>
                <a:effectLst/>
                <a:latin typeface="BIZ UDP明朝 Medium" panose="02020500000000000000" pitchFamily="18" charset="-128"/>
                <a:ea typeface="BIZ UDP明朝 Medium" panose="02020500000000000000" pitchFamily="18" charset="-128"/>
              </a:rPr>
              <a:t>  </a:t>
            </a:r>
            <a:r>
              <a:rPr lang="en-US" altLang="ja-JP" sz="1600" b="0" i="0" dirty="0">
                <a:solidFill>
                  <a:srgbClr val="1F1F1F"/>
                </a:solidFill>
                <a:effectLst/>
                <a:latin typeface="BIZ UDP明朝 Medium" panose="02020500000000000000" pitchFamily="18" charset="-128"/>
                <a:ea typeface="BIZ UDP明朝 Medium" panose="02020500000000000000" pitchFamily="18" charset="-128"/>
              </a:rPr>
              <a:t>engineer</a:t>
            </a:r>
          </a:p>
          <a:p>
            <a:pPr marL="0" indent="0" algn="l">
              <a:buNone/>
            </a:pPr>
            <a:r>
              <a:rPr lang="en-US" altLang="ja-JP" sz="1600" dirty="0">
                <a:solidFill>
                  <a:srgbClr val="181818"/>
                </a:solidFill>
                <a:latin typeface="BIZ UDP明朝 Medium" panose="02020500000000000000" pitchFamily="18" charset="-128"/>
                <a:ea typeface="BIZ UDP明朝 Medium" panose="02020500000000000000" pitchFamily="18" charset="-128"/>
              </a:rPr>
              <a:t>DUY</a:t>
            </a:r>
            <a:r>
              <a:rPr lang="ja-JP" altLang="en-US" sz="1600" dirty="0">
                <a:solidFill>
                  <a:srgbClr val="181818"/>
                </a:solidFill>
                <a:latin typeface="BIZ UDP明朝 Medium" panose="02020500000000000000" pitchFamily="18" charset="-128"/>
                <a:ea typeface="BIZ UDP明朝 Medium" panose="02020500000000000000" pitchFamily="18" charset="-128"/>
              </a:rPr>
              <a:t> </a:t>
            </a:r>
            <a:r>
              <a:rPr lang="en-US" altLang="ja-JP" sz="1600" b="0" i="0" dirty="0">
                <a:solidFill>
                  <a:srgbClr val="181818"/>
                </a:solidFill>
                <a:effectLst/>
                <a:latin typeface="BIZ UDP明朝 Medium" panose="02020500000000000000" pitchFamily="18" charset="-128"/>
                <a:ea typeface="BIZ UDP明朝 Medium" panose="02020500000000000000" pitchFamily="18" charset="-128"/>
              </a:rPr>
              <a:t>D AWS </a:t>
            </a:r>
            <a:r>
              <a:rPr lang="en-US" altLang="ja-JP" sz="1600" b="0" i="0" dirty="0">
                <a:solidFill>
                  <a:srgbClr val="1F1F1F"/>
                </a:solidFill>
                <a:effectLst/>
                <a:latin typeface="BIZ UDP明朝 Medium" panose="02020500000000000000" pitchFamily="18" charset="-128"/>
                <a:ea typeface="BIZ UDP明朝 Medium" panose="02020500000000000000" pitchFamily="18" charset="-128"/>
              </a:rPr>
              <a:t>engineer</a:t>
            </a:r>
          </a:p>
          <a:p>
            <a:pPr marL="0" indent="0">
              <a:buNone/>
            </a:pPr>
            <a:r>
              <a:rPr lang="en-US" altLang="ja-JP" sz="1600" b="1" i="0" dirty="0">
                <a:solidFill>
                  <a:srgbClr val="181818"/>
                </a:solidFill>
                <a:effectLst/>
                <a:latin typeface="BIZ UDP明朝 Medium" panose="02020500000000000000" pitchFamily="18" charset="-128"/>
                <a:ea typeface="BIZ UDP明朝 Medium" panose="02020500000000000000" pitchFamily="18" charset="-128"/>
              </a:rPr>
              <a:t>Genie InfoTech </a:t>
            </a:r>
            <a:r>
              <a:rPr lang="ja-JP" altLang="en-US" sz="1600" b="1" i="0" dirty="0">
                <a:solidFill>
                  <a:srgbClr val="181818"/>
                </a:solidFill>
                <a:effectLst/>
                <a:latin typeface="BIZ UDP明朝 Medium" panose="02020500000000000000" pitchFamily="18" charset="-128"/>
                <a:ea typeface="BIZ UDP明朝 Medium" panose="02020500000000000000" pitchFamily="18" charset="-128"/>
              </a:rPr>
              <a:t>　</a:t>
            </a:r>
            <a:r>
              <a:rPr lang="en-US" altLang="ja-JP" sz="1600" b="0" i="0" dirty="0">
                <a:solidFill>
                  <a:srgbClr val="1F1F1F"/>
                </a:solidFill>
                <a:effectLst/>
                <a:latin typeface="BIZ UDP明朝 Medium" panose="02020500000000000000" pitchFamily="18" charset="-128"/>
                <a:ea typeface="BIZ UDP明朝 Medium" panose="02020500000000000000" pitchFamily="18" charset="-128"/>
              </a:rPr>
              <a:t>Dhaka</a:t>
            </a:r>
            <a:r>
              <a:rPr lang="ja-JP" altLang="en-US" sz="1600" b="0" i="0" dirty="0">
                <a:solidFill>
                  <a:srgbClr val="1F1F1F"/>
                </a:solidFill>
                <a:effectLst/>
                <a:latin typeface="BIZ UDP明朝 Medium" panose="02020500000000000000" pitchFamily="18" charset="-128"/>
                <a:ea typeface="BIZ UDP明朝 Medium" panose="02020500000000000000" pitchFamily="18" charset="-128"/>
              </a:rPr>
              <a:t>　</a:t>
            </a:r>
            <a:r>
              <a:rPr lang="en-US" altLang="ja-JP" sz="1600" b="0" i="0" dirty="0">
                <a:solidFill>
                  <a:srgbClr val="1F1F1F"/>
                </a:solidFill>
                <a:effectLst/>
                <a:latin typeface="BIZ UDP明朝 Medium" panose="02020500000000000000" pitchFamily="18" charset="-128"/>
                <a:ea typeface="BIZ UDP明朝 Medium" panose="02020500000000000000" pitchFamily="18" charset="-128"/>
              </a:rPr>
              <a:t>IT</a:t>
            </a:r>
            <a:r>
              <a:rPr lang="ja-JP" altLang="en-US" sz="1600" b="0" i="0" dirty="0">
                <a:solidFill>
                  <a:srgbClr val="1F1F1F"/>
                </a:solidFill>
                <a:effectLst/>
                <a:latin typeface="BIZ UDP明朝 Medium" panose="02020500000000000000" pitchFamily="18" charset="-128"/>
                <a:ea typeface="BIZ UDP明朝 Medium" panose="02020500000000000000" pitchFamily="18" charset="-128"/>
              </a:rPr>
              <a:t>協力会社</a:t>
            </a:r>
            <a:endParaRPr lang="en-US" altLang="ja-JP" sz="1600" b="1" i="0" dirty="0">
              <a:solidFill>
                <a:srgbClr val="5F6368"/>
              </a:solidFill>
              <a:effectLst/>
              <a:latin typeface="BIZ UDP明朝 Medium" panose="02020500000000000000" pitchFamily="18" charset="-128"/>
              <a:ea typeface="BIZ UDP明朝 Medium" panose="02020500000000000000" pitchFamily="18" charset="-128"/>
            </a:endParaRPr>
          </a:p>
        </p:txBody>
      </p:sp>
      <p:pic>
        <p:nvPicPr>
          <p:cNvPr id="5" name="図 4">
            <a:extLst>
              <a:ext uri="{FF2B5EF4-FFF2-40B4-BE49-F238E27FC236}">
                <a16:creationId xmlns:a16="http://schemas.microsoft.com/office/drawing/2014/main" id="{59755371-62FD-29E1-E71D-BD552BD5E9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28966" y="3154005"/>
            <a:ext cx="1112520" cy="838200"/>
          </a:xfrm>
          <a:prstGeom prst="rect">
            <a:avLst/>
          </a:prstGeom>
        </p:spPr>
      </p:pic>
      <p:pic>
        <p:nvPicPr>
          <p:cNvPr id="7" name="図 6">
            <a:extLst>
              <a:ext uri="{FF2B5EF4-FFF2-40B4-BE49-F238E27FC236}">
                <a16:creationId xmlns:a16="http://schemas.microsoft.com/office/drawing/2014/main" id="{489C59D6-A555-18F3-03ED-9F87504D4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0013" y="3048828"/>
            <a:ext cx="822960" cy="984960"/>
          </a:xfrm>
          <a:prstGeom prst="rect">
            <a:avLst/>
          </a:prstGeom>
        </p:spPr>
      </p:pic>
      <p:pic>
        <p:nvPicPr>
          <p:cNvPr id="9" name="図 8">
            <a:extLst>
              <a:ext uri="{FF2B5EF4-FFF2-40B4-BE49-F238E27FC236}">
                <a16:creationId xmlns:a16="http://schemas.microsoft.com/office/drawing/2014/main" id="{432DF8F1-996D-53F4-F0F9-BECC85B127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66061" y="3081615"/>
            <a:ext cx="822960" cy="982980"/>
          </a:xfrm>
          <a:prstGeom prst="rect">
            <a:avLst/>
          </a:prstGeom>
        </p:spPr>
      </p:pic>
      <p:pic>
        <p:nvPicPr>
          <p:cNvPr id="11" name="図 10">
            <a:extLst>
              <a:ext uri="{FF2B5EF4-FFF2-40B4-BE49-F238E27FC236}">
                <a16:creationId xmlns:a16="http://schemas.microsoft.com/office/drawing/2014/main" id="{DC5C0C3D-9CB2-429F-83C9-D7B3B4D881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0876" y="3090411"/>
            <a:ext cx="987366" cy="901794"/>
          </a:xfrm>
          <a:prstGeom prst="rect">
            <a:avLst/>
          </a:prstGeom>
        </p:spPr>
      </p:pic>
    </p:spTree>
    <p:extLst>
      <p:ext uri="{BB962C8B-B14F-4D97-AF65-F5344CB8AC3E}">
        <p14:creationId xmlns:p14="http://schemas.microsoft.com/office/powerpoint/2010/main" val="3629834509"/>
      </p:ext>
    </p:extLst>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2C4F35-5233-63A7-380F-042F0157A85B}"/>
              </a:ext>
            </a:extLst>
          </p:cNvPr>
          <p:cNvSpPr>
            <a:spLocks noGrp="1"/>
          </p:cNvSpPr>
          <p:nvPr>
            <p:ph type="title"/>
          </p:nvPr>
        </p:nvSpPr>
        <p:spPr>
          <a:xfrm>
            <a:off x="457200" y="206374"/>
            <a:ext cx="8229600" cy="2365375"/>
          </a:xfrm>
        </p:spPr>
        <p:txBody>
          <a:bodyPr/>
          <a:lstStyle/>
          <a:p>
            <a:r>
              <a:rPr lang="ja-JP" altLang="en-US" sz="2800" b="1" dirty="0">
                <a:solidFill>
                  <a:srgbClr val="000000"/>
                </a:solidFill>
                <a:latin typeface="BIZ UDP明朝 Medium" panose="02020500000000000000" pitchFamily="18" charset="-128"/>
              </a:rPr>
              <a:t>イーコマース・</a:t>
            </a:r>
            <a:r>
              <a:rPr lang="ja-JP" altLang="en-US" sz="2800" b="1" i="0" dirty="0">
                <a:solidFill>
                  <a:srgbClr val="000000"/>
                </a:solidFill>
                <a:effectLst/>
                <a:latin typeface="BIZ UDP明朝 Medium" panose="02020500000000000000" pitchFamily="18" charset="-128"/>
              </a:rPr>
              <a:t>サブスクビジネスの台頭で、</a:t>
            </a:r>
            <a:br>
              <a:rPr lang="en-US" altLang="ja-JP" sz="2800" b="1" i="0" dirty="0">
                <a:solidFill>
                  <a:srgbClr val="000000"/>
                </a:solidFill>
                <a:effectLst/>
                <a:latin typeface="BIZ UDP明朝 Medium" panose="02020500000000000000" pitchFamily="18" charset="-128"/>
              </a:rPr>
            </a:br>
            <a:r>
              <a:rPr lang="ja-JP" altLang="en-US" sz="2800" b="1" i="0" dirty="0">
                <a:solidFill>
                  <a:srgbClr val="000000"/>
                </a:solidFill>
                <a:effectLst/>
                <a:latin typeface="BIZ UDP明朝 Medium" panose="02020500000000000000" pitchFamily="18" charset="-128"/>
              </a:rPr>
              <a:t>顧客エンゲージメントが重視されている</a:t>
            </a:r>
            <a:br>
              <a:rPr lang="ja-JP" altLang="en-US" sz="2800" b="1" i="0" dirty="0">
                <a:solidFill>
                  <a:srgbClr val="000000"/>
                </a:solidFill>
                <a:effectLst/>
                <a:latin typeface="BIZ UDP明朝 Medium" panose="02020500000000000000" pitchFamily="18" charset="-128"/>
              </a:rPr>
            </a:br>
            <a:endParaRPr kumimoji="1" lang="ja-JP" altLang="en-US" sz="2800" dirty="0">
              <a:latin typeface="BIZ UDP明朝 Medium" panose="02020500000000000000" pitchFamily="18" charset="-128"/>
            </a:endParaRPr>
          </a:p>
        </p:txBody>
      </p:sp>
      <p:sp>
        <p:nvSpPr>
          <p:cNvPr id="3" name="コンテンツ プレースホルダー 2">
            <a:extLst>
              <a:ext uri="{FF2B5EF4-FFF2-40B4-BE49-F238E27FC236}">
                <a16:creationId xmlns:a16="http://schemas.microsoft.com/office/drawing/2014/main" id="{63471DB8-9266-5DFF-360B-E47D2D55AA19}"/>
              </a:ext>
            </a:extLst>
          </p:cNvPr>
          <p:cNvSpPr>
            <a:spLocks noGrp="1"/>
          </p:cNvSpPr>
          <p:nvPr>
            <p:ph idx="1"/>
          </p:nvPr>
        </p:nvSpPr>
        <p:spPr>
          <a:xfrm>
            <a:off x="457200" y="2228850"/>
            <a:ext cx="8229600" cy="2365375"/>
          </a:xfrm>
        </p:spPr>
        <p:txBody>
          <a:bodyPr/>
          <a:lstStyle/>
          <a:p>
            <a:pPr algn="just">
              <a:spcBef>
                <a:spcPts val="1500"/>
              </a:spcBef>
              <a:spcAft>
                <a:spcPts val="750"/>
              </a:spcAft>
            </a:pPr>
            <a:r>
              <a:rPr lang="ja-JP" altLang="en-US" sz="1600" b="0" i="0" dirty="0">
                <a:solidFill>
                  <a:srgbClr val="001824"/>
                </a:solidFill>
                <a:effectLst/>
                <a:latin typeface="BIZ UDP明朝 Medium" panose="02020500000000000000" pitchFamily="18" charset="-128"/>
                <a:ea typeface="BIZ UDP明朝 Medium" panose="02020500000000000000" pitchFamily="18" charset="-128"/>
              </a:rPr>
              <a:t>サブスクリプションビジネスはストック型ビジネスです</a:t>
            </a:r>
            <a:endParaRPr lang="en-US" altLang="ja-JP" sz="1600" b="0" i="0" dirty="0">
              <a:solidFill>
                <a:srgbClr val="001824"/>
              </a:solidFill>
              <a:effectLst/>
              <a:latin typeface="BIZ UDP明朝 Medium" panose="02020500000000000000" pitchFamily="18" charset="-128"/>
              <a:ea typeface="BIZ UDP明朝 Medium" panose="02020500000000000000" pitchFamily="18" charset="-128"/>
            </a:endParaRPr>
          </a:p>
          <a:p>
            <a:pPr algn="just">
              <a:spcBef>
                <a:spcPts val="1500"/>
              </a:spcBef>
              <a:spcAft>
                <a:spcPts val="750"/>
              </a:spcAft>
            </a:pPr>
            <a:r>
              <a:rPr lang="ja-JP" altLang="en-US" sz="1600" b="0" i="0" dirty="0">
                <a:solidFill>
                  <a:srgbClr val="001824"/>
                </a:solidFill>
                <a:effectLst/>
                <a:latin typeface="BIZ UDP明朝 Medium" panose="02020500000000000000" pitchFamily="18" charset="-128"/>
                <a:ea typeface="BIZ UDP明朝 Medium" panose="02020500000000000000" pitchFamily="18" charset="-128"/>
              </a:rPr>
              <a:t>一定の解約（チャーン）はありながらも、売上は毎月・毎年と繰り返されるため、収益予測しやすいという特徴があります。</a:t>
            </a:r>
          </a:p>
          <a:p>
            <a:pPr algn="just">
              <a:spcBef>
                <a:spcPts val="1500"/>
              </a:spcBef>
              <a:spcAft>
                <a:spcPts val="750"/>
              </a:spcAft>
            </a:pPr>
            <a:r>
              <a:rPr lang="ja-JP" altLang="en-US" sz="1600" b="0" i="0" dirty="0">
                <a:solidFill>
                  <a:srgbClr val="001824"/>
                </a:solidFill>
                <a:effectLst/>
                <a:latin typeface="BIZ UDP明朝 Medium" panose="02020500000000000000" pitchFamily="18" charset="-128"/>
                <a:ea typeface="BIZ UDP明朝 Medium" panose="02020500000000000000" pitchFamily="18" charset="-128"/>
              </a:rPr>
              <a:t>そのため顧客の解約（チャーン）を抑えながらアップセル・クロスセルを行うことが、サブスクリプションビジネスの売上を最大化するための鍵となります。</a:t>
            </a:r>
          </a:p>
          <a:p>
            <a:endParaRPr kumimoji="1" lang="ja-JP" altLang="en-US" dirty="0"/>
          </a:p>
        </p:txBody>
      </p:sp>
    </p:spTree>
    <p:extLst>
      <p:ext uri="{BB962C8B-B14F-4D97-AF65-F5344CB8AC3E}">
        <p14:creationId xmlns:p14="http://schemas.microsoft.com/office/powerpoint/2010/main" val="123756459"/>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9E06974-5EEC-E3ED-0264-7738F5C97B0F}"/>
              </a:ext>
            </a:extLst>
          </p:cNvPr>
          <p:cNvSpPr>
            <a:spLocks noGrp="1"/>
          </p:cNvSpPr>
          <p:nvPr>
            <p:ph type="title"/>
          </p:nvPr>
        </p:nvSpPr>
        <p:spPr/>
        <p:txBody>
          <a:bodyPr/>
          <a:lstStyle/>
          <a:p>
            <a:r>
              <a:rPr lang="ja-JP" altLang="en-US" sz="3000" dirty="0">
                <a:solidFill>
                  <a:srgbClr val="000000"/>
                </a:solidFill>
                <a:effectLst/>
                <a:latin typeface="BIZ UDP明朝 Medium" panose="02020500000000000000" pitchFamily="18" charset="-128"/>
              </a:rPr>
              <a:t>顧客が解約（チャーン）する理由とは？</a:t>
            </a:r>
            <a:br>
              <a:rPr lang="ja-JP" altLang="en-US" b="1" i="0" dirty="0">
                <a:solidFill>
                  <a:srgbClr val="000000"/>
                </a:solidFill>
                <a:effectLst/>
                <a:latin typeface="YakuHanJP_Noto"/>
              </a:rPr>
            </a:br>
            <a:endParaRPr kumimoji="1" lang="ja-JP" altLang="en-US" dirty="0"/>
          </a:p>
        </p:txBody>
      </p:sp>
      <p:sp>
        <p:nvSpPr>
          <p:cNvPr id="3" name="コンテンツ プレースホルダー 2">
            <a:extLst>
              <a:ext uri="{FF2B5EF4-FFF2-40B4-BE49-F238E27FC236}">
                <a16:creationId xmlns:a16="http://schemas.microsoft.com/office/drawing/2014/main" id="{310C4A25-9738-ADF6-5D36-B03575645F81}"/>
              </a:ext>
            </a:extLst>
          </p:cNvPr>
          <p:cNvSpPr>
            <a:spLocks noGrp="1"/>
          </p:cNvSpPr>
          <p:nvPr>
            <p:ph idx="1"/>
          </p:nvPr>
        </p:nvSpPr>
        <p:spPr/>
        <p:txBody>
          <a:bodyPr/>
          <a:lstStyle/>
          <a:p>
            <a:pPr marL="0" indent="0" algn="just">
              <a:spcBef>
                <a:spcPts val="1500"/>
              </a:spcBef>
              <a:spcAft>
                <a:spcPts val="750"/>
              </a:spcAft>
              <a:buNone/>
            </a:pPr>
            <a:r>
              <a:rPr lang="en-US" altLang="ja-JP" sz="2200" b="0" i="0" dirty="0" err="1">
                <a:solidFill>
                  <a:srgbClr val="001824"/>
                </a:solidFill>
                <a:effectLst/>
                <a:latin typeface="BIZ UDP明朝 Medium" panose="02020500000000000000" pitchFamily="18" charset="-128"/>
              </a:rPr>
              <a:t>ProfitWell</a:t>
            </a:r>
            <a:r>
              <a:rPr lang="en-US" altLang="ja-JP" sz="2200" b="0" i="0" dirty="0">
                <a:solidFill>
                  <a:srgbClr val="001824"/>
                </a:solidFill>
                <a:effectLst/>
                <a:latin typeface="BIZ UDP明朝 Medium" panose="02020500000000000000" pitchFamily="18" charset="-128"/>
              </a:rPr>
              <a:t> </a:t>
            </a:r>
            <a:r>
              <a:rPr lang="ja-JP" altLang="en-US" sz="2200" b="0" i="0" dirty="0">
                <a:solidFill>
                  <a:srgbClr val="001824"/>
                </a:solidFill>
                <a:effectLst/>
                <a:latin typeface="BIZ UDP明朝 Medium" panose="02020500000000000000" pitchFamily="18" charset="-128"/>
              </a:rPr>
              <a:t>の調査</a:t>
            </a:r>
            <a:r>
              <a:rPr lang="en-US" altLang="ja-JP" sz="2200" b="0" i="0" baseline="30000" dirty="0">
                <a:solidFill>
                  <a:srgbClr val="001824"/>
                </a:solidFill>
                <a:effectLst/>
                <a:latin typeface="BIZ UDP明朝 Medium" panose="02020500000000000000" pitchFamily="18" charset="-128"/>
              </a:rPr>
              <a:t>1)</a:t>
            </a:r>
            <a:r>
              <a:rPr lang="ja-JP" altLang="en-US" sz="2200" b="0" i="0" dirty="0">
                <a:solidFill>
                  <a:srgbClr val="001824"/>
                </a:solidFill>
                <a:effectLst/>
                <a:latin typeface="BIZ UDP明朝 Medium" panose="02020500000000000000" pitchFamily="18" charset="-128"/>
              </a:rPr>
              <a:t>によると、</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そもそも課題を解決できないサービスだった</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望んだ成果を得ることができなかった</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サービスの使い方に慣れなかった</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より魅力的な競合サービスが現れた</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課題解決の優先順位が下がった</a:t>
            </a:r>
          </a:p>
          <a:p>
            <a:pPr algn="just">
              <a:spcBef>
                <a:spcPts val="750"/>
              </a:spcBef>
              <a:spcAft>
                <a:spcPts val="1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サービスの価格が高すぎる</a:t>
            </a:r>
          </a:p>
          <a:p>
            <a:pPr algn="just">
              <a:spcBef>
                <a:spcPts val="750"/>
              </a:spcBef>
              <a:spcAft>
                <a:spcPts val="750"/>
              </a:spcAft>
              <a:buFont typeface="Arial" panose="020B0604020202020204" pitchFamily="34" charset="0"/>
              <a:buChar char="•"/>
            </a:pPr>
            <a:r>
              <a:rPr lang="ja-JP" altLang="en-US" sz="1900" b="0" i="0" dirty="0">
                <a:solidFill>
                  <a:srgbClr val="001824"/>
                </a:solidFill>
                <a:effectLst/>
                <a:latin typeface="BIZ UDP明朝 Medium" panose="02020500000000000000" pitchFamily="18" charset="-128"/>
                <a:ea typeface="BIZ UDP明朝 Medium" panose="02020500000000000000" pitchFamily="18" charset="-128"/>
              </a:rPr>
              <a:t>クレジットカードの有効期限が切れた</a:t>
            </a:r>
          </a:p>
          <a:p>
            <a:endParaRPr kumimoji="1" lang="ja-JP" altLang="en-US" sz="2200" dirty="0">
              <a:latin typeface="BIZ UDP明朝 Medium" panose="02020500000000000000" pitchFamily="18" charset="-128"/>
            </a:endParaRPr>
          </a:p>
        </p:txBody>
      </p:sp>
    </p:spTree>
    <p:extLst>
      <p:ext uri="{BB962C8B-B14F-4D97-AF65-F5344CB8AC3E}">
        <p14:creationId xmlns:p14="http://schemas.microsoft.com/office/powerpoint/2010/main" val="1559140974"/>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A1C462-0844-926A-6D37-5571C7BFD6AD}"/>
              </a:ext>
            </a:extLst>
          </p:cNvPr>
          <p:cNvSpPr>
            <a:spLocks noGrp="1"/>
          </p:cNvSpPr>
          <p:nvPr>
            <p:ph type="title"/>
          </p:nvPr>
        </p:nvSpPr>
        <p:spPr/>
        <p:txBody>
          <a:bodyPr/>
          <a:lstStyle/>
          <a:p>
            <a:r>
              <a:rPr kumimoji="1" lang="ja-JP" altLang="en-US" dirty="0"/>
              <a:t>解決するツールがあれば</a:t>
            </a:r>
          </a:p>
        </p:txBody>
      </p:sp>
      <p:sp>
        <p:nvSpPr>
          <p:cNvPr id="3" name="コンテンツ プレースホルダー 2">
            <a:extLst>
              <a:ext uri="{FF2B5EF4-FFF2-40B4-BE49-F238E27FC236}">
                <a16:creationId xmlns:a16="http://schemas.microsoft.com/office/drawing/2014/main" id="{1B212208-86F3-6C2D-EDE0-312BC76F9DB5}"/>
              </a:ext>
            </a:extLst>
          </p:cNvPr>
          <p:cNvSpPr>
            <a:spLocks noGrp="1"/>
          </p:cNvSpPr>
          <p:nvPr>
            <p:ph idx="1"/>
          </p:nvPr>
        </p:nvSpPr>
        <p:spPr/>
        <p:txBody>
          <a:bodyPr/>
          <a:lstStyle/>
          <a:p>
            <a:pPr marL="0" indent="0">
              <a:buNone/>
            </a:pPr>
            <a:r>
              <a:rPr lang="ja-JP" altLang="en-US" b="0" i="0" dirty="0">
                <a:solidFill>
                  <a:srgbClr val="001824"/>
                </a:solidFill>
                <a:effectLst/>
                <a:latin typeface="BIZ UDP明朝 Medium" panose="02020500000000000000" pitchFamily="18" charset="-128"/>
                <a:ea typeface="BIZ UDP明朝 Medium" panose="02020500000000000000" pitchFamily="18" charset="-128"/>
              </a:rPr>
              <a:t>ユーザーとの信頼関係（顧客エンゲージメント）も深めることができるでしょう。</a:t>
            </a:r>
            <a:endParaRPr lang="en-US" altLang="ja-JP" b="0" i="0" dirty="0">
              <a:solidFill>
                <a:srgbClr val="001824"/>
              </a:solidFill>
              <a:effectLst/>
              <a:latin typeface="BIZ UDP明朝 Medium" panose="02020500000000000000" pitchFamily="18" charset="-128"/>
              <a:ea typeface="BIZ UDP明朝 Medium" panose="02020500000000000000" pitchFamily="18" charset="-128"/>
            </a:endParaRPr>
          </a:p>
          <a:p>
            <a:pPr marL="0" indent="0">
              <a:buNone/>
            </a:pPr>
            <a:r>
              <a:rPr lang="ja-JP" altLang="en-US" b="0" i="0" dirty="0">
                <a:solidFill>
                  <a:srgbClr val="001824"/>
                </a:solidFill>
                <a:effectLst/>
                <a:latin typeface="BIZ UDP明朝 Medium" panose="02020500000000000000" pitchFamily="18" charset="-128"/>
                <a:ea typeface="BIZ UDP明朝 Medium" panose="02020500000000000000" pitchFamily="18" charset="-128"/>
              </a:rPr>
              <a:t>その結果、顧客のサービス解約が減るだけでなく、より良いサービスを求めて</a:t>
            </a:r>
            <a:endParaRPr lang="en-US" altLang="ja-JP" b="0" i="0" dirty="0">
              <a:solidFill>
                <a:srgbClr val="001824"/>
              </a:solidFill>
              <a:effectLst/>
              <a:latin typeface="BIZ UDP明朝 Medium" panose="02020500000000000000" pitchFamily="18" charset="-128"/>
              <a:ea typeface="BIZ UDP明朝 Medium" panose="02020500000000000000" pitchFamily="18" charset="-128"/>
            </a:endParaRPr>
          </a:p>
          <a:p>
            <a:pPr marL="0" indent="0">
              <a:buNone/>
            </a:pPr>
            <a:r>
              <a:rPr lang="ja-JP" altLang="en-US" b="0" i="0" dirty="0">
                <a:solidFill>
                  <a:srgbClr val="001824"/>
                </a:solidFill>
                <a:effectLst/>
                <a:latin typeface="BIZ UDP明朝 Medium" panose="02020500000000000000" pitchFamily="18" charset="-128"/>
                <a:ea typeface="BIZ UDP明朝 Medium" panose="02020500000000000000" pitchFamily="18" charset="-128"/>
              </a:rPr>
              <a:t>上位プランへのアップセル・クロスセルが</a:t>
            </a:r>
            <a:endParaRPr lang="en-US" altLang="ja-JP" b="0" i="0" dirty="0">
              <a:solidFill>
                <a:srgbClr val="001824"/>
              </a:solidFill>
              <a:effectLst/>
              <a:latin typeface="BIZ UDP明朝 Medium" panose="02020500000000000000" pitchFamily="18" charset="-128"/>
              <a:ea typeface="BIZ UDP明朝 Medium" panose="02020500000000000000" pitchFamily="18" charset="-128"/>
            </a:endParaRPr>
          </a:p>
          <a:p>
            <a:pPr marL="0" indent="0">
              <a:buNone/>
            </a:pPr>
            <a:r>
              <a:rPr lang="ja-JP" altLang="en-US" b="0" i="0" dirty="0">
                <a:solidFill>
                  <a:srgbClr val="001824"/>
                </a:solidFill>
                <a:effectLst/>
                <a:latin typeface="BIZ UDP明朝 Medium" panose="02020500000000000000" pitchFamily="18" charset="-128"/>
                <a:ea typeface="BIZ UDP明朝 Medium" panose="02020500000000000000" pitchFamily="18" charset="-128"/>
              </a:rPr>
              <a:t>増加します。</a:t>
            </a:r>
            <a:endParaRPr lang="en-US" altLang="ja-JP" b="0" i="0" dirty="0">
              <a:solidFill>
                <a:srgbClr val="001824"/>
              </a:solidFill>
              <a:effectLst/>
              <a:latin typeface="BIZ UDP明朝 Medium" panose="02020500000000000000" pitchFamily="18" charset="-128"/>
              <a:ea typeface="BIZ UDP明朝 Medium" panose="02020500000000000000" pitchFamily="18" charset="-128"/>
            </a:endParaRPr>
          </a:p>
        </p:txBody>
      </p:sp>
    </p:spTree>
    <p:extLst>
      <p:ext uri="{BB962C8B-B14F-4D97-AF65-F5344CB8AC3E}">
        <p14:creationId xmlns:p14="http://schemas.microsoft.com/office/powerpoint/2010/main" val="3655660569"/>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63031A-4FFB-5FF1-30E8-2501FA3EDE1C}"/>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問題の具体例</a:t>
            </a:r>
          </a:p>
        </p:txBody>
      </p:sp>
      <p:sp>
        <p:nvSpPr>
          <p:cNvPr id="3" name="コンテンツ プレースホルダー 2">
            <a:extLst>
              <a:ext uri="{FF2B5EF4-FFF2-40B4-BE49-F238E27FC236}">
                <a16:creationId xmlns:a16="http://schemas.microsoft.com/office/drawing/2014/main" id="{76D11455-DC67-BA9B-D851-E69AF734D24D}"/>
              </a:ext>
            </a:extLst>
          </p:cNvPr>
          <p:cNvSpPr>
            <a:spLocks noGrp="1"/>
          </p:cNvSpPr>
          <p:nvPr>
            <p:ph idx="1"/>
          </p:nvPr>
        </p:nvSpPr>
        <p:spPr/>
        <p:txBody>
          <a:bodyPr/>
          <a:lstStyle/>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例えば</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サブスクミネラルウォーター企業様はお客様の継続は</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重要なのにコミュニケーション手段がありません</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仮に</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SNS</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を運用しても高いリテンション率は期待できません</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これは</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EC</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・通販している会社</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(400</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万店</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の大半だと考えております。</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私達のアプリならサンクスレターやハガキなどコミュニケーションツールを</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アプリで注文でき</a:t>
            </a:r>
          </a:p>
          <a:p>
            <a:pPr marL="0" indent="0" algn="just">
              <a:buNone/>
            </a:pPr>
            <a:r>
              <a:rPr lang="ja-JP" altLang="en-US" sz="1800" kern="100" dirty="0">
                <a:latin typeface="游明朝" panose="02020400000000000000" pitchFamily="18" charset="-128"/>
                <a:ea typeface="游明朝" panose="02020400000000000000" pitchFamily="18" charset="-128"/>
                <a:cs typeface="Times New Roman" panose="02020603050405020304" pitchFamily="18" charset="0"/>
              </a:rPr>
              <a:t>マルッと</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大切な企業様のメッセージを手書き文字で顧客にお届けして</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顧客に大切であると伝えれる、顧客とのエンゲージメントを上げる</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サービスになります。</a:t>
            </a:r>
          </a:p>
          <a:p>
            <a:endParaRPr kumimoji="1" lang="ja-JP" altLang="en-US" dirty="0"/>
          </a:p>
        </p:txBody>
      </p:sp>
    </p:spTree>
    <p:extLst>
      <p:ext uri="{BB962C8B-B14F-4D97-AF65-F5344CB8AC3E}">
        <p14:creationId xmlns:p14="http://schemas.microsoft.com/office/powerpoint/2010/main" val="1519597125"/>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FBCF43-443B-BBE7-0F7A-0551F5541A06}"/>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問題の具体例</a:t>
            </a:r>
            <a:endParaRPr kumimoji="1" lang="ja-JP" altLang="en-US" dirty="0"/>
          </a:p>
        </p:txBody>
      </p:sp>
      <p:sp>
        <p:nvSpPr>
          <p:cNvPr id="3" name="コンテンツ プレースホルダー 2">
            <a:extLst>
              <a:ext uri="{FF2B5EF4-FFF2-40B4-BE49-F238E27FC236}">
                <a16:creationId xmlns:a16="http://schemas.microsoft.com/office/drawing/2014/main" id="{2898D4E6-2F03-13B4-613B-22DD133D1569}"/>
              </a:ext>
            </a:extLst>
          </p:cNvPr>
          <p:cNvSpPr>
            <a:spLocks noGrp="1"/>
          </p:cNvSpPr>
          <p:nvPr>
            <p:ph idx="1"/>
          </p:nvPr>
        </p:nvSpPr>
        <p:spPr>
          <a:xfrm>
            <a:off x="915162" y="1200150"/>
            <a:ext cx="7771638" cy="3394075"/>
          </a:xfrm>
        </p:spPr>
        <p:txBody>
          <a:bodyPr/>
          <a:lstStyle/>
          <a:p>
            <a:pPr marL="0" indent="0" algn="just">
              <a:buNone/>
            </a:pP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キャンプファイヤーさまの顧客１２００万人は</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ほぼ全てのプロジェクトオーナーさまはお礼の手紙を提供しており</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印刷より手書きの手紙の方が</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エンゲージメントは良くなり再びプロジェクトをスタートする場合に</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事前に手書きのレター・ハガキを送り良い関係性と応援しようと</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マインドを大きくする販促ツールにもなり</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このテマもマルッと解決できます</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キャンプファイヤースタッフ様からの聞き取り済み</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 </a:t>
            </a:r>
            <a:endPar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3407942890"/>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BD9600C-4F7F-6040-5DD2-C85ACD2D6B04}"/>
              </a:ext>
            </a:extLst>
          </p:cNvPr>
          <p:cNvSpPr>
            <a:spLocks noGrp="1"/>
          </p:cNvSpPr>
          <p:nvPr>
            <p:ph type="title"/>
          </p:nvPr>
        </p:nvSpPr>
        <p:spPr/>
        <p:txBody>
          <a:bodyPr/>
          <a:lstStyle/>
          <a:p>
            <a:r>
              <a:rPr kumimoji="1" lang="ja-JP" altLang="en-US" dirty="0">
                <a:latin typeface="BIZ UDP明朝 Medium" panose="02020500000000000000" pitchFamily="18" charset="-128"/>
                <a:ea typeface="BIZ UDP明朝 Medium" panose="02020500000000000000" pitchFamily="18" charset="-128"/>
              </a:rPr>
              <a:t>問題の具体例</a:t>
            </a:r>
            <a:endParaRPr kumimoji="1" lang="ja-JP" altLang="en-US" dirty="0"/>
          </a:p>
        </p:txBody>
      </p:sp>
      <p:sp>
        <p:nvSpPr>
          <p:cNvPr id="3" name="コンテンツ プレースホルダー 2">
            <a:extLst>
              <a:ext uri="{FF2B5EF4-FFF2-40B4-BE49-F238E27FC236}">
                <a16:creationId xmlns:a16="http://schemas.microsoft.com/office/drawing/2014/main" id="{3B444885-3118-F3FE-C785-CFA3ED588B66}"/>
              </a:ext>
            </a:extLst>
          </p:cNvPr>
          <p:cNvSpPr>
            <a:spLocks noGrp="1"/>
          </p:cNvSpPr>
          <p:nvPr>
            <p:ph idx="1"/>
          </p:nvPr>
        </p:nvSpPr>
        <p:spPr>
          <a:xfrm>
            <a:off x="915162" y="1200150"/>
            <a:ext cx="7771638" cy="3394075"/>
          </a:xfrm>
        </p:spPr>
        <p:txBody>
          <a:bodyPr/>
          <a:lstStyle/>
          <a:p>
            <a:pPr marL="0" indent="0" algn="just">
              <a:buNone/>
            </a:pP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ホテル・旅館</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５万施設</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はじゃらん・楽天トラベルで口コミに返信をしております</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これはリクルートや楽天トラベル内のランキングの維持のために</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返信をしており</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スタッフさまにご負担になっています。</a:t>
            </a: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ただこれは宿泊されたお客様の一部で、全体の顧客体験</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en-US" sz="1800" kern="100" dirty="0">
                <a:effectLst/>
                <a:latin typeface="游明朝" panose="02020400000000000000" pitchFamily="18" charset="-128"/>
                <a:ea typeface="游明朝" panose="02020400000000000000" pitchFamily="18" charset="-128"/>
                <a:cs typeface="Times New Roman" panose="02020603050405020304" pitchFamily="18" charset="0"/>
              </a:rPr>
              <a:t>５千万人</a:t>
            </a:r>
            <a:r>
              <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a:t>
            </a: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を</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更に良くするには予約した</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好きなホテル・旅館からアフターフォローサービスなどで</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手書きのハガキをなどを送られればリピート率や</a:t>
            </a:r>
            <a:endParaRPr lang="en-US" altLang="ja-JP" sz="18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marL="0" indent="0" algn="just">
              <a:buNone/>
            </a:pPr>
            <a:r>
              <a:rPr lang="ja-JP" altLang="ja-JP" sz="1800" kern="100" dirty="0">
                <a:effectLst/>
                <a:latin typeface="游明朝" panose="02020400000000000000" pitchFamily="18" charset="-128"/>
                <a:ea typeface="游明朝" panose="02020400000000000000" pitchFamily="18" charset="-128"/>
                <a:cs typeface="Times New Roman" panose="02020603050405020304" pitchFamily="18" charset="0"/>
              </a:rPr>
              <a:t>顧客のエンゲージメント体験が良くなります</a:t>
            </a:r>
          </a:p>
          <a:p>
            <a:endParaRPr kumimoji="1" lang="ja-JP" altLang="en-US" dirty="0"/>
          </a:p>
        </p:txBody>
      </p:sp>
    </p:spTree>
    <p:extLst>
      <p:ext uri="{BB962C8B-B14F-4D97-AF65-F5344CB8AC3E}">
        <p14:creationId xmlns:p14="http://schemas.microsoft.com/office/powerpoint/2010/main" val="3968954045"/>
      </p:ext>
    </p:extLst>
  </p:cSld>
  <p:clrMapOvr>
    <a:masterClrMapping/>
  </p:clrMapOvr>
  <p:transition>
    <p:fade thruBlk="1"/>
  </p:transition>
</p:sld>
</file>

<file path=ppt/theme/theme1.xml><?xml version="1.0" encoding="utf-8"?>
<a:theme xmlns:a="http://schemas.openxmlformats.org/drawingml/2006/main" name="標準デザイン">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7F7FF"/>
        </a:lt1>
        <a:dk2>
          <a:srgbClr val="000000"/>
        </a:dk2>
        <a:lt2>
          <a:srgbClr val="808080"/>
        </a:lt2>
        <a:accent1>
          <a:srgbClr val="7DB6EF"/>
        </a:accent1>
        <a:accent2>
          <a:srgbClr val="C0504D"/>
        </a:accent2>
        <a:accent3>
          <a:srgbClr val="FAFA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666666"/>
      </a:dk1>
      <a:lt1>
        <a:srgbClr val="FFFFFF"/>
      </a:lt1>
      <a:dk2>
        <a:srgbClr val="E4E4E4"/>
      </a:dk2>
      <a:lt2>
        <a:srgbClr val="B7B7B7"/>
      </a:lt2>
      <a:accent1>
        <a:srgbClr val="3C78D8"/>
      </a:accent1>
      <a:accent2>
        <a:srgbClr val="00FFFF"/>
      </a:accent2>
      <a:accent3>
        <a:srgbClr val="FFFFFF"/>
      </a:accent3>
      <a:accent4>
        <a:srgbClr val="575757"/>
      </a:accent4>
      <a:accent5>
        <a:srgbClr val="AFBEE8"/>
      </a:accent5>
      <a:accent6>
        <a:srgbClr val="00E5E5"/>
      </a:accent6>
      <a:hlink>
        <a:srgbClr val="666666"/>
      </a:hlink>
      <a:folHlink>
        <a:srgbClr val="6611CC"/>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2994</TotalTime>
  <Words>1639</Words>
  <Application>Microsoft Office PowerPoint</Application>
  <PresentationFormat>画面に合わせる (16:9)</PresentationFormat>
  <Paragraphs>189</Paragraphs>
  <Slides>31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31</vt:i4>
      </vt:variant>
    </vt:vector>
  </HeadingPairs>
  <TitlesOfParts>
    <vt:vector size="38" baseType="lpstr">
      <vt:lpstr>BIZ UDP明朝 Medium</vt:lpstr>
      <vt:lpstr>YakuHanJP_Noto</vt:lpstr>
      <vt:lpstr>メイリオ</vt:lpstr>
      <vt:lpstr>游明朝</vt:lpstr>
      <vt:lpstr>Arial</vt:lpstr>
      <vt:lpstr>Arial</vt:lpstr>
      <vt:lpstr>標準デザイン</vt:lpstr>
      <vt:lpstr>ノンロジ non-logi </vt:lpstr>
      <vt:lpstr>顧客とコミュニケーション取れていますか？</vt:lpstr>
      <vt:lpstr>市場規模</vt:lpstr>
      <vt:lpstr>イーコマース・サブスクビジネスの台頭で、 顧客エンゲージメントが重視されている </vt:lpstr>
      <vt:lpstr>顧客が解約（チャーン）する理由とは？ </vt:lpstr>
      <vt:lpstr>解決するツールがあれば</vt:lpstr>
      <vt:lpstr>問題の具体例</vt:lpstr>
      <vt:lpstr>問題の具体例</vt:lpstr>
      <vt:lpstr>問題の具体例</vt:lpstr>
      <vt:lpstr>手書きの手紙アプリがクッキーのいらない AIマーケティングツールになるサービス</vt:lpstr>
      <vt:lpstr>　ノンギフがユーザーに提供する価値</vt:lpstr>
      <vt:lpstr>手書きのリピート率の力</vt:lpstr>
      <vt:lpstr>アプリの概要</vt:lpstr>
      <vt:lpstr> 　 アプリの特徴 </vt:lpstr>
      <vt:lpstr>  日本語 https://drive.google.com/file/d/1ScKttyayh4h3FQdx782CfQzRGM_S9p4W/view?usp=drive_link　 アプリの使い方 https://www.youtube.com/shorts/WPWbhyQvyhg   スローコミュニケーションを始めよう  </vt:lpstr>
      <vt:lpstr>収益モデル</vt:lpstr>
      <vt:lpstr> インバウンド向けにゲームセンター・観光名所・空港や案内所で 絵はがき用レンタル(４５００万人) </vt:lpstr>
      <vt:lpstr>顧客管理画面</vt:lpstr>
      <vt:lpstr>アプリで履歴メッセージ管理</vt:lpstr>
      <vt:lpstr>AIで独自加工しているので 文字の細さが競合とは違う </vt:lpstr>
      <vt:lpstr>宛て名も可能(英語・中国語も)</vt:lpstr>
      <vt:lpstr>大企業さまとCVC(ベーシックインカム＆フィンテック)</vt:lpstr>
      <vt:lpstr>PowerPoint プレゼンテーション</vt:lpstr>
      <vt:lpstr>ターゲット層 ※P19</vt:lpstr>
      <vt:lpstr>競合</vt:lpstr>
      <vt:lpstr>収益モデル</vt:lpstr>
      <vt:lpstr>収益モデル2</vt:lpstr>
      <vt:lpstr>参入障壁</vt:lpstr>
      <vt:lpstr>残りの開発課題</vt:lpstr>
      <vt:lpstr>海外展開も可能</vt:lpstr>
      <vt:lpstr> メンバー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ノンロジ non-logical</dc:title>
  <dc:creator>hajime</dc:creator>
  <cp:lastModifiedBy>hajime kumazawa</cp:lastModifiedBy>
  <cp:revision>843</cp:revision>
  <dcterms:created xsi:type="dcterms:W3CDTF">2019-12-05T04:33:00Z</dcterms:created>
  <dcterms:modified xsi:type="dcterms:W3CDTF">2024-12-23T09:50:01Z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1041-10.8.2.6709</vt:lpwstr>
  </property>
</Properties>
</file>