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775575" cy="10907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346" autoAdjust="0"/>
  </p:normalViewPr>
  <p:slideViewPr>
    <p:cSldViewPr snapToGrid="0">
      <p:cViewPr>
        <p:scale>
          <a:sx n="100" d="100"/>
          <a:sy n="100" d="100"/>
        </p:scale>
        <p:origin x="752" y="84"/>
      </p:cViewPr>
      <p:guideLst>
        <p:guide orient="horz" pos="3435"/>
        <p:guide pos="24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図プレースホルダー 19"/>
          <p:cNvSpPr>
            <a:spLocks noGrp="1"/>
          </p:cNvSpPr>
          <p:nvPr>
            <p:ph type="pic" sz="quarter" idx="10" hasCustomPrompt="1"/>
          </p:nvPr>
        </p:nvSpPr>
        <p:spPr>
          <a:xfrm>
            <a:off x="-2" y="-31934"/>
            <a:ext cx="7775575" cy="6005513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kumimoji="1" lang="ja-JP" altLang="en-US" dirty="0"/>
              <a:t>写真を変更する</a:t>
            </a:r>
          </a:p>
        </p:txBody>
      </p:sp>
    </p:spTree>
    <p:extLst>
      <p:ext uri="{BB962C8B-B14F-4D97-AF65-F5344CB8AC3E}">
        <p14:creationId xmlns:p14="http://schemas.microsoft.com/office/powerpoint/2010/main" val="997875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655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77514" rtl="0" eaLnBrk="1" latinLnBrk="0" hangingPunct="1">
        <a:lnSpc>
          <a:spcPct val="90000"/>
        </a:lnSpc>
        <a:spcBef>
          <a:spcPct val="0"/>
        </a:spcBef>
        <a:buNone/>
        <a:defRPr kumimoji="1"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79" indent="-194379" algn="l" defTabSz="777514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kumimoji="1"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1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93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650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407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164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922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679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436" indent="-194379" algn="l" defTabSz="777514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514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271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5029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786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543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300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10057" algn="l" defTabSz="777514" rtl="0" eaLnBrk="1" latinLnBrk="0" hangingPunct="1">
        <a:defRPr kumimoji="1"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-1" y="9066231"/>
            <a:ext cx="7775576" cy="184148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22757" y="10230813"/>
            <a:ext cx="3833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千代田ショッピングセンター１階</a:t>
            </a:r>
            <a:endParaRPr kumimoji="1" lang="en-US" altLang="ja-JP" sz="16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  <a:p>
            <a:r>
              <a:rPr kumimoji="1" lang="ja-JP" altLang="en-US" sz="16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営業時間　１０：００～</a:t>
            </a:r>
            <a:r>
              <a:rPr kumimoji="1" lang="en-US" altLang="ja-JP" sz="16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18</a:t>
            </a:r>
            <a:r>
              <a:rPr kumimoji="1" lang="ja-JP" altLang="en-US" sz="1600" dirty="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rPr>
              <a:t>：００ 　不定休</a:t>
            </a:r>
            <a:endParaRPr kumimoji="1" lang="en-US" altLang="ja-JP" sz="1600" dirty="0">
              <a:solidFill>
                <a:schemeClr val="bg1"/>
              </a:solidFill>
              <a:latin typeface="HGPｺﾞｼｯｸM" panose="020B0600000000000000" pitchFamily="50" charset="-128"/>
              <a:ea typeface="HGPｺﾞｼｯｸM" panose="020B0600000000000000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-17133" y="9402389"/>
            <a:ext cx="41130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solidFill>
                  <a:schemeClr val="bg1"/>
                </a:solidFill>
                <a:latin typeface="Bell MT" panose="02020503060305020303" pitchFamily="18" charset="0"/>
                <a:ea typeface="HGPｺﾞｼｯｸM" panose="020B0600000000000000" pitchFamily="50" charset="-128"/>
              </a:rPr>
              <a:t>つきたてシャキッとライス</a:t>
            </a:r>
            <a:endParaRPr kumimoji="1" lang="en-US" altLang="ja-JP" sz="2000" dirty="0">
              <a:solidFill>
                <a:schemeClr val="bg1"/>
              </a:solidFill>
              <a:latin typeface="Bell MT" panose="02020503060305020303" pitchFamily="18" charset="0"/>
              <a:ea typeface="HGPｺﾞｼｯｸM" panose="020B0600000000000000" pitchFamily="50" charset="-128"/>
            </a:endParaRPr>
          </a:p>
          <a:p>
            <a:r>
              <a:rPr kumimoji="1" lang="ja-JP" altLang="en-US" sz="2800" dirty="0">
                <a:solidFill>
                  <a:schemeClr val="bg1"/>
                </a:solidFill>
                <a:latin typeface="Bell MT" panose="02020503060305020303" pitchFamily="18" charset="0"/>
                <a:ea typeface="HGPｺﾞｼｯｸM" panose="020B0600000000000000" pitchFamily="50" charset="-128"/>
              </a:rPr>
              <a:t>玄米屋の玄さん </a:t>
            </a:r>
            <a:r>
              <a:rPr kumimoji="1" lang="ja-JP" altLang="en-US" sz="2400" dirty="0">
                <a:solidFill>
                  <a:schemeClr val="bg1"/>
                </a:solidFill>
                <a:latin typeface="Bell MT" panose="02020503060305020303" pitchFamily="18" charset="0"/>
                <a:ea typeface="HGPｺﾞｼｯｸM" panose="020B0600000000000000" pitchFamily="50" charset="-128"/>
              </a:rPr>
              <a:t>千代田店</a:t>
            </a:r>
            <a:endParaRPr kumimoji="1" lang="en-US" altLang="ja-JP" sz="2800" dirty="0">
              <a:solidFill>
                <a:schemeClr val="bg1"/>
              </a:solidFill>
              <a:latin typeface="Bell MT" panose="02020503060305020303" pitchFamily="18" charset="0"/>
              <a:ea typeface="HGPｺﾞｼｯｸM" panose="020B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-44452" y="9142290"/>
            <a:ext cx="39073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bg1"/>
                </a:solidFill>
                <a:latin typeface="Bell MT" panose="02020503060305020303" pitchFamily="18" charset="0"/>
              </a:rPr>
              <a:t>河内長野市で創業１５年の米屋の２号店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3406771-E707-38BE-AC91-3CE0398459D5}"/>
              </a:ext>
            </a:extLst>
          </p:cNvPr>
          <p:cNvSpPr/>
          <p:nvPr/>
        </p:nvSpPr>
        <p:spPr>
          <a:xfrm>
            <a:off x="-1" y="1819817"/>
            <a:ext cx="7775576" cy="72973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フローチャート: 代替処理 22">
            <a:extLst>
              <a:ext uri="{FF2B5EF4-FFF2-40B4-BE49-F238E27FC236}">
                <a16:creationId xmlns:a16="http://schemas.microsoft.com/office/drawing/2014/main" id="{A47612AA-1188-89B1-5973-CF4D5557D113}"/>
              </a:ext>
            </a:extLst>
          </p:cNvPr>
          <p:cNvSpPr/>
          <p:nvPr/>
        </p:nvSpPr>
        <p:spPr>
          <a:xfrm>
            <a:off x="61583" y="2314838"/>
            <a:ext cx="4024189" cy="3489216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・体のことを考えて農薬の少ないお米で、</a:t>
            </a:r>
            <a:endParaRPr kumimoji="1" lang="en-US" altLang="ja-JP" sz="14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５分や７分づきを購入したかったが、</a:t>
            </a:r>
            <a:endParaRPr kumimoji="1" lang="en-US" altLang="ja-JP" sz="14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なかなか手に入らなくて探していた。</a:t>
            </a:r>
            <a:endParaRPr kumimoji="1" lang="en-US" altLang="ja-JP" sz="14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en-US" altLang="ja-JP" sz="8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・好みのお米に出会えてよかった。</a:t>
            </a:r>
            <a:endParaRPr kumimoji="1" lang="en-US" altLang="ja-JP" sz="14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ja-JP" altLang="en-US" sz="8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・種類が多くて、精米したてのお米が買える。</a:t>
            </a:r>
            <a:endParaRPr kumimoji="1" lang="en-US" altLang="ja-JP" sz="14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ja-JP" altLang="en-US" sz="8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・笑顔で対応してくれて幸せになる。</a:t>
            </a:r>
            <a:endParaRPr kumimoji="1" lang="en-US" altLang="ja-JP" sz="14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ja-JP" altLang="en-US" sz="8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・あまりご飯が好きでなかった旦那が良く食</a:t>
            </a:r>
            <a:endParaRPr kumimoji="1" lang="en-US" altLang="ja-JP" sz="14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べるようになった。</a:t>
            </a:r>
            <a:endParaRPr kumimoji="1" lang="en-US" altLang="ja-JP" sz="14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ja-JP" altLang="en-US" sz="8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・玄さんのお米だと子供がしっかり食べてく</a:t>
            </a:r>
            <a:endParaRPr kumimoji="1" lang="en-US" altLang="ja-JP" sz="14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　れるようになった。</a:t>
            </a:r>
            <a:endParaRPr kumimoji="1" lang="en-US" altLang="ja-JP" sz="14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endParaRPr kumimoji="1" lang="ja-JP" altLang="en-US" sz="8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・玄米が柔らかくて美味しいのにビックリ。</a:t>
            </a:r>
          </a:p>
          <a:p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24" name="波線 23">
            <a:extLst>
              <a:ext uri="{FF2B5EF4-FFF2-40B4-BE49-F238E27FC236}">
                <a16:creationId xmlns:a16="http://schemas.microsoft.com/office/drawing/2014/main" id="{BCE03B8C-2115-D4A3-B4EF-808FF70D2A2F}"/>
              </a:ext>
            </a:extLst>
          </p:cNvPr>
          <p:cNvSpPr/>
          <p:nvPr/>
        </p:nvSpPr>
        <p:spPr>
          <a:xfrm>
            <a:off x="427635" y="1863061"/>
            <a:ext cx="3060700" cy="544200"/>
          </a:xfrm>
          <a:prstGeom prst="wave">
            <a:avLst>
              <a:gd name="adj1" fmla="val 8999"/>
              <a:gd name="adj2" fmla="val 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お客様から届いた喜びの声</a:t>
            </a:r>
          </a:p>
        </p:txBody>
      </p:sp>
      <p:sp>
        <p:nvSpPr>
          <p:cNvPr id="26" name="フローチャート: 代替処理 25">
            <a:extLst>
              <a:ext uri="{FF2B5EF4-FFF2-40B4-BE49-F238E27FC236}">
                <a16:creationId xmlns:a16="http://schemas.microsoft.com/office/drawing/2014/main" id="{F600316F-68B0-CF5C-6244-65D0A42E0A5F}"/>
              </a:ext>
            </a:extLst>
          </p:cNvPr>
          <p:cNvSpPr/>
          <p:nvPr/>
        </p:nvSpPr>
        <p:spPr>
          <a:xfrm>
            <a:off x="71767" y="6236438"/>
            <a:ext cx="4024189" cy="2833044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6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お米販売の経験のないスタッフが</a:t>
            </a:r>
            <a:endParaRPr kumimoji="1" lang="en-US" altLang="ja-JP" sz="1600" dirty="0">
              <a:solidFill>
                <a:schemeClr val="tx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お米マイスター資格取得を目指して</a:t>
            </a:r>
            <a:endParaRPr kumimoji="1" lang="en-US" altLang="ja-JP" sz="1600" dirty="0">
              <a:solidFill>
                <a:schemeClr val="tx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16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一生懸命勉強中です。</a:t>
            </a:r>
          </a:p>
          <a:p>
            <a:r>
              <a:rPr kumimoji="1" lang="ja-JP" altLang="en-US" sz="16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一緒にお米生活を楽しみませんか。</a:t>
            </a:r>
            <a:endParaRPr kumimoji="1" lang="en-US" altLang="ja-JP" sz="1600" dirty="0">
              <a:solidFill>
                <a:schemeClr val="tx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ja-JP" altLang="en-US" sz="800" dirty="0">
              <a:solidFill>
                <a:schemeClr val="tx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・注文を受けてから店頭精米します。</a:t>
            </a:r>
            <a:endParaRPr kumimoji="1" lang="en-US" altLang="ja-JP" sz="1400" dirty="0">
              <a:solidFill>
                <a:schemeClr val="tx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つきたてだから、いつも新鮮です。</a:t>
            </a:r>
            <a:endParaRPr kumimoji="1" lang="en-US" altLang="ja-JP" sz="1400" dirty="0">
              <a:solidFill>
                <a:schemeClr val="tx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endParaRPr kumimoji="1" lang="ja-JP" altLang="en-US" sz="800" dirty="0">
              <a:solidFill>
                <a:schemeClr val="tx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・優良産地からたくさんの種類の玄米が</a:t>
            </a:r>
            <a:endParaRPr kumimoji="1" lang="en-US" altLang="ja-JP" sz="1400" dirty="0">
              <a:solidFill>
                <a:schemeClr val="tx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入荷しています。</a:t>
            </a:r>
          </a:p>
        </p:txBody>
      </p:sp>
      <p:sp>
        <p:nvSpPr>
          <p:cNvPr id="27" name="波線 26">
            <a:extLst>
              <a:ext uri="{FF2B5EF4-FFF2-40B4-BE49-F238E27FC236}">
                <a16:creationId xmlns:a16="http://schemas.microsoft.com/office/drawing/2014/main" id="{581A5652-BC9E-F01D-C831-69DBE9B101D1}"/>
              </a:ext>
            </a:extLst>
          </p:cNvPr>
          <p:cNvSpPr/>
          <p:nvPr/>
        </p:nvSpPr>
        <p:spPr>
          <a:xfrm>
            <a:off x="107215" y="5849967"/>
            <a:ext cx="3961422" cy="722629"/>
          </a:xfrm>
          <a:prstGeom prst="wave">
            <a:avLst>
              <a:gd name="adj1" fmla="val 8999"/>
              <a:gd name="adj2" fmla="val 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美味しい食事と健康生活のお手伝い</a:t>
            </a:r>
            <a:endParaRPr kumimoji="1" lang="en-US" altLang="ja-JP" sz="1600" dirty="0">
              <a:solidFill>
                <a:schemeClr val="tx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をして喜んでもらう</a:t>
            </a:r>
            <a:endParaRPr kumimoji="1" lang="ja-JP" altLang="en-US" sz="1600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pic>
        <p:nvPicPr>
          <p:cNvPr id="31" name="図 30" descr="テーブルに座っている女性&#10;&#10;低い精度で">
            <a:extLst>
              <a:ext uri="{FF2B5EF4-FFF2-40B4-BE49-F238E27FC236}">
                <a16:creationId xmlns:a16="http://schemas.microsoft.com/office/drawing/2014/main" id="{39C6526C-F5DD-0581-3CB6-D2AF13FD25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54"/>
          <a:stretch/>
        </p:blipFill>
        <p:spPr>
          <a:xfrm>
            <a:off x="4190572" y="2138161"/>
            <a:ext cx="3374978" cy="2651827"/>
          </a:xfrm>
          <a:prstGeom prst="rect">
            <a:avLst/>
          </a:prstGeom>
        </p:spPr>
      </p:pic>
      <p:sp>
        <p:nvSpPr>
          <p:cNvPr id="32" name="フローチャート: 代替処理 31">
            <a:extLst>
              <a:ext uri="{FF2B5EF4-FFF2-40B4-BE49-F238E27FC236}">
                <a16:creationId xmlns:a16="http://schemas.microsoft.com/office/drawing/2014/main" id="{49EAF75E-A358-EFB3-B362-6B2893B5736D}"/>
              </a:ext>
            </a:extLst>
          </p:cNvPr>
          <p:cNvSpPr/>
          <p:nvPr/>
        </p:nvSpPr>
        <p:spPr>
          <a:xfrm>
            <a:off x="4167724" y="5179747"/>
            <a:ext cx="3522724" cy="3869202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6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Q</a:t>
            </a:r>
            <a:r>
              <a:rPr kumimoji="1" lang="en-US" altLang="ja-JP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</a:t>
            </a:r>
            <a:r>
              <a:rPr kumimoji="1" lang="ja-JP" altLang="en-US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一度にたくさんの量を買うのは不安です。</a:t>
            </a:r>
          </a:p>
          <a:p>
            <a:r>
              <a:rPr kumimoji="1" lang="en-US" altLang="ja-JP" sz="14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A </a:t>
            </a:r>
            <a:r>
              <a:rPr kumimoji="1" lang="en-US" altLang="ja-JP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1</a:t>
            </a:r>
            <a:r>
              <a:rPr kumimoji="1" lang="ja-JP" altLang="en-US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キロから量り売りしています。徒歩で買いに来る方も、重たくないので喜ばれています。</a:t>
            </a:r>
          </a:p>
          <a:p>
            <a:endParaRPr kumimoji="1" lang="ja-JP" altLang="en-US" sz="800" dirty="0">
              <a:solidFill>
                <a:schemeClr val="tx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en-US" altLang="ja-JP" sz="16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Q</a:t>
            </a:r>
            <a:r>
              <a:rPr kumimoji="1" lang="en-US" altLang="ja-JP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</a:t>
            </a:r>
            <a:r>
              <a:rPr kumimoji="1" lang="ja-JP" altLang="en-US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精米に時間はかかりますか？</a:t>
            </a:r>
          </a:p>
          <a:p>
            <a:r>
              <a:rPr kumimoji="1" lang="en-US" altLang="ja-JP" sz="16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A</a:t>
            </a:r>
            <a:r>
              <a:rPr kumimoji="1" lang="en-US" altLang="ja-JP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</a:t>
            </a:r>
            <a:r>
              <a:rPr kumimoji="1" lang="ja-JP" altLang="en-US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スーパーでのお買物前に精米予約をしていただければお待たせしません。お買物の最後にお米を受け取ってくださいね。</a:t>
            </a:r>
          </a:p>
          <a:p>
            <a:r>
              <a:rPr kumimoji="1" lang="ja-JP" altLang="en-US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　</a:t>
            </a:r>
          </a:p>
          <a:p>
            <a:r>
              <a:rPr kumimoji="1" lang="en-US" altLang="ja-JP" sz="16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Q</a:t>
            </a:r>
            <a:r>
              <a:rPr kumimoji="1" lang="en-US" altLang="ja-JP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</a:t>
            </a:r>
            <a:r>
              <a:rPr kumimoji="1" lang="ja-JP" altLang="en-US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どのお米を選んだらよいのかわからないです。</a:t>
            </a:r>
          </a:p>
          <a:p>
            <a:r>
              <a:rPr kumimoji="1" lang="en-US" altLang="ja-JP" sz="16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A</a:t>
            </a:r>
            <a:r>
              <a:rPr kumimoji="1" lang="en-US" altLang="ja-JP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 </a:t>
            </a:r>
            <a:r>
              <a:rPr kumimoji="1" lang="ja-JP" altLang="en-US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スタッフ全員が店頭に並んでいる全てのお米を試食しているので、適切なアドバイスができます。</a:t>
            </a:r>
            <a:endParaRPr kumimoji="1" lang="en-US" altLang="ja-JP" sz="1200" dirty="0">
              <a:solidFill>
                <a:schemeClr val="tx1"/>
              </a:solidFill>
              <a:latin typeface="AR丸ゴシック体E" panose="020F0909000000000000" pitchFamily="49" charset="-128"/>
              <a:ea typeface="AR丸ゴシック体E" panose="020F0909000000000000" pitchFamily="49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また、月替わりで「今月のお買得銘柄」を用意していますので、</a:t>
            </a:r>
            <a:r>
              <a:rPr kumimoji="1" lang="en-US" altLang="ja-JP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1</a:t>
            </a:r>
            <a:r>
              <a:rPr kumimoji="1" lang="ja-JP" altLang="en-US" sz="1200" dirty="0">
                <a:solidFill>
                  <a:schemeClr val="tx1"/>
                </a:solidFill>
                <a:latin typeface="AR丸ゴシック体E" panose="020F0909000000000000" pitchFamily="49" charset="-128"/>
                <a:ea typeface="AR丸ゴシック体E" panose="020F0909000000000000" pitchFamily="49" charset="-128"/>
              </a:rPr>
              <a:t>年通じて色々なお米の食べ比べを楽しんでいただけます。</a:t>
            </a:r>
          </a:p>
        </p:txBody>
      </p:sp>
      <p:sp>
        <p:nvSpPr>
          <p:cNvPr id="29" name="波線 28">
            <a:extLst>
              <a:ext uri="{FF2B5EF4-FFF2-40B4-BE49-F238E27FC236}">
                <a16:creationId xmlns:a16="http://schemas.microsoft.com/office/drawing/2014/main" id="{B6BB91D8-36B4-496A-EC46-5BEA8B91A715}"/>
              </a:ext>
            </a:extLst>
          </p:cNvPr>
          <p:cNvSpPr/>
          <p:nvPr/>
        </p:nvSpPr>
        <p:spPr>
          <a:xfrm>
            <a:off x="4391757" y="4817562"/>
            <a:ext cx="3060700" cy="544200"/>
          </a:xfrm>
          <a:prstGeom prst="wave">
            <a:avLst>
              <a:gd name="adj1" fmla="val 8999"/>
              <a:gd name="adj2" fmla="val 0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よくある質問 </a:t>
            </a:r>
            <a:r>
              <a:rPr kumimoji="1" lang="en-US" altLang="ja-JP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Q</a:t>
            </a:r>
            <a:r>
              <a:rPr kumimoji="1" lang="ja-JP" altLang="en-US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＆</a:t>
            </a:r>
            <a:r>
              <a:rPr kumimoji="1" lang="en-US" altLang="ja-JP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A</a:t>
            </a:r>
            <a:endParaRPr kumimoji="1" lang="ja-JP" altLang="en-US" dirty="0">
              <a:solidFill>
                <a:schemeClr val="tx1"/>
              </a:solidFill>
              <a:latin typeface="AR P丸ゴシック体E" panose="020F0900000000000000" pitchFamily="50" charset="-128"/>
              <a:ea typeface="AR P丸ゴシック体E" panose="020F0900000000000000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BE461BD-9B21-1181-80C6-9BED241BA48D}"/>
              </a:ext>
            </a:extLst>
          </p:cNvPr>
          <p:cNvSpPr txBox="1"/>
          <p:nvPr/>
        </p:nvSpPr>
        <p:spPr>
          <a:xfrm>
            <a:off x="6273803" y="9197909"/>
            <a:ext cx="19323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ホームページ</a:t>
            </a:r>
            <a:r>
              <a:rPr kumimoji="1" lang="en-US" altLang="ja-JP" sz="1400" dirty="0">
                <a:solidFill>
                  <a:schemeClr val="bg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QR</a:t>
            </a:r>
          </a:p>
        </p:txBody>
      </p:sp>
      <p:pic>
        <p:nvPicPr>
          <p:cNvPr id="37" name="図 36" descr="QR コード&#10;&#10;自動的に生成された説明">
            <a:extLst>
              <a:ext uri="{FF2B5EF4-FFF2-40B4-BE49-F238E27FC236}">
                <a16:creationId xmlns:a16="http://schemas.microsoft.com/office/drawing/2014/main" id="{B0D3D09E-573A-4307-065D-6FB400242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877" y="9579041"/>
            <a:ext cx="1238587" cy="1238587"/>
          </a:xfrm>
          <a:prstGeom prst="rect">
            <a:avLst/>
          </a:prstGeom>
        </p:spPr>
      </p:pic>
      <p:pic>
        <p:nvPicPr>
          <p:cNvPr id="41" name="図 40" descr="テキスト">
            <a:extLst>
              <a:ext uri="{FF2B5EF4-FFF2-40B4-BE49-F238E27FC236}">
                <a16:creationId xmlns:a16="http://schemas.microsoft.com/office/drawing/2014/main" id="{5E660D21-4455-C7CC-385E-A048D535B5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803" y="9260243"/>
            <a:ext cx="2489328" cy="1593932"/>
          </a:xfrm>
          <a:prstGeom prst="rect">
            <a:avLst/>
          </a:prstGeom>
        </p:spPr>
      </p:pic>
      <p:pic>
        <p:nvPicPr>
          <p:cNvPr id="45" name="図 44" descr="文字が書かれている&#10;&#10;低い精度で">
            <a:extLst>
              <a:ext uri="{FF2B5EF4-FFF2-40B4-BE49-F238E27FC236}">
                <a16:creationId xmlns:a16="http://schemas.microsoft.com/office/drawing/2014/main" id="{3C1FF113-BB81-B01A-AB2E-39D016F5F0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0" t="21650" r="4195" b="18200"/>
          <a:stretch/>
        </p:blipFill>
        <p:spPr>
          <a:xfrm>
            <a:off x="427635" y="1079335"/>
            <a:ext cx="3494119" cy="7111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D79D8473-15E9-AE1C-F4C8-E11974F9C730}"/>
              </a:ext>
            </a:extLst>
          </p:cNvPr>
          <p:cNvSpPr/>
          <p:nvPr/>
        </p:nvSpPr>
        <p:spPr>
          <a:xfrm rot="20969257">
            <a:off x="514727" y="650197"/>
            <a:ext cx="793659" cy="4569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白米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D10B1802-BFB7-8D89-69CA-20F8B614F1AE}"/>
              </a:ext>
            </a:extLst>
          </p:cNvPr>
          <p:cNvSpPr/>
          <p:nvPr/>
        </p:nvSpPr>
        <p:spPr>
          <a:xfrm rot="20949560">
            <a:off x="1504949" y="650196"/>
            <a:ext cx="1226273" cy="4569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分づき米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362782EA-F5FD-8681-1DE3-EB3D4DDD8535}"/>
              </a:ext>
            </a:extLst>
          </p:cNvPr>
          <p:cNvSpPr/>
          <p:nvPr/>
        </p:nvSpPr>
        <p:spPr>
          <a:xfrm rot="21174752">
            <a:off x="2950089" y="583182"/>
            <a:ext cx="1226273" cy="4569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玄米食</a:t>
            </a: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BC16B259-AF58-F13B-6D31-736772B89056}"/>
              </a:ext>
            </a:extLst>
          </p:cNvPr>
          <p:cNvSpPr/>
          <p:nvPr/>
        </p:nvSpPr>
        <p:spPr>
          <a:xfrm rot="20942509">
            <a:off x="4389764" y="383952"/>
            <a:ext cx="1567626" cy="45697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いつも新鮮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0680148F-EF4D-D72A-4349-94476AC25349}"/>
              </a:ext>
            </a:extLst>
          </p:cNvPr>
          <p:cNvSpPr/>
          <p:nvPr/>
        </p:nvSpPr>
        <p:spPr>
          <a:xfrm rot="20920436">
            <a:off x="6045777" y="353143"/>
            <a:ext cx="1567626" cy="456975"/>
          </a:xfrm>
          <a:prstGeom prst="roundRect">
            <a:avLst>
              <a:gd name="adj" fmla="val 26829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いつも健康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A4B03CA-6241-F550-ED8C-F85D31BBDDA2}"/>
              </a:ext>
            </a:extLst>
          </p:cNvPr>
          <p:cNvSpPr txBox="1"/>
          <p:nvPr/>
        </p:nvSpPr>
        <p:spPr>
          <a:xfrm>
            <a:off x="294285" y="25487"/>
            <a:ext cx="4171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お米</a:t>
            </a:r>
            <a:r>
              <a:rPr kumimoji="1" lang="ja-JP" altLang="en-US" sz="2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選びに</a:t>
            </a:r>
            <a:r>
              <a:rPr kumimoji="1" lang="ja-JP" altLang="en-US" sz="32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悩</a:t>
            </a:r>
            <a:r>
              <a:rPr kumimoji="1" lang="ja-JP" altLang="en-US" sz="2400" dirty="0"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んでいる方へ</a:t>
            </a:r>
          </a:p>
        </p:txBody>
      </p:sp>
      <p:sp>
        <p:nvSpPr>
          <p:cNvPr id="3" name="吹き出し: 角を丸めた四角形 2">
            <a:extLst>
              <a:ext uri="{FF2B5EF4-FFF2-40B4-BE49-F238E27FC236}">
                <a16:creationId xmlns:a16="http://schemas.microsoft.com/office/drawing/2014/main" id="{0F413C14-84F9-EFC8-9DCF-DB2C67E410C6}"/>
              </a:ext>
            </a:extLst>
          </p:cNvPr>
          <p:cNvSpPr/>
          <p:nvPr/>
        </p:nvSpPr>
        <p:spPr>
          <a:xfrm>
            <a:off x="4296289" y="1065949"/>
            <a:ext cx="3156168" cy="672156"/>
          </a:xfrm>
          <a:prstGeom prst="wedgeRoundRectCallout">
            <a:avLst>
              <a:gd name="adj1" fmla="val -59624"/>
              <a:gd name="adj2" fmla="val -716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お米屋さんがあるよ！</a:t>
            </a:r>
          </a:p>
        </p:txBody>
      </p:sp>
      <p:sp>
        <p:nvSpPr>
          <p:cNvPr id="4" name="吹き出し: 角を丸めた四角形 3">
            <a:extLst>
              <a:ext uri="{FF2B5EF4-FFF2-40B4-BE49-F238E27FC236}">
                <a16:creationId xmlns:a16="http://schemas.microsoft.com/office/drawing/2014/main" id="{ECE14CAC-8190-98AE-0ADE-B8D7496C97F0}"/>
              </a:ext>
            </a:extLst>
          </p:cNvPr>
          <p:cNvSpPr/>
          <p:nvPr/>
        </p:nvSpPr>
        <p:spPr>
          <a:xfrm>
            <a:off x="4287241" y="1869783"/>
            <a:ext cx="2920009" cy="445055"/>
          </a:xfrm>
          <a:prstGeom prst="wedgeRoundRectCallout">
            <a:avLst>
              <a:gd name="adj1" fmla="val 3181"/>
              <a:gd name="adj2" fmla="val 101023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AR P丸ゴシック体E" panose="020F0900000000000000" pitchFamily="50" charset="-128"/>
                <a:ea typeface="AR P丸ゴシック体E" panose="020F0900000000000000" pitchFamily="50" charset="-128"/>
              </a:rPr>
              <a:t>店頭精米のお店です！</a:t>
            </a:r>
          </a:p>
        </p:txBody>
      </p:sp>
    </p:spTree>
    <p:extLst>
      <p:ext uri="{BB962C8B-B14F-4D97-AF65-F5344CB8AC3E}">
        <p14:creationId xmlns:p14="http://schemas.microsoft.com/office/powerpoint/2010/main" val="2797853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</TotalTime>
  <Words>368</Words>
  <Application>Microsoft Office PowerPoint</Application>
  <PresentationFormat>ユーザー設定</PresentationFormat>
  <Paragraphs>54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AR P丸ゴシック体E</vt:lpstr>
      <vt:lpstr>AR丸ゴシック体E</vt:lpstr>
      <vt:lpstr>HGPｺﾞｼｯｸM</vt:lpstr>
      <vt:lpstr>Arial</vt:lpstr>
      <vt:lpstr>Bell MT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karina_oono</dc:creator>
  <cp:lastModifiedBy>asd1101</cp:lastModifiedBy>
  <cp:revision>24</cp:revision>
  <dcterms:created xsi:type="dcterms:W3CDTF">2016-07-21T09:22:10Z</dcterms:created>
  <dcterms:modified xsi:type="dcterms:W3CDTF">2022-09-04T00:50:14Z</dcterms:modified>
</cp:coreProperties>
</file>