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76" r:id="rId5"/>
    <p:sldId id="277" r:id="rId6"/>
    <p:sldId id="259" r:id="rId7"/>
    <p:sldId id="260" r:id="rId8"/>
    <p:sldId id="273" r:id="rId9"/>
    <p:sldId id="278" r:id="rId10"/>
    <p:sldId id="261" r:id="rId11"/>
    <p:sldId id="280" r:id="rId12"/>
    <p:sldId id="281" r:id="rId13"/>
    <p:sldId id="285" r:id="rId14"/>
    <p:sldId id="286" r:id="rId15"/>
    <p:sldId id="284" r:id="rId16"/>
    <p:sldId id="288" r:id="rId17"/>
    <p:sldId id="287" r:id="rId18"/>
    <p:sldId id="269" r:id="rId19"/>
    <p:sldId id="270" r:id="rId20"/>
    <p:sldId id="272" r:id="rId21"/>
    <p:sldId id="279" r:id="rId2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77791" autoAdjust="0"/>
  </p:normalViewPr>
  <p:slideViewPr>
    <p:cSldViewPr snapToGrid="0">
      <p:cViewPr varScale="1">
        <p:scale>
          <a:sx n="88" d="100"/>
          <a:sy n="88" d="100"/>
        </p:scale>
        <p:origin x="1506" y="7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21E9F-A131-493B-B52D-100D4B06B601}" type="datetimeFigureOut">
              <a:rPr kumimoji="1" lang="ja-JP" altLang="en-US" smtClean="0"/>
              <a:t>2024/9/4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57C12-7F1F-4C32-9144-A7AE1CC9A99F}" type="slidenum">
              <a:rPr kumimoji="1" lang="ja-JP" altLang="en-US" smtClean="0"/>
              <a:t>‹#›</a:t>
            </a:fld>
            <a:endParaRPr kumimoji="1" lang="ja-JP" altLang="en-US"/>
          </a:p>
        </p:txBody>
      </p:sp>
    </p:spTree>
    <p:extLst>
      <p:ext uri="{BB962C8B-B14F-4D97-AF65-F5344CB8AC3E}">
        <p14:creationId xmlns:p14="http://schemas.microsoft.com/office/powerpoint/2010/main" val="2357068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食材</a:t>
            </a:r>
            <a:r>
              <a:rPr kumimoji="1" lang="ja-JP" altLang="en-US" dirty="0"/>
              <a:t>入力して、何が出てくるかな？</a:t>
            </a:r>
            <a:endParaRPr kumimoji="1" lang="en-US" altLang="ja-JP" dirty="0"/>
          </a:p>
          <a:p>
            <a:endParaRPr kumimoji="1" lang="en-US" altLang="ja-JP" dirty="0"/>
          </a:p>
          <a:p>
            <a:endParaRPr kumimoji="1" lang="en-US" altLang="ja-JP" dirty="0"/>
          </a:p>
          <a:p>
            <a:r>
              <a:rPr kumimoji="1" lang="ja-JP" altLang="en-US" dirty="0"/>
              <a:t>つなぐ、プレゼンは大事</a:t>
            </a:r>
            <a:endParaRPr kumimoji="1" lang="en-US" altLang="ja-JP" dirty="0"/>
          </a:p>
          <a:p>
            <a:r>
              <a:rPr kumimoji="1" lang="ja-JP" altLang="en-US" dirty="0"/>
              <a:t>例えばを入れる</a:t>
            </a:r>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a:t>
            </a:fld>
            <a:endParaRPr kumimoji="1" lang="ja-JP" altLang="en-US"/>
          </a:p>
        </p:txBody>
      </p:sp>
    </p:spTree>
    <p:extLst>
      <p:ext uri="{BB962C8B-B14F-4D97-AF65-F5344CB8AC3E}">
        <p14:creationId xmlns:p14="http://schemas.microsoft.com/office/powerpoint/2010/main" val="3179260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農林水産省から資料を熟読しよう</a:t>
            </a:r>
            <a:endParaRPr kumimoji="1" lang="en-US" altLang="ja-JP" dirty="0"/>
          </a:p>
          <a:p>
            <a:endParaRPr kumimoji="1" lang="en-US" altLang="ja-JP" dirty="0"/>
          </a:p>
          <a:p>
            <a:r>
              <a:rPr kumimoji="1" lang="ja-JP" altLang="en-US" dirty="0"/>
              <a:t>インパクトがあるもの</a:t>
            </a:r>
            <a:endParaRPr kumimoji="1" lang="en-US" altLang="ja-JP" dirty="0"/>
          </a:p>
          <a:p>
            <a:r>
              <a:rPr kumimoji="1" lang="ja-JP" altLang="en-US" dirty="0"/>
              <a:t>金が絡むこと、健康寿命</a:t>
            </a:r>
            <a:endParaRPr kumimoji="1" lang="en-US" altLang="ja-JP" dirty="0"/>
          </a:p>
          <a:p>
            <a:endParaRPr kumimoji="1" lang="en-US" altLang="ja-JP" dirty="0"/>
          </a:p>
          <a:p>
            <a:r>
              <a:rPr kumimoji="1" lang="ja-JP" altLang="en-US" dirty="0"/>
              <a:t>インパクトがあるやつ、面白いもの</a:t>
            </a:r>
            <a:endParaRPr kumimoji="1" lang="en-US" altLang="ja-JP" dirty="0"/>
          </a:p>
          <a:p>
            <a:endParaRPr kumimoji="1" lang="en-US" altLang="ja-JP" dirty="0"/>
          </a:p>
          <a:p>
            <a:r>
              <a:rPr kumimoji="1" lang="ja-JP" altLang="en-US" dirty="0"/>
              <a:t>画像認識技術はみな需要があることを知っている</a:t>
            </a:r>
            <a:endParaRPr kumimoji="1" lang="en-US" altLang="ja-JP" dirty="0"/>
          </a:p>
          <a:p>
            <a:r>
              <a:rPr kumimoji="1" lang="ja-JP" altLang="en-US" dirty="0"/>
              <a:t>画像認識ではなく、食品研究アプリの方が</a:t>
            </a:r>
            <a:r>
              <a:rPr kumimoji="1" lang="ja-JP" altLang="en-US" sz="2400" dirty="0">
                <a:solidFill>
                  <a:srgbClr val="FF0000"/>
                </a:solidFill>
              </a:rPr>
              <a:t>キモ</a:t>
            </a:r>
            <a:r>
              <a:rPr kumimoji="1" lang="ja-JP" altLang="en-US" dirty="0"/>
              <a:t>である</a:t>
            </a:r>
            <a:endParaRPr kumimoji="1" lang="en-US" altLang="ja-JP" dirty="0"/>
          </a:p>
          <a:p>
            <a:r>
              <a:rPr kumimoji="1" lang="ja-JP" altLang="en-US" dirty="0"/>
              <a:t>図、表は文字を見なくてもわかるやつ</a:t>
            </a:r>
            <a:endParaRPr kumimoji="1" lang="en-US" altLang="ja-JP" dirty="0"/>
          </a:p>
          <a:p>
            <a:endParaRPr kumimoji="1" lang="en-US" altLang="ja-JP" dirty="0"/>
          </a:p>
          <a:p>
            <a:r>
              <a:rPr kumimoji="1" lang="ja-JP" altLang="en-US" dirty="0"/>
              <a:t>過去から未来への市場規模、これが分かりやすい</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2</a:t>
            </a:fld>
            <a:endParaRPr kumimoji="1" lang="ja-JP" altLang="en-US"/>
          </a:p>
        </p:txBody>
      </p:sp>
    </p:spTree>
    <p:extLst>
      <p:ext uri="{BB962C8B-B14F-4D97-AF65-F5344CB8AC3E}">
        <p14:creationId xmlns:p14="http://schemas.microsoft.com/office/powerpoint/2010/main" val="347889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t>市場規模</a:t>
            </a:r>
            <a:r>
              <a:rPr lang="ja-JP" altLang="en-US" dirty="0"/>
              <a:t>とは、特定の製品やサービスの売上高や販売数量の合計</a:t>
            </a:r>
            <a:endParaRPr lang="en-US" altLang="ja-JP" dirty="0"/>
          </a:p>
          <a:p>
            <a:r>
              <a:rPr lang="ja-JP" altLang="en-US" b="1" dirty="0"/>
              <a:t>労働市場規模</a:t>
            </a:r>
            <a:r>
              <a:rPr lang="ja-JP" altLang="en-US" dirty="0"/>
              <a:t>とは、特定の地域や国における労働力の供給と需要の大きさ</a:t>
            </a:r>
            <a:endParaRPr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　　</a:t>
            </a:r>
            <a:r>
              <a:rPr lang="en-US" altLang="ja-JP" sz="1200" dirty="0"/>
              <a:t>2031</a:t>
            </a:r>
            <a:r>
              <a:rPr lang="ja-JP" altLang="en-US" sz="1200" dirty="0"/>
              <a:t>年に市場規模は</a:t>
            </a:r>
            <a:r>
              <a:rPr lang="en-US" altLang="ja-JP" sz="1200" b="0" i="0" dirty="0">
                <a:solidFill>
                  <a:srgbClr val="000000"/>
                </a:solidFill>
                <a:effectLst/>
                <a:latin typeface="Poppins" panose="020B0502040204020203" pitchFamily="2" charset="0"/>
              </a:rPr>
              <a:t>353</a:t>
            </a:r>
            <a:r>
              <a:rPr lang="ja-JP" altLang="en-US" sz="1200" b="0" i="0" dirty="0">
                <a:solidFill>
                  <a:srgbClr val="000000"/>
                </a:solidFill>
                <a:effectLst/>
                <a:latin typeface="Poppins" panose="020B0502040204020203" pitchFamily="2" charset="0"/>
              </a:rPr>
              <a:t>億</a:t>
            </a:r>
            <a:r>
              <a:rPr lang="en-US" altLang="ja-JP" sz="1200" b="0" i="0" dirty="0">
                <a:solidFill>
                  <a:srgbClr val="000000"/>
                </a:solidFill>
                <a:effectLst/>
                <a:latin typeface="Poppins" panose="020B0502040204020203" pitchFamily="2" charset="0"/>
              </a:rPr>
              <a:t>4609</a:t>
            </a:r>
            <a:r>
              <a:rPr lang="ja-JP" altLang="en-US" sz="1200" b="0" i="0" dirty="0">
                <a:solidFill>
                  <a:srgbClr val="000000"/>
                </a:solidFill>
                <a:effectLst/>
                <a:latin typeface="Poppins" panose="020B0502040204020203" pitchFamily="2" charset="0"/>
              </a:rPr>
              <a:t>万米ドル</a:t>
            </a:r>
            <a:r>
              <a:rPr lang="ja-JP" altLang="en-US" sz="1200" dirty="0"/>
              <a:t>に成長すると予測</a:t>
            </a:r>
            <a:endParaRPr lang="en-US" altLang="ja-JP" sz="1200" dirty="0"/>
          </a:p>
          <a:p>
            <a:endParaRPr kumimoji="1" lang="en-US" altLang="ja-JP" dirty="0"/>
          </a:p>
          <a:p>
            <a:endParaRPr kumimoji="1" lang="en-US" altLang="ja-JP" dirty="0"/>
          </a:p>
          <a:p>
            <a:r>
              <a:rPr lang="ja-JP" altLang="en-US" sz="1200" b="0" i="0" dirty="0">
                <a:solidFill>
                  <a:srgbClr val="333333"/>
                </a:solidFill>
                <a:effectLst/>
                <a:latin typeface="Open Sans" panose="020B0606030504020204" pitchFamily="34" charset="0"/>
              </a:rPr>
              <a:t>近年、食品の生産現場において目視検査にとってかわる外観および文字検査に不可欠な技術として普及</a:t>
            </a:r>
            <a:endParaRPr lang="en-US" altLang="ja-JP" sz="1200" b="0" i="0" dirty="0">
              <a:solidFill>
                <a:srgbClr val="333333"/>
              </a:solidFill>
              <a:effectLst/>
              <a:latin typeface="Open Sans" panose="020B0606030504020204" pitchFamily="34" charset="0"/>
            </a:endParaRPr>
          </a:p>
          <a:p>
            <a:r>
              <a:rPr lang="ja-JP" altLang="en-US" sz="1200" b="0" i="0" dirty="0">
                <a:solidFill>
                  <a:srgbClr val="333333"/>
                </a:solidFill>
                <a:effectLst/>
                <a:latin typeface="Open Sans" panose="020B0606030504020204" pitchFamily="34" charset="0"/>
              </a:rPr>
              <a:t>ここ数年</a:t>
            </a:r>
            <a:r>
              <a:rPr lang="en-US" altLang="ja-JP" sz="1200" b="0" i="0" dirty="0">
                <a:solidFill>
                  <a:srgbClr val="333333"/>
                </a:solidFill>
                <a:effectLst/>
                <a:latin typeface="Open Sans" panose="020B0606030504020204" pitchFamily="34" charset="0"/>
              </a:rPr>
              <a:t>､</a:t>
            </a:r>
            <a:r>
              <a:rPr lang="ja-JP" altLang="en-US" sz="1200" b="0" i="0" dirty="0">
                <a:solidFill>
                  <a:srgbClr val="333333"/>
                </a:solidFill>
                <a:effectLst/>
                <a:latin typeface="Open Sans" panose="020B0606030504020204" pitchFamily="34" charset="0"/>
              </a:rPr>
              <a:t>食品における異物混入事故や虚偽表示が社会問題になり</a:t>
            </a:r>
            <a:r>
              <a:rPr lang="en-US" altLang="ja-JP" sz="1200" b="0" i="0" dirty="0">
                <a:solidFill>
                  <a:srgbClr val="333333"/>
                </a:solidFill>
                <a:effectLst/>
                <a:latin typeface="Open Sans" panose="020B0606030504020204" pitchFamily="34" charset="0"/>
              </a:rPr>
              <a:t>､</a:t>
            </a:r>
            <a:r>
              <a:rPr lang="ja-JP" altLang="en-US" sz="1200" b="0" i="0" dirty="0">
                <a:solidFill>
                  <a:srgbClr val="333333"/>
                </a:solidFill>
                <a:effectLst/>
                <a:latin typeface="Open Sans" panose="020B0606030504020204" pitchFamily="34" charset="0"/>
              </a:rPr>
              <a:t>改めてクローズアップされているのが精度の高い検査</a:t>
            </a:r>
            <a:r>
              <a:rPr lang="en-US" altLang="ja-JP" sz="1200" b="0" i="0" dirty="0">
                <a:solidFill>
                  <a:srgbClr val="333333"/>
                </a:solidFill>
                <a:effectLst/>
                <a:latin typeface="Open Sans" panose="020B0606030504020204" pitchFamily="34" charset="0"/>
              </a:rPr>
              <a:t>､</a:t>
            </a:r>
            <a:r>
              <a:rPr lang="ja-JP" altLang="en-US" sz="1200" b="0" i="0" dirty="0">
                <a:solidFill>
                  <a:srgbClr val="333333"/>
                </a:solidFill>
                <a:effectLst/>
                <a:latin typeface="Open Sans" panose="020B0606030504020204" pitchFamily="34" charset="0"/>
              </a:rPr>
              <a:t>品質管理を実現</a:t>
            </a:r>
            <a:endParaRPr kumimoji="1" lang="ja-JP" altLang="en-US" sz="1200" dirty="0"/>
          </a:p>
          <a:p>
            <a:endParaRPr kumimoji="1" lang="en-US" altLang="ja-JP"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3</a:t>
            </a:fld>
            <a:endParaRPr kumimoji="1" lang="ja-JP" altLang="en-US"/>
          </a:p>
        </p:txBody>
      </p:sp>
    </p:spTree>
    <p:extLst>
      <p:ext uri="{BB962C8B-B14F-4D97-AF65-F5344CB8AC3E}">
        <p14:creationId xmlns:p14="http://schemas.microsoft.com/office/powerpoint/2010/main" val="2280349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0" i="0" dirty="0">
                <a:solidFill>
                  <a:srgbClr val="333333"/>
                </a:solidFill>
                <a:effectLst/>
                <a:latin typeface="Arial" panose="020B0604020202020204" pitchFamily="34" charset="0"/>
              </a:rPr>
              <a:t>2021</a:t>
            </a:r>
            <a:r>
              <a:rPr lang="ja-JP" altLang="en-US" b="0" i="0" dirty="0">
                <a:solidFill>
                  <a:srgbClr val="333333"/>
                </a:solidFill>
                <a:effectLst/>
                <a:latin typeface="Arial" panose="020B0604020202020204" pitchFamily="34" charset="0"/>
              </a:rPr>
              <a:t>年</a:t>
            </a:r>
            <a:r>
              <a:rPr lang="en-US" altLang="ja-JP" b="0" i="0" dirty="0">
                <a:solidFill>
                  <a:srgbClr val="333333"/>
                </a:solidFill>
                <a:effectLst/>
                <a:latin typeface="Arial" panose="020B0604020202020204" pitchFamily="34" charset="0"/>
              </a:rPr>
              <a:t>1</a:t>
            </a:r>
            <a:r>
              <a:rPr lang="ja-JP" altLang="en-US" b="0" i="0" dirty="0">
                <a:solidFill>
                  <a:srgbClr val="333333"/>
                </a:solidFill>
                <a:effectLst/>
                <a:latin typeface="Arial" panose="020B0604020202020204" pitchFamily="34" charset="0"/>
              </a:rPr>
              <a:t>月～</a:t>
            </a:r>
            <a:r>
              <a:rPr lang="en-US" altLang="ja-JP" b="0" i="0" dirty="0">
                <a:solidFill>
                  <a:srgbClr val="333333"/>
                </a:solidFill>
                <a:effectLst/>
                <a:latin typeface="Arial" panose="020B0604020202020204" pitchFamily="34" charset="0"/>
              </a:rPr>
              <a:t>2022</a:t>
            </a:r>
            <a:r>
              <a:rPr lang="ja-JP" altLang="en-US" b="0" i="0" dirty="0">
                <a:solidFill>
                  <a:srgbClr val="333333"/>
                </a:solidFill>
                <a:effectLst/>
                <a:latin typeface="Arial" panose="020B0604020202020204" pitchFamily="34" charset="0"/>
              </a:rPr>
              <a:t>年</a:t>
            </a:r>
            <a:r>
              <a:rPr lang="en-US" altLang="ja-JP" b="0" i="0" dirty="0">
                <a:solidFill>
                  <a:srgbClr val="333333"/>
                </a:solidFill>
                <a:effectLst/>
                <a:latin typeface="Arial" panose="020B0604020202020204" pitchFamily="34" charset="0"/>
              </a:rPr>
              <a:t>8</a:t>
            </a:r>
            <a:r>
              <a:rPr lang="ja-JP" altLang="en-US" b="0" i="0" dirty="0">
                <a:solidFill>
                  <a:srgbClr val="333333"/>
                </a:solidFill>
                <a:effectLst/>
                <a:latin typeface="Arial" panose="020B0604020202020204" pitchFamily="34" charset="0"/>
              </a:rPr>
              <a:t>月に入会した初期登録体重が</a:t>
            </a:r>
            <a:r>
              <a:rPr lang="en-US" altLang="ja-JP" b="0" i="0" dirty="0">
                <a:solidFill>
                  <a:srgbClr val="333333"/>
                </a:solidFill>
                <a:effectLst/>
                <a:latin typeface="Arial" panose="020B0604020202020204" pitchFamily="34" charset="0"/>
              </a:rPr>
              <a:t>BMI25</a:t>
            </a:r>
            <a:r>
              <a:rPr lang="ja-JP" altLang="en-US" b="0" i="0" dirty="0">
                <a:solidFill>
                  <a:srgbClr val="333333"/>
                </a:solidFill>
                <a:effectLst/>
                <a:latin typeface="Arial" panose="020B0604020202020204" pitchFamily="34" charset="0"/>
              </a:rPr>
              <a:t>以上のユーザーを対象</a:t>
            </a:r>
            <a:endParaRPr lang="en-US" altLang="ja-JP" b="0" i="0" dirty="0">
              <a:solidFill>
                <a:srgbClr val="333333"/>
              </a:solidFill>
              <a:effectLst/>
              <a:latin typeface="Arial" panose="020B0604020202020204" pitchFamily="34" charset="0"/>
            </a:endParaRPr>
          </a:p>
          <a:p>
            <a:endParaRPr kumimoji="1" lang="en-US" altLang="ja-JP" dirty="0"/>
          </a:p>
          <a:p>
            <a:endParaRPr kumimoji="1" lang="en-US" altLang="ja-JP" dirty="0"/>
          </a:p>
          <a:p>
            <a:r>
              <a:rPr kumimoji="1" lang="ja-JP" altLang="en-US" dirty="0"/>
              <a:t>レコーディングダイエットとは</a:t>
            </a:r>
            <a:r>
              <a:rPr lang="ja-JP" altLang="en-US" b="0" i="0" dirty="0">
                <a:solidFill>
                  <a:srgbClr val="202122"/>
                </a:solidFill>
                <a:effectLst/>
                <a:latin typeface="Arial" panose="020B0604020202020204" pitchFamily="34" charset="0"/>
              </a:rPr>
              <a:t>日々摂取する食物とそのエネルギー量を記録することで、自分が摂取しているエネルギー量、食事の内容、間食などを自覚し、食生活の改善につなげるというもの</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4</a:t>
            </a:fld>
            <a:endParaRPr kumimoji="1" lang="ja-JP" altLang="en-US"/>
          </a:p>
        </p:txBody>
      </p:sp>
    </p:spTree>
    <p:extLst>
      <p:ext uri="{BB962C8B-B14F-4D97-AF65-F5344CB8AC3E}">
        <p14:creationId xmlns:p14="http://schemas.microsoft.com/office/powerpoint/2010/main" val="195020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食品成分、食品カテゴリ、時間要因を明示的に考慮した新しい健康を考慮した食品推薦システムを開発し、時間を考慮した協調フィルタリングと食品成分コンテンツベースのモデルによって、ユーザーの嗜好を予測</a:t>
            </a:r>
          </a:p>
          <a:p>
            <a:endParaRPr kumimoji="1" lang="en-US" altLang="ja-JP" dirty="0"/>
          </a:p>
          <a:p>
            <a:r>
              <a:rPr lang="ja-JP" altLang="en-US" dirty="0"/>
              <a:t>ウェブサイ ト</a:t>
            </a:r>
            <a:r>
              <a:rPr lang="en-US" altLang="ja-JP" dirty="0"/>
              <a:t>Allrecipes.com</a:t>
            </a:r>
            <a:r>
              <a:rPr lang="ja-JP" altLang="en-US" dirty="0"/>
              <a:t>と</a:t>
            </a:r>
            <a:r>
              <a:rPr lang="en-US" altLang="ja-JP" dirty="0"/>
              <a:t>Food.com</a:t>
            </a:r>
            <a:r>
              <a:rPr lang="ja-JP" altLang="en-US" dirty="0"/>
              <a:t>から抽出したデータセットの実験的分析により、我々の提案する食品推薦システム が、従来の食品推薦モデルと比較して良好な性能を示すことが実証</a:t>
            </a:r>
            <a:endParaRPr lang="en-US" altLang="ja-JP" dirty="0"/>
          </a:p>
          <a:p>
            <a:r>
              <a:rPr lang="en-US" altLang="ja-JP" b="0" i="0" dirty="0">
                <a:solidFill>
                  <a:srgbClr val="101214"/>
                </a:solidFill>
                <a:effectLst/>
                <a:latin typeface="Noto Sans JP"/>
              </a:rPr>
              <a:t>Mobile App Rating Scale</a:t>
            </a:r>
            <a:r>
              <a:rPr lang="en-US" altLang="ja-JP" sz="1200" dirty="0"/>
              <a:t>(</a:t>
            </a:r>
            <a:r>
              <a:rPr lang="en-US" altLang="ja-JP" sz="1200" dirty="0">
                <a:solidFill>
                  <a:srgbClr val="FF0000"/>
                </a:solidFill>
              </a:rPr>
              <a:t>MARS</a:t>
            </a:r>
            <a:r>
              <a:rPr lang="en-US" altLang="ja-JP" sz="1200" dirty="0"/>
              <a:t>)</a:t>
            </a:r>
            <a:endParaRPr lang="en-US" altLang="ja-JP" dirty="0"/>
          </a:p>
          <a:p>
            <a:endParaRPr lang="en-US" altLang="ja-JP" dirty="0"/>
          </a:p>
          <a:p>
            <a:endParaRPr kumimoji="1" lang="en-US" altLang="ja-JP" dirty="0"/>
          </a:p>
          <a:p>
            <a:r>
              <a:rPr kumimoji="1" lang="ja-JP" altLang="en-US" dirty="0"/>
              <a:t>３項目、手法、アプリの値段</a:t>
            </a: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5</a:t>
            </a:fld>
            <a:endParaRPr kumimoji="1" lang="ja-JP" altLang="en-US"/>
          </a:p>
        </p:txBody>
      </p:sp>
    </p:spTree>
    <p:extLst>
      <p:ext uri="{BB962C8B-B14F-4D97-AF65-F5344CB8AC3E}">
        <p14:creationId xmlns:p14="http://schemas.microsoft.com/office/powerpoint/2010/main" val="2670165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さまざまな種類の野菜 や果物を認識するため組み込み機器に最も適した</a:t>
            </a:r>
            <a:endParaRPr kumimoji="1" lang="en-US" altLang="ja-JP" dirty="0"/>
          </a:p>
          <a:p>
            <a:endParaRPr kumimoji="1" lang="en-US" altLang="ja-JP" dirty="0"/>
          </a:p>
          <a:p>
            <a:r>
              <a:rPr kumimoji="1" lang="ja-JP" altLang="en-US" dirty="0"/>
              <a:t>質問</a:t>
            </a:r>
            <a:endParaRPr kumimoji="1" lang="en-US" altLang="ja-JP" dirty="0"/>
          </a:p>
          <a:p>
            <a:r>
              <a:rPr lang="ja-JP" altLang="en-US" b="0" i="0" dirty="0">
                <a:solidFill>
                  <a:srgbClr val="040C28"/>
                </a:solidFill>
                <a:effectLst/>
                <a:latin typeface="Google Sans"/>
              </a:rPr>
              <a:t>転移学習とは別のタスクで学習された知識を別の領域の学習に適用させる技術</a:t>
            </a:r>
            <a:endParaRPr lang="en-US" altLang="ja-JP" b="0" i="0" dirty="0">
              <a:solidFill>
                <a:srgbClr val="040C28"/>
              </a:solidFill>
              <a:effectLst/>
              <a:latin typeface="Google Sans"/>
            </a:endParaRPr>
          </a:p>
          <a:p>
            <a:endParaRPr kumimoji="1" lang="en-US" altLang="ja-JP" dirty="0"/>
          </a:p>
          <a:p>
            <a:r>
              <a:rPr lang="en-US" altLang="ja-JP" b="0" i="0" dirty="0" err="1">
                <a:solidFill>
                  <a:srgbClr val="474747"/>
                </a:solidFill>
                <a:effectLst/>
                <a:latin typeface="Google Sans"/>
              </a:rPr>
              <a:t>mAP</a:t>
            </a:r>
            <a:r>
              <a:rPr lang="ja-JP" altLang="en-US" b="0" i="0" dirty="0">
                <a:solidFill>
                  <a:srgbClr val="474747"/>
                </a:solidFill>
                <a:effectLst/>
                <a:latin typeface="Google Sans"/>
              </a:rPr>
              <a:t>（</a:t>
            </a:r>
            <a:r>
              <a:rPr lang="en-US" altLang="ja-JP" b="0" i="0" dirty="0">
                <a:solidFill>
                  <a:srgbClr val="474747"/>
                </a:solidFill>
                <a:effectLst/>
                <a:latin typeface="Google Sans"/>
              </a:rPr>
              <a:t>Mean Average Precision</a:t>
            </a:r>
            <a:r>
              <a:rPr lang="ja-JP" altLang="en-US" b="0" i="0" dirty="0">
                <a:solidFill>
                  <a:srgbClr val="474747"/>
                </a:solidFill>
                <a:effectLst/>
                <a:latin typeface="Google Sans"/>
              </a:rPr>
              <a:t>）は</a:t>
            </a:r>
            <a:r>
              <a:rPr lang="ja-JP" altLang="en-US" b="0" i="0" dirty="0">
                <a:solidFill>
                  <a:srgbClr val="040C28"/>
                </a:solidFill>
                <a:effectLst/>
                <a:latin typeface="Google Sans"/>
              </a:rPr>
              <a:t>物体検出モデルの性能を評価するための指標</a:t>
            </a:r>
            <a:r>
              <a:rPr lang="ja-JP" altLang="en-US" b="0" i="0" dirty="0">
                <a:solidFill>
                  <a:srgbClr val="474747"/>
                </a:solidFill>
                <a:effectLst/>
                <a:latin typeface="Google Sans"/>
              </a:rPr>
              <a:t>です。 </a:t>
            </a:r>
            <a:r>
              <a:rPr lang="en-US" altLang="ja-JP" b="0" i="0" dirty="0">
                <a:solidFill>
                  <a:srgbClr val="474747"/>
                </a:solidFill>
                <a:effectLst/>
                <a:latin typeface="Google Sans"/>
              </a:rPr>
              <a:t>AP</a:t>
            </a:r>
            <a:r>
              <a:rPr lang="ja-JP" altLang="en-US" b="0" i="0" dirty="0">
                <a:solidFill>
                  <a:srgbClr val="474747"/>
                </a:solidFill>
                <a:effectLst/>
                <a:latin typeface="Google Sans"/>
              </a:rPr>
              <a:t>（</a:t>
            </a:r>
            <a:r>
              <a:rPr lang="en-US" altLang="ja-JP" b="0" i="0" dirty="0">
                <a:solidFill>
                  <a:srgbClr val="474747"/>
                </a:solidFill>
                <a:effectLst/>
                <a:latin typeface="Google Sans"/>
              </a:rPr>
              <a:t>Average Precision</a:t>
            </a:r>
            <a:r>
              <a:rPr lang="ja-JP" altLang="en-US" b="0" i="0" dirty="0">
                <a:solidFill>
                  <a:srgbClr val="474747"/>
                </a:solidFill>
                <a:effectLst/>
                <a:latin typeface="Google Sans"/>
              </a:rPr>
              <a:t>）は、特定のクラスに対する精度を評価する指標であり、</a:t>
            </a:r>
            <a:r>
              <a:rPr lang="en-US" altLang="ja-JP" b="0" i="0" dirty="0" err="1">
                <a:solidFill>
                  <a:srgbClr val="474747"/>
                </a:solidFill>
                <a:effectLst/>
                <a:latin typeface="Google Sans"/>
              </a:rPr>
              <a:t>mAP</a:t>
            </a:r>
            <a:r>
              <a:rPr lang="ja-JP" altLang="en-US" b="0" i="0" dirty="0">
                <a:solidFill>
                  <a:srgbClr val="474747"/>
                </a:solidFill>
                <a:effectLst/>
                <a:latin typeface="Google Sans"/>
              </a:rPr>
              <a:t>は複数のクラスに対する</a:t>
            </a:r>
            <a:r>
              <a:rPr lang="en-US" altLang="ja-JP" b="0" i="0" dirty="0">
                <a:solidFill>
                  <a:srgbClr val="474747"/>
                </a:solidFill>
                <a:effectLst/>
                <a:latin typeface="Google Sans"/>
              </a:rPr>
              <a:t>AP</a:t>
            </a:r>
            <a:r>
              <a:rPr lang="ja-JP" altLang="en-US" b="0" i="0" dirty="0">
                <a:solidFill>
                  <a:srgbClr val="474747"/>
                </a:solidFill>
                <a:effectLst/>
                <a:latin typeface="Google Sans"/>
              </a:rPr>
              <a:t>の平均値を取ることで計算</a:t>
            </a:r>
            <a:endParaRPr kumimoji="1" lang="en-US" altLang="ja-JP" dirty="0"/>
          </a:p>
          <a:p>
            <a:r>
              <a:rPr lang="ja-JP" altLang="en-US" b="1" dirty="0"/>
              <a:t>推論時間</a:t>
            </a:r>
            <a:r>
              <a:rPr lang="ja-JP" altLang="en-US" dirty="0"/>
              <a:t>は、機械学習モデルが予測または推論を行うのにかかる時間を指します。この場合は </a:t>
            </a:r>
            <a:r>
              <a:rPr lang="en-US" altLang="ja-JP" dirty="0"/>
              <a:t>18 </a:t>
            </a:r>
            <a:r>
              <a:rPr lang="ja-JP" altLang="en-US" dirty="0"/>
              <a:t>ミリ秒です。</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CNN</a:t>
            </a:r>
            <a:r>
              <a:rPr kumimoji="1" lang="ja-JP" altLang="en-US" dirty="0"/>
              <a:t>は</a:t>
            </a:r>
            <a:r>
              <a:rPr lang="ja-JP" altLang="en-US" b="1" i="0" dirty="0">
                <a:solidFill>
                  <a:srgbClr val="282828"/>
                </a:solidFill>
                <a:effectLst/>
                <a:latin typeface="Lato" panose="020F0502020204030203" pitchFamily="34" charset="0"/>
              </a:rPr>
              <a:t>畳み込みニューラルネットワーク</a:t>
            </a:r>
            <a:r>
              <a:rPr kumimoji="1" lang="ja-JP" altLang="en-US" b="1" i="0" dirty="0">
                <a:solidFill>
                  <a:srgbClr val="282828"/>
                </a:solidFill>
                <a:effectLst/>
                <a:latin typeface="Lato" panose="020F0502020204030203" pitchFamily="34" charset="0"/>
              </a:rPr>
              <a:t>で</a:t>
            </a:r>
            <a:r>
              <a:rPr lang="ja-JP" altLang="en-US" b="0" i="0" dirty="0">
                <a:solidFill>
                  <a:srgbClr val="444444"/>
                </a:solidFill>
                <a:effectLst/>
                <a:latin typeface="Lato" panose="020F0502020204030203" pitchFamily="34" charset="0"/>
              </a:rPr>
              <a:t>主に画像認識の分野で用いられるディープラーニングアルゴリズムです。データを学習することで入力画像から特徴量を抽出しそれらを区別する</a:t>
            </a:r>
            <a:endParaRPr lang="ja-JP" altLang="en-US" b="1" i="0" dirty="0">
              <a:solidFill>
                <a:srgbClr val="282828"/>
              </a:solidFill>
              <a:effectLst/>
              <a:latin typeface="Lato" panose="020F0502020204030203" pitchFamily="34" charset="0"/>
            </a:endParaRP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6</a:t>
            </a:fld>
            <a:endParaRPr kumimoji="1" lang="ja-JP" altLang="en-US"/>
          </a:p>
        </p:txBody>
      </p:sp>
    </p:spTree>
    <p:extLst>
      <p:ext uri="{BB962C8B-B14F-4D97-AF65-F5344CB8AC3E}">
        <p14:creationId xmlns:p14="http://schemas.microsoft.com/office/powerpoint/2010/main" val="1072084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食品成分とユーザー評価を行い</a:t>
            </a:r>
            <a:endParaRPr kumimoji="1" lang="en-US" altLang="ja-JP" dirty="0"/>
          </a:p>
          <a:p>
            <a:endParaRPr lang="en-US" altLang="ja-JP" dirty="0"/>
          </a:p>
          <a:p>
            <a:r>
              <a:rPr lang="ja-JP" altLang="en-US" dirty="0"/>
              <a:t>１時間を考慮した協調フィルタリング</a:t>
            </a:r>
            <a:endParaRPr lang="en-US" altLang="ja-JP" dirty="0"/>
          </a:p>
          <a:p>
            <a:endParaRPr lang="en-US" altLang="ja-JP" dirty="0"/>
          </a:p>
          <a:p>
            <a:r>
              <a:rPr lang="en-US" altLang="ja-JP" dirty="0"/>
              <a:t>2</a:t>
            </a:r>
            <a:r>
              <a:rPr lang="ja-JP" altLang="en-US" dirty="0"/>
              <a:t>　食材に基づく予測評価</a:t>
            </a:r>
            <a:endParaRPr lang="en-US" altLang="ja-JP" dirty="0"/>
          </a:p>
          <a:p>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最終的な嗜好評価を計算</a:t>
            </a:r>
            <a:r>
              <a:rPr kumimoji="1" lang="ja-JP" altLang="en-US" dirty="0"/>
              <a:t>して、ユーザーに合わせて</a:t>
            </a:r>
            <a:r>
              <a:rPr lang="ja-JP" altLang="en-US" dirty="0"/>
              <a:t>健康によいレシピを提案している</a:t>
            </a:r>
            <a:endParaRPr lang="en-US" altLang="ja-JP" dirty="0"/>
          </a:p>
          <a:p>
            <a:endParaRPr lang="en-US" altLang="ja-JP" dirty="0"/>
          </a:p>
          <a:p>
            <a:r>
              <a:rPr lang="ja-JP" altLang="en-US" dirty="0"/>
              <a:t>最初のフェーズでは、評価のタイムスタンプを考慮しながら、 ユーザー間の類似度行列を計算する。最後に、ユーザの類似性と過 去の評価を考慮し、協調フィルタリングに基づくモデルを用いてユ ーザの評価を予測する。第</a:t>
            </a:r>
            <a:r>
              <a:rPr lang="en-US" altLang="ja-JP" dirty="0"/>
              <a:t>2</a:t>
            </a:r>
            <a:r>
              <a:rPr lang="ja-JP" altLang="en-US" dirty="0"/>
              <a:t>段階では、まず食品を属性付きソーシ ャルネットワークのノードとみなし、各食品の成分をノード属性で 示す。次に、この帰属するソーシャルネットワーク表現に基づいて、 食品間の類似性マトリックスが計算</a:t>
            </a:r>
            <a:endParaRPr kumimoji="1" lang="en-US" altLang="ja-JP" dirty="0"/>
          </a:p>
          <a:p>
            <a:endParaRPr kumimoji="1" lang="en-US" altLang="ja-JP" dirty="0"/>
          </a:p>
          <a:p>
            <a:r>
              <a:rPr lang="ja-JP" altLang="en-US" b="0" i="0" dirty="0">
                <a:solidFill>
                  <a:srgbClr val="000000"/>
                </a:solidFill>
                <a:effectLst/>
                <a:latin typeface="Helvetica" panose="020B0604020202020204" pitchFamily="34" charset="0"/>
              </a:rPr>
              <a:t>レコメンデーションに協調フィルタリングを用いることで、システムはあるユーザーの消費活動と、別のユーザーのデータを照会できます。そして、お互いの行動を関連づけ、個人の需要を予想して商品やサービスを薦められます。</a:t>
            </a:r>
            <a:endParaRPr kumimoji="1" lang="en-US" altLang="ja-JP"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7</a:t>
            </a:fld>
            <a:endParaRPr kumimoji="1" lang="ja-JP" altLang="en-US"/>
          </a:p>
        </p:txBody>
      </p:sp>
    </p:spTree>
    <p:extLst>
      <p:ext uri="{BB962C8B-B14F-4D97-AF65-F5344CB8AC3E}">
        <p14:creationId xmlns:p14="http://schemas.microsoft.com/office/powerpoint/2010/main" val="252670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野菜の画像を入力として、その野菜と似ている栄養素と消費者物価指数を出力とするシステム</a:t>
            </a:r>
            <a:endParaRPr kumimoji="1" lang="en-US" altLang="ja-JP" dirty="0"/>
          </a:p>
          <a:p>
            <a:endParaRPr kumimoji="1" lang="en-US" altLang="ja-JP" dirty="0"/>
          </a:p>
          <a:p>
            <a:r>
              <a:rPr lang="ja-JP" altLang="en-US" dirty="0"/>
              <a:t>料理になると、どんな食材がどれだけ使われているのかが分かりにくくなり、その結果、正確な栄養価を測ることが難しくなります。そこで、私たちのシステムでは、料理にする前の素材を画像認識技術で識別し、それに基づいてレシピを提案します。この方法により、各素材の栄養価を正確に把握することができ、摂取した栄養価が分かりやすくなります。</a:t>
            </a:r>
            <a:endParaRPr kumimoji="1" lang="en-US" altLang="ja-JP" dirty="0"/>
          </a:p>
          <a:p>
            <a:endParaRPr kumimoji="1" lang="en-US" altLang="ja-JP" dirty="0"/>
          </a:p>
          <a:p>
            <a:r>
              <a:rPr kumimoji="1" lang="ja-JP" altLang="en-US" dirty="0"/>
              <a:t>全体像から先に言おう</a:t>
            </a: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8</a:t>
            </a:fld>
            <a:endParaRPr kumimoji="1" lang="ja-JP" altLang="en-US"/>
          </a:p>
        </p:txBody>
      </p:sp>
    </p:spTree>
    <p:extLst>
      <p:ext uri="{BB962C8B-B14F-4D97-AF65-F5344CB8AC3E}">
        <p14:creationId xmlns:p14="http://schemas.microsoft.com/office/powerpoint/2010/main" val="2790144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なぜがぞ追う認識は</a:t>
            </a:r>
            <a:endParaRPr kumimoji="1" lang="en-US" altLang="ja-JP"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9</a:t>
            </a:fld>
            <a:endParaRPr kumimoji="1" lang="ja-JP" altLang="en-US"/>
          </a:p>
        </p:txBody>
      </p:sp>
    </p:spTree>
    <p:extLst>
      <p:ext uri="{BB962C8B-B14F-4D97-AF65-F5344CB8AC3E}">
        <p14:creationId xmlns:p14="http://schemas.microsoft.com/office/powerpoint/2010/main" val="428821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どんな基準で選ぶか？</a:t>
            </a:r>
            <a:endParaRPr kumimoji="1" lang="en-US" altLang="ja-JP" dirty="0"/>
          </a:p>
          <a:p>
            <a:r>
              <a:rPr lang="ja-JP" altLang="en-US" dirty="0"/>
              <a:t>多種多様な野菜と果物が含まれているか、画像に付けられたラベルが正確で、一貫しているか、画像に余計な物体や背景が少なく、対象の食材が明確に識別できるか</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dk1"/>
                </a:solidFill>
                <a:effectLst/>
                <a:latin typeface="+mn-lt"/>
                <a:ea typeface="+mn-ea"/>
                <a:cs typeface="+mn-cs"/>
              </a:rPr>
              <a:t>野菜や果物を食の特徴に応じて分類合計で </a:t>
            </a:r>
            <a:r>
              <a:rPr kumimoji="1" lang="en-US" altLang="ja-JP" sz="1200" b="0" i="0" kern="1200" dirty="0">
                <a:solidFill>
                  <a:schemeClr val="dk1"/>
                </a:solidFill>
                <a:effectLst/>
                <a:latin typeface="+mn-lt"/>
                <a:ea typeface="+mn-ea"/>
                <a:cs typeface="+mn-cs"/>
              </a:rPr>
              <a:t>160,000 </a:t>
            </a:r>
            <a:r>
              <a:rPr kumimoji="1" lang="ja-JP" altLang="en-US" sz="1200" b="0" i="0" kern="1200" dirty="0">
                <a:solidFill>
                  <a:schemeClr val="dk1"/>
                </a:solidFill>
                <a:effectLst/>
                <a:latin typeface="+mn-lt"/>
                <a:ea typeface="+mn-ea"/>
                <a:cs typeface="+mn-cs"/>
              </a:rPr>
              <a:t>を超える画像と、下位クラスごとに少なくとも </a:t>
            </a:r>
            <a:r>
              <a:rPr kumimoji="1" lang="en-US" altLang="ja-JP" sz="1200" b="0" i="0" kern="1200" dirty="0">
                <a:solidFill>
                  <a:schemeClr val="dk1"/>
                </a:solidFill>
                <a:effectLst/>
                <a:latin typeface="+mn-lt"/>
                <a:ea typeface="+mn-ea"/>
                <a:cs typeface="+mn-cs"/>
              </a:rPr>
              <a:t>200 </a:t>
            </a:r>
            <a:r>
              <a:rPr kumimoji="1" lang="ja-JP" altLang="en-US" sz="1200" b="0" i="0" kern="1200" dirty="0">
                <a:solidFill>
                  <a:schemeClr val="dk1"/>
                </a:solidFill>
                <a:effectLst/>
                <a:latin typeface="+mn-lt"/>
                <a:ea typeface="+mn-ea"/>
                <a:cs typeface="+mn-cs"/>
              </a:rPr>
              <a:t>の画像が含まれている</a:t>
            </a:r>
            <a:r>
              <a:rPr kumimoji="1" lang="ja-JP" altLang="en-US" sz="1200" dirty="0"/>
              <a:t>データセット</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dk1"/>
                </a:solidFill>
                <a:effectLst/>
                <a:latin typeface="+mn-lt"/>
                <a:ea typeface="+mn-ea"/>
                <a:cs typeface="+mn-cs"/>
              </a:rPr>
              <a:t>果物、野菜、ナッツで構成されており、画像の総数が</a:t>
            </a:r>
            <a:r>
              <a:rPr kumimoji="1" lang="en-US" altLang="ja-JP" sz="1200" b="0" i="0" kern="1200" dirty="0">
                <a:solidFill>
                  <a:schemeClr val="dk1"/>
                </a:solidFill>
                <a:effectLst/>
                <a:latin typeface="+mn-lt"/>
                <a:ea typeface="+mn-ea"/>
                <a:cs typeface="+mn-cs"/>
              </a:rPr>
              <a:t>90483</a:t>
            </a:r>
            <a:r>
              <a:rPr kumimoji="1" lang="ja-JP" altLang="en-US" sz="1200" b="0" i="0" kern="1200" dirty="0">
                <a:solidFill>
                  <a:schemeClr val="dk1"/>
                </a:solidFill>
                <a:effectLst/>
                <a:latin typeface="+mn-lt"/>
                <a:ea typeface="+mn-ea"/>
                <a:cs typeface="+mn-cs"/>
              </a:rPr>
              <a:t>で</a:t>
            </a:r>
            <a:r>
              <a:rPr kumimoji="1" lang="ja-JP" altLang="en-US" sz="1200" dirty="0"/>
              <a:t>クラス数が</a:t>
            </a:r>
            <a:r>
              <a:rPr kumimoji="1" lang="en-US" altLang="ja-JP" sz="1200" dirty="0"/>
              <a:t>131</a:t>
            </a:r>
            <a:r>
              <a:rPr kumimoji="1" lang="ja-JP" altLang="en-US" sz="1200" dirty="0"/>
              <a:t>のデータセット</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a:solidFill>
                  <a:schemeClr val="dk1"/>
                </a:solidFill>
                <a:effectLst/>
                <a:latin typeface="+mn-lt"/>
                <a:ea typeface="+mn-ea"/>
                <a:cs typeface="+mn-cs"/>
              </a:rPr>
              <a:t>2,000 </a:t>
            </a:r>
            <a:r>
              <a:rPr kumimoji="1" lang="ja-JP" altLang="en-US" sz="1200" b="0" i="0" kern="1200" dirty="0">
                <a:solidFill>
                  <a:schemeClr val="dk1"/>
                </a:solidFill>
                <a:effectLst/>
                <a:latin typeface="+mn-lt"/>
                <a:ea typeface="+mn-ea"/>
                <a:cs typeface="+mn-cs"/>
              </a:rPr>
              <a:t>のカテゴリと </a:t>
            </a:r>
            <a:r>
              <a:rPr kumimoji="1" lang="en-US" altLang="ja-JP" sz="1200" b="0" i="0" kern="1200" dirty="0">
                <a:solidFill>
                  <a:schemeClr val="dk1"/>
                </a:solidFill>
                <a:effectLst/>
                <a:latin typeface="+mn-lt"/>
                <a:ea typeface="+mn-ea"/>
                <a:cs typeface="+mn-cs"/>
              </a:rPr>
              <a:t>100 </a:t>
            </a:r>
            <a:r>
              <a:rPr kumimoji="1" lang="ja-JP" altLang="en-US" sz="1200" b="0" i="0" kern="1200" dirty="0">
                <a:solidFill>
                  <a:schemeClr val="dk1"/>
                </a:solidFill>
                <a:effectLst/>
                <a:latin typeface="+mn-lt"/>
                <a:ea typeface="+mn-ea"/>
                <a:cs typeface="+mn-cs"/>
              </a:rPr>
              <a:t>万を超える画像を含む大規模な食品認識データセット</a:t>
            </a:r>
            <a:endParaRPr kumimoji="1" lang="ja-JP"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どちらか選ぶならダウンロード数と評価、容量を見て選ぶ予定</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10</a:t>
            </a:fld>
            <a:endParaRPr kumimoji="1" lang="ja-JP" altLang="en-US"/>
          </a:p>
        </p:txBody>
      </p:sp>
    </p:spTree>
    <p:extLst>
      <p:ext uri="{BB962C8B-B14F-4D97-AF65-F5344CB8AC3E}">
        <p14:creationId xmlns:p14="http://schemas.microsoft.com/office/powerpoint/2010/main" val="4212179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領域（バウンディングボックス）</a:t>
            </a:r>
            <a:endParaRPr kumimoji="1" lang="en-US" altLang="ja-JP" dirty="0"/>
          </a:p>
          <a:p>
            <a:endParaRPr kumimoji="1" lang="en-US" altLang="ja-JP" dirty="0"/>
          </a:p>
          <a:p>
            <a:r>
              <a:rPr kumimoji="1" lang="ja-JP" altLang="en-US" dirty="0"/>
              <a:t>今年の</a:t>
            </a:r>
            <a:r>
              <a:rPr kumimoji="1" lang="en-US" altLang="ja-JP" dirty="0"/>
              <a:t>5</a:t>
            </a:r>
            <a:r>
              <a:rPr kumimoji="1" lang="ja-JP" altLang="en-US" dirty="0"/>
              <a:t>月に出た最新モデルでかつ検出速度と精度が高いから</a:t>
            </a:r>
            <a:endParaRPr kumimoji="1" lang="en-US" altLang="ja-JP" dirty="0"/>
          </a:p>
          <a:p>
            <a:endParaRPr kumimoji="1" lang="en-US" altLang="ja-JP" dirty="0"/>
          </a:p>
          <a:p>
            <a:r>
              <a:rPr kumimoji="1" lang="en-US" altLang="ja-JP" dirty="0" err="1"/>
              <a:t>ResNet</a:t>
            </a:r>
            <a:r>
              <a:rPr kumimoji="1" lang="ja-JP" altLang="en-US" dirty="0"/>
              <a:t>は</a:t>
            </a:r>
            <a:r>
              <a:rPr lang="ja-JP" altLang="en-US" b="0" i="0" dirty="0">
                <a:effectLst/>
                <a:latin typeface="YakuHanJPs"/>
              </a:rPr>
              <a:t>深層ニューラルネットワークが直面する勾配消失問題に対処するために、残差接続（</a:t>
            </a:r>
            <a:r>
              <a:rPr lang="en-US" altLang="ja-JP" b="0" i="0" dirty="0">
                <a:effectLst/>
                <a:latin typeface="YakuHanJPs"/>
              </a:rPr>
              <a:t>Residual Connection</a:t>
            </a:r>
            <a:r>
              <a:rPr lang="ja-JP" altLang="en-US" b="0" i="0" dirty="0">
                <a:effectLst/>
                <a:latin typeface="YakuHanJPs"/>
              </a:rPr>
              <a:t>）を導入ニューラルネットワークのモデル</a:t>
            </a:r>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11</a:t>
            </a:fld>
            <a:endParaRPr kumimoji="1" lang="ja-JP" altLang="en-US"/>
          </a:p>
        </p:txBody>
      </p:sp>
    </p:spTree>
    <p:extLst>
      <p:ext uri="{BB962C8B-B14F-4D97-AF65-F5344CB8AC3E}">
        <p14:creationId xmlns:p14="http://schemas.microsoft.com/office/powerpoint/2010/main" val="1736550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Open</a:t>
            </a:r>
            <a:r>
              <a:rPr lang="en-US" altLang="ja-JP" sz="1200" dirty="0"/>
              <a:t>AI</a:t>
            </a:r>
            <a:r>
              <a:rPr lang="ja-JP" altLang="en-US" sz="1200" dirty="0"/>
              <a:t> </a:t>
            </a:r>
            <a:r>
              <a:rPr kumimoji="1" lang="en-US" altLang="ja-JP" sz="1200" dirty="0"/>
              <a:t>API</a:t>
            </a:r>
            <a:r>
              <a:rPr kumimoji="1" lang="ja-JP" altLang="en-US" sz="1200" b="0" i="0" dirty="0">
                <a:effectLst/>
                <a:latin typeface="+mn-lt"/>
              </a:rPr>
              <a:t>については</a:t>
            </a:r>
            <a:r>
              <a:rPr lang="en-US" altLang="ja-JP" b="1" i="0" dirty="0">
                <a:effectLst/>
                <a:latin typeface="YakuHanJPs"/>
              </a:rPr>
              <a:t>gpt-4o</a:t>
            </a:r>
            <a:r>
              <a:rPr lang="ja-JP" altLang="en-US" b="1" i="0" dirty="0">
                <a:effectLst/>
                <a:latin typeface="YakuHanJPs"/>
              </a:rPr>
              <a:t>モデルを使う</a:t>
            </a:r>
            <a:endParaRPr lang="en-US" altLang="ja-JP" b="1" i="0" dirty="0">
              <a:effectLst/>
              <a:latin typeface="YakuHanJP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12</a:t>
            </a:fld>
            <a:endParaRPr kumimoji="1" lang="ja-JP" altLang="en-US"/>
          </a:p>
        </p:txBody>
      </p:sp>
    </p:spTree>
    <p:extLst>
      <p:ext uri="{BB962C8B-B14F-4D97-AF65-F5344CB8AC3E}">
        <p14:creationId xmlns:p14="http://schemas.microsoft.com/office/powerpoint/2010/main" val="2595630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カルシウム、鉄、カリウム、</a:t>
            </a:r>
            <a:r>
              <a:rPr kumimoji="1" lang="en-US" altLang="ja-JP" dirty="0"/>
              <a:t>B-</a:t>
            </a:r>
            <a:r>
              <a:rPr kumimoji="1" lang="ja-JP" altLang="en-US" dirty="0"/>
              <a:t>カロテン当量、ビタミン</a:t>
            </a:r>
            <a:r>
              <a:rPr kumimoji="1" lang="en-US" altLang="ja-JP" dirty="0"/>
              <a:t>A,B6,B12,C</a:t>
            </a:r>
            <a:r>
              <a:rPr kumimoji="1" lang="ja-JP" altLang="en-US" dirty="0"/>
              <a:t>、食物繊維を出力している</a:t>
            </a: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13</a:t>
            </a:fld>
            <a:endParaRPr kumimoji="1" lang="ja-JP" altLang="en-US"/>
          </a:p>
        </p:txBody>
      </p:sp>
    </p:spTree>
    <p:extLst>
      <p:ext uri="{BB962C8B-B14F-4D97-AF65-F5344CB8AC3E}">
        <p14:creationId xmlns:p14="http://schemas.microsoft.com/office/powerpoint/2010/main" val="2949524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栄養素取得</a:t>
            </a: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14</a:t>
            </a:fld>
            <a:endParaRPr kumimoji="1" lang="ja-JP" altLang="en-US"/>
          </a:p>
        </p:txBody>
      </p:sp>
    </p:spTree>
    <p:extLst>
      <p:ext uri="{BB962C8B-B14F-4D97-AF65-F5344CB8AC3E}">
        <p14:creationId xmlns:p14="http://schemas.microsoft.com/office/powerpoint/2010/main" val="528480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i="0" u="none" strike="noStrike" dirty="0">
                <a:solidFill>
                  <a:srgbClr val="000000"/>
                </a:solidFill>
                <a:effectLst/>
                <a:latin typeface="Meiryo" panose="020B0604030504040204" pitchFamily="50" charset="-128"/>
                <a:ea typeface="Meiryo" panose="020B0604030504040204" pitchFamily="50" charset="-128"/>
              </a:rPr>
              <a:t>嗜好（しこう）</a:t>
            </a:r>
            <a:r>
              <a:rPr lang="ja-JP" altLang="en-US" b="1" i="0" dirty="0">
                <a:solidFill>
                  <a:srgbClr val="000000"/>
                </a:solidFill>
                <a:effectLst/>
                <a:latin typeface="Helvetica" panose="020B0604020202020204" pitchFamily="34" charset="0"/>
              </a:rPr>
              <a:t>特定のものを好み、親しむこと</a:t>
            </a:r>
            <a:r>
              <a:rPr lang="ja-JP" altLang="en-US" b="0" i="0" dirty="0">
                <a:solidFill>
                  <a:srgbClr val="3E3E3E"/>
                </a:solidFill>
                <a:effectLst/>
                <a:latin typeface="Helvetica" panose="020B0604020202020204" pitchFamily="34" charset="0"/>
              </a:rPr>
              <a:t>です。多くの場合、食べ物の好みを指します。</a:t>
            </a:r>
            <a:endParaRPr lang="ja-JP" altLang="en-US" b="1" i="0" u="none" strike="noStrike" dirty="0">
              <a:solidFill>
                <a:srgbClr val="000000"/>
              </a:solidFill>
              <a:effectLst/>
              <a:latin typeface="Meiryo" panose="020B0604030504040204" pitchFamily="50" charset="-128"/>
              <a:ea typeface="Meiryo" panose="020B0604030504040204" pitchFamily="50" charset="-128"/>
            </a:endParaRP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15</a:t>
            </a:fld>
            <a:endParaRPr kumimoji="1" lang="ja-JP" altLang="en-US"/>
          </a:p>
        </p:txBody>
      </p:sp>
    </p:spTree>
    <p:extLst>
      <p:ext uri="{BB962C8B-B14F-4D97-AF65-F5344CB8AC3E}">
        <p14:creationId xmlns:p14="http://schemas.microsoft.com/office/powerpoint/2010/main" val="3145878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a:t>
            </a:r>
            <a:r>
              <a:rPr kumimoji="1" lang="ja-JP" altLang="en-US" dirty="0"/>
              <a:t>を優先的に表示させるようにする</a:t>
            </a:r>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16</a:t>
            </a:fld>
            <a:endParaRPr kumimoji="1" lang="ja-JP" altLang="en-US"/>
          </a:p>
        </p:txBody>
      </p:sp>
    </p:spTree>
    <p:extLst>
      <p:ext uri="{BB962C8B-B14F-4D97-AF65-F5344CB8AC3E}">
        <p14:creationId xmlns:p14="http://schemas.microsoft.com/office/powerpoint/2010/main" val="3220649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１，制約なので基本どれくらいの範囲か記載できるようにしたい</a:t>
            </a:r>
            <a:endParaRPr kumimoji="1" lang="en-US" altLang="ja-JP" dirty="0"/>
          </a:p>
          <a:p>
            <a:r>
              <a:rPr kumimoji="1" lang="ja-JP" altLang="en-US" dirty="0"/>
              <a:t>２，現在ユーザの家にある野菜・果物の画像を読み込ませる</a:t>
            </a:r>
            <a:endParaRPr kumimoji="1" lang="en-US" altLang="ja-JP" dirty="0"/>
          </a:p>
          <a:p>
            <a:r>
              <a:rPr kumimoji="1" lang="ja-JP" altLang="en-US" dirty="0"/>
              <a:t>３，嗜好データをもとに野菜果物を推薦する、嫌いな食べ物は表示させない</a:t>
            </a:r>
            <a:endParaRPr kumimoji="1" lang="en-US" altLang="ja-JP" dirty="0"/>
          </a:p>
          <a:p>
            <a:r>
              <a:rPr kumimoji="1" lang="ja-JP" altLang="en-US" dirty="0"/>
              <a:t>残りは</a:t>
            </a:r>
            <a:r>
              <a:rPr kumimoji="1" lang="en-US" altLang="ja-JP" dirty="0"/>
              <a:t>API</a:t>
            </a:r>
            <a:r>
              <a:rPr kumimoji="1" lang="ja-JP" altLang="en-US" dirty="0"/>
              <a:t>を通じて今の旬の野菜を表示</a:t>
            </a:r>
            <a:endParaRPr kumimoji="1" lang="en-US" altLang="ja-JP" dirty="0"/>
          </a:p>
          <a:p>
            <a:endParaRPr kumimoji="1" lang="en-US" altLang="ja-JP" dirty="0"/>
          </a:p>
          <a:p>
            <a:r>
              <a:rPr kumimoji="1" lang="en-US" altLang="ja-JP" dirty="0"/>
              <a:t>4,</a:t>
            </a:r>
            <a:r>
              <a:rPr kumimoji="1" lang="ja-JP" altLang="en-US" dirty="0"/>
              <a:t>入力させた野菜・果物と推薦された野菜・果物を含んでいるレシピを提示</a:t>
            </a:r>
            <a:endParaRPr kumimoji="1" lang="en-US" altLang="ja-JP" dirty="0"/>
          </a:p>
          <a:p>
            <a:r>
              <a:rPr kumimoji="1" lang="ja-JP" altLang="en-US" dirty="0"/>
              <a:t>さらに、カロリーと予算も表示</a:t>
            </a:r>
            <a:endParaRPr kumimoji="1" lang="en-US" altLang="ja-JP" dirty="0"/>
          </a:p>
          <a:p>
            <a:r>
              <a:rPr kumimoji="1" lang="ja-JP" altLang="en-US" dirty="0"/>
              <a:t>楽天レシピ</a:t>
            </a:r>
            <a:r>
              <a:rPr kumimoji="1" lang="en-US" altLang="ja-JP" dirty="0"/>
              <a:t>API</a:t>
            </a:r>
            <a:r>
              <a:rPr kumimoji="1" lang="ja-JP" altLang="en-US" dirty="0"/>
              <a:t>を使った場合なので、カロリーを表示させるにはほかの</a:t>
            </a:r>
            <a:r>
              <a:rPr kumimoji="1" lang="en-US" altLang="ja-JP" dirty="0"/>
              <a:t>API</a:t>
            </a:r>
            <a:r>
              <a:rPr kumimoji="1" lang="ja-JP" altLang="en-US" dirty="0"/>
              <a:t>が必要になってくる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17</a:t>
            </a:fld>
            <a:endParaRPr kumimoji="1" lang="ja-JP" altLang="en-US"/>
          </a:p>
        </p:txBody>
      </p:sp>
    </p:spTree>
    <p:extLst>
      <p:ext uri="{BB962C8B-B14F-4D97-AF65-F5344CB8AC3E}">
        <p14:creationId xmlns:p14="http://schemas.microsoft.com/office/powerpoint/2010/main" val="3134559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B557C12-7F1F-4C32-9144-A7AE1CC9A99F}" type="slidenum">
              <a:rPr kumimoji="1" lang="ja-JP" altLang="en-US" smtClean="0"/>
              <a:t>18</a:t>
            </a:fld>
            <a:endParaRPr kumimoji="1" lang="ja-JP" altLang="en-US"/>
          </a:p>
        </p:txBody>
      </p:sp>
    </p:spTree>
    <p:extLst>
      <p:ext uri="{BB962C8B-B14F-4D97-AF65-F5344CB8AC3E}">
        <p14:creationId xmlns:p14="http://schemas.microsoft.com/office/powerpoint/2010/main" val="193086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F4AE01-82D0-E604-14B0-F9FD8BA0D10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C4F649C-85F1-D74E-C3C9-E92FE76AC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4C80AAF-10C2-290C-A2FD-3241D21FD959}"/>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07BF8A02-9DBC-8DB6-61DA-D81F264F911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39F28B-3EC0-BAD8-7F3A-1181F90C6D79}"/>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619396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D39719-FF2D-C087-7F63-60C52441D70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30D0DA-5E57-6F92-F89F-83C301BC3C1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398E6F-DFAA-7F96-2E62-D1325FC345FB}"/>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BDB22CD3-2662-C87D-644E-166154E3A0F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526216F-D577-FA8C-0127-040FEA68063E}"/>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2809619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2725F8-11E7-57F4-1E21-AC7B50DA02C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81E5DFE-4D0D-82D4-0E7B-0E5643DE7D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4683BFA-F1B1-7A6F-5F62-06AEB2DD79A1}"/>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E6230B9C-95A6-E949-A1FC-4F5D245EA6E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C90AA6-AF61-6A8A-0A28-9B84694EB61E}"/>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3755455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6C4200-7B1E-454E-E6B1-F5669C7AC28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35A5DE0-B54B-18DE-B186-7923AB188DE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1DEE5EF-8295-BCFB-39DA-ECDE56E37D4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6725416-7FD1-47CE-A800-9F23E4D92629}"/>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6" name="フッター プレースホルダー 5">
            <a:extLst>
              <a:ext uri="{FF2B5EF4-FFF2-40B4-BE49-F238E27FC236}">
                <a16:creationId xmlns:a16="http://schemas.microsoft.com/office/drawing/2014/main" id="{2746C5DF-B974-22FA-CE81-0E783A5A7CD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063AFAE-6A9F-BDC5-3D1B-C2E028EF5CDD}"/>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2703926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705C2-BD58-0AC3-3595-F0C252AE676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CFE478-B1B1-A834-1AD9-1044565AF1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3367046-B97E-D506-6B6E-112F970725C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90F371F-250F-35F0-F837-9399FAA62F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6EC0FC9-DE5D-5B27-2988-C24A7454D4E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3AB4246-E617-4C5C-DAEF-6B8E203BD131}"/>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8" name="フッター プレースホルダー 7">
            <a:extLst>
              <a:ext uri="{FF2B5EF4-FFF2-40B4-BE49-F238E27FC236}">
                <a16:creationId xmlns:a16="http://schemas.microsoft.com/office/drawing/2014/main" id="{5BFC8AED-1CB6-16FE-F523-2E9ECC93BC6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D8624DB-EBE3-3D7F-6705-44F0890C4049}"/>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23350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93CFBB-34C7-3B02-45DF-99306DEBA72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FC4A73D-1552-1FE1-5C65-310C26E92988}"/>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4" name="フッター プレースホルダー 3">
            <a:extLst>
              <a:ext uri="{FF2B5EF4-FFF2-40B4-BE49-F238E27FC236}">
                <a16:creationId xmlns:a16="http://schemas.microsoft.com/office/drawing/2014/main" id="{920C5125-42C3-A7BB-5C6B-A4507059B24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F22DF18-9DBD-5F4F-0C10-6C0829B13DB2}"/>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831780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2856646-BF87-5EC8-7C80-C91DEC49A5FB}"/>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3" name="フッター プレースホルダー 2">
            <a:extLst>
              <a:ext uri="{FF2B5EF4-FFF2-40B4-BE49-F238E27FC236}">
                <a16:creationId xmlns:a16="http://schemas.microsoft.com/office/drawing/2014/main" id="{66C89D8D-105E-8566-B905-3C12358A0CB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5744275-8B64-843A-86CC-132404431544}"/>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399889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010C45-6BF4-045F-F4EE-C7430680D75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21C93DF-4082-E12E-C0AC-A5CB5252F7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CE83805-AEA8-EF4E-FF33-B5D2FD9501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FB9F7A7-2AE1-052A-1FD4-A0FAB37782C0}"/>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6" name="フッター プレースホルダー 5">
            <a:extLst>
              <a:ext uri="{FF2B5EF4-FFF2-40B4-BE49-F238E27FC236}">
                <a16:creationId xmlns:a16="http://schemas.microsoft.com/office/drawing/2014/main" id="{1CCD3FCE-00E2-219A-D1E8-A3C78DD3C95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49AB0D3-2F48-4F7F-979A-7D15C7E471D5}"/>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704780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009918-0239-C626-94B3-BDA74855650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B97A213-03B1-6798-3C71-4AE7A5E6CF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5E6780B-07A9-7F0D-A576-70EB69167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EAADF3B-FF87-EA40-CD4D-26DB4A766A38}"/>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6" name="フッター プレースホルダー 5">
            <a:extLst>
              <a:ext uri="{FF2B5EF4-FFF2-40B4-BE49-F238E27FC236}">
                <a16:creationId xmlns:a16="http://schemas.microsoft.com/office/drawing/2014/main" id="{DC9409F3-B085-91D5-2772-D942FEC2BE8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D422C83-4954-6131-1781-0B1AC5D35E23}"/>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136122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A609E6-5C23-D196-1D20-970B602EE64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4AA7831-E914-6BEB-25FD-CE7CD848E51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93E441A-9C6B-FD1D-2C9B-260A9993F7F3}"/>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89D141D8-5415-7832-B7C5-721D40E97CE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370C5E3-AAF2-C339-D8FE-68267FE93E2E}"/>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177823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94CE544-D8D2-6BB5-79F5-8CF8DC5DE99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6F09EBE-C81B-5A0D-72BD-7F7CC038EDF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083AAAF-B982-C842-A859-C7FAC5894147}"/>
              </a:ext>
            </a:extLst>
          </p:cNvPr>
          <p:cNvSpPr>
            <a:spLocks noGrp="1"/>
          </p:cNvSpPr>
          <p:nvPr>
            <p:ph type="dt" sz="half" idx="10"/>
          </p:nvPr>
        </p:nvSpPr>
        <p:spPr/>
        <p:txBody>
          <a:body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BCC246BC-7769-7FD5-3030-D367948D281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40CFAD-7049-BA86-939C-EB02195F40D4}"/>
              </a:ext>
            </a:extLst>
          </p:cNvPr>
          <p:cNvSpPr>
            <a:spLocks noGrp="1"/>
          </p:cNvSpPr>
          <p:nvPr>
            <p:ph type="sldNum" sz="quarter" idx="12"/>
          </p:nvPr>
        </p:nvSpPr>
        <p:spPr/>
        <p:txBody>
          <a:body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423964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90CAC44-FA76-3830-162C-C04B6DEC7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3DAAB0D-94AF-CFE6-1CC5-28F5A38A9F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319C520-7FA2-F8B8-9333-0FD4B242D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752D1-9782-4A4C-90C9-C1918FF0AB16}" type="datetimeFigureOut">
              <a:rPr kumimoji="1" lang="ja-JP" altLang="en-US" smtClean="0"/>
              <a:t>2024/9/4</a:t>
            </a:fld>
            <a:endParaRPr kumimoji="1" lang="ja-JP" altLang="en-US"/>
          </a:p>
        </p:txBody>
      </p:sp>
      <p:sp>
        <p:nvSpPr>
          <p:cNvPr id="5" name="フッター プレースホルダー 4">
            <a:extLst>
              <a:ext uri="{FF2B5EF4-FFF2-40B4-BE49-F238E27FC236}">
                <a16:creationId xmlns:a16="http://schemas.microsoft.com/office/drawing/2014/main" id="{4382ECC9-0DD4-EE63-6F3F-2CBDA2A426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7D4653B-B4E6-CEFF-5E15-18BB5D2CD3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3CCC5-FA7D-4937-9089-EB1EC9B6CD55}" type="slidenum">
              <a:rPr kumimoji="1" lang="ja-JP" altLang="en-US" smtClean="0"/>
              <a:t>‹#›</a:t>
            </a:fld>
            <a:endParaRPr kumimoji="1" lang="ja-JP" altLang="en-US"/>
          </a:p>
        </p:txBody>
      </p:sp>
    </p:spTree>
    <p:extLst>
      <p:ext uri="{BB962C8B-B14F-4D97-AF65-F5344CB8AC3E}">
        <p14:creationId xmlns:p14="http://schemas.microsoft.com/office/powerpoint/2010/main" val="3817701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databridgemarketresearch.com/jp/reports/global-diet-and-nutrition-apps-marke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9D785D-9F8F-DD6E-A523-8333CECCBF20}"/>
              </a:ext>
            </a:extLst>
          </p:cNvPr>
          <p:cNvSpPr>
            <a:spLocks noGrp="1"/>
          </p:cNvSpPr>
          <p:nvPr>
            <p:ph type="ctrTitle"/>
          </p:nvPr>
        </p:nvSpPr>
        <p:spPr>
          <a:xfrm>
            <a:off x="561273" y="766763"/>
            <a:ext cx="10934699" cy="2387600"/>
          </a:xfrm>
        </p:spPr>
        <p:txBody>
          <a:bodyPr>
            <a:normAutofit fontScale="90000"/>
          </a:bodyPr>
          <a:lstStyle/>
          <a:p>
            <a:r>
              <a:rPr kumimoji="1" lang="ja-JP" altLang="en-US" dirty="0"/>
              <a:t>物体認識を用いた経済的で栄養価が高い野菜・果物の推薦システム</a:t>
            </a:r>
          </a:p>
        </p:txBody>
      </p:sp>
      <p:sp>
        <p:nvSpPr>
          <p:cNvPr id="3" name="字幕 2">
            <a:extLst>
              <a:ext uri="{FF2B5EF4-FFF2-40B4-BE49-F238E27FC236}">
                <a16:creationId xmlns:a16="http://schemas.microsoft.com/office/drawing/2014/main" id="{44CC18D5-94CB-2D47-0833-97913747576E}"/>
              </a:ext>
            </a:extLst>
          </p:cNvPr>
          <p:cNvSpPr>
            <a:spLocks noGrp="1"/>
          </p:cNvSpPr>
          <p:nvPr>
            <p:ph type="subTitle" idx="1"/>
          </p:nvPr>
        </p:nvSpPr>
        <p:spPr>
          <a:xfrm>
            <a:off x="1456623" y="3823419"/>
            <a:ext cx="9144000" cy="1655762"/>
          </a:xfrm>
        </p:spPr>
        <p:txBody>
          <a:bodyPr>
            <a:noAutofit/>
          </a:bodyPr>
          <a:lstStyle/>
          <a:p>
            <a:endParaRPr kumimoji="1" lang="ja-JP" altLang="en-US" dirty="0"/>
          </a:p>
        </p:txBody>
      </p:sp>
    </p:spTree>
    <p:extLst>
      <p:ext uri="{BB962C8B-B14F-4D97-AF65-F5344CB8AC3E}">
        <p14:creationId xmlns:p14="http://schemas.microsoft.com/office/powerpoint/2010/main" val="1306326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FC01BE-96C8-C051-3522-A7F5ECF7F80B}"/>
              </a:ext>
            </a:extLst>
          </p:cNvPr>
          <p:cNvSpPr>
            <a:spLocks noGrp="1"/>
          </p:cNvSpPr>
          <p:nvPr>
            <p:ph type="title"/>
          </p:nvPr>
        </p:nvSpPr>
        <p:spPr/>
        <p:txBody>
          <a:bodyPr/>
          <a:lstStyle/>
          <a:p>
            <a:r>
              <a:rPr lang="ja-JP" altLang="en-US" dirty="0"/>
              <a:t>目次</a:t>
            </a:r>
            <a:endParaRPr kumimoji="1" lang="ja-JP" altLang="en-US" dirty="0"/>
          </a:p>
        </p:txBody>
      </p:sp>
      <p:sp>
        <p:nvSpPr>
          <p:cNvPr id="3" name="コンテンツ プレースホルダー 2">
            <a:extLst>
              <a:ext uri="{FF2B5EF4-FFF2-40B4-BE49-F238E27FC236}">
                <a16:creationId xmlns:a16="http://schemas.microsoft.com/office/drawing/2014/main" id="{3E31C975-09CC-9C6B-4E05-E14CCEE6797C}"/>
              </a:ext>
            </a:extLst>
          </p:cNvPr>
          <p:cNvSpPr>
            <a:spLocks noGrp="1"/>
          </p:cNvSpPr>
          <p:nvPr>
            <p:ph idx="1"/>
          </p:nvPr>
        </p:nvSpPr>
        <p:spPr/>
        <p:txBody>
          <a:bodyPr>
            <a:normAutofit fontScale="92500" lnSpcReduction="20000"/>
          </a:bodyPr>
          <a:lstStyle/>
          <a:p>
            <a:r>
              <a:rPr lang="ja-JP" altLang="en-US" sz="2800" dirty="0"/>
              <a:t>ダイエット・栄養アプリ</a:t>
            </a:r>
            <a:r>
              <a:rPr kumimoji="1" lang="ja-JP" altLang="en-US" dirty="0"/>
              <a:t>の需要</a:t>
            </a:r>
            <a:endParaRPr kumimoji="1" lang="en-US" altLang="ja-JP" dirty="0"/>
          </a:p>
          <a:p>
            <a:r>
              <a:rPr kumimoji="1" lang="ja-JP" altLang="en-US" dirty="0"/>
              <a:t>栄養管理アプリに</a:t>
            </a:r>
            <a:r>
              <a:rPr lang="ja-JP" altLang="en-US" dirty="0"/>
              <a:t>関する</a:t>
            </a:r>
            <a:r>
              <a:rPr kumimoji="1" lang="ja-JP" altLang="en-US" dirty="0"/>
              <a:t>関連研究</a:t>
            </a:r>
            <a:endParaRPr kumimoji="1" lang="en-US" altLang="ja-JP" dirty="0"/>
          </a:p>
          <a:p>
            <a:r>
              <a:rPr lang="ja-JP" altLang="en-US" dirty="0"/>
              <a:t>先行研究を踏まえて</a:t>
            </a:r>
            <a:endParaRPr lang="en-US" altLang="ja-JP" dirty="0"/>
          </a:p>
          <a:p>
            <a:r>
              <a:rPr lang="ja-JP" altLang="en-US" dirty="0"/>
              <a:t>学習用データセット比較</a:t>
            </a:r>
            <a:endParaRPr lang="en-US" altLang="ja-JP" dirty="0"/>
          </a:p>
          <a:p>
            <a:r>
              <a:rPr lang="ja-JP" altLang="en-US" dirty="0"/>
              <a:t>画像認識比較</a:t>
            </a:r>
            <a:endParaRPr lang="en-US" altLang="ja-JP" dirty="0"/>
          </a:p>
          <a:p>
            <a:r>
              <a:rPr lang="ja-JP" altLang="en-US" dirty="0"/>
              <a:t>使用する</a:t>
            </a:r>
            <a:r>
              <a:rPr lang="en-US" altLang="ja-JP" dirty="0"/>
              <a:t>API</a:t>
            </a:r>
          </a:p>
          <a:p>
            <a:r>
              <a:rPr lang="ja-JP" altLang="en-US" dirty="0"/>
              <a:t>野菜・果物の推薦</a:t>
            </a:r>
            <a:endParaRPr lang="en-US" altLang="ja-JP" dirty="0"/>
          </a:p>
          <a:p>
            <a:r>
              <a:rPr lang="ja-JP" altLang="en-US" dirty="0"/>
              <a:t>推薦された野菜・果物出力</a:t>
            </a:r>
            <a:endParaRPr lang="en-US" altLang="ja-JP" dirty="0"/>
          </a:p>
          <a:p>
            <a:r>
              <a:rPr lang="ja-JP" altLang="en-US" dirty="0"/>
              <a:t>今後の予定</a:t>
            </a:r>
            <a:endParaRPr lang="en-US" altLang="ja-JP" dirty="0"/>
          </a:p>
          <a:p>
            <a:r>
              <a:rPr lang="ja-JP" altLang="en-US" dirty="0"/>
              <a:t>参考文献</a:t>
            </a:r>
            <a:endParaRPr lang="en-US" altLang="ja-JP" dirty="0"/>
          </a:p>
        </p:txBody>
      </p:sp>
    </p:spTree>
    <p:extLst>
      <p:ext uri="{BB962C8B-B14F-4D97-AF65-F5344CB8AC3E}">
        <p14:creationId xmlns:p14="http://schemas.microsoft.com/office/powerpoint/2010/main" val="3103462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9F2276-3B6E-1854-27B3-9A16B3309E26}"/>
              </a:ext>
            </a:extLst>
          </p:cNvPr>
          <p:cNvSpPr>
            <a:spLocks noGrp="1"/>
          </p:cNvSpPr>
          <p:nvPr>
            <p:ph type="title"/>
          </p:nvPr>
        </p:nvSpPr>
        <p:spPr>
          <a:xfrm>
            <a:off x="745733" y="221912"/>
            <a:ext cx="10515600" cy="1325563"/>
          </a:xfrm>
        </p:spPr>
        <p:txBody>
          <a:bodyPr anchor="ctr" anchorCtr="0"/>
          <a:lstStyle/>
          <a:p>
            <a:r>
              <a:rPr lang="ja-JP" altLang="en-US" sz="4400" dirty="0"/>
              <a:t>ダイエット・栄養アプリ</a:t>
            </a:r>
            <a:r>
              <a:rPr kumimoji="1" lang="ja-JP" altLang="en-US" dirty="0"/>
              <a:t>の需要</a:t>
            </a:r>
          </a:p>
        </p:txBody>
      </p:sp>
      <p:sp>
        <p:nvSpPr>
          <p:cNvPr id="5" name="テキスト ボックス 4">
            <a:extLst>
              <a:ext uri="{FF2B5EF4-FFF2-40B4-BE49-F238E27FC236}">
                <a16:creationId xmlns:a16="http://schemas.microsoft.com/office/drawing/2014/main" id="{979374C9-D700-F60C-72F1-AD72A5486FC1}"/>
              </a:ext>
            </a:extLst>
          </p:cNvPr>
          <p:cNvSpPr txBox="1"/>
          <p:nvPr/>
        </p:nvSpPr>
        <p:spPr>
          <a:xfrm>
            <a:off x="827926" y="1601236"/>
            <a:ext cx="9312669" cy="523220"/>
          </a:xfrm>
          <a:prstGeom prst="rect">
            <a:avLst/>
          </a:prstGeom>
          <a:noFill/>
        </p:spPr>
        <p:txBody>
          <a:bodyPr wrap="square">
            <a:spAutoFit/>
          </a:bodyPr>
          <a:lstStyle/>
          <a:p>
            <a:pPr marL="342900" indent="-342900">
              <a:buFont typeface="Arial" panose="020B0604020202020204" pitchFamily="34" charset="0"/>
              <a:buChar char="•"/>
            </a:pPr>
            <a:r>
              <a:rPr lang="ja-JP" altLang="en-US" sz="2800" dirty="0"/>
              <a:t>世界のダイエット・栄養アプリ市場</a:t>
            </a:r>
            <a:endParaRPr lang="en-US" altLang="ja-JP" sz="2800" dirty="0"/>
          </a:p>
        </p:txBody>
      </p:sp>
      <p:sp>
        <p:nvSpPr>
          <p:cNvPr id="11" name="テキスト ボックス 10">
            <a:extLst>
              <a:ext uri="{FF2B5EF4-FFF2-40B4-BE49-F238E27FC236}">
                <a16:creationId xmlns:a16="http://schemas.microsoft.com/office/drawing/2014/main" id="{F87D7367-E2CD-9997-B39E-142F02D07760}"/>
              </a:ext>
            </a:extLst>
          </p:cNvPr>
          <p:cNvSpPr txBox="1"/>
          <p:nvPr/>
        </p:nvSpPr>
        <p:spPr>
          <a:xfrm>
            <a:off x="6630938" y="6354106"/>
            <a:ext cx="3750342" cy="369332"/>
          </a:xfrm>
          <a:prstGeom prst="rect">
            <a:avLst/>
          </a:prstGeom>
          <a:noFill/>
        </p:spPr>
        <p:txBody>
          <a:bodyPr wrap="square">
            <a:spAutoFit/>
          </a:bodyPr>
          <a:lstStyle/>
          <a:p>
            <a:r>
              <a:rPr lang="en-US" altLang="ja-JP" sz="1800" dirty="0"/>
              <a:t>[1]Data Bridge Market Research</a:t>
            </a:r>
          </a:p>
        </p:txBody>
      </p:sp>
      <p:pic>
        <p:nvPicPr>
          <p:cNvPr id="21" name="図 20">
            <a:extLst>
              <a:ext uri="{FF2B5EF4-FFF2-40B4-BE49-F238E27FC236}">
                <a16:creationId xmlns:a16="http://schemas.microsoft.com/office/drawing/2014/main" id="{A4E46748-1FE6-DC65-0AB3-9778C8F71E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25588" y="2805579"/>
            <a:ext cx="8591485" cy="3548528"/>
          </a:xfrm>
          <a:prstGeom prst="rect">
            <a:avLst/>
          </a:prstGeom>
        </p:spPr>
      </p:pic>
      <p:sp>
        <p:nvSpPr>
          <p:cNvPr id="23" name="テキスト ボックス 22">
            <a:extLst>
              <a:ext uri="{FF2B5EF4-FFF2-40B4-BE49-F238E27FC236}">
                <a16:creationId xmlns:a16="http://schemas.microsoft.com/office/drawing/2014/main" id="{8A1FAEE7-C640-F639-48A0-0606AA81AE71}"/>
              </a:ext>
            </a:extLst>
          </p:cNvPr>
          <p:cNvSpPr txBox="1"/>
          <p:nvPr/>
        </p:nvSpPr>
        <p:spPr>
          <a:xfrm>
            <a:off x="4477871" y="2436248"/>
            <a:ext cx="6629400" cy="461665"/>
          </a:xfrm>
          <a:prstGeom prst="rect">
            <a:avLst/>
          </a:prstGeom>
          <a:noFill/>
        </p:spPr>
        <p:txBody>
          <a:bodyPr wrap="square">
            <a:spAutoFit/>
          </a:bodyPr>
          <a:lstStyle/>
          <a:p>
            <a:r>
              <a:rPr lang="ja-JP" altLang="en-US" sz="2400" dirty="0">
                <a:solidFill>
                  <a:srgbClr val="131313"/>
                </a:solidFill>
                <a:latin typeface="Poppins" panose="020B0502040204020203" pitchFamily="2" charset="0"/>
              </a:rPr>
              <a:t>表</a:t>
            </a:r>
            <a:r>
              <a:rPr lang="en-US" altLang="ja-JP" sz="2400" dirty="0">
                <a:solidFill>
                  <a:srgbClr val="131313"/>
                </a:solidFill>
                <a:latin typeface="Poppins" panose="020B0502040204020203" pitchFamily="2" charset="0"/>
              </a:rPr>
              <a:t>1:</a:t>
            </a:r>
            <a:r>
              <a:rPr lang="ja-JP" altLang="en-US" sz="2400" dirty="0"/>
              <a:t>世界のダイエット・栄養アプリ市場の予測</a:t>
            </a:r>
            <a:endParaRPr lang="en-US" altLang="ja-JP" sz="2400" dirty="0"/>
          </a:p>
        </p:txBody>
      </p:sp>
    </p:spTree>
    <p:extLst>
      <p:ext uri="{BB962C8B-B14F-4D97-AF65-F5344CB8AC3E}">
        <p14:creationId xmlns:p14="http://schemas.microsoft.com/office/powerpoint/2010/main" val="2039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7CE1A9-B47D-95E9-5746-EBFE153E408F}"/>
              </a:ext>
            </a:extLst>
          </p:cNvPr>
          <p:cNvSpPr>
            <a:spLocks noGrp="1"/>
          </p:cNvSpPr>
          <p:nvPr>
            <p:ph type="title"/>
          </p:nvPr>
        </p:nvSpPr>
        <p:spPr/>
        <p:txBody>
          <a:bodyPr/>
          <a:lstStyle/>
          <a:p>
            <a:r>
              <a:rPr lang="ja-JP" altLang="en-US" sz="4400" dirty="0"/>
              <a:t>ダイエット・栄養アプリ</a:t>
            </a:r>
            <a:r>
              <a:rPr kumimoji="1" lang="ja-JP" altLang="en-US" dirty="0"/>
              <a:t>の需要</a:t>
            </a:r>
          </a:p>
        </p:txBody>
      </p:sp>
      <p:sp>
        <p:nvSpPr>
          <p:cNvPr id="3" name="コンテンツ プレースホルダー 2">
            <a:extLst>
              <a:ext uri="{FF2B5EF4-FFF2-40B4-BE49-F238E27FC236}">
                <a16:creationId xmlns:a16="http://schemas.microsoft.com/office/drawing/2014/main" id="{8E503DA5-7C51-7856-7B03-C2E7A646BC87}"/>
              </a:ext>
            </a:extLst>
          </p:cNvPr>
          <p:cNvSpPr>
            <a:spLocks noGrp="1"/>
          </p:cNvSpPr>
          <p:nvPr>
            <p:ph idx="1"/>
          </p:nvPr>
        </p:nvSpPr>
        <p:spPr>
          <a:xfrm>
            <a:off x="400051" y="1825625"/>
            <a:ext cx="4621658" cy="4351338"/>
          </a:xfrm>
        </p:spPr>
        <p:txBody>
          <a:bodyPr/>
          <a:lstStyle/>
          <a:p>
            <a:r>
              <a:rPr lang="ja-JP" altLang="en-US" dirty="0"/>
              <a:t>栄養管理アプリの効果</a:t>
            </a:r>
            <a:endParaRPr lang="en-US" altLang="ja-JP" dirty="0"/>
          </a:p>
          <a:p>
            <a:pPr marL="0" indent="0">
              <a:buNone/>
            </a:pPr>
            <a:endParaRPr lang="en-US" altLang="ja-JP" b="0" i="0" dirty="0">
              <a:solidFill>
                <a:srgbClr val="333333"/>
              </a:solidFill>
              <a:effectLst/>
              <a:latin typeface="Arial" panose="020B0604020202020204" pitchFamily="34" charset="0"/>
            </a:endParaRPr>
          </a:p>
          <a:p>
            <a:pPr marL="0" indent="0">
              <a:buNone/>
            </a:pPr>
            <a:endParaRPr lang="en-US" altLang="ja-JP" dirty="0">
              <a:solidFill>
                <a:srgbClr val="333333"/>
              </a:solidFill>
              <a:latin typeface="Arial" panose="020B0604020202020204" pitchFamily="34" charset="0"/>
            </a:endParaRPr>
          </a:p>
          <a:p>
            <a:pPr marL="0" indent="0">
              <a:buNone/>
            </a:pPr>
            <a:r>
              <a:rPr kumimoji="1" lang="ja-JP" altLang="en-US" dirty="0">
                <a:solidFill>
                  <a:srgbClr val="333333"/>
                </a:solidFill>
                <a:latin typeface="Arial" panose="020B0604020202020204" pitchFamily="34" charset="0"/>
              </a:rPr>
              <a:t>実践者割合上位</a:t>
            </a:r>
            <a:r>
              <a:rPr kumimoji="1" lang="en-US" altLang="ja-JP" dirty="0">
                <a:solidFill>
                  <a:srgbClr val="333333"/>
                </a:solidFill>
                <a:latin typeface="Arial" panose="020B0604020202020204" pitchFamily="34" charset="0"/>
              </a:rPr>
              <a:t>2</a:t>
            </a:r>
            <a:r>
              <a:rPr kumimoji="1" lang="ja-JP" altLang="en-US" dirty="0">
                <a:solidFill>
                  <a:srgbClr val="333333"/>
                </a:solidFill>
                <a:latin typeface="Arial" panose="020B0604020202020204" pitchFamily="34" charset="0"/>
              </a:rPr>
              <a:t>位のダイエット成功率はそれぞれ</a:t>
            </a:r>
            <a:r>
              <a:rPr kumimoji="1" lang="en-US" altLang="ja-JP" dirty="0">
                <a:solidFill>
                  <a:srgbClr val="333333"/>
                </a:solidFill>
                <a:latin typeface="Arial" panose="020B0604020202020204" pitchFamily="34" charset="0"/>
              </a:rPr>
              <a:t>70.3%,72.5%</a:t>
            </a:r>
          </a:p>
          <a:p>
            <a:pPr marL="0" indent="0">
              <a:buNone/>
            </a:pPr>
            <a:endParaRPr kumimoji="1" lang="en-US" altLang="ja-JP" dirty="0"/>
          </a:p>
          <a:p>
            <a:pPr marL="0" indent="0">
              <a:buNone/>
            </a:pPr>
            <a:endParaRPr kumimoji="1" lang="en-US" altLang="ja-JP" dirty="0"/>
          </a:p>
          <a:p>
            <a:endParaRPr kumimoji="1" lang="ja-JP" altLang="en-US" dirty="0"/>
          </a:p>
        </p:txBody>
      </p:sp>
      <p:sp>
        <p:nvSpPr>
          <p:cNvPr id="4" name="タイトル 1">
            <a:extLst>
              <a:ext uri="{FF2B5EF4-FFF2-40B4-BE49-F238E27FC236}">
                <a16:creationId xmlns:a16="http://schemas.microsoft.com/office/drawing/2014/main" id="{BF44F598-F753-2505-52D2-6063F672A90E}"/>
              </a:ext>
            </a:extLst>
          </p:cNvPr>
          <p:cNvSpPr txBox="1">
            <a:spLocks/>
          </p:cNvSpPr>
          <p:nvPr/>
        </p:nvSpPr>
        <p:spPr>
          <a:xfrm>
            <a:off x="838200" y="500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a:p>
        </p:txBody>
      </p:sp>
      <p:pic>
        <p:nvPicPr>
          <p:cNvPr id="6" name="図 5">
            <a:extLst>
              <a:ext uri="{FF2B5EF4-FFF2-40B4-BE49-F238E27FC236}">
                <a16:creationId xmlns:a16="http://schemas.microsoft.com/office/drawing/2014/main" id="{7A1ADBD8-73B7-1504-5703-FE9E999D70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21709" y="1960562"/>
            <a:ext cx="7079515" cy="3972901"/>
          </a:xfrm>
          <a:prstGeom prst="rect">
            <a:avLst/>
          </a:prstGeom>
        </p:spPr>
      </p:pic>
      <p:sp>
        <p:nvSpPr>
          <p:cNvPr id="8" name="テキスト ボックス 7">
            <a:extLst>
              <a:ext uri="{FF2B5EF4-FFF2-40B4-BE49-F238E27FC236}">
                <a16:creationId xmlns:a16="http://schemas.microsoft.com/office/drawing/2014/main" id="{1C5CC683-099D-0164-EFBE-A33F142508F8}"/>
              </a:ext>
            </a:extLst>
          </p:cNvPr>
          <p:cNvSpPr txBox="1"/>
          <p:nvPr/>
        </p:nvSpPr>
        <p:spPr>
          <a:xfrm>
            <a:off x="6094288" y="1372950"/>
            <a:ext cx="5822022" cy="369332"/>
          </a:xfrm>
          <a:prstGeom prst="rect">
            <a:avLst/>
          </a:prstGeom>
          <a:noFill/>
        </p:spPr>
        <p:txBody>
          <a:bodyPr wrap="square">
            <a:spAutoFit/>
          </a:bodyPr>
          <a:lstStyle/>
          <a:p>
            <a:r>
              <a:rPr lang="ja-JP" altLang="en-US" dirty="0"/>
              <a:t>表</a:t>
            </a:r>
            <a:r>
              <a:rPr lang="en-US" altLang="ja-JP" dirty="0"/>
              <a:t>2:</a:t>
            </a:r>
            <a:r>
              <a:rPr lang="ja-JP" altLang="en-US" dirty="0"/>
              <a:t>コロナ渦に実践したダイエット方法（上位</a:t>
            </a:r>
            <a:r>
              <a:rPr lang="en-US" altLang="ja-JP" dirty="0"/>
              <a:t>5</a:t>
            </a:r>
            <a:r>
              <a:rPr lang="ja-JP" altLang="en-US" dirty="0"/>
              <a:t>位）</a:t>
            </a:r>
          </a:p>
        </p:txBody>
      </p:sp>
      <p:sp>
        <p:nvSpPr>
          <p:cNvPr id="10" name="テキスト ボックス 9">
            <a:extLst>
              <a:ext uri="{FF2B5EF4-FFF2-40B4-BE49-F238E27FC236}">
                <a16:creationId xmlns:a16="http://schemas.microsoft.com/office/drawing/2014/main" id="{D58EA895-6AB9-6CE4-7BBD-4EADC7CA1E7A}"/>
              </a:ext>
            </a:extLst>
          </p:cNvPr>
          <p:cNvSpPr txBox="1"/>
          <p:nvPr/>
        </p:nvSpPr>
        <p:spPr>
          <a:xfrm>
            <a:off x="6285483" y="5896273"/>
            <a:ext cx="4621658" cy="923330"/>
          </a:xfrm>
          <a:prstGeom prst="rect">
            <a:avLst/>
          </a:prstGeom>
          <a:noFill/>
        </p:spPr>
        <p:txBody>
          <a:bodyPr wrap="square">
            <a:spAutoFit/>
          </a:bodyPr>
          <a:lstStyle/>
          <a:p>
            <a:r>
              <a:rPr lang="ja-JP" altLang="en-US" dirty="0"/>
              <a:t>複数回答</a:t>
            </a:r>
            <a:endParaRPr lang="en-US" altLang="ja-JP" dirty="0"/>
          </a:p>
          <a:p>
            <a:r>
              <a:rPr lang="ja-JP" altLang="en-US" dirty="0"/>
              <a:t>ダイエット実践者（</a:t>
            </a:r>
            <a:r>
              <a:rPr lang="en-US" altLang="ja-JP" dirty="0"/>
              <a:t>n=12,472</a:t>
            </a:r>
            <a:r>
              <a:rPr lang="ja-JP" altLang="en-US" dirty="0"/>
              <a:t>）</a:t>
            </a:r>
          </a:p>
          <a:p>
            <a:r>
              <a:rPr lang="ja-JP" altLang="en-US" dirty="0"/>
              <a:t>ダイエット成功者（</a:t>
            </a:r>
            <a:r>
              <a:rPr lang="en-US" altLang="ja-JP" dirty="0"/>
              <a:t>n=9,162)</a:t>
            </a:r>
          </a:p>
        </p:txBody>
      </p:sp>
      <p:sp>
        <p:nvSpPr>
          <p:cNvPr id="7" name="テキスト ボックス 6">
            <a:extLst>
              <a:ext uri="{FF2B5EF4-FFF2-40B4-BE49-F238E27FC236}">
                <a16:creationId xmlns:a16="http://schemas.microsoft.com/office/drawing/2014/main" id="{A78F33DF-B8A2-1572-0FFB-56B5957BF705}"/>
              </a:ext>
            </a:extLst>
          </p:cNvPr>
          <p:cNvSpPr txBox="1"/>
          <p:nvPr/>
        </p:nvSpPr>
        <p:spPr>
          <a:xfrm>
            <a:off x="3045432" y="6322425"/>
            <a:ext cx="6097712" cy="369332"/>
          </a:xfrm>
          <a:prstGeom prst="rect">
            <a:avLst/>
          </a:prstGeom>
          <a:noFill/>
        </p:spPr>
        <p:txBody>
          <a:bodyPr wrap="square">
            <a:spAutoFit/>
          </a:bodyPr>
          <a:lstStyle/>
          <a:p>
            <a:pPr marL="0" indent="0">
              <a:buNone/>
            </a:pPr>
            <a:r>
              <a:rPr lang="en-US" altLang="ja-JP" dirty="0"/>
              <a:t>[2]</a:t>
            </a:r>
            <a:r>
              <a:rPr lang="ja-JP" altLang="en-US" dirty="0"/>
              <a:t> 株式会社あすけん</a:t>
            </a:r>
            <a:r>
              <a:rPr lang="en-US" altLang="ja-JP" dirty="0"/>
              <a:t> </a:t>
            </a:r>
          </a:p>
        </p:txBody>
      </p:sp>
    </p:spTree>
    <p:extLst>
      <p:ext uri="{BB962C8B-B14F-4D97-AF65-F5344CB8AC3E}">
        <p14:creationId xmlns:p14="http://schemas.microsoft.com/office/powerpoint/2010/main" val="162702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8A126B-3B69-A0E5-03CD-15705114ED25}"/>
              </a:ext>
            </a:extLst>
          </p:cNvPr>
          <p:cNvSpPr>
            <a:spLocks noGrp="1"/>
          </p:cNvSpPr>
          <p:nvPr>
            <p:ph type="title"/>
          </p:nvPr>
        </p:nvSpPr>
        <p:spPr/>
        <p:txBody>
          <a:bodyPr/>
          <a:lstStyle/>
          <a:p>
            <a:r>
              <a:rPr kumimoji="1" lang="ja-JP" altLang="en-US" dirty="0"/>
              <a:t>栄養管理アプリに</a:t>
            </a:r>
            <a:r>
              <a:rPr lang="ja-JP" altLang="en-US" dirty="0"/>
              <a:t>関する先行</a:t>
            </a:r>
            <a:r>
              <a:rPr kumimoji="1" lang="ja-JP" altLang="en-US" dirty="0"/>
              <a:t>研究</a:t>
            </a:r>
          </a:p>
        </p:txBody>
      </p:sp>
      <p:graphicFrame>
        <p:nvGraphicFramePr>
          <p:cNvPr id="4" name="表 4">
            <a:extLst>
              <a:ext uri="{FF2B5EF4-FFF2-40B4-BE49-F238E27FC236}">
                <a16:creationId xmlns:a16="http://schemas.microsoft.com/office/drawing/2014/main" id="{942BD192-1E7B-E963-1017-536DB272E2C9}"/>
              </a:ext>
            </a:extLst>
          </p:cNvPr>
          <p:cNvGraphicFramePr>
            <a:graphicFrameLocks noGrp="1"/>
          </p:cNvGraphicFramePr>
          <p:nvPr>
            <p:ph idx="1"/>
            <p:extLst>
              <p:ext uri="{D42A27DB-BD31-4B8C-83A1-F6EECF244321}">
                <p14:modId xmlns:p14="http://schemas.microsoft.com/office/powerpoint/2010/main" val="3742444492"/>
              </p:ext>
            </p:extLst>
          </p:nvPr>
        </p:nvGraphicFramePr>
        <p:xfrm>
          <a:off x="838199" y="1825625"/>
          <a:ext cx="11089340" cy="3479800"/>
        </p:xfrm>
        <a:graphic>
          <a:graphicData uri="http://schemas.openxmlformats.org/drawingml/2006/table">
            <a:tbl>
              <a:tblPr firstRow="1" bandRow="1">
                <a:tableStyleId>{5C22544A-7EE6-4342-B048-85BDC9FD1C3A}</a:tableStyleId>
              </a:tblPr>
              <a:tblGrid>
                <a:gridCol w="1493776">
                  <a:extLst>
                    <a:ext uri="{9D8B030D-6E8A-4147-A177-3AD203B41FA5}">
                      <a16:colId xmlns:a16="http://schemas.microsoft.com/office/drawing/2014/main" val="1375206498"/>
                    </a:ext>
                  </a:extLst>
                </a:gridCol>
                <a:gridCol w="4797782">
                  <a:extLst>
                    <a:ext uri="{9D8B030D-6E8A-4147-A177-3AD203B41FA5}">
                      <a16:colId xmlns:a16="http://schemas.microsoft.com/office/drawing/2014/main" val="614397331"/>
                    </a:ext>
                  </a:extLst>
                </a:gridCol>
                <a:gridCol w="4797782">
                  <a:extLst>
                    <a:ext uri="{9D8B030D-6E8A-4147-A177-3AD203B41FA5}">
                      <a16:colId xmlns:a16="http://schemas.microsoft.com/office/drawing/2014/main" val="1948559014"/>
                    </a:ext>
                  </a:extLst>
                </a:gridCol>
              </a:tblGrid>
              <a:tr h="370840">
                <a:tc>
                  <a:txBody>
                    <a:bodyPr/>
                    <a:lstStyle/>
                    <a:p>
                      <a:r>
                        <a:rPr kumimoji="1" lang="ja-JP" altLang="en-US" dirty="0"/>
                        <a:t>著者</a:t>
                      </a:r>
                    </a:p>
                  </a:txBody>
                  <a:tcPr/>
                </a:tc>
                <a:tc>
                  <a:txBody>
                    <a:bodyPr/>
                    <a:lstStyle/>
                    <a:p>
                      <a:r>
                        <a:rPr kumimoji="1" lang="ja-JP" altLang="en-US" dirty="0"/>
                        <a:t>概要</a:t>
                      </a:r>
                    </a:p>
                  </a:txBody>
                  <a:tcPr/>
                </a:tc>
                <a:tc>
                  <a:txBody>
                    <a:bodyPr/>
                    <a:lstStyle/>
                    <a:p>
                      <a:r>
                        <a:rPr kumimoji="1" lang="ja-JP" altLang="en-US" dirty="0"/>
                        <a:t>結果と課題</a:t>
                      </a:r>
                    </a:p>
                  </a:txBody>
                  <a:tcPr/>
                </a:tc>
                <a:extLst>
                  <a:ext uri="{0D108BD9-81ED-4DB2-BD59-A6C34878D82A}">
                    <a16:rowId xmlns:a16="http://schemas.microsoft.com/office/drawing/2014/main" val="1999806201"/>
                  </a:ext>
                </a:extLst>
              </a:tr>
              <a:tr h="370840">
                <a:tc>
                  <a:txBody>
                    <a:bodyPr/>
                    <a:lstStyle/>
                    <a:p>
                      <a:r>
                        <a:rPr lang="en-US" altLang="ja-JP" sz="2400" dirty="0"/>
                        <a:t>Rostami</a:t>
                      </a:r>
                      <a:r>
                        <a:rPr lang="ja-JP" altLang="en-US" sz="2400" dirty="0"/>
                        <a:t>ら</a:t>
                      </a:r>
                      <a:r>
                        <a:rPr lang="en-US" altLang="ja-JP" sz="2400" dirty="0"/>
                        <a:t>[3]</a:t>
                      </a:r>
                      <a:endParaRPr kumimoji="1" lang="ja-JP" altLang="en-US" sz="2400" dirty="0"/>
                    </a:p>
                  </a:txBody>
                  <a:tcPr/>
                </a:tc>
                <a:tc>
                  <a:txBody>
                    <a:bodyPr/>
                    <a:lstStyle/>
                    <a:p>
                      <a:r>
                        <a:rPr kumimoji="1" lang="ja-JP" altLang="en-US" sz="2400" dirty="0"/>
                        <a:t>時間を考慮した協調フィルタリングと食品成分コンテンツベースのモデルによって、ユーザーの嗜好を予測</a:t>
                      </a:r>
                      <a:endParaRPr kumimoji="1" lang="en-US" altLang="ja-JP"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a:t>提案した食品推薦システム が、従来の食品推薦モデルと比較して良好な性能を示すことが実証</a:t>
                      </a:r>
                      <a:endParaRPr kumimoji="1" lang="ja-JP" altLang="en-US" sz="2400" dirty="0"/>
                    </a:p>
                  </a:txBody>
                  <a:tcPr/>
                </a:tc>
                <a:extLst>
                  <a:ext uri="{0D108BD9-81ED-4DB2-BD59-A6C34878D82A}">
                    <a16:rowId xmlns:a16="http://schemas.microsoft.com/office/drawing/2014/main" val="1712430784"/>
                  </a:ext>
                </a:extLst>
              </a:tr>
              <a:tr h="370840">
                <a:tc>
                  <a:txBody>
                    <a:bodyPr/>
                    <a:lstStyle/>
                    <a:p>
                      <a:r>
                        <a:rPr kumimoji="1" lang="en-US" altLang="ja-JP" sz="1800" kern="1200" dirty="0">
                          <a:solidFill>
                            <a:schemeClr val="dk1"/>
                          </a:solidFill>
                          <a:effectLst/>
                          <a:latin typeface="+mn-lt"/>
                          <a:ea typeface="+mn-ea"/>
                          <a:cs typeface="+mn-cs"/>
                        </a:rPr>
                        <a:t>Muhammad</a:t>
                      </a:r>
                      <a:r>
                        <a:rPr lang="ja-JP" altLang="en-US" sz="2400" dirty="0"/>
                        <a:t>ら</a:t>
                      </a:r>
                      <a:r>
                        <a:rPr lang="en-US" altLang="ja-JP" sz="2400" dirty="0"/>
                        <a:t>[4]</a:t>
                      </a:r>
                      <a:endParaRPr kumimoji="1" lang="ja-JP" altLang="en-US" sz="2400" dirty="0"/>
                    </a:p>
                  </a:txBody>
                  <a:tcPr/>
                </a:tc>
                <a:tc>
                  <a:txBody>
                    <a:bodyPr/>
                    <a:lstStyle/>
                    <a:p>
                      <a:r>
                        <a:rPr lang="ja-JP" altLang="en-US" sz="2400" dirty="0"/>
                        <a:t>モバイルアプリ評価尺度</a:t>
                      </a:r>
                      <a:r>
                        <a:rPr lang="en-US" altLang="ja-JP" sz="2400" dirty="0"/>
                        <a:t>(</a:t>
                      </a:r>
                      <a:r>
                        <a:rPr lang="en-US" altLang="ja-JP" sz="2400" dirty="0">
                          <a:solidFill>
                            <a:srgbClr val="FF0000"/>
                          </a:solidFill>
                        </a:rPr>
                        <a:t>MARS</a:t>
                      </a:r>
                      <a:r>
                        <a:rPr lang="en-US" altLang="ja-JP" sz="2400" dirty="0"/>
                        <a:t>)</a:t>
                      </a:r>
                      <a:r>
                        <a:rPr lang="ja-JP" altLang="en-US" sz="2400" dirty="0"/>
                        <a:t>を用いて、食事用モバイルアプリの 内容と品質を評価</a:t>
                      </a:r>
                      <a:endParaRPr lang="en-US" altLang="ja-JP" sz="2400" dirty="0"/>
                    </a:p>
                    <a:p>
                      <a:endParaRPr kumimoji="1" lang="ja-JP" alt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400" dirty="0"/>
                        <a:t>Apple </a:t>
                      </a:r>
                      <a:r>
                        <a:rPr lang="ja-JP" altLang="en-US" sz="2400" dirty="0"/>
                        <a:t>ストア、</a:t>
                      </a:r>
                      <a:r>
                        <a:rPr lang="en-US" altLang="ja-JP" sz="2400" dirty="0"/>
                        <a:t>play</a:t>
                      </a:r>
                      <a:r>
                        <a:rPr lang="ja-JP" altLang="en-US" sz="2400" dirty="0"/>
                        <a:t>ストアの上位にランクされたアプリは</a:t>
                      </a:r>
                      <a:r>
                        <a:rPr lang="en-US" altLang="ja-JP" sz="2400" dirty="0">
                          <a:solidFill>
                            <a:srgbClr val="FF0000"/>
                          </a:solidFill>
                        </a:rPr>
                        <a:t>MARS</a:t>
                      </a:r>
                      <a:r>
                        <a:rPr lang="ja-JP" altLang="en-US" sz="2400" dirty="0"/>
                        <a:t>のスコアが高いことが判明</a:t>
                      </a:r>
                      <a:endParaRPr lang="en-US" altLang="ja-JP" sz="2400" dirty="0"/>
                    </a:p>
                  </a:txBody>
                  <a:tcPr/>
                </a:tc>
                <a:extLst>
                  <a:ext uri="{0D108BD9-81ED-4DB2-BD59-A6C34878D82A}">
                    <a16:rowId xmlns:a16="http://schemas.microsoft.com/office/drawing/2014/main" val="3177347414"/>
                  </a:ext>
                </a:extLst>
              </a:tr>
            </a:tbl>
          </a:graphicData>
        </a:graphic>
      </p:graphicFrame>
    </p:spTree>
    <p:extLst>
      <p:ext uri="{BB962C8B-B14F-4D97-AF65-F5344CB8AC3E}">
        <p14:creationId xmlns:p14="http://schemas.microsoft.com/office/powerpoint/2010/main" val="4013664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19A744-3049-38B3-BAC7-76F2000AAEF9}"/>
              </a:ext>
            </a:extLst>
          </p:cNvPr>
          <p:cNvSpPr>
            <a:spLocks noGrp="1"/>
          </p:cNvSpPr>
          <p:nvPr>
            <p:ph type="title"/>
          </p:nvPr>
        </p:nvSpPr>
        <p:spPr>
          <a:xfrm>
            <a:off x="167014" y="0"/>
            <a:ext cx="11639503" cy="1097627"/>
          </a:xfrm>
        </p:spPr>
        <p:txBody>
          <a:bodyPr>
            <a:normAutofit fontScale="90000"/>
          </a:bodyPr>
          <a:lstStyle/>
          <a:p>
            <a:r>
              <a:rPr kumimoji="1" lang="ja-JP" altLang="en-US" dirty="0"/>
              <a:t>栄養管理アプリに</a:t>
            </a:r>
            <a:r>
              <a:rPr lang="ja-JP" altLang="en-US" dirty="0"/>
              <a:t>関する先行</a:t>
            </a:r>
            <a:r>
              <a:rPr kumimoji="1" lang="ja-JP" altLang="en-US" dirty="0"/>
              <a:t>研究（物体認識）</a:t>
            </a:r>
          </a:p>
        </p:txBody>
      </p:sp>
      <p:graphicFrame>
        <p:nvGraphicFramePr>
          <p:cNvPr id="5" name="表 4">
            <a:extLst>
              <a:ext uri="{FF2B5EF4-FFF2-40B4-BE49-F238E27FC236}">
                <a16:creationId xmlns:a16="http://schemas.microsoft.com/office/drawing/2014/main" id="{93A2CBC0-9965-E8BE-C8DA-190793B0C92D}"/>
              </a:ext>
            </a:extLst>
          </p:cNvPr>
          <p:cNvGraphicFramePr>
            <a:graphicFrameLocks/>
          </p:cNvGraphicFramePr>
          <p:nvPr>
            <p:extLst>
              <p:ext uri="{D42A27DB-BD31-4B8C-83A1-F6EECF244321}">
                <p14:modId xmlns:p14="http://schemas.microsoft.com/office/powerpoint/2010/main" val="22329028"/>
              </p:ext>
            </p:extLst>
          </p:nvPr>
        </p:nvGraphicFramePr>
        <p:xfrm>
          <a:off x="205483" y="924675"/>
          <a:ext cx="11781037" cy="4494831"/>
        </p:xfrm>
        <a:graphic>
          <a:graphicData uri="http://schemas.openxmlformats.org/drawingml/2006/table">
            <a:tbl>
              <a:tblPr firstRow="1" bandRow="1">
                <a:tableStyleId>{5C22544A-7EE6-4342-B048-85BDC9FD1C3A}</a:tableStyleId>
              </a:tblPr>
              <a:tblGrid>
                <a:gridCol w="2290974">
                  <a:extLst>
                    <a:ext uri="{9D8B030D-6E8A-4147-A177-3AD203B41FA5}">
                      <a16:colId xmlns:a16="http://schemas.microsoft.com/office/drawing/2014/main" val="2182759023"/>
                    </a:ext>
                  </a:extLst>
                </a:gridCol>
                <a:gridCol w="4145873">
                  <a:extLst>
                    <a:ext uri="{9D8B030D-6E8A-4147-A177-3AD203B41FA5}">
                      <a16:colId xmlns:a16="http://schemas.microsoft.com/office/drawing/2014/main" val="250670202"/>
                    </a:ext>
                  </a:extLst>
                </a:gridCol>
                <a:gridCol w="5344190">
                  <a:extLst>
                    <a:ext uri="{9D8B030D-6E8A-4147-A177-3AD203B41FA5}">
                      <a16:colId xmlns:a16="http://schemas.microsoft.com/office/drawing/2014/main" val="2879759814"/>
                    </a:ext>
                  </a:extLst>
                </a:gridCol>
              </a:tblGrid>
              <a:tr h="523654">
                <a:tc>
                  <a:txBody>
                    <a:bodyPr/>
                    <a:lstStyle/>
                    <a:p>
                      <a:r>
                        <a:rPr kumimoji="1" lang="ja-JP" altLang="en-US" sz="2400" dirty="0"/>
                        <a:t>著者</a:t>
                      </a:r>
                    </a:p>
                  </a:txBody>
                  <a:tcPr/>
                </a:tc>
                <a:tc>
                  <a:txBody>
                    <a:bodyPr/>
                    <a:lstStyle/>
                    <a:p>
                      <a:r>
                        <a:rPr kumimoji="1" lang="ja-JP" altLang="en-US" sz="2400" dirty="0"/>
                        <a:t>概要</a:t>
                      </a:r>
                    </a:p>
                  </a:txBody>
                  <a:tcPr/>
                </a:tc>
                <a:tc>
                  <a:txBody>
                    <a:bodyPr/>
                    <a:lstStyle/>
                    <a:p>
                      <a:r>
                        <a:rPr kumimoji="1" lang="ja-JP" altLang="en-US" sz="2400" dirty="0"/>
                        <a:t>結果と課題</a:t>
                      </a:r>
                    </a:p>
                  </a:txBody>
                  <a:tcPr/>
                </a:tc>
                <a:extLst>
                  <a:ext uri="{0D108BD9-81ED-4DB2-BD59-A6C34878D82A}">
                    <a16:rowId xmlns:a16="http://schemas.microsoft.com/office/drawing/2014/main" val="2172583740"/>
                  </a:ext>
                </a:extLst>
              </a:tr>
              <a:tr h="1746137">
                <a:tc>
                  <a:txBody>
                    <a:bodyPr/>
                    <a:lstStyle/>
                    <a:p>
                      <a:r>
                        <a:rPr lang="en-US" altLang="ja-JP" sz="2400" dirty="0" err="1"/>
                        <a:t>R.S.Latha</a:t>
                      </a:r>
                      <a:endParaRPr lang="en-US" altLang="ja-JP" sz="2400" dirty="0"/>
                    </a:p>
                    <a:p>
                      <a:r>
                        <a:rPr kumimoji="1" lang="en-US" altLang="ja-JP" sz="2400" dirty="0"/>
                        <a:t>[5]</a:t>
                      </a:r>
                      <a:endParaRPr kumimoji="1" lang="ja-JP" altLang="en-US" sz="2400" dirty="0"/>
                    </a:p>
                  </a:txBody>
                  <a:tcPr/>
                </a:tc>
                <a:tc>
                  <a:txBody>
                    <a:bodyPr/>
                    <a:lstStyle/>
                    <a:p>
                      <a:pPr marL="342900" marR="0" lvl="0" indent="-3429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ltLang="ja-JP" sz="2800" dirty="0">
                          <a:solidFill>
                            <a:srgbClr val="FF0000"/>
                          </a:solidFill>
                        </a:rPr>
                        <a:t>YOLOv4 –tiny</a:t>
                      </a:r>
                      <a:r>
                        <a:rPr lang="ja-JP" altLang="en-US" sz="2800" dirty="0"/>
                        <a:t>を用いて、果物および野菜の検出を行った</a:t>
                      </a:r>
                      <a:endParaRPr lang="en-US" altLang="ja-JP" sz="2800" dirty="0"/>
                    </a:p>
                  </a:txBody>
                  <a:tcPr/>
                </a:tc>
                <a:tc>
                  <a:txBody>
                    <a:bodyPr/>
                    <a:lstStyle/>
                    <a:p>
                      <a:pPr marL="342900" marR="0" lvl="0" indent="-3429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ja-JP" altLang="en-US" sz="2800" dirty="0"/>
                        <a:t>推論時間</a:t>
                      </a:r>
                      <a:r>
                        <a:rPr lang="en-US" altLang="ja-JP" sz="2800" dirty="0"/>
                        <a:t>18</a:t>
                      </a:r>
                      <a:r>
                        <a:rPr lang="ja-JP" altLang="en-US" sz="2800" dirty="0"/>
                        <a:t>ミリ秒で</a:t>
                      </a:r>
                      <a:endParaRPr lang="en-US" altLang="ja-JP" sz="2800" dirty="0"/>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altLang="ja-JP" sz="2800" dirty="0"/>
                        <a:t>   5 1%(0.51)</a:t>
                      </a:r>
                      <a:r>
                        <a:rPr lang="ja-JP" altLang="en-US" sz="2800" dirty="0"/>
                        <a:t>の</a:t>
                      </a:r>
                      <a:r>
                        <a:rPr lang="en-US" altLang="ja-JP" sz="2800" dirty="0" err="1"/>
                        <a:t>mAP</a:t>
                      </a:r>
                      <a:r>
                        <a:rPr lang="ja-JP" altLang="en-US" sz="2800" dirty="0"/>
                        <a:t>値を生成</a:t>
                      </a:r>
                      <a:endParaRPr lang="en-US" altLang="ja-JP" sz="2800" dirty="0"/>
                    </a:p>
                    <a:p>
                      <a:pPr marL="342900" marR="0" lvl="0" indent="-3429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endParaRPr lang="en-US" altLang="ja-JP" sz="2800" dirty="0"/>
                    </a:p>
                  </a:txBody>
                  <a:tcPr/>
                </a:tc>
                <a:extLst>
                  <a:ext uri="{0D108BD9-81ED-4DB2-BD59-A6C34878D82A}">
                    <a16:rowId xmlns:a16="http://schemas.microsoft.com/office/drawing/2014/main" val="3281725884"/>
                  </a:ext>
                </a:extLst>
              </a:tr>
              <a:tr h="2059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400" dirty="0" err="1"/>
                        <a:t>Israk</a:t>
                      </a:r>
                      <a:r>
                        <a:rPr lang="en-US" altLang="ja-JP" sz="2400" dirty="0"/>
                        <a:t> Ahmed</a:t>
                      </a:r>
                      <a:r>
                        <a:rPr lang="ja-JP" altLang="en-US" sz="2400" dirty="0"/>
                        <a:t>ら</a:t>
                      </a:r>
                      <a:r>
                        <a:rPr lang="en-US" altLang="ja-JP" sz="2400" dirty="0"/>
                        <a:t>[6]</a:t>
                      </a:r>
                      <a:endParaRPr kumimoji="1" lang="ja-JP" altLang="en-US" sz="2400" dirty="0"/>
                    </a:p>
                  </a:txBody>
                  <a:tcPr/>
                </a:tc>
                <a:tc>
                  <a:txBody>
                    <a:bodyPr/>
                    <a:lstStyle/>
                    <a:p>
                      <a:pPr marL="342900" indent="-342900">
                        <a:buFont typeface="Arial" panose="020B0604020202020204" pitchFamily="34" charset="0"/>
                        <a:buChar char="•"/>
                      </a:pPr>
                      <a:r>
                        <a:rPr kumimoji="1" lang="ja-JP" altLang="en-US" sz="2800" b="0" i="0" kern="1200" dirty="0">
                          <a:solidFill>
                            <a:schemeClr val="dk1"/>
                          </a:solidFill>
                          <a:effectLst/>
                          <a:latin typeface="+mn-lt"/>
                          <a:ea typeface="+mn-ea"/>
                          <a:cs typeface="+mn-cs"/>
                        </a:rPr>
                        <a:t>野菜・果物の </a:t>
                      </a:r>
                      <a:r>
                        <a:rPr kumimoji="1" lang="en-US" altLang="ja-JP" sz="2800" b="0" i="0" kern="1200" dirty="0">
                          <a:solidFill>
                            <a:schemeClr val="dk1"/>
                          </a:solidFill>
                          <a:effectLst/>
                          <a:latin typeface="+mn-lt"/>
                          <a:ea typeface="+mn-ea"/>
                          <a:cs typeface="+mn-cs"/>
                        </a:rPr>
                        <a:t>21,000 </a:t>
                      </a:r>
                      <a:r>
                        <a:rPr kumimoji="1" lang="ja-JP" altLang="en-US" sz="2800" b="0" i="0" kern="1200" dirty="0">
                          <a:solidFill>
                            <a:schemeClr val="dk1"/>
                          </a:solidFill>
                          <a:effectLst/>
                          <a:latin typeface="+mn-lt"/>
                          <a:ea typeface="+mn-ea"/>
                          <a:cs typeface="+mn-cs"/>
                        </a:rPr>
                        <a:t>枚の画像で構成されるデータセットで学習させた</a:t>
                      </a:r>
                      <a:r>
                        <a:rPr kumimoji="1" lang="en-US" altLang="ja-JP" sz="2800" b="0" i="0" kern="1200" dirty="0">
                          <a:solidFill>
                            <a:srgbClr val="FF0000"/>
                          </a:solidFill>
                          <a:effectLst/>
                          <a:latin typeface="+mn-lt"/>
                          <a:ea typeface="+mn-ea"/>
                          <a:cs typeface="+mn-cs"/>
                        </a:rPr>
                        <a:t>CNN</a:t>
                      </a:r>
                      <a:r>
                        <a:rPr kumimoji="1" lang="ja-JP" altLang="en-US" sz="2800" b="0" i="0" kern="1200" dirty="0">
                          <a:solidFill>
                            <a:schemeClr val="dk1"/>
                          </a:solidFill>
                          <a:effectLst/>
                          <a:latin typeface="+mn-lt"/>
                          <a:ea typeface="+mn-ea"/>
                          <a:cs typeface="+mn-cs"/>
                        </a:rPr>
                        <a:t>モデルで認識を行った</a:t>
                      </a:r>
                      <a:endParaRPr kumimoji="1" lang="en-US" altLang="ja-JP" sz="2800" b="0" i="0" kern="1200" dirty="0">
                        <a:solidFill>
                          <a:schemeClr val="dk1"/>
                        </a:solidFill>
                        <a:effectLst/>
                        <a:latin typeface="+mn-lt"/>
                        <a:ea typeface="+mn-ea"/>
                        <a:cs typeface="+mn-cs"/>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2800" b="0" i="0" kern="1200" dirty="0">
                          <a:solidFill>
                            <a:schemeClr val="dk1"/>
                          </a:solidFill>
                          <a:effectLst/>
                          <a:latin typeface="+mn-lt"/>
                          <a:ea typeface="+mn-ea"/>
                          <a:cs typeface="+mn-cs"/>
                        </a:rPr>
                        <a:t>転移学習手法が小さなデータセットで従来の</a:t>
                      </a:r>
                      <a:r>
                        <a:rPr kumimoji="1" lang="en-US" altLang="ja-JP" sz="2800" b="0" i="0" kern="1200" dirty="0">
                          <a:solidFill>
                            <a:srgbClr val="FF0000"/>
                          </a:solidFill>
                          <a:effectLst/>
                          <a:latin typeface="+mn-lt"/>
                          <a:ea typeface="+mn-ea"/>
                          <a:cs typeface="+mn-cs"/>
                        </a:rPr>
                        <a:t>CNN</a:t>
                      </a:r>
                      <a:r>
                        <a:rPr kumimoji="1" lang="ja-JP" altLang="en-US" sz="2800" b="0" i="0" kern="1200" dirty="0">
                          <a:solidFill>
                            <a:schemeClr val="dk1"/>
                          </a:solidFill>
                          <a:effectLst/>
                          <a:latin typeface="+mn-lt"/>
                          <a:ea typeface="+mn-ea"/>
                          <a:cs typeface="+mn-cs"/>
                        </a:rPr>
                        <a:t>よりも優れた分類結果を達成</a:t>
                      </a:r>
                      <a:endParaRPr kumimoji="1" lang="en-US" altLang="ja-JP" sz="2800" dirty="0"/>
                    </a:p>
                    <a:p>
                      <a:pPr marL="342900" indent="-342900">
                        <a:buFont typeface="Arial" panose="020B0604020202020204" pitchFamily="34" charset="0"/>
                        <a:buChar char="•"/>
                      </a:pPr>
                      <a:endParaRPr kumimoji="1" lang="en-US" altLang="ja-JP" sz="2800" dirty="0"/>
                    </a:p>
                  </a:txBody>
                  <a:tcPr/>
                </a:tc>
                <a:extLst>
                  <a:ext uri="{0D108BD9-81ED-4DB2-BD59-A6C34878D82A}">
                    <a16:rowId xmlns:a16="http://schemas.microsoft.com/office/drawing/2014/main" val="3404322875"/>
                  </a:ext>
                </a:extLst>
              </a:tr>
            </a:tbl>
          </a:graphicData>
        </a:graphic>
      </p:graphicFrame>
    </p:spTree>
    <p:extLst>
      <p:ext uri="{BB962C8B-B14F-4D97-AF65-F5344CB8AC3E}">
        <p14:creationId xmlns:p14="http://schemas.microsoft.com/office/powerpoint/2010/main" val="1451594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16F895-1AB6-E44F-37E3-E21C20324C8E}"/>
              </a:ext>
            </a:extLst>
          </p:cNvPr>
          <p:cNvSpPr>
            <a:spLocks noGrp="1"/>
          </p:cNvSpPr>
          <p:nvPr>
            <p:ph type="title"/>
          </p:nvPr>
        </p:nvSpPr>
        <p:spPr>
          <a:xfrm>
            <a:off x="175364" y="152182"/>
            <a:ext cx="10515600" cy="1325563"/>
          </a:xfrm>
        </p:spPr>
        <p:txBody>
          <a:bodyPr/>
          <a:lstStyle/>
          <a:p>
            <a:r>
              <a:rPr kumimoji="1" lang="ja-JP" altLang="en-US" dirty="0"/>
              <a:t>栄養管理アプリに</a:t>
            </a:r>
            <a:r>
              <a:rPr lang="ja-JP" altLang="en-US" dirty="0"/>
              <a:t>関する先行</a:t>
            </a:r>
            <a:r>
              <a:rPr kumimoji="1" lang="ja-JP" altLang="en-US" dirty="0"/>
              <a:t>研究</a:t>
            </a:r>
          </a:p>
        </p:txBody>
      </p:sp>
      <p:pic>
        <p:nvPicPr>
          <p:cNvPr id="9" name="図 8">
            <a:extLst>
              <a:ext uri="{FF2B5EF4-FFF2-40B4-BE49-F238E27FC236}">
                <a16:creationId xmlns:a16="http://schemas.microsoft.com/office/drawing/2014/main" id="{687A10A6-1CD6-7896-92F8-93EFBA19F4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4653" y="1235778"/>
            <a:ext cx="5113035" cy="4386443"/>
          </a:xfrm>
          <a:prstGeom prst="rect">
            <a:avLst/>
          </a:prstGeom>
        </p:spPr>
      </p:pic>
      <p:pic>
        <p:nvPicPr>
          <p:cNvPr id="10" name="図 9">
            <a:extLst>
              <a:ext uri="{FF2B5EF4-FFF2-40B4-BE49-F238E27FC236}">
                <a16:creationId xmlns:a16="http://schemas.microsoft.com/office/drawing/2014/main" id="{EA8ABF1E-7E9B-68BA-8998-5240ED86B59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26567" y="1477745"/>
            <a:ext cx="4738913" cy="3865953"/>
          </a:xfrm>
          <a:prstGeom prst="rect">
            <a:avLst/>
          </a:prstGeom>
        </p:spPr>
      </p:pic>
      <p:sp>
        <p:nvSpPr>
          <p:cNvPr id="12" name="テキスト ボックス 11">
            <a:extLst>
              <a:ext uri="{FF2B5EF4-FFF2-40B4-BE49-F238E27FC236}">
                <a16:creationId xmlns:a16="http://schemas.microsoft.com/office/drawing/2014/main" id="{D329E2DC-4E7C-4C06-0D92-2E4A79B7ECA2}"/>
              </a:ext>
            </a:extLst>
          </p:cNvPr>
          <p:cNvSpPr txBox="1"/>
          <p:nvPr/>
        </p:nvSpPr>
        <p:spPr>
          <a:xfrm>
            <a:off x="9864392" y="5933747"/>
            <a:ext cx="2064372" cy="461665"/>
          </a:xfrm>
          <a:prstGeom prst="rect">
            <a:avLst/>
          </a:prstGeom>
          <a:noFill/>
        </p:spPr>
        <p:txBody>
          <a:bodyPr wrap="square">
            <a:spAutoFit/>
          </a:bodyPr>
          <a:lstStyle/>
          <a:p>
            <a:r>
              <a:rPr lang="en-US" altLang="ja-JP" sz="2400" dirty="0"/>
              <a:t>Rostami</a:t>
            </a:r>
            <a:r>
              <a:rPr lang="ja-JP" altLang="en-US" sz="2400" dirty="0"/>
              <a:t>ら</a:t>
            </a:r>
            <a:r>
              <a:rPr lang="en-US" altLang="ja-JP" sz="2400" dirty="0"/>
              <a:t>[3]</a:t>
            </a:r>
            <a:endParaRPr kumimoji="1" lang="ja-JP" altLang="en-US" sz="2400" dirty="0"/>
          </a:p>
        </p:txBody>
      </p:sp>
      <p:sp>
        <p:nvSpPr>
          <p:cNvPr id="14" name="テキスト ボックス 13">
            <a:extLst>
              <a:ext uri="{FF2B5EF4-FFF2-40B4-BE49-F238E27FC236}">
                <a16:creationId xmlns:a16="http://schemas.microsoft.com/office/drawing/2014/main" id="{FF6DD29E-ED7D-D932-A69E-0DEB6A42C5B2}"/>
              </a:ext>
            </a:extLst>
          </p:cNvPr>
          <p:cNvSpPr txBox="1"/>
          <p:nvPr/>
        </p:nvSpPr>
        <p:spPr>
          <a:xfrm>
            <a:off x="1973183" y="6065848"/>
            <a:ext cx="7644119" cy="461665"/>
          </a:xfrm>
          <a:prstGeom prst="rect">
            <a:avLst/>
          </a:prstGeom>
          <a:noFill/>
        </p:spPr>
        <p:txBody>
          <a:bodyPr wrap="square">
            <a:spAutoFit/>
          </a:bodyPr>
          <a:lstStyle/>
          <a:p>
            <a:r>
              <a:rPr lang="en-US" altLang="ja-JP" sz="2400" dirty="0"/>
              <a:t>[3]</a:t>
            </a:r>
            <a:r>
              <a:rPr lang="ja-JP" altLang="en-US" sz="2400" dirty="0"/>
              <a:t>のモデルの概念的枠組モデルの概念的枠組み</a:t>
            </a:r>
          </a:p>
        </p:txBody>
      </p:sp>
    </p:spTree>
    <p:extLst>
      <p:ext uri="{BB962C8B-B14F-4D97-AF65-F5344CB8AC3E}">
        <p14:creationId xmlns:p14="http://schemas.microsoft.com/office/powerpoint/2010/main" val="1116823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1F2C9A-FD9E-3577-5622-F0251AEE54DC}"/>
              </a:ext>
            </a:extLst>
          </p:cNvPr>
          <p:cNvSpPr>
            <a:spLocks noGrp="1"/>
          </p:cNvSpPr>
          <p:nvPr>
            <p:ph type="title"/>
          </p:nvPr>
        </p:nvSpPr>
        <p:spPr/>
        <p:txBody>
          <a:bodyPr/>
          <a:lstStyle/>
          <a:p>
            <a:r>
              <a:rPr kumimoji="1" lang="ja-JP" altLang="en-US" dirty="0"/>
              <a:t>先行研究を踏まえて</a:t>
            </a:r>
          </a:p>
        </p:txBody>
      </p:sp>
      <p:sp>
        <p:nvSpPr>
          <p:cNvPr id="16" name="テキスト ボックス 15">
            <a:extLst>
              <a:ext uri="{FF2B5EF4-FFF2-40B4-BE49-F238E27FC236}">
                <a16:creationId xmlns:a16="http://schemas.microsoft.com/office/drawing/2014/main" id="{DC9A36BE-50B2-BBE4-EBEE-71DE7A0A8575}"/>
              </a:ext>
            </a:extLst>
          </p:cNvPr>
          <p:cNvSpPr txBox="1"/>
          <p:nvPr/>
        </p:nvSpPr>
        <p:spPr>
          <a:xfrm>
            <a:off x="691366" y="1566510"/>
            <a:ext cx="11358473" cy="1384995"/>
          </a:xfrm>
          <a:prstGeom prst="rect">
            <a:avLst/>
          </a:prstGeom>
          <a:noFill/>
        </p:spPr>
        <p:txBody>
          <a:bodyPr wrap="square">
            <a:spAutoFit/>
          </a:bodyPr>
          <a:lstStyle/>
          <a:p>
            <a:r>
              <a:rPr lang="ja-JP" altLang="en-US" sz="2800" dirty="0"/>
              <a:t>栄養アプリの課題</a:t>
            </a:r>
            <a:endParaRPr lang="en-US" altLang="ja-JP" sz="2800" dirty="0"/>
          </a:p>
          <a:p>
            <a:r>
              <a:rPr lang="ja-JP" altLang="en-US" sz="2800" dirty="0"/>
              <a:t>料理を入力するとき、どんな食材がどれだけ使われているのかが分かりにくくなり、その結果、正確な栄養価を測ることが難しくなる</a:t>
            </a:r>
            <a:endParaRPr lang="en-US" altLang="ja-JP" sz="2800" dirty="0"/>
          </a:p>
        </p:txBody>
      </p:sp>
      <p:sp>
        <p:nvSpPr>
          <p:cNvPr id="7" name="テキスト ボックス 6">
            <a:extLst>
              <a:ext uri="{FF2B5EF4-FFF2-40B4-BE49-F238E27FC236}">
                <a16:creationId xmlns:a16="http://schemas.microsoft.com/office/drawing/2014/main" id="{A92DB108-DAEC-59CB-250C-547135B4B419}"/>
              </a:ext>
            </a:extLst>
          </p:cNvPr>
          <p:cNvSpPr txBox="1"/>
          <p:nvPr/>
        </p:nvSpPr>
        <p:spPr>
          <a:xfrm>
            <a:off x="601055" y="3429000"/>
            <a:ext cx="11085689" cy="1384995"/>
          </a:xfrm>
          <a:prstGeom prst="rect">
            <a:avLst/>
          </a:prstGeom>
          <a:noFill/>
        </p:spPr>
        <p:txBody>
          <a:bodyPr wrap="square">
            <a:spAutoFit/>
          </a:bodyPr>
          <a:lstStyle/>
          <a:p>
            <a:r>
              <a:rPr lang="ja-JP" altLang="en-US" sz="2800" dirty="0"/>
              <a:t>本研究では、料理にする前の食材を画像認識で読み取り、さらに価格と栄養価の両面を考慮して、</a:t>
            </a:r>
            <a:r>
              <a:rPr lang="ja-JP" altLang="en-US" sz="2800" dirty="0">
                <a:solidFill>
                  <a:srgbClr val="FF0000"/>
                </a:solidFill>
              </a:rPr>
              <a:t>ユーザーに対して最適な</a:t>
            </a:r>
            <a:r>
              <a:rPr lang="ja-JP" altLang="en-US" sz="2800" dirty="0"/>
              <a:t>野菜や果物を推薦し、</a:t>
            </a:r>
            <a:r>
              <a:rPr lang="ja-JP" altLang="en-US" sz="2800" dirty="0">
                <a:solidFill>
                  <a:srgbClr val="FF0000"/>
                </a:solidFill>
              </a:rPr>
              <a:t>それ</a:t>
            </a:r>
            <a:r>
              <a:rPr lang="ja-JP" altLang="en-US" sz="2800">
                <a:solidFill>
                  <a:srgbClr val="FF0000"/>
                </a:solidFill>
              </a:rPr>
              <a:t>に基づいたレシピ</a:t>
            </a:r>
            <a:r>
              <a:rPr lang="ja-JP" altLang="en-US" sz="2800" dirty="0">
                <a:solidFill>
                  <a:srgbClr val="FF0000"/>
                </a:solidFill>
              </a:rPr>
              <a:t>も出力</a:t>
            </a:r>
            <a:r>
              <a:rPr lang="ja-JP" altLang="en-US" sz="2800" dirty="0"/>
              <a:t>するシステムを提案</a:t>
            </a:r>
          </a:p>
        </p:txBody>
      </p:sp>
      <p:sp>
        <p:nvSpPr>
          <p:cNvPr id="11" name="テキスト ボックス 10">
            <a:extLst>
              <a:ext uri="{FF2B5EF4-FFF2-40B4-BE49-F238E27FC236}">
                <a16:creationId xmlns:a16="http://schemas.microsoft.com/office/drawing/2014/main" id="{5D2B53C5-0A48-0C50-6DF0-713EC03516BA}"/>
              </a:ext>
            </a:extLst>
          </p:cNvPr>
          <p:cNvSpPr txBox="1"/>
          <p:nvPr/>
        </p:nvSpPr>
        <p:spPr>
          <a:xfrm>
            <a:off x="348426" y="5291490"/>
            <a:ext cx="11590945" cy="954107"/>
          </a:xfrm>
          <a:prstGeom prst="rect">
            <a:avLst/>
          </a:prstGeom>
          <a:noFill/>
        </p:spPr>
        <p:txBody>
          <a:bodyPr wrap="square">
            <a:spAutoFit/>
          </a:bodyPr>
          <a:lstStyle/>
          <a:p>
            <a:r>
              <a:rPr lang="ja-JP" altLang="en-US" sz="2800" dirty="0">
                <a:solidFill>
                  <a:srgbClr val="FF0000"/>
                </a:solidFill>
              </a:rPr>
              <a:t>各素材の栄養価を正確に把握</a:t>
            </a:r>
            <a:r>
              <a:rPr lang="ja-JP" altLang="en-US" sz="2800" dirty="0"/>
              <a:t>することができ、</a:t>
            </a:r>
            <a:r>
              <a:rPr lang="ja-JP" altLang="en-US" sz="2800" dirty="0">
                <a:solidFill>
                  <a:srgbClr val="FF0000"/>
                </a:solidFill>
              </a:rPr>
              <a:t>摂取した栄養価が分かりやすくなる</a:t>
            </a:r>
          </a:p>
        </p:txBody>
      </p:sp>
    </p:spTree>
    <p:extLst>
      <p:ext uri="{BB962C8B-B14F-4D97-AF65-F5344CB8AC3E}">
        <p14:creationId xmlns:p14="http://schemas.microsoft.com/office/powerpoint/2010/main" val="3818779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1F2C9A-FD9E-3577-5622-F0251AEE54DC}"/>
              </a:ext>
            </a:extLst>
          </p:cNvPr>
          <p:cNvSpPr>
            <a:spLocks noGrp="1"/>
          </p:cNvSpPr>
          <p:nvPr>
            <p:ph type="title"/>
          </p:nvPr>
        </p:nvSpPr>
        <p:spPr/>
        <p:txBody>
          <a:bodyPr/>
          <a:lstStyle/>
          <a:p>
            <a:r>
              <a:rPr kumimoji="1" lang="ja-JP" altLang="en-US" dirty="0"/>
              <a:t>先行研究を踏まえて</a:t>
            </a:r>
          </a:p>
        </p:txBody>
      </p:sp>
      <p:pic>
        <p:nvPicPr>
          <p:cNvPr id="7" name="コンテンツ プレースホルダー 6" descr="QR コード&#10;&#10;低い精度で自動的に生成された説明">
            <a:extLst>
              <a:ext uri="{FF2B5EF4-FFF2-40B4-BE49-F238E27FC236}">
                <a16:creationId xmlns:a16="http://schemas.microsoft.com/office/drawing/2014/main" id="{62260BDE-C7DA-8D36-1AC7-7A937858660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3596" y="2297080"/>
            <a:ext cx="10864808" cy="3388992"/>
          </a:xfrm>
        </p:spPr>
      </p:pic>
      <p:sp>
        <p:nvSpPr>
          <p:cNvPr id="9" name="テキスト ボックス 8">
            <a:extLst>
              <a:ext uri="{FF2B5EF4-FFF2-40B4-BE49-F238E27FC236}">
                <a16:creationId xmlns:a16="http://schemas.microsoft.com/office/drawing/2014/main" id="{6E8B8D21-33B9-7671-FD11-548D42B77977}"/>
              </a:ext>
            </a:extLst>
          </p:cNvPr>
          <p:cNvSpPr txBox="1"/>
          <p:nvPr/>
        </p:nvSpPr>
        <p:spPr>
          <a:xfrm>
            <a:off x="1115155" y="1631646"/>
            <a:ext cx="1117600" cy="523220"/>
          </a:xfrm>
          <a:prstGeom prst="rect">
            <a:avLst/>
          </a:prstGeom>
          <a:noFill/>
        </p:spPr>
        <p:txBody>
          <a:bodyPr wrap="square">
            <a:spAutoFit/>
          </a:bodyPr>
          <a:lstStyle/>
          <a:p>
            <a:r>
              <a:rPr kumimoji="1" lang="ja-JP" altLang="en-US" sz="2800" dirty="0"/>
              <a:t>①</a:t>
            </a:r>
          </a:p>
        </p:txBody>
      </p:sp>
      <p:sp>
        <p:nvSpPr>
          <p:cNvPr id="11" name="テキスト ボックス 10">
            <a:extLst>
              <a:ext uri="{FF2B5EF4-FFF2-40B4-BE49-F238E27FC236}">
                <a16:creationId xmlns:a16="http://schemas.microsoft.com/office/drawing/2014/main" id="{3BAAE530-982F-F4E0-7CE4-A2BEB9D176CE}"/>
              </a:ext>
            </a:extLst>
          </p:cNvPr>
          <p:cNvSpPr txBox="1"/>
          <p:nvPr/>
        </p:nvSpPr>
        <p:spPr>
          <a:xfrm>
            <a:off x="6382999" y="1330052"/>
            <a:ext cx="1047419" cy="523220"/>
          </a:xfrm>
          <a:prstGeom prst="rect">
            <a:avLst/>
          </a:prstGeom>
          <a:noFill/>
        </p:spPr>
        <p:txBody>
          <a:bodyPr wrap="square">
            <a:spAutoFit/>
          </a:bodyPr>
          <a:lstStyle/>
          <a:p>
            <a:r>
              <a:rPr kumimoji="1" lang="ja-JP" altLang="en-US" sz="2800" dirty="0"/>
              <a:t>③</a:t>
            </a:r>
          </a:p>
        </p:txBody>
      </p:sp>
      <p:sp>
        <p:nvSpPr>
          <p:cNvPr id="13" name="テキスト ボックス 12">
            <a:extLst>
              <a:ext uri="{FF2B5EF4-FFF2-40B4-BE49-F238E27FC236}">
                <a16:creationId xmlns:a16="http://schemas.microsoft.com/office/drawing/2014/main" id="{37088010-8918-2D02-BDF7-73C9C5124E91}"/>
              </a:ext>
            </a:extLst>
          </p:cNvPr>
          <p:cNvSpPr txBox="1"/>
          <p:nvPr/>
        </p:nvSpPr>
        <p:spPr>
          <a:xfrm>
            <a:off x="3707414" y="1631646"/>
            <a:ext cx="1336509" cy="523220"/>
          </a:xfrm>
          <a:prstGeom prst="rect">
            <a:avLst/>
          </a:prstGeom>
          <a:noFill/>
        </p:spPr>
        <p:txBody>
          <a:bodyPr wrap="square">
            <a:spAutoFit/>
          </a:bodyPr>
          <a:lstStyle/>
          <a:p>
            <a:r>
              <a:rPr lang="ja-JP" altLang="en-US" sz="2800" dirty="0"/>
              <a:t>②</a:t>
            </a:r>
            <a:endParaRPr lang="en-US" altLang="ja-JP" sz="2800" dirty="0"/>
          </a:p>
        </p:txBody>
      </p:sp>
      <p:sp>
        <p:nvSpPr>
          <p:cNvPr id="14" name="正方形/長方形 13">
            <a:extLst>
              <a:ext uri="{FF2B5EF4-FFF2-40B4-BE49-F238E27FC236}">
                <a16:creationId xmlns:a16="http://schemas.microsoft.com/office/drawing/2014/main" id="{976E74F2-AFC0-F82A-240D-8A251F9596EC}"/>
              </a:ext>
            </a:extLst>
          </p:cNvPr>
          <p:cNvSpPr/>
          <p:nvPr/>
        </p:nvSpPr>
        <p:spPr>
          <a:xfrm>
            <a:off x="1415534" y="2115179"/>
            <a:ext cx="2065866" cy="1474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A4845518-295E-FE9F-D44B-BE96A630C564}"/>
              </a:ext>
            </a:extLst>
          </p:cNvPr>
          <p:cNvSpPr/>
          <p:nvPr/>
        </p:nvSpPr>
        <p:spPr>
          <a:xfrm>
            <a:off x="3811224" y="2103788"/>
            <a:ext cx="2465398" cy="1474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6A4BD4B9-E541-4BF4-B9BC-59F422E9C8A6}"/>
              </a:ext>
            </a:extLst>
          </p:cNvPr>
          <p:cNvSpPr/>
          <p:nvPr/>
        </p:nvSpPr>
        <p:spPr>
          <a:xfrm>
            <a:off x="6606446" y="1816146"/>
            <a:ext cx="5118527" cy="405407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5AEA7AC4-9BB6-CFAB-B0E7-733AF91FD1F2}"/>
              </a:ext>
            </a:extLst>
          </p:cNvPr>
          <p:cNvSpPr/>
          <p:nvPr/>
        </p:nvSpPr>
        <p:spPr>
          <a:xfrm>
            <a:off x="4029325" y="4336824"/>
            <a:ext cx="2465398" cy="1474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09D75C19-D627-AD28-AAC1-84C9766C2A9F}"/>
              </a:ext>
            </a:extLst>
          </p:cNvPr>
          <p:cNvSpPr/>
          <p:nvPr/>
        </p:nvSpPr>
        <p:spPr>
          <a:xfrm>
            <a:off x="577439" y="4264446"/>
            <a:ext cx="3082489" cy="1474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5A3A0CF2-2E37-E3C0-EFE4-47DAC9899F69}"/>
              </a:ext>
            </a:extLst>
          </p:cNvPr>
          <p:cNvSpPr txBox="1"/>
          <p:nvPr/>
        </p:nvSpPr>
        <p:spPr>
          <a:xfrm>
            <a:off x="3824840" y="3853701"/>
            <a:ext cx="918820" cy="523220"/>
          </a:xfrm>
          <a:prstGeom prst="rect">
            <a:avLst/>
          </a:prstGeom>
          <a:noFill/>
        </p:spPr>
        <p:txBody>
          <a:bodyPr wrap="square">
            <a:spAutoFit/>
          </a:bodyPr>
          <a:lstStyle/>
          <a:p>
            <a:r>
              <a:rPr lang="ja-JP" altLang="en-US" sz="2800" dirty="0"/>
              <a:t>④</a:t>
            </a:r>
          </a:p>
        </p:txBody>
      </p:sp>
      <p:sp>
        <p:nvSpPr>
          <p:cNvPr id="22" name="テキスト ボックス 21">
            <a:extLst>
              <a:ext uri="{FF2B5EF4-FFF2-40B4-BE49-F238E27FC236}">
                <a16:creationId xmlns:a16="http://schemas.microsoft.com/office/drawing/2014/main" id="{C373DA90-C85B-522A-4F2C-771B36E98BA5}"/>
              </a:ext>
            </a:extLst>
          </p:cNvPr>
          <p:cNvSpPr txBox="1"/>
          <p:nvPr/>
        </p:nvSpPr>
        <p:spPr>
          <a:xfrm>
            <a:off x="575970" y="3849657"/>
            <a:ext cx="1995923" cy="523220"/>
          </a:xfrm>
          <a:prstGeom prst="rect">
            <a:avLst/>
          </a:prstGeom>
          <a:noFill/>
        </p:spPr>
        <p:txBody>
          <a:bodyPr wrap="square">
            <a:spAutoFit/>
          </a:bodyPr>
          <a:lstStyle/>
          <a:p>
            <a:r>
              <a:rPr lang="ja-JP" altLang="en-US" sz="2800" dirty="0"/>
              <a:t>⑤</a:t>
            </a:r>
          </a:p>
        </p:txBody>
      </p:sp>
      <p:sp>
        <p:nvSpPr>
          <p:cNvPr id="24" name="テキスト ボックス 23">
            <a:extLst>
              <a:ext uri="{FF2B5EF4-FFF2-40B4-BE49-F238E27FC236}">
                <a16:creationId xmlns:a16="http://schemas.microsoft.com/office/drawing/2014/main" id="{06A2B498-CE72-A298-212E-3AB6C9E9C046}"/>
              </a:ext>
            </a:extLst>
          </p:cNvPr>
          <p:cNvSpPr txBox="1"/>
          <p:nvPr/>
        </p:nvSpPr>
        <p:spPr>
          <a:xfrm>
            <a:off x="7430418" y="1873756"/>
            <a:ext cx="3774298" cy="523220"/>
          </a:xfrm>
          <a:prstGeom prst="rect">
            <a:avLst/>
          </a:prstGeom>
          <a:noFill/>
        </p:spPr>
        <p:txBody>
          <a:bodyPr wrap="square">
            <a:spAutoFit/>
          </a:bodyPr>
          <a:lstStyle/>
          <a:p>
            <a:r>
              <a:rPr lang="en-US" altLang="ja-JP" sz="2800" dirty="0"/>
              <a:t>Ⅰ</a:t>
            </a:r>
            <a:r>
              <a:rPr lang="ja-JP" altLang="en-US" sz="2800" dirty="0"/>
              <a:t>　　　　　</a:t>
            </a:r>
            <a:r>
              <a:rPr lang="en-US" altLang="ja-JP" sz="2800" dirty="0"/>
              <a:t>Ⅰ</a:t>
            </a:r>
            <a:r>
              <a:rPr lang="ja-JP" altLang="en-US" sz="2800" dirty="0"/>
              <a:t>　　　</a:t>
            </a:r>
            <a:endParaRPr kumimoji="1" lang="ja-JP" altLang="en-US" sz="2800" dirty="0"/>
          </a:p>
        </p:txBody>
      </p:sp>
      <p:sp>
        <p:nvSpPr>
          <p:cNvPr id="26" name="テキスト ボックス 25">
            <a:extLst>
              <a:ext uri="{FF2B5EF4-FFF2-40B4-BE49-F238E27FC236}">
                <a16:creationId xmlns:a16="http://schemas.microsoft.com/office/drawing/2014/main" id="{78DF2CC0-9793-B766-FF19-D4C3605F61BA}"/>
              </a:ext>
            </a:extLst>
          </p:cNvPr>
          <p:cNvSpPr txBox="1"/>
          <p:nvPr/>
        </p:nvSpPr>
        <p:spPr>
          <a:xfrm>
            <a:off x="7712146" y="3731089"/>
            <a:ext cx="3641654" cy="523220"/>
          </a:xfrm>
          <a:prstGeom prst="rect">
            <a:avLst/>
          </a:prstGeom>
          <a:noFill/>
        </p:spPr>
        <p:txBody>
          <a:bodyPr wrap="square">
            <a:spAutoFit/>
          </a:bodyPr>
          <a:lstStyle/>
          <a:p>
            <a:r>
              <a:rPr kumimoji="1" lang="en-US" altLang="ja-JP" sz="2800" dirty="0"/>
              <a:t>Ⅲ</a:t>
            </a:r>
            <a:r>
              <a:rPr lang="ja-JP" altLang="en-US" sz="2800" dirty="0"/>
              <a:t>　　　　</a:t>
            </a:r>
            <a:r>
              <a:rPr lang="en-US" altLang="ja-JP" sz="2800" dirty="0"/>
              <a:t>Ⅱ</a:t>
            </a:r>
            <a:endParaRPr kumimoji="1" lang="en-US" altLang="ja-JP" sz="2800" dirty="0"/>
          </a:p>
        </p:txBody>
      </p:sp>
    </p:spTree>
    <p:extLst>
      <p:ext uri="{BB962C8B-B14F-4D97-AF65-F5344CB8AC3E}">
        <p14:creationId xmlns:p14="http://schemas.microsoft.com/office/powerpoint/2010/main" val="621792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12C45C-607E-5305-8CC9-0977D3A9BDF4}"/>
              </a:ext>
            </a:extLst>
          </p:cNvPr>
          <p:cNvSpPr>
            <a:spLocks noGrp="1"/>
          </p:cNvSpPr>
          <p:nvPr>
            <p:ph type="title"/>
          </p:nvPr>
        </p:nvSpPr>
        <p:spPr/>
        <p:txBody>
          <a:bodyPr/>
          <a:lstStyle/>
          <a:p>
            <a:r>
              <a:rPr kumimoji="1" lang="ja-JP" altLang="en-US" dirty="0"/>
              <a:t>学習用データセット比較</a:t>
            </a:r>
            <a:r>
              <a:rPr lang="ja-JP" altLang="en-US" dirty="0"/>
              <a:t>①</a:t>
            </a:r>
            <a:endParaRPr kumimoji="1" lang="ja-JP" altLang="en-US" dirty="0"/>
          </a:p>
        </p:txBody>
      </p:sp>
      <p:graphicFrame>
        <p:nvGraphicFramePr>
          <p:cNvPr id="4" name="表 4">
            <a:extLst>
              <a:ext uri="{FF2B5EF4-FFF2-40B4-BE49-F238E27FC236}">
                <a16:creationId xmlns:a16="http://schemas.microsoft.com/office/drawing/2014/main" id="{C2D3DAFC-A70B-8367-9A0B-EBF731D6FC1E}"/>
              </a:ext>
            </a:extLst>
          </p:cNvPr>
          <p:cNvGraphicFramePr>
            <a:graphicFrameLocks noGrp="1"/>
          </p:cNvGraphicFramePr>
          <p:nvPr>
            <p:ph idx="1"/>
            <p:extLst>
              <p:ext uri="{D42A27DB-BD31-4B8C-83A1-F6EECF244321}">
                <p14:modId xmlns:p14="http://schemas.microsoft.com/office/powerpoint/2010/main" val="3481916378"/>
              </p:ext>
            </p:extLst>
          </p:nvPr>
        </p:nvGraphicFramePr>
        <p:xfrm>
          <a:off x="838199" y="1825623"/>
          <a:ext cx="11184468" cy="3779520"/>
        </p:xfrm>
        <a:graphic>
          <a:graphicData uri="http://schemas.openxmlformats.org/drawingml/2006/table">
            <a:tbl>
              <a:tblPr firstRow="1" bandRow="1">
                <a:tableStyleId>{5C22544A-7EE6-4342-B048-85BDC9FD1C3A}</a:tableStyleId>
              </a:tblPr>
              <a:tblGrid>
                <a:gridCol w="1682196">
                  <a:extLst>
                    <a:ext uri="{9D8B030D-6E8A-4147-A177-3AD203B41FA5}">
                      <a16:colId xmlns:a16="http://schemas.microsoft.com/office/drawing/2014/main" val="3363883192"/>
                    </a:ext>
                  </a:extLst>
                </a:gridCol>
                <a:gridCol w="4546449">
                  <a:extLst>
                    <a:ext uri="{9D8B030D-6E8A-4147-A177-3AD203B41FA5}">
                      <a16:colId xmlns:a16="http://schemas.microsoft.com/office/drawing/2014/main" val="3161841475"/>
                    </a:ext>
                  </a:extLst>
                </a:gridCol>
                <a:gridCol w="4955823">
                  <a:extLst>
                    <a:ext uri="{9D8B030D-6E8A-4147-A177-3AD203B41FA5}">
                      <a16:colId xmlns:a16="http://schemas.microsoft.com/office/drawing/2014/main" val="4251135344"/>
                    </a:ext>
                  </a:extLst>
                </a:gridCol>
              </a:tblGrid>
              <a:tr h="870039">
                <a:tc>
                  <a:txBody>
                    <a:bodyPr/>
                    <a:lstStyle/>
                    <a:p>
                      <a:r>
                        <a:rPr kumimoji="1" lang="ja-JP" altLang="en-US" sz="2800" dirty="0"/>
                        <a:t>データセット名</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dirty="0"/>
                        <a:t>画像枚数</a:t>
                      </a:r>
                    </a:p>
                    <a:p>
                      <a:endParaRPr kumimoji="1" lang="ja-JP" altLang="en-US" sz="2800" dirty="0"/>
                    </a:p>
                  </a:txBody>
                  <a:tcPr/>
                </a:tc>
                <a:tc>
                  <a:txBody>
                    <a:bodyPr/>
                    <a:lstStyle/>
                    <a:p>
                      <a:r>
                        <a:rPr kumimoji="1" lang="ja-JP" altLang="en-US" sz="2800" dirty="0"/>
                        <a:t>クラス</a:t>
                      </a:r>
                    </a:p>
                  </a:txBody>
                  <a:tcPr/>
                </a:tc>
                <a:extLst>
                  <a:ext uri="{0D108BD9-81ED-4DB2-BD59-A6C34878D82A}">
                    <a16:rowId xmlns:a16="http://schemas.microsoft.com/office/drawing/2014/main" val="4019340665"/>
                  </a:ext>
                </a:extLst>
              </a:tr>
              <a:tr h="870039">
                <a:tc>
                  <a:txBody>
                    <a:bodyPr/>
                    <a:lstStyle/>
                    <a:p>
                      <a:r>
                        <a:rPr kumimoji="1" lang="en-US" altLang="ja-JP" sz="2800" dirty="0" err="1"/>
                        <a:t>VegFru</a:t>
                      </a:r>
                      <a:endParaRPr kumimoji="1" lang="ja-JP" altLang="en-US" sz="2800" dirty="0"/>
                    </a:p>
                  </a:txBody>
                  <a:tcPr/>
                </a:tc>
                <a:tc>
                  <a:txBody>
                    <a:bodyPr/>
                    <a:lstStyle/>
                    <a:p>
                      <a:r>
                        <a:rPr kumimoji="1" lang="ja-JP" altLang="en-US" sz="2800" b="0" i="0" kern="1200" dirty="0">
                          <a:solidFill>
                            <a:schemeClr val="tx1"/>
                          </a:solidFill>
                          <a:effectLst/>
                          <a:latin typeface="+mn-lt"/>
                          <a:ea typeface="+mn-ea"/>
                          <a:cs typeface="+mn-cs"/>
                        </a:rPr>
                        <a:t>野菜・果物の写真</a:t>
                      </a:r>
                      <a:r>
                        <a:rPr kumimoji="1" lang="en-US" altLang="ja-JP" sz="2800" b="0" i="0" kern="1200" dirty="0">
                          <a:solidFill>
                            <a:srgbClr val="FF0000"/>
                          </a:solidFill>
                          <a:effectLst/>
                          <a:latin typeface="+mn-lt"/>
                          <a:ea typeface="+mn-ea"/>
                          <a:cs typeface="+mn-cs"/>
                        </a:rPr>
                        <a:t>160,000</a:t>
                      </a:r>
                      <a:r>
                        <a:rPr kumimoji="1" lang="en-US" altLang="ja-JP" sz="2800" b="0" i="0" kern="1200" dirty="0">
                          <a:solidFill>
                            <a:schemeClr val="dk1"/>
                          </a:solidFill>
                          <a:effectLst/>
                          <a:latin typeface="+mn-lt"/>
                          <a:ea typeface="+mn-ea"/>
                          <a:cs typeface="+mn-cs"/>
                        </a:rPr>
                        <a:t> </a:t>
                      </a:r>
                      <a:r>
                        <a:rPr kumimoji="1" lang="ja-JP" altLang="en-US" sz="2800" b="0" i="0" kern="1200" dirty="0">
                          <a:solidFill>
                            <a:schemeClr val="dk1"/>
                          </a:solidFill>
                          <a:effectLst/>
                          <a:latin typeface="+mn-lt"/>
                          <a:ea typeface="+mn-ea"/>
                          <a:cs typeface="+mn-cs"/>
                        </a:rPr>
                        <a:t>枚を超える</a:t>
                      </a:r>
                      <a:endParaRPr kumimoji="1" lang="ja-JP" altLang="en-US" sz="2800" dirty="0"/>
                    </a:p>
                  </a:txBody>
                  <a:tcPr/>
                </a:tc>
                <a:tc>
                  <a:txBody>
                    <a:bodyPr/>
                    <a:lstStyle/>
                    <a:p>
                      <a:r>
                        <a:rPr kumimoji="1" lang="en-US" altLang="ja-JP" sz="2800" dirty="0"/>
                        <a:t>292</a:t>
                      </a:r>
                      <a:r>
                        <a:rPr kumimoji="1" lang="ja-JP" altLang="en-US" sz="2800" dirty="0"/>
                        <a:t>カテゴリ</a:t>
                      </a:r>
                    </a:p>
                  </a:txBody>
                  <a:tcPr/>
                </a:tc>
                <a:extLst>
                  <a:ext uri="{0D108BD9-81ED-4DB2-BD59-A6C34878D82A}">
                    <a16:rowId xmlns:a16="http://schemas.microsoft.com/office/drawing/2014/main" val="188242996"/>
                  </a:ext>
                </a:extLst>
              </a:tr>
              <a:tr h="870039">
                <a:tc>
                  <a:txBody>
                    <a:bodyPr/>
                    <a:lstStyle/>
                    <a:p>
                      <a:r>
                        <a:rPr kumimoji="1" lang="en-US" altLang="ja-JP" sz="2800" dirty="0"/>
                        <a:t>Fruits-360</a:t>
                      </a:r>
                      <a:endParaRPr kumimoji="1" lang="ja-JP" altLang="en-US" sz="2800" dirty="0"/>
                    </a:p>
                  </a:txBody>
                  <a:tcPr/>
                </a:tc>
                <a:tc>
                  <a:txBody>
                    <a:bodyPr/>
                    <a:lstStyle/>
                    <a:p>
                      <a:r>
                        <a:rPr kumimoji="1" lang="ja-JP" altLang="en-US" sz="2800" b="0" i="0" kern="1200" dirty="0">
                          <a:solidFill>
                            <a:schemeClr val="tx1"/>
                          </a:solidFill>
                          <a:effectLst/>
                          <a:latin typeface="+mn-lt"/>
                          <a:ea typeface="+mn-ea"/>
                          <a:cs typeface="+mn-cs"/>
                        </a:rPr>
                        <a:t>野菜・果物、ナッツの写真</a:t>
                      </a:r>
                      <a:r>
                        <a:rPr kumimoji="1" lang="en-US" altLang="ja-JP" sz="2800" b="0" i="0" kern="1200" dirty="0">
                          <a:solidFill>
                            <a:srgbClr val="FF0000"/>
                          </a:solidFill>
                          <a:effectLst/>
                          <a:latin typeface="+mn-lt"/>
                          <a:ea typeface="+mn-ea"/>
                          <a:cs typeface="+mn-cs"/>
                        </a:rPr>
                        <a:t>90483</a:t>
                      </a:r>
                      <a:r>
                        <a:rPr kumimoji="1" lang="ja-JP" altLang="en-US" sz="2800" b="0" i="0" kern="1200" dirty="0">
                          <a:solidFill>
                            <a:schemeClr val="dk1"/>
                          </a:solidFill>
                          <a:effectLst/>
                          <a:latin typeface="+mn-lt"/>
                          <a:ea typeface="+mn-ea"/>
                          <a:cs typeface="+mn-cs"/>
                        </a:rPr>
                        <a:t>枚</a:t>
                      </a:r>
                      <a:endParaRPr kumimoji="1" lang="ja-JP" altLang="en-US" sz="2800" dirty="0"/>
                    </a:p>
                  </a:txBody>
                  <a:tcPr/>
                </a:tc>
                <a:tc>
                  <a:txBody>
                    <a:bodyPr/>
                    <a:lstStyle/>
                    <a:p>
                      <a:r>
                        <a:rPr kumimoji="1" lang="en-US" altLang="ja-JP" sz="2800" dirty="0"/>
                        <a:t>131</a:t>
                      </a:r>
                      <a:r>
                        <a:rPr kumimoji="1" lang="ja-JP" altLang="en-US" sz="2800" dirty="0"/>
                        <a:t>カテゴリ</a:t>
                      </a:r>
                    </a:p>
                  </a:txBody>
                  <a:tcPr/>
                </a:tc>
                <a:extLst>
                  <a:ext uri="{0D108BD9-81ED-4DB2-BD59-A6C34878D82A}">
                    <a16:rowId xmlns:a16="http://schemas.microsoft.com/office/drawing/2014/main" val="3257271768"/>
                  </a:ext>
                </a:extLst>
              </a:tr>
              <a:tr h="8700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i="0" kern="1200" dirty="0">
                          <a:solidFill>
                            <a:schemeClr val="dk1"/>
                          </a:solidFill>
                          <a:effectLst/>
                          <a:latin typeface="+mn-lt"/>
                          <a:ea typeface="+mn-ea"/>
                          <a:cs typeface="+mn-cs"/>
                        </a:rPr>
                        <a:t>Food2K</a:t>
                      </a:r>
                    </a:p>
                    <a:p>
                      <a:endParaRPr kumimoji="1" lang="ja-JP" altLang="en-US" sz="2800" dirty="0"/>
                    </a:p>
                  </a:txBody>
                  <a:tcPr/>
                </a:tc>
                <a:tc>
                  <a:txBody>
                    <a:bodyPr/>
                    <a:lstStyle/>
                    <a:p>
                      <a:r>
                        <a:rPr kumimoji="1" lang="en-US" altLang="ja-JP" sz="2800" b="0" i="0" kern="1200" dirty="0">
                          <a:solidFill>
                            <a:schemeClr val="dk1"/>
                          </a:solidFill>
                          <a:effectLst/>
                          <a:latin typeface="+mn-lt"/>
                          <a:ea typeface="+mn-ea"/>
                          <a:cs typeface="+mn-cs"/>
                        </a:rPr>
                        <a:t>100 </a:t>
                      </a:r>
                      <a:r>
                        <a:rPr kumimoji="1" lang="ja-JP" altLang="en-US" sz="2800" b="0" i="0" kern="1200" dirty="0">
                          <a:solidFill>
                            <a:schemeClr val="dk1"/>
                          </a:solidFill>
                          <a:effectLst/>
                          <a:latin typeface="+mn-lt"/>
                          <a:ea typeface="+mn-ea"/>
                          <a:cs typeface="+mn-cs"/>
                        </a:rPr>
                        <a:t>万を超える画像</a:t>
                      </a:r>
                      <a:endParaRPr kumimoji="1" lang="ja-JP" altLang="en-US" sz="2800" dirty="0"/>
                    </a:p>
                  </a:txBody>
                  <a:tcPr/>
                </a:tc>
                <a:tc>
                  <a:txBody>
                    <a:bodyPr/>
                    <a:lstStyle/>
                    <a:p>
                      <a:r>
                        <a:rPr kumimoji="1" lang="en-US" altLang="ja-JP" sz="2800" b="0" i="0" kern="1200" dirty="0">
                          <a:solidFill>
                            <a:schemeClr val="dk1"/>
                          </a:solidFill>
                          <a:effectLst/>
                          <a:latin typeface="+mn-lt"/>
                          <a:ea typeface="+mn-ea"/>
                          <a:cs typeface="+mn-cs"/>
                        </a:rPr>
                        <a:t>2,000</a:t>
                      </a:r>
                      <a:r>
                        <a:rPr kumimoji="1" lang="ja-JP" altLang="en-US" sz="2800" b="0" i="0" kern="1200" dirty="0">
                          <a:solidFill>
                            <a:schemeClr val="dk1"/>
                          </a:solidFill>
                          <a:effectLst/>
                          <a:latin typeface="+mn-lt"/>
                          <a:ea typeface="+mn-ea"/>
                          <a:cs typeface="+mn-cs"/>
                        </a:rPr>
                        <a:t>カテゴリ</a:t>
                      </a:r>
                      <a:endParaRPr kumimoji="1" lang="ja-JP" altLang="en-US" sz="2800" dirty="0"/>
                    </a:p>
                  </a:txBody>
                  <a:tcPr/>
                </a:tc>
                <a:extLst>
                  <a:ext uri="{0D108BD9-81ED-4DB2-BD59-A6C34878D82A}">
                    <a16:rowId xmlns:a16="http://schemas.microsoft.com/office/drawing/2014/main" val="3459000441"/>
                  </a:ext>
                </a:extLst>
              </a:tr>
            </a:tbl>
          </a:graphicData>
        </a:graphic>
      </p:graphicFrame>
      <p:sp>
        <p:nvSpPr>
          <p:cNvPr id="3" name="正方形/長方形 2">
            <a:extLst>
              <a:ext uri="{FF2B5EF4-FFF2-40B4-BE49-F238E27FC236}">
                <a16:creationId xmlns:a16="http://schemas.microsoft.com/office/drawing/2014/main" id="{29FD2577-9CE4-40BD-0E94-0D38B52ADE3E}"/>
              </a:ext>
            </a:extLst>
          </p:cNvPr>
          <p:cNvSpPr/>
          <p:nvPr/>
        </p:nvSpPr>
        <p:spPr>
          <a:xfrm>
            <a:off x="838200" y="2755828"/>
            <a:ext cx="11184467" cy="19191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0576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60E671-CDC0-998C-0F4B-2D9699D6E821}"/>
              </a:ext>
            </a:extLst>
          </p:cNvPr>
          <p:cNvSpPr>
            <a:spLocks noGrp="1"/>
          </p:cNvSpPr>
          <p:nvPr>
            <p:ph type="title"/>
          </p:nvPr>
        </p:nvSpPr>
        <p:spPr/>
        <p:txBody>
          <a:bodyPr/>
          <a:lstStyle/>
          <a:p>
            <a:r>
              <a:rPr kumimoji="1" lang="ja-JP" altLang="en-US" dirty="0"/>
              <a:t>画像認識比較②</a:t>
            </a:r>
          </a:p>
        </p:txBody>
      </p:sp>
      <p:graphicFrame>
        <p:nvGraphicFramePr>
          <p:cNvPr id="4" name="表 4">
            <a:extLst>
              <a:ext uri="{FF2B5EF4-FFF2-40B4-BE49-F238E27FC236}">
                <a16:creationId xmlns:a16="http://schemas.microsoft.com/office/drawing/2014/main" id="{65AD7E73-F4B1-5D70-8304-67B8BF86F272}"/>
              </a:ext>
            </a:extLst>
          </p:cNvPr>
          <p:cNvGraphicFramePr>
            <a:graphicFrameLocks noGrp="1"/>
          </p:cNvGraphicFramePr>
          <p:nvPr>
            <p:ph idx="1"/>
            <p:extLst>
              <p:ext uri="{D42A27DB-BD31-4B8C-83A1-F6EECF244321}">
                <p14:modId xmlns:p14="http://schemas.microsoft.com/office/powerpoint/2010/main" val="3381672299"/>
              </p:ext>
            </p:extLst>
          </p:nvPr>
        </p:nvGraphicFramePr>
        <p:xfrm>
          <a:off x="1007531" y="1509535"/>
          <a:ext cx="10732913" cy="4715881"/>
        </p:xfrm>
        <a:graphic>
          <a:graphicData uri="http://schemas.openxmlformats.org/drawingml/2006/table">
            <a:tbl>
              <a:tblPr firstRow="1" bandRow="1">
                <a:tableStyleId>{5C22544A-7EE6-4342-B048-85BDC9FD1C3A}</a:tableStyleId>
              </a:tblPr>
              <a:tblGrid>
                <a:gridCol w="1825980">
                  <a:extLst>
                    <a:ext uri="{9D8B030D-6E8A-4147-A177-3AD203B41FA5}">
                      <a16:colId xmlns:a16="http://schemas.microsoft.com/office/drawing/2014/main" val="1469381807"/>
                    </a:ext>
                  </a:extLst>
                </a:gridCol>
                <a:gridCol w="4718756">
                  <a:extLst>
                    <a:ext uri="{9D8B030D-6E8A-4147-A177-3AD203B41FA5}">
                      <a16:colId xmlns:a16="http://schemas.microsoft.com/office/drawing/2014/main" val="1055558353"/>
                    </a:ext>
                  </a:extLst>
                </a:gridCol>
                <a:gridCol w="4188177">
                  <a:extLst>
                    <a:ext uri="{9D8B030D-6E8A-4147-A177-3AD203B41FA5}">
                      <a16:colId xmlns:a16="http://schemas.microsoft.com/office/drawing/2014/main" val="3620430828"/>
                    </a:ext>
                  </a:extLst>
                </a:gridCol>
              </a:tblGrid>
              <a:tr h="1149721">
                <a:tc>
                  <a:txBody>
                    <a:bodyPr/>
                    <a:lstStyle/>
                    <a:p>
                      <a:r>
                        <a:rPr kumimoji="1" lang="ja-JP" altLang="en-US" sz="2400" dirty="0"/>
                        <a:t>モデル</a:t>
                      </a:r>
                    </a:p>
                  </a:txBody>
                  <a:tcPr/>
                </a:tc>
                <a:tc>
                  <a:txBody>
                    <a:bodyPr/>
                    <a:lstStyle/>
                    <a:p>
                      <a:r>
                        <a:rPr kumimoji="1" lang="ja-JP" altLang="en-US" sz="2400" dirty="0"/>
                        <a:t>特徴</a:t>
                      </a:r>
                    </a:p>
                  </a:txBody>
                  <a:tcPr/>
                </a:tc>
                <a:tc>
                  <a:txBody>
                    <a:bodyPr/>
                    <a:lstStyle/>
                    <a:p>
                      <a:r>
                        <a:rPr kumimoji="1" lang="ja-JP" altLang="en-US" sz="2000" dirty="0"/>
                        <a:t>欠点</a:t>
                      </a:r>
                    </a:p>
                  </a:txBody>
                  <a:tcPr/>
                </a:tc>
                <a:extLst>
                  <a:ext uri="{0D108BD9-81ED-4DB2-BD59-A6C34878D82A}">
                    <a16:rowId xmlns:a16="http://schemas.microsoft.com/office/drawing/2014/main" val="1482570028"/>
                  </a:ext>
                </a:extLst>
              </a:tr>
              <a:tr h="1137302">
                <a:tc>
                  <a:txBody>
                    <a:bodyPr/>
                    <a:lstStyle/>
                    <a:p>
                      <a:r>
                        <a:rPr kumimoji="1" lang="en-US" altLang="ja-JP" sz="2400" dirty="0"/>
                        <a:t>Yolov10[7]</a:t>
                      </a:r>
                      <a:endParaRPr kumimoji="1" lang="ja-JP" altLang="en-US" sz="2400" dirty="0"/>
                    </a:p>
                  </a:txBody>
                  <a:tcPr/>
                </a:tc>
                <a:tc>
                  <a:txBody>
                    <a:bodyPr/>
                    <a:lstStyle/>
                    <a:p>
                      <a:r>
                        <a:rPr lang="ja-JP" altLang="en-US" sz="2400" dirty="0"/>
                        <a:t>高速かつリアルタイムでの物体検出が可能</a:t>
                      </a:r>
                      <a:endParaRPr lang="en-US" altLang="ja-JP" sz="2400" dirty="0"/>
                    </a:p>
                    <a:p>
                      <a:r>
                        <a:rPr kumimoji="1" lang="en-US" altLang="ja-JP" sz="2400" dirty="0"/>
                        <a:t>1</a:t>
                      </a:r>
                      <a:r>
                        <a:rPr kumimoji="1" lang="ja-JP" altLang="en-US" sz="2400" dirty="0"/>
                        <a:t>枚の画像から複数の物体を検出</a:t>
                      </a:r>
                      <a:endParaRPr kumimoji="1" lang="en-US" altLang="ja-JP" sz="2400" dirty="0"/>
                    </a:p>
                  </a:txBody>
                  <a:tcPr/>
                </a:tc>
                <a:tc>
                  <a:txBody>
                    <a:bodyPr/>
                    <a:lstStyle/>
                    <a:p>
                      <a:r>
                        <a:rPr kumimoji="1" lang="ja-JP" altLang="en-US" sz="2400" b="0" i="0" kern="1200" dirty="0">
                          <a:solidFill>
                            <a:schemeClr val="dk1"/>
                          </a:solidFill>
                          <a:effectLst/>
                          <a:latin typeface="+mn-lt"/>
                          <a:ea typeface="+mn-ea"/>
                          <a:cs typeface="+mn-cs"/>
                        </a:rPr>
                        <a:t>モデルサイズは依然として大きい</a:t>
                      </a:r>
                      <a:endParaRPr kumimoji="1" lang="en-US" altLang="ja-JP" sz="2400" dirty="0"/>
                    </a:p>
                  </a:txBody>
                  <a:tcPr/>
                </a:tc>
                <a:extLst>
                  <a:ext uri="{0D108BD9-81ED-4DB2-BD59-A6C34878D82A}">
                    <a16:rowId xmlns:a16="http://schemas.microsoft.com/office/drawing/2014/main" val="1278260244"/>
                  </a:ext>
                </a:extLst>
              </a:tr>
              <a:tr h="1172193">
                <a:tc>
                  <a:txBody>
                    <a:bodyPr/>
                    <a:lstStyle/>
                    <a:p>
                      <a:r>
                        <a:rPr kumimoji="1" lang="en-US" altLang="ja-JP" sz="2400" dirty="0"/>
                        <a:t>R-CNN</a:t>
                      </a:r>
                      <a:endParaRPr kumimoji="1" lang="ja-JP" altLang="en-US" sz="2400" dirty="0"/>
                    </a:p>
                  </a:txBody>
                  <a:tcPr/>
                </a:tc>
                <a:tc>
                  <a:txBody>
                    <a:bodyPr/>
                    <a:lstStyle/>
                    <a:p>
                      <a:r>
                        <a:rPr kumimoji="1" lang="ja-JP" altLang="en-US" sz="2400" dirty="0"/>
                        <a:t>画像の中で物体の候補を囲む領域を約</a:t>
                      </a:r>
                      <a:r>
                        <a:rPr kumimoji="1" lang="en-US" altLang="ja-JP" sz="2400" dirty="0"/>
                        <a:t>2,000</a:t>
                      </a:r>
                      <a:r>
                        <a:rPr kumimoji="1" lang="ja-JP" altLang="en-US" sz="2400" dirty="0"/>
                        <a:t>個抽出して分類する手法</a:t>
                      </a:r>
                      <a:endParaRPr kumimoji="1" lang="en-US" altLang="ja-JP"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kern="1200" dirty="0">
                          <a:solidFill>
                            <a:schemeClr val="dk1"/>
                          </a:solidFill>
                          <a:effectLst/>
                          <a:latin typeface="+mn-lt"/>
                          <a:ea typeface="+mn-ea"/>
                          <a:cs typeface="+mn-cs"/>
                        </a:rPr>
                        <a:t>処理時間が非常に遅いこと、メモリを大量に消費</a:t>
                      </a:r>
                      <a:endParaRPr kumimoji="1" lang="ja-JP" altLang="en-US" sz="2400" dirty="0"/>
                    </a:p>
                  </a:txBody>
                  <a:tcPr/>
                </a:tc>
                <a:extLst>
                  <a:ext uri="{0D108BD9-81ED-4DB2-BD59-A6C34878D82A}">
                    <a16:rowId xmlns:a16="http://schemas.microsoft.com/office/drawing/2014/main" val="3304898714"/>
                  </a:ext>
                </a:extLst>
              </a:tr>
              <a:tr h="1149721">
                <a:tc>
                  <a:txBody>
                    <a:bodyPr/>
                    <a:lstStyle/>
                    <a:p>
                      <a:r>
                        <a:rPr kumimoji="1" lang="en-US" altLang="ja-JP" sz="2400" dirty="0" err="1"/>
                        <a:t>ResNet</a:t>
                      </a:r>
                      <a:r>
                        <a:rPr kumimoji="1" lang="en-US" altLang="ja-JP" sz="2400" dirty="0"/>
                        <a:t>-RS</a:t>
                      </a:r>
                      <a:endParaRPr kumimoji="1" lang="ja-JP" altLang="en-US" sz="2400" dirty="0"/>
                    </a:p>
                  </a:txBody>
                  <a:tcPr/>
                </a:tc>
                <a:tc>
                  <a:txBody>
                    <a:bodyPr/>
                    <a:lstStyle/>
                    <a:p>
                      <a:r>
                        <a:rPr kumimoji="1" lang="en-US" altLang="ja-JP" sz="2400" dirty="0" err="1"/>
                        <a:t>ResNet</a:t>
                      </a:r>
                      <a:r>
                        <a:rPr kumimoji="1" lang="ja-JP" altLang="en-US" sz="2400" dirty="0"/>
                        <a:t>モデルを改良・スケーリングしたもので、性能と効率のバランスが取れたモデル</a:t>
                      </a:r>
                    </a:p>
                  </a:txBody>
                  <a:tcPr/>
                </a:tc>
                <a:tc>
                  <a:txBody>
                    <a:bodyPr/>
                    <a:lstStyle/>
                    <a:p>
                      <a:r>
                        <a:rPr kumimoji="1" lang="ja-JP" altLang="en-US" sz="2400" dirty="0"/>
                        <a:t>複雑なトレーニングプロセスや計算資源の要求、実装の難易度が高い</a:t>
                      </a:r>
                    </a:p>
                  </a:txBody>
                  <a:tcPr/>
                </a:tc>
                <a:extLst>
                  <a:ext uri="{0D108BD9-81ED-4DB2-BD59-A6C34878D82A}">
                    <a16:rowId xmlns:a16="http://schemas.microsoft.com/office/drawing/2014/main" val="681875488"/>
                  </a:ext>
                </a:extLst>
              </a:tr>
            </a:tbl>
          </a:graphicData>
        </a:graphic>
      </p:graphicFrame>
      <p:sp>
        <p:nvSpPr>
          <p:cNvPr id="7" name="正方形/長方形 6">
            <a:extLst>
              <a:ext uri="{FF2B5EF4-FFF2-40B4-BE49-F238E27FC236}">
                <a16:creationId xmlns:a16="http://schemas.microsoft.com/office/drawing/2014/main" id="{2EC3D7C5-BA32-3DE7-FBEB-3CFAF6DEF5CA}"/>
              </a:ext>
            </a:extLst>
          </p:cNvPr>
          <p:cNvSpPr/>
          <p:nvPr/>
        </p:nvSpPr>
        <p:spPr>
          <a:xfrm>
            <a:off x="1007530" y="2630312"/>
            <a:ext cx="10732913" cy="11966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64857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5F6160-113B-AEE1-1D49-C72B36D5A41A}"/>
              </a:ext>
            </a:extLst>
          </p:cNvPr>
          <p:cNvSpPr>
            <a:spLocks noGrp="1"/>
          </p:cNvSpPr>
          <p:nvPr>
            <p:ph type="title"/>
          </p:nvPr>
        </p:nvSpPr>
        <p:spPr/>
        <p:txBody>
          <a:bodyPr/>
          <a:lstStyle/>
          <a:p>
            <a:r>
              <a:rPr kumimoji="1" lang="ja-JP" altLang="en-US" dirty="0"/>
              <a:t>使用する</a:t>
            </a:r>
            <a:r>
              <a:rPr kumimoji="1" lang="en-US" altLang="ja-JP" dirty="0"/>
              <a:t>API</a:t>
            </a:r>
            <a:r>
              <a:rPr kumimoji="1" lang="ja-JP" altLang="en-US" dirty="0"/>
              <a:t>③</a:t>
            </a:r>
          </a:p>
        </p:txBody>
      </p:sp>
      <p:graphicFrame>
        <p:nvGraphicFramePr>
          <p:cNvPr id="5" name="表 5">
            <a:extLst>
              <a:ext uri="{FF2B5EF4-FFF2-40B4-BE49-F238E27FC236}">
                <a16:creationId xmlns:a16="http://schemas.microsoft.com/office/drawing/2014/main" id="{A42F69A0-CBEF-B3EE-9FB3-2D08521EFE5A}"/>
              </a:ext>
            </a:extLst>
          </p:cNvPr>
          <p:cNvGraphicFramePr>
            <a:graphicFrameLocks noGrp="1"/>
          </p:cNvGraphicFramePr>
          <p:nvPr>
            <p:ph idx="1"/>
            <p:extLst>
              <p:ext uri="{D42A27DB-BD31-4B8C-83A1-F6EECF244321}">
                <p14:modId xmlns:p14="http://schemas.microsoft.com/office/powerpoint/2010/main" val="3415570824"/>
              </p:ext>
            </p:extLst>
          </p:nvPr>
        </p:nvGraphicFramePr>
        <p:xfrm>
          <a:off x="951089" y="1434253"/>
          <a:ext cx="10981266" cy="4023360"/>
        </p:xfrm>
        <a:graphic>
          <a:graphicData uri="http://schemas.openxmlformats.org/drawingml/2006/table">
            <a:tbl>
              <a:tblPr firstRow="1" bandRow="1">
                <a:tableStyleId>{5C22544A-7EE6-4342-B048-85BDC9FD1C3A}</a:tableStyleId>
              </a:tblPr>
              <a:tblGrid>
                <a:gridCol w="2650462">
                  <a:extLst>
                    <a:ext uri="{9D8B030D-6E8A-4147-A177-3AD203B41FA5}">
                      <a16:colId xmlns:a16="http://schemas.microsoft.com/office/drawing/2014/main" val="4023003179"/>
                    </a:ext>
                  </a:extLst>
                </a:gridCol>
                <a:gridCol w="4542089">
                  <a:extLst>
                    <a:ext uri="{9D8B030D-6E8A-4147-A177-3AD203B41FA5}">
                      <a16:colId xmlns:a16="http://schemas.microsoft.com/office/drawing/2014/main" val="2467729159"/>
                    </a:ext>
                  </a:extLst>
                </a:gridCol>
                <a:gridCol w="3788715">
                  <a:extLst>
                    <a:ext uri="{9D8B030D-6E8A-4147-A177-3AD203B41FA5}">
                      <a16:colId xmlns:a16="http://schemas.microsoft.com/office/drawing/2014/main" val="1624195378"/>
                    </a:ext>
                  </a:extLst>
                </a:gridCol>
              </a:tblGrid>
              <a:tr h="370840">
                <a:tc>
                  <a:txBody>
                    <a:bodyPr/>
                    <a:lstStyle/>
                    <a:p>
                      <a:r>
                        <a:rPr kumimoji="1" lang="ja-JP" altLang="en-US" sz="2400" dirty="0"/>
                        <a:t>名称</a:t>
                      </a:r>
                    </a:p>
                  </a:txBody>
                  <a:tcPr/>
                </a:tc>
                <a:tc>
                  <a:txBody>
                    <a:bodyPr/>
                    <a:lstStyle/>
                    <a:p>
                      <a:r>
                        <a:rPr kumimoji="1" lang="ja-JP" altLang="en-US" sz="2400" dirty="0"/>
                        <a:t>特徴</a:t>
                      </a:r>
                    </a:p>
                  </a:txBody>
                  <a:tcPr/>
                </a:tc>
                <a:tc>
                  <a:txBody>
                    <a:bodyPr/>
                    <a:lstStyle/>
                    <a:p>
                      <a:r>
                        <a:rPr kumimoji="1" lang="ja-JP" altLang="en-US" sz="2400" dirty="0"/>
                        <a:t>呼び出すデータ</a:t>
                      </a:r>
                    </a:p>
                  </a:txBody>
                  <a:tcPr/>
                </a:tc>
                <a:extLst>
                  <a:ext uri="{0D108BD9-81ED-4DB2-BD59-A6C34878D82A}">
                    <a16:rowId xmlns:a16="http://schemas.microsoft.com/office/drawing/2014/main" val="2159516687"/>
                  </a:ext>
                </a:extLst>
              </a:tr>
              <a:tr h="370840">
                <a:tc>
                  <a:txBody>
                    <a:bodyPr/>
                    <a:lstStyle/>
                    <a:p>
                      <a:r>
                        <a:rPr kumimoji="1" lang="ja-JP" altLang="en-US" sz="2400" dirty="0"/>
                        <a:t>楽天レシピ</a:t>
                      </a:r>
                      <a:r>
                        <a:rPr kumimoji="1" lang="en-US" altLang="ja-JP" sz="2400" dirty="0"/>
                        <a:t>API</a:t>
                      </a:r>
                      <a:endParaRPr kumimoji="1" lang="ja-JP" altLang="en-US" sz="2400" dirty="0"/>
                    </a:p>
                  </a:txBody>
                  <a:tcPr/>
                </a:tc>
                <a:tc>
                  <a:txBody>
                    <a:bodyPr/>
                    <a:lstStyle/>
                    <a:p>
                      <a:endParaRPr kumimoji="1" lang="ja-JP" altLang="en-US" sz="2400" dirty="0"/>
                    </a:p>
                  </a:txBody>
                  <a:tcPr/>
                </a:tc>
                <a:tc>
                  <a:txBody>
                    <a:bodyPr/>
                    <a:lstStyle/>
                    <a:p>
                      <a:r>
                        <a:rPr kumimoji="1" lang="ja-JP" altLang="en-US" sz="2400" dirty="0"/>
                        <a:t>レシピのデータと１食当たりの価格</a:t>
                      </a:r>
                    </a:p>
                  </a:txBody>
                  <a:tcPr/>
                </a:tc>
                <a:extLst>
                  <a:ext uri="{0D108BD9-81ED-4DB2-BD59-A6C34878D82A}">
                    <a16:rowId xmlns:a16="http://schemas.microsoft.com/office/drawing/2014/main" val="293708035"/>
                  </a:ext>
                </a:extLst>
              </a:tr>
              <a:tr h="370840">
                <a:tc>
                  <a:txBody>
                    <a:bodyPr/>
                    <a:lstStyle/>
                    <a:p>
                      <a:r>
                        <a:rPr kumimoji="1" lang="en-US" altLang="ja-JP" sz="2400" dirty="0" err="1"/>
                        <a:t>FoodDataCentral</a:t>
                      </a:r>
                      <a:r>
                        <a:rPr kumimoji="1" lang="en-US" altLang="ja-JP" sz="2400" dirty="0"/>
                        <a:t> API</a:t>
                      </a:r>
                      <a:endParaRPr kumimoji="1" lang="ja-JP" altLang="en-US" sz="2400" dirty="0"/>
                    </a:p>
                  </a:txBody>
                  <a:tcPr/>
                </a:tc>
                <a:tc>
                  <a:txBody>
                    <a:bodyPr/>
                    <a:lstStyle/>
                    <a:p>
                      <a:r>
                        <a:rPr kumimoji="1" lang="ja-JP" altLang="en-US" sz="2400" dirty="0"/>
                        <a:t>アプリケーションや</a:t>
                      </a:r>
                      <a:r>
                        <a:rPr kumimoji="1" lang="en-US" altLang="ja-JP" sz="2400" dirty="0"/>
                        <a:t>Web</a:t>
                      </a:r>
                      <a:r>
                        <a:rPr kumimoji="1" lang="ja-JP" altLang="en-US" sz="2400" dirty="0"/>
                        <a:t>サイトに栄養データを組み込みたいアプリケーション開発者を支援することを目的</a:t>
                      </a:r>
                    </a:p>
                  </a:txBody>
                  <a:tcPr/>
                </a:tc>
                <a:tc>
                  <a:txBody>
                    <a:bodyPr/>
                    <a:lstStyle/>
                    <a:p>
                      <a:r>
                        <a:rPr kumimoji="1" lang="ja-JP" altLang="en-US" sz="2400" dirty="0"/>
                        <a:t>栄養素のデータ</a:t>
                      </a:r>
                    </a:p>
                  </a:txBody>
                  <a:tcPr/>
                </a:tc>
                <a:extLst>
                  <a:ext uri="{0D108BD9-81ED-4DB2-BD59-A6C34878D82A}">
                    <a16:rowId xmlns:a16="http://schemas.microsoft.com/office/drawing/2014/main" val="517859857"/>
                  </a:ext>
                </a:extLst>
              </a:tr>
              <a:tr h="370840">
                <a:tc>
                  <a:txBody>
                    <a:bodyPr/>
                    <a:lstStyle/>
                    <a:p>
                      <a:r>
                        <a:rPr kumimoji="1" lang="en-US" altLang="ja-JP" sz="2400" dirty="0"/>
                        <a:t>Open</a:t>
                      </a:r>
                      <a:r>
                        <a:rPr lang="en-US" altLang="ja-JP" sz="2400" dirty="0"/>
                        <a:t>AI</a:t>
                      </a:r>
                      <a:r>
                        <a:rPr lang="ja-JP" altLang="en-US" sz="2400" dirty="0"/>
                        <a:t> </a:t>
                      </a:r>
                      <a:r>
                        <a:rPr kumimoji="1" lang="en-US" altLang="ja-JP" sz="2400" dirty="0"/>
                        <a:t>API</a:t>
                      </a:r>
                      <a:endParaRPr kumimoji="1" lang="ja-JP" altLang="en-US" sz="2400" dirty="0"/>
                    </a:p>
                  </a:txBody>
                  <a:tcPr/>
                </a:tc>
                <a:tc>
                  <a:txBody>
                    <a:bodyPr/>
                    <a:lstStyle/>
                    <a:p>
                      <a:r>
                        <a:rPr kumimoji="1" lang="ja-JP" altLang="en-US" sz="2400" b="0" i="0" kern="1200" dirty="0">
                          <a:solidFill>
                            <a:schemeClr val="dk1"/>
                          </a:solidFill>
                          <a:effectLst/>
                          <a:latin typeface="+mn-lt"/>
                          <a:ea typeface="+mn-ea"/>
                          <a:cs typeface="+mn-cs"/>
                        </a:rPr>
                        <a:t>自然言語処理タスクや他の</a:t>
                      </a:r>
                      <a:r>
                        <a:rPr kumimoji="1" lang="en-US" altLang="ja-JP" sz="2400" b="0" i="0" kern="1200" dirty="0">
                          <a:solidFill>
                            <a:schemeClr val="dk1"/>
                          </a:solidFill>
                          <a:effectLst/>
                          <a:latin typeface="+mn-lt"/>
                          <a:ea typeface="+mn-ea"/>
                          <a:cs typeface="+mn-cs"/>
                        </a:rPr>
                        <a:t>AI</a:t>
                      </a:r>
                      <a:r>
                        <a:rPr kumimoji="1" lang="ja-JP" altLang="en-US" sz="2400" b="0" i="0" kern="1200" dirty="0">
                          <a:solidFill>
                            <a:schemeClr val="dk1"/>
                          </a:solidFill>
                          <a:effectLst/>
                          <a:latin typeface="+mn-lt"/>
                          <a:ea typeface="+mn-ea"/>
                          <a:cs typeface="+mn-cs"/>
                        </a:rPr>
                        <a:t>関連のタスクを実行することを目的</a:t>
                      </a:r>
                      <a:endParaRPr kumimoji="1" lang="ja-JP" altLang="en-US" sz="2400" dirty="0"/>
                    </a:p>
                  </a:txBody>
                  <a:tcPr/>
                </a:tc>
                <a:tc>
                  <a:txBody>
                    <a:bodyPr/>
                    <a:lstStyle/>
                    <a:p>
                      <a:r>
                        <a:rPr kumimoji="1" lang="ja-JP" altLang="en-US" sz="2400" dirty="0"/>
                        <a:t>類似食品データ</a:t>
                      </a:r>
                    </a:p>
                  </a:txBody>
                  <a:tcPr/>
                </a:tc>
                <a:extLst>
                  <a:ext uri="{0D108BD9-81ED-4DB2-BD59-A6C34878D82A}">
                    <a16:rowId xmlns:a16="http://schemas.microsoft.com/office/drawing/2014/main" val="621296474"/>
                  </a:ext>
                </a:extLst>
              </a:tr>
            </a:tbl>
          </a:graphicData>
        </a:graphic>
      </p:graphicFrame>
      <p:sp>
        <p:nvSpPr>
          <p:cNvPr id="7" name="テキスト ボックス 6">
            <a:extLst>
              <a:ext uri="{FF2B5EF4-FFF2-40B4-BE49-F238E27FC236}">
                <a16:creationId xmlns:a16="http://schemas.microsoft.com/office/drawing/2014/main" id="{38BA9497-B9FB-94A6-6A86-70473BE154A1}"/>
              </a:ext>
            </a:extLst>
          </p:cNvPr>
          <p:cNvSpPr txBox="1"/>
          <p:nvPr/>
        </p:nvSpPr>
        <p:spPr>
          <a:xfrm>
            <a:off x="2777068" y="6112254"/>
            <a:ext cx="6096000" cy="461665"/>
          </a:xfrm>
          <a:prstGeom prst="rect">
            <a:avLst/>
          </a:prstGeom>
          <a:noFill/>
        </p:spPr>
        <p:txBody>
          <a:bodyPr wrap="square">
            <a:spAutoFit/>
          </a:bodyPr>
          <a:lstStyle/>
          <a:p>
            <a:r>
              <a:rPr lang="en-US" altLang="ja-JP" sz="2400" b="1" i="0" dirty="0">
                <a:effectLst/>
                <a:latin typeface="YakuHanJPs"/>
              </a:rPr>
              <a:t>gpt-4o</a:t>
            </a:r>
            <a:r>
              <a:rPr lang="ja-JP" altLang="en-US" sz="2400" b="1" dirty="0">
                <a:latin typeface="YakuHanJPs"/>
              </a:rPr>
              <a:t>モデルを使用</a:t>
            </a:r>
            <a:endParaRPr lang="ja-JP" altLang="en-US" sz="2400" dirty="0"/>
          </a:p>
        </p:txBody>
      </p:sp>
      <p:sp>
        <p:nvSpPr>
          <p:cNvPr id="4" name="テキスト ボックス 3">
            <a:extLst>
              <a:ext uri="{FF2B5EF4-FFF2-40B4-BE49-F238E27FC236}">
                <a16:creationId xmlns:a16="http://schemas.microsoft.com/office/drawing/2014/main" id="{3E406462-0ACC-03FC-8D6D-8615CE433BF8}"/>
              </a:ext>
            </a:extLst>
          </p:cNvPr>
          <p:cNvSpPr txBox="1"/>
          <p:nvPr/>
        </p:nvSpPr>
        <p:spPr>
          <a:xfrm>
            <a:off x="345722" y="2163423"/>
            <a:ext cx="1008945" cy="3108543"/>
          </a:xfrm>
          <a:prstGeom prst="rect">
            <a:avLst/>
          </a:prstGeom>
          <a:noFill/>
        </p:spPr>
        <p:txBody>
          <a:bodyPr wrap="square">
            <a:spAutoFit/>
          </a:bodyPr>
          <a:lstStyle/>
          <a:p>
            <a:r>
              <a:rPr lang="en-US" altLang="ja-JP" sz="2800" dirty="0"/>
              <a:t>Ⅰ</a:t>
            </a:r>
          </a:p>
          <a:p>
            <a:endParaRPr lang="en-US" altLang="ja-JP" sz="2800" dirty="0"/>
          </a:p>
          <a:p>
            <a:endParaRPr lang="en-US" altLang="ja-JP" sz="2800" dirty="0"/>
          </a:p>
          <a:p>
            <a:r>
              <a:rPr lang="en-US" altLang="ja-JP" sz="2800" dirty="0"/>
              <a:t>Ⅱ</a:t>
            </a:r>
          </a:p>
          <a:p>
            <a:endParaRPr lang="en-US" altLang="ja-JP" sz="2800" dirty="0"/>
          </a:p>
          <a:p>
            <a:endParaRPr lang="en-US" altLang="ja-JP" sz="2800" dirty="0"/>
          </a:p>
          <a:p>
            <a:r>
              <a:rPr lang="en-US" altLang="ja-JP" sz="2800" dirty="0"/>
              <a:t>Ⅲ</a:t>
            </a:r>
          </a:p>
        </p:txBody>
      </p:sp>
    </p:spTree>
    <p:extLst>
      <p:ext uri="{BB962C8B-B14F-4D97-AF65-F5344CB8AC3E}">
        <p14:creationId xmlns:p14="http://schemas.microsoft.com/office/powerpoint/2010/main" val="713746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0FCD9-6A16-D268-B415-39D0309D6E11}"/>
              </a:ext>
            </a:extLst>
          </p:cNvPr>
          <p:cNvSpPr>
            <a:spLocks noGrp="1"/>
          </p:cNvSpPr>
          <p:nvPr>
            <p:ph type="title"/>
          </p:nvPr>
        </p:nvSpPr>
        <p:spPr/>
        <p:txBody>
          <a:bodyPr/>
          <a:lstStyle/>
          <a:p>
            <a:r>
              <a:rPr kumimoji="1" lang="ja-JP" altLang="en-US" dirty="0"/>
              <a:t>使用する</a:t>
            </a:r>
            <a:r>
              <a:rPr kumimoji="1" lang="en-US" altLang="ja-JP" dirty="0"/>
              <a:t>API</a:t>
            </a:r>
            <a:r>
              <a:rPr kumimoji="1" lang="ja-JP" altLang="en-US" dirty="0"/>
              <a:t>③</a:t>
            </a:r>
          </a:p>
        </p:txBody>
      </p:sp>
      <p:pic>
        <p:nvPicPr>
          <p:cNvPr id="5" name="図 4">
            <a:extLst>
              <a:ext uri="{FF2B5EF4-FFF2-40B4-BE49-F238E27FC236}">
                <a16:creationId xmlns:a16="http://schemas.microsoft.com/office/drawing/2014/main" id="{210AA42C-76E9-2A80-8EAC-0E41A2279624}"/>
              </a:ext>
            </a:extLst>
          </p:cNvPr>
          <p:cNvPicPr>
            <a:picLocks noChangeAspect="1"/>
          </p:cNvPicPr>
          <p:nvPr/>
        </p:nvPicPr>
        <p:blipFill rotWithShape="1">
          <a:blip r:embed="rId3"/>
          <a:srcRect l="5777" t="44445" r="75252" b="36047"/>
          <a:stretch/>
        </p:blipFill>
        <p:spPr>
          <a:xfrm>
            <a:off x="428976" y="2784409"/>
            <a:ext cx="6315105" cy="3652712"/>
          </a:xfrm>
          <a:prstGeom prst="rect">
            <a:avLst/>
          </a:prstGeom>
        </p:spPr>
      </p:pic>
      <p:sp>
        <p:nvSpPr>
          <p:cNvPr id="9" name="テキスト ボックス 8">
            <a:extLst>
              <a:ext uri="{FF2B5EF4-FFF2-40B4-BE49-F238E27FC236}">
                <a16:creationId xmlns:a16="http://schemas.microsoft.com/office/drawing/2014/main" id="{7F809CD5-1305-FF45-5EE1-1E485CD865C6}"/>
              </a:ext>
            </a:extLst>
          </p:cNvPr>
          <p:cNvSpPr txBox="1"/>
          <p:nvPr/>
        </p:nvSpPr>
        <p:spPr>
          <a:xfrm>
            <a:off x="7017838" y="2355334"/>
            <a:ext cx="4643584" cy="954107"/>
          </a:xfrm>
          <a:prstGeom prst="rect">
            <a:avLst/>
          </a:prstGeom>
          <a:noFill/>
        </p:spPr>
        <p:txBody>
          <a:bodyPr wrap="square">
            <a:spAutoFit/>
          </a:bodyPr>
          <a:lstStyle/>
          <a:p>
            <a:r>
              <a:rPr kumimoji="1" lang="en-US" altLang="ja-JP" sz="2800" dirty="0" err="1"/>
              <a:t>FoodDataCentral</a:t>
            </a:r>
            <a:r>
              <a:rPr kumimoji="1" lang="en-US" altLang="ja-JP" sz="2800" dirty="0"/>
              <a:t> API</a:t>
            </a:r>
            <a:r>
              <a:rPr kumimoji="1" lang="ja-JP" altLang="en-US" sz="2800" dirty="0"/>
              <a:t>から栄養素を呼び出し</a:t>
            </a:r>
          </a:p>
        </p:txBody>
      </p:sp>
      <p:sp>
        <p:nvSpPr>
          <p:cNvPr id="13" name="テキスト ボックス 12">
            <a:extLst>
              <a:ext uri="{FF2B5EF4-FFF2-40B4-BE49-F238E27FC236}">
                <a16:creationId xmlns:a16="http://schemas.microsoft.com/office/drawing/2014/main" id="{8CC9B8FC-EF23-A216-8B11-F58488C4B7A7}"/>
              </a:ext>
            </a:extLst>
          </p:cNvPr>
          <p:cNvSpPr txBox="1"/>
          <p:nvPr/>
        </p:nvSpPr>
        <p:spPr>
          <a:xfrm>
            <a:off x="428976" y="1737640"/>
            <a:ext cx="6096000" cy="523220"/>
          </a:xfrm>
          <a:prstGeom prst="rect">
            <a:avLst/>
          </a:prstGeom>
          <a:noFill/>
        </p:spPr>
        <p:txBody>
          <a:bodyPr wrap="square">
            <a:spAutoFit/>
          </a:bodyPr>
          <a:lstStyle/>
          <a:p>
            <a:r>
              <a:rPr kumimoji="1" lang="en-US" altLang="ja-JP" sz="2800" dirty="0"/>
              <a:t>API</a:t>
            </a:r>
            <a:r>
              <a:rPr kumimoji="1" lang="ja-JP" altLang="en-US" sz="2800" dirty="0"/>
              <a:t>呼び出し一部</a:t>
            </a:r>
            <a:endParaRPr lang="ja-JP" altLang="en-US" sz="2800" dirty="0"/>
          </a:p>
        </p:txBody>
      </p:sp>
    </p:spTree>
    <p:extLst>
      <p:ext uri="{BB962C8B-B14F-4D97-AF65-F5344CB8AC3E}">
        <p14:creationId xmlns:p14="http://schemas.microsoft.com/office/powerpoint/2010/main" val="1635447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0FCD9-6A16-D268-B415-39D0309D6E11}"/>
              </a:ext>
            </a:extLst>
          </p:cNvPr>
          <p:cNvSpPr>
            <a:spLocks noGrp="1"/>
          </p:cNvSpPr>
          <p:nvPr>
            <p:ph type="title"/>
          </p:nvPr>
        </p:nvSpPr>
        <p:spPr/>
        <p:txBody>
          <a:bodyPr/>
          <a:lstStyle/>
          <a:p>
            <a:r>
              <a:rPr kumimoji="1" lang="ja-JP" altLang="en-US" dirty="0"/>
              <a:t>使用する</a:t>
            </a:r>
            <a:r>
              <a:rPr kumimoji="1" lang="en-US" altLang="ja-JP" dirty="0"/>
              <a:t>API</a:t>
            </a:r>
            <a:r>
              <a:rPr kumimoji="1" lang="ja-JP" altLang="en-US" dirty="0"/>
              <a:t>③</a:t>
            </a:r>
          </a:p>
        </p:txBody>
      </p:sp>
      <p:pic>
        <p:nvPicPr>
          <p:cNvPr id="6" name="図 5">
            <a:extLst>
              <a:ext uri="{FF2B5EF4-FFF2-40B4-BE49-F238E27FC236}">
                <a16:creationId xmlns:a16="http://schemas.microsoft.com/office/drawing/2014/main" id="{6EB844C6-650B-BA00-E643-E6F8320B29BB}"/>
              </a:ext>
            </a:extLst>
          </p:cNvPr>
          <p:cNvPicPr>
            <a:picLocks noChangeAspect="1"/>
          </p:cNvPicPr>
          <p:nvPr/>
        </p:nvPicPr>
        <p:blipFill rotWithShape="1">
          <a:blip r:embed="rId3"/>
          <a:srcRect l="5764" t="13004" r="66204" b="58495"/>
          <a:stretch/>
        </p:blipFill>
        <p:spPr>
          <a:xfrm>
            <a:off x="194733" y="1897900"/>
            <a:ext cx="7030157" cy="4459508"/>
          </a:xfrm>
          <a:prstGeom prst="rect">
            <a:avLst/>
          </a:prstGeom>
        </p:spPr>
      </p:pic>
      <p:sp>
        <p:nvSpPr>
          <p:cNvPr id="8" name="テキスト ボックス 7">
            <a:extLst>
              <a:ext uri="{FF2B5EF4-FFF2-40B4-BE49-F238E27FC236}">
                <a16:creationId xmlns:a16="http://schemas.microsoft.com/office/drawing/2014/main" id="{6A7FCBC0-2FCA-DC52-4B8D-1685264A9F9D}"/>
              </a:ext>
            </a:extLst>
          </p:cNvPr>
          <p:cNvSpPr txBox="1"/>
          <p:nvPr/>
        </p:nvSpPr>
        <p:spPr>
          <a:xfrm>
            <a:off x="7416801" y="1996659"/>
            <a:ext cx="4696177" cy="3539430"/>
          </a:xfrm>
          <a:prstGeom prst="rect">
            <a:avLst/>
          </a:prstGeom>
          <a:noFill/>
        </p:spPr>
        <p:txBody>
          <a:bodyPr wrap="square">
            <a:spAutoFit/>
          </a:bodyPr>
          <a:lstStyle/>
          <a:p>
            <a:r>
              <a:rPr kumimoji="1" lang="en-US" altLang="ja-JP" sz="2800" dirty="0" err="1"/>
              <a:t>fetchNutrient</a:t>
            </a:r>
            <a:r>
              <a:rPr kumimoji="1" lang="ja-JP" altLang="en-US" sz="2800" dirty="0"/>
              <a:t>関数を使用して</a:t>
            </a:r>
            <a:r>
              <a:rPr kumimoji="1" lang="en-US" altLang="ja-JP" sz="2800" dirty="0"/>
              <a:t>Food Data Central API</a:t>
            </a:r>
          </a:p>
          <a:p>
            <a:r>
              <a:rPr kumimoji="1" lang="ja-JP" altLang="en-US" sz="2800" dirty="0"/>
              <a:t>から栄養素を取得</a:t>
            </a:r>
            <a:endParaRPr kumimoji="1" lang="en-US" altLang="ja-JP" sz="2800" dirty="0"/>
          </a:p>
          <a:p>
            <a:endParaRPr kumimoji="1" lang="en-US" altLang="ja-JP" sz="2800" dirty="0"/>
          </a:p>
          <a:p>
            <a:r>
              <a:rPr kumimoji="1" lang="en-US" altLang="ja-JP" sz="2800" dirty="0" err="1"/>
              <a:t>formatNutrient</a:t>
            </a:r>
            <a:r>
              <a:rPr kumimoji="1" lang="ja-JP" altLang="en-US" sz="2800" dirty="0"/>
              <a:t>から元データの形式を変換</a:t>
            </a:r>
            <a:endParaRPr kumimoji="1" lang="en-US" altLang="ja-JP" sz="2800" dirty="0"/>
          </a:p>
          <a:p>
            <a:endParaRPr kumimoji="1" lang="en-US" altLang="ja-JP" sz="2800" dirty="0"/>
          </a:p>
          <a:p>
            <a:r>
              <a:rPr lang="ja-JP" altLang="en-US" sz="2800" dirty="0"/>
              <a:t>栄養素を出力</a:t>
            </a:r>
            <a:endParaRPr kumimoji="1" lang="ja-JP" altLang="en-US" sz="2800" dirty="0"/>
          </a:p>
        </p:txBody>
      </p:sp>
    </p:spTree>
    <p:extLst>
      <p:ext uri="{BB962C8B-B14F-4D97-AF65-F5344CB8AC3E}">
        <p14:creationId xmlns:p14="http://schemas.microsoft.com/office/powerpoint/2010/main" val="151169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94FF20-3ED6-30C6-D7C2-771523E267BB}"/>
              </a:ext>
            </a:extLst>
          </p:cNvPr>
          <p:cNvSpPr>
            <a:spLocks noGrp="1"/>
          </p:cNvSpPr>
          <p:nvPr>
            <p:ph type="title"/>
          </p:nvPr>
        </p:nvSpPr>
        <p:spPr/>
        <p:txBody>
          <a:bodyPr/>
          <a:lstStyle/>
          <a:p>
            <a:r>
              <a:rPr kumimoji="1" lang="ja-JP" altLang="en-US" dirty="0"/>
              <a:t>野菜・果物の推薦④</a:t>
            </a:r>
          </a:p>
        </p:txBody>
      </p:sp>
      <p:sp>
        <p:nvSpPr>
          <p:cNvPr id="3" name="コンテンツ プレースホルダー 2">
            <a:extLst>
              <a:ext uri="{FF2B5EF4-FFF2-40B4-BE49-F238E27FC236}">
                <a16:creationId xmlns:a16="http://schemas.microsoft.com/office/drawing/2014/main" id="{64C2B783-2754-50DE-0805-30DAA57F0503}"/>
              </a:ext>
            </a:extLst>
          </p:cNvPr>
          <p:cNvSpPr>
            <a:spLocks noGrp="1"/>
          </p:cNvSpPr>
          <p:nvPr>
            <p:ph idx="1"/>
          </p:nvPr>
        </p:nvSpPr>
        <p:spPr>
          <a:xfrm>
            <a:off x="838200" y="1566510"/>
            <a:ext cx="10515600" cy="610672"/>
          </a:xfrm>
        </p:spPr>
        <p:txBody>
          <a:bodyPr/>
          <a:lstStyle/>
          <a:p>
            <a:r>
              <a:rPr kumimoji="1" lang="ja-JP" altLang="en-US" dirty="0"/>
              <a:t>推薦アルゴリズムについて</a:t>
            </a:r>
          </a:p>
        </p:txBody>
      </p:sp>
      <p:sp>
        <p:nvSpPr>
          <p:cNvPr id="4" name="正方形/長方形 3">
            <a:extLst>
              <a:ext uri="{FF2B5EF4-FFF2-40B4-BE49-F238E27FC236}">
                <a16:creationId xmlns:a16="http://schemas.microsoft.com/office/drawing/2014/main" id="{9E8891E0-841A-68E9-780C-78BE0FBDAE79}"/>
              </a:ext>
            </a:extLst>
          </p:cNvPr>
          <p:cNvSpPr/>
          <p:nvPr/>
        </p:nvSpPr>
        <p:spPr>
          <a:xfrm>
            <a:off x="699911" y="2177183"/>
            <a:ext cx="11130845" cy="2947973"/>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099F2F9-5FEC-64CB-4609-2C63CCD5D701}"/>
              </a:ext>
            </a:extLst>
          </p:cNvPr>
          <p:cNvSpPr txBox="1"/>
          <p:nvPr/>
        </p:nvSpPr>
        <p:spPr>
          <a:xfrm>
            <a:off x="838200" y="2313977"/>
            <a:ext cx="6096000" cy="584775"/>
          </a:xfrm>
          <a:prstGeom prst="rect">
            <a:avLst/>
          </a:prstGeom>
          <a:noFill/>
        </p:spPr>
        <p:txBody>
          <a:bodyPr wrap="square">
            <a:spAutoFit/>
          </a:bodyPr>
          <a:lstStyle/>
          <a:p>
            <a:r>
              <a:rPr lang="ja-JP" altLang="en-US" sz="3200" dirty="0"/>
              <a:t>ユーザー情報</a:t>
            </a:r>
          </a:p>
        </p:txBody>
      </p:sp>
      <p:sp>
        <p:nvSpPr>
          <p:cNvPr id="10" name="テキスト ボックス 9">
            <a:extLst>
              <a:ext uri="{FF2B5EF4-FFF2-40B4-BE49-F238E27FC236}">
                <a16:creationId xmlns:a16="http://schemas.microsoft.com/office/drawing/2014/main" id="{E91D2AF2-6DDB-59FA-D748-B1568A798478}"/>
              </a:ext>
            </a:extLst>
          </p:cNvPr>
          <p:cNvSpPr txBox="1"/>
          <p:nvPr/>
        </p:nvSpPr>
        <p:spPr>
          <a:xfrm>
            <a:off x="1089378" y="3100129"/>
            <a:ext cx="4666544" cy="2585323"/>
          </a:xfrm>
          <a:prstGeom prst="rect">
            <a:avLst/>
          </a:prstGeom>
          <a:noFill/>
        </p:spPr>
        <p:txBody>
          <a:bodyPr wrap="square">
            <a:spAutoFit/>
          </a:bodyPr>
          <a:lstStyle/>
          <a:p>
            <a:r>
              <a:rPr lang="ja-JP" altLang="en-US" sz="2400" dirty="0"/>
              <a:t>嗜好データ</a:t>
            </a:r>
            <a:endParaRPr lang="en-US" altLang="ja-JP" sz="2400" dirty="0"/>
          </a:p>
          <a:p>
            <a:endParaRPr lang="en-US" altLang="ja-JP" sz="2400" dirty="0"/>
          </a:p>
          <a:p>
            <a:r>
              <a:rPr lang="ja-JP" altLang="en-US" sz="2400" dirty="0"/>
              <a:t>ユーザーが好む食材、嫌いな食材、アレルギー情報などを収集</a:t>
            </a:r>
            <a:endParaRPr lang="en-US" altLang="ja-JP" sz="2400" dirty="0"/>
          </a:p>
          <a:p>
            <a:endParaRPr lang="en-US" altLang="ja-JP" sz="2400" dirty="0"/>
          </a:p>
          <a:p>
            <a:endParaRPr lang="ja-JP" altLang="en-US" sz="2400" dirty="0"/>
          </a:p>
          <a:p>
            <a:endParaRPr lang="ja-JP" altLang="en-US" sz="1800" dirty="0"/>
          </a:p>
        </p:txBody>
      </p:sp>
      <p:sp>
        <p:nvSpPr>
          <p:cNvPr id="12" name="テキスト ボックス 11">
            <a:extLst>
              <a:ext uri="{FF2B5EF4-FFF2-40B4-BE49-F238E27FC236}">
                <a16:creationId xmlns:a16="http://schemas.microsoft.com/office/drawing/2014/main" id="{D7DD9AB2-E5E6-B435-A326-DDB3AE60BD6A}"/>
              </a:ext>
            </a:extLst>
          </p:cNvPr>
          <p:cNvSpPr txBox="1"/>
          <p:nvPr/>
        </p:nvSpPr>
        <p:spPr>
          <a:xfrm>
            <a:off x="6293555" y="3100129"/>
            <a:ext cx="5060245" cy="1938992"/>
          </a:xfrm>
          <a:prstGeom prst="rect">
            <a:avLst/>
          </a:prstGeom>
          <a:noFill/>
        </p:spPr>
        <p:txBody>
          <a:bodyPr wrap="square">
            <a:spAutoFit/>
          </a:bodyPr>
          <a:lstStyle/>
          <a:p>
            <a:r>
              <a:rPr lang="ja-JP" altLang="en-US" sz="2400" dirty="0"/>
              <a:t>制約データ</a:t>
            </a:r>
            <a:endParaRPr lang="en-US" altLang="ja-JP" sz="2400" dirty="0"/>
          </a:p>
          <a:p>
            <a:endParaRPr lang="en-US" altLang="ja-JP" sz="2400" dirty="0"/>
          </a:p>
          <a:p>
            <a:r>
              <a:rPr lang="ja-JP" altLang="en-US" sz="2400" dirty="0"/>
              <a:t>予算、カロリー制限、特定の栄養素の摂取目標などの制約条件を登録</a:t>
            </a:r>
            <a:endParaRPr lang="en-US" altLang="ja-JP" sz="2400" dirty="0"/>
          </a:p>
          <a:p>
            <a:endParaRPr lang="ja-JP" altLang="en-US" sz="2400" dirty="0"/>
          </a:p>
        </p:txBody>
      </p:sp>
      <p:sp>
        <p:nvSpPr>
          <p:cNvPr id="13" name="正方形/長方形 12">
            <a:extLst>
              <a:ext uri="{FF2B5EF4-FFF2-40B4-BE49-F238E27FC236}">
                <a16:creationId xmlns:a16="http://schemas.microsoft.com/office/drawing/2014/main" id="{E679386D-85CF-7FC0-B5ED-0149CBD760C9}"/>
              </a:ext>
            </a:extLst>
          </p:cNvPr>
          <p:cNvSpPr/>
          <p:nvPr/>
        </p:nvSpPr>
        <p:spPr>
          <a:xfrm>
            <a:off x="951087" y="3011803"/>
            <a:ext cx="4670779" cy="184241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676A8164-9FD2-09EB-1780-4F5B38D96271}"/>
              </a:ext>
            </a:extLst>
          </p:cNvPr>
          <p:cNvSpPr/>
          <p:nvPr/>
        </p:nvSpPr>
        <p:spPr>
          <a:xfrm>
            <a:off x="6232877" y="3039324"/>
            <a:ext cx="5120923" cy="181489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572EBDA3-1C37-308D-FF33-34F263AB18C6}"/>
              </a:ext>
            </a:extLst>
          </p:cNvPr>
          <p:cNvSpPr/>
          <p:nvPr/>
        </p:nvSpPr>
        <p:spPr>
          <a:xfrm>
            <a:off x="5164667" y="5232047"/>
            <a:ext cx="1382889" cy="5685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27E575C-D15F-D2DF-004D-DB321EAECD74}"/>
              </a:ext>
            </a:extLst>
          </p:cNvPr>
          <p:cNvSpPr txBox="1"/>
          <p:nvPr/>
        </p:nvSpPr>
        <p:spPr>
          <a:xfrm>
            <a:off x="3680178" y="6137243"/>
            <a:ext cx="4831644" cy="523220"/>
          </a:xfrm>
          <a:prstGeom prst="rect">
            <a:avLst/>
          </a:prstGeom>
          <a:noFill/>
        </p:spPr>
        <p:txBody>
          <a:bodyPr wrap="square">
            <a:spAutoFit/>
          </a:bodyPr>
          <a:lstStyle/>
          <a:p>
            <a:r>
              <a:rPr lang="ja-JP" altLang="en-US" sz="2800" dirty="0">
                <a:solidFill>
                  <a:srgbClr val="FF0000"/>
                </a:solidFill>
              </a:rPr>
              <a:t>最適な野菜</a:t>
            </a:r>
            <a:r>
              <a:rPr lang="ja-JP" altLang="en-US" sz="2800" dirty="0"/>
              <a:t>と</a:t>
            </a:r>
            <a:r>
              <a:rPr lang="ja-JP" altLang="en-US" sz="2800" dirty="0">
                <a:solidFill>
                  <a:srgbClr val="FF0000"/>
                </a:solidFill>
              </a:rPr>
              <a:t>レシピ</a:t>
            </a:r>
            <a:r>
              <a:rPr lang="ja-JP" altLang="en-US" sz="2800" dirty="0"/>
              <a:t>を推薦</a:t>
            </a:r>
          </a:p>
        </p:txBody>
      </p:sp>
    </p:spTree>
    <p:extLst>
      <p:ext uri="{BB962C8B-B14F-4D97-AF65-F5344CB8AC3E}">
        <p14:creationId xmlns:p14="http://schemas.microsoft.com/office/powerpoint/2010/main" val="1066447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6D3848-59DB-D3F3-E0CA-9682508F41F4}"/>
              </a:ext>
            </a:extLst>
          </p:cNvPr>
          <p:cNvSpPr>
            <a:spLocks noGrp="1"/>
          </p:cNvSpPr>
          <p:nvPr>
            <p:ph type="title"/>
          </p:nvPr>
        </p:nvSpPr>
        <p:spPr>
          <a:xfrm>
            <a:off x="642257" y="158591"/>
            <a:ext cx="10515600" cy="1325563"/>
          </a:xfrm>
        </p:spPr>
        <p:txBody>
          <a:bodyPr/>
          <a:lstStyle/>
          <a:p>
            <a:r>
              <a:rPr lang="ja-JP" altLang="en-US" dirty="0"/>
              <a:t>栄養価が高い食べ物の選び方</a:t>
            </a:r>
            <a:endParaRPr kumimoji="1" lang="ja-JP" altLang="en-US" dirty="0"/>
          </a:p>
        </p:txBody>
      </p:sp>
      <p:graphicFrame>
        <p:nvGraphicFramePr>
          <p:cNvPr id="4" name="コンテンツ プレースホルダー 3">
            <a:extLst>
              <a:ext uri="{FF2B5EF4-FFF2-40B4-BE49-F238E27FC236}">
                <a16:creationId xmlns:a16="http://schemas.microsoft.com/office/drawing/2014/main" id="{CD5B42B3-4B8B-1C86-A215-81F5F393C316}"/>
              </a:ext>
            </a:extLst>
          </p:cNvPr>
          <p:cNvGraphicFramePr>
            <a:graphicFrameLocks noGrp="1"/>
          </p:cNvGraphicFramePr>
          <p:nvPr>
            <p:ph idx="1"/>
            <p:extLst>
              <p:ext uri="{D42A27DB-BD31-4B8C-83A1-F6EECF244321}">
                <p14:modId xmlns:p14="http://schemas.microsoft.com/office/powerpoint/2010/main" val="2543641286"/>
              </p:ext>
            </p:extLst>
          </p:nvPr>
        </p:nvGraphicFramePr>
        <p:xfrm>
          <a:off x="838200" y="1211717"/>
          <a:ext cx="10515600" cy="20116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420499399"/>
                    </a:ext>
                  </a:extLst>
                </a:gridCol>
                <a:gridCol w="5257800">
                  <a:extLst>
                    <a:ext uri="{9D8B030D-6E8A-4147-A177-3AD203B41FA5}">
                      <a16:colId xmlns:a16="http://schemas.microsoft.com/office/drawing/2014/main" val="4114523845"/>
                    </a:ext>
                  </a:extLst>
                </a:gridCol>
              </a:tblGrid>
              <a:tr h="370840">
                <a:tc>
                  <a:txBody>
                    <a:bodyPr/>
                    <a:lstStyle/>
                    <a:p>
                      <a:r>
                        <a:rPr kumimoji="1" lang="en-US" altLang="ja-JP" sz="2400" dirty="0"/>
                        <a:t>1,</a:t>
                      </a:r>
                      <a:r>
                        <a:rPr kumimoji="1" lang="ja-JP" altLang="en-US" sz="2400" dirty="0"/>
                        <a:t>低カロリーで栄養価が高い食べ物</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t>2,</a:t>
                      </a:r>
                      <a:r>
                        <a:rPr kumimoji="1" lang="ja-JP" altLang="en-US" sz="2400" dirty="0"/>
                        <a:t>高カロリーで栄養価が高い食べ物</a:t>
                      </a:r>
                    </a:p>
                  </a:txBody>
                  <a:tcPr/>
                </a:tc>
                <a:extLst>
                  <a:ext uri="{0D108BD9-81ED-4DB2-BD59-A6C34878D82A}">
                    <a16:rowId xmlns:a16="http://schemas.microsoft.com/office/drawing/2014/main" val="555106608"/>
                  </a:ext>
                </a:extLst>
              </a:tr>
              <a:tr h="370840">
                <a:tc>
                  <a:txBody>
                    <a:bodyPr/>
                    <a:lstStyle/>
                    <a:p>
                      <a:r>
                        <a:rPr lang="ja-JP" altLang="en-US" sz="2400" dirty="0"/>
                        <a:t>トマト、スイカ、緑黄色野菜（ケール、ほうれん草）、果物</a:t>
                      </a:r>
                      <a:endParaRPr lang="en-US" altLang="ja-JP" sz="2400" dirty="0"/>
                    </a:p>
                    <a:p>
                      <a:r>
                        <a:rPr kumimoji="1" lang="ja-JP" altLang="en-US" sz="2400" dirty="0"/>
                        <a:t>などビタミンを多く含むもの、高い食物繊維含量であるもの</a:t>
                      </a:r>
                    </a:p>
                  </a:txBody>
                  <a:tcPr/>
                </a:tc>
                <a:tc>
                  <a:txBody>
                    <a:bodyPr/>
                    <a:lstStyle/>
                    <a:p>
                      <a:r>
                        <a:rPr lang="ja-JP" altLang="en-US" sz="2400" dirty="0"/>
                        <a:t>アボカド、ナッツ、豆類、肉類</a:t>
                      </a:r>
                      <a:endParaRPr lang="en-US" altLang="ja-JP" sz="2400" dirty="0"/>
                    </a:p>
                    <a:p>
                      <a:r>
                        <a:rPr kumimoji="1" lang="ja-JP" altLang="en-US" sz="2400" dirty="0"/>
                        <a:t>など</a:t>
                      </a:r>
                      <a:r>
                        <a:rPr lang="ja-JP" altLang="en-US" sz="2400" dirty="0"/>
                        <a:t>自然食品で加工度が低いもの</a:t>
                      </a:r>
                      <a:endParaRPr kumimoji="1" lang="ja-JP" altLang="en-US" sz="2400" dirty="0"/>
                    </a:p>
                  </a:txBody>
                  <a:tcPr/>
                </a:tc>
                <a:extLst>
                  <a:ext uri="{0D108BD9-81ED-4DB2-BD59-A6C34878D82A}">
                    <a16:rowId xmlns:a16="http://schemas.microsoft.com/office/drawing/2014/main" val="3990785363"/>
                  </a:ext>
                </a:extLst>
              </a:tr>
            </a:tbl>
          </a:graphicData>
        </a:graphic>
      </p:graphicFrame>
      <p:graphicFrame>
        <p:nvGraphicFramePr>
          <p:cNvPr id="6" name="表 5">
            <a:extLst>
              <a:ext uri="{FF2B5EF4-FFF2-40B4-BE49-F238E27FC236}">
                <a16:creationId xmlns:a16="http://schemas.microsoft.com/office/drawing/2014/main" id="{65FFD433-4DD6-0670-6167-82D6FCC14DCC}"/>
              </a:ext>
            </a:extLst>
          </p:cNvPr>
          <p:cNvGraphicFramePr>
            <a:graphicFrameLocks noGrp="1"/>
          </p:cNvGraphicFramePr>
          <p:nvPr>
            <p:extLst>
              <p:ext uri="{D42A27DB-BD31-4B8C-83A1-F6EECF244321}">
                <p14:modId xmlns:p14="http://schemas.microsoft.com/office/powerpoint/2010/main" val="4259832138"/>
              </p:ext>
            </p:extLst>
          </p:nvPr>
        </p:nvGraphicFramePr>
        <p:xfrm>
          <a:off x="838200" y="3223397"/>
          <a:ext cx="10515600" cy="23774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347508513"/>
                    </a:ext>
                  </a:extLst>
                </a:gridCol>
                <a:gridCol w="5257800">
                  <a:extLst>
                    <a:ext uri="{9D8B030D-6E8A-4147-A177-3AD203B41FA5}">
                      <a16:colId xmlns:a16="http://schemas.microsoft.com/office/drawing/2014/main" val="2521267450"/>
                    </a:ext>
                  </a:extLst>
                </a:gridCol>
              </a:tblGrid>
              <a:tr h="370840">
                <a:tc>
                  <a:txBody>
                    <a:bodyPr/>
                    <a:lstStyle/>
                    <a:p>
                      <a:r>
                        <a:rPr kumimoji="1" lang="en-US" altLang="ja-JP" sz="2400" dirty="0"/>
                        <a:t>3,</a:t>
                      </a:r>
                      <a:r>
                        <a:rPr kumimoji="1" lang="ja-JP" altLang="en-US" sz="2400" dirty="0"/>
                        <a:t>低カロリーで栄養価が低い食べ物</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t>4,</a:t>
                      </a:r>
                      <a:r>
                        <a:rPr kumimoji="1" lang="ja-JP" altLang="en-US" sz="2400" dirty="0"/>
                        <a:t>高カロリーで栄養価が低い食べ物</a:t>
                      </a:r>
                    </a:p>
                  </a:txBody>
                  <a:tcPr/>
                </a:tc>
                <a:extLst>
                  <a:ext uri="{0D108BD9-81ED-4DB2-BD59-A6C34878D82A}">
                    <a16:rowId xmlns:a16="http://schemas.microsoft.com/office/drawing/2014/main" val="3166490776"/>
                  </a:ext>
                </a:extLst>
              </a:tr>
              <a:tr h="370840">
                <a:tc>
                  <a:txBody>
                    <a:bodyPr/>
                    <a:lstStyle/>
                    <a:p>
                      <a:r>
                        <a:rPr lang="ja-JP" altLang="en-US" sz="2400" dirty="0"/>
                        <a:t>ダイエット飲料、白米、キュウリ、セロリなど水分を多く含んでいるものや加工して栄養価を落としているもの</a:t>
                      </a:r>
                      <a:endParaRPr lang="en-US" altLang="ja-JP" sz="2400" dirty="0"/>
                    </a:p>
                    <a:p>
                      <a:endParaRPr kumimoji="1" lang="ja-JP" altLang="en-US" sz="2400" dirty="0"/>
                    </a:p>
                  </a:txBody>
                  <a:tcPr/>
                </a:tc>
                <a:tc>
                  <a:txBody>
                    <a:bodyPr/>
                    <a:lstStyle/>
                    <a:p>
                      <a:r>
                        <a:rPr lang="ja-JP" altLang="en-US" sz="2400" dirty="0"/>
                        <a:t>フライドポテト、ドーナツ、スナック菓子などの高脂肪・高糖分のもの</a:t>
                      </a:r>
                      <a:endParaRPr kumimoji="1" lang="ja-JP" altLang="en-US" sz="2400" dirty="0"/>
                    </a:p>
                  </a:txBody>
                  <a:tcPr/>
                </a:tc>
                <a:extLst>
                  <a:ext uri="{0D108BD9-81ED-4DB2-BD59-A6C34878D82A}">
                    <a16:rowId xmlns:a16="http://schemas.microsoft.com/office/drawing/2014/main" val="1941388615"/>
                  </a:ext>
                </a:extLst>
              </a:tr>
            </a:tbl>
          </a:graphicData>
        </a:graphic>
      </p:graphicFrame>
      <p:sp>
        <p:nvSpPr>
          <p:cNvPr id="7" name="正方形/長方形 6">
            <a:extLst>
              <a:ext uri="{FF2B5EF4-FFF2-40B4-BE49-F238E27FC236}">
                <a16:creationId xmlns:a16="http://schemas.microsoft.com/office/drawing/2014/main" id="{95566E39-B89C-CCE8-B366-E7649FBEA3E5}"/>
              </a:ext>
            </a:extLst>
          </p:cNvPr>
          <p:cNvSpPr/>
          <p:nvPr/>
        </p:nvSpPr>
        <p:spPr>
          <a:xfrm>
            <a:off x="816831" y="1211717"/>
            <a:ext cx="10515600" cy="201168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CCEEE70-1400-48D3-0C7A-610A352C3A45}"/>
              </a:ext>
            </a:extLst>
          </p:cNvPr>
          <p:cNvSpPr txBox="1"/>
          <p:nvPr/>
        </p:nvSpPr>
        <p:spPr>
          <a:xfrm>
            <a:off x="2738361" y="6009305"/>
            <a:ext cx="6672540" cy="461665"/>
          </a:xfrm>
          <a:prstGeom prst="rect">
            <a:avLst/>
          </a:prstGeom>
          <a:noFill/>
        </p:spPr>
        <p:txBody>
          <a:bodyPr wrap="square">
            <a:spAutoFit/>
          </a:bodyPr>
          <a:lstStyle/>
          <a:p>
            <a:r>
              <a:rPr kumimoji="1" lang="en-US" altLang="ja-JP" sz="2400" dirty="0"/>
              <a:t>1,2</a:t>
            </a:r>
            <a:r>
              <a:rPr kumimoji="1" lang="ja-JP" altLang="en-US" sz="2400" dirty="0"/>
              <a:t>を</a:t>
            </a:r>
            <a:r>
              <a:rPr lang="ja-JP" altLang="en-US" sz="2400" dirty="0"/>
              <a:t>なるべく</a:t>
            </a:r>
            <a:r>
              <a:rPr kumimoji="1" lang="ja-JP" altLang="en-US" sz="2400" dirty="0"/>
              <a:t>優先的に表示させるようにする</a:t>
            </a:r>
          </a:p>
        </p:txBody>
      </p:sp>
    </p:spTree>
    <p:extLst>
      <p:ext uri="{BB962C8B-B14F-4D97-AF65-F5344CB8AC3E}">
        <p14:creationId xmlns:p14="http://schemas.microsoft.com/office/powerpoint/2010/main" val="1285337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C90438-B7C7-1E78-3334-74A24EACB455}"/>
              </a:ext>
            </a:extLst>
          </p:cNvPr>
          <p:cNvSpPr>
            <a:spLocks noGrp="1"/>
          </p:cNvSpPr>
          <p:nvPr>
            <p:ph type="title"/>
          </p:nvPr>
        </p:nvSpPr>
        <p:spPr>
          <a:xfrm>
            <a:off x="437249" y="169279"/>
            <a:ext cx="10515600" cy="1325563"/>
          </a:xfrm>
        </p:spPr>
        <p:txBody>
          <a:bodyPr/>
          <a:lstStyle/>
          <a:p>
            <a:r>
              <a:rPr kumimoji="1" lang="ja-JP" altLang="en-US" dirty="0"/>
              <a:t>例</a:t>
            </a:r>
          </a:p>
        </p:txBody>
      </p:sp>
      <p:pic>
        <p:nvPicPr>
          <p:cNvPr id="4" name="カメラ 3">
            <a:extLst>
              <a:ext uri="{FF2B5EF4-FFF2-40B4-BE49-F238E27FC236}">
                <a16:creationId xmlns:a16="http://schemas.microsoft.com/office/drawing/2014/main" id="{106E8DA6-BF0A-78C7-9299-7A0C9D668893}"/>
              </a:ext>
            </a:extLst>
          </p:cNvPr>
          <p:cNvPicPr>
            <a:picLocks noGrp="1" noChangeAspect="1"/>
            <a:extLst>
              <a:ext uri="{51228E76-BA90-4043-B771-695A4F85340A}">
                <alf:liveFeedProps xmlns:alf="http://schemas.microsoft.com/office/drawing/2021/livefeed"/>
              </a:ext>
            </a:extLst>
          </p:cNvPicPr>
          <p:nvPr>
            <p:ph idx="1"/>
          </p:nvPr>
        </p:nvPicPr>
        <p:blipFill>
          <a:blip r:embed="rId3">
            <a:extLst>
              <a:ext uri="{96DAC541-7B7A-43D3-8B79-37D633B846F1}">
                <asvg:svgBlip xmlns:asvg="http://schemas.microsoft.com/office/drawing/2016/SVG/main" r:embed="rId4"/>
              </a:ext>
            </a:extLst>
          </a:blip>
          <a:stretch>
            <a:fillRect/>
          </a:stretch>
        </p:blipFill>
        <p:spPr>
          <a:xfrm>
            <a:off x="596629" y="3888723"/>
            <a:ext cx="2592886" cy="2604152"/>
          </a:xfrm>
        </p:spPr>
      </p:pic>
      <p:sp>
        <p:nvSpPr>
          <p:cNvPr id="6" name="テキスト ボックス 5">
            <a:extLst>
              <a:ext uri="{FF2B5EF4-FFF2-40B4-BE49-F238E27FC236}">
                <a16:creationId xmlns:a16="http://schemas.microsoft.com/office/drawing/2014/main" id="{C1000D21-3C9E-BD42-0D87-85F17BB02FE5}"/>
              </a:ext>
            </a:extLst>
          </p:cNvPr>
          <p:cNvSpPr txBox="1"/>
          <p:nvPr/>
        </p:nvSpPr>
        <p:spPr>
          <a:xfrm>
            <a:off x="507096" y="1093884"/>
            <a:ext cx="3907971" cy="2585323"/>
          </a:xfrm>
          <a:prstGeom prst="rect">
            <a:avLst/>
          </a:prstGeom>
          <a:noFill/>
        </p:spPr>
        <p:txBody>
          <a:bodyPr wrap="square">
            <a:spAutoFit/>
          </a:bodyPr>
          <a:lstStyle/>
          <a:p>
            <a:r>
              <a:rPr lang="ja-JP" altLang="en-US" dirty="0"/>
              <a:t>ユーザー</a:t>
            </a:r>
            <a:r>
              <a:rPr lang="ja-JP" altLang="en-US" sz="1800" dirty="0"/>
              <a:t>情報</a:t>
            </a:r>
            <a:endParaRPr lang="en-US" altLang="ja-JP" sz="1800" dirty="0"/>
          </a:p>
          <a:p>
            <a:r>
              <a:rPr lang="ja-JP" altLang="en-US" sz="1800" dirty="0"/>
              <a:t>嗜好データ</a:t>
            </a:r>
            <a:endParaRPr lang="en-US" altLang="ja-JP" sz="1800" dirty="0"/>
          </a:p>
          <a:p>
            <a:r>
              <a:rPr lang="ja-JP" altLang="en-US" sz="1800" dirty="0"/>
              <a:t>好きな食べ物：玉ねぎ、にんじん</a:t>
            </a:r>
            <a:endParaRPr lang="en-US" altLang="ja-JP" sz="1800" dirty="0"/>
          </a:p>
          <a:p>
            <a:r>
              <a:rPr lang="ja-JP" altLang="en-US" dirty="0"/>
              <a:t>嫌いなもの：ピーマン、なす</a:t>
            </a:r>
            <a:endParaRPr lang="en-US" altLang="ja-JP" dirty="0"/>
          </a:p>
          <a:p>
            <a:r>
              <a:rPr lang="ja-JP" altLang="en-US" sz="1800" dirty="0"/>
              <a:t>制約データ</a:t>
            </a:r>
            <a:endParaRPr lang="en-US" altLang="ja-JP" sz="1800" dirty="0"/>
          </a:p>
          <a:p>
            <a:r>
              <a:rPr lang="en-US" altLang="ja-JP" dirty="0"/>
              <a:t>1</a:t>
            </a:r>
            <a:r>
              <a:rPr lang="ja-JP" altLang="en-US" dirty="0"/>
              <a:t>食当たりの予算：５００円以下</a:t>
            </a:r>
            <a:endParaRPr lang="en-US" altLang="ja-JP" sz="1800" dirty="0"/>
          </a:p>
          <a:p>
            <a:r>
              <a:rPr lang="ja-JP" altLang="en-US" sz="1800" dirty="0"/>
              <a:t>カロリー：５００カロリー以下</a:t>
            </a:r>
            <a:endParaRPr lang="en-US" altLang="ja-JP" sz="1800" dirty="0"/>
          </a:p>
          <a:p>
            <a:r>
              <a:rPr lang="ja-JP" altLang="en-US" dirty="0"/>
              <a:t>表示する野菜・果物の候補：</a:t>
            </a:r>
            <a:r>
              <a:rPr lang="en-US" altLang="ja-JP" dirty="0"/>
              <a:t>5</a:t>
            </a:r>
          </a:p>
          <a:p>
            <a:r>
              <a:rPr lang="ja-JP" altLang="en-US" sz="1800" dirty="0"/>
              <a:t>表示させる料理の数：</a:t>
            </a:r>
            <a:r>
              <a:rPr lang="en-US" altLang="ja-JP" sz="1800" dirty="0"/>
              <a:t>2</a:t>
            </a:r>
            <a:endParaRPr lang="ja-JP" altLang="en-US" sz="1800" dirty="0"/>
          </a:p>
        </p:txBody>
      </p:sp>
      <p:pic>
        <p:nvPicPr>
          <p:cNvPr id="7" name="図 6">
            <a:extLst>
              <a:ext uri="{FF2B5EF4-FFF2-40B4-BE49-F238E27FC236}">
                <a16:creationId xmlns:a16="http://schemas.microsoft.com/office/drawing/2014/main" id="{6C1A799B-F4E7-132E-EDAA-18CE3954C97B}"/>
              </a:ext>
            </a:extLst>
          </p:cNvPr>
          <p:cNvPicPr>
            <a:picLocks noChangeAspect="1"/>
          </p:cNvPicPr>
          <p:nvPr/>
        </p:nvPicPr>
        <p:blipFill rotWithShape="1">
          <a:blip r:embed="rId5"/>
          <a:srcRect l="17004" r="19056"/>
          <a:stretch/>
        </p:blipFill>
        <p:spPr>
          <a:xfrm>
            <a:off x="4484913" y="1293467"/>
            <a:ext cx="2420273" cy="2135534"/>
          </a:xfrm>
          <a:prstGeom prst="rect">
            <a:avLst/>
          </a:prstGeom>
        </p:spPr>
      </p:pic>
      <p:sp>
        <p:nvSpPr>
          <p:cNvPr id="9" name="テキスト ボックス 8">
            <a:extLst>
              <a:ext uri="{FF2B5EF4-FFF2-40B4-BE49-F238E27FC236}">
                <a16:creationId xmlns:a16="http://schemas.microsoft.com/office/drawing/2014/main" id="{E2667BE1-4C81-4322-9537-DEB3E6D86651}"/>
              </a:ext>
            </a:extLst>
          </p:cNvPr>
          <p:cNvSpPr txBox="1"/>
          <p:nvPr/>
        </p:nvSpPr>
        <p:spPr>
          <a:xfrm>
            <a:off x="4046226" y="506131"/>
            <a:ext cx="3377831" cy="646331"/>
          </a:xfrm>
          <a:prstGeom prst="rect">
            <a:avLst/>
          </a:prstGeom>
          <a:noFill/>
        </p:spPr>
        <p:txBody>
          <a:bodyPr wrap="square">
            <a:spAutoFit/>
          </a:bodyPr>
          <a:lstStyle/>
          <a:p>
            <a:r>
              <a:rPr lang="ja-JP" altLang="en-US" dirty="0"/>
              <a:t>ユーザーがカメラで</a:t>
            </a:r>
            <a:r>
              <a:rPr lang="en-US" altLang="ja-JP" dirty="0"/>
              <a:t>(</a:t>
            </a:r>
            <a:r>
              <a:rPr lang="ja-JP" altLang="en-US" dirty="0"/>
              <a:t>理想</a:t>
            </a:r>
            <a:r>
              <a:rPr lang="en-US" altLang="ja-JP" dirty="0"/>
              <a:t>)</a:t>
            </a:r>
            <a:r>
              <a:rPr lang="ja-JP" altLang="en-US" dirty="0"/>
              <a:t>ジャガイモの写真を入力させる</a:t>
            </a:r>
            <a:endParaRPr lang="en-US" altLang="ja-JP" dirty="0"/>
          </a:p>
        </p:txBody>
      </p:sp>
      <p:sp>
        <p:nvSpPr>
          <p:cNvPr id="10" name="矢印: 右 9">
            <a:extLst>
              <a:ext uri="{FF2B5EF4-FFF2-40B4-BE49-F238E27FC236}">
                <a16:creationId xmlns:a16="http://schemas.microsoft.com/office/drawing/2014/main" id="{3662044E-80BE-9C56-9B70-209F81B77C82}"/>
              </a:ext>
            </a:extLst>
          </p:cNvPr>
          <p:cNvSpPr/>
          <p:nvPr/>
        </p:nvSpPr>
        <p:spPr>
          <a:xfrm rot="19081880">
            <a:off x="3557022" y="3897225"/>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A9DF1039-8DCE-692C-537B-FC0F593A7FEC}"/>
              </a:ext>
            </a:extLst>
          </p:cNvPr>
          <p:cNvSpPr/>
          <p:nvPr/>
        </p:nvSpPr>
        <p:spPr>
          <a:xfrm>
            <a:off x="7271657" y="2286000"/>
            <a:ext cx="642257"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D0973C8-29AC-4F8D-229F-49C8B9249426}"/>
              </a:ext>
            </a:extLst>
          </p:cNvPr>
          <p:cNvSpPr txBox="1"/>
          <p:nvPr/>
        </p:nvSpPr>
        <p:spPr>
          <a:xfrm>
            <a:off x="8690421" y="1027906"/>
            <a:ext cx="2242457" cy="1477328"/>
          </a:xfrm>
          <a:prstGeom prst="rect">
            <a:avLst/>
          </a:prstGeom>
          <a:noFill/>
        </p:spPr>
        <p:txBody>
          <a:bodyPr wrap="square">
            <a:spAutoFit/>
          </a:bodyPr>
          <a:lstStyle/>
          <a:p>
            <a:r>
              <a:rPr lang="ja-JP" altLang="en-US" sz="1800" dirty="0"/>
              <a:t>玉ねぎ</a:t>
            </a:r>
            <a:endParaRPr lang="en-US" altLang="ja-JP" sz="1800" dirty="0"/>
          </a:p>
          <a:p>
            <a:r>
              <a:rPr lang="ja-JP" altLang="en-US" sz="1800" dirty="0"/>
              <a:t>にんじん</a:t>
            </a:r>
            <a:endParaRPr lang="en-US" altLang="ja-JP" sz="1800" dirty="0"/>
          </a:p>
          <a:p>
            <a:r>
              <a:rPr lang="ja-JP" altLang="en-US" dirty="0"/>
              <a:t>アスパラガス</a:t>
            </a:r>
            <a:endParaRPr lang="en-US" altLang="ja-JP" dirty="0"/>
          </a:p>
          <a:p>
            <a:r>
              <a:rPr lang="ja-JP" altLang="en-US" dirty="0"/>
              <a:t>キャベツ</a:t>
            </a:r>
            <a:endParaRPr lang="en-US" altLang="ja-JP" dirty="0"/>
          </a:p>
          <a:p>
            <a:r>
              <a:rPr lang="ja-JP" altLang="en-US" dirty="0"/>
              <a:t>ネギ</a:t>
            </a:r>
          </a:p>
        </p:txBody>
      </p:sp>
      <p:sp>
        <p:nvSpPr>
          <p:cNvPr id="15" name="テキスト ボックス 14">
            <a:extLst>
              <a:ext uri="{FF2B5EF4-FFF2-40B4-BE49-F238E27FC236}">
                <a16:creationId xmlns:a16="http://schemas.microsoft.com/office/drawing/2014/main" id="{520D5735-61A1-CC16-B4A8-05D072FF3865}"/>
              </a:ext>
            </a:extLst>
          </p:cNvPr>
          <p:cNvSpPr txBox="1"/>
          <p:nvPr/>
        </p:nvSpPr>
        <p:spPr>
          <a:xfrm>
            <a:off x="8538021" y="3230419"/>
            <a:ext cx="3057350" cy="461665"/>
          </a:xfrm>
          <a:prstGeom prst="rect">
            <a:avLst/>
          </a:prstGeom>
          <a:noFill/>
        </p:spPr>
        <p:txBody>
          <a:bodyPr wrap="square">
            <a:spAutoFit/>
          </a:bodyPr>
          <a:lstStyle/>
          <a:p>
            <a:r>
              <a:rPr lang="ja-JP" altLang="en-US" sz="2400" dirty="0"/>
              <a:t>玉ねぎを選ぶ</a:t>
            </a:r>
            <a:endParaRPr lang="en-US" altLang="ja-JP" sz="2400" dirty="0"/>
          </a:p>
        </p:txBody>
      </p:sp>
      <p:sp>
        <p:nvSpPr>
          <p:cNvPr id="16" name="矢印: 右 15">
            <a:extLst>
              <a:ext uri="{FF2B5EF4-FFF2-40B4-BE49-F238E27FC236}">
                <a16:creationId xmlns:a16="http://schemas.microsoft.com/office/drawing/2014/main" id="{362EA6EB-B10B-4EE6-1830-36EEB7462519}"/>
              </a:ext>
            </a:extLst>
          </p:cNvPr>
          <p:cNvSpPr/>
          <p:nvPr/>
        </p:nvSpPr>
        <p:spPr>
          <a:xfrm rot="6419480">
            <a:off x="7587953" y="3613999"/>
            <a:ext cx="783531" cy="5853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88CB9D0B-82B1-2DEB-1F30-9427B2A853F2}"/>
              </a:ext>
            </a:extLst>
          </p:cNvPr>
          <p:cNvPicPr>
            <a:picLocks noChangeAspect="1"/>
          </p:cNvPicPr>
          <p:nvPr/>
        </p:nvPicPr>
        <p:blipFill>
          <a:blip r:embed="rId6"/>
          <a:stretch>
            <a:fillRect/>
          </a:stretch>
        </p:blipFill>
        <p:spPr>
          <a:xfrm>
            <a:off x="4151741" y="4563056"/>
            <a:ext cx="1929819" cy="1929819"/>
          </a:xfrm>
          <a:prstGeom prst="rect">
            <a:avLst/>
          </a:prstGeom>
        </p:spPr>
      </p:pic>
      <p:sp>
        <p:nvSpPr>
          <p:cNvPr id="19" name="テキスト ボックス 18">
            <a:extLst>
              <a:ext uri="{FF2B5EF4-FFF2-40B4-BE49-F238E27FC236}">
                <a16:creationId xmlns:a16="http://schemas.microsoft.com/office/drawing/2014/main" id="{74D4D80D-D394-4801-36C9-8F7FE6A9B184}"/>
              </a:ext>
            </a:extLst>
          </p:cNvPr>
          <p:cNvSpPr txBox="1"/>
          <p:nvPr/>
        </p:nvSpPr>
        <p:spPr>
          <a:xfrm>
            <a:off x="6111090" y="4646849"/>
            <a:ext cx="2321133" cy="1754326"/>
          </a:xfrm>
          <a:prstGeom prst="rect">
            <a:avLst/>
          </a:prstGeom>
          <a:noFill/>
        </p:spPr>
        <p:txBody>
          <a:bodyPr wrap="square">
            <a:spAutoFit/>
          </a:bodyPr>
          <a:lstStyle/>
          <a:p>
            <a:r>
              <a:rPr lang="ja-JP" altLang="en-US" b="1" i="0" dirty="0">
                <a:solidFill>
                  <a:srgbClr val="404040"/>
                </a:solidFill>
                <a:effectLst/>
                <a:latin typeface="ヒラギノ角ゴ Pro W3"/>
              </a:rPr>
              <a:t>きゅうりと玉ねぎのポテサラ♡ レシピ・作り方</a:t>
            </a:r>
          </a:p>
          <a:p>
            <a:endParaRPr lang="en-US" altLang="ja-JP" dirty="0"/>
          </a:p>
          <a:p>
            <a:r>
              <a:rPr lang="ja-JP" altLang="en-US" dirty="0"/>
              <a:t>予算：</a:t>
            </a:r>
            <a:r>
              <a:rPr lang="en-US" altLang="ja-JP" dirty="0"/>
              <a:t>300</a:t>
            </a:r>
            <a:r>
              <a:rPr lang="ja-JP" altLang="en-US" dirty="0"/>
              <a:t>円前後</a:t>
            </a:r>
            <a:endParaRPr lang="en-US" altLang="ja-JP" sz="1800" dirty="0"/>
          </a:p>
          <a:p>
            <a:r>
              <a:rPr lang="ja-JP" altLang="en-US" sz="1800" dirty="0"/>
              <a:t>カロリー：</a:t>
            </a:r>
            <a:r>
              <a:rPr lang="en-US" altLang="ja-JP" dirty="0"/>
              <a:t>??</a:t>
            </a:r>
            <a:endParaRPr lang="en-US" altLang="ja-JP" sz="1800" dirty="0"/>
          </a:p>
        </p:txBody>
      </p:sp>
      <p:sp>
        <p:nvSpPr>
          <p:cNvPr id="22" name="テキスト ボックス 21">
            <a:extLst>
              <a:ext uri="{FF2B5EF4-FFF2-40B4-BE49-F238E27FC236}">
                <a16:creationId xmlns:a16="http://schemas.microsoft.com/office/drawing/2014/main" id="{678FEC56-C9C0-515A-3624-6980CD8C78F6}"/>
              </a:ext>
            </a:extLst>
          </p:cNvPr>
          <p:cNvSpPr txBox="1"/>
          <p:nvPr/>
        </p:nvSpPr>
        <p:spPr>
          <a:xfrm>
            <a:off x="10101943" y="4465085"/>
            <a:ext cx="2090057" cy="2308324"/>
          </a:xfrm>
          <a:prstGeom prst="rect">
            <a:avLst/>
          </a:prstGeom>
          <a:noFill/>
        </p:spPr>
        <p:txBody>
          <a:bodyPr wrap="square">
            <a:spAutoFit/>
          </a:bodyPr>
          <a:lstStyle/>
          <a:p>
            <a:pPr algn="l" fontAlgn="base"/>
            <a:r>
              <a:rPr lang="ja-JP" altLang="en-US" b="1" i="0" dirty="0">
                <a:solidFill>
                  <a:srgbClr val="404040"/>
                </a:solidFill>
                <a:effectLst/>
                <a:latin typeface="ヒラギノ角ゴ Pro W3"/>
              </a:rPr>
              <a:t>ヨーグルト入りクリームシチュー</a:t>
            </a:r>
            <a:r>
              <a:rPr lang="en-US" altLang="ja-JP" b="1" i="0" dirty="0">
                <a:solidFill>
                  <a:srgbClr val="404040"/>
                </a:solidFill>
                <a:effectLst/>
                <a:latin typeface="ヒラギノ角ゴ Pro W3"/>
              </a:rPr>
              <a:t>【</a:t>
            </a:r>
            <a:r>
              <a:rPr lang="ja-JP" altLang="en-US" b="1" i="0" dirty="0">
                <a:solidFill>
                  <a:srgbClr val="404040"/>
                </a:solidFill>
                <a:effectLst/>
                <a:latin typeface="ヒラギノ角ゴ Pro W3"/>
              </a:rPr>
              <a:t>裏技付き</a:t>
            </a:r>
            <a:r>
              <a:rPr lang="en-US" altLang="ja-JP" b="1" i="0" dirty="0">
                <a:solidFill>
                  <a:srgbClr val="404040"/>
                </a:solidFill>
                <a:effectLst/>
                <a:latin typeface="ヒラギノ角ゴ Pro W3"/>
              </a:rPr>
              <a:t>】 </a:t>
            </a:r>
            <a:r>
              <a:rPr lang="ja-JP" altLang="en-US" b="1" i="0" dirty="0">
                <a:solidFill>
                  <a:srgbClr val="404040"/>
                </a:solidFill>
                <a:effectLst/>
                <a:latin typeface="ヒラギノ角ゴ Pro W3"/>
              </a:rPr>
              <a:t>レシピ・作り方</a:t>
            </a:r>
            <a:endParaRPr lang="en-US" altLang="ja-JP" b="1" i="0" dirty="0">
              <a:solidFill>
                <a:srgbClr val="404040"/>
              </a:solidFill>
              <a:effectLst/>
              <a:latin typeface="ヒラギノ角ゴ Pro W3"/>
            </a:endParaRPr>
          </a:p>
          <a:p>
            <a:pPr algn="l" fontAlgn="base"/>
            <a:endParaRPr lang="en-US" altLang="ja-JP" b="1" dirty="0">
              <a:solidFill>
                <a:srgbClr val="404040"/>
              </a:solidFill>
              <a:latin typeface="ヒラギノ角ゴ Pro W3"/>
            </a:endParaRPr>
          </a:p>
          <a:p>
            <a:r>
              <a:rPr lang="ja-JP" altLang="en-US" dirty="0"/>
              <a:t>予算：</a:t>
            </a:r>
            <a:r>
              <a:rPr lang="en-US" altLang="ja-JP" dirty="0"/>
              <a:t>300</a:t>
            </a:r>
            <a:r>
              <a:rPr lang="ja-JP" altLang="en-US" dirty="0"/>
              <a:t>円前後</a:t>
            </a:r>
            <a:endParaRPr lang="en-US" altLang="ja-JP" sz="1800" dirty="0"/>
          </a:p>
          <a:p>
            <a:r>
              <a:rPr lang="ja-JP" altLang="en-US" sz="1800" dirty="0"/>
              <a:t>カロリー：</a:t>
            </a:r>
            <a:r>
              <a:rPr lang="en-US" altLang="ja-JP" dirty="0"/>
              <a:t>??</a:t>
            </a:r>
            <a:endParaRPr lang="en-US" altLang="ja-JP" sz="1800" dirty="0"/>
          </a:p>
          <a:p>
            <a:pPr algn="l" fontAlgn="base"/>
            <a:endParaRPr lang="ja-JP" altLang="en-US" b="1" i="0" dirty="0">
              <a:solidFill>
                <a:srgbClr val="404040"/>
              </a:solidFill>
              <a:effectLst/>
              <a:latin typeface="ヒラギノ角ゴ Pro W3"/>
            </a:endParaRPr>
          </a:p>
        </p:txBody>
      </p:sp>
      <p:pic>
        <p:nvPicPr>
          <p:cNvPr id="1026" name="Picture 2" descr="ヨーグルト入りクリームシチュー【裏技付き】">
            <a:extLst>
              <a:ext uri="{FF2B5EF4-FFF2-40B4-BE49-F238E27FC236}">
                <a16:creationId xmlns:a16="http://schemas.microsoft.com/office/drawing/2014/main" id="{0986DB2A-FDD9-D7F7-86DD-4E0A053B5F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32223" y="4645187"/>
            <a:ext cx="1661562" cy="166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356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DD1E2B-1434-C600-7427-E83A99212D91}"/>
              </a:ext>
            </a:extLst>
          </p:cNvPr>
          <p:cNvSpPr>
            <a:spLocks noGrp="1"/>
          </p:cNvSpPr>
          <p:nvPr>
            <p:ph type="title"/>
          </p:nvPr>
        </p:nvSpPr>
        <p:spPr/>
        <p:txBody>
          <a:bodyPr/>
          <a:lstStyle/>
          <a:p>
            <a:r>
              <a:rPr kumimoji="1" lang="ja-JP" altLang="en-US" dirty="0"/>
              <a:t>今後の予定</a:t>
            </a:r>
          </a:p>
        </p:txBody>
      </p:sp>
      <p:sp>
        <p:nvSpPr>
          <p:cNvPr id="3" name="コンテンツ プレースホルダー 2">
            <a:extLst>
              <a:ext uri="{FF2B5EF4-FFF2-40B4-BE49-F238E27FC236}">
                <a16:creationId xmlns:a16="http://schemas.microsoft.com/office/drawing/2014/main" id="{14F6D34E-C00F-C86C-8E2C-027A8E4B2934}"/>
              </a:ext>
            </a:extLst>
          </p:cNvPr>
          <p:cNvSpPr>
            <a:spLocks noGrp="1"/>
          </p:cNvSpPr>
          <p:nvPr>
            <p:ph idx="1"/>
          </p:nvPr>
        </p:nvSpPr>
        <p:spPr/>
        <p:txBody>
          <a:bodyPr/>
          <a:lstStyle/>
          <a:p>
            <a:r>
              <a:rPr kumimoji="1" lang="ja-JP" altLang="en-US" dirty="0"/>
              <a:t>果物のデータも</a:t>
            </a:r>
            <a:r>
              <a:rPr kumimoji="1" lang="en-US" altLang="ja-JP" dirty="0"/>
              <a:t>API</a:t>
            </a:r>
            <a:r>
              <a:rPr kumimoji="1" lang="ja-JP" altLang="en-US" dirty="0"/>
              <a:t>で取得できるようにする</a:t>
            </a:r>
            <a:endParaRPr kumimoji="1" lang="en-US" altLang="ja-JP" dirty="0"/>
          </a:p>
          <a:p>
            <a:r>
              <a:rPr kumimoji="1" lang="ja-JP" altLang="en-US" dirty="0"/>
              <a:t>データセット</a:t>
            </a:r>
            <a:r>
              <a:rPr lang="ja-JP" altLang="en-US" dirty="0"/>
              <a:t>の加工を行う</a:t>
            </a:r>
            <a:endParaRPr lang="en-US" altLang="ja-JP" dirty="0"/>
          </a:p>
          <a:p>
            <a:r>
              <a:rPr lang="ja-JP" altLang="en-US" dirty="0"/>
              <a:t>カメラから野菜・果物の画像を入力できるようにする</a:t>
            </a:r>
            <a:endParaRPr lang="en-US" altLang="ja-JP" dirty="0"/>
          </a:p>
          <a:p>
            <a:r>
              <a:rPr lang="ja-JP" altLang="en-US" dirty="0"/>
              <a:t>入力した画像と似た栄養素を持つ野菜・果物の推薦とレシピの推薦を行えるようにする</a:t>
            </a:r>
            <a:endParaRPr lang="en-US" altLang="ja-JP" dirty="0"/>
          </a:p>
          <a:p>
            <a:endParaRPr lang="en-US" altLang="ja-JP" dirty="0"/>
          </a:p>
        </p:txBody>
      </p:sp>
    </p:spTree>
    <p:extLst>
      <p:ext uri="{BB962C8B-B14F-4D97-AF65-F5344CB8AC3E}">
        <p14:creationId xmlns:p14="http://schemas.microsoft.com/office/powerpoint/2010/main" val="99070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67D0DA-2479-3ADC-EED1-2377D4BE8AB5}"/>
              </a:ext>
            </a:extLst>
          </p:cNvPr>
          <p:cNvSpPr>
            <a:spLocks noGrp="1"/>
          </p:cNvSpPr>
          <p:nvPr>
            <p:ph type="title"/>
          </p:nvPr>
        </p:nvSpPr>
        <p:spPr/>
        <p:txBody>
          <a:bodyPr/>
          <a:lstStyle/>
          <a:p>
            <a:r>
              <a:rPr kumimoji="1" lang="ja-JP" altLang="en-US" dirty="0"/>
              <a:t>参考文献</a:t>
            </a:r>
          </a:p>
        </p:txBody>
      </p:sp>
      <p:sp>
        <p:nvSpPr>
          <p:cNvPr id="3" name="コンテンツ プレースホルダー 2">
            <a:extLst>
              <a:ext uri="{FF2B5EF4-FFF2-40B4-BE49-F238E27FC236}">
                <a16:creationId xmlns:a16="http://schemas.microsoft.com/office/drawing/2014/main" id="{06AB44DA-EA76-9C36-3E11-16AC2638819A}"/>
              </a:ext>
            </a:extLst>
          </p:cNvPr>
          <p:cNvSpPr>
            <a:spLocks noGrp="1"/>
          </p:cNvSpPr>
          <p:nvPr>
            <p:ph idx="1"/>
          </p:nvPr>
        </p:nvSpPr>
        <p:spPr>
          <a:xfrm>
            <a:off x="838200" y="1825625"/>
            <a:ext cx="11036300" cy="4351338"/>
          </a:xfrm>
        </p:spPr>
        <p:txBody>
          <a:bodyPr>
            <a:normAutofit/>
          </a:bodyPr>
          <a:lstStyle/>
          <a:p>
            <a:pPr marL="0" indent="0">
              <a:buNone/>
            </a:pPr>
            <a:r>
              <a:rPr kumimoji="1" lang="en-US" altLang="ja-JP" dirty="0"/>
              <a:t>[1] </a:t>
            </a:r>
            <a:r>
              <a:rPr lang="en-US" altLang="ja-JP" dirty="0"/>
              <a:t>Data</a:t>
            </a:r>
            <a:r>
              <a:rPr lang="ja-JP" altLang="en-US" dirty="0"/>
              <a:t> </a:t>
            </a:r>
            <a:r>
              <a:rPr lang="en-US" altLang="ja-JP" dirty="0"/>
              <a:t>Bridge</a:t>
            </a:r>
            <a:r>
              <a:rPr lang="ja-JP" altLang="en-US" dirty="0"/>
              <a:t> </a:t>
            </a:r>
            <a:r>
              <a:rPr lang="en-US" altLang="ja-JP" dirty="0"/>
              <a:t>Market</a:t>
            </a:r>
            <a:r>
              <a:rPr lang="ja-JP" altLang="en-US" dirty="0"/>
              <a:t> </a:t>
            </a:r>
            <a:r>
              <a:rPr lang="en-US" altLang="ja-JP" dirty="0"/>
              <a:t>Research</a:t>
            </a:r>
            <a:endParaRPr kumimoji="1" lang="en-US" altLang="ja-JP" dirty="0"/>
          </a:p>
          <a:p>
            <a:pPr marL="0" indent="0">
              <a:buNone/>
            </a:pPr>
            <a:r>
              <a:rPr kumimoji="1" lang="en-US" altLang="ja-JP" dirty="0">
                <a:hlinkClick r:id="rId2"/>
              </a:rPr>
              <a:t>https://www.databridgemarketresearch.com/jp/reports/global-diet-and-nutrition-apps-market</a:t>
            </a:r>
            <a:endParaRPr kumimoji="1" lang="en-US" altLang="ja-JP" dirty="0"/>
          </a:p>
          <a:p>
            <a:pPr marL="0" indent="0">
              <a:buNone/>
            </a:pPr>
            <a:r>
              <a:rPr lang="en-US" altLang="ja-JP" dirty="0"/>
              <a:t>[2]</a:t>
            </a:r>
            <a:r>
              <a:rPr lang="ja-JP" altLang="en-US" dirty="0"/>
              <a:t> 株式会社あすけん</a:t>
            </a:r>
            <a:r>
              <a:rPr lang="en-US" altLang="ja-JP" dirty="0"/>
              <a:t> </a:t>
            </a:r>
          </a:p>
          <a:p>
            <a:pPr marL="0" indent="0">
              <a:buNone/>
            </a:pPr>
            <a:r>
              <a:rPr lang="en-US" altLang="ja-JP" dirty="0"/>
              <a:t>https://static1.squarespace.com/static/</a:t>
            </a:r>
          </a:p>
          <a:p>
            <a:pPr marL="0" indent="0">
              <a:buNone/>
            </a:pPr>
            <a:r>
              <a:rPr lang="en-US" altLang="ja-JP" dirty="0"/>
              <a:t>[3] LATHA, R. S., et al. “Fruits and vegetables recognition using YOLO,” In: 2022 International Conference on Computer Communication and Informatics (ICCCI). IEEE, p. 1-6.2022.</a:t>
            </a:r>
          </a:p>
        </p:txBody>
      </p:sp>
    </p:spTree>
    <p:extLst>
      <p:ext uri="{BB962C8B-B14F-4D97-AF65-F5344CB8AC3E}">
        <p14:creationId xmlns:p14="http://schemas.microsoft.com/office/powerpoint/2010/main" val="1340179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67D0DA-2479-3ADC-EED1-2377D4BE8AB5}"/>
              </a:ext>
            </a:extLst>
          </p:cNvPr>
          <p:cNvSpPr>
            <a:spLocks noGrp="1"/>
          </p:cNvSpPr>
          <p:nvPr>
            <p:ph type="title"/>
          </p:nvPr>
        </p:nvSpPr>
        <p:spPr/>
        <p:txBody>
          <a:bodyPr/>
          <a:lstStyle/>
          <a:p>
            <a:r>
              <a:rPr kumimoji="1" lang="ja-JP" altLang="en-US" dirty="0"/>
              <a:t>参考文献</a:t>
            </a:r>
          </a:p>
        </p:txBody>
      </p:sp>
      <p:sp>
        <p:nvSpPr>
          <p:cNvPr id="3" name="コンテンツ プレースホルダー 2">
            <a:extLst>
              <a:ext uri="{FF2B5EF4-FFF2-40B4-BE49-F238E27FC236}">
                <a16:creationId xmlns:a16="http://schemas.microsoft.com/office/drawing/2014/main" id="{06AB44DA-EA76-9C36-3E11-16AC2638819A}"/>
              </a:ext>
            </a:extLst>
          </p:cNvPr>
          <p:cNvSpPr>
            <a:spLocks noGrp="1"/>
          </p:cNvSpPr>
          <p:nvPr>
            <p:ph idx="1"/>
          </p:nvPr>
        </p:nvSpPr>
        <p:spPr/>
        <p:txBody>
          <a:bodyPr>
            <a:normAutofit/>
          </a:bodyPr>
          <a:lstStyle/>
          <a:p>
            <a:pPr marL="0" indent="0">
              <a:buNone/>
            </a:pPr>
            <a:r>
              <a:rPr kumimoji="1" lang="en-US" altLang="ja-JP" dirty="0"/>
              <a:t>[4] </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IQBAL, Muhammad; NURRAHMAWATI,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Elita</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Dwi; HUSIN, Husin. “Feasibility evaluation of an Android-based nutrition app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Dietducate</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among nutritionists using the user version of the Mobile Apps Rating Scale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umars</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JTIM: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Jurnal</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Teknologi</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a:t>
            </a:r>
            <a:r>
              <a:rPr lang="en-US" altLang="ja-JP" kern="100" dirty="0" err="1">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Informasi</a:t>
            </a:r>
            <a:r>
              <a:rPr lang="en-US" altLang="ja-JP" kern="100" dirty="0">
                <a:solidFill>
                  <a:srgbClr val="222222"/>
                </a:solidFill>
                <a:effectLst/>
                <a:latin typeface="Arial" panose="020B0604020202020204" pitchFamily="34" charset="0"/>
                <a:ea typeface="游明朝" panose="02020400000000000000" pitchFamily="18" charset="-128"/>
                <a:cs typeface="Times New Roman" panose="02020603050405020304" pitchFamily="18" charset="0"/>
              </a:rPr>
              <a:t> dan Multimedia, 5.1: 1-9, 2023.</a:t>
            </a:r>
            <a:endParaRPr kumimoji="1" lang="en-US" altLang="ja-JP" dirty="0"/>
          </a:p>
          <a:p>
            <a:pPr marL="0" indent="0">
              <a:buNone/>
            </a:pPr>
            <a:r>
              <a:rPr kumimoji="1" lang="en-US" altLang="ja-JP" dirty="0"/>
              <a:t>[5] </a:t>
            </a:r>
            <a:r>
              <a:rPr lang="en-US" altLang="ja-JP" dirty="0"/>
              <a:t>LATHA, R. S., et al. Fruits and vegetables recognition using YOLO. In: 2022 International Conference on Computer Communication and Informatics (ICCCI). IEEE, p. 1-6.2022. </a:t>
            </a:r>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4260925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176BAF-CA2F-ABE0-EF72-C0EF6A3286E7}"/>
              </a:ext>
            </a:extLst>
          </p:cNvPr>
          <p:cNvSpPr>
            <a:spLocks noGrp="1"/>
          </p:cNvSpPr>
          <p:nvPr>
            <p:ph type="title"/>
          </p:nvPr>
        </p:nvSpPr>
        <p:spPr/>
        <p:txBody>
          <a:bodyPr/>
          <a:lstStyle/>
          <a:p>
            <a:r>
              <a:rPr kumimoji="1" lang="ja-JP" altLang="en-US" dirty="0"/>
              <a:t>参考文献</a:t>
            </a:r>
          </a:p>
        </p:txBody>
      </p:sp>
      <p:sp>
        <p:nvSpPr>
          <p:cNvPr id="3" name="コンテンツ プレースホルダー 2">
            <a:extLst>
              <a:ext uri="{FF2B5EF4-FFF2-40B4-BE49-F238E27FC236}">
                <a16:creationId xmlns:a16="http://schemas.microsoft.com/office/drawing/2014/main" id="{B816C010-7DEF-F6C0-A3E2-BC6CD1AA2ADF}"/>
              </a:ext>
            </a:extLst>
          </p:cNvPr>
          <p:cNvSpPr>
            <a:spLocks noGrp="1"/>
          </p:cNvSpPr>
          <p:nvPr>
            <p:ph idx="1"/>
          </p:nvPr>
        </p:nvSpPr>
        <p:spPr/>
        <p:txBody>
          <a:bodyPr/>
          <a:lstStyle/>
          <a:p>
            <a:pPr marL="0" indent="0">
              <a:buNone/>
            </a:pPr>
            <a:r>
              <a:rPr kumimoji="1" lang="en-US" altLang="ja-JP" dirty="0"/>
              <a:t>[6] AHMED, M. </a:t>
            </a:r>
            <a:r>
              <a:rPr kumimoji="1" lang="en-US" altLang="ja-JP" dirty="0" err="1"/>
              <a:t>Israk</a:t>
            </a:r>
            <a:r>
              <a:rPr kumimoji="1" lang="en-US" altLang="ja-JP" dirty="0"/>
              <a:t>; MAMUN, </a:t>
            </a:r>
            <a:r>
              <a:rPr kumimoji="1" lang="en-US" altLang="ja-JP" dirty="0" err="1"/>
              <a:t>Shahriyar</a:t>
            </a:r>
            <a:r>
              <a:rPr kumimoji="1" lang="en-US" altLang="ja-JP" dirty="0"/>
              <a:t> Mahmud; ASIF, Asif Uz Zaman. DCNN-based vegetable image classification using transfer learning: A comparative study. In: 2021 5th International Conference on Computer, Communication and Signal Processing (ICCCSP). IEEE, 2021. p. 235-243.</a:t>
            </a:r>
          </a:p>
          <a:p>
            <a:pPr marL="0" indent="0">
              <a:buNone/>
            </a:pPr>
            <a:r>
              <a:rPr lang="en-US" altLang="ja-JP" dirty="0"/>
              <a:t>[7] WANG, Ao, et al. Yolov10: “Real-time end-to-end object detection,” </a:t>
            </a:r>
            <a:r>
              <a:rPr lang="en-US" altLang="ja-JP" dirty="0" err="1"/>
              <a:t>arXiv</a:t>
            </a:r>
            <a:r>
              <a:rPr lang="en-US" altLang="ja-JP" dirty="0"/>
              <a:t> preprint arXiv:2405.14458, 2024.</a:t>
            </a:r>
            <a:endParaRPr kumimoji="1" lang="en-US" altLang="ja-JP" dirty="0"/>
          </a:p>
          <a:p>
            <a:endParaRPr kumimoji="1" lang="ja-JP" altLang="en-US" dirty="0"/>
          </a:p>
        </p:txBody>
      </p:sp>
    </p:spTree>
    <p:extLst>
      <p:ext uri="{BB962C8B-B14F-4D97-AF65-F5344CB8AC3E}">
        <p14:creationId xmlns:p14="http://schemas.microsoft.com/office/powerpoint/2010/main" val="10057741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14799</TotalTime>
  <Words>2538</Words>
  <Application>Microsoft Office PowerPoint</Application>
  <PresentationFormat>ワイド画面</PresentationFormat>
  <Paragraphs>296</Paragraphs>
  <Slides>21</Slides>
  <Notes>18</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21</vt:i4>
      </vt:variant>
    </vt:vector>
  </HeadingPairs>
  <TitlesOfParts>
    <vt:vector size="34" baseType="lpstr">
      <vt:lpstr>Google Sans</vt:lpstr>
      <vt:lpstr>Noto Sans JP</vt:lpstr>
      <vt:lpstr>YakuHanJPs</vt:lpstr>
      <vt:lpstr>ヒラギノ角ゴ Pro W3</vt:lpstr>
      <vt:lpstr>Meiryo</vt:lpstr>
      <vt:lpstr>游ゴシック</vt:lpstr>
      <vt:lpstr>游ゴシック Light</vt:lpstr>
      <vt:lpstr>Arial</vt:lpstr>
      <vt:lpstr>Helvetica</vt:lpstr>
      <vt:lpstr>Lato</vt:lpstr>
      <vt:lpstr>Open Sans</vt:lpstr>
      <vt:lpstr>Poppins</vt:lpstr>
      <vt:lpstr>Office テーマ</vt:lpstr>
      <vt:lpstr>物体認識を用いた経済的で栄養価が高い野菜・果物の推薦システム</vt:lpstr>
      <vt:lpstr>目次</vt:lpstr>
      <vt:lpstr>ダイエット・栄養アプリの需要</vt:lpstr>
      <vt:lpstr>ダイエット・栄養アプリの需要</vt:lpstr>
      <vt:lpstr>栄養管理アプリに関する先行研究</vt:lpstr>
      <vt:lpstr>栄養管理アプリに関する先行研究（物体認識）</vt:lpstr>
      <vt:lpstr>栄養管理アプリに関する先行研究</vt:lpstr>
      <vt:lpstr>先行研究を踏まえて</vt:lpstr>
      <vt:lpstr>先行研究を踏まえて</vt:lpstr>
      <vt:lpstr>学習用データセット比較①</vt:lpstr>
      <vt:lpstr>画像認識比較②</vt:lpstr>
      <vt:lpstr>使用するAPI③</vt:lpstr>
      <vt:lpstr>使用するAPI③</vt:lpstr>
      <vt:lpstr>使用するAPI③</vt:lpstr>
      <vt:lpstr>野菜・果物の推薦④</vt:lpstr>
      <vt:lpstr>栄養価が高い食べ物の選び方</vt:lpstr>
      <vt:lpstr>例</vt:lpstr>
      <vt:lpstr>今後の予定</vt:lpstr>
      <vt:lpstr>参考文献</vt:lpstr>
      <vt:lpstr>参考文献</vt:lpstr>
      <vt:lpstr>参考文献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UnifyingVision-and-LanguageTasksviaTextGeneration</dc:title>
  <dc:creator>辰徳 楠</dc:creator>
  <cp:lastModifiedBy>辰徳 楠</cp:lastModifiedBy>
  <cp:revision>286</cp:revision>
  <dcterms:created xsi:type="dcterms:W3CDTF">2023-12-12T08:21:09Z</dcterms:created>
  <dcterms:modified xsi:type="dcterms:W3CDTF">2024-09-04T06:06:43Z</dcterms:modified>
</cp:coreProperties>
</file>