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83" r:id="rId2"/>
    <p:sldMasterId id="2147483695" r:id="rId3"/>
  </p:sldMasterIdLst>
  <p:notesMasterIdLst>
    <p:notesMasterId r:id="rId80"/>
  </p:notesMasterIdLst>
  <p:sldIdLst>
    <p:sldId id="256" r:id="rId4"/>
    <p:sldId id="469" r:id="rId5"/>
    <p:sldId id="471" r:id="rId6"/>
    <p:sldId id="470" r:id="rId7"/>
    <p:sldId id="472" r:id="rId8"/>
    <p:sldId id="462" r:id="rId9"/>
    <p:sldId id="406" r:id="rId10"/>
    <p:sldId id="473" r:id="rId11"/>
    <p:sldId id="449" r:id="rId12"/>
    <p:sldId id="407" r:id="rId13"/>
    <p:sldId id="318" r:id="rId14"/>
    <p:sldId id="299" r:id="rId15"/>
    <p:sldId id="259" r:id="rId16"/>
    <p:sldId id="260" r:id="rId17"/>
    <p:sldId id="261" r:id="rId18"/>
    <p:sldId id="393" r:id="rId19"/>
    <p:sldId id="433" r:id="rId20"/>
    <p:sldId id="356" r:id="rId21"/>
    <p:sldId id="263" r:id="rId22"/>
    <p:sldId id="264" r:id="rId23"/>
    <p:sldId id="405" r:id="rId24"/>
    <p:sldId id="303" r:id="rId25"/>
    <p:sldId id="430" r:id="rId26"/>
    <p:sldId id="431" r:id="rId27"/>
    <p:sldId id="418" r:id="rId28"/>
    <p:sldId id="420" r:id="rId29"/>
    <p:sldId id="421" r:id="rId30"/>
    <p:sldId id="422" r:id="rId31"/>
    <p:sldId id="423" r:id="rId32"/>
    <p:sldId id="432" r:id="rId33"/>
    <p:sldId id="424" r:id="rId34"/>
    <p:sldId id="426" r:id="rId35"/>
    <p:sldId id="456" r:id="rId36"/>
    <p:sldId id="455" r:id="rId37"/>
    <p:sldId id="436" r:id="rId38"/>
    <p:sldId id="282" r:id="rId39"/>
    <p:sldId id="394" r:id="rId40"/>
    <p:sldId id="395" r:id="rId41"/>
    <p:sldId id="412" r:id="rId42"/>
    <p:sldId id="371" r:id="rId43"/>
    <p:sldId id="397" r:id="rId44"/>
    <p:sldId id="381" r:id="rId45"/>
    <p:sldId id="382" r:id="rId46"/>
    <p:sldId id="380" r:id="rId47"/>
    <p:sldId id="378" r:id="rId48"/>
    <p:sldId id="398" r:id="rId49"/>
    <p:sldId id="413" r:id="rId50"/>
    <p:sldId id="414" r:id="rId51"/>
    <p:sldId id="428" r:id="rId52"/>
    <p:sldId id="441" r:id="rId53"/>
    <p:sldId id="443" r:id="rId54"/>
    <p:sldId id="446" r:id="rId55"/>
    <p:sldId id="437" r:id="rId56"/>
    <p:sldId id="477" r:id="rId57"/>
    <p:sldId id="447" r:id="rId58"/>
    <p:sldId id="444" r:id="rId59"/>
    <p:sldId id="438" r:id="rId60"/>
    <p:sldId id="439" r:id="rId61"/>
    <p:sldId id="440" r:id="rId62"/>
    <p:sldId id="451" r:id="rId63"/>
    <p:sldId id="476" r:id="rId64"/>
    <p:sldId id="475" r:id="rId65"/>
    <p:sldId id="478" r:id="rId66"/>
    <p:sldId id="448" r:id="rId67"/>
    <p:sldId id="457" r:id="rId68"/>
    <p:sldId id="458" r:id="rId69"/>
    <p:sldId id="459" r:id="rId70"/>
    <p:sldId id="460" r:id="rId71"/>
    <p:sldId id="461" r:id="rId72"/>
    <p:sldId id="468" r:id="rId73"/>
    <p:sldId id="463" r:id="rId74"/>
    <p:sldId id="464" r:id="rId75"/>
    <p:sldId id="465" r:id="rId76"/>
    <p:sldId id="466" r:id="rId77"/>
    <p:sldId id="467" r:id="rId78"/>
    <p:sldId id="474" r:id="rId79"/>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BUYUKI SHIIBA" initials="NS" lastIdx="6" clrIdx="0">
    <p:extLst>
      <p:ext uri="{19B8F6BF-5375-455C-9EA6-DF929625EA0E}">
        <p15:presenceInfo xmlns:p15="http://schemas.microsoft.com/office/powerpoint/2012/main" userId="NOBUYUKI SHIIB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92"/>
    <a:srgbClr val="004EA2"/>
    <a:srgbClr val="011EAA"/>
    <a:srgbClr val="E0002A"/>
    <a:srgbClr val="FF6600"/>
    <a:srgbClr val="8EB4E3"/>
    <a:srgbClr val="F79646"/>
    <a:srgbClr val="E6AF00"/>
    <a:srgbClr val="75BD2F"/>
    <a:srgbClr val="E5E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71" autoAdjust="0"/>
    <p:restoredTop sz="96955" autoAdjust="0"/>
  </p:normalViewPr>
  <p:slideViewPr>
    <p:cSldViewPr>
      <p:cViewPr varScale="1">
        <p:scale>
          <a:sx n="93" d="100"/>
          <a:sy n="93" d="100"/>
        </p:scale>
        <p:origin x="402" y="33"/>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61" Type="http://schemas.openxmlformats.org/officeDocument/2006/relationships/slide" Target="slides/slide58.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F3183\Desktop\&#38651;&#27671;&#26009;&#37329;&#25512;&#31227;&#65288;&#26481;&#20140;&#38651;&#21147;&#6528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______1.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F2316\Desktop\&#38651;&#27671;&#20195;&#12464;&#12521;&#125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______2.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______3.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______4.xlsx"/></Relationships>
</file>

<file path=ppt/charts/_rels/chart8.xml.rels><?xml version="1.0" encoding="UTF-8" standalone="yes"?>
<Relationships xmlns="http://schemas.openxmlformats.org/package/2006/relationships"><Relationship Id="rId3" Type="http://schemas.openxmlformats.org/officeDocument/2006/relationships/oleObject" Target="file:///C:\Users\F3183\Desktop\&#38651;&#27671;&#26009;&#37329;&#25512;&#31227;&#65288;&#26481;&#20140;&#38651;&#21147;&#65289;.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Sheet6!$C$1</c:f>
              <c:strCache>
                <c:ptCount val="1"/>
                <c:pt idx="0">
                  <c:v>年間電気代</c:v>
                </c:pt>
              </c:strCache>
            </c:strRef>
          </c:tx>
          <c:spPr>
            <a:solidFill>
              <a:schemeClr val="bg2"/>
            </a:solidFill>
            <a:ln>
              <a:noFill/>
            </a:ln>
            <a:effectLst/>
          </c:spPr>
          <c:invertIfNegative val="0"/>
          <c:dPt>
            <c:idx val="1"/>
            <c:invertIfNegative val="0"/>
            <c:bubble3D val="0"/>
            <c:spPr>
              <a:solidFill>
                <a:srgbClr val="FFC000"/>
              </a:solidFill>
              <a:ln>
                <a:noFill/>
              </a:ln>
              <a:effectLst/>
            </c:spPr>
            <c:extLst>
              <c:ext xmlns:c16="http://schemas.microsoft.com/office/drawing/2014/chart" uri="{C3380CC4-5D6E-409C-BE32-E72D297353CC}">
                <c16:uniqueId val="{00000001-4221-4D02-9D2D-FBB1E5C34BD3}"/>
              </c:ext>
            </c:extLst>
          </c:dPt>
          <c:dPt>
            <c:idx val="7"/>
            <c:invertIfNegative val="0"/>
            <c:bubble3D val="0"/>
            <c:spPr>
              <a:solidFill>
                <a:srgbClr val="FFC000"/>
              </a:solidFill>
              <a:ln>
                <a:noFill/>
              </a:ln>
              <a:effectLst/>
            </c:spPr>
            <c:extLst>
              <c:ext xmlns:c16="http://schemas.microsoft.com/office/drawing/2014/chart" uri="{C3380CC4-5D6E-409C-BE32-E72D297353CC}">
                <c16:uniqueId val="{00000002-4221-4D02-9D2D-FBB1E5C34BD3}"/>
              </c:ext>
            </c:extLst>
          </c:dPt>
          <c:cat>
            <c:numRef>
              <c:f>Sheet6!$A$2:$A$15</c:f>
              <c:numCache>
                <c:formatCode>General</c:formatCode>
                <c:ptCount val="8"/>
                <c:pt idx="0">
                  <c:v>2010</c:v>
                </c:pt>
                <c:pt idx="1">
                  <c:v>2011</c:v>
                </c:pt>
                <c:pt idx="2">
                  <c:v>2012</c:v>
                </c:pt>
                <c:pt idx="3">
                  <c:v>2014</c:v>
                </c:pt>
                <c:pt idx="4">
                  <c:v>2016</c:v>
                </c:pt>
                <c:pt idx="5">
                  <c:v>2018</c:v>
                </c:pt>
                <c:pt idx="6">
                  <c:v>2020</c:v>
                </c:pt>
                <c:pt idx="7">
                  <c:v>2022</c:v>
                </c:pt>
              </c:numCache>
            </c:numRef>
          </c:cat>
          <c:val>
            <c:numRef>
              <c:f>Sheet6!$C$2:$C$15</c:f>
              <c:numCache>
                <c:formatCode>"¥"#,##0_);[Red]\("¥"#,##0\)</c:formatCode>
                <c:ptCount val="8"/>
                <c:pt idx="0">
                  <c:v>119602</c:v>
                </c:pt>
                <c:pt idx="1">
                  <c:v>124226</c:v>
                </c:pt>
                <c:pt idx="2">
                  <c:v>135350</c:v>
                </c:pt>
                <c:pt idx="3">
                  <c:v>157832</c:v>
                </c:pt>
                <c:pt idx="4">
                  <c:v>133833</c:v>
                </c:pt>
                <c:pt idx="5">
                  <c:v>147121</c:v>
                </c:pt>
                <c:pt idx="6">
                  <c:v>146020</c:v>
                </c:pt>
                <c:pt idx="7">
                  <c:v>177822</c:v>
                </c:pt>
              </c:numCache>
            </c:numRef>
          </c:val>
          <c:extLst>
            <c:ext xmlns:c16="http://schemas.microsoft.com/office/drawing/2014/chart" uri="{C3380CC4-5D6E-409C-BE32-E72D297353CC}">
              <c16:uniqueId val="{00000000-4221-4D02-9D2D-FBB1E5C34BD3}"/>
            </c:ext>
          </c:extLst>
        </c:ser>
        <c:dLbls>
          <c:showLegendKey val="0"/>
          <c:showVal val="0"/>
          <c:showCatName val="0"/>
          <c:showSerName val="0"/>
          <c:showPercent val="0"/>
          <c:showBubbleSize val="0"/>
        </c:dLbls>
        <c:gapWidth val="38"/>
        <c:overlap val="-27"/>
        <c:axId val="1380625504"/>
        <c:axId val="1380626752"/>
      </c:barChart>
      <c:catAx>
        <c:axId val="138062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0626752"/>
        <c:crosses val="autoZero"/>
        <c:auto val="1"/>
        <c:lblAlgn val="ctr"/>
        <c:lblOffset val="100"/>
        <c:noMultiLvlLbl val="0"/>
      </c:catAx>
      <c:valAx>
        <c:axId val="1380626752"/>
        <c:scaling>
          <c:orientation val="minMax"/>
          <c:min val="100000"/>
        </c:scaling>
        <c:delete val="0"/>
        <c:axPos val="l"/>
        <c:majorGridlines>
          <c:spPr>
            <a:ln w="9525" cap="flat" cmpd="sng" algn="ctr">
              <a:solidFill>
                <a:schemeClr val="bg1">
                  <a:lumMod val="9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80625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558421730068034E-2"/>
          <c:y val="3.8771724684822276E-2"/>
          <c:w val="0.88078851544840442"/>
          <c:h val="0.74725825666517365"/>
        </c:manualLayout>
      </c:layout>
      <c:barChart>
        <c:barDir val="col"/>
        <c:grouping val="clustered"/>
        <c:varyColors val="0"/>
        <c:ser>
          <c:idx val="0"/>
          <c:order val="2"/>
          <c:tx>
            <c:strRef>
              <c:f>Sheet1!$D$1</c:f>
              <c:strCache>
                <c:ptCount val="1"/>
                <c:pt idx="0">
                  <c:v>電気代（1000kWh）</c:v>
                </c:pt>
              </c:strCache>
            </c:strRef>
          </c:tx>
          <c:spPr>
            <a:solidFill>
              <a:schemeClr val="bg2"/>
            </a:solidFill>
            <a:ln>
              <a:noFill/>
            </a:ln>
            <a:effectLst/>
          </c:spPr>
          <c:invertIfNegative val="0"/>
          <c:dPt>
            <c:idx val="6"/>
            <c:invertIfNegative val="0"/>
            <c:bubble3D val="0"/>
            <c:spPr>
              <a:solidFill>
                <a:srgbClr val="FFC000"/>
              </a:solidFill>
              <a:ln>
                <a:noFill/>
              </a:ln>
              <a:effectLst/>
            </c:spPr>
            <c:extLst>
              <c:ext xmlns:c16="http://schemas.microsoft.com/office/drawing/2014/chart" uri="{C3380CC4-5D6E-409C-BE32-E72D297353CC}">
                <c16:uniqueId val="{00000001-4FB5-4011-A524-4AF294D6770F}"/>
              </c:ext>
            </c:extLst>
          </c:dPt>
          <c:dPt>
            <c:idx val="18"/>
            <c:invertIfNegative val="0"/>
            <c:bubble3D val="0"/>
            <c:spPr>
              <a:solidFill>
                <a:srgbClr val="FFC000"/>
              </a:solidFill>
              <a:ln>
                <a:noFill/>
              </a:ln>
              <a:effectLst/>
            </c:spPr>
            <c:extLst>
              <c:ext xmlns:c16="http://schemas.microsoft.com/office/drawing/2014/chart" uri="{C3380CC4-5D6E-409C-BE32-E72D297353CC}">
                <c16:uniqueId val="{00000003-4FB5-4011-A524-4AF294D6770F}"/>
              </c:ext>
            </c:extLst>
          </c:dPt>
          <c:cat>
            <c:numRef>
              <c:f>Sheet1!$A$2:$A$25</c:f>
              <c:numCache>
                <c:formatCode>yyyy"年"m"月"</c:formatCode>
                <c:ptCount val="24"/>
                <c:pt idx="0">
                  <c:v>44348</c:v>
                </c:pt>
                <c:pt idx="1">
                  <c:v>44378</c:v>
                </c:pt>
                <c:pt idx="2">
                  <c:v>44409</c:v>
                </c:pt>
                <c:pt idx="3">
                  <c:v>44440</c:v>
                </c:pt>
                <c:pt idx="4">
                  <c:v>44470</c:v>
                </c:pt>
                <c:pt idx="5">
                  <c:v>44501</c:v>
                </c:pt>
                <c:pt idx="6">
                  <c:v>44531</c:v>
                </c:pt>
                <c:pt idx="7">
                  <c:v>44562</c:v>
                </c:pt>
                <c:pt idx="8">
                  <c:v>44593</c:v>
                </c:pt>
                <c:pt idx="9">
                  <c:v>44621</c:v>
                </c:pt>
                <c:pt idx="10">
                  <c:v>44652</c:v>
                </c:pt>
                <c:pt idx="11">
                  <c:v>44682</c:v>
                </c:pt>
                <c:pt idx="12">
                  <c:v>44713</c:v>
                </c:pt>
                <c:pt idx="13">
                  <c:v>44743</c:v>
                </c:pt>
                <c:pt idx="14">
                  <c:v>44774</c:v>
                </c:pt>
                <c:pt idx="15">
                  <c:v>44805</c:v>
                </c:pt>
                <c:pt idx="16">
                  <c:v>44835</c:v>
                </c:pt>
                <c:pt idx="17">
                  <c:v>44866</c:v>
                </c:pt>
                <c:pt idx="18">
                  <c:v>44896</c:v>
                </c:pt>
                <c:pt idx="19">
                  <c:v>44927</c:v>
                </c:pt>
                <c:pt idx="20">
                  <c:v>44958</c:v>
                </c:pt>
                <c:pt idx="21">
                  <c:v>44986</c:v>
                </c:pt>
                <c:pt idx="22">
                  <c:v>45017</c:v>
                </c:pt>
                <c:pt idx="23">
                  <c:v>45047</c:v>
                </c:pt>
              </c:numCache>
            </c:numRef>
          </c:cat>
          <c:val>
            <c:numRef>
              <c:f>Sheet1!$D$2:$D$28</c:f>
              <c:numCache>
                <c:formatCode>General</c:formatCode>
                <c:ptCount val="27"/>
                <c:pt idx="0">
                  <c:v>-3290</c:v>
                </c:pt>
                <c:pt idx="1">
                  <c:v>-3060</c:v>
                </c:pt>
                <c:pt idx="2">
                  <c:v>-3110</c:v>
                </c:pt>
                <c:pt idx="3">
                  <c:v>-2580</c:v>
                </c:pt>
                <c:pt idx="4">
                  <c:v>-2040</c:v>
                </c:pt>
                <c:pt idx="5">
                  <c:v>-1530</c:v>
                </c:pt>
                <c:pt idx="6">
                  <c:v>-1090</c:v>
                </c:pt>
                <c:pt idx="7">
                  <c:v>-530</c:v>
                </c:pt>
                <c:pt idx="8">
                  <c:v>740</c:v>
                </c:pt>
                <c:pt idx="9">
                  <c:v>1830</c:v>
                </c:pt>
                <c:pt idx="10">
                  <c:v>2270</c:v>
                </c:pt>
                <c:pt idx="11">
                  <c:v>2740</c:v>
                </c:pt>
                <c:pt idx="12">
                  <c:v>2970</c:v>
                </c:pt>
                <c:pt idx="13">
                  <c:v>4150</c:v>
                </c:pt>
                <c:pt idx="14">
                  <c:v>5100</c:v>
                </c:pt>
                <c:pt idx="15">
                  <c:v>6500</c:v>
                </c:pt>
                <c:pt idx="16">
                  <c:v>8070</c:v>
                </c:pt>
                <c:pt idx="17">
                  <c:v>9720</c:v>
                </c:pt>
                <c:pt idx="18">
                  <c:v>11920</c:v>
                </c:pt>
                <c:pt idx="19">
                  <c:v>12990</c:v>
                </c:pt>
                <c:pt idx="20">
                  <c:v>6040</c:v>
                </c:pt>
                <c:pt idx="21">
                  <c:v>4690</c:v>
                </c:pt>
                <c:pt idx="22">
                  <c:v>3250</c:v>
                </c:pt>
                <c:pt idx="23">
                  <c:v>2210</c:v>
                </c:pt>
                <c:pt idx="24">
                  <c:v>910</c:v>
                </c:pt>
                <c:pt idx="25">
                  <c:v>-9950</c:v>
                </c:pt>
                <c:pt idx="26">
                  <c:v>-11210</c:v>
                </c:pt>
              </c:numCache>
            </c:numRef>
          </c:val>
          <c:extLst>
            <c:ext xmlns:c16="http://schemas.microsoft.com/office/drawing/2014/chart" uri="{C3380CC4-5D6E-409C-BE32-E72D297353CC}">
              <c16:uniqueId val="{00000004-4FB5-4011-A524-4AF294D6770F}"/>
            </c:ext>
          </c:extLst>
        </c:ser>
        <c:dLbls>
          <c:showLegendKey val="0"/>
          <c:showVal val="0"/>
          <c:showCatName val="0"/>
          <c:showSerName val="0"/>
          <c:showPercent val="0"/>
          <c:showBubbleSize val="0"/>
        </c:dLbls>
        <c:gapWidth val="60"/>
        <c:axId val="593321007"/>
        <c:axId val="593320175"/>
      </c:barChart>
      <c:lineChart>
        <c:grouping val="standard"/>
        <c:varyColors val="0"/>
        <c:ser>
          <c:idx val="1"/>
          <c:order val="0"/>
          <c:tx>
            <c:strRef>
              <c:f>Sheet1!$B$1</c:f>
              <c:strCache>
                <c:ptCount val="1"/>
                <c:pt idx="0">
                  <c:v>燃料調整費単価</c:v>
                </c:pt>
              </c:strCache>
            </c:strRef>
          </c:tx>
          <c:spPr>
            <a:ln w="28575" cap="rnd">
              <a:solidFill>
                <a:srgbClr val="8EB4E3"/>
              </a:solidFill>
              <a:prstDash val="sysDot"/>
              <a:round/>
            </a:ln>
            <a:effectLst/>
          </c:spPr>
          <c:marker>
            <c:symbol val="circle"/>
            <c:size val="5"/>
            <c:spPr>
              <a:solidFill>
                <a:srgbClr val="8EB4E3"/>
              </a:solidFill>
              <a:ln w="9525">
                <a:solidFill>
                  <a:srgbClr val="8EB4E3"/>
                </a:solidFill>
              </a:ln>
              <a:effectLst/>
            </c:spPr>
          </c:marker>
          <c:dLbls>
            <c:dLbl>
              <c:idx val="6"/>
              <c:layout>
                <c:manualLayout>
                  <c:x val="-0.21740175959294436"/>
                  <c:y val="-0.12821877776390858"/>
                </c:manualLayout>
              </c:layout>
              <c:tx>
                <c:rich>
                  <a:bodyPr/>
                  <a:lstStyle/>
                  <a:p>
                    <a:fld id="{B9A7E3C9-8465-47E9-BCDA-31B2EECFF576}" type="VALUE">
                      <a:rPr lang="en-US" altLang="ja-JP" smtClean="0"/>
                      <a:pPr/>
                      <a:t>[値]</a:t>
                    </a:fld>
                    <a:r>
                      <a:rPr lang="ja-JP" altLang="en-US" sz="1200" dirty="0"/>
                      <a:t>円</a:t>
                    </a:r>
                    <a:r>
                      <a:rPr lang="en-US" altLang="ja-JP" sz="1200" dirty="0"/>
                      <a:t>/kWh</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FB5-4011-A524-4AF294D6770F}"/>
                </c:ext>
              </c:extLst>
            </c:dLbl>
            <c:dLbl>
              <c:idx val="18"/>
              <c:layout>
                <c:manualLayout>
                  <c:x val="-0.17210972634441427"/>
                  <c:y val="-7.2540438935921811E-2"/>
                </c:manualLayout>
              </c:layout>
              <c:tx>
                <c:rich>
                  <a:bodyPr/>
                  <a:lstStyle/>
                  <a:p>
                    <a:fld id="{2F7C1F6E-8314-42C2-8AB4-11E02CCEEB97}" type="VALUE">
                      <a:rPr lang="en-US" altLang="ja-JP" smtClean="0"/>
                      <a:pPr/>
                      <a:t>[値]</a:t>
                    </a:fld>
                    <a:r>
                      <a:rPr lang="ja-JP" altLang="en-US" sz="1200" dirty="0"/>
                      <a:t>円</a:t>
                    </a:r>
                    <a:r>
                      <a:rPr lang="en-US" altLang="ja-JP" sz="1200" dirty="0"/>
                      <a:t>/kWh</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4FB5-4011-A524-4AF294D6770F}"/>
                </c:ext>
              </c:extLst>
            </c:dLbl>
            <c:dLbl>
              <c:idx val="23"/>
              <c:layout>
                <c:manualLayout>
                  <c:x val="-3.1057394227563477E-2"/>
                  <c:y val="-0.19815629290785874"/>
                </c:manualLayout>
              </c:layout>
              <c:tx>
                <c:rich>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fld id="{C3CBC123-82E9-4548-B38A-0EF5F9677544}" type="VALUE">
                      <a:rPr lang="en-US" altLang="ja-JP" sz="3200" smtClean="0"/>
                      <a:pPr>
                        <a:defRPr sz="3200" b="1"/>
                      </a:pPr>
                      <a:t>[値]</a:t>
                    </a:fld>
                    <a:r>
                      <a:rPr lang="ja-JP" altLang="en-US" sz="1200" dirty="0"/>
                      <a:t>円</a:t>
                    </a:r>
                    <a:r>
                      <a:rPr lang="en-US" altLang="ja-JP" sz="1200" dirty="0"/>
                      <a:t>/kWh</a:t>
                    </a:r>
                  </a:p>
                </c:rich>
              </c:tx>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FB5-4011-A524-4AF294D6770F}"/>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yyyy"年"m"月"</c:formatCode>
                <c:ptCount val="27"/>
                <c:pt idx="0">
                  <c:v>44348</c:v>
                </c:pt>
                <c:pt idx="1">
                  <c:v>44378</c:v>
                </c:pt>
                <c:pt idx="2">
                  <c:v>44409</c:v>
                </c:pt>
                <c:pt idx="3">
                  <c:v>44440</c:v>
                </c:pt>
                <c:pt idx="4">
                  <c:v>44470</c:v>
                </c:pt>
                <c:pt idx="5">
                  <c:v>44501</c:v>
                </c:pt>
                <c:pt idx="6">
                  <c:v>44531</c:v>
                </c:pt>
                <c:pt idx="7">
                  <c:v>44562</c:v>
                </c:pt>
                <c:pt idx="8">
                  <c:v>44593</c:v>
                </c:pt>
                <c:pt idx="9">
                  <c:v>44621</c:v>
                </c:pt>
                <c:pt idx="10">
                  <c:v>44652</c:v>
                </c:pt>
                <c:pt idx="11">
                  <c:v>44682</c:v>
                </c:pt>
                <c:pt idx="12">
                  <c:v>44713</c:v>
                </c:pt>
                <c:pt idx="13">
                  <c:v>44743</c:v>
                </c:pt>
                <c:pt idx="14">
                  <c:v>44774</c:v>
                </c:pt>
                <c:pt idx="15">
                  <c:v>44805</c:v>
                </c:pt>
                <c:pt idx="16">
                  <c:v>44835</c:v>
                </c:pt>
                <c:pt idx="17">
                  <c:v>44866</c:v>
                </c:pt>
                <c:pt idx="18">
                  <c:v>44896</c:v>
                </c:pt>
                <c:pt idx="19">
                  <c:v>44927</c:v>
                </c:pt>
                <c:pt idx="20">
                  <c:v>44958</c:v>
                </c:pt>
                <c:pt idx="21">
                  <c:v>44986</c:v>
                </c:pt>
                <c:pt idx="22">
                  <c:v>45017</c:v>
                </c:pt>
                <c:pt idx="23">
                  <c:v>45047</c:v>
                </c:pt>
                <c:pt idx="24">
                  <c:v>45078</c:v>
                </c:pt>
                <c:pt idx="25">
                  <c:v>45108</c:v>
                </c:pt>
                <c:pt idx="26">
                  <c:v>45139</c:v>
                </c:pt>
              </c:numCache>
            </c:numRef>
          </c:cat>
          <c:val>
            <c:numRef>
              <c:f>Sheet1!$B$2:$B$28</c:f>
              <c:numCache>
                <c:formatCode>General</c:formatCode>
                <c:ptCount val="27"/>
                <c:pt idx="0">
                  <c:v>-3.29</c:v>
                </c:pt>
                <c:pt idx="1">
                  <c:v>-3.06</c:v>
                </c:pt>
                <c:pt idx="2">
                  <c:v>-3.11</c:v>
                </c:pt>
                <c:pt idx="3">
                  <c:v>-2.58</c:v>
                </c:pt>
                <c:pt idx="4">
                  <c:v>-2.04</c:v>
                </c:pt>
                <c:pt idx="5">
                  <c:v>-1.53</c:v>
                </c:pt>
                <c:pt idx="6">
                  <c:v>-1.0900000000000001</c:v>
                </c:pt>
                <c:pt idx="7">
                  <c:v>-0.53</c:v>
                </c:pt>
                <c:pt idx="8">
                  <c:v>0.74</c:v>
                </c:pt>
                <c:pt idx="9">
                  <c:v>1.83</c:v>
                </c:pt>
                <c:pt idx="10">
                  <c:v>2.27</c:v>
                </c:pt>
                <c:pt idx="11">
                  <c:v>2.74</c:v>
                </c:pt>
                <c:pt idx="12">
                  <c:v>2.97</c:v>
                </c:pt>
                <c:pt idx="13">
                  <c:v>4.1500000000000004</c:v>
                </c:pt>
                <c:pt idx="14">
                  <c:v>5.0999999999999996</c:v>
                </c:pt>
                <c:pt idx="15">
                  <c:v>6.5</c:v>
                </c:pt>
                <c:pt idx="16">
                  <c:v>8.07</c:v>
                </c:pt>
                <c:pt idx="17">
                  <c:v>9.7200000000000006</c:v>
                </c:pt>
                <c:pt idx="18">
                  <c:v>11.92</c:v>
                </c:pt>
                <c:pt idx="19">
                  <c:v>12.99</c:v>
                </c:pt>
                <c:pt idx="20">
                  <c:v>13.04</c:v>
                </c:pt>
                <c:pt idx="21">
                  <c:v>11.69</c:v>
                </c:pt>
                <c:pt idx="22">
                  <c:v>10.25</c:v>
                </c:pt>
                <c:pt idx="23">
                  <c:v>9.2100000000000009</c:v>
                </c:pt>
                <c:pt idx="24">
                  <c:v>7.91</c:v>
                </c:pt>
                <c:pt idx="25">
                  <c:v>-2.95</c:v>
                </c:pt>
                <c:pt idx="26">
                  <c:v>-4.21</c:v>
                </c:pt>
              </c:numCache>
            </c:numRef>
          </c:val>
          <c:smooth val="0"/>
          <c:extLst>
            <c:ext xmlns:c16="http://schemas.microsoft.com/office/drawing/2014/chart" uri="{C3380CC4-5D6E-409C-BE32-E72D297353CC}">
              <c16:uniqueId val="{00000008-4FB5-4011-A524-4AF294D6770F}"/>
            </c:ext>
          </c:extLst>
        </c:ser>
        <c:ser>
          <c:idx val="2"/>
          <c:order val="1"/>
          <c:tx>
            <c:strRef>
              <c:f>Sheet1!$C$1</c:f>
              <c:strCache>
                <c:ptCount val="1"/>
                <c:pt idx="0">
                  <c:v>補助金あり</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dPt>
            <c:idx val="6"/>
            <c:marker>
              <c:symbol val="circle"/>
              <c:size val="5"/>
              <c:spPr>
                <a:solidFill>
                  <a:srgbClr val="FF0000"/>
                </a:solidFill>
                <a:ln w="9525">
                  <a:solidFill>
                    <a:srgbClr val="FF0000"/>
                  </a:solidFill>
                </a:ln>
                <a:effectLst/>
              </c:spPr>
            </c:marker>
            <c:bubble3D val="0"/>
            <c:spPr>
              <a:ln w="28575" cap="rnd">
                <a:solidFill>
                  <a:srgbClr val="FF0000"/>
                </a:solidFill>
                <a:round/>
              </a:ln>
              <a:effectLst/>
            </c:spPr>
            <c:extLst>
              <c:ext xmlns:c16="http://schemas.microsoft.com/office/drawing/2014/chart" uri="{C3380CC4-5D6E-409C-BE32-E72D297353CC}">
                <c16:uniqueId val="{0000000A-4FB5-4011-A524-4AF294D6770F}"/>
              </c:ext>
            </c:extLst>
          </c:dPt>
          <c:dPt>
            <c:idx val="18"/>
            <c:marker>
              <c:symbol val="circle"/>
              <c:size val="5"/>
              <c:spPr>
                <a:solidFill>
                  <a:srgbClr val="FF0000"/>
                </a:solidFill>
                <a:ln w="9525">
                  <a:solidFill>
                    <a:srgbClr val="FF0000"/>
                  </a:solidFill>
                </a:ln>
                <a:effectLst/>
              </c:spPr>
            </c:marker>
            <c:bubble3D val="0"/>
            <c:spPr>
              <a:ln w="28575" cap="rnd">
                <a:solidFill>
                  <a:srgbClr val="FF0000"/>
                </a:solidFill>
                <a:round/>
              </a:ln>
              <a:effectLst/>
            </c:spPr>
            <c:extLst>
              <c:ext xmlns:c16="http://schemas.microsoft.com/office/drawing/2014/chart" uri="{C3380CC4-5D6E-409C-BE32-E72D297353CC}">
                <c16:uniqueId val="{0000000C-4FB5-4011-A524-4AF294D6770F}"/>
              </c:ext>
            </c:extLst>
          </c:dPt>
          <c:dLbls>
            <c:dLbl>
              <c:idx val="23"/>
              <c:layout>
                <c:manualLayout>
                  <c:x val="-4.5292033248529977E-2"/>
                  <c:y val="-0.22438286108684"/>
                </c:manualLayout>
              </c:layout>
              <c:tx>
                <c:rich>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fld id="{90BCD6A0-5B27-4356-A76E-8E455D4749F1}" type="VALUE">
                      <a:rPr lang="en-US" altLang="ja-JP" sz="3200" b="1" smtClean="0"/>
                      <a:pPr>
                        <a:defRPr sz="3200" b="1"/>
                      </a:pPr>
                      <a:t>[値]</a:t>
                    </a:fld>
                    <a:r>
                      <a:rPr lang="ja-JP" altLang="en-US" sz="1200" b="1" i="0" u="none" strike="noStrike" kern="1200" baseline="0" dirty="0">
                        <a:solidFill>
                          <a:prstClr val="black">
                            <a:lumMod val="75000"/>
                            <a:lumOff val="25000"/>
                          </a:prstClr>
                        </a:solidFill>
                      </a:rPr>
                      <a:t>円</a:t>
                    </a:r>
                    <a:r>
                      <a:rPr lang="en-US" altLang="ja-JP" sz="1200" b="1" i="0" u="none" strike="noStrike" kern="1200" baseline="0" dirty="0">
                        <a:solidFill>
                          <a:prstClr val="black">
                            <a:lumMod val="75000"/>
                            <a:lumOff val="25000"/>
                          </a:prstClr>
                        </a:solidFill>
                      </a:rPr>
                      <a:t>/kWh</a:t>
                    </a:r>
                  </a:p>
                </c:rich>
              </c:tx>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4FB5-4011-A524-4AF294D6770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Sheet1!$A$2:$A$28</c:f>
              <c:numCache>
                <c:formatCode>yyyy"年"m"月"</c:formatCode>
                <c:ptCount val="27"/>
                <c:pt idx="0">
                  <c:v>44348</c:v>
                </c:pt>
                <c:pt idx="1">
                  <c:v>44378</c:v>
                </c:pt>
                <c:pt idx="2">
                  <c:v>44409</c:v>
                </c:pt>
                <c:pt idx="3">
                  <c:v>44440</c:v>
                </c:pt>
                <c:pt idx="4">
                  <c:v>44470</c:v>
                </c:pt>
                <c:pt idx="5">
                  <c:v>44501</c:v>
                </c:pt>
                <c:pt idx="6">
                  <c:v>44531</c:v>
                </c:pt>
                <c:pt idx="7">
                  <c:v>44562</c:v>
                </c:pt>
                <c:pt idx="8">
                  <c:v>44593</c:v>
                </c:pt>
                <c:pt idx="9">
                  <c:v>44621</c:v>
                </c:pt>
                <c:pt idx="10">
                  <c:v>44652</c:v>
                </c:pt>
                <c:pt idx="11">
                  <c:v>44682</c:v>
                </c:pt>
                <c:pt idx="12">
                  <c:v>44713</c:v>
                </c:pt>
                <c:pt idx="13">
                  <c:v>44743</c:v>
                </c:pt>
                <c:pt idx="14">
                  <c:v>44774</c:v>
                </c:pt>
                <c:pt idx="15">
                  <c:v>44805</c:v>
                </c:pt>
                <c:pt idx="16">
                  <c:v>44835</c:v>
                </c:pt>
                <c:pt idx="17">
                  <c:v>44866</c:v>
                </c:pt>
                <c:pt idx="18">
                  <c:v>44896</c:v>
                </c:pt>
                <c:pt idx="19">
                  <c:v>44927</c:v>
                </c:pt>
                <c:pt idx="20">
                  <c:v>44958</c:v>
                </c:pt>
                <c:pt idx="21">
                  <c:v>44986</c:v>
                </c:pt>
                <c:pt idx="22">
                  <c:v>45017</c:v>
                </c:pt>
                <c:pt idx="23">
                  <c:v>45047</c:v>
                </c:pt>
                <c:pt idx="24">
                  <c:v>45078</c:v>
                </c:pt>
                <c:pt idx="25">
                  <c:v>45108</c:v>
                </c:pt>
                <c:pt idx="26">
                  <c:v>45139</c:v>
                </c:pt>
              </c:numCache>
            </c:numRef>
          </c:cat>
          <c:val>
            <c:numRef>
              <c:f>Sheet1!$C$2:$C$28</c:f>
              <c:numCache>
                <c:formatCode>General</c:formatCode>
                <c:ptCount val="27"/>
                <c:pt idx="0">
                  <c:v>-3.29</c:v>
                </c:pt>
                <c:pt idx="1">
                  <c:v>-3.06</c:v>
                </c:pt>
                <c:pt idx="2">
                  <c:v>-3.11</c:v>
                </c:pt>
                <c:pt idx="3">
                  <c:v>-2.58</c:v>
                </c:pt>
                <c:pt idx="4">
                  <c:v>-2.04</c:v>
                </c:pt>
                <c:pt idx="5">
                  <c:v>-1.53</c:v>
                </c:pt>
                <c:pt idx="6">
                  <c:v>-1.0900000000000001</c:v>
                </c:pt>
                <c:pt idx="7">
                  <c:v>-0.53</c:v>
                </c:pt>
                <c:pt idx="8">
                  <c:v>0.74</c:v>
                </c:pt>
                <c:pt idx="9">
                  <c:v>1.83</c:v>
                </c:pt>
                <c:pt idx="10">
                  <c:v>2.27</c:v>
                </c:pt>
                <c:pt idx="11">
                  <c:v>2.74</c:v>
                </c:pt>
                <c:pt idx="12">
                  <c:v>2.97</c:v>
                </c:pt>
                <c:pt idx="13">
                  <c:v>4.1500000000000004</c:v>
                </c:pt>
                <c:pt idx="14">
                  <c:v>5.0999999999999996</c:v>
                </c:pt>
                <c:pt idx="15">
                  <c:v>6.5</c:v>
                </c:pt>
                <c:pt idx="16">
                  <c:v>8.07</c:v>
                </c:pt>
                <c:pt idx="17">
                  <c:v>9.7200000000000006</c:v>
                </c:pt>
                <c:pt idx="18">
                  <c:v>11.92</c:v>
                </c:pt>
                <c:pt idx="19">
                  <c:v>12.99</c:v>
                </c:pt>
                <c:pt idx="20">
                  <c:v>6.04</c:v>
                </c:pt>
                <c:pt idx="21">
                  <c:v>4.6900000000000004</c:v>
                </c:pt>
                <c:pt idx="22">
                  <c:v>3.25</c:v>
                </c:pt>
                <c:pt idx="23">
                  <c:v>2.21</c:v>
                </c:pt>
                <c:pt idx="24">
                  <c:v>0.91</c:v>
                </c:pt>
                <c:pt idx="25">
                  <c:v>-9.9499999999999993</c:v>
                </c:pt>
                <c:pt idx="26">
                  <c:v>-11.21</c:v>
                </c:pt>
              </c:numCache>
            </c:numRef>
          </c:val>
          <c:smooth val="0"/>
          <c:extLst>
            <c:ext xmlns:c16="http://schemas.microsoft.com/office/drawing/2014/chart" uri="{C3380CC4-5D6E-409C-BE32-E72D297353CC}">
              <c16:uniqueId val="{0000000E-4FB5-4011-A524-4AF294D6770F}"/>
            </c:ext>
          </c:extLst>
        </c:ser>
        <c:dLbls>
          <c:showLegendKey val="0"/>
          <c:showVal val="0"/>
          <c:showCatName val="0"/>
          <c:showSerName val="0"/>
          <c:showPercent val="0"/>
          <c:showBubbleSize val="0"/>
        </c:dLbls>
        <c:marker val="1"/>
        <c:smooth val="0"/>
        <c:axId val="593319343"/>
        <c:axId val="593316015"/>
      </c:lineChart>
      <c:valAx>
        <c:axId val="593316015"/>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93319343"/>
        <c:crosses val="max"/>
        <c:crossBetween val="between"/>
      </c:valAx>
      <c:dateAx>
        <c:axId val="593319343"/>
        <c:scaling>
          <c:orientation val="minMax"/>
          <c:max val="45139"/>
        </c:scaling>
        <c:delete val="0"/>
        <c:axPos val="b"/>
        <c:numFmt formatCode="yyyy&quot;年&quot;m&quot;月&quot;"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93316015"/>
        <c:crosses val="autoZero"/>
        <c:auto val="1"/>
        <c:lblOffset val="100"/>
        <c:baseTimeUnit val="months"/>
        <c:majorUnit val="1"/>
        <c:minorUnit val="1"/>
      </c:dateAx>
      <c:valAx>
        <c:axId val="593320175"/>
        <c:scaling>
          <c:orientation val="minMax"/>
        </c:scaling>
        <c:delete val="0"/>
        <c:axPos val="l"/>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93321007"/>
        <c:crosses val="autoZero"/>
        <c:crossBetween val="between"/>
      </c:valAx>
      <c:dateAx>
        <c:axId val="593321007"/>
        <c:scaling>
          <c:orientation val="minMax"/>
        </c:scaling>
        <c:delete val="1"/>
        <c:axPos val="b"/>
        <c:numFmt formatCode="yyyy&quot;年&quot;m&quot;月&quot;" sourceLinked="1"/>
        <c:majorTickMark val="out"/>
        <c:minorTickMark val="none"/>
        <c:tickLblPos val="nextTo"/>
        <c:crossAx val="593320175"/>
        <c:crosses val="autoZero"/>
        <c:auto val="1"/>
        <c:lblOffset val="100"/>
        <c:baseTimeUnit val="months"/>
        <c:majorUnit val="1"/>
        <c:minorUnit val="1"/>
      </c:date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賦課金!$C$5</c:f>
              <c:strCache>
                <c:ptCount val="1"/>
                <c:pt idx="0">
                  <c:v>世帯負担</c:v>
                </c:pt>
              </c:strCache>
            </c:strRef>
          </c:tx>
          <c:spPr>
            <a:solidFill>
              <a:srgbClr val="F79646"/>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B6D1-4740-A939-23952ABC64A4}"/>
              </c:ext>
            </c:extLst>
          </c:dPt>
          <c:dPt>
            <c:idx val="7"/>
            <c:invertIfNegative val="0"/>
            <c:bubble3D val="0"/>
            <c:spPr>
              <a:solidFill>
                <a:srgbClr val="F79646"/>
              </a:solidFill>
              <a:ln>
                <a:noFill/>
              </a:ln>
              <a:effectLst/>
            </c:spPr>
            <c:extLst>
              <c:ext xmlns:c16="http://schemas.microsoft.com/office/drawing/2014/chart" uri="{C3380CC4-5D6E-409C-BE32-E72D297353CC}">
                <c16:uniqueId val="{00000003-B6D1-4740-A939-23952ABC64A4}"/>
              </c:ext>
            </c:extLst>
          </c:dPt>
          <c:dPt>
            <c:idx val="8"/>
            <c:invertIfNegative val="0"/>
            <c:bubble3D val="0"/>
            <c:spPr>
              <a:solidFill>
                <a:srgbClr val="F79646"/>
              </a:solidFill>
              <a:ln>
                <a:noFill/>
              </a:ln>
              <a:effectLst/>
            </c:spPr>
            <c:extLst>
              <c:ext xmlns:c16="http://schemas.microsoft.com/office/drawing/2014/chart" uri="{C3380CC4-5D6E-409C-BE32-E72D297353CC}">
                <c16:uniqueId val="{00000005-B6D1-4740-A939-23952ABC64A4}"/>
              </c:ext>
            </c:extLst>
          </c:dPt>
          <c:dPt>
            <c:idx val="9"/>
            <c:invertIfNegative val="0"/>
            <c:bubble3D val="0"/>
            <c:spPr>
              <a:solidFill>
                <a:srgbClr val="FF0000"/>
              </a:solidFill>
              <a:ln>
                <a:noFill/>
              </a:ln>
              <a:effectLst/>
            </c:spPr>
            <c:extLst>
              <c:ext xmlns:c16="http://schemas.microsoft.com/office/drawing/2014/chart" uri="{C3380CC4-5D6E-409C-BE32-E72D297353CC}">
                <c16:uniqueId val="{00000007-B6D1-4740-A939-23952ABC64A4}"/>
              </c:ext>
            </c:extLst>
          </c:dPt>
          <c:cat>
            <c:strRef>
              <c:f>賦課金!$A$6:$A$17</c:f>
              <c:strCache>
                <c:ptCount val="12"/>
                <c:pt idx="0">
                  <c:v>2012年</c:v>
                </c:pt>
                <c:pt idx="1">
                  <c:v>2014年</c:v>
                </c:pt>
                <c:pt idx="2">
                  <c:v>2015年</c:v>
                </c:pt>
                <c:pt idx="3">
                  <c:v>2016年</c:v>
                </c:pt>
                <c:pt idx="4">
                  <c:v>2017年</c:v>
                </c:pt>
                <c:pt idx="5">
                  <c:v>2018年</c:v>
                </c:pt>
                <c:pt idx="6">
                  <c:v>2019年</c:v>
                </c:pt>
                <c:pt idx="7">
                  <c:v>2020年</c:v>
                </c:pt>
                <c:pt idx="8">
                  <c:v>2021年</c:v>
                </c:pt>
                <c:pt idx="9">
                  <c:v>2022年</c:v>
                </c:pt>
                <c:pt idx="10">
                  <c:v>2023年</c:v>
                </c:pt>
                <c:pt idx="11">
                  <c:v>2030年</c:v>
                </c:pt>
              </c:strCache>
            </c:strRef>
          </c:cat>
          <c:val>
            <c:numRef>
              <c:f>賦課金!$C$6:$C$17</c:f>
              <c:numCache>
                <c:formatCode>#,##0</c:formatCode>
                <c:ptCount val="12"/>
                <c:pt idx="0">
                  <c:v>1210</c:v>
                </c:pt>
                <c:pt idx="1">
                  <c:v>4125</c:v>
                </c:pt>
                <c:pt idx="2">
                  <c:v>8690</c:v>
                </c:pt>
                <c:pt idx="3">
                  <c:v>12375</c:v>
                </c:pt>
                <c:pt idx="4">
                  <c:v>14520</c:v>
                </c:pt>
                <c:pt idx="5">
                  <c:v>15950</c:v>
                </c:pt>
                <c:pt idx="6">
                  <c:v>16225.000000000002</c:v>
                </c:pt>
                <c:pt idx="7">
                  <c:v>16390</c:v>
                </c:pt>
                <c:pt idx="8">
                  <c:v>18480</c:v>
                </c:pt>
                <c:pt idx="9">
                  <c:v>18975</c:v>
                </c:pt>
                <c:pt idx="10">
                  <c:v>7699.9999999999991</c:v>
                </c:pt>
                <c:pt idx="11">
                  <c:v>22549.999999999996</c:v>
                </c:pt>
              </c:numCache>
            </c:numRef>
          </c:val>
          <c:extLst>
            <c:ext xmlns:c16="http://schemas.microsoft.com/office/drawing/2014/chart" uri="{C3380CC4-5D6E-409C-BE32-E72D297353CC}">
              <c16:uniqueId val="{00000008-B6D1-4740-A939-23952ABC64A4}"/>
            </c:ext>
          </c:extLst>
        </c:ser>
        <c:dLbls>
          <c:showLegendKey val="0"/>
          <c:showVal val="0"/>
          <c:showCatName val="0"/>
          <c:showSerName val="0"/>
          <c:showPercent val="0"/>
          <c:showBubbleSize val="0"/>
        </c:dLbls>
        <c:gapWidth val="80"/>
        <c:overlap val="25"/>
        <c:axId val="269272287"/>
        <c:axId val="269273951"/>
      </c:barChart>
      <c:catAx>
        <c:axId val="269272287"/>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cap="none" spc="20" normalizeH="0" baseline="0">
                <a:solidFill>
                  <a:schemeClr val="tx1">
                    <a:lumMod val="65000"/>
                    <a:lumOff val="35000"/>
                  </a:schemeClr>
                </a:solidFill>
                <a:latin typeface="+mn-lt"/>
                <a:ea typeface="+mn-ea"/>
                <a:cs typeface="+mn-cs"/>
              </a:defRPr>
            </a:pPr>
            <a:endParaRPr lang="ja-JP"/>
          </a:p>
        </c:txPr>
        <c:crossAx val="269273951"/>
        <c:crosses val="autoZero"/>
        <c:auto val="1"/>
        <c:lblAlgn val="ctr"/>
        <c:lblOffset val="100"/>
        <c:noMultiLvlLbl val="0"/>
      </c:catAx>
      <c:valAx>
        <c:axId val="269273951"/>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spc="20" baseline="0">
                <a:solidFill>
                  <a:schemeClr val="tx1">
                    <a:lumMod val="65000"/>
                    <a:lumOff val="35000"/>
                  </a:schemeClr>
                </a:solidFill>
                <a:latin typeface="+mn-lt"/>
                <a:ea typeface="+mn-ea"/>
                <a:cs typeface="+mn-cs"/>
              </a:defRPr>
            </a:pPr>
            <a:endParaRPr lang="ja-JP"/>
          </a:p>
        </c:txPr>
        <c:crossAx val="269272287"/>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ja-JP"/>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Sheet1!$A$2:$A$8</c:f>
              <c:strCache>
                <c:ptCount val="7"/>
                <c:pt idx="0">
                  <c:v>１年</c:v>
                </c:pt>
                <c:pt idx="1">
                  <c:v>5年間</c:v>
                </c:pt>
                <c:pt idx="2">
                  <c:v>10年間</c:v>
                </c:pt>
                <c:pt idx="3">
                  <c:v>15年間</c:v>
                </c:pt>
                <c:pt idx="4">
                  <c:v>20年間</c:v>
                </c:pt>
                <c:pt idx="5">
                  <c:v>25年間</c:v>
                </c:pt>
                <c:pt idx="6">
                  <c:v>30年間</c:v>
                </c:pt>
              </c:strCache>
            </c:strRef>
          </c:cat>
          <c:val>
            <c:numRef>
              <c:f>Sheet1!$B$2:$B$8</c:f>
            </c:numRef>
          </c:val>
          <c:smooth val="0"/>
          <c:extLst>
            <c:ext xmlns:c16="http://schemas.microsoft.com/office/drawing/2014/chart" uri="{C3380CC4-5D6E-409C-BE32-E72D297353CC}">
              <c16:uniqueId val="{00000000-090E-4AA1-90C9-C47C6E3A641D}"/>
            </c:ext>
          </c:extLst>
        </c:ser>
        <c:ser>
          <c:idx val="1"/>
          <c:order val="1"/>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Sheet1!$A$2:$A$8</c:f>
              <c:strCache>
                <c:ptCount val="7"/>
                <c:pt idx="0">
                  <c:v>１年</c:v>
                </c:pt>
                <c:pt idx="1">
                  <c:v>5年間</c:v>
                </c:pt>
                <c:pt idx="2">
                  <c:v>10年間</c:v>
                </c:pt>
                <c:pt idx="3">
                  <c:v>15年間</c:v>
                </c:pt>
                <c:pt idx="4">
                  <c:v>20年間</c:v>
                </c:pt>
                <c:pt idx="5">
                  <c:v>25年間</c:v>
                </c:pt>
                <c:pt idx="6">
                  <c:v>30年間</c:v>
                </c:pt>
              </c:strCache>
            </c:strRef>
          </c:cat>
          <c:val>
            <c:numRef>
              <c:f>Sheet1!$C$2:$C$8</c:f>
              <c:numCache>
                <c:formatCode>#,##0</c:formatCode>
                <c:ptCount val="7"/>
                <c:pt idx="0">
                  <c:v>96000</c:v>
                </c:pt>
                <c:pt idx="1">
                  <c:v>480000</c:v>
                </c:pt>
                <c:pt idx="2">
                  <c:v>960000</c:v>
                </c:pt>
                <c:pt idx="3">
                  <c:v>1440000</c:v>
                </c:pt>
                <c:pt idx="4">
                  <c:v>1920000</c:v>
                </c:pt>
                <c:pt idx="5">
                  <c:v>2400000</c:v>
                </c:pt>
                <c:pt idx="6">
                  <c:v>2880000</c:v>
                </c:pt>
              </c:numCache>
            </c:numRef>
          </c:val>
          <c:smooth val="0"/>
          <c:extLst>
            <c:ext xmlns:c16="http://schemas.microsoft.com/office/drawing/2014/chart" uri="{C3380CC4-5D6E-409C-BE32-E72D297353CC}">
              <c16:uniqueId val="{00000001-090E-4AA1-90C9-C47C6E3A641D}"/>
            </c:ext>
          </c:extLst>
        </c:ser>
        <c:ser>
          <c:idx val="2"/>
          <c:order val="2"/>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Sheet1!$A$2:$A$8</c:f>
              <c:strCache>
                <c:ptCount val="7"/>
                <c:pt idx="0">
                  <c:v>１年</c:v>
                </c:pt>
                <c:pt idx="1">
                  <c:v>5年間</c:v>
                </c:pt>
                <c:pt idx="2">
                  <c:v>10年間</c:v>
                </c:pt>
                <c:pt idx="3">
                  <c:v>15年間</c:v>
                </c:pt>
                <c:pt idx="4">
                  <c:v>20年間</c:v>
                </c:pt>
                <c:pt idx="5">
                  <c:v>25年間</c:v>
                </c:pt>
                <c:pt idx="6">
                  <c:v>30年間</c:v>
                </c:pt>
              </c:strCache>
            </c:strRef>
          </c:cat>
          <c:val>
            <c:numRef>
              <c:f>Sheet1!$D$2:$D$8</c:f>
              <c:numCache>
                <c:formatCode>#,##0</c:formatCode>
                <c:ptCount val="7"/>
                <c:pt idx="0">
                  <c:v>120000</c:v>
                </c:pt>
                <c:pt idx="1">
                  <c:v>600000</c:v>
                </c:pt>
                <c:pt idx="2">
                  <c:v>1200000</c:v>
                </c:pt>
                <c:pt idx="3">
                  <c:v>1800000</c:v>
                </c:pt>
                <c:pt idx="4">
                  <c:v>2400000</c:v>
                </c:pt>
                <c:pt idx="5">
                  <c:v>3000000</c:v>
                </c:pt>
                <c:pt idx="6">
                  <c:v>3600000</c:v>
                </c:pt>
              </c:numCache>
            </c:numRef>
          </c:val>
          <c:smooth val="0"/>
          <c:extLst>
            <c:ext xmlns:c16="http://schemas.microsoft.com/office/drawing/2014/chart" uri="{C3380CC4-5D6E-409C-BE32-E72D297353CC}">
              <c16:uniqueId val="{00000002-090E-4AA1-90C9-C47C6E3A641D}"/>
            </c:ext>
          </c:extLst>
        </c:ser>
        <c:ser>
          <c:idx val="3"/>
          <c:order val="3"/>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Sheet1!$A$2:$A$8</c:f>
              <c:strCache>
                <c:ptCount val="7"/>
                <c:pt idx="0">
                  <c:v>１年</c:v>
                </c:pt>
                <c:pt idx="1">
                  <c:v>5年間</c:v>
                </c:pt>
                <c:pt idx="2">
                  <c:v>10年間</c:v>
                </c:pt>
                <c:pt idx="3">
                  <c:v>15年間</c:v>
                </c:pt>
                <c:pt idx="4">
                  <c:v>20年間</c:v>
                </c:pt>
                <c:pt idx="5">
                  <c:v>25年間</c:v>
                </c:pt>
                <c:pt idx="6">
                  <c:v>30年間</c:v>
                </c:pt>
              </c:strCache>
            </c:strRef>
          </c:cat>
          <c:val>
            <c:numRef>
              <c:f>Sheet1!$E$2:$E$8</c:f>
              <c:numCache>
                <c:formatCode>#,##0</c:formatCode>
                <c:ptCount val="7"/>
                <c:pt idx="0">
                  <c:v>144000</c:v>
                </c:pt>
                <c:pt idx="1">
                  <c:v>720000</c:v>
                </c:pt>
                <c:pt idx="2">
                  <c:v>1440000</c:v>
                </c:pt>
                <c:pt idx="3">
                  <c:v>2160000</c:v>
                </c:pt>
                <c:pt idx="4">
                  <c:v>2880000</c:v>
                </c:pt>
                <c:pt idx="5">
                  <c:v>3600000</c:v>
                </c:pt>
                <c:pt idx="6">
                  <c:v>4320000</c:v>
                </c:pt>
              </c:numCache>
            </c:numRef>
          </c:val>
          <c:smooth val="0"/>
          <c:extLst>
            <c:ext xmlns:c16="http://schemas.microsoft.com/office/drawing/2014/chart" uri="{C3380CC4-5D6E-409C-BE32-E72D297353CC}">
              <c16:uniqueId val="{00000003-090E-4AA1-90C9-C47C6E3A641D}"/>
            </c:ext>
          </c:extLst>
        </c:ser>
        <c:ser>
          <c:idx val="4"/>
          <c:order val="4"/>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Sheet1!$A$2:$A$8</c:f>
              <c:strCache>
                <c:ptCount val="7"/>
                <c:pt idx="0">
                  <c:v>１年</c:v>
                </c:pt>
                <c:pt idx="1">
                  <c:v>5年間</c:v>
                </c:pt>
                <c:pt idx="2">
                  <c:v>10年間</c:v>
                </c:pt>
                <c:pt idx="3">
                  <c:v>15年間</c:v>
                </c:pt>
                <c:pt idx="4">
                  <c:v>20年間</c:v>
                </c:pt>
                <c:pt idx="5">
                  <c:v>25年間</c:v>
                </c:pt>
                <c:pt idx="6">
                  <c:v>30年間</c:v>
                </c:pt>
              </c:strCache>
            </c:strRef>
          </c:cat>
          <c:val>
            <c:numRef>
              <c:f>Sheet1!$F$2:$F$8</c:f>
              <c:numCache>
                <c:formatCode>#,##0</c:formatCode>
                <c:ptCount val="7"/>
                <c:pt idx="0">
                  <c:v>168000</c:v>
                </c:pt>
                <c:pt idx="1">
                  <c:v>840000</c:v>
                </c:pt>
                <c:pt idx="2">
                  <c:v>1680000</c:v>
                </c:pt>
                <c:pt idx="3">
                  <c:v>2520000</c:v>
                </c:pt>
                <c:pt idx="4">
                  <c:v>3360000</c:v>
                </c:pt>
                <c:pt idx="5">
                  <c:v>4200000</c:v>
                </c:pt>
                <c:pt idx="6">
                  <c:v>5040000</c:v>
                </c:pt>
              </c:numCache>
            </c:numRef>
          </c:val>
          <c:smooth val="0"/>
          <c:extLst>
            <c:ext xmlns:c16="http://schemas.microsoft.com/office/drawing/2014/chart" uri="{C3380CC4-5D6E-409C-BE32-E72D297353CC}">
              <c16:uniqueId val="{00000004-090E-4AA1-90C9-C47C6E3A641D}"/>
            </c:ext>
          </c:extLst>
        </c:ser>
        <c:ser>
          <c:idx val="5"/>
          <c:order val="5"/>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Sheet1!$A$2:$A$8</c:f>
              <c:strCache>
                <c:ptCount val="7"/>
                <c:pt idx="0">
                  <c:v>１年</c:v>
                </c:pt>
                <c:pt idx="1">
                  <c:v>5年間</c:v>
                </c:pt>
                <c:pt idx="2">
                  <c:v>10年間</c:v>
                </c:pt>
                <c:pt idx="3">
                  <c:v>15年間</c:v>
                </c:pt>
                <c:pt idx="4">
                  <c:v>20年間</c:v>
                </c:pt>
                <c:pt idx="5">
                  <c:v>25年間</c:v>
                </c:pt>
                <c:pt idx="6">
                  <c:v>30年間</c:v>
                </c:pt>
              </c:strCache>
            </c:strRef>
          </c:cat>
          <c:val>
            <c:numRef>
              <c:f>Sheet1!$G$2:$G$8</c:f>
              <c:numCache>
                <c:formatCode>#,##0</c:formatCode>
                <c:ptCount val="7"/>
                <c:pt idx="0">
                  <c:v>192000</c:v>
                </c:pt>
                <c:pt idx="1">
                  <c:v>960000</c:v>
                </c:pt>
                <c:pt idx="2">
                  <c:v>1920000</c:v>
                </c:pt>
                <c:pt idx="3">
                  <c:v>2880000</c:v>
                </c:pt>
                <c:pt idx="4">
                  <c:v>3840000</c:v>
                </c:pt>
                <c:pt idx="5">
                  <c:v>4800000</c:v>
                </c:pt>
                <c:pt idx="6">
                  <c:v>5760000</c:v>
                </c:pt>
              </c:numCache>
            </c:numRef>
          </c:val>
          <c:smooth val="0"/>
          <c:extLst>
            <c:ext xmlns:c16="http://schemas.microsoft.com/office/drawing/2014/chart" uri="{C3380CC4-5D6E-409C-BE32-E72D297353CC}">
              <c16:uniqueId val="{00000005-090E-4AA1-90C9-C47C6E3A641D}"/>
            </c:ext>
          </c:extLst>
        </c:ser>
        <c:ser>
          <c:idx val="6"/>
          <c:order val="6"/>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Sheet1!$A$2:$A$8</c:f>
              <c:strCache>
                <c:ptCount val="7"/>
                <c:pt idx="0">
                  <c:v>１年</c:v>
                </c:pt>
                <c:pt idx="1">
                  <c:v>5年間</c:v>
                </c:pt>
                <c:pt idx="2">
                  <c:v>10年間</c:v>
                </c:pt>
                <c:pt idx="3">
                  <c:v>15年間</c:v>
                </c:pt>
                <c:pt idx="4">
                  <c:v>20年間</c:v>
                </c:pt>
                <c:pt idx="5">
                  <c:v>25年間</c:v>
                </c:pt>
                <c:pt idx="6">
                  <c:v>30年間</c:v>
                </c:pt>
              </c:strCache>
            </c:strRef>
          </c:cat>
          <c:val>
            <c:numRef>
              <c:f>Sheet1!$H$2:$H$8</c:f>
              <c:numCache>
                <c:formatCode>#,##0</c:formatCode>
                <c:ptCount val="7"/>
                <c:pt idx="0">
                  <c:v>216000</c:v>
                </c:pt>
                <c:pt idx="1">
                  <c:v>1080000</c:v>
                </c:pt>
                <c:pt idx="2">
                  <c:v>2160000</c:v>
                </c:pt>
                <c:pt idx="3">
                  <c:v>3240000</c:v>
                </c:pt>
                <c:pt idx="4">
                  <c:v>4320000</c:v>
                </c:pt>
                <c:pt idx="5">
                  <c:v>5400000</c:v>
                </c:pt>
                <c:pt idx="6">
                  <c:v>6480000</c:v>
                </c:pt>
              </c:numCache>
            </c:numRef>
          </c:val>
          <c:smooth val="0"/>
          <c:extLst>
            <c:ext xmlns:c16="http://schemas.microsoft.com/office/drawing/2014/chart" uri="{C3380CC4-5D6E-409C-BE32-E72D297353CC}">
              <c16:uniqueId val="{00000006-090E-4AA1-90C9-C47C6E3A641D}"/>
            </c:ext>
          </c:extLst>
        </c:ser>
        <c:ser>
          <c:idx val="7"/>
          <c:order val="7"/>
          <c:spPr>
            <a:ln w="28575"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cat>
            <c:strRef>
              <c:f>Sheet1!$A$2:$A$8</c:f>
              <c:strCache>
                <c:ptCount val="7"/>
                <c:pt idx="0">
                  <c:v>１年</c:v>
                </c:pt>
                <c:pt idx="1">
                  <c:v>5年間</c:v>
                </c:pt>
                <c:pt idx="2">
                  <c:v>10年間</c:v>
                </c:pt>
                <c:pt idx="3">
                  <c:v>15年間</c:v>
                </c:pt>
                <c:pt idx="4">
                  <c:v>20年間</c:v>
                </c:pt>
                <c:pt idx="5">
                  <c:v>25年間</c:v>
                </c:pt>
                <c:pt idx="6">
                  <c:v>30年間</c:v>
                </c:pt>
              </c:strCache>
            </c:strRef>
          </c:cat>
          <c:val>
            <c:numRef>
              <c:f>Sheet1!$I$2:$I$8</c:f>
              <c:numCache>
                <c:formatCode>#,##0</c:formatCode>
                <c:ptCount val="7"/>
                <c:pt idx="0">
                  <c:v>240000</c:v>
                </c:pt>
                <c:pt idx="1">
                  <c:v>1200000</c:v>
                </c:pt>
                <c:pt idx="2">
                  <c:v>2400000</c:v>
                </c:pt>
                <c:pt idx="3">
                  <c:v>3600000</c:v>
                </c:pt>
                <c:pt idx="4">
                  <c:v>4800000</c:v>
                </c:pt>
                <c:pt idx="5">
                  <c:v>6000000</c:v>
                </c:pt>
                <c:pt idx="6">
                  <c:v>7200000</c:v>
                </c:pt>
              </c:numCache>
            </c:numRef>
          </c:val>
          <c:smooth val="0"/>
          <c:extLst>
            <c:ext xmlns:c16="http://schemas.microsoft.com/office/drawing/2014/chart" uri="{C3380CC4-5D6E-409C-BE32-E72D297353CC}">
              <c16:uniqueId val="{00000007-090E-4AA1-90C9-C47C6E3A641D}"/>
            </c:ext>
          </c:extLst>
        </c:ser>
        <c:ser>
          <c:idx val="8"/>
          <c:order val="8"/>
          <c:spPr>
            <a:ln w="28575"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cat>
            <c:strRef>
              <c:f>Sheet1!$A$2:$A$8</c:f>
              <c:strCache>
                <c:ptCount val="7"/>
                <c:pt idx="0">
                  <c:v>１年</c:v>
                </c:pt>
                <c:pt idx="1">
                  <c:v>5年間</c:v>
                </c:pt>
                <c:pt idx="2">
                  <c:v>10年間</c:v>
                </c:pt>
                <c:pt idx="3">
                  <c:v>15年間</c:v>
                </c:pt>
                <c:pt idx="4">
                  <c:v>20年間</c:v>
                </c:pt>
                <c:pt idx="5">
                  <c:v>25年間</c:v>
                </c:pt>
                <c:pt idx="6">
                  <c:v>30年間</c:v>
                </c:pt>
              </c:strCache>
            </c:strRef>
          </c:cat>
          <c:val>
            <c:numRef>
              <c:f>Sheet1!$J$2:$J$8</c:f>
            </c:numRef>
          </c:val>
          <c:smooth val="0"/>
          <c:extLst>
            <c:ext xmlns:c16="http://schemas.microsoft.com/office/drawing/2014/chart" uri="{C3380CC4-5D6E-409C-BE32-E72D297353CC}">
              <c16:uniqueId val="{00000008-090E-4AA1-90C9-C47C6E3A641D}"/>
            </c:ext>
          </c:extLst>
        </c:ser>
        <c:ser>
          <c:idx val="9"/>
          <c:order val="9"/>
          <c:spPr>
            <a:ln w="28575"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cat>
            <c:strRef>
              <c:f>Sheet1!$A$2:$A$8</c:f>
              <c:strCache>
                <c:ptCount val="7"/>
                <c:pt idx="0">
                  <c:v>１年</c:v>
                </c:pt>
                <c:pt idx="1">
                  <c:v>5年間</c:v>
                </c:pt>
                <c:pt idx="2">
                  <c:v>10年間</c:v>
                </c:pt>
                <c:pt idx="3">
                  <c:v>15年間</c:v>
                </c:pt>
                <c:pt idx="4">
                  <c:v>20年間</c:v>
                </c:pt>
                <c:pt idx="5">
                  <c:v>25年間</c:v>
                </c:pt>
                <c:pt idx="6">
                  <c:v>30年間</c:v>
                </c:pt>
              </c:strCache>
            </c:strRef>
          </c:cat>
          <c:val>
            <c:numRef>
              <c:f>Sheet1!$K$2:$K$8</c:f>
            </c:numRef>
          </c:val>
          <c:smooth val="0"/>
          <c:extLst>
            <c:ext xmlns:c16="http://schemas.microsoft.com/office/drawing/2014/chart" uri="{C3380CC4-5D6E-409C-BE32-E72D297353CC}">
              <c16:uniqueId val="{00000009-090E-4AA1-90C9-C47C6E3A641D}"/>
            </c:ext>
          </c:extLst>
        </c:ser>
        <c:dLbls>
          <c:showLegendKey val="0"/>
          <c:showVal val="0"/>
          <c:showCatName val="0"/>
          <c:showSerName val="0"/>
          <c:showPercent val="0"/>
          <c:showBubbleSize val="0"/>
        </c:dLbls>
        <c:marker val="1"/>
        <c:smooth val="0"/>
        <c:axId val="508047552"/>
        <c:axId val="508052128"/>
      </c:lineChart>
      <c:catAx>
        <c:axId val="5080475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ja-JP"/>
          </a:p>
        </c:txPr>
        <c:crossAx val="508052128"/>
        <c:crosses val="autoZero"/>
        <c:auto val="1"/>
        <c:lblAlgn val="ctr"/>
        <c:lblOffset val="100"/>
        <c:noMultiLvlLbl val="0"/>
      </c:catAx>
      <c:valAx>
        <c:axId val="508052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ja-JP"/>
          </a:p>
        </c:txPr>
        <c:crossAx val="508047552"/>
        <c:crosses val="autoZero"/>
        <c:crossBetween val="between"/>
      </c:valAx>
      <c:spPr>
        <a:noFill/>
        <a:ln>
          <a:noFill/>
        </a:ln>
        <a:effectLst/>
      </c:spPr>
    </c:plotArea>
    <c:legend>
      <c:legendPos val="r"/>
      <c:layout>
        <c:manualLayout>
          <c:xMode val="edge"/>
          <c:yMode val="edge"/>
          <c:x val="0.90726891958179723"/>
          <c:y val="0.20995433717031906"/>
          <c:w val="7.6682592617695611E-2"/>
          <c:h val="0.5028265021603245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zero"/>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台数</c:v>
                </c:pt>
              </c:strCache>
            </c:strRef>
          </c:tx>
          <c:spPr>
            <a:solidFill>
              <a:srgbClr val="F79646"/>
            </a:solidFill>
            <a:ln>
              <a:noFill/>
            </a:ln>
            <a:effectLst/>
          </c:spPr>
          <c:invertIfNegative val="0"/>
          <c:dPt>
            <c:idx val="7"/>
            <c:invertIfNegative val="0"/>
            <c:bubble3D val="0"/>
            <c:spPr>
              <a:solidFill>
                <a:srgbClr val="F79646"/>
              </a:solidFill>
              <a:ln>
                <a:noFill/>
              </a:ln>
              <a:effectLst/>
            </c:spPr>
            <c:extLst>
              <c:ext xmlns:c16="http://schemas.microsoft.com/office/drawing/2014/chart" uri="{C3380CC4-5D6E-409C-BE32-E72D297353CC}">
                <c16:uniqueId val="{00000000-9FFB-43D0-91FE-68A53F00F39A}"/>
              </c:ext>
            </c:extLst>
          </c:dPt>
          <c:dPt>
            <c:idx val="8"/>
            <c:invertIfNegative val="0"/>
            <c:bubble3D val="0"/>
            <c:spPr>
              <a:solidFill>
                <a:srgbClr val="FF0000"/>
              </a:solidFill>
              <a:ln>
                <a:noFill/>
              </a:ln>
              <a:effectLst/>
            </c:spPr>
            <c:extLst>
              <c:ext xmlns:c16="http://schemas.microsoft.com/office/drawing/2014/chart" uri="{C3380CC4-5D6E-409C-BE32-E72D297353CC}">
                <c16:uniqueId val="{00000002-8A6B-40A2-AE99-FBEC972641AF}"/>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Sheet1!$A$2:$A$12</c:f>
              <c:strCache>
                <c:ptCount val="11"/>
                <c:pt idx="0">
                  <c:v>2011年</c:v>
                </c:pt>
                <c:pt idx="1">
                  <c:v>2012年</c:v>
                </c:pt>
                <c:pt idx="2">
                  <c:v>2013年</c:v>
                </c:pt>
                <c:pt idx="3">
                  <c:v>2014年</c:v>
                </c:pt>
                <c:pt idx="4">
                  <c:v>2015年</c:v>
                </c:pt>
                <c:pt idx="5">
                  <c:v>2016年</c:v>
                </c:pt>
                <c:pt idx="6">
                  <c:v>2017年</c:v>
                </c:pt>
                <c:pt idx="7">
                  <c:v>2018年</c:v>
                </c:pt>
                <c:pt idx="8">
                  <c:v>2019年</c:v>
                </c:pt>
                <c:pt idx="9">
                  <c:v>2020年</c:v>
                </c:pt>
                <c:pt idx="10">
                  <c:v>2021年</c:v>
                </c:pt>
              </c:strCache>
            </c:strRef>
          </c:cat>
          <c:val>
            <c:numRef>
              <c:f>Sheet1!$B$2:$B$12</c:f>
              <c:numCache>
                <c:formatCode>#,##0_);[Red]\(#,##0\)</c:formatCode>
                <c:ptCount val="11"/>
                <c:pt idx="0">
                  <c:v>1939</c:v>
                </c:pt>
                <c:pt idx="1">
                  <c:v>11449</c:v>
                </c:pt>
                <c:pt idx="2">
                  <c:v>16559</c:v>
                </c:pt>
                <c:pt idx="3">
                  <c:v>23716</c:v>
                </c:pt>
                <c:pt idx="4">
                  <c:v>37560</c:v>
                </c:pt>
                <c:pt idx="5">
                  <c:v>34569</c:v>
                </c:pt>
                <c:pt idx="6">
                  <c:v>49481</c:v>
                </c:pt>
                <c:pt idx="7" formatCode="#,##0">
                  <c:v>73594</c:v>
                </c:pt>
                <c:pt idx="8" formatCode="#,##0">
                  <c:v>115000</c:v>
                </c:pt>
                <c:pt idx="9">
                  <c:v>126925</c:v>
                </c:pt>
                <c:pt idx="10">
                  <c:v>133759</c:v>
                </c:pt>
              </c:numCache>
            </c:numRef>
          </c:val>
          <c:extLst>
            <c:ext xmlns:c16="http://schemas.microsoft.com/office/drawing/2014/chart" uri="{C3380CC4-5D6E-409C-BE32-E72D297353CC}">
              <c16:uniqueId val="{00000000-24EF-46FC-804C-5510B3DDA16E}"/>
            </c:ext>
          </c:extLst>
        </c:ser>
        <c:dLbls>
          <c:dLblPos val="outEnd"/>
          <c:showLegendKey val="0"/>
          <c:showVal val="1"/>
          <c:showCatName val="0"/>
          <c:showSerName val="0"/>
          <c:showPercent val="0"/>
          <c:showBubbleSize val="0"/>
        </c:dLbls>
        <c:gapWidth val="80"/>
        <c:overlap val="25"/>
        <c:axId val="1816921808"/>
        <c:axId val="1693678208"/>
      </c:barChart>
      <c:catAx>
        <c:axId val="181692180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cap="none" spc="20" normalizeH="0" baseline="0">
                <a:solidFill>
                  <a:schemeClr val="tx1">
                    <a:lumMod val="65000"/>
                    <a:lumOff val="35000"/>
                  </a:schemeClr>
                </a:solidFill>
                <a:latin typeface="+mn-lt"/>
                <a:ea typeface="+mn-ea"/>
                <a:cs typeface="+mn-cs"/>
              </a:defRPr>
            </a:pPr>
            <a:endParaRPr lang="ja-JP"/>
          </a:p>
        </c:txPr>
        <c:crossAx val="1693678208"/>
        <c:crosses val="autoZero"/>
        <c:auto val="1"/>
        <c:lblAlgn val="ctr"/>
        <c:lblOffset val="100"/>
        <c:noMultiLvlLbl val="0"/>
      </c:catAx>
      <c:valAx>
        <c:axId val="1693678208"/>
        <c:scaling>
          <c:orientation val="minMax"/>
        </c:scaling>
        <c:delete val="0"/>
        <c:axPos val="l"/>
        <c:majorGridlines>
          <c:spPr>
            <a:ln w="9525" cap="flat" cmpd="sng" algn="ctr">
              <a:solidFill>
                <a:schemeClr val="tx1">
                  <a:lumMod val="5000"/>
                  <a:lumOff val="9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spc="20" baseline="0">
                <a:solidFill>
                  <a:schemeClr val="tx1">
                    <a:lumMod val="65000"/>
                    <a:lumOff val="35000"/>
                  </a:schemeClr>
                </a:solidFill>
                <a:latin typeface="+mn-lt"/>
                <a:ea typeface="+mn-ea"/>
                <a:cs typeface="+mn-cs"/>
              </a:defRPr>
            </a:pPr>
            <a:endParaRPr lang="ja-JP"/>
          </a:p>
        </c:txPr>
        <c:crossAx val="18169218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662217018621862"/>
          <c:y val="5.7060367454068242E-2"/>
          <c:w val="0.83773213232717725"/>
          <c:h val="0.78464457567804025"/>
        </c:manualLayout>
      </c:layout>
      <c:lineChart>
        <c:grouping val="standard"/>
        <c:varyColors val="0"/>
        <c:ser>
          <c:idx val="0"/>
          <c:order val="0"/>
          <c:tx>
            <c:strRef>
              <c:f>EV販売台数!$A$3</c:f>
              <c:strCache>
                <c:ptCount val="1"/>
                <c:pt idx="0">
                  <c:v>中国</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spPr>
                <a:noFill/>
                <a:ln>
                  <a:noFill/>
                </a:ln>
                <a:effectLst/>
              </c:spPr>
              <c:txPr>
                <a:bodyPr rot="0" spcFirstLastPara="1" vertOverflow="ellipsis" vert="horz" wrap="square" anchor="ctr" anchorCtr="1"/>
                <a:lstStyle/>
                <a:p>
                  <a:pPr>
                    <a:defRPr sz="2000" b="1" i="0" u="none" strike="noStrike" kern="1200" baseline="0">
                      <a:solidFill>
                        <a:srgbClr val="FF6600"/>
                      </a:solidFill>
                      <a:latin typeface="+mn-lt"/>
                      <a:ea typeface="+mn-ea"/>
                      <a:cs typeface="+mn-cs"/>
                    </a:defRPr>
                  </a:pPr>
                  <a:endParaRPr lang="ja-JP"/>
                </a:p>
              </c:txPr>
              <c:dLblPos val="t"/>
              <c:showLegendKey val="0"/>
              <c:showVal val="1"/>
              <c:showCatName val="0"/>
              <c:showSerName val="0"/>
              <c:showPercent val="0"/>
              <c:showBubbleSize val="0"/>
              <c:extLst>
                <c:ext xmlns:c16="http://schemas.microsoft.com/office/drawing/2014/chart" uri="{C3380CC4-5D6E-409C-BE32-E72D297353CC}">
                  <c16:uniqueId val="{00000000-3CE5-4947-8E78-F558652A806E}"/>
                </c:ext>
              </c:extLst>
            </c:dLbl>
            <c:dLbl>
              <c:idx val="1"/>
              <c:delete val="1"/>
              <c:extLst>
                <c:ext xmlns:c15="http://schemas.microsoft.com/office/drawing/2012/chart" uri="{CE6537A1-D6FC-4f65-9D91-7224C49458BB}"/>
                <c:ext xmlns:c16="http://schemas.microsoft.com/office/drawing/2014/chart" uri="{C3380CC4-5D6E-409C-BE32-E72D297353CC}">
                  <c16:uniqueId val="{00000004-C31C-49D2-AE82-D244C2FA5F45}"/>
                </c:ext>
              </c:extLst>
            </c:dLbl>
            <c:dLbl>
              <c:idx val="2"/>
              <c:delete val="1"/>
              <c:extLst>
                <c:ext xmlns:c15="http://schemas.microsoft.com/office/drawing/2012/chart" uri="{CE6537A1-D6FC-4f65-9D91-7224C49458BB}"/>
                <c:ext xmlns:c16="http://schemas.microsoft.com/office/drawing/2014/chart" uri="{C3380CC4-5D6E-409C-BE32-E72D297353CC}">
                  <c16:uniqueId val="{00000003-C31C-49D2-AE82-D244C2FA5F45}"/>
                </c:ext>
              </c:extLst>
            </c:dLbl>
            <c:dLbl>
              <c:idx val="3"/>
              <c:delete val="1"/>
              <c:extLst>
                <c:ext xmlns:c15="http://schemas.microsoft.com/office/drawing/2012/chart" uri="{CE6537A1-D6FC-4f65-9D91-7224C49458BB}"/>
                <c:ext xmlns:c16="http://schemas.microsoft.com/office/drawing/2014/chart" uri="{C3380CC4-5D6E-409C-BE32-E72D297353CC}">
                  <c16:uniqueId val="{00000002-C31C-49D2-AE82-D244C2FA5F45}"/>
                </c:ext>
              </c:extLst>
            </c:dLbl>
            <c:dLbl>
              <c:idx val="4"/>
              <c:delete val="1"/>
              <c:extLst>
                <c:ext xmlns:c15="http://schemas.microsoft.com/office/drawing/2012/chart" uri="{CE6537A1-D6FC-4f65-9D91-7224C49458BB}"/>
                <c:ext xmlns:c16="http://schemas.microsoft.com/office/drawing/2014/chart" uri="{C3380CC4-5D6E-409C-BE32-E72D297353CC}">
                  <c16:uniqueId val="{00000001-C31C-49D2-AE82-D244C2FA5F45}"/>
                </c:ext>
              </c:extLst>
            </c:dLbl>
            <c:dLbl>
              <c:idx val="5"/>
              <c:delete val="1"/>
              <c:extLst>
                <c:ext xmlns:c15="http://schemas.microsoft.com/office/drawing/2012/chart" uri="{CE6537A1-D6FC-4f65-9D91-7224C49458BB}"/>
                <c:ext xmlns:c16="http://schemas.microsoft.com/office/drawing/2014/chart" uri="{C3380CC4-5D6E-409C-BE32-E72D297353CC}">
                  <c16:uniqueId val="{00000000-C31C-49D2-AE82-D244C2FA5F45}"/>
                </c:ext>
              </c:extLst>
            </c:dLbl>
            <c:dLbl>
              <c:idx val="6"/>
              <c:layout>
                <c:manualLayout>
                  <c:x val="-3.4908789595768819E-2"/>
                  <c:y val="-6.9709834848166341E-2"/>
                </c:manualLayout>
              </c:layout>
              <c:spPr>
                <a:noFill/>
                <a:ln>
                  <a:noFill/>
                </a:ln>
                <a:effectLst/>
              </c:spPr>
              <c:txPr>
                <a:bodyPr rot="0" spcFirstLastPara="1" vertOverflow="ellipsis" vert="horz" wrap="square" anchor="ctr" anchorCtr="1"/>
                <a:lstStyle/>
                <a:p>
                  <a:pPr>
                    <a:defRPr sz="4800" b="1" i="0" u="none" strike="noStrike" kern="1200" baseline="0">
                      <a:solidFill>
                        <a:srgbClr val="FF6600"/>
                      </a:solidFill>
                      <a:latin typeface="+mn-lt"/>
                      <a:ea typeface="+mn-ea"/>
                      <a:cs typeface="+mn-cs"/>
                    </a:defRPr>
                  </a:pPr>
                  <a:endParaRPr lang="ja-JP"/>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31C-49D2-AE82-D244C2FA5F45}"/>
                </c:ext>
              </c:extLst>
            </c:dLbl>
            <c:spPr>
              <a:noFill/>
              <a:ln>
                <a:noFill/>
              </a:ln>
              <a:effectLst/>
            </c:spPr>
            <c:txPr>
              <a:bodyPr rot="0" spcFirstLastPara="1" vertOverflow="ellipsis" vert="horz" wrap="square" anchor="ctr" anchorCtr="1"/>
              <a:lstStyle/>
              <a:p>
                <a:pPr>
                  <a:defRPr sz="1800" b="1" i="0" u="none" strike="noStrike" kern="1200" baseline="0">
                    <a:solidFill>
                      <a:srgbClr val="FF66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EV販売台数!$B$2:$J$2</c:f>
              <c:strCache>
                <c:ptCount val="7"/>
                <c:pt idx="0">
                  <c:v>2016年</c:v>
                </c:pt>
                <c:pt idx="1">
                  <c:v>2017年</c:v>
                </c:pt>
                <c:pt idx="2">
                  <c:v>2018年</c:v>
                </c:pt>
                <c:pt idx="3">
                  <c:v>2019年</c:v>
                </c:pt>
                <c:pt idx="4">
                  <c:v>2020年</c:v>
                </c:pt>
                <c:pt idx="5">
                  <c:v>2021年</c:v>
                </c:pt>
                <c:pt idx="6">
                  <c:v>2022年</c:v>
                </c:pt>
              </c:strCache>
            </c:strRef>
          </c:cat>
          <c:val>
            <c:numRef>
              <c:f>EV販売台数!$B$3:$J$3</c:f>
              <c:numCache>
                <c:formatCode>General</c:formatCode>
                <c:ptCount val="7"/>
                <c:pt idx="0">
                  <c:v>30</c:v>
                </c:pt>
                <c:pt idx="1">
                  <c:v>60</c:v>
                </c:pt>
                <c:pt idx="2">
                  <c:v>110</c:v>
                </c:pt>
                <c:pt idx="3">
                  <c:v>110</c:v>
                </c:pt>
                <c:pt idx="4">
                  <c:v>110</c:v>
                </c:pt>
                <c:pt idx="5">
                  <c:v>330</c:v>
                </c:pt>
                <c:pt idx="6">
                  <c:v>600</c:v>
                </c:pt>
              </c:numCache>
            </c:numRef>
          </c:val>
          <c:smooth val="0"/>
          <c:extLst>
            <c:ext xmlns:c16="http://schemas.microsoft.com/office/drawing/2014/chart" uri="{C3380CC4-5D6E-409C-BE32-E72D297353CC}">
              <c16:uniqueId val="{00000000-ED8B-44E1-B8CF-296A07AFC6AE}"/>
            </c:ext>
          </c:extLst>
        </c:ser>
        <c:ser>
          <c:idx val="1"/>
          <c:order val="1"/>
          <c:tx>
            <c:strRef>
              <c:f>EV販売台数!$A$4</c:f>
              <c:strCache>
                <c:ptCount val="1"/>
                <c:pt idx="0">
                  <c:v>欧州</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EV販売台数!$B$2:$J$2</c:f>
              <c:strCache>
                <c:ptCount val="7"/>
                <c:pt idx="0">
                  <c:v>2016年</c:v>
                </c:pt>
                <c:pt idx="1">
                  <c:v>2017年</c:v>
                </c:pt>
                <c:pt idx="2">
                  <c:v>2018年</c:v>
                </c:pt>
                <c:pt idx="3">
                  <c:v>2019年</c:v>
                </c:pt>
                <c:pt idx="4">
                  <c:v>2020年</c:v>
                </c:pt>
                <c:pt idx="5">
                  <c:v>2021年</c:v>
                </c:pt>
                <c:pt idx="6">
                  <c:v>2022年</c:v>
                </c:pt>
              </c:strCache>
            </c:strRef>
          </c:cat>
          <c:val>
            <c:numRef>
              <c:f>EV販売台数!$B$4:$J$4</c:f>
              <c:numCache>
                <c:formatCode>General</c:formatCode>
                <c:ptCount val="7"/>
                <c:pt idx="0">
                  <c:v>20</c:v>
                </c:pt>
                <c:pt idx="1">
                  <c:v>30</c:v>
                </c:pt>
                <c:pt idx="2">
                  <c:v>40</c:v>
                </c:pt>
                <c:pt idx="3">
                  <c:v>60</c:v>
                </c:pt>
                <c:pt idx="4">
                  <c:v>140</c:v>
                </c:pt>
                <c:pt idx="5">
                  <c:v>230</c:v>
                </c:pt>
                <c:pt idx="6">
                  <c:v>270</c:v>
                </c:pt>
              </c:numCache>
            </c:numRef>
          </c:val>
          <c:smooth val="0"/>
          <c:extLst>
            <c:ext xmlns:c16="http://schemas.microsoft.com/office/drawing/2014/chart" uri="{C3380CC4-5D6E-409C-BE32-E72D297353CC}">
              <c16:uniqueId val="{00000001-ED8B-44E1-B8CF-296A07AFC6AE}"/>
            </c:ext>
          </c:extLst>
        </c:ser>
        <c:ser>
          <c:idx val="2"/>
          <c:order val="2"/>
          <c:tx>
            <c:strRef>
              <c:f>EV販売台数!$A$5</c:f>
              <c:strCache>
                <c:ptCount val="1"/>
                <c:pt idx="0">
                  <c:v>アメリカ</c:v>
                </c:pt>
              </c:strCache>
            </c:strRef>
          </c:tx>
          <c:spPr>
            <a:ln w="28575" cap="rnd">
              <a:solidFill>
                <a:schemeClr val="accent1">
                  <a:lumMod val="60000"/>
                  <a:lumOff val="40000"/>
                </a:schemeClr>
              </a:solidFill>
              <a:round/>
            </a:ln>
            <a:effectLst/>
          </c:spPr>
          <c:marker>
            <c:symbol val="circle"/>
            <c:size val="5"/>
            <c:spPr>
              <a:solidFill>
                <a:schemeClr val="accent1">
                  <a:lumMod val="60000"/>
                  <a:lumOff val="40000"/>
                </a:schemeClr>
              </a:solidFill>
              <a:ln w="9525">
                <a:solidFill>
                  <a:schemeClr val="accent1">
                    <a:lumMod val="60000"/>
                    <a:lumOff val="40000"/>
                  </a:schemeClr>
                </a:solidFill>
              </a:ln>
              <a:effectLst/>
            </c:spPr>
          </c:marker>
          <c:cat>
            <c:strRef>
              <c:f>EV販売台数!$B$2:$J$2</c:f>
              <c:strCache>
                <c:ptCount val="7"/>
                <c:pt idx="0">
                  <c:v>2016年</c:v>
                </c:pt>
                <c:pt idx="1">
                  <c:v>2017年</c:v>
                </c:pt>
                <c:pt idx="2">
                  <c:v>2018年</c:v>
                </c:pt>
                <c:pt idx="3">
                  <c:v>2019年</c:v>
                </c:pt>
                <c:pt idx="4">
                  <c:v>2020年</c:v>
                </c:pt>
                <c:pt idx="5">
                  <c:v>2021年</c:v>
                </c:pt>
                <c:pt idx="6">
                  <c:v>2022年</c:v>
                </c:pt>
              </c:strCache>
            </c:strRef>
          </c:cat>
          <c:val>
            <c:numRef>
              <c:f>EV販売台数!$B$5:$J$5</c:f>
              <c:numCache>
                <c:formatCode>General</c:formatCode>
                <c:ptCount val="7"/>
                <c:pt idx="0">
                  <c:v>20</c:v>
                </c:pt>
                <c:pt idx="1">
                  <c:v>20</c:v>
                </c:pt>
                <c:pt idx="2">
                  <c:v>40</c:v>
                </c:pt>
                <c:pt idx="3">
                  <c:v>30</c:v>
                </c:pt>
                <c:pt idx="4">
                  <c:v>30</c:v>
                </c:pt>
                <c:pt idx="5">
                  <c:v>60</c:v>
                </c:pt>
                <c:pt idx="6">
                  <c:v>100</c:v>
                </c:pt>
              </c:numCache>
            </c:numRef>
          </c:val>
          <c:smooth val="0"/>
          <c:extLst>
            <c:ext xmlns:c16="http://schemas.microsoft.com/office/drawing/2014/chart" uri="{C3380CC4-5D6E-409C-BE32-E72D297353CC}">
              <c16:uniqueId val="{00000002-ED8B-44E1-B8CF-296A07AFC6AE}"/>
            </c:ext>
          </c:extLst>
        </c:ser>
        <c:ser>
          <c:idx val="3"/>
          <c:order val="3"/>
          <c:tx>
            <c:strRef>
              <c:f>EV販売台数!$A$6</c:f>
              <c:strCache>
                <c:ptCount val="1"/>
                <c:pt idx="0">
                  <c:v>日本</c:v>
                </c:pt>
              </c:strCache>
            </c:strRef>
          </c:tx>
          <c:spPr>
            <a:ln w="28575" cap="rnd">
              <a:solidFill>
                <a:srgbClr val="9BBB59"/>
              </a:solidFill>
              <a:round/>
            </a:ln>
            <a:effectLst/>
          </c:spPr>
          <c:marker>
            <c:symbol val="circle"/>
            <c:size val="5"/>
            <c:spPr>
              <a:solidFill>
                <a:srgbClr val="9BBB59"/>
              </a:solidFill>
              <a:ln w="9525">
                <a:solidFill>
                  <a:srgbClr val="9BBB59"/>
                </a:solidFill>
              </a:ln>
              <a:effectLst/>
            </c:spPr>
          </c:marker>
          <c:cat>
            <c:strRef>
              <c:f>EV販売台数!$B$2:$J$2</c:f>
              <c:strCache>
                <c:ptCount val="7"/>
                <c:pt idx="0">
                  <c:v>2016年</c:v>
                </c:pt>
                <c:pt idx="1">
                  <c:v>2017年</c:v>
                </c:pt>
                <c:pt idx="2">
                  <c:v>2018年</c:v>
                </c:pt>
                <c:pt idx="3">
                  <c:v>2019年</c:v>
                </c:pt>
                <c:pt idx="4">
                  <c:v>2020年</c:v>
                </c:pt>
                <c:pt idx="5">
                  <c:v>2021年</c:v>
                </c:pt>
                <c:pt idx="6">
                  <c:v>2022年</c:v>
                </c:pt>
              </c:strCache>
            </c:strRef>
          </c:cat>
          <c:val>
            <c:numRef>
              <c:f>EV販売台数!$B$6:$J$6</c:f>
              <c:numCache>
                <c:formatCode>General</c:formatCode>
                <c:ptCount val="7"/>
                <c:pt idx="0">
                  <c:v>1.4</c:v>
                </c:pt>
                <c:pt idx="1">
                  <c:v>2.4</c:v>
                </c:pt>
                <c:pt idx="2">
                  <c:v>2.2999999999999998</c:v>
                </c:pt>
                <c:pt idx="3">
                  <c:v>2.1</c:v>
                </c:pt>
                <c:pt idx="4">
                  <c:v>1.6</c:v>
                </c:pt>
                <c:pt idx="5">
                  <c:v>2.6</c:v>
                </c:pt>
                <c:pt idx="6">
                  <c:v>5.9</c:v>
                </c:pt>
              </c:numCache>
            </c:numRef>
          </c:val>
          <c:smooth val="0"/>
          <c:extLst>
            <c:ext xmlns:c16="http://schemas.microsoft.com/office/drawing/2014/chart" uri="{C3380CC4-5D6E-409C-BE32-E72D297353CC}">
              <c16:uniqueId val="{00000003-ED8B-44E1-B8CF-296A07AFC6AE}"/>
            </c:ext>
          </c:extLst>
        </c:ser>
        <c:dLbls>
          <c:showLegendKey val="0"/>
          <c:showVal val="0"/>
          <c:showCatName val="0"/>
          <c:showSerName val="0"/>
          <c:showPercent val="0"/>
          <c:showBubbleSize val="0"/>
        </c:dLbls>
        <c:marker val="1"/>
        <c:smooth val="0"/>
        <c:axId val="2025620720"/>
        <c:axId val="2025610736"/>
      </c:lineChart>
      <c:catAx>
        <c:axId val="202562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b" anchorCtr="0"/>
          <a:lstStyle/>
          <a:p>
            <a:pPr>
              <a:defRPr sz="1200" b="1" i="0" u="none" strike="noStrike" kern="1200" baseline="0">
                <a:solidFill>
                  <a:schemeClr val="tx1">
                    <a:lumMod val="65000"/>
                    <a:lumOff val="35000"/>
                  </a:schemeClr>
                </a:solidFill>
                <a:latin typeface="+mn-lt"/>
                <a:ea typeface="+mn-ea"/>
                <a:cs typeface="+mn-cs"/>
              </a:defRPr>
            </a:pPr>
            <a:endParaRPr lang="ja-JP"/>
          </a:p>
        </c:txPr>
        <c:crossAx val="2025610736"/>
        <c:crosses val="autoZero"/>
        <c:auto val="1"/>
        <c:lblAlgn val="ctr"/>
        <c:lblOffset val="250"/>
        <c:tickLblSkip val="1"/>
        <c:noMultiLvlLbl val="0"/>
      </c:catAx>
      <c:valAx>
        <c:axId val="20256107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25620720"/>
        <c:crosses val="autoZero"/>
        <c:crossBetween val="between"/>
      </c:valAx>
      <c:spPr>
        <a:noFill/>
        <a:ln>
          <a:noFill/>
        </a:ln>
        <a:effectLst/>
      </c:spPr>
    </c:plotArea>
    <c:legend>
      <c:legendPos val="l"/>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sz="1100"/>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Sheet3!$B$9</c:f>
              <c:strCache>
                <c:ptCount val="1"/>
                <c:pt idx="0">
                  <c:v>生産量(t)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メイリオ" panose="020B0604030504040204" pitchFamily="50" charset="-128"/>
                    <a:ea typeface="メイリオ" panose="020B0604030504040204" pitchFamily="50"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Sheet3!$A$10:$A$14</c:f>
              <c:strCache>
                <c:ptCount val="5"/>
                <c:pt idx="0">
                  <c:v>キューバ</c:v>
                </c:pt>
                <c:pt idx="1">
                  <c:v>カナダ</c:v>
                </c:pt>
                <c:pt idx="2">
                  <c:v>オーストラリア</c:v>
                </c:pt>
                <c:pt idx="3">
                  <c:v>ロシア</c:v>
                </c:pt>
                <c:pt idx="4">
                  <c:v>コンゴ民主共和国</c:v>
                </c:pt>
              </c:strCache>
            </c:strRef>
          </c:cat>
          <c:val>
            <c:numRef>
              <c:f>Sheet3!$B$10:$B$14</c:f>
              <c:numCache>
                <c:formatCode>#,##0_);[Red]\(#,##0\)</c:formatCode>
                <c:ptCount val="5"/>
                <c:pt idx="0">
                  <c:v>4200</c:v>
                </c:pt>
                <c:pt idx="1">
                  <c:v>4300</c:v>
                </c:pt>
                <c:pt idx="2">
                  <c:v>5000</c:v>
                </c:pt>
                <c:pt idx="3">
                  <c:v>5600</c:v>
                </c:pt>
                <c:pt idx="4">
                  <c:v>64000</c:v>
                </c:pt>
              </c:numCache>
            </c:numRef>
          </c:val>
          <c:extLst>
            <c:ext xmlns:c16="http://schemas.microsoft.com/office/drawing/2014/chart" uri="{C3380CC4-5D6E-409C-BE32-E72D297353CC}">
              <c16:uniqueId val="{00000000-4979-46FF-82C1-001C0E530E04}"/>
            </c:ext>
          </c:extLst>
        </c:ser>
        <c:dLbls>
          <c:showLegendKey val="0"/>
          <c:showVal val="0"/>
          <c:showCatName val="0"/>
          <c:showSerName val="0"/>
          <c:showPercent val="0"/>
          <c:showBubbleSize val="0"/>
        </c:dLbls>
        <c:gapWidth val="100"/>
        <c:axId val="2037998832"/>
        <c:axId val="2037989264"/>
      </c:barChart>
      <c:catAx>
        <c:axId val="2037998832"/>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メイリオ" panose="020B0604030504040204" pitchFamily="50" charset="-128"/>
                <a:ea typeface="メイリオ" panose="020B0604030504040204" pitchFamily="50" charset="-128"/>
                <a:cs typeface="+mn-cs"/>
              </a:defRPr>
            </a:pPr>
            <a:endParaRPr lang="ja-JP"/>
          </a:p>
        </c:txPr>
        <c:crossAx val="2037989264"/>
        <c:crosses val="autoZero"/>
        <c:auto val="1"/>
        <c:lblAlgn val="ctr"/>
        <c:lblOffset val="100"/>
        <c:noMultiLvlLbl val="0"/>
      </c:catAx>
      <c:valAx>
        <c:axId val="2037989264"/>
        <c:scaling>
          <c:orientation val="minMax"/>
        </c:scaling>
        <c:delete val="0"/>
        <c:axPos val="b"/>
        <c:majorGridlines>
          <c:spPr>
            <a:ln w="9525" cap="flat" cmpd="sng" algn="ctr">
              <a:solidFill>
                <a:schemeClr val="tx2">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メイリオ" panose="020B0604030504040204" pitchFamily="50" charset="-128"/>
                <a:ea typeface="メイリオ" panose="020B0604030504040204" pitchFamily="50" charset="-128"/>
                <a:cs typeface="+mn-cs"/>
              </a:defRPr>
            </a:pPr>
            <a:endParaRPr lang="ja-JP"/>
          </a:p>
        </c:txPr>
        <c:crossAx val="203799883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メイリオ" panose="020B0604030504040204" pitchFamily="50" charset="-128"/>
          <a:ea typeface="メイリオ" panose="020B0604030504040204" pitchFamily="50" charset="-128"/>
        </a:defRPr>
      </a:pPr>
      <a:endParaRPr lang="ja-JP"/>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Sheet12!$C$1</c:f>
              <c:strCache>
                <c:ptCount val="1"/>
                <c:pt idx="0">
                  <c:v>停電数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Sheet12!$A$2:$A$29</c:f>
              <c:numCache>
                <c:formatCode>m"月"d"日"</c:formatCode>
                <c:ptCount val="28"/>
                <c:pt idx="0">
                  <c:v>44715</c:v>
                </c:pt>
                <c:pt idx="1">
                  <c:v>44716</c:v>
                </c:pt>
                <c:pt idx="2">
                  <c:v>44717</c:v>
                </c:pt>
                <c:pt idx="3">
                  <c:v>44718</c:v>
                </c:pt>
                <c:pt idx="4">
                  <c:v>44719</c:v>
                </c:pt>
                <c:pt idx="5">
                  <c:v>44720</c:v>
                </c:pt>
                <c:pt idx="6">
                  <c:v>44721</c:v>
                </c:pt>
                <c:pt idx="7">
                  <c:v>44722</c:v>
                </c:pt>
                <c:pt idx="8">
                  <c:v>44723</c:v>
                </c:pt>
                <c:pt idx="9">
                  <c:v>44724</c:v>
                </c:pt>
                <c:pt idx="10">
                  <c:v>44725</c:v>
                </c:pt>
                <c:pt idx="11">
                  <c:v>44726</c:v>
                </c:pt>
                <c:pt idx="12">
                  <c:v>44727</c:v>
                </c:pt>
                <c:pt idx="13">
                  <c:v>44728</c:v>
                </c:pt>
                <c:pt idx="14">
                  <c:v>44729</c:v>
                </c:pt>
                <c:pt idx="15">
                  <c:v>44730</c:v>
                </c:pt>
                <c:pt idx="16">
                  <c:v>44731</c:v>
                </c:pt>
                <c:pt idx="17">
                  <c:v>44732</c:v>
                </c:pt>
                <c:pt idx="18">
                  <c:v>44733</c:v>
                </c:pt>
                <c:pt idx="19">
                  <c:v>44734</c:v>
                </c:pt>
                <c:pt idx="20">
                  <c:v>44735</c:v>
                </c:pt>
                <c:pt idx="21">
                  <c:v>44736</c:v>
                </c:pt>
                <c:pt idx="22">
                  <c:v>44737</c:v>
                </c:pt>
                <c:pt idx="23">
                  <c:v>44738</c:v>
                </c:pt>
                <c:pt idx="24">
                  <c:v>44739</c:v>
                </c:pt>
                <c:pt idx="25">
                  <c:v>44740</c:v>
                </c:pt>
                <c:pt idx="26">
                  <c:v>44741</c:v>
                </c:pt>
                <c:pt idx="27">
                  <c:v>44742</c:v>
                </c:pt>
              </c:numCache>
            </c:numRef>
          </c:cat>
          <c:val>
            <c:numRef>
              <c:f>Sheet12!$C$2:$C$29</c:f>
              <c:numCache>
                <c:formatCode>General</c:formatCode>
                <c:ptCount val="28"/>
                <c:pt idx="0">
                  <c:v>4980</c:v>
                </c:pt>
                <c:pt idx="1">
                  <c:v>470</c:v>
                </c:pt>
                <c:pt idx="2">
                  <c:v>1030</c:v>
                </c:pt>
                <c:pt idx="3">
                  <c:v>2930</c:v>
                </c:pt>
                <c:pt idx="4">
                  <c:v>2230</c:v>
                </c:pt>
                <c:pt idx="5">
                  <c:v>860</c:v>
                </c:pt>
                <c:pt idx="6">
                  <c:v>1050</c:v>
                </c:pt>
                <c:pt idx="7">
                  <c:v>1590</c:v>
                </c:pt>
                <c:pt idx="8">
                  <c:v>0</c:v>
                </c:pt>
                <c:pt idx="9">
                  <c:v>520</c:v>
                </c:pt>
                <c:pt idx="10">
                  <c:v>960</c:v>
                </c:pt>
                <c:pt idx="11">
                  <c:v>150</c:v>
                </c:pt>
                <c:pt idx="12">
                  <c:v>2160</c:v>
                </c:pt>
                <c:pt idx="13">
                  <c:v>0</c:v>
                </c:pt>
                <c:pt idx="14">
                  <c:v>960</c:v>
                </c:pt>
                <c:pt idx="15">
                  <c:v>1170</c:v>
                </c:pt>
                <c:pt idx="16">
                  <c:v>740</c:v>
                </c:pt>
                <c:pt idx="17">
                  <c:v>150</c:v>
                </c:pt>
                <c:pt idx="18">
                  <c:v>1890</c:v>
                </c:pt>
                <c:pt idx="19">
                  <c:v>2290</c:v>
                </c:pt>
                <c:pt idx="20">
                  <c:v>2810</c:v>
                </c:pt>
                <c:pt idx="21">
                  <c:v>780</c:v>
                </c:pt>
                <c:pt idx="22">
                  <c:v>1950</c:v>
                </c:pt>
                <c:pt idx="23">
                  <c:v>0</c:v>
                </c:pt>
                <c:pt idx="24">
                  <c:v>1050</c:v>
                </c:pt>
                <c:pt idx="25">
                  <c:v>910</c:v>
                </c:pt>
                <c:pt idx="26">
                  <c:v>1550</c:v>
                </c:pt>
                <c:pt idx="27">
                  <c:v>60</c:v>
                </c:pt>
              </c:numCache>
            </c:numRef>
          </c:val>
          <c:extLst>
            <c:ext xmlns:c16="http://schemas.microsoft.com/office/drawing/2014/chart" uri="{C3380CC4-5D6E-409C-BE32-E72D297353CC}">
              <c16:uniqueId val="{00000000-F256-4893-B5F1-92072B1A8BAF}"/>
            </c:ext>
          </c:extLst>
        </c:ser>
        <c:dLbls>
          <c:showLegendKey val="0"/>
          <c:showVal val="0"/>
          <c:showCatName val="0"/>
          <c:showSerName val="0"/>
          <c:showPercent val="0"/>
          <c:showBubbleSize val="0"/>
        </c:dLbls>
        <c:gapWidth val="24"/>
        <c:axId val="377325423"/>
        <c:axId val="525866591"/>
      </c:barChart>
      <c:lineChart>
        <c:grouping val="standard"/>
        <c:varyColors val="0"/>
        <c:ser>
          <c:idx val="1"/>
          <c:order val="1"/>
          <c:tx>
            <c:strRef>
              <c:f>Sheet12!$D$1</c:f>
              <c:strCache>
                <c:ptCount val="1"/>
                <c:pt idx="0">
                  <c:v>停電時間</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Sheet12!$A$2:$A$29</c:f>
              <c:numCache>
                <c:formatCode>m"月"d"日"</c:formatCode>
                <c:ptCount val="28"/>
                <c:pt idx="0">
                  <c:v>44715</c:v>
                </c:pt>
                <c:pt idx="1">
                  <c:v>44716</c:v>
                </c:pt>
                <c:pt idx="2">
                  <c:v>44717</c:v>
                </c:pt>
                <c:pt idx="3">
                  <c:v>44718</c:v>
                </c:pt>
                <c:pt idx="4">
                  <c:v>44719</c:v>
                </c:pt>
                <c:pt idx="5">
                  <c:v>44720</c:v>
                </c:pt>
                <c:pt idx="6">
                  <c:v>44721</c:v>
                </c:pt>
                <c:pt idx="7">
                  <c:v>44722</c:v>
                </c:pt>
                <c:pt idx="8">
                  <c:v>44723</c:v>
                </c:pt>
                <c:pt idx="9">
                  <c:v>44724</c:v>
                </c:pt>
                <c:pt idx="10">
                  <c:v>44725</c:v>
                </c:pt>
                <c:pt idx="11">
                  <c:v>44726</c:v>
                </c:pt>
                <c:pt idx="12">
                  <c:v>44727</c:v>
                </c:pt>
                <c:pt idx="13">
                  <c:v>44728</c:v>
                </c:pt>
                <c:pt idx="14">
                  <c:v>44729</c:v>
                </c:pt>
                <c:pt idx="15">
                  <c:v>44730</c:v>
                </c:pt>
                <c:pt idx="16">
                  <c:v>44731</c:v>
                </c:pt>
                <c:pt idx="17">
                  <c:v>44732</c:v>
                </c:pt>
                <c:pt idx="18">
                  <c:v>44733</c:v>
                </c:pt>
                <c:pt idx="19">
                  <c:v>44734</c:v>
                </c:pt>
                <c:pt idx="20">
                  <c:v>44735</c:v>
                </c:pt>
                <c:pt idx="21">
                  <c:v>44736</c:v>
                </c:pt>
                <c:pt idx="22">
                  <c:v>44737</c:v>
                </c:pt>
                <c:pt idx="23">
                  <c:v>44738</c:v>
                </c:pt>
                <c:pt idx="24">
                  <c:v>44739</c:v>
                </c:pt>
                <c:pt idx="25">
                  <c:v>44740</c:v>
                </c:pt>
                <c:pt idx="26">
                  <c:v>44741</c:v>
                </c:pt>
                <c:pt idx="27">
                  <c:v>44742</c:v>
                </c:pt>
              </c:numCache>
            </c:numRef>
          </c:cat>
          <c:val>
            <c:numRef>
              <c:f>Sheet12!$D$2:$D$29</c:f>
              <c:numCache>
                <c:formatCode>General</c:formatCode>
                <c:ptCount val="28"/>
                <c:pt idx="0">
                  <c:v>1</c:v>
                </c:pt>
                <c:pt idx="1">
                  <c:v>2</c:v>
                </c:pt>
                <c:pt idx="2">
                  <c:v>1.5</c:v>
                </c:pt>
                <c:pt idx="3">
                  <c:v>2</c:v>
                </c:pt>
                <c:pt idx="4">
                  <c:v>2.5</c:v>
                </c:pt>
                <c:pt idx="5">
                  <c:v>0.5</c:v>
                </c:pt>
                <c:pt idx="6">
                  <c:v>0.5</c:v>
                </c:pt>
                <c:pt idx="7">
                  <c:v>1.5</c:v>
                </c:pt>
                <c:pt idx="8">
                  <c:v>0</c:v>
                </c:pt>
                <c:pt idx="9">
                  <c:v>3</c:v>
                </c:pt>
                <c:pt idx="10">
                  <c:v>1.5</c:v>
                </c:pt>
                <c:pt idx="11">
                  <c:v>4</c:v>
                </c:pt>
                <c:pt idx="12">
                  <c:v>1.5</c:v>
                </c:pt>
                <c:pt idx="13">
                  <c:v>0</c:v>
                </c:pt>
                <c:pt idx="14">
                  <c:v>3</c:v>
                </c:pt>
                <c:pt idx="15">
                  <c:v>1.5</c:v>
                </c:pt>
                <c:pt idx="16">
                  <c:v>0.5</c:v>
                </c:pt>
                <c:pt idx="17">
                  <c:v>1</c:v>
                </c:pt>
                <c:pt idx="18">
                  <c:v>1</c:v>
                </c:pt>
                <c:pt idx="19">
                  <c:v>1</c:v>
                </c:pt>
                <c:pt idx="20">
                  <c:v>2</c:v>
                </c:pt>
                <c:pt idx="21">
                  <c:v>2</c:v>
                </c:pt>
                <c:pt idx="22">
                  <c:v>0.5</c:v>
                </c:pt>
                <c:pt idx="23">
                  <c:v>4</c:v>
                </c:pt>
                <c:pt idx="24">
                  <c:v>2</c:v>
                </c:pt>
                <c:pt idx="25">
                  <c:v>2</c:v>
                </c:pt>
                <c:pt idx="26">
                  <c:v>3</c:v>
                </c:pt>
                <c:pt idx="27">
                  <c:v>1</c:v>
                </c:pt>
              </c:numCache>
            </c:numRef>
          </c:val>
          <c:smooth val="0"/>
          <c:extLst>
            <c:ext xmlns:c16="http://schemas.microsoft.com/office/drawing/2014/chart" uri="{C3380CC4-5D6E-409C-BE32-E72D297353CC}">
              <c16:uniqueId val="{00000001-F256-4893-B5F1-92072B1A8BAF}"/>
            </c:ext>
          </c:extLst>
        </c:ser>
        <c:dLbls>
          <c:showLegendKey val="0"/>
          <c:showVal val="0"/>
          <c:showCatName val="0"/>
          <c:showSerName val="0"/>
          <c:showPercent val="0"/>
          <c:showBubbleSize val="0"/>
        </c:dLbls>
        <c:marker val="1"/>
        <c:smooth val="0"/>
        <c:axId val="375610783"/>
        <c:axId val="377320431"/>
      </c:lineChart>
      <c:dateAx>
        <c:axId val="377325423"/>
        <c:scaling>
          <c:orientation val="minMax"/>
        </c:scaling>
        <c:delete val="0"/>
        <c:axPos val="b"/>
        <c:numFmt formatCode="m&quot;月&quot;d&quot;日&quot;"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525866591"/>
        <c:crosses val="autoZero"/>
        <c:auto val="1"/>
        <c:lblOffset val="100"/>
        <c:baseTimeUnit val="days"/>
        <c:majorUnit val="1"/>
        <c:majorTimeUnit val="days"/>
      </c:dateAx>
      <c:valAx>
        <c:axId val="52586659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77325423"/>
        <c:crosses val="autoZero"/>
        <c:crossBetween val="between"/>
      </c:valAx>
      <c:valAx>
        <c:axId val="377320431"/>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75610783"/>
        <c:crosses val="max"/>
        <c:crossBetween val="between"/>
      </c:valAx>
      <c:dateAx>
        <c:axId val="375610783"/>
        <c:scaling>
          <c:orientation val="minMax"/>
        </c:scaling>
        <c:delete val="1"/>
        <c:axPos val="b"/>
        <c:numFmt formatCode="m&quot;月&quot;d&quot;日&quot;" sourceLinked="1"/>
        <c:majorTickMark val="out"/>
        <c:minorTickMark val="none"/>
        <c:tickLblPos val="nextTo"/>
        <c:crossAx val="377320431"/>
        <c:crosses val="autoZero"/>
        <c:auto val="1"/>
        <c:lblOffset val="100"/>
        <c:baseTimeUnit val="days"/>
      </c:date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0"/>
            <a:ext cx="2918621" cy="493237"/>
          </a:xfrm>
          <a:prstGeom prst="rect">
            <a:avLst/>
          </a:prstGeom>
        </p:spPr>
        <p:txBody>
          <a:bodyPr vert="horz" lIns="90632" tIns="45314" rIns="90632" bIns="45314" rtlCol="0"/>
          <a:lstStyle>
            <a:lvl1pPr algn="l">
              <a:defRPr sz="1200"/>
            </a:lvl1pPr>
          </a:lstStyle>
          <a:p>
            <a:endParaRPr kumimoji="1" lang="ja-JP" altLang="en-US"/>
          </a:p>
        </p:txBody>
      </p:sp>
      <p:sp>
        <p:nvSpPr>
          <p:cNvPr id="3" name="日付プレースホルダ 2"/>
          <p:cNvSpPr>
            <a:spLocks noGrp="1"/>
          </p:cNvSpPr>
          <p:nvPr>
            <p:ph type="dt" idx="1"/>
          </p:nvPr>
        </p:nvSpPr>
        <p:spPr>
          <a:xfrm>
            <a:off x="3815574" y="0"/>
            <a:ext cx="2918621" cy="493237"/>
          </a:xfrm>
          <a:prstGeom prst="rect">
            <a:avLst/>
          </a:prstGeom>
        </p:spPr>
        <p:txBody>
          <a:bodyPr vert="horz" lIns="90632" tIns="45314" rIns="90632" bIns="45314" rtlCol="0"/>
          <a:lstStyle>
            <a:lvl1pPr algn="r">
              <a:defRPr sz="1200"/>
            </a:lvl1pPr>
          </a:lstStyle>
          <a:p>
            <a:fld id="{DA310C55-4DA7-4ECB-B262-D0AB268C8439}" type="datetimeFigureOut">
              <a:rPr kumimoji="1" lang="ja-JP" altLang="en-US" smtClean="0"/>
              <a:pPr/>
              <a:t>2024/8/21</a:t>
            </a:fld>
            <a:endParaRPr kumimoji="1" lang="ja-JP" altLang="en-US"/>
          </a:p>
        </p:txBody>
      </p:sp>
      <p:sp>
        <p:nvSpPr>
          <p:cNvPr id="4" name="スライド イメージ プレースホルダ 3"/>
          <p:cNvSpPr>
            <a:spLocks noGrp="1" noRot="1" noChangeAspect="1"/>
          </p:cNvSpPr>
          <p:nvPr>
            <p:ph type="sldImg" idx="2"/>
          </p:nvPr>
        </p:nvSpPr>
        <p:spPr>
          <a:xfrm>
            <a:off x="698500" y="741363"/>
            <a:ext cx="5338763" cy="3697287"/>
          </a:xfrm>
          <a:prstGeom prst="rect">
            <a:avLst/>
          </a:prstGeom>
          <a:noFill/>
          <a:ln w="12700">
            <a:solidFill>
              <a:prstClr val="black"/>
            </a:solidFill>
          </a:ln>
        </p:spPr>
        <p:txBody>
          <a:bodyPr vert="horz" lIns="90632" tIns="45314" rIns="90632" bIns="45314" rtlCol="0" anchor="ctr"/>
          <a:lstStyle/>
          <a:p>
            <a:endParaRPr lang="ja-JP" altLang="en-US"/>
          </a:p>
        </p:txBody>
      </p:sp>
      <p:sp>
        <p:nvSpPr>
          <p:cNvPr id="5" name="ノート プレースホルダ 4"/>
          <p:cNvSpPr>
            <a:spLocks noGrp="1"/>
          </p:cNvSpPr>
          <p:nvPr>
            <p:ph type="body" sz="quarter" idx="3"/>
          </p:nvPr>
        </p:nvSpPr>
        <p:spPr>
          <a:xfrm>
            <a:off x="673891" y="4686538"/>
            <a:ext cx="5387982" cy="4439132"/>
          </a:xfrm>
          <a:prstGeom prst="rect">
            <a:avLst/>
          </a:prstGeom>
        </p:spPr>
        <p:txBody>
          <a:bodyPr vert="horz" lIns="90632" tIns="45314" rIns="90632" bIns="45314"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 5"/>
          <p:cNvSpPr>
            <a:spLocks noGrp="1"/>
          </p:cNvSpPr>
          <p:nvPr>
            <p:ph type="ftr" sz="quarter" idx="4"/>
          </p:nvPr>
        </p:nvSpPr>
        <p:spPr>
          <a:xfrm>
            <a:off x="3" y="9371503"/>
            <a:ext cx="2918621" cy="493236"/>
          </a:xfrm>
          <a:prstGeom prst="rect">
            <a:avLst/>
          </a:prstGeom>
        </p:spPr>
        <p:txBody>
          <a:bodyPr vert="horz" lIns="90632" tIns="45314" rIns="90632" bIns="45314"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15574" y="9371503"/>
            <a:ext cx="2918621" cy="493236"/>
          </a:xfrm>
          <a:prstGeom prst="rect">
            <a:avLst/>
          </a:prstGeom>
        </p:spPr>
        <p:txBody>
          <a:bodyPr vert="horz" lIns="90632" tIns="45314" rIns="90632" bIns="45314" rtlCol="0" anchor="b"/>
          <a:lstStyle>
            <a:lvl1pPr algn="r">
              <a:defRPr sz="1200"/>
            </a:lvl1pPr>
          </a:lstStyle>
          <a:p>
            <a:fld id="{BBAD3ACD-0FF2-4EAA-BD5B-4A91F4F355E5}"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BBAD3ACD-0FF2-4EAA-BD5B-4A91F4F355E5}" type="slidenum">
              <a:rPr kumimoji="1" lang="ja-JP" altLang="en-US" smtClean="0"/>
              <a:pPr/>
              <a:t>6</a:t>
            </a:fld>
            <a:endParaRPr kumimoji="1" lang="ja-JP" altLang="en-US"/>
          </a:p>
        </p:txBody>
      </p:sp>
    </p:spTree>
    <p:extLst>
      <p:ext uri="{BB962C8B-B14F-4D97-AF65-F5344CB8AC3E}">
        <p14:creationId xmlns:p14="http://schemas.microsoft.com/office/powerpoint/2010/main" val="1389707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en-US" altLang="ja-JP" dirty="0"/>
          </a:p>
        </p:txBody>
      </p:sp>
      <p:sp>
        <p:nvSpPr>
          <p:cNvPr id="4" name="スライド番号プレースホルダ 3"/>
          <p:cNvSpPr>
            <a:spLocks noGrp="1"/>
          </p:cNvSpPr>
          <p:nvPr>
            <p:ph type="sldNum" sz="quarter" idx="10"/>
          </p:nvPr>
        </p:nvSpPr>
        <p:spPr/>
        <p:txBody>
          <a:bodyPr/>
          <a:lstStyle/>
          <a:p>
            <a:fld id="{BBAD3ACD-0FF2-4EAA-BD5B-4A91F4F355E5}" type="slidenum">
              <a:rPr kumimoji="1" lang="ja-JP" altLang="en-US" smtClean="0"/>
              <a:pPr/>
              <a:t>18</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BBAD3ACD-0FF2-4EAA-BD5B-4A91F4F355E5}" type="slidenum">
              <a:rPr kumimoji="1" lang="ja-JP" altLang="en-US" smtClean="0"/>
              <a:pPr/>
              <a:t>21</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FB</a:t>
            </a:r>
            <a:r>
              <a:rPr kumimoji="1" lang="ja-JP" altLang="en-US" dirty="0"/>
              <a:t>▷文字量が多い</a:t>
            </a:r>
            <a:endParaRPr kumimoji="1" lang="en-US" altLang="ja-JP" dirty="0"/>
          </a:p>
          <a:p>
            <a:endParaRPr kumimoji="1" lang="en-US" altLang="ja-JP" dirty="0"/>
          </a:p>
          <a:p>
            <a:r>
              <a:rPr kumimoji="1" lang="ja-JP" altLang="en-US" dirty="0"/>
              <a:t>施策の比較</a:t>
            </a:r>
            <a:endParaRPr kumimoji="1" lang="en-US" altLang="ja-JP" dirty="0"/>
          </a:p>
          <a:p>
            <a:r>
              <a:rPr kumimoji="1" lang="ja-JP" altLang="en-US" dirty="0"/>
              <a:t>欧州・中国</a:t>
            </a:r>
            <a:r>
              <a:rPr kumimoji="1" lang="en-US" altLang="ja-JP" dirty="0"/>
              <a:t>VS</a:t>
            </a:r>
            <a:r>
              <a:rPr kumimoji="1" lang="ja-JP" altLang="en-US" dirty="0"/>
              <a:t>日本▷日本遅れている</a:t>
            </a:r>
            <a:endParaRPr kumimoji="1" lang="en-US" altLang="ja-JP" dirty="0"/>
          </a:p>
          <a:p>
            <a:endParaRPr kumimoji="1" lang="en-US" altLang="ja-JP" dirty="0"/>
          </a:p>
          <a:p>
            <a:r>
              <a:rPr lang="en-US" altLang="ja-JP" dirty="0"/>
              <a:t>•</a:t>
            </a:r>
            <a:r>
              <a:rPr lang="ja-JP" altLang="en-US" dirty="0"/>
              <a:t>日本：相対的に燃費規制が緩く小型車と</a:t>
            </a:r>
            <a:r>
              <a:rPr lang="en-US" altLang="ja-JP" dirty="0"/>
              <a:t>HEV</a:t>
            </a:r>
            <a:r>
              <a:rPr lang="ja-JP" altLang="en-US" dirty="0"/>
              <a:t>が多いため、</a:t>
            </a:r>
            <a:r>
              <a:rPr lang="en-US" altLang="ja-JP" dirty="0"/>
              <a:t>BEV</a:t>
            </a:r>
            <a:r>
              <a:rPr lang="ja-JP" altLang="en-US" dirty="0"/>
              <a:t>の普及は進んでいない </a:t>
            </a:r>
            <a:endParaRPr lang="en-US" altLang="ja-JP" dirty="0"/>
          </a:p>
          <a:p>
            <a:r>
              <a:rPr lang="en-US" altLang="ja-JP" dirty="0"/>
              <a:t>•</a:t>
            </a:r>
            <a:r>
              <a:rPr lang="ja-JP" altLang="en-US" dirty="0"/>
              <a:t>中国：国策（中国製造</a:t>
            </a:r>
            <a:r>
              <a:rPr lang="en-US" altLang="ja-JP" dirty="0"/>
              <a:t>2025</a:t>
            </a:r>
            <a:r>
              <a:rPr lang="ja-JP" altLang="en-US" dirty="0"/>
              <a:t>）として、厳しい</a:t>
            </a:r>
            <a:r>
              <a:rPr lang="en-US" altLang="ja-JP" dirty="0"/>
              <a:t>CAFC/NEV</a:t>
            </a:r>
            <a:r>
              <a:rPr lang="ja-JP" altLang="en-US" dirty="0"/>
              <a:t>規制と多額の補助金で</a:t>
            </a:r>
            <a:r>
              <a:rPr lang="en-US" altLang="ja-JP" dirty="0"/>
              <a:t>BEV</a:t>
            </a:r>
            <a:r>
              <a:rPr lang="ja-JP" altLang="en-US" dirty="0"/>
              <a:t>市場が急速に成長 </a:t>
            </a:r>
            <a:endParaRPr lang="en-US" altLang="ja-JP" dirty="0"/>
          </a:p>
          <a:p>
            <a:r>
              <a:rPr lang="en-US" altLang="ja-JP" dirty="0"/>
              <a:t>•</a:t>
            </a:r>
            <a:r>
              <a:rPr lang="ja-JP" altLang="en-US" dirty="0"/>
              <a:t>アメリカ：トランプ政権になり燃費規制は緩まる中で、</a:t>
            </a:r>
            <a:r>
              <a:rPr lang="en-US" altLang="ja-JP" dirty="0"/>
              <a:t>CA</a:t>
            </a:r>
            <a:r>
              <a:rPr lang="ja-JP" altLang="en-US" dirty="0"/>
              <a:t>州では</a:t>
            </a:r>
            <a:r>
              <a:rPr lang="en-US" altLang="ja-JP" dirty="0"/>
              <a:t>ZEV</a:t>
            </a:r>
            <a:r>
              <a:rPr lang="ja-JP" altLang="en-US" dirty="0"/>
              <a:t>の</a:t>
            </a:r>
            <a:r>
              <a:rPr lang="en-US" altLang="ja-JP" dirty="0"/>
              <a:t>HEV</a:t>
            </a:r>
            <a:r>
              <a:rPr lang="ja-JP" altLang="en-US" dirty="0"/>
              <a:t>除外などにより、</a:t>
            </a:r>
            <a:r>
              <a:rPr lang="en-US" altLang="ja-JP" dirty="0"/>
              <a:t>BEV</a:t>
            </a:r>
            <a:r>
              <a:rPr lang="ja-JP" altLang="en-US" dirty="0"/>
              <a:t>は徐々に拡大 </a:t>
            </a:r>
            <a:endParaRPr lang="en-US" altLang="ja-JP" dirty="0"/>
          </a:p>
          <a:p>
            <a:r>
              <a:rPr lang="en-US" altLang="ja-JP" dirty="0"/>
              <a:t>•</a:t>
            </a:r>
            <a:r>
              <a:rPr lang="ja-JP" altLang="en-US" dirty="0"/>
              <a:t>欧州：厳しい</a:t>
            </a:r>
            <a:r>
              <a:rPr lang="en-US" altLang="ja-JP" dirty="0"/>
              <a:t>CO2</a:t>
            </a:r>
            <a:r>
              <a:rPr lang="ja-JP" altLang="en-US" dirty="0"/>
              <a:t>排出規制</a:t>
            </a:r>
            <a:r>
              <a:rPr lang="en-US" altLang="ja-JP" dirty="0"/>
              <a:t>/</a:t>
            </a:r>
            <a:r>
              <a:rPr lang="ja-JP" altLang="en-US" dirty="0"/>
              <a:t>乗入規制に加え、購入補助（免税含）</a:t>
            </a:r>
            <a:r>
              <a:rPr lang="en-US" altLang="ja-JP" dirty="0"/>
              <a:t>/</a:t>
            </a:r>
            <a:r>
              <a:rPr lang="ja-JP" altLang="en-US" dirty="0"/>
              <a:t>インフラ補助を通じて、</a:t>
            </a:r>
            <a:r>
              <a:rPr lang="en-US" altLang="ja-JP" dirty="0"/>
              <a:t>BEV</a:t>
            </a:r>
            <a:r>
              <a:rPr lang="ja-JP" altLang="en-US" dirty="0"/>
              <a:t>が着実に普及</a:t>
            </a:r>
            <a:endParaRPr kumimoji="1" lang="ja-JP" altLang="en-US" dirty="0"/>
          </a:p>
        </p:txBody>
      </p:sp>
      <p:sp>
        <p:nvSpPr>
          <p:cNvPr id="4" name="スライド番号プレースホルダー 3"/>
          <p:cNvSpPr>
            <a:spLocks noGrp="1"/>
          </p:cNvSpPr>
          <p:nvPr>
            <p:ph type="sldNum" sz="quarter" idx="10"/>
          </p:nvPr>
        </p:nvSpPr>
        <p:spPr/>
        <p:txBody>
          <a:bodyPr/>
          <a:lstStyle/>
          <a:p>
            <a:fld id="{BBAD3ACD-0FF2-4EAA-BD5B-4A91F4F355E5}" type="slidenum">
              <a:rPr kumimoji="1" lang="ja-JP" altLang="en-US" smtClean="0"/>
              <a:pPr/>
              <a:t>38</a:t>
            </a:fld>
            <a:endParaRPr kumimoji="1" lang="ja-JP" altLang="en-US"/>
          </a:p>
        </p:txBody>
      </p:sp>
    </p:spTree>
    <p:extLst>
      <p:ext uri="{BB962C8B-B14F-4D97-AF65-F5344CB8AC3E}">
        <p14:creationId xmlns:p14="http://schemas.microsoft.com/office/powerpoint/2010/main" val="2728828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7" name="正方形/長方形 6"/>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10" name="角丸四角形 9"/>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8"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schemeClr val="tx1">
                    <a:lumMod val="50000"/>
                    <a:lumOff val="50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2" name="テキスト ボックス 11"/>
          <p:cNvSpPr txBox="1"/>
          <p:nvPr userDrawn="1"/>
        </p:nvSpPr>
        <p:spPr>
          <a:xfrm>
            <a:off x="281" y="6652741"/>
            <a:ext cx="7584334" cy="215444"/>
          </a:xfrm>
          <a:prstGeom prst="rect">
            <a:avLst/>
          </a:prstGeom>
          <a:noFill/>
        </p:spPr>
        <p:txBody>
          <a:bodyPr wrap="square" rtlCol="0">
            <a:spAutoFit/>
          </a:bodyPr>
          <a:lstStyle/>
          <a:p>
            <a:r>
              <a:rPr kumimoji="1" lang="en-US" altLang="ja-JP" sz="800" i="1" dirty="0">
                <a:solidFill>
                  <a:schemeClr val="tx1">
                    <a:lumMod val="50000"/>
                    <a:lumOff val="50000"/>
                  </a:schemeClr>
                </a:solidFill>
                <a:latin typeface="Verdana" pitchFamily="34" charset="0"/>
                <a:ea typeface="Verdana" pitchFamily="34" charset="0"/>
                <a:cs typeface="Verdana" pitchFamily="34" charset="0"/>
              </a:rPr>
              <a:t>Copyright </a:t>
            </a:r>
            <a:r>
              <a:rPr kumimoji="1" lang="en-US" altLang="ja-JP" sz="800" i="1" dirty="0" err="1">
                <a:solidFill>
                  <a:schemeClr val="tx1">
                    <a:lumMod val="50000"/>
                    <a:lumOff val="50000"/>
                  </a:schemeClr>
                </a:solidFill>
                <a:latin typeface="Verdana" pitchFamily="34" charset="0"/>
                <a:ea typeface="Verdana" pitchFamily="34" charset="0"/>
                <a:cs typeface="Verdana" pitchFamily="34" charset="0"/>
              </a:rPr>
              <a:t>Funai</a:t>
            </a:r>
            <a:r>
              <a:rPr kumimoji="1" lang="en-US" altLang="ja-JP" sz="800" i="1" baseline="0" dirty="0">
                <a:solidFill>
                  <a:schemeClr val="tx1">
                    <a:lumMod val="50000"/>
                    <a:lumOff val="50000"/>
                  </a:schemeClr>
                </a:solidFill>
                <a:latin typeface="Verdana" pitchFamily="34" charset="0"/>
                <a:ea typeface="Verdana" pitchFamily="34" charset="0"/>
                <a:cs typeface="Verdana" pitchFamily="34" charset="0"/>
              </a:rPr>
              <a:t> </a:t>
            </a:r>
            <a:r>
              <a:rPr kumimoji="1" lang="en-US" altLang="ja-JP" sz="800" i="1" dirty="0">
                <a:solidFill>
                  <a:schemeClr val="tx1">
                    <a:lumMod val="50000"/>
                    <a:lumOff val="50000"/>
                  </a:schemeClr>
                </a:solidFill>
                <a:latin typeface="Verdana" pitchFamily="34" charset="0"/>
                <a:ea typeface="Verdana" pitchFamily="34" charset="0"/>
                <a:cs typeface="Verdana" pitchFamily="34" charset="0"/>
              </a:rPr>
              <a:t>Consulting</a:t>
            </a:r>
            <a:r>
              <a:rPr kumimoji="1" lang="en-US" altLang="ja-JP" sz="800" i="1" baseline="0" dirty="0">
                <a:solidFill>
                  <a:schemeClr val="tx1">
                    <a:lumMod val="50000"/>
                    <a:lumOff val="50000"/>
                  </a:schemeClr>
                </a:solidFill>
                <a:latin typeface="Verdana" pitchFamily="34" charset="0"/>
                <a:ea typeface="Verdana" pitchFamily="34" charset="0"/>
                <a:cs typeface="Verdana" pitchFamily="34" charset="0"/>
              </a:rPr>
              <a:t> </a:t>
            </a:r>
            <a:r>
              <a:rPr kumimoji="1" lang="en-US" altLang="ja-JP" sz="800" i="1" dirty="0">
                <a:solidFill>
                  <a:schemeClr val="tx1">
                    <a:lumMod val="50000"/>
                    <a:lumOff val="50000"/>
                  </a:schemeClr>
                </a:solidFill>
                <a:latin typeface="Verdana" pitchFamily="34" charset="0"/>
                <a:ea typeface="Verdana" pitchFamily="34" charset="0"/>
                <a:cs typeface="Verdana" pitchFamily="34" charset="0"/>
              </a:rPr>
              <a:t>Incorporated All Rights Reserved.</a:t>
            </a:r>
            <a:endParaRPr kumimoji="1" lang="ja-JP" altLang="en-US" sz="800" i="1" dirty="0">
              <a:solidFill>
                <a:schemeClr val="tx1">
                  <a:lumMod val="50000"/>
                  <a:lumOff val="50000"/>
                </a:schemeClr>
              </a:solidFill>
              <a:latin typeface="Verdana" pitchFamily="34" charset="0"/>
              <a:ea typeface="HGPｺﾞｼｯｸE" pitchFamily="50" charset="-128"/>
              <a:cs typeface="Verdana"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a:prstGeom prst="rect">
            <a:avLst/>
          </a:prstGeo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872971" y="273051"/>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95300" y="1435101"/>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a:prstGeom prst="rect">
            <a:avLst/>
          </a:prstGeo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95300" y="1600201"/>
            <a:ext cx="8915400" cy="4525963"/>
          </a:xfrm>
          <a:prstGeom prst="rect">
            <a:avLst/>
          </a:prstGeo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80337" y="274639"/>
            <a:ext cx="2414588" cy="5851525"/>
          </a:xfrm>
          <a:prstGeom prst="rect">
            <a:avLst/>
          </a:prstGeo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536575" y="274639"/>
            <a:ext cx="7078663" cy="5851525"/>
          </a:xfrm>
          <a:prstGeom prst="rect">
            <a:avLst/>
          </a:prstGeo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499673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13381588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82566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13130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18465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37141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7" name="正方形/長方形 6"/>
          <p:cNvSpPr/>
          <p:nvPr userDrawn="1"/>
        </p:nvSpPr>
        <p:spPr>
          <a:xfrm>
            <a:off x="0" y="0"/>
            <a:ext cx="9906000" cy="70090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chemeClr val="bg1"/>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スライド番号プレースホルダ 5"/>
          <p:cNvSpPr>
            <a:spLocks noGrp="1"/>
          </p:cNvSpPr>
          <p:nvPr>
            <p:ph type="sldNum" sz="quarter" idx="12"/>
          </p:nvPr>
        </p:nvSpPr>
        <p:spPr>
          <a:xfrm>
            <a:off x="3797300" y="6650517"/>
            <a:ext cx="2311400" cy="260648"/>
          </a:xfrm>
        </p:spPr>
        <p:txBody>
          <a:bodyPr/>
          <a:lstStyle>
            <a:lvl1pPr algn="ctr">
              <a:defRPr sz="1000" b="1">
                <a:solidFill>
                  <a:schemeClr val="tx1">
                    <a:lumMod val="75000"/>
                    <a:lumOff val="25000"/>
                  </a:schemeClr>
                </a:solidFill>
                <a:latin typeface="メイリオ" pitchFamily="50" charset="-128"/>
                <a:ea typeface="メイリオ" pitchFamily="50" charset="-128"/>
                <a:cs typeface="メイリオ" pitchFamily="50" charset="-128"/>
              </a:defRPr>
            </a:lvl1pPr>
          </a:lstStyle>
          <a:p>
            <a:fld id="{B9175CCA-4C85-461A-88F3-BDE312AD1D97}" type="slidenum">
              <a:rPr lang="ja-JP" altLang="en-US" smtClean="0"/>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998191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61153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2166022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09499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5094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659801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067626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7" name="正方形/長方形 6"/>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9"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10" name="角丸四角形 9"/>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pic>
        <p:nvPicPr>
          <p:cNvPr id="11"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8"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a:ea typeface="メイリオ"/>
              <a:cs typeface="+mn-cs"/>
            </a:endParaRPr>
          </a:p>
        </p:txBody>
      </p:sp>
      <p:sp>
        <p:nvSpPr>
          <p:cNvPr id="12" name="テキスト ボックス 11"/>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4128526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7" name="正方形/長方形 6"/>
          <p:cNvSpPr/>
          <p:nvPr userDrawn="1"/>
        </p:nvSpPr>
        <p:spPr>
          <a:xfrm>
            <a:off x="0" y="0"/>
            <a:ext cx="9906000" cy="700906"/>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9"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chemeClr val="bg1"/>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スライド番号プレースホルダ 5"/>
          <p:cNvSpPr>
            <a:spLocks noGrp="1"/>
          </p:cNvSpPr>
          <p:nvPr>
            <p:ph type="sldNum" sz="quarter" idx="12"/>
          </p:nvPr>
        </p:nvSpPr>
        <p:spPr>
          <a:xfrm>
            <a:off x="3797300" y="6650517"/>
            <a:ext cx="2311400" cy="260648"/>
          </a:xfrm>
        </p:spPr>
        <p:txBody>
          <a:bodyPr/>
          <a:lstStyle>
            <a:lvl1pPr algn="ctr">
              <a:defRPr sz="1000" b="1">
                <a:solidFill>
                  <a:schemeClr val="tx1">
                    <a:lumMod val="75000"/>
                    <a:lumOff val="25000"/>
                  </a:schemeClr>
                </a:solidFill>
                <a:latin typeface="メイリオ" pitchFamily="50" charset="-128"/>
                <a:ea typeface="メイリオ" pitchFamily="50" charset="-128"/>
                <a:cs typeface="メイリオ" pitchFamily="50" charset="-128"/>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000" b="1" i="0" u="none" strike="noStrike" kern="1200" cap="none" spc="0" normalizeH="0" baseline="0" noProof="0" smtClean="0">
                <a:ln>
                  <a:noFill/>
                </a:ln>
                <a:solidFill>
                  <a:prstClr val="black">
                    <a:lumMod val="75000"/>
                    <a:lumOff val="25000"/>
                  </a:prstClr>
                </a:solidFill>
                <a:effectLst/>
                <a:uLnTx/>
                <a:uFillTx/>
                <a:latin typeface="メイリオ" pitchFamily="50" charset="-128"/>
                <a:ea typeface="メイリオ" pitchFamily="50" charset="-128"/>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1" lang="ja-JP" altLang="en-US" sz="1000" b="1" i="0" u="none" strike="noStrike" kern="1200" cap="none" spc="0" normalizeH="0" baseline="0" noProof="0">
              <a:ln>
                <a:noFill/>
              </a:ln>
              <a:solidFill>
                <a:prstClr val="black">
                  <a:lumMod val="75000"/>
                  <a:lumOff val="25000"/>
                </a:prstClr>
              </a:solidFill>
              <a:effectLst/>
              <a:uLnTx/>
              <a:uFillTx/>
              <a:latin typeface="メイリオ" pitchFamily="50" charset="-128"/>
              <a:ea typeface="メイリオ" pitchFamily="50" charset="-128"/>
            </a:endParaRPr>
          </a:p>
        </p:txBody>
      </p:sp>
    </p:spTree>
    <p:extLst>
      <p:ext uri="{BB962C8B-B14F-4D97-AF65-F5344CB8AC3E}">
        <p14:creationId xmlns:p14="http://schemas.microsoft.com/office/powerpoint/2010/main" val="1745855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a:prstGeom prst="rect">
            <a:avLst/>
          </a:prstGeo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85900" y="3886200"/>
            <a:ext cx="69342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2625291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a:prstGeom prst="rect">
            <a:avLst/>
          </a:prstGeom>
        </p:spPr>
        <p:txBody>
          <a:bodyPr/>
          <a:lstStyle/>
          <a:p>
            <a:r>
              <a:rPr kumimoji="1" lang="ja-JP" altLang="en-US"/>
              <a:t>マスタ タイトルの書式設定</a:t>
            </a:r>
          </a:p>
        </p:txBody>
      </p:sp>
      <p:sp>
        <p:nvSpPr>
          <p:cNvPr id="3" name="サブタイトル 2"/>
          <p:cNvSpPr>
            <a:spLocks noGrp="1"/>
          </p:cNvSpPr>
          <p:nvPr>
            <p:ph type="subTitle" idx="1"/>
          </p:nvPr>
        </p:nvSpPr>
        <p:spPr>
          <a:xfrm>
            <a:off x="1485900" y="3886200"/>
            <a:ext cx="69342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kumimoji="1" lang="ja-JP" altLang="en-US"/>
              <a:t>マスタ タイトルの書式設定</a:t>
            </a:r>
          </a:p>
        </p:txBody>
      </p:sp>
      <p:sp>
        <p:nvSpPr>
          <p:cNvPr id="3" name="コンテンツ プレースホルダ 2"/>
          <p:cNvSpPr>
            <a:spLocks noGrp="1"/>
          </p:cNvSpPr>
          <p:nvPr>
            <p:ph idx="1"/>
          </p:nvPr>
        </p:nvSpPr>
        <p:spPr>
          <a:xfrm>
            <a:off x="495300" y="1600201"/>
            <a:ext cx="8915400" cy="4525963"/>
          </a:xfrm>
          <a:prstGeom prst="rect">
            <a:avLst/>
          </a:prstGeom>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2888798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a:prstGeom prst="rect">
            <a:avLst/>
          </a:prstGeo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205971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536575" y="1600201"/>
            <a:ext cx="47466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448300" y="1600201"/>
            <a:ext cx="47466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6" name="フッター プレースホル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7" name="スライド番号プレースホル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2405716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5032111"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8" name="フッター プレースホルダ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9" name="スライド番号プレースホルダ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1357878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4" name="フッター プレースホルダ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スライド番号プレースホルダ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910511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3" name="フッター プレースホルダ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4" name="スライド番号プレースホルダ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3908315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a:prstGeom prst="rect">
            <a:avLst/>
          </a:prstGeo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872971" y="273051"/>
            <a:ext cx="5537729"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95300" y="1435101"/>
            <a:ext cx="3259006"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6" name="フッター プレースホル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7" name="スライド番号プレースホル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18876250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a:prstGeom prst="rect">
            <a:avLst/>
          </a:prstGeo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941645"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6" name="フッター プレースホルダ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7" name="スライド番号プレースホルダ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6350212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95300" y="1600201"/>
            <a:ext cx="8915400" cy="4525963"/>
          </a:xfrm>
          <a:prstGeom prst="rect">
            <a:avLst/>
          </a:prstGeo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39691908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780337" y="274639"/>
            <a:ext cx="2414588" cy="5851525"/>
          </a:xfrm>
          <a:prstGeom prst="rect">
            <a:avLst/>
          </a:prstGeo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536575" y="274639"/>
            <a:ext cx="7078663" cy="5851525"/>
          </a:xfrm>
          <a:prstGeom prst="rect">
            <a:avLst/>
          </a:prstGeo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フッター プレースホルダ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6" name="スライド番号プレースホルダ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164857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kumimoji="1" lang="ja-JP" altLang="en-US"/>
              <a:t>マスタ タイトルの書式設定</a:t>
            </a:r>
          </a:p>
        </p:txBody>
      </p:sp>
      <p:sp>
        <p:nvSpPr>
          <p:cNvPr id="3" name="コンテンツ プレースホルダ 2"/>
          <p:cNvSpPr>
            <a:spLocks noGrp="1"/>
          </p:cNvSpPr>
          <p:nvPr>
            <p:ph idx="1"/>
          </p:nvPr>
        </p:nvSpPr>
        <p:spPr>
          <a:xfrm>
            <a:off x="495300" y="1600201"/>
            <a:ext cx="8915400" cy="4525963"/>
          </a:xfrm>
          <a:prstGeom prst="rect">
            <a:avLst/>
          </a:prstGeom>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a:ea typeface="メイリオ"/>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19143775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a:ea typeface="メイリオ"/>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14727548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a:ea typeface="メイリオ"/>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1183620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a:ea typeface="メイリオ"/>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3277557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a:ea typeface="メイリオ"/>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7615636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a:ea typeface="メイリオ"/>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42103391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0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a:ea typeface="メイリオ"/>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1658996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サブタイトル 2"/>
          <p:cNvSpPr>
            <a:spLocks noGrp="1"/>
          </p:cNvSpPr>
          <p:nvPr>
            <p:ph type="subTitle" idx="1"/>
          </p:nvPr>
        </p:nvSpPr>
        <p:spPr>
          <a:xfrm>
            <a:off x="29392" y="730382"/>
            <a:ext cx="9876607" cy="826410"/>
          </a:xfrm>
          <a:prstGeom prst="rect">
            <a:avLst/>
          </a:prstGeom>
        </p:spPr>
        <p:txBody>
          <a:bodyPr tIns="0">
            <a:noAutofit/>
          </a:bodyPr>
          <a:lstStyle>
            <a:lvl1pPr marL="0" indent="0" algn="l">
              <a:lnSpc>
                <a:spcPct val="150000"/>
              </a:lnSpc>
              <a:spcBef>
                <a:spcPts val="0"/>
              </a:spcBef>
              <a:buNone/>
              <a:defRPr sz="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6" name="正方形/長方形 5"/>
          <p:cNvSpPr/>
          <p:nvPr userDrawn="1"/>
        </p:nvSpPr>
        <p:spPr>
          <a:xfrm flipV="1">
            <a:off x="0" y="700906"/>
            <a:ext cx="9906000" cy="61653"/>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7" name="タイトル 1"/>
          <p:cNvSpPr>
            <a:spLocks noGrp="1"/>
          </p:cNvSpPr>
          <p:nvPr>
            <p:ph type="ctrTitle"/>
          </p:nvPr>
        </p:nvSpPr>
        <p:spPr>
          <a:xfrm>
            <a:off x="-2506" y="237292"/>
            <a:ext cx="9908506" cy="504000"/>
          </a:xfrm>
          <a:prstGeom prst="rect">
            <a:avLst/>
          </a:prstGeom>
        </p:spPr>
        <p:txBody>
          <a:bodyPr tIns="0" bIns="0">
            <a:normAutofit/>
          </a:bodyPr>
          <a:lstStyle>
            <a:lvl1pPr algn="l">
              <a:defRPr sz="2800" b="1">
                <a:solidFill>
                  <a:srgbClr val="FF6600"/>
                </a:solidFill>
                <a:latin typeface="メイリオ" pitchFamily="50" charset="-128"/>
                <a:ea typeface="メイリオ" pitchFamily="50" charset="-128"/>
                <a:cs typeface="メイリオ" pitchFamily="50" charset="-128"/>
              </a:defRPr>
            </a:lvl1pPr>
          </a:lstStyle>
          <a:p>
            <a:r>
              <a:rPr kumimoji="1" lang="ja-JP" altLang="en-US" dirty="0"/>
              <a:t>マスタ タイトルの書式設定</a:t>
            </a:r>
          </a:p>
        </p:txBody>
      </p:sp>
      <p:sp>
        <p:nvSpPr>
          <p:cNvPr id="8" name="角丸四角形 7"/>
          <p:cNvSpPr/>
          <p:nvPr userDrawn="1"/>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pic>
        <p:nvPicPr>
          <p:cNvPr id="9" name="Picture 3" descr="C:\Users\F1507\Desktop\slh_121096_png_wi\121096_png\121096y.png"/>
          <p:cNvPicPr>
            <a:picLocks noChangeAspect="1" noChangeArrowheads="1"/>
          </p:cNvPicPr>
          <p:nvPr userDrawn="1"/>
        </p:nvPicPr>
        <p:blipFill>
          <a:blip r:embed="rId2" cstate="print"/>
          <a:srcRect l="10629" t="15914" r="11916" b="18548"/>
          <a:stretch>
            <a:fillRect/>
          </a:stretch>
        </p:blipFill>
        <p:spPr bwMode="auto">
          <a:xfrm>
            <a:off x="148897" y="6021288"/>
            <a:ext cx="765906" cy="648072"/>
          </a:xfrm>
          <a:prstGeom prst="rect">
            <a:avLst/>
          </a:prstGeom>
          <a:noFill/>
        </p:spPr>
      </p:pic>
      <p:sp>
        <p:nvSpPr>
          <p:cNvPr id="10" name="スライド番号プレースホルダ 12"/>
          <p:cNvSpPr txBox="1">
            <a:spLocks/>
          </p:cNvSpPr>
          <p:nvPr userDrawn="1"/>
        </p:nvSpPr>
        <p:spPr>
          <a:xfrm>
            <a:off x="7485186" y="6585701"/>
            <a:ext cx="2311400" cy="365125"/>
          </a:xfrm>
          <a:prstGeom prst="rect">
            <a:avLst/>
          </a:prstGeom>
        </p:spPr>
        <p:txBody>
          <a:bodyPr vert="horz" lIns="91440" tIns="45720" rIns="91440" bIns="45720" rtlCol="0" anchor="ctr"/>
          <a:lstStyle>
            <a:lvl1pPr algn="r">
              <a:defRPr sz="12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0EC7FC5-4F0D-4EE5-AAD4-F5081A03810A}" type="slidenum">
              <a:rPr kumimoji="1" lang="ja-JP" altLang="en-US" sz="1200" b="0" i="0" u="none" strike="noStrike" kern="1200" cap="none" spc="0" normalizeH="0" baseline="0" noProof="0" smtClean="0">
                <a:ln>
                  <a:noFill/>
                </a:ln>
                <a:solidFill>
                  <a:prstClr val="black">
                    <a:lumMod val="50000"/>
                    <a:lumOff val="50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dirty="0">
              <a:ln>
                <a:noFill/>
              </a:ln>
              <a:solidFill>
                <a:prstClr val="black">
                  <a:lumMod val="50000"/>
                  <a:lumOff val="50000"/>
                </a:prstClr>
              </a:solidFill>
              <a:effectLst/>
              <a:uLnTx/>
              <a:uFillTx/>
              <a:latin typeface="Calibri"/>
              <a:ea typeface="メイリオ"/>
              <a:cs typeface="+mn-cs"/>
            </a:endParaRPr>
          </a:p>
        </p:txBody>
      </p:sp>
      <p:sp>
        <p:nvSpPr>
          <p:cNvPr id="11" name="テキスト ボックス 10"/>
          <p:cNvSpPr txBox="1"/>
          <p:nvPr userDrawn="1"/>
        </p:nvSpPr>
        <p:spPr>
          <a:xfrm>
            <a:off x="281" y="6652741"/>
            <a:ext cx="7584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Copyright </a:t>
            </a:r>
            <a:r>
              <a:rPr kumimoji="1" lang="en-US" altLang="ja-JP" sz="800" b="0" i="1" u="none" strike="noStrike" kern="1200" cap="none" spc="0" normalizeH="0" baseline="0" noProof="0" dirty="0" err="1">
                <a:ln>
                  <a:noFill/>
                </a:ln>
                <a:solidFill>
                  <a:prstClr val="black">
                    <a:lumMod val="50000"/>
                    <a:lumOff val="50000"/>
                  </a:prstClr>
                </a:solidFill>
                <a:effectLst/>
                <a:uLnTx/>
                <a:uFillTx/>
                <a:latin typeface="Verdana" pitchFamily="34" charset="0"/>
                <a:ea typeface="Verdana" pitchFamily="34" charset="0"/>
                <a:cs typeface="Verdana" pitchFamily="34" charset="0"/>
              </a:rPr>
              <a:t>Funai</a:t>
            </a:r>
            <a:r>
              <a:rPr kumimoji="1" lang="en-US" altLang="ja-JP" sz="800" b="0" i="1" u="none" strike="noStrike" kern="1200" cap="none" spc="0" normalizeH="0" baseline="0" noProof="0" dirty="0">
                <a:ln>
                  <a:noFill/>
                </a:ln>
                <a:solidFill>
                  <a:prstClr val="black">
                    <a:lumMod val="50000"/>
                    <a:lumOff val="50000"/>
                  </a:prstClr>
                </a:solidFill>
                <a:effectLst/>
                <a:uLnTx/>
                <a:uFillTx/>
                <a:latin typeface="Verdana" pitchFamily="34" charset="0"/>
                <a:ea typeface="Verdana" pitchFamily="34" charset="0"/>
                <a:cs typeface="Verdana" pitchFamily="34" charset="0"/>
              </a:rPr>
              <a:t> Consulting Incorporated All Rights Reserved.</a:t>
            </a:r>
            <a:endParaRPr kumimoji="1" lang="ja-JP" altLang="en-US" sz="800" b="0" i="1" u="none" strike="noStrike" kern="1200" cap="none" spc="0" normalizeH="0" baseline="0" noProof="0" dirty="0">
              <a:ln>
                <a:noFill/>
              </a:ln>
              <a:solidFill>
                <a:prstClr val="black">
                  <a:lumMod val="50000"/>
                  <a:lumOff val="50000"/>
                </a:prstClr>
              </a:solidFill>
              <a:effectLst/>
              <a:uLnTx/>
              <a:uFillTx/>
              <a:latin typeface="Verdana" pitchFamily="34" charset="0"/>
              <a:ea typeface="HGPｺﾞｼｯｸE" pitchFamily="50" charset="-128"/>
              <a:cs typeface="Verdana" pitchFamily="34" charset="0"/>
            </a:endParaRPr>
          </a:p>
        </p:txBody>
      </p:sp>
    </p:spTree>
    <p:extLst>
      <p:ext uri="{BB962C8B-B14F-4D97-AF65-F5344CB8AC3E}">
        <p14:creationId xmlns:p14="http://schemas.microsoft.com/office/powerpoint/2010/main" val="715124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a:prstGeom prst="rect">
            <a:avLst/>
          </a:prstGeo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82506" y="2906713"/>
            <a:ext cx="84201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536575" y="1600201"/>
            <a:ext cx="47466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5448300" y="1600201"/>
            <a:ext cx="4746625"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95300" y="1535113"/>
            <a:ext cx="437687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95300" y="2174875"/>
            <a:ext cx="437687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5032111" y="1535113"/>
            <a:ext cx="437859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5032111" y="2174875"/>
            <a:ext cx="437859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a:prstGeom prst="rect">
            <a:avLst/>
          </a:prstGeom>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B9175CCA-4C85-461A-88F3-BDE312AD1D97}"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175CCA-4C85-461A-88F3-BDE312AD1D97}"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82" r:id="rId2"/>
    <p:sldLayoutId id="2147483660"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717" r:id="rId14"/>
    <p:sldLayoutId id="2147483718" r:id="rId15"/>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CEB0E76-1E71-42D5-BBE0-B70BD651C005}" type="datetimeFigureOut">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DD46E32-74A6-4608-B4F8-7CF60B5250E0}" type="slidenum">
              <a:rPr kumimoji="1" lang="ja-JP" altLang="en-US" sz="1200" b="0" i="0" u="none" strike="noStrike" kern="1200" cap="none" spc="0" normalizeH="0" baseline="0" noProof="0" smtClean="0">
                <a:ln>
                  <a:noFill/>
                </a:ln>
                <a:solidFill>
                  <a:prstClr val="black">
                    <a:tint val="75000"/>
                  </a:prstClr>
                </a:solidFill>
                <a:effectLst/>
                <a:uLnTx/>
                <a:uFillTx/>
                <a:latin typeface="Calibri"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8379317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
        <p:nvSpPr>
          <p:cNvPr id="6" name="スライド番号プレースホルダ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175CCA-4C85-461A-88F3-BDE312AD1D97}" type="slidenum">
              <a:rPr kumimoji="1" lang="ja-JP" altLang="en-US" sz="1200" b="0" i="0" u="none" strike="noStrike" kern="1200" cap="none" spc="0" normalizeH="0" baseline="0" noProof="0" smtClean="0">
                <a:ln>
                  <a:noFill/>
                </a:ln>
                <a:solidFill>
                  <a:prstClr val="black">
                    <a:tint val="75000"/>
                  </a:prstClr>
                </a:solidFill>
                <a:effectLst/>
                <a:uLnTx/>
                <a:uFillTx/>
                <a:latin typeface="Calibri"/>
                <a:ea typeface="メイリオ"/>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ja-JP" altLang="en-US" sz="1200" b="0" i="0" u="none" strike="noStrike" kern="1200" cap="none" spc="0" normalizeH="0" baseline="0" noProof="0">
              <a:ln>
                <a:noFill/>
              </a:ln>
              <a:solidFill>
                <a:prstClr val="black">
                  <a:tint val="75000"/>
                </a:prstClr>
              </a:solidFill>
              <a:effectLst/>
              <a:uLnTx/>
              <a:uFillTx/>
              <a:latin typeface="Calibri"/>
              <a:ea typeface="メイリオ"/>
              <a:cs typeface="+mn-cs"/>
            </a:endParaRPr>
          </a:p>
        </p:txBody>
      </p:sp>
    </p:spTree>
    <p:extLst>
      <p:ext uri="{BB962C8B-B14F-4D97-AF65-F5344CB8AC3E}">
        <p14:creationId xmlns:p14="http://schemas.microsoft.com/office/powerpoint/2010/main" val="23020823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jpe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emf"/><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image" Target="../media/image68.png"/><Relationship Id="rId1" Type="http://schemas.openxmlformats.org/officeDocument/2006/relationships/slideLayout" Target="../slideLayouts/slideLayout22.xml"/><Relationship Id="rId6" Type="http://schemas.openxmlformats.org/officeDocument/2006/relationships/image" Target="../media/image71.png"/><Relationship Id="rId5" Type="http://schemas.openxmlformats.org/officeDocument/2006/relationships/image" Target="../media/image46.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xml"/><Relationship Id="rId4" Type="http://schemas.microsoft.com/office/2007/relationships/hdphoto" Target="../media/hdphoto3.wdp"/></Relationships>
</file>

<file path=ppt/slides/_rels/slide3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 Id="rId5" Type="http://schemas.openxmlformats.org/officeDocument/2006/relationships/image" Target="../media/image97.gif"/><Relationship Id="rId4" Type="http://schemas.openxmlformats.org/officeDocument/2006/relationships/image" Target="../media/image96.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7.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01.jpeg"/></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hyperlink" Target="https://teideninfo.tepco.co.jp/day/teiden/index-j.html" TargetMode="External"/><Relationship Id="rId2" Type="http://schemas.openxmlformats.org/officeDocument/2006/relationships/chart" Target="../charts/chart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4" Type="http://schemas.openxmlformats.org/officeDocument/2006/relationships/image" Target="../media/image112.png"/></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4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hyperlink" Target="https://teideninfo.tepco.co.jp/day/teiden/index-j.html" TargetMode="External"/><Relationship Id="rId2" Type="http://schemas.openxmlformats.org/officeDocument/2006/relationships/image" Target="../media/image120.png"/><Relationship Id="rId1" Type="http://schemas.openxmlformats.org/officeDocument/2006/relationships/slideLayout" Target="../slideLayouts/slideLayout2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5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31.jpg"/><Relationship Id="rId7" Type="http://schemas.openxmlformats.org/officeDocument/2006/relationships/image" Target="../media/image124.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image" Target="../media/image142.jpeg"/><Relationship Id="rId7" Type="http://schemas.openxmlformats.org/officeDocument/2006/relationships/image" Target="../media/image146.jpeg"/><Relationship Id="rId12" Type="http://schemas.openxmlformats.org/officeDocument/2006/relationships/image" Target="../media/image151.jpe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s>
</file>

<file path=ppt/slides/_rels/slide61.xml.rels><?xml version="1.0" encoding="UTF-8" standalone="yes"?>
<Relationships xmlns="http://schemas.openxmlformats.org/package/2006/relationships"><Relationship Id="rId13" Type="http://schemas.openxmlformats.org/officeDocument/2006/relationships/image" Target="../media/image162.jpeg"/><Relationship Id="rId18" Type="http://schemas.openxmlformats.org/officeDocument/2006/relationships/image" Target="../media/image167.jpeg"/><Relationship Id="rId26" Type="http://schemas.openxmlformats.org/officeDocument/2006/relationships/image" Target="../media/image175.jpeg"/><Relationship Id="rId3" Type="http://schemas.openxmlformats.org/officeDocument/2006/relationships/image" Target="../media/image153.jpeg"/><Relationship Id="rId21" Type="http://schemas.openxmlformats.org/officeDocument/2006/relationships/image" Target="../media/image170.jpeg"/><Relationship Id="rId7" Type="http://schemas.openxmlformats.org/officeDocument/2006/relationships/image" Target="../media/image156.jpeg"/><Relationship Id="rId12" Type="http://schemas.openxmlformats.org/officeDocument/2006/relationships/image" Target="../media/image161.jpeg"/><Relationship Id="rId17" Type="http://schemas.openxmlformats.org/officeDocument/2006/relationships/image" Target="../media/image166.jpeg"/><Relationship Id="rId25" Type="http://schemas.openxmlformats.org/officeDocument/2006/relationships/image" Target="../media/image174.jpeg"/><Relationship Id="rId33" Type="http://schemas.openxmlformats.org/officeDocument/2006/relationships/image" Target="../media/image182.jpeg"/><Relationship Id="rId2" Type="http://schemas.openxmlformats.org/officeDocument/2006/relationships/image" Target="../media/image152.jpeg"/><Relationship Id="rId16" Type="http://schemas.openxmlformats.org/officeDocument/2006/relationships/image" Target="../media/image165.jpeg"/><Relationship Id="rId20" Type="http://schemas.openxmlformats.org/officeDocument/2006/relationships/image" Target="../media/image169.jpeg"/><Relationship Id="rId29" Type="http://schemas.openxmlformats.org/officeDocument/2006/relationships/image" Target="../media/image178.jpeg"/><Relationship Id="rId1" Type="http://schemas.openxmlformats.org/officeDocument/2006/relationships/slideLayout" Target="../slideLayouts/slideLayout27.xml"/><Relationship Id="rId6" Type="http://schemas.openxmlformats.org/officeDocument/2006/relationships/image" Target="../media/image155.jpeg"/><Relationship Id="rId11" Type="http://schemas.openxmlformats.org/officeDocument/2006/relationships/image" Target="../media/image160.jpeg"/><Relationship Id="rId24" Type="http://schemas.openxmlformats.org/officeDocument/2006/relationships/image" Target="../media/image173.jpeg"/><Relationship Id="rId32" Type="http://schemas.openxmlformats.org/officeDocument/2006/relationships/image" Target="../media/image181.jpeg"/><Relationship Id="rId5" Type="http://schemas.openxmlformats.org/officeDocument/2006/relationships/hyperlink" Target="https://teideninfo.tepco.co.jp/day/teiden/index-j.html" TargetMode="External"/><Relationship Id="rId15" Type="http://schemas.openxmlformats.org/officeDocument/2006/relationships/image" Target="../media/image164.jpeg"/><Relationship Id="rId23" Type="http://schemas.openxmlformats.org/officeDocument/2006/relationships/image" Target="../media/image172.jpeg"/><Relationship Id="rId28" Type="http://schemas.openxmlformats.org/officeDocument/2006/relationships/image" Target="../media/image177.jpeg"/><Relationship Id="rId10" Type="http://schemas.openxmlformats.org/officeDocument/2006/relationships/image" Target="../media/image159.jpeg"/><Relationship Id="rId19" Type="http://schemas.openxmlformats.org/officeDocument/2006/relationships/image" Target="../media/image168.jpeg"/><Relationship Id="rId31" Type="http://schemas.openxmlformats.org/officeDocument/2006/relationships/image" Target="../media/image180.jpeg"/><Relationship Id="rId4" Type="http://schemas.openxmlformats.org/officeDocument/2006/relationships/image" Target="../media/image154.jpeg"/><Relationship Id="rId9" Type="http://schemas.openxmlformats.org/officeDocument/2006/relationships/image" Target="../media/image158.jpeg"/><Relationship Id="rId14" Type="http://schemas.openxmlformats.org/officeDocument/2006/relationships/image" Target="../media/image163.jpeg"/><Relationship Id="rId22" Type="http://schemas.openxmlformats.org/officeDocument/2006/relationships/image" Target="../media/image171.jpeg"/><Relationship Id="rId27" Type="http://schemas.openxmlformats.org/officeDocument/2006/relationships/image" Target="../media/image176.jpeg"/><Relationship Id="rId30" Type="http://schemas.openxmlformats.org/officeDocument/2006/relationships/image" Target="../media/image179.jpeg"/><Relationship Id="rId8" Type="http://schemas.openxmlformats.org/officeDocument/2006/relationships/image" Target="../media/image157.jpeg"/></Relationships>
</file>

<file path=ppt/slides/_rels/slide62.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image" Target="../media/image183.png"/><Relationship Id="rId7" Type="http://schemas.openxmlformats.org/officeDocument/2006/relationships/image" Target="../media/image187.jpe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6" Type="http://schemas.openxmlformats.org/officeDocument/2006/relationships/image" Target="../media/image186.jpeg"/><Relationship Id="rId11" Type="http://schemas.openxmlformats.org/officeDocument/2006/relationships/image" Target="../media/image191.png"/><Relationship Id="rId5" Type="http://schemas.openxmlformats.org/officeDocument/2006/relationships/image" Target="../media/image185.jpeg"/><Relationship Id="rId10" Type="http://schemas.openxmlformats.org/officeDocument/2006/relationships/image" Target="../media/image190.png"/><Relationship Id="rId4" Type="http://schemas.openxmlformats.org/officeDocument/2006/relationships/image" Target="../media/image184.png"/><Relationship Id="rId9" Type="http://schemas.openxmlformats.org/officeDocument/2006/relationships/image" Target="../media/image189.jpeg"/></Relationships>
</file>

<file path=ppt/slides/_rels/slide6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6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4" Type="http://schemas.openxmlformats.org/officeDocument/2006/relationships/image" Target="../media/image198.png"/></Relationships>
</file>

<file path=ppt/slides/_rels/slide66.xml.rels><?xml version="1.0" encoding="UTF-8" standalone="yes"?>
<Relationships xmlns="http://schemas.openxmlformats.org/package/2006/relationships"><Relationship Id="rId3" Type="http://schemas.openxmlformats.org/officeDocument/2006/relationships/hyperlink" Target="https://teideninfo.tepco.co.jp/day/teiden/index-j.html" TargetMode="External"/><Relationship Id="rId2" Type="http://schemas.openxmlformats.org/officeDocument/2006/relationships/image" Target="../media/image199.jpeg"/><Relationship Id="rId1" Type="http://schemas.openxmlformats.org/officeDocument/2006/relationships/slideLayout" Target="../slideLayouts/slideLayout27.xml"/><Relationship Id="rId5" Type="http://schemas.openxmlformats.org/officeDocument/2006/relationships/image" Target="../media/image201.png"/><Relationship Id="rId4" Type="http://schemas.openxmlformats.org/officeDocument/2006/relationships/image" Target="../media/image200.png"/></Relationships>
</file>

<file path=ppt/slides/_rels/slide6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6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4" Type="http://schemas.openxmlformats.org/officeDocument/2006/relationships/image" Target="../media/image208.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7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3" Type="http://schemas.openxmlformats.org/officeDocument/2006/relationships/hyperlink" Target="https://teideninfo.tepco.co.jp/day/teiden/index-j.html" TargetMode="External"/><Relationship Id="rId2" Type="http://schemas.openxmlformats.org/officeDocument/2006/relationships/image" Target="../media/image210.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hyperlink" Target="https://teideninfo.tepco.co.jp/day/teiden/index-j.html" TargetMode="External"/><Relationship Id="rId1" Type="http://schemas.openxmlformats.org/officeDocument/2006/relationships/slideLayout" Target="../slideLayouts/slideLayout2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マップ が含まれている画像&#10;&#10;自動的に生成された説明">
            <a:extLst>
              <a:ext uri="{FF2B5EF4-FFF2-40B4-BE49-F238E27FC236}">
                <a16:creationId xmlns:a16="http://schemas.microsoft.com/office/drawing/2014/main" id="{E2CC13E7-7B38-0B08-D9F0-A5C080B0CFD1}"/>
              </a:ext>
            </a:extLst>
          </p:cNvPr>
          <p:cNvPicPr>
            <a:picLocks noChangeAspect="1"/>
          </p:cNvPicPr>
          <p:nvPr/>
        </p:nvPicPr>
        <p:blipFill rotWithShape="1">
          <a:blip r:embed="rId2">
            <a:extLst>
              <a:ext uri="{28A0092B-C50C-407E-A947-70E740481C1C}">
                <a14:useLocalDpi xmlns:a14="http://schemas.microsoft.com/office/drawing/2010/main" val="0"/>
              </a:ext>
            </a:extLst>
          </a:blip>
          <a:srcRect l="10209" r="10123"/>
          <a:stretch/>
        </p:blipFill>
        <p:spPr>
          <a:xfrm>
            <a:off x="-15552" y="0"/>
            <a:ext cx="9921552" cy="6858000"/>
          </a:xfrm>
          <a:prstGeom prst="rect">
            <a:avLst/>
          </a:prstGeom>
        </p:spPr>
      </p:pic>
      <p:sp>
        <p:nvSpPr>
          <p:cNvPr id="14" name="テキスト ボックス 13"/>
          <p:cNvSpPr txBox="1"/>
          <p:nvPr/>
        </p:nvSpPr>
        <p:spPr>
          <a:xfrm>
            <a:off x="1102458" y="4131243"/>
            <a:ext cx="8072281" cy="700804"/>
          </a:xfrm>
          <a:prstGeom prst="rect">
            <a:avLst/>
          </a:prstGeom>
          <a:noFill/>
        </p:spPr>
        <p:txBody>
          <a:bodyPr wrap="none" lIns="107287" tIns="53643" rIns="107287" bIns="53643" rtlCol="0">
            <a:spAutoFit/>
          </a:bodyPr>
          <a:lstStyle/>
          <a:p>
            <a:pPr defTabSz="1072866">
              <a:lnSpc>
                <a:spcPct val="150000"/>
              </a:lnSpc>
            </a:pPr>
            <a:r>
              <a:rPr lang="ja-JP" altLang="en-US" sz="2800" b="1" spc="117" dirty="0">
                <a:solidFill>
                  <a:srgbClr val="003D92"/>
                </a:solidFill>
                <a:latin typeface="メイリオ" pitchFamily="50" charset="-128"/>
                <a:ea typeface="メイリオ" pitchFamily="50" charset="-128"/>
                <a:cs typeface="メイリオ" pitchFamily="50" charset="-128"/>
              </a:rPr>
              <a:t>いま、太陽光に投資される方が増えています！</a:t>
            </a:r>
            <a:endParaRPr lang="en-US" altLang="ja-JP" sz="1100" b="1" spc="117" dirty="0">
              <a:solidFill>
                <a:srgbClr val="003D92"/>
              </a:solidFill>
              <a:latin typeface="メイリオ" pitchFamily="50" charset="-128"/>
              <a:ea typeface="メイリオ" pitchFamily="50" charset="-128"/>
              <a:cs typeface="メイリオ" pitchFamily="50" charset="-128"/>
            </a:endParaRPr>
          </a:p>
        </p:txBody>
      </p:sp>
      <p:sp>
        <p:nvSpPr>
          <p:cNvPr id="16" name="テキスト ボックス 15"/>
          <p:cNvSpPr txBox="1"/>
          <p:nvPr/>
        </p:nvSpPr>
        <p:spPr>
          <a:xfrm>
            <a:off x="776536" y="2780928"/>
            <a:ext cx="8724127" cy="785442"/>
          </a:xfrm>
          <a:prstGeom prst="rect">
            <a:avLst/>
          </a:prstGeom>
          <a:noFill/>
        </p:spPr>
        <p:txBody>
          <a:bodyPr wrap="none" lIns="107287" tIns="53643" rIns="107287" bIns="53643" rtlCol="0">
            <a:spAutoFit/>
          </a:bodyPr>
          <a:lstStyle/>
          <a:p>
            <a:pPr defTabSz="1072866">
              <a:lnSpc>
                <a:spcPct val="150000"/>
              </a:lnSpc>
            </a:pPr>
            <a:r>
              <a:rPr lang="ja-JP" altLang="en-US" sz="3200" b="1" spc="117" dirty="0">
                <a:solidFill>
                  <a:srgbClr val="003D92"/>
                </a:solidFill>
                <a:latin typeface="メイリオ" pitchFamily="50" charset="-128"/>
                <a:ea typeface="メイリオ" pitchFamily="50" charset="-128"/>
                <a:cs typeface="メイリオ" pitchFamily="50" charset="-128"/>
              </a:rPr>
              <a:t>これからのお家はスマートハウスが標準に！</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506" y="1277239"/>
            <a:ext cx="9908506" cy="103350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サブタイトル 5"/>
          <p:cNvSpPr>
            <a:spLocks noGrp="1"/>
          </p:cNvSpPr>
          <p:nvPr>
            <p:ph type="subTitle" idx="1"/>
          </p:nvPr>
        </p:nvSpPr>
        <p:spPr/>
        <p:txBody>
          <a:bodyPr/>
          <a:lstStyle/>
          <a:p>
            <a:r>
              <a:rPr kumimoji="1" lang="ja-JP" altLang="en-US" dirty="0"/>
              <a:t>国の大きな方針を受けて、よく</a:t>
            </a:r>
            <a:r>
              <a:rPr kumimoji="1" lang="en-US" altLang="ja-JP" dirty="0"/>
              <a:t>CM</a:t>
            </a:r>
            <a:r>
              <a:rPr kumimoji="1" lang="ja-JP" altLang="en-US" dirty="0"/>
              <a:t>で耳にするような大手ハウスメーカでも、この</a:t>
            </a:r>
            <a:r>
              <a:rPr lang="ja-JP" altLang="en-US" dirty="0"/>
              <a:t>ＺＥＨ（ゼロ・エネルギー・ハウス）を積極的に推進しています。中でも積水ハウス・大和ハウス等は、世界でもトップクラスの実績を誇るほどになっているのです。</a:t>
            </a:r>
            <a:endParaRPr kumimoji="1" lang="ja-JP" altLang="en-US" dirty="0"/>
          </a:p>
        </p:txBody>
      </p:sp>
      <p:sp>
        <p:nvSpPr>
          <p:cNvPr id="5" name="タイトル 4"/>
          <p:cNvSpPr>
            <a:spLocks noGrp="1"/>
          </p:cNvSpPr>
          <p:nvPr>
            <p:ph type="ctrTitle"/>
          </p:nvPr>
        </p:nvSpPr>
        <p:spPr>
          <a:xfrm>
            <a:off x="-2506" y="237292"/>
            <a:ext cx="10572130" cy="504000"/>
          </a:xfrm>
        </p:spPr>
        <p:txBody>
          <a:bodyPr>
            <a:normAutofit/>
          </a:bodyPr>
          <a:lstStyle/>
          <a:p>
            <a:r>
              <a:rPr kumimoji="1" lang="ja-JP" altLang="en-US" dirty="0"/>
              <a:t>大手ハウスメーカ</a:t>
            </a:r>
            <a:r>
              <a:rPr lang="ja-JP" altLang="en-US" dirty="0"/>
              <a:t>では</a:t>
            </a:r>
            <a:r>
              <a:rPr lang="en-US" altLang="ja-JP" dirty="0"/>
              <a:t>”</a:t>
            </a:r>
            <a:r>
              <a:rPr kumimoji="1" lang="ja-JP" altLang="en-US" dirty="0"/>
              <a:t>蓄電池のあるお家</a:t>
            </a:r>
            <a:r>
              <a:rPr kumimoji="1" lang="en-US" altLang="ja-JP" dirty="0"/>
              <a:t>”</a:t>
            </a:r>
            <a:r>
              <a:rPr kumimoji="1" lang="ja-JP" altLang="en-US" dirty="0"/>
              <a:t>が当たり前に</a:t>
            </a:r>
          </a:p>
        </p:txBody>
      </p:sp>
      <p:sp>
        <p:nvSpPr>
          <p:cNvPr id="4" name="スライド番号プレースホルダー 3"/>
          <p:cNvSpPr>
            <a:spLocks noGrp="1"/>
          </p:cNvSpPr>
          <p:nvPr>
            <p:ph type="sldNum" sz="quarter" idx="4294967295"/>
          </p:nvPr>
        </p:nvSpPr>
        <p:spPr>
          <a:xfrm>
            <a:off x="0" y="6650038"/>
            <a:ext cx="2311400" cy="260350"/>
          </a:xfrm>
        </p:spPr>
        <p:txBody>
          <a:bodyPr/>
          <a:lstStyle/>
          <a:p>
            <a:fld id="{B9175CCA-4C85-461A-88F3-BDE312AD1D97}" type="slidenum">
              <a:rPr lang="ja-JP" altLang="en-US" smtClean="0"/>
              <a:pPr/>
              <a:t>9</a:t>
            </a:fld>
            <a:endParaRPr lang="ja-JP" altLang="en-US"/>
          </a:p>
        </p:txBody>
      </p:sp>
      <p:pic>
        <p:nvPicPr>
          <p:cNvPr id="6146" name="Picture 2" descr="https://www.daiwahouse.com/sustainable/eco/products/images/img2013_1/photo3_1.jpg"/>
          <p:cNvPicPr>
            <a:picLocks noChangeAspect="1" noChangeArrowheads="1"/>
          </p:cNvPicPr>
          <p:nvPr/>
        </p:nvPicPr>
        <p:blipFill rotWithShape="1">
          <a:blip r:embed="rId2">
            <a:extLst>
              <a:ext uri="{28A0092B-C50C-407E-A947-70E740481C1C}">
                <a14:useLocalDpi xmlns:a14="http://schemas.microsoft.com/office/drawing/2010/main" val="0"/>
              </a:ext>
            </a:extLst>
          </a:blip>
          <a:srcRect b="17531"/>
          <a:stretch/>
        </p:blipFill>
        <p:spPr bwMode="auto">
          <a:xfrm>
            <a:off x="5096950" y="2746867"/>
            <a:ext cx="4442078" cy="234000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319665" y="5116847"/>
            <a:ext cx="4464000" cy="792000"/>
          </a:xfrm>
          <a:prstGeom prst="rect">
            <a:avLst/>
          </a:prstGeom>
          <a:solidFill>
            <a:schemeClr val="accent6">
              <a:lumMod val="20000"/>
              <a:lumOff val="80000"/>
            </a:schemeClr>
          </a:solidFill>
        </p:spPr>
        <p:txBody>
          <a:bodyPr wrap="square">
            <a:spAutoFit/>
          </a:bodyPr>
          <a:lstStyle/>
          <a:p>
            <a:r>
              <a:rPr lang="en-US" altLang="ja-JP" sz="1200" dirty="0">
                <a:solidFill>
                  <a:schemeClr val="tx1">
                    <a:lumMod val="50000"/>
                    <a:lumOff val="50000"/>
                  </a:schemeClr>
                </a:solidFill>
                <a:latin typeface="メイリオ" pitchFamily="50" charset="-128"/>
                <a:ea typeface="メイリオ" pitchFamily="50" charset="-128"/>
                <a:cs typeface="メイリオ" pitchFamily="50" charset="-128"/>
              </a:rPr>
              <a:t>ZEH</a:t>
            </a:r>
            <a:r>
              <a:rPr lang="ja-JP" altLang="en-US" sz="1200" dirty="0">
                <a:solidFill>
                  <a:schemeClr val="tx1">
                    <a:lumMod val="50000"/>
                    <a:lumOff val="50000"/>
                  </a:schemeClr>
                </a:solidFill>
                <a:latin typeface="メイリオ" pitchFamily="50" charset="-128"/>
                <a:ea typeface="メイリオ" pitchFamily="50" charset="-128"/>
                <a:cs typeface="メイリオ" pitchFamily="50" charset="-128"/>
              </a:rPr>
              <a:t>の累積世界</a:t>
            </a:r>
            <a:r>
              <a:rPr lang="en-US" altLang="ja-JP" sz="1200" dirty="0">
                <a:solidFill>
                  <a:schemeClr val="tx1">
                    <a:lumMod val="50000"/>
                    <a:lumOff val="50000"/>
                  </a:schemeClr>
                </a:solidFill>
                <a:latin typeface="メイリオ" pitchFamily="50" charset="-128"/>
                <a:ea typeface="メイリオ" pitchFamily="50" charset="-128"/>
                <a:cs typeface="メイリオ" pitchFamily="50" charset="-128"/>
              </a:rPr>
              <a:t>No.1</a:t>
            </a:r>
            <a:r>
              <a:rPr lang="ja-JP" altLang="en-US" sz="1200" dirty="0">
                <a:solidFill>
                  <a:schemeClr val="tx1">
                    <a:lumMod val="50000"/>
                    <a:lumOff val="50000"/>
                  </a:schemeClr>
                </a:solidFill>
                <a:latin typeface="メイリオ" pitchFamily="50" charset="-128"/>
                <a:ea typeface="メイリオ" pitchFamily="50" charset="-128"/>
                <a:cs typeface="メイリオ" pitchFamily="50" charset="-128"/>
              </a:rPr>
              <a:t> の積水ハウスでは、直近の</a:t>
            </a:r>
            <a:r>
              <a:rPr lang="en-US" altLang="ja-JP" sz="1200" dirty="0">
                <a:solidFill>
                  <a:schemeClr val="tx1">
                    <a:lumMod val="50000"/>
                    <a:lumOff val="50000"/>
                  </a:schemeClr>
                </a:solidFill>
                <a:latin typeface="メイリオ" pitchFamily="50" charset="-128"/>
                <a:ea typeface="メイリオ" pitchFamily="50" charset="-128"/>
                <a:cs typeface="メイリオ" pitchFamily="50" charset="-128"/>
              </a:rPr>
              <a:t>ZEH</a:t>
            </a:r>
            <a:r>
              <a:rPr lang="ja-JP" altLang="en-US" sz="1200" dirty="0">
                <a:solidFill>
                  <a:schemeClr val="tx1">
                    <a:lumMod val="50000"/>
                    <a:lumOff val="50000"/>
                  </a:schemeClr>
                </a:solidFill>
                <a:latin typeface="メイリオ" pitchFamily="50" charset="-128"/>
                <a:ea typeface="メイリオ" pitchFamily="50" charset="-128"/>
                <a:cs typeface="メイリオ" pitchFamily="50" charset="-128"/>
              </a:rPr>
              <a:t>率は</a:t>
            </a:r>
            <a:r>
              <a:rPr lang="en-US" altLang="ja-JP" sz="1200" dirty="0">
                <a:solidFill>
                  <a:schemeClr val="tx1">
                    <a:lumMod val="50000"/>
                    <a:lumOff val="50000"/>
                  </a:schemeClr>
                </a:solidFill>
                <a:latin typeface="メイリオ" pitchFamily="50" charset="-128"/>
                <a:ea typeface="メイリオ" pitchFamily="50" charset="-128"/>
                <a:cs typeface="メイリオ" pitchFamily="50" charset="-128"/>
              </a:rPr>
              <a:t>85</a:t>
            </a:r>
            <a:r>
              <a:rPr lang="ja-JP" altLang="en-US" sz="1200" dirty="0">
                <a:solidFill>
                  <a:schemeClr val="tx1">
                    <a:lumMod val="50000"/>
                    <a:lumOff val="50000"/>
                  </a:schemeClr>
                </a:solidFill>
                <a:latin typeface="メイリオ" pitchFamily="50" charset="-128"/>
                <a:ea typeface="メイリオ" pitchFamily="50" charset="-128"/>
                <a:cs typeface="メイリオ" pitchFamily="50" charset="-128"/>
              </a:rPr>
              <a:t>％を達成しており、国内ダントツの実績を誇っている。</a:t>
            </a:r>
            <a:endParaRPr lang="en-US" altLang="ja-JP" sz="1200" dirty="0">
              <a:solidFill>
                <a:schemeClr val="tx1">
                  <a:lumMod val="50000"/>
                  <a:lumOff val="50000"/>
                </a:schemeClr>
              </a:solidFill>
              <a:latin typeface="メイリオ" pitchFamily="50" charset="-128"/>
              <a:ea typeface="メイリオ" pitchFamily="50" charset="-128"/>
              <a:cs typeface="メイリオ" pitchFamily="50" charset="-128"/>
            </a:endParaRPr>
          </a:p>
          <a:p>
            <a:r>
              <a:rPr lang="ja-JP" altLang="en-US" sz="1200" dirty="0">
                <a:solidFill>
                  <a:schemeClr val="tx1">
                    <a:lumMod val="50000"/>
                    <a:lumOff val="50000"/>
                  </a:schemeClr>
                </a:solidFill>
                <a:latin typeface="メイリオ" pitchFamily="50" charset="-128"/>
                <a:ea typeface="メイリオ" pitchFamily="50" charset="-128"/>
                <a:cs typeface="メイリオ" pitchFamily="50" charset="-128"/>
              </a:rPr>
              <a:t>ハウスメーカの中でも環境意識が極めて高く、「グリーン・ファースト」を始めとした商品を顧客に提案している</a:t>
            </a:r>
          </a:p>
        </p:txBody>
      </p:sp>
      <p:sp>
        <p:nvSpPr>
          <p:cNvPr id="9" name="正方形/長方形 8"/>
          <p:cNvSpPr/>
          <p:nvPr/>
        </p:nvSpPr>
        <p:spPr>
          <a:xfrm>
            <a:off x="5092464" y="5118283"/>
            <a:ext cx="4464000" cy="830997"/>
          </a:xfrm>
          <a:prstGeom prst="rect">
            <a:avLst/>
          </a:prstGeom>
          <a:solidFill>
            <a:schemeClr val="accent6">
              <a:lumMod val="20000"/>
              <a:lumOff val="80000"/>
            </a:schemeClr>
          </a:solidFill>
        </p:spPr>
        <p:txBody>
          <a:bodyPr wrap="square">
            <a:spAutoFit/>
          </a:bodyPr>
          <a:lstStyle/>
          <a:p>
            <a:r>
              <a:rPr lang="ja-JP" altLang="en-US" sz="1200" dirty="0">
                <a:solidFill>
                  <a:schemeClr val="tx1">
                    <a:lumMod val="50000"/>
                    <a:lumOff val="50000"/>
                  </a:schemeClr>
                </a:solidFill>
                <a:latin typeface="+mn-ea"/>
              </a:rPr>
              <a:t>大和ハウス</a:t>
            </a:r>
            <a:r>
              <a:rPr lang="en-US" altLang="ja-JP" sz="1200" dirty="0">
                <a:solidFill>
                  <a:schemeClr val="tx1">
                    <a:lumMod val="50000"/>
                    <a:lumOff val="50000"/>
                  </a:schemeClr>
                </a:solidFill>
                <a:latin typeface="+mn-ea"/>
              </a:rPr>
              <a:t>G</a:t>
            </a:r>
            <a:r>
              <a:rPr lang="ja-JP" altLang="en-US" sz="1200" dirty="0">
                <a:solidFill>
                  <a:schemeClr val="tx1">
                    <a:lumMod val="50000"/>
                    <a:lumOff val="50000"/>
                  </a:schemeClr>
                </a:solidFill>
                <a:latin typeface="+mn-ea"/>
              </a:rPr>
              <a:t>が提案したことがきっかけで</a:t>
            </a:r>
            <a:r>
              <a:rPr lang="en-US" altLang="ja-JP" sz="1200" dirty="0">
                <a:solidFill>
                  <a:schemeClr val="tx1">
                    <a:lumMod val="50000"/>
                    <a:lumOff val="50000"/>
                  </a:schemeClr>
                </a:solidFill>
                <a:latin typeface="+mn-ea"/>
              </a:rPr>
              <a:t>2011</a:t>
            </a:r>
            <a:r>
              <a:rPr lang="ja-JP" altLang="en-US" sz="1200" dirty="0">
                <a:solidFill>
                  <a:schemeClr val="tx1">
                    <a:lumMod val="50000"/>
                    <a:lumOff val="50000"/>
                  </a:schemeClr>
                </a:solidFill>
                <a:latin typeface="+mn-ea"/>
              </a:rPr>
              <a:t>年、大阪府堺市に「スマ・エコタウン晴美台」が誕生。全</a:t>
            </a:r>
            <a:r>
              <a:rPr lang="en-US" altLang="ja-JP" sz="1200" dirty="0">
                <a:solidFill>
                  <a:schemeClr val="tx1">
                    <a:lumMod val="50000"/>
                    <a:lumOff val="50000"/>
                  </a:schemeClr>
                </a:solidFill>
                <a:latin typeface="+mn-ea"/>
              </a:rPr>
              <a:t>65</a:t>
            </a:r>
            <a:r>
              <a:rPr lang="ja-JP" altLang="en-US" sz="1200" dirty="0">
                <a:solidFill>
                  <a:schemeClr val="tx1">
                    <a:lumMod val="50000"/>
                    <a:lumOff val="50000"/>
                  </a:schemeClr>
                </a:solidFill>
                <a:latin typeface="+mn-ea"/>
              </a:rPr>
              <a:t>区画を</a:t>
            </a:r>
            <a:r>
              <a:rPr lang="en-US" altLang="ja-JP" sz="1200" dirty="0">
                <a:solidFill>
                  <a:schemeClr val="tx1">
                    <a:lumMod val="50000"/>
                    <a:lumOff val="50000"/>
                  </a:schemeClr>
                </a:solidFill>
                <a:latin typeface="+mn-ea"/>
              </a:rPr>
              <a:t>ZEH</a:t>
            </a:r>
            <a:r>
              <a:rPr lang="ja-JP" altLang="en-US" sz="1200" dirty="0">
                <a:solidFill>
                  <a:schemeClr val="tx1">
                    <a:lumMod val="50000"/>
                    <a:lumOff val="50000"/>
                  </a:schemeClr>
                </a:solidFill>
                <a:latin typeface="+mn-ea"/>
              </a:rPr>
              <a:t>にした</a:t>
            </a:r>
            <a:r>
              <a:rPr lang="en-US" altLang="ja-JP" sz="1200" dirty="0">
                <a:solidFill>
                  <a:schemeClr val="tx1">
                    <a:lumMod val="50000"/>
                    <a:lumOff val="50000"/>
                  </a:schemeClr>
                </a:solidFill>
                <a:latin typeface="+mn-ea"/>
              </a:rPr>
              <a:t>ZET</a:t>
            </a:r>
            <a:r>
              <a:rPr lang="ja-JP" altLang="en-US" sz="1200" dirty="0">
                <a:solidFill>
                  <a:schemeClr val="tx1">
                    <a:lumMod val="50000"/>
                    <a:lumOff val="50000"/>
                  </a:schemeClr>
                </a:solidFill>
                <a:latin typeface="+mn-ea"/>
              </a:rPr>
              <a:t>（ゼロ・エネルギー・タウン）が誕生。</a:t>
            </a:r>
            <a:r>
              <a:rPr lang="en-US" altLang="ja-JP" sz="1200" dirty="0">
                <a:solidFill>
                  <a:schemeClr val="tx1">
                    <a:lumMod val="50000"/>
                    <a:lumOff val="50000"/>
                  </a:schemeClr>
                </a:solidFill>
                <a:latin typeface="+mn-ea"/>
              </a:rPr>
              <a:t>1</a:t>
            </a:r>
            <a:r>
              <a:rPr lang="ja-JP" altLang="en-US" sz="1200" dirty="0">
                <a:solidFill>
                  <a:schemeClr val="tx1">
                    <a:lumMod val="50000"/>
                    <a:lumOff val="50000"/>
                  </a:schemeClr>
                </a:solidFill>
                <a:latin typeface="+mn-ea"/>
              </a:rPr>
              <a:t>戸あたりの太陽光設置容量は</a:t>
            </a:r>
            <a:r>
              <a:rPr lang="en-US" altLang="ja-JP" sz="1200" dirty="0">
                <a:solidFill>
                  <a:schemeClr val="tx1">
                    <a:lumMod val="50000"/>
                    <a:lumOff val="50000"/>
                  </a:schemeClr>
                </a:solidFill>
                <a:latin typeface="+mn-ea"/>
              </a:rPr>
              <a:t>5.2kW</a:t>
            </a:r>
            <a:r>
              <a:rPr lang="ja-JP" altLang="en-US" sz="1200" dirty="0" err="1">
                <a:solidFill>
                  <a:schemeClr val="tx1">
                    <a:lumMod val="50000"/>
                    <a:lumOff val="50000"/>
                  </a:schemeClr>
                </a:solidFill>
                <a:latin typeface="+mn-ea"/>
              </a:rPr>
              <a:t>、</a:t>
            </a:r>
            <a:r>
              <a:rPr lang="ja-JP" altLang="en-US" sz="1200" dirty="0">
                <a:solidFill>
                  <a:schemeClr val="tx1">
                    <a:lumMod val="50000"/>
                    <a:lumOff val="50000"/>
                  </a:schemeClr>
                </a:solidFill>
                <a:latin typeface="+mn-ea"/>
              </a:rPr>
              <a:t>蓄電池は</a:t>
            </a:r>
            <a:r>
              <a:rPr lang="en-US" altLang="ja-JP" sz="1200" dirty="0">
                <a:solidFill>
                  <a:schemeClr val="tx1">
                    <a:lumMod val="50000"/>
                    <a:lumOff val="50000"/>
                  </a:schemeClr>
                </a:solidFill>
                <a:latin typeface="+mn-ea"/>
              </a:rPr>
              <a:t>6.2kWh</a:t>
            </a:r>
            <a:r>
              <a:rPr lang="ja-JP" altLang="en-US" sz="1200" dirty="0">
                <a:solidFill>
                  <a:schemeClr val="tx1">
                    <a:lumMod val="50000"/>
                    <a:lumOff val="50000"/>
                  </a:schemeClr>
                </a:solidFill>
                <a:latin typeface="+mn-ea"/>
              </a:rPr>
              <a:t>を整備している</a:t>
            </a:r>
            <a:endParaRPr lang="en-US" altLang="ja-JP" sz="1200" dirty="0">
              <a:solidFill>
                <a:schemeClr val="tx1">
                  <a:lumMod val="50000"/>
                  <a:lumOff val="50000"/>
                </a:schemeClr>
              </a:solidFill>
              <a:latin typeface="+mn-ea"/>
            </a:endParaRPr>
          </a:p>
        </p:txBody>
      </p:sp>
      <p:pic>
        <p:nvPicPr>
          <p:cNvPr id="7" name="図 6"/>
          <p:cNvPicPr>
            <a:picLocks noChangeAspect="1"/>
          </p:cNvPicPr>
          <p:nvPr/>
        </p:nvPicPr>
        <p:blipFill rotWithShape="1">
          <a:blip r:embed="rId3"/>
          <a:srcRect l="4224" r="3679"/>
          <a:stretch/>
        </p:blipFill>
        <p:spPr>
          <a:xfrm>
            <a:off x="295277" y="2740583"/>
            <a:ext cx="4513707" cy="2340000"/>
          </a:xfrm>
          <a:prstGeom prst="rect">
            <a:avLst/>
          </a:prstGeom>
        </p:spPr>
      </p:pic>
      <p:sp>
        <p:nvSpPr>
          <p:cNvPr id="14" name="テキスト ボックス 13"/>
          <p:cNvSpPr txBox="1"/>
          <p:nvPr/>
        </p:nvSpPr>
        <p:spPr>
          <a:xfrm>
            <a:off x="920552" y="6062967"/>
            <a:ext cx="9157740" cy="579646"/>
          </a:xfrm>
          <a:prstGeom prst="rect">
            <a:avLst/>
          </a:prstGeom>
          <a:noFill/>
        </p:spPr>
        <p:txBody>
          <a:bodyPr wrap="square" rtlCol="0">
            <a:spAutoFit/>
          </a:bodyPr>
          <a:lstStyle/>
          <a:p>
            <a:pPr>
              <a:lnSpc>
                <a:spcPts val="3800"/>
              </a:lnSpc>
            </a:pPr>
            <a:r>
              <a:rPr lang="ja-JP" altLang="en-US" sz="2400" b="1" dirty="0">
                <a:solidFill>
                  <a:schemeClr val="bg1"/>
                </a:solidFill>
                <a:latin typeface="メイリオ" pitchFamily="50" charset="-128"/>
                <a:ea typeface="メイリオ" pitchFamily="50" charset="-128"/>
                <a:cs typeface="メイリオ" pitchFamily="50" charset="-128"/>
              </a:rPr>
              <a:t>至るところでスマートハウスのお家が増えていっています。</a:t>
            </a:r>
            <a:endParaRPr lang="en-US" altLang="ja-JP" sz="2400" b="1" dirty="0">
              <a:solidFill>
                <a:schemeClr val="bg1"/>
              </a:solidFill>
              <a:latin typeface="メイリオ" pitchFamily="50" charset="-128"/>
              <a:ea typeface="メイリオ" pitchFamily="50" charset="-128"/>
              <a:cs typeface="メイリオ" pitchFamily="50" charset="-128"/>
            </a:endParaRPr>
          </a:p>
        </p:txBody>
      </p:sp>
      <p:sp>
        <p:nvSpPr>
          <p:cNvPr id="10" name="角丸四角形 9"/>
          <p:cNvSpPr/>
          <p:nvPr/>
        </p:nvSpPr>
        <p:spPr>
          <a:xfrm>
            <a:off x="295276" y="2380544"/>
            <a:ext cx="4513707" cy="32377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latin typeface="メイリオ" pitchFamily="50" charset="-128"/>
                <a:ea typeface="メイリオ" pitchFamily="50" charset="-128"/>
                <a:cs typeface="メイリオ" pitchFamily="50" charset="-128"/>
              </a:rPr>
              <a:t>積水ハウスの</a:t>
            </a:r>
            <a:r>
              <a:rPr kumimoji="1" lang="en-US" altLang="ja-JP" sz="1400" b="1" dirty="0">
                <a:latin typeface="メイリオ" pitchFamily="50" charset="-128"/>
                <a:ea typeface="メイリオ" pitchFamily="50" charset="-128"/>
                <a:cs typeface="メイリオ" pitchFamily="50" charset="-128"/>
              </a:rPr>
              <a:t>ZEH</a:t>
            </a:r>
            <a:r>
              <a:rPr kumimoji="1" lang="ja-JP" altLang="en-US" sz="1400" b="1" dirty="0">
                <a:latin typeface="メイリオ" pitchFamily="50" charset="-128"/>
                <a:ea typeface="メイリオ" pitchFamily="50" charset="-128"/>
                <a:cs typeface="メイリオ" pitchFamily="50" charset="-128"/>
              </a:rPr>
              <a:t>率は</a:t>
            </a:r>
            <a:r>
              <a:rPr kumimoji="1" lang="en-US" altLang="ja-JP" sz="1400" b="1" dirty="0">
                <a:latin typeface="メイリオ" pitchFamily="50" charset="-128"/>
                <a:ea typeface="メイリオ" pitchFamily="50" charset="-128"/>
                <a:cs typeface="メイリオ" pitchFamily="50" charset="-128"/>
              </a:rPr>
              <a:t>85%</a:t>
            </a:r>
            <a:r>
              <a:rPr kumimoji="1" lang="ja-JP" altLang="en-US" sz="1400" b="1" dirty="0">
                <a:latin typeface="メイリオ" pitchFamily="50" charset="-128"/>
                <a:ea typeface="メイリオ" pitchFamily="50" charset="-128"/>
                <a:cs typeface="メイリオ" pitchFamily="50" charset="-128"/>
              </a:rPr>
              <a:t>を超えている</a:t>
            </a:r>
          </a:p>
        </p:txBody>
      </p:sp>
      <p:sp>
        <p:nvSpPr>
          <p:cNvPr id="11" name="角丸四角形 10"/>
          <p:cNvSpPr/>
          <p:nvPr/>
        </p:nvSpPr>
        <p:spPr>
          <a:xfrm>
            <a:off x="5055458" y="2380543"/>
            <a:ext cx="4483569" cy="323776"/>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latin typeface="メイリオ" pitchFamily="50" charset="-128"/>
                <a:ea typeface="メイリオ" pitchFamily="50" charset="-128"/>
                <a:cs typeface="メイリオ" pitchFamily="50" charset="-128"/>
              </a:rPr>
              <a:t>大和ハウスでは</a:t>
            </a:r>
            <a:r>
              <a:rPr kumimoji="1" lang="en-US" altLang="ja-JP" sz="1400" b="1" dirty="0">
                <a:latin typeface="メイリオ" pitchFamily="50" charset="-128"/>
                <a:ea typeface="メイリオ" pitchFamily="50" charset="-128"/>
                <a:cs typeface="メイリオ" pitchFamily="50" charset="-128"/>
              </a:rPr>
              <a:t>65</a:t>
            </a:r>
            <a:r>
              <a:rPr kumimoji="1" lang="ja-JP" altLang="en-US" sz="1400" b="1" dirty="0">
                <a:latin typeface="メイリオ" pitchFamily="50" charset="-128"/>
                <a:ea typeface="メイリオ" pitchFamily="50" charset="-128"/>
                <a:cs typeface="メイリオ" pitchFamily="50" charset="-128"/>
              </a:rPr>
              <a:t>区画</a:t>
            </a:r>
            <a:r>
              <a:rPr kumimoji="1" lang="en-US" altLang="ja-JP" sz="1400" b="1" dirty="0">
                <a:latin typeface="メイリオ" pitchFamily="50" charset="-128"/>
                <a:ea typeface="メイリオ" pitchFamily="50" charset="-128"/>
                <a:cs typeface="メイリオ" pitchFamily="50" charset="-128"/>
              </a:rPr>
              <a:t>1</a:t>
            </a:r>
            <a:r>
              <a:rPr kumimoji="1" lang="ja-JP" altLang="en-US" sz="1400" b="1" dirty="0">
                <a:latin typeface="メイリオ" pitchFamily="50" charset="-128"/>
                <a:ea typeface="メイリオ" pitchFamily="50" charset="-128"/>
                <a:cs typeface="メイリオ" pitchFamily="50" charset="-128"/>
              </a:rPr>
              <a:t>面を</a:t>
            </a:r>
            <a:r>
              <a:rPr kumimoji="1" lang="en-US" altLang="ja-JP" sz="1400" b="1" dirty="0">
                <a:latin typeface="メイリオ" pitchFamily="50" charset="-128"/>
                <a:ea typeface="メイリオ" pitchFamily="50" charset="-128"/>
                <a:cs typeface="メイリオ" pitchFamily="50" charset="-128"/>
              </a:rPr>
              <a:t>ZEH</a:t>
            </a:r>
            <a:r>
              <a:rPr kumimoji="1" lang="ja-JP" altLang="en-US" sz="1400" b="1" dirty="0">
                <a:latin typeface="メイリオ" pitchFamily="50" charset="-128"/>
                <a:ea typeface="メイリオ" pitchFamily="50" charset="-128"/>
                <a:cs typeface="メイリオ" pitchFamily="50" charset="-128"/>
              </a:rPr>
              <a:t>に</a:t>
            </a:r>
          </a:p>
        </p:txBody>
      </p:sp>
      <p:pic>
        <p:nvPicPr>
          <p:cNvPr id="2050" name="Picture 2" descr="ネット・ゼロ・エネルギー・ハウスの特徴を表した図：[高断熱でエネルギーを極力必要としない（夏は涼しく、冬は暖かい住宅）]、[高性能設備でエネルギーを上手に使う]、[（太陽光発電などにより）エネルギーを創る]"/>
          <p:cNvPicPr>
            <a:picLocks noChangeAspect="1" noChangeArrowheads="1"/>
          </p:cNvPicPr>
          <p:nvPr/>
        </p:nvPicPr>
        <p:blipFill rotWithShape="1">
          <a:blip r:embed="rId4">
            <a:extLst>
              <a:ext uri="{28A0092B-C50C-407E-A947-70E740481C1C}">
                <a14:useLocalDpi xmlns:a14="http://schemas.microsoft.com/office/drawing/2010/main" val="0"/>
              </a:ext>
            </a:extLst>
          </a:blip>
          <a:srcRect t="1753" b="4314"/>
          <a:stretch/>
        </p:blipFill>
        <p:spPr bwMode="auto">
          <a:xfrm>
            <a:off x="6327404" y="1294611"/>
            <a:ext cx="3005355" cy="981927"/>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344488" y="1412776"/>
            <a:ext cx="5904656" cy="769441"/>
          </a:xfrm>
          <a:prstGeom prst="rect">
            <a:avLst/>
          </a:prstGeom>
        </p:spPr>
        <p:txBody>
          <a:bodyPr wrap="square">
            <a:spAutoFit/>
          </a:bodyPr>
          <a:lstStyle/>
          <a:p>
            <a:r>
              <a:rPr lang="en-US" altLang="ja-JP" sz="1600" b="1" dirty="0">
                <a:solidFill>
                  <a:srgbClr val="FF6600"/>
                </a:solidFill>
                <a:latin typeface="ヒラギノ角ゴ Pro W3"/>
              </a:rPr>
              <a:t>ZEH</a:t>
            </a:r>
            <a:r>
              <a:rPr lang="ja-JP" altLang="en-US" sz="1600" b="1" dirty="0">
                <a:solidFill>
                  <a:srgbClr val="FF6600"/>
                </a:solidFill>
                <a:latin typeface="ヒラギノ角ゴ Pro W3"/>
              </a:rPr>
              <a:t>（ネット・ゼロ・エネルギー・ハウス）とは？</a:t>
            </a:r>
            <a:endParaRPr lang="en-US" altLang="ja-JP" sz="1600" b="1" dirty="0">
              <a:solidFill>
                <a:srgbClr val="FF6600"/>
              </a:solidFill>
              <a:latin typeface="ヒラギノ角ゴ Pro W3"/>
            </a:endParaRPr>
          </a:p>
          <a:p>
            <a:r>
              <a:rPr lang="ja-JP" altLang="en-US" sz="1400" b="1" dirty="0">
                <a:latin typeface="ヒラギノ角ゴ Pro W3"/>
              </a:rPr>
              <a:t>使うエネルギーが作るエネルギーと同じか、それより小さくなっている</a:t>
            </a:r>
            <a:endParaRPr lang="en-US" altLang="ja-JP" sz="1400" b="1" dirty="0">
              <a:latin typeface="ヒラギノ角ゴ Pro W3"/>
            </a:endParaRPr>
          </a:p>
          <a:p>
            <a:r>
              <a:rPr lang="ja-JP" altLang="en-US" sz="1400" b="1" dirty="0">
                <a:latin typeface="ヒラギノ角ゴ Pro W3"/>
              </a:rPr>
              <a:t>お家のこと。</a:t>
            </a:r>
            <a:endParaRPr lang="en-US" altLang="ja-JP" sz="1400" b="1" dirty="0">
              <a:latin typeface="ヒラギノ角ゴ Pro W3"/>
            </a:endParaRPr>
          </a:p>
        </p:txBody>
      </p:sp>
      <p:sp>
        <p:nvSpPr>
          <p:cNvPr id="15" name="正方形/長方形 14"/>
          <p:cNvSpPr/>
          <p:nvPr/>
        </p:nvSpPr>
        <p:spPr>
          <a:xfrm>
            <a:off x="4516400" y="6684277"/>
            <a:ext cx="5045112" cy="215444"/>
          </a:xfrm>
          <a:prstGeom prst="rect">
            <a:avLst/>
          </a:prstGeom>
        </p:spPr>
        <p:txBody>
          <a:bodyPr wrap="square">
            <a:spAutoFit/>
          </a:bodyPr>
          <a:lstStyle/>
          <a:p>
            <a:pPr algn="r"/>
            <a:r>
              <a:rPr lang="ja-JP" altLang="en-US" sz="800" dirty="0">
                <a:latin typeface="メイリオ" pitchFamily="50" charset="-128"/>
                <a:ea typeface="メイリオ" pitchFamily="50" charset="-128"/>
              </a:rPr>
              <a:t>積水ハウス「グリーンファーストゼロ」／大和ハウスネット･ゼロ･エネルギー･タウンの実現より抜粋</a:t>
            </a:r>
            <a:endParaRPr lang="ja-JP" altLang="en-US" sz="800" dirty="0"/>
          </a:p>
        </p:txBody>
      </p:sp>
      <p:grpSp>
        <p:nvGrpSpPr>
          <p:cNvPr id="16" name="グループ化 15"/>
          <p:cNvGrpSpPr/>
          <p:nvPr/>
        </p:nvGrpSpPr>
        <p:grpSpPr>
          <a:xfrm>
            <a:off x="4376936" y="6653643"/>
            <a:ext cx="432048" cy="231741"/>
            <a:chOff x="10201483" y="684383"/>
            <a:chExt cx="432048" cy="231741"/>
          </a:xfrm>
        </p:grpSpPr>
        <p:sp>
          <p:nvSpPr>
            <p:cNvPr id="17" name="楕円 16"/>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10201483" y="685292"/>
              <a:ext cx="432048" cy="230832"/>
            </a:xfrm>
            <a:prstGeom prst="rect">
              <a:avLst/>
            </a:prstGeom>
          </p:spPr>
          <p:txBody>
            <a:bodyPr wrap="square">
              <a:spAutoFit/>
            </a:bodyPr>
            <a:lstStyle/>
            <a:p>
              <a:r>
                <a:rPr lang="ja-JP" altLang="en-US" sz="900" dirty="0">
                  <a:latin typeface="メイリオ" pitchFamily="50" charset="-128"/>
                  <a:ea typeface="メイリオ" pitchFamily="50" charset="-128"/>
                  <a:cs typeface="メイリオ" pitchFamily="50" charset="-128"/>
                </a:rPr>
                <a:t>出典</a:t>
              </a:r>
            </a:p>
          </p:txBody>
        </p:sp>
      </p:grpSp>
    </p:spTree>
    <p:extLst>
      <p:ext uri="{BB962C8B-B14F-4D97-AF65-F5344CB8AC3E}">
        <p14:creationId xmlns:p14="http://schemas.microsoft.com/office/powerpoint/2010/main" val="1710347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9" name="グループ化 98"/>
          <p:cNvGrpSpPr/>
          <p:nvPr/>
        </p:nvGrpSpPr>
        <p:grpSpPr>
          <a:xfrm>
            <a:off x="5169024" y="2584532"/>
            <a:ext cx="4680520" cy="2860692"/>
            <a:chOff x="56456" y="2224492"/>
            <a:chExt cx="4680520" cy="2860692"/>
          </a:xfrm>
        </p:grpSpPr>
        <p:sp>
          <p:nvSpPr>
            <p:cNvPr id="100" name="フローチャート : 判断 99"/>
            <p:cNvSpPr/>
            <p:nvPr/>
          </p:nvSpPr>
          <p:spPr>
            <a:xfrm>
              <a:off x="56456" y="2224492"/>
              <a:ext cx="4680520" cy="2860692"/>
            </a:xfrm>
            <a:prstGeom prst="flowChartDecision">
              <a:avLst/>
            </a:prstGeom>
            <a:blipFill>
              <a:blip r:embed="rId2"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1" name="グループ化 100"/>
            <p:cNvGrpSpPr/>
            <p:nvPr/>
          </p:nvGrpSpPr>
          <p:grpSpPr>
            <a:xfrm>
              <a:off x="992560" y="2267132"/>
              <a:ext cx="2809333" cy="2323735"/>
              <a:chOff x="992560" y="2276872"/>
              <a:chExt cx="2809333" cy="2323735"/>
            </a:xfrm>
          </p:grpSpPr>
          <p:pic>
            <p:nvPicPr>
              <p:cNvPr id="103" name="Picture 2" descr="関連画像"/>
              <p:cNvPicPr>
                <a:picLocks noChangeAspect="1" noChangeArrowheads="1"/>
              </p:cNvPicPr>
              <p:nvPr/>
            </p:nvPicPr>
            <p:blipFill>
              <a:blip r:embed="rId3" cstate="print">
                <a:clrChange>
                  <a:clrFrom>
                    <a:srgbClr val="FFFFFF"/>
                  </a:clrFrom>
                  <a:clrTo>
                    <a:srgbClr val="FFFFFF">
                      <a:alpha val="0"/>
                    </a:srgbClr>
                  </a:clrTo>
                </a:clrChange>
                <a:grayscl/>
              </a:blip>
              <a:srcRect/>
              <a:stretch>
                <a:fillRect/>
              </a:stretch>
            </p:blipFill>
            <p:spPr bwMode="auto">
              <a:xfrm>
                <a:off x="992560" y="2276872"/>
                <a:ext cx="2809333" cy="2323735"/>
              </a:xfrm>
              <a:prstGeom prst="rect">
                <a:avLst/>
              </a:prstGeom>
              <a:noFill/>
            </p:spPr>
          </p:pic>
          <p:grpSp>
            <p:nvGrpSpPr>
              <p:cNvPr id="104" name="グループ化 103"/>
              <p:cNvGrpSpPr/>
              <p:nvPr/>
            </p:nvGrpSpPr>
            <p:grpSpPr>
              <a:xfrm>
                <a:off x="1254041" y="2307488"/>
                <a:ext cx="1754743" cy="1576206"/>
                <a:chOff x="1254041" y="2307488"/>
                <a:chExt cx="1754743" cy="1576206"/>
              </a:xfrm>
            </p:grpSpPr>
            <p:sp>
              <p:nvSpPr>
                <p:cNvPr id="105" name="フローチャート: データ 104"/>
                <p:cNvSpPr>
                  <a:spLocks/>
                </p:cNvSpPr>
                <p:nvPr/>
              </p:nvSpPr>
              <p:spPr>
                <a:xfrm rot="1800000">
                  <a:off x="1254041" y="2585736"/>
                  <a:ext cx="1690365" cy="1040716"/>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ローチャート: データ 105"/>
                <p:cNvSpPr>
                  <a:spLocks/>
                </p:cNvSpPr>
                <p:nvPr/>
              </p:nvSpPr>
              <p:spPr>
                <a:xfrm rot="1800000">
                  <a:off x="2290058" y="2842978"/>
                  <a:ext cx="527059" cy="1040716"/>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ローチャート: データ 106"/>
                <p:cNvSpPr>
                  <a:spLocks/>
                </p:cNvSpPr>
                <p:nvPr/>
              </p:nvSpPr>
              <p:spPr>
                <a:xfrm rot="1800000">
                  <a:off x="1308033" y="2307488"/>
                  <a:ext cx="596228" cy="1044000"/>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 name="直線コネクタ 107"/>
                <p:cNvCxnSpPr/>
                <p:nvPr/>
              </p:nvCxnSpPr>
              <p:spPr>
                <a:xfrm rot="-240000" flipV="1">
                  <a:off x="2432720" y="3140968"/>
                  <a:ext cx="576064" cy="648072"/>
                </a:xfrm>
                <a:prstGeom prst="line">
                  <a:avLst/>
                </a:prstGeom>
                <a:ln w="857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pic>
          <p:nvPicPr>
            <p:cNvPr id="102" name="図 101" descr="太陽光　白抜き３.PNG"/>
            <p:cNvPicPr>
              <a:picLocks/>
            </p:cNvPicPr>
            <p:nvPr/>
          </p:nvPicPr>
          <p:blipFill>
            <a:blip r:embed="rId4" cstate="print"/>
            <a:stretch>
              <a:fillRect/>
            </a:stretch>
          </p:blipFill>
          <p:spPr>
            <a:xfrm rot="17915224">
              <a:off x="1515433" y="2271072"/>
              <a:ext cx="1116000" cy="1638000"/>
            </a:xfrm>
            <a:prstGeom prst="rect">
              <a:avLst/>
            </a:prstGeom>
            <a:scene3d>
              <a:camera prst="orthographicFront">
                <a:rot lat="20399989" lon="19799996" rev="0"/>
              </a:camera>
              <a:lightRig rig="threePt" dir="t"/>
            </a:scene3d>
          </p:spPr>
        </p:pic>
      </p:grpSp>
      <p:sp>
        <p:nvSpPr>
          <p:cNvPr id="5" name="サブタイトル 4"/>
          <p:cNvSpPr>
            <a:spLocks noGrp="1"/>
          </p:cNvSpPr>
          <p:nvPr>
            <p:ph type="subTitle" idx="1"/>
          </p:nvPr>
        </p:nvSpPr>
        <p:spPr/>
        <p:txBody>
          <a:bodyPr>
            <a:noAutofit/>
          </a:bodyPr>
          <a:lstStyle/>
          <a:p>
            <a:r>
              <a:rPr lang="ja-JP" altLang="en-US" dirty="0"/>
              <a:t>なぜ、多くのご家庭が、蓄電池を導入されているのでしょうか？</a:t>
            </a:r>
          </a:p>
          <a:p>
            <a:r>
              <a:rPr lang="ja-JP" altLang="en-US" dirty="0"/>
              <a:t>実は「太陽光と蓄電池がセットのスマートハウス」にランクアップすることで、多くのメリットがあるからなのです。</a:t>
            </a:r>
          </a:p>
        </p:txBody>
      </p:sp>
      <p:sp>
        <p:nvSpPr>
          <p:cNvPr id="4" name="タイトル 3"/>
          <p:cNvSpPr>
            <a:spLocks noGrp="1"/>
          </p:cNvSpPr>
          <p:nvPr>
            <p:ph type="ctrTitle"/>
          </p:nvPr>
        </p:nvSpPr>
        <p:spPr>
          <a:prstGeom prst="rect">
            <a:avLst/>
          </a:prstGeom>
        </p:spPr>
        <p:txBody>
          <a:bodyPr>
            <a:normAutofit/>
          </a:bodyPr>
          <a:lstStyle/>
          <a:p>
            <a:r>
              <a:rPr lang="ja-JP" altLang="en-US" dirty="0"/>
              <a:t>太陽光発電と蓄電池がセットのお家が当たり前の時代に</a:t>
            </a:r>
          </a:p>
        </p:txBody>
      </p:sp>
      <p:sp>
        <p:nvSpPr>
          <p:cNvPr id="7" name="テキスト ボックス 6"/>
          <p:cNvSpPr txBox="1"/>
          <p:nvPr/>
        </p:nvSpPr>
        <p:spPr>
          <a:xfrm>
            <a:off x="800529" y="5911831"/>
            <a:ext cx="8326897" cy="542456"/>
          </a:xfrm>
          <a:prstGeom prst="rect">
            <a:avLst/>
          </a:prstGeom>
          <a:noFill/>
        </p:spPr>
        <p:txBody>
          <a:bodyPr wrap="square" rtlCol="0">
            <a:spAutoFit/>
          </a:bodyPr>
          <a:lstStyle/>
          <a:p>
            <a:pPr>
              <a:lnSpc>
                <a:spcPts val="3800"/>
              </a:lnSpc>
            </a:pPr>
            <a:r>
              <a:rPr lang="ja-JP" altLang="en-US" sz="2200" b="1" dirty="0">
                <a:solidFill>
                  <a:schemeClr val="bg1"/>
                </a:solidFill>
                <a:latin typeface="+mn-ea"/>
                <a:cs typeface="MigMix 1P" pitchFamily="50" charset="-128"/>
              </a:rPr>
              <a:t>なぜ、多くのご家庭が「</a:t>
            </a:r>
            <a:r>
              <a:rPr lang="ja-JP" altLang="en-US" sz="2200" b="1" dirty="0">
                <a:solidFill>
                  <a:srgbClr val="FFFF00"/>
                </a:solidFill>
                <a:latin typeface="+mn-ea"/>
                <a:cs typeface="MigMix 1P" pitchFamily="50" charset="-128"/>
              </a:rPr>
              <a:t>スマートハウス</a:t>
            </a:r>
            <a:r>
              <a:rPr lang="ja-JP" altLang="en-US" sz="2200" b="1" dirty="0">
                <a:solidFill>
                  <a:schemeClr val="bg1"/>
                </a:solidFill>
                <a:latin typeface="+mn-ea"/>
                <a:cs typeface="MigMix 1P" pitchFamily="50" charset="-128"/>
              </a:rPr>
              <a:t>」を選んでいるのか、</a:t>
            </a:r>
          </a:p>
        </p:txBody>
      </p:sp>
      <p:sp>
        <p:nvSpPr>
          <p:cNvPr id="8" name="テキスト ボックス 7"/>
          <p:cNvSpPr txBox="1"/>
          <p:nvPr/>
        </p:nvSpPr>
        <p:spPr>
          <a:xfrm>
            <a:off x="1249804" y="6232779"/>
            <a:ext cx="8326897" cy="542456"/>
          </a:xfrm>
          <a:prstGeom prst="rect">
            <a:avLst/>
          </a:prstGeom>
          <a:noFill/>
        </p:spPr>
        <p:txBody>
          <a:bodyPr wrap="square" rtlCol="0">
            <a:spAutoFit/>
          </a:bodyPr>
          <a:lstStyle/>
          <a:p>
            <a:pPr algn="r">
              <a:lnSpc>
                <a:spcPts val="3800"/>
              </a:lnSpc>
            </a:pPr>
            <a:r>
              <a:rPr lang="ja-JP" altLang="en-US" sz="2200" b="1" dirty="0">
                <a:solidFill>
                  <a:schemeClr val="bg1"/>
                </a:solidFill>
                <a:latin typeface="+mn-ea"/>
                <a:cs typeface="MigMix 1P" pitchFamily="50" charset="-128"/>
              </a:rPr>
              <a:t>一緒に見ていきましょう。</a:t>
            </a:r>
          </a:p>
        </p:txBody>
      </p:sp>
      <p:sp>
        <p:nvSpPr>
          <p:cNvPr id="76" name="二等辺三角形 75"/>
          <p:cNvSpPr/>
          <p:nvPr/>
        </p:nvSpPr>
        <p:spPr>
          <a:xfrm rot="5400000">
            <a:off x="4179273" y="3303345"/>
            <a:ext cx="1907494" cy="792088"/>
          </a:xfrm>
          <a:prstGeom prst="triangle">
            <a:avLst>
              <a:gd name="adj" fmla="val 50384"/>
            </a:avLst>
          </a:prstGeom>
          <a:solidFill>
            <a:schemeClr val="accent6"/>
          </a:solidFill>
          <a:ln w="762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2" name="グループ化 39"/>
          <p:cNvGrpSpPr/>
          <p:nvPr/>
        </p:nvGrpSpPr>
        <p:grpSpPr>
          <a:xfrm>
            <a:off x="7689304" y="4293096"/>
            <a:ext cx="504056" cy="648072"/>
            <a:chOff x="5457056" y="5013176"/>
            <a:chExt cx="504056" cy="648072"/>
          </a:xfrm>
          <a:solidFill>
            <a:schemeClr val="bg1">
              <a:lumMod val="65000"/>
            </a:schemeClr>
          </a:solidFill>
          <a:scene3d>
            <a:camera prst="isometricRightUp"/>
            <a:lightRig rig="threePt" dir="t">
              <a:rot lat="0" lon="0" rev="3600000"/>
            </a:lightRig>
          </a:scene3d>
        </p:grpSpPr>
        <p:sp>
          <p:nvSpPr>
            <p:cNvPr id="38" name="正方形/長方形 37"/>
            <p:cNvSpPr/>
            <p:nvPr/>
          </p:nvSpPr>
          <p:spPr>
            <a:xfrm>
              <a:off x="5457056" y="5013176"/>
              <a:ext cx="504056" cy="648072"/>
            </a:xfrm>
            <a:prstGeom prst="rect">
              <a:avLst/>
            </a:prstGeom>
            <a:grpFill/>
            <a:ln>
              <a:solidFill>
                <a:schemeClr val="tx1"/>
              </a:solidFill>
            </a:ln>
            <a:sp3d extrusionH="31750" prstMaterial="matte">
              <a:bevelT w="107950" h="1079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5564497" y="5127932"/>
              <a:ext cx="288032" cy="45719"/>
            </a:xfrm>
            <a:prstGeom prst="rect">
              <a:avLst/>
            </a:prstGeom>
            <a:grpFill/>
            <a:sp3d extrusionH="31750" prstMaterial="matte">
              <a:bevelT w="107950" h="1079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2" name="直線コネクタ 41"/>
          <p:cNvCxnSpPr/>
          <p:nvPr/>
        </p:nvCxnSpPr>
        <p:spPr>
          <a:xfrm>
            <a:off x="8193360" y="3573016"/>
            <a:ext cx="0" cy="792088"/>
          </a:xfrm>
          <a:prstGeom prst="line">
            <a:avLst/>
          </a:prstGeom>
          <a:ln w="44450">
            <a:solidFill>
              <a:schemeClr val="bg1"/>
            </a:solidFill>
          </a:ln>
          <a:scene3d>
            <a:camera prst="obliqueTopLeft"/>
            <a:lightRig rig="threePt" dir="t"/>
          </a:scene3d>
          <a:sp3d extrusionH="76200" contourW="12700">
            <a:bevelT prst="relaxedInset"/>
            <a:extrusionClr>
              <a:schemeClr val="tx1">
                <a:lumMod val="95000"/>
                <a:lumOff val="5000"/>
              </a:schemeClr>
            </a:extrusionClr>
            <a:contourClr>
              <a:schemeClr val="tx1">
                <a:lumMod val="75000"/>
                <a:lumOff val="25000"/>
              </a:schemeClr>
            </a:contourClr>
          </a:sp3d>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8063974" y="3501008"/>
            <a:ext cx="144016" cy="72008"/>
          </a:xfrm>
          <a:prstGeom prst="line">
            <a:avLst/>
          </a:prstGeom>
          <a:ln w="44450">
            <a:solidFill>
              <a:schemeClr val="bg1"/>
            </a:solidFill>
          </a:ln>
          <a:scene3d>
            <a:camera prst="obliqueTopLeft">
              <a:rot lat="0" lon="21599994" rev="20399999"/>
            </a:camera>
            <a:lightRig rig="threePt" dir="t"/>
          </a:scene3d>
          <a:sp3d extrusionH="76200" contourW="12700">
            <a:bevelT prst="relaxedInset"/>
            <a:extrusionClr>
              <a:schemeClr val="tx1">
                <a:lumMod val="95000"/>
                <a:lumOff val="5000"/>
              </a:schemeClr>
            </a:extrusionClr>
            <a:contourClr>
              <a:schemeClr val="tx1">
                <a:lumMod val="75000"/>
                <a:lumOff val="25000"/>
              </a:schemeClr>
            </a:contourClr>
          </a:sp3d>
        </p:spPr>
        <p:style>
          <a:lnRef idx="1">
            <a:schemeClr val="accent1"/>
          </a:lnRef>
          <a:fillRef idx="0">
            <a:schemeClr val="accent1"/>
          </a:fillRef>
          <a:effectRef idx="0">
            <a:schemeClr val="accent1"/>
          </a:effectRef>
          <a:fontRef idx="minor">
            <a:schemeClr val="tx1"/>
          </a:fontRef>
        </p:style>
      </p:cxnSp>
      <p:grpSp>
        <p:nvGrpSpPr>
          <p:cNvPr id="3" name="グループ化 54"/>
          <p:cNvGrpSpPr/>
          <p:nvPr/>
        </p:nvGrpSpPr>
        <p:grpSpPr>
          <a:xfrm>
            <a:off x="7718564" y="4293096"/>
            <a:ext cx="504056" cy="648072"/>
            <a:chOff x="5457056" y="5013176"/>
            <a:chExt cx="504056" cy="648072"/>
          </a:xfrm>
          <a:solidFill>
            <a:schemeClr val="bg1">
              <a:lumMod val="65000"/>
            </a:schemeClr>
          </a:solidFill>
          <a:scene3d>
            <a:camera prst="isometricRightUp"/>
            <a:lightRig rig="threePt" dir="t">
              <a:rot lat="0" lon="0" rev="3600000"/>
            </a:lightRig>
          </a:scene3d>
        </p:grpSpPr>
        <p:sp>
          <p:nvSpPr>
            <p:cNvPr id="56" name="正方形/長方形 55"/>
            <p:cNvSpPr/>
            <p:nvPr/>
          </p:nvSpPr>
          <p:spPr>
            <a:xfrm>
              <a:off x="5457056" y="5013176"/>
              <a:ext cx="504056" cy="648072"/>
            </a:xfrm>
            <a:prstGeom prst="rect">
              <a:avLst/>
            </a:prstGeom>
            <a:grpFill/>
            <a:ln>
              <a:solidFill>
                <a:schemeClr val="bg1">
                  <a:lumMod val="50000"/>
                </a:schemeClr>
              </a:solidFill>
            </a:ln>
            <a:sp3d extrusionH="31750" prstMaterial="matte">
              <a:bevelT w="95250" h="1714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p:cNvSpPr/>
            <p:nvPr/>
          </p:nvSpPr>
          <p:spPr>
            <a:xfrm>
              <a:off x="5564497" y="5127932"/>
              <a:ext cx="288032" cy="45719"/>
            </a:xfrm>
            <a:prstGeom prst="rect">
              <a:avLst/>
            </a:prstGeom>
            <a:grpFill/>
            <a:ln>
              <a:solidFill>
                <a:schemeClr val="bg1">
                  <a:lumMod val="50000"/>
                </a:schemeClr>
              </a:solidFill>
            </a:ln>
            <a:sp3d extrusionH="31750" prstMaterial="matte">
              <a:bevelT w="95250" h="1714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014" name="AutoShape 6" descr="画像化"/>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43016" name="AutoShape 8" descr="画像化"/>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grpSp>
        <p:nvGrpSpPr>
          <p:cNvPr id="49" name="グループ化 48"/>
          <p:cNvGrpSpPr/>
          <p:nvPr/>
        </p:nvGrpSpPr>
        <p:grpSpPr>
          <a:xfrm>
            <a:off x="8064896" y="2636912"/>
            <a:ext cx="1841104" cy="1853258"/>
            <a:chOff x="7257257" y="927670"/>
            <a:chExt cx="1928664" cy="1853258"/>
          </a:xfrm>
        </p:grpSpPr>
        <p:sp>
          <p:nvSpPr>
            <p:cNvPr id="40" name="円形吹き出し 39"/>
            <p:cNvSpPr/>
            <p:nvPr/>
          </p:nvSpPr>
          <p:spPr>
            <a:xfrm>
              <a:off x="7257257" y="927670"/>
              <a:ext cx="1928664" cy="1853258"/>
            </a:xfrm>
            <a:prstGeom prst="wedgeEllipseCallout">
              <a:avLst>
                <a:gd name="adj1" fmla="val -44918"/>
                <a:gd name="adj2" fmla="val 49126"/>
              </a:avLst>
            </a:prstGeom>
            <a:blipFill>
              <a:blip r:embed="rId5" cstate="prin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図 31" descr="京セラ　蓄電池　白抜き.png"/>
            <p:cNvPicPr>
              <a:picLocks noChangeAspect="1"/>
            </p:cNvPicPr>
            <p:nvPr/>
          </p:nvPicPr>
          <p:blipFill>
            <a:blip r:embed="rId6" cstate="print"/>
            <a:stretch>
              <a:fillRect/>
            </a:stretch>
          </p:blipFill>
          <p:spPr>
            <a:xfrm>
              <a:off x="7618128" y="1143694"/>
              <a:ext cx="1103685" cy="1460185"/>
            </a:xfrm>
            <a:prstGeom prst="rect">
              <a:avLst/>
            </a:prstGeom>
          </p:spPr>
        </p:pic>
      </p:grpSp>
      <p:grpSp>
        <p:nvGrpSpPr>
          <p:cNvPr id="9" name="グループ化 8"/>
          <p:cNvGrpSpPr/>
          <p:nvPr/>
        </p:nvGrpSpPr>
        <p:grpSpPr>
          <a:xfrm>
            <a:off x="56456" y="2584532"/>
            <a:ext cx="4680520" cy="2860692"/>
            <a:chOff x="56456" y="2224492"/>
            <a:chExt cx="4680520" cy="2860692"/>
          </a:xfrm>
        </p:grpSpPr>
        <p:sp>
          <p:nvSpPr>
            <p:cNvPr id="34" name="フローチャート : 判断 33"/>
            <p:cNvSpPr/>
            <p:nvPr/>
          </p:nvSpPr>
          <p:spPr>
            <a:xfrm>
              <a:off x="56456" y="2224492"/>
              <a:ext cx="4680520" cy="2860692"/>
            </a:xfrm>
            <a:prstGeom prst="flowChartDecision">
              <a:avLst/>
            </a:prstGeom>
            <a:blipFill>
              <a:blip r:embed="rId2"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グループ化 54"/>
            <p:cNvGrpSpPr/>
            <p:nvPr/>
          </p:nvGrpSpPr>
          <p:grpSpPr>
            <a:xfrm>
              <a:off x="992560" y="2276872"/>
              <a:ext cx="2809333" cy="2323735"/>
              <a:chOff x="992560" y="2286612"/>
              <a:chExt cx="2809333" cy="2323735"/>
            </a:xfrm>
          </p:grpSpPr>
          <p:pic>
            <p:nvPicPr>
              <p:cNvPr id="24" name="Picture 2" descr="関連画像"/>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92560" y="2286612"/>
                <a:ext cx="2809333" cy="2323735"/>
              </a:xfrm>
              <a:prstGeom prst="rect">
                <a:avLst/>
              </a:prstGeom>
              <a:noFill/>
            </p:spPr>
          </p:pic>
          <p:grpSp>
            <p:nvGrpSpPr>
              <p:cNvPr id="47" name="グループ化 46"/>
              <p:cNvGrpSpPr/>
              <p:nvPr/>
            </p:nvGrpSpPr>
            <p:grpSpPr>
              <a:xfrm>
                <a:off x="1254041" y="2307488"/>
                <a:ext cx="1754743" cy="1576206"/>
                <a:chOff x="1254041" y="2307488"/>
                <a:chExt cx="1754743" cy="1576206"/>
              </a:xfrm>
            </p:grpSpPr>
            <p:sp>
              <p:nvSpPr>
                <p:cNvPr id="31" name="フローチャート: データ 30"/>
                <p:cNvSpPr>
                  <a:spLocks/>
                </p:cNvSpPr>
                <p:nvPr/>
              </p:nvSpPr>
              <p:spPr>
                <a:xfrm rot="1800000">
                  <a:off x="1254041" y="2585736"/>
                  <a:ext cx="1690365" cy="1040716"/>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ローチャート: データ 40"/>
                <p:cNvSpPr>
                  <a:spLocks/>
                </p:cNvSpPr>
                <p:nvPr/>
              </p:nvSpPr>
              <p:spPr>
                <a:xfrm rot="1800000">
                  <a:off x="2290058" y="2842978"/>
                  <a:ext cx="527059" cy="1040716"/>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ローチャート: データ 42"/>
                <p:cNvSpPr>
                  <a:spLocks/>
                </p:cNvSpPr>
                <p:nvPr/>
              </p:nvSpPr>
              <p:spPr>
                <a:xfrm rot="1800000">
                  <a:off x="1308033" y="2307488"/>
                  <a:ext cx="596228" cy="1044000"/>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5" name="直線コネクタ 44"/>
                <p:cNvCxnSpPr/>
                <p:nvPr/>
              </p:nvCxnSpPr>
              <p:spPr>
                <a:xfrm rot="-240000" flipV="1">
                  <a:off x="2432720" y="3140968"/>
                  <a:ext cx="576064" cy="648072"/>
                </a:xfrm>
                <a:prstGeom prst="line">
                  <a:avLst/>
                </a:prstGeom>
                <a:ln w="857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pic>
          <p:nvPicPr>
            <p:cNvPr id="86" name="図 85" descr="太陽光　白抜き３.PNG"/>
            <p:cNvPicPr>
              <a:picLocks/>
            </p:cNvPicPr>
            <p:nvPr/>
          </p:nvPicPr>
          <p:blipFill>
            <a:blip r:embed="rId4" cstate="print"/>
            <a:stretch>
              <a:fillRect/>
            </a:stretch>
          </p:blipFill>
          <p:spPr>
            <a:xfrm rot="17915224">
              <a:off x="1515433" y="2271072"/>
              <a:ext cx="1116000" cy="1638000"/>
            </a:xfrm>
            <a:prstGeom prst="rect">
              <a:avLst/>
            </a:prstGeom>
            <a:scene3d>
              <a:camera prst="orthographicFront">
                <a:rot lat="20399989" lon="19799996" rev="0"/>
              </a:camera>
              <a:lightRig rig="threePt" dir="t"/>
            </a:scene3d>
          </p:spPr>
        </p:pic>
      </p:grpSp>
      <p:grpSp>
        <p:nvGrpSpPr>
          <p:cNvPr id="44" name="グループ化 43"/>
          <p:cNvGrpSpPr/>
          <p:nvPr/>
        </p:nvGrpSpPr>
        <p:grpSpPr>
          <a:xfrm>
            <a:off x="6090827" y="1765272"/>
            <a:ext cx="2880000" cy="634604"/>
            <a:chOff x="1036356" y="2028480"/>
            <a:chExt cx="1690995" cy="348988"/>
          </a:xfrm>
        </p:grpSpPr>
        <p:sp>
          <p:nvSpPr>
            <p:cNvPr id="46" name="正方形/長方形 45"/>
            <p:cNvSpPr/>
            <p:nvPr/>
          </p:nvSpPr>
          <p:spPr>
            <a:xfrm>
              <a:off x="1089736" y="2077348"/>
              <a:ext cx="1584236" cy="287735"/>
            </a:xfrm>
            <a:prstGeom prst="rect">
              <a:avLst/>
            </a:prstGeom>
          </p:spPr>
          <p:txBody>
            <a:bodyPr wrap="none">
              <a:spAutoFit/>
            </a:bodyPr>
            <a:lstStyle/>
            <a:p>
              <a:pPr algn="ctr"/>
              <a:r>
                <a:rPr lang="ja-JP" altLang="en-US" sz="2800" b="1" dirty="0">
                  <a:latin typeface="メイリオ" panose="020B0604030504040204" pitchFamily="50" charset="-128"/>
                  <a:ea typeface="メイリオ" panose="020B0604030504040204" pitchFamily="50" charset="-128"/>
                  <a:cs typeface="Migu 1P" pitchFamily="50" charset="-128"/>
                </a:rPr>
                <a:t>太陽光＋蓄電池</a:t>
              </a:r>
            </a:p>
          </p:txBody>
        </p:sp>
        <p:cxnSp>
          <p:nvCxnSpPr>
            <p:cNvPr id="50" name="直線コネクタ 49"/>
            <p:cNvCxnSpPr/>
            <p:nvPr/>
          </p:nvCxnSpPr>
          <p:spPr>
            <a:xfrm>
              <a:off x="1036356" y="2377468"/>
              <a:ext cx="169099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1036356" y="2028480"/>
              <a:ext cx="169099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52" name="グループ化 51"/>
          <p:cNvGrpSpPr/>
          <p:nvPr/>
        </p:nvGrpSpPr>
        <p:grpSpPr>
          <a:xfrm>
            <a:off x="952619" y="1765272"/>
            <a:ext cx="2880000" cy="720000"/>
            <a:chOff x="1036356" y="2028480"/>
            <a:chExt cx="1690995" cy="348988"/>
          </a:xfrm>
        </p:grpSpPr>
        <p:sp>
          <p:nvSpPr>
            <p:cNvPr id="53" name="正方形/長方形 52"/>
            <p:cNvSpPr/>
            <p:nvPr/>
          </p:nvSpPr>
          <p:spPr>
            <a:xfrm>
              <a:off x="1089737" y="2092798"/>
              <a:ext cx="1584237" cy="243733"/>
            </a:xfrm>
            <a:prstGeom prst="rect">
              <a:avLst/>
            </a:prstGeom>
          </p:spPr>
          <p:txBody>
            <a:bodyPr wrap="none">
              <a:spAutoFit/>
            </a:bodyPr>
            <a:lstStyle/>
            <a:p>
              <a:pPr algn="ctr"/>
              <a:r>
                <a:rPr lang="ja-JP" altLang="en-US" sz="2800" b="1" dirty="0">
                  <a:latin typeface="メイリオ" panose="020B0604030504040204" pitchFamily="50" charset="-128"/>
                  <a:ea typeface="メイリオ" panose="020B0604030504040204" pitchFamily="50" charset="-128"/>
                  <a:cs typeface="Migu 1P" pitchFamily="50" charset="-128"/>
                </a:rPr>
                <a:t>太陽光発電のみ</a:t>
              </a:r>
            </a:p>
          </p:txBody>
        </p:sp>
        <p:cxnSp>
          <p:nvCxnSpPr>
            <p:cNvPr id="54" name="直線コネクタ 53"/>
            <p:cNvCxnSpPr/>
            <p:nvPr/>
          </p:nvCxnSpPr>
          <p:spPr>
            <a:xfrm>
              <a:off x="1036356" y="2377468"/>
              <a:ext cx="1690995"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036356" y="2028480"/>
              <a:ext cx="1690995"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fld id="{B9175CCA-4C85-461A-88F3-BDE312AD1D97}" type="slidenum">
              <a:rPr kumimoji="1" lang="ja-JP" altLang="en-US" smtClean="0"/>
              <a:pPr/>
              <a:t>11</a:t>
            </a:fld>
            <a:endParaRPr kumimoji="1" lang="ja-JP" altLang="en-US"/>
          </a:p>
        </p:txBody>
      </p:sp>
      <p:pic>
        <p:nvPicPr>
          <p:cNvPr id="3" name="図 2" descr="太陽光パネル.jpg"/>
          <p:cNvPicPr>
            <a:picLocks noChangeAspect="1"/>
          </p:cNvPicPr>
          <p:nvPr/>
        </p:nvPicPr>
        <p:blipFill>
          <a:blip r:embed="rId2" cstate="print"/>
          <a:stretch>
            <a:fillRect/>
          </a:stretch>
        </p:blipFill>
        <p:spPr>
          <a:xfrm>
            <a:off x="0" y="-27384"/>
            <a:ext cx="9906000" cy="6885384"/>
          </a:xfrm>
          <a:prstGeom prst="rect">
            <a:avLst/>
          </a:prstGeom>
        </p:spPr>
      </p:pic>
      <p:sp>
        <p:nvSpPr>
          <p:cNvPr id="4" name="テキスト ボックス 3"/>
          <p:cNvSpPr txBox="1"/>
          <p:nvPr/>
        </p:nvSpPr>
        <p:spPr>
          <a:xfrm>
            <a:off x="776536" y="548680"/>
            <a:ext cx="8820435" cy="754664"/>
          </a:xfrm>
          <a:prstGeom prst="rect">
            <a:avLst/>
          </a:prstGeom>
          <a:noFill/>
        </p:spPr>
        <p:txBody>
          <a:bodyPr wrap="none" lIns="107287" tIns="53643" rIns="107287" bIns="53643" rtlCol="0">
            <a:spAutoFit/>
          </a:bodyPr>
          <a:lstStyle/>
          <a:p>
            <a:pPr defTabSz="1072866">
              <a:lnSpc>
                <a:spcPct val="150000"/>
              </a:lnSpc>
            </a:pPr>
            <a:r>
              <a:rPr lang="ja-JP" altLang="en-US" sz="2800" b="1" spc="117" dirty="0">
                <a:solidFill>
                  <a:srgbClr val="FFFF00"/>
                </a:solidFill>
                <a:latin typeface="メイリオ" pitchFamily="50" charset="-128"/>
                <a:ea typeface="メイリオ" pitchFamily="50" charset="-128"/>
                <a:cs typeface="メイリオ" pitchFamily="50" charset="-128"/>
              </a:rPr>
              <a:t>太陽光のメリットはいつまで有効活用できるのか？</a:t>
            </a:r>
            <a:endParaRPr lang="en-US" altLang="ja-JP" sz="1100" b="1" spc="117" dirty="0">
              <a:solidFill>
                <a:srgbClr val="FFFF00"/>
              </a:solidFill>
              <a:latin typeface="メイリオ" pitchFamily="50" charset="-128"/>
              <a:ea typeface="メイリオ" pitchFamily="50" charset="-128"/>
              <a:cs typeface="メイリオ" pitchFamily="50" charset="-12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サブタイトル 25"/>
          <p:cNvSpPr>
            <a:spLocks noGrp="1"/>
          </p:cNvSpPr>
          <p:nvPr>
            <p:ph type="subTitle" idx="1"/>
          </p:nvPr>
        </p:nvSpPr>
        <p:spPr/>
        <p:txBody>
          <a:bodyPr/>
          <a:lstStyle/>
          <a:p>
            <a:r>
              <a:rPr lang="ja-JP" altLang="en-US" dirty="0"/>
              <a:t>太陽光発電システムは、よく</a:t>
            </a:r>
            <a:r>
              <a:rPr lang="en-US" altLang="ja-JP" dirty="0"/>
              <a:t>｢ </a:t>
            </a:r>
            <a:r>
              <a:rPr lang="ja-JP" altLang="en-US" dirty="0"/>
              <a:t>本当に</a:t>
            </a:r>
            <a:r>
              <a:rPr lang="en-US" altLang="ja-JP" dirty="0"/>
              <a:t>30</a:t>
            </a:r>
            <a:r>
              <a:rPr lang="ja-JP" altLang="en-US" dirty="0"/>
              <a:t>年も使えるの？ </a:t>
            </a:r>
            <a:r>
              <a:rPr lang="en-US" altLang="ja-JP" dirty="0"/>
              <a:t>｣</a:t>
            </a:r>
            <a:r>
              <a:rPr lang="ja-JP" altLang="en-US" dirty="0"/>
              <a:t>と質問されますが、本当に使えます。</a:t>
            </a:r>
          </a:p>
          <a:p>
            <a:r>
              <a:rPr lang="en-US" altLang="ja-JP" dirty="0"/>
              <a:t>30</a:t>
            </a:r>
            <a:r>
              <a:rPr lang="ja-JP" altLang="en-US" dirty="0"/>
              <a:t>年以上前なので、今より性能は劣りますが、それでも問題なく稼働し続けている実例が多数存在しています。</a:t>
            </a:r>
          </a:p>
        </p:txBody>
      </p:sp>
      <p:sp>
        <p:nvSpPr>
          <p:cNvPr id="20" name="タイトル 19"/>
          <p:cNvSpPr>
            <a:spLocks noGrp="1"/>
          </p:cNvSpPr>
          <p:nvPr>
            <p:ph type="ctrTitle"/>
          </p:nvPr>
        </p:nvSpPr>
        <p:spPr/>
        <p:txBody>
          <a:bodyPr>
            <a:normAutofit/>
          </a:bodyPr>
          <a:lstStyle/>
          <a:p>
            <a:r>
              <a:rPr lang="ja-JP" altLang="en-US" dirty="0"/>
              <a:t>太陽光発電は</a:t>
            </a:r>
            <a:r>
              <a:rPr lang="en-US" altLang="ja-JP" sz="3100" dirty="0"/>
              <a:t>30</a:t>
            </a:r>
            <a:r>
              <a:rPr lang="ja-JP" altLang="en-US" dirty="0"/>
              <a:t>年間以上使うことができる</a:t>
            </a:r>
            <a:endParaRPr kumimoji="1" lang="ja-JP" altLang="en-US" dirty="0"/>
          </a:p>
        </p:txBody>
      </p:sp>
      <p:sp>
        <p:nvSpPr>
          <p:cNvPr id="24" name="テキスト ボックス 23"/>
          <p:cNvSpPr txBox="1"/>
          <p:nvPr/>
        </p:nvSpPr>
        <p:spPr>
          <a:xfrm>
            <a:off x="1424608" y="6198931"/>
            <a:ext cx="9094713" cy="596317"/>
          </a:xfrm>
          <a:prstGeom prst="rect">
            <a:avLst/>
          </a:prstGeom>
          <a:noFill/>
        </p:spPr>
        <p:txBody>
          <a:bodyPr wrap="square" rtlCol="0">
            <a:spAutoFit/>
          </a:bodyPr>
          <a:lstStyle/>
          <a:p>
            <a:pPr>
              <a:lnSpc>
                <a:spcPts val="3800"/>
              </a:lnSpc>
            </a:pPr>
            <a:r>
              <a:rPr lang="ja-JP" altLang="en-US" sz="2400" b="1" dirty="0">
                <a:solidFill>
                  <a:schemeClr val="bg1"/>
                </a:solidFill>
                <a:latin typeface="+mn-ea"/>
                <a:cs typeface="MigMix 1P" pitchFamily="50" charset="-128"/>
              </a:rPr>
              <a:t>太陽光パネルは、間違いなく</a:t>
            </a:r>
            <a:r>
              <a:rPr lang="en-US" altLang="ja-JP" sz="2400" b="1" dirty="0">
                <a:solidFill>
                  <a:srgbClr val="FFFF00"/>
                </a:solidFill>
                <a:latin typeface="+mn-ea"/>
                <a:cs typeface="MigMix 1P" pitchFamily="50" charset="-128"/>
              </a:rPr>
              <a:t>30</a:t>
            </a:r>
            <a:r>
              <a:rPr lang="ja-JP" altLang="en-US" sz="2400" b="1" dirty="0">
                <a:solidFill>
                  <a:srgbClr val="FFFF00"/>
                </a:solidFill>
                <a:latin typeface="+mn-ea"/>
                <a:cs typeface="MigMix 1P" pitchFamily="50" charset="-128"/>
              </a:rPr>
              <a:t>年間</a:t>
            </a:r>
            <a:r>
              <a:rPr lang="ja-JP" altLang="en-US" sz="2400" b="1" dirty="0">
                <a:solidFill>
                  <a:schemeClr val="bg1"/>
                </a:solidFill>
                <a:latin typeface="+mn-ea"/>
                <a:cs typeface="MigMix 1P" pitchFamily="50" charset="-128"/>
              </a:rPr>
              <a:t>使い続けられるのです。</a:t>
            </a:r>
          </a:p>
        </p:txBody>
      </p:sp>
      <p:sp>
        <p:nvSpPr>
          <p:cNvPr id="95" name="正方形/長方形 94"/>
          <p:cNvSpPr/>
          <p:nvPr/>
        </p:nvSpPr>
        <p:spPr>
          <a:xfrm>
            <a:off x="4880992" y="4883688"/>
            <a:ext cx="4584124" cy="830997"/>
          </a:xfrm>
          <a:prstGeom prst="rect">
            <a:avLst/>
          </a:prstGeom>
          <a:solidFill>
            <a:schemeClr val="accent6">
              <a:lumMod val="20000"/>
              <a:lumOff val="80000"/>
            </a:schemeClr>
          </a:solidFill>
        </p:spPr>
        <p:txBody>
          <a:bodyPr wrap="square">
            <a:spAutoFit/>
          </a:bodyPr>
          <a:lstStyle/>
          <a:p>
            <a:r>
              <a:rPr lang="en-US" altLang="ja-JP" sz="1200" dirty="0">
                <a:solidFill>
                  <a:schemeClr val="tx1">
                    <a:lumMod val="50000"/>
                    <a:lumOff val="50000"/>
                  </a:schemeClr>
                </a:solidFill>
                <a:latin typeface="メイリオ" pitchFamily="50" charset="-128"/>
                <a:ea typeface="メイリオ" pitchFamily="50" charset="-128"/>
                <a:cs typeface="メイリオ" pitchFamily="50" charset="-128"/>
              </a:rPr>
              <a:t>1978</a:t>
            </a:r>
            <a:r>
              <a:rPr lang="ja-JP" altLang="en-US" sz="1200" dirty="0">
                <a:solidFill>
                  <a:schemeClr val="tx1">
                    <a:lumMod val="50000"/>
                    <a:lumOff val="50000"/>
                  </a:schemeClr>
                </a:solidFill>
                <a:latin typeface="メイリオ" pitchFamily="50" charset="-128"/>
                <a:ea typeface="メイリオ" pitchFamily="50" charset="-128"/>
                <a:cs typeface="メイリオ" pitchFamily="50" charset="-128"/>
              </a:rPr>
              <a:t>年、</a:t>
            </a:r>
            <a:r>
              <a:rPr lang="en-US" altLang="ja-JP" sz="1200" dirty="0">
                <a:solidFill>
                  <a:schemeClr val="tx1">
                    <a:lumMod val="50000"/>
                    <a:lumOff val="50000"/>
                  </a:schemeClr>
                </a:solidFill>
                <a:latin typeface="メイリオ" pitchFamily="50" charset="-128"/>
                <a:ea typeface="メイリオ" pitchFamily="50" charset="-128"/>
                <a:cs typeface="メイリオ" pitchFamily="50" charset="-128"/>
              </a:rPr>
              <a:t>SHARP</a:t>
            </a:r>
            <a:r>
              <a:rPr lang="ja-JP" altLang="en-US" sz="1200" dirty="0">
                <a:solidFill>
                  <a:schemeClr val="tx1">
                    <a:lumMod val="50000"/>
                    <a:lumOff val="50000"/>
                  </a:schemeClr>
                </a:solidFill>
                <a:latin typeface="メイリオ" pitchFamily="50" charset="-128"/>
                <a:ea typeface="メイリオ" pitchFamily="50" charset="-128"/>
                <a:cs typeface="メイリオ" pitchFamily="50" charset="-128"/>
              </a:rPr>
              <a:t>は長崎県御神島（現・尾上島）という電源のない離島の無人灯台へ「永く使用でき、長期間、保守も不要」なため設置されました。多少劣化等はあるものの、</a:t>
            </a:r>
            <a:r>
              <a:rPr lang="en-US" altLang="ja-JP" sz="1200" dirty="0">
                <a:solidFill>
                  <a:schemeClr val="tx1">
                    <a:lumMod val="50000"/>
                    <a:lumOff val="50000"/>
                  </a:schemeClr>
                </a:solidFill>
                <a:latin typeface="メイリオ" pitchFamily="50" charset="-128"/>
                <a:ea typeface="メイリオ" pitchFamily="50" charset="-128"/>
                <a:cs typeface="メイリオ" pitchFamily="50" charset="-128"/>
              </a:rPr>
              <a:t>2009</a:t>
            </a:r>
            <a:r>
              <a:rPr lang="ja-JP" altLang="en-US" sz="1200" dirty="0">
                <a:solidFill>
                  <a:schemeClr val="tx1">
                    <a:lumMod val="50000"/>
                    <a:lumOff val="50000"/>
                  </a:schemeClr>
                </a:solidFill>
                <a:latin typeface="メイリオ" pitchFamily="50" charset="-128"/>
                <a:ea typeface="メイリオ" pitchFamily="50" charset="-128"/>
                <a:cs typeface="メイリオ" pitchFamily="50" charset="-128"/>
              </a:rPr>
              <a:t>年までの</a:t>
            </a:r>
            <a:r>
              <a:rPr lang="en-US" altLang="ja-JP" sz="1200" dirty="0">
                <a:solidFill>
                  <a:schemeClr val="tx1">
                    <a:lumMod val="50000"/>
                    <a:lumOff val="50000"/>
                  </a:schemeClr>
                </a:solidFill>
                <a:latin typeface="メイリオ" pitchFamily="50" charset="-128"/>
                <a:ea typeface="メイリオ" pitchFamily="50" charset="-128"/>
                <a:cs typeface="メイリオ" pitchFamily="50" charset="-128"/>
              </a:rPr>
              <a:t>31</a:t>
            </a:r>
            <a:r>
              <a:rPr lang="ja-JP" altLang="en-US" sz="1200" dirty="0">
                <a:solidFill>
                  <a:schemeClr val="tx1">
                    <a:lumMod val="50000"/>
                    <a:lumOff val="50000"/>
                  </a:schemeClr>
                </a:solidFill>
                <a:latin typeface="メイリオ" pitchFamily="50" charset="-128"/>
                <a:ea typeface="メイリオ" pitchFamily="50" charset="-128"/>
                <a:cs typeface="メイリオ" pitchFamily="50" charset="-128"/>
              </a:rPr>
              <a:t>年間も発電稼動を続けました。</a:t>
            </a:r>
          </a:p>
        </p:txBody>
      </p:sp>
      <p:sp>
        <p:nvSpPr>
          <p:cNvPr id="6" name="正方形/長方形 5"/>
          <p:cNvSpPr/>
          <p:nvPr/>
        </p:nvSpPr>
        <p:spPr>
          <a:xfrm>
            <a:off x="514941" y="4883688"/>
            <a:ext cx="3934003" cy="1015663"/>
          </a:xfrm>
          <a:prstGeom prst="rect">
            <a:avLst/>
          </a:prstGeom>
          <a:solidFill>
            <a:schemeClr val="accent6">
              <a:lumMod val="20000"/>
              <a:lumOff val="80000"/>
            </a:schemeClr>
          </a:solidFill>
        </p:spPr>
        <p:txBody>
          <a:bodyPr wrap="square">
            <a:spAutoFit/>
          </a:bodyPr>
          <a:lstStyle/>
          <a:p>
            <a:r>
              <a:rPr lang="en-US" altLang="ja-JP" sz="1200" dirty="0">
                <a:solidFill>
                  <a:schemeClr val="tx1">
                    <a:lumMod val="50000"/>
                    <a:lumOff val="50000"/>
                  </a:schemeClr>
                </a:solidFill>
                <a:latin typeface="+mn-ea"/>
              </a:rPr>
              <a:t>1983</a:t>
            </a:r>
            <a:r>
              <a:rPr lang="ja-JP" altLang="en-US" sz="1200" dirty="0">
                <a:solidFill>
                  <a:schemeClr val="tx1">
                    <a:lumMod val="50000"/>
                    <a:lumOff val="50000"/>
                  </a:schemeClr>
                </a:solidFill>
                <a:latin typeface="+mn-ea"/>
              </a:rPr>
              <a:t>年、「自然エネルギーで観音様を照らしたい」という当時のご住職の思いから、大観音石像を照らす照明の電源として設置されました。</a:t>
            </a:r>
            <a:r>
              <a:rPr lang="en-US" altLang="ja-JP" sz="1200" dirty="0">
                <a:solidFill>
                  <a:schemeClr val="tx1">
                    <a:lumMod val="50000"/>
                    <a:lumOff val="50000"/>
                  </a:schemeClr>
                </a:solidFill>
                <a:latin typeface="+mn-ea"/>
              </a:rPr>
              <a:t>2011</a:t>
            </a:r>
            <a:r>
              <a:rPr lang="ja-JP" altLang="en-US" sz="1200" dirty="0">
                <a:solidFill>
                  <a:schemeClr val="tx1">
                    <a:lumMod val="50000"/>
                    <a:lumOff val="50000"/>
                  </a:schemeClr>
                </a:solidFill>
                <a:latin typeface="+mn-ea"/>
              </a:rPr>
              <a:t>年、性能評価試験を実施したところ、劣化はほとんど見られず、</a:t>
            </a:r>
            <a:r>
              <a:rPr lang="en-US" altLang="ja-JP" sz="1200" dirty="0">
                <a:solidFill>
                  <a:schemeClr val="tx1">
                    <a:lumMod val="50000"/>
                    <a:lumOff val="50000"/>
                  </a:schemeClr>
                </a:solidFill>
                <a:latin typeface="+mn-ea"/>
              </a:rPr>
              <a:t>2016</a:t>
            </a:r>
            <a:r>
              <a:rPr lang="ja-JP" altLang="en-US" sz="1200" dirty="0">
                <a:solidFill>
                  <a:schemeClr val="tx1">
                    <a:lumMod val="50000"/>
                    <a:lumOff val="50000"/>
                  </a:schemeClr>
                </a:solidFill>
                <a:latin typeface="+mn-ea"/>
              </a:rPr>
              <a:t>年</a:t>
            </a:r>
            <a:r>
              <a:rPr lang="en-US" altLang="ja-JP" sz="1200" dirty="0">
                <a:solidFill>
                  <a:schemeClr val="tx1">
                    <a:lumMod val="50000"/>
                    <a:lumOff val="50000"/>
                  </a:schemeClr>
                </a:solidFill>
                <a:latin typeface="+mn-ea"/>
              </a:rPr>
              <a:t>3</a:t>
            </a:r>
            <a:r>
              <a:rPr lang="ja-JP" altLang="en-US" sz="1200" dirty="0">
                <a:solidFill>
                  <a:schemeClr val="tx1">
                    <a:lumMod val="50000"/>
                    <a:lumOff val="50000"/>
                  </a:schemeClr>
                </a:solidFill>
                <a:latin typeface="+mn-ea"/>
              </a:rPr>
              <a:t>月まで</a:t>
            </a:r>
            <a:r>
              <a:rPr lang="en-US" altLang="ja-JP" sz="1200" dirty="0">
                <a:solidFill>
                  <a:schemeClr val="tx1">
                    <a:lumMod val="50000"/>
                    <a:lumOff val="50000"/>
                  </a:schemeClr>
                </a:solidFill>
                <a:latin typeface="+mn-ea"/>
              </a:rPr>
              <a:t>33</a:t>
            </a:r>
            <a:r>
              <a:rPr lang="ja-JP" altLang="en-US" sz="1200" dirty="0">
                <a:solidFill>
                  <a:schemeClr val="tx1">
                    <a:lumMod val="50000"/>
                    <a:lumOff val="50000"/>
                  </a:schemeClr>
                </a:solidFill>
                <a:latin typeface="+mn-ea"/>
              </a:rPr>
              <a:t>年も安定稼動しました。</a:t>
            </a:r>
          </a:p>
        </p:txBody>
      </p:sp>
      <p:sp>
        <p:nvSpPr>
          <p:cNvPr id="28" name="角丸四角形 27"/>
          <p:cNvSpPr/>
          <p:nvPr/>
        </p:nvSpPr>
        <p:spPr>
          <a:xfrm>
            <a:off x="422510" y="1398780"/>
            <a:ext cx="4140000"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latin typeface="メイリオ" pitchFamily="50" charset="-128"/>
                <a:ea typeface="メイリオ" pitchFamily="50" charset="-128"/>
                <a:cs typeface="メイリオ" pitchFamily="50" charset="-128"/>
              </a:rPr>
              <a:t>奈良県の壷阪寺（</a:t>
            </a:r>
            <a:r>
              <a:rPr lang="en-US" altLang="ja-JP" sz="1400" b="1" dirty="0">
                <a:latin typeface="メイリオ" pitchFamily="50" charset="-128"/>
                <a:ea typeface="メイリオ" pitchFamily="50" charset="-128"/>
                <a:cs typeface="メイリオ" pitchFamily="50" charset="-128"/>
              </a:rPr>
              <a:t>SHARP</a:t>
            </a:r>
            <a:r>
              <a:rPr lang="ja-JP" altLang="en-US" sz="1400" b="1" dirty="0">
                <a:latin typeface="メイリオ" pitchFamily="50" charset="-128"/>
                <a:ea typeface="メイリオ" pitchFamily="50" charset="-128"/>
                <a:cs typeface="メイリオ" pitchFamily="50" charset="-128"/>
              </a:rPr>
              <a:t>）</a:t>
            </a:r>
            <a:r>
              <a:rPr lang="en-US" altLang="ja-JP" sz="1400" b="1" dirty="0">
                <a:latin typeface="メイリオ" pitchFamily="50" charset="-128"/>
                <a:ea typeface="メイリオ" pitchFamily="50" charset="-128"/>
                <a:cs typeface="メイリオ" pitchFamily="50" charset="-128"/>
              </a:rPr>
              <a:t>1983</a:t>
            </a:r>
            <a:r>
              <a:rPr lang="ja-JP" altLang="en-US" sz="1400" b="1" dirty="0">
                <a:latin typeface="メイリオ" pitchFamily="50" charset="-128"/>
                <a:ea typeface="メイリオ" pitchFamily="50" charset="-128"/>
                <a:cs typeface="メイリオ" pitchFamily="50" charset="-128"/>
              </a:rPr>
              <a:t>年設置</a:t>
            </a:r>
          </a:p>
          <a:p>
            <a:pPr algn="ctr"/>
            <a:endParaRPr kumimoji="1" lang="ja-JP" altLang="en-US" sz="1400" b="1" dirty="0">
              <a:latin typeface="メイリオ" pitchFamily="50" charset="-128"/>
              <a:ea typeface="メイリオ" pitchFamily="50" charset="-128"/>
              <a:cs typeface="メイリオ" pitchFamily="50" charset="-128"/>
            </a:endParaRPr>
          </a:p>
        </p:txBody>
      </p:sp>
      <p:sp>
        <p:nvSpPr>
          <p:cNvPr id="29" name="角丸四角形 28"/>
          <p:cNvSpPr/>
          <p:nvPr/>
        </p:nvSpPr>
        <p:spPr>
          <a:xfrm>
            <a:off x="4808984" y="1405843"/>
            <a:ext cx="4712727"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latin typeface="メイリオ" pitchFamily="50" charset="-128"/>
                <a:ea typeface="メイリオ" pitchFamily="50" charset="-128"/>
                <a:cs typeface="メイリオ" pitchFamily="50" charset="-128"/>
              </a:rPr>
              <a:t>長崎県の尾上島灯台（</a:t>
            </a:r>
            <a:r>
              <a:rPr lang="en-US" altLang="ja-JP" sz="1400" b="1" dirty="0">
                <a:latin typeface="メイリオ" pitchFamily="50" charset="-128"/>
                <a:ea typeface="メイリオ" pitchFamily="50" charset="-128"/>
                <a:cs typeface="メイリオ" pitchFamily="50" charset="-128"/>
              </a:rPr>
              <a:t>SHARP</a:t>
            </a:r>
            <a:r>
              <a:rPr lang="ja-JP" altLang="en-US" sz="1400" b="1" dirty="0">
                <a:latin typeface="メイリオ" pitchFamily="50" charset="-128"/>
                <a:ea typeface="メイリオ" pitchFamily="50" charset="-128"/>
                <a:cs typeface="メイリオ" pitchFamily="50" charset="-128"/>
              </a:rPr>
              <a:t>）</a:t>
            </a:r>
            <a:r>
              <a:rPr lang="en-US" altLang="ja-JP" sz="1400" b="1" dirty="0">
                <a:latin typeface="メイリオ" pitchFamily="50" charset="-128"/>
                <a:ea typeface="メイリオ" pitchFamily="50" charset="-128"/>
                <a:cs typeface="メイリオ" pitchFamily="50" charset="-128"/>
              </a:rPr>
              <a:t>1978</a:t>
            </a:r>
            <a:r>
              <a:rPr lang="ja-JP" altLang="en-US" sz="1400" b="1" dirty="0">
                <a:latin typeface="メイリオ" pitchFamily="50" charset="-128"/>
                <a:ea typeface="メイリオ" pitchFamily="50" charset="-128"/>
                <a:cs typeface="メイリオ" pitchFamily="50" charset="-128"/>
              </a:rPr>
              <a:t>年設置</a:t>
            </a:r>
          </a:p>
          <a:p>
            <a:pPr algn="ctr"/>
            <a:endParaRPr kumimoji="1" lang="ja-JP" altLang="en-US" sz="1400" b="1" dirty="0">
              <a:latin typeface="メイリオ" pitchFamily="50" charset="-128"/>
              <a:ea typeface="メイリオ" pitchFamily="50" charset="-128"/>
              <a:cs typeface="メイリオ" pitchFamily="50" charset="-128"/>
            </a:endParaRPr>
          </a:p>
        </p:txBody>
      </p:sp>
      <p:sp>
        <p:nvSpPr>
          <p:cNvPr id="22" name="テキスト ボックス 21"/>
          <p:cNvSpPr txBox="1"/>
          <p:nvPr/>
        </p:nvSpPr>
        <p:spPr>
          <a:xfrm>
            <a:off x="796049" y="5913537"/>
            <a:ext cx="9094713" cy="579646"/>
          </a:xfrm>
          <a:prstGeom prst="rect">
            <a:avLst/>
          </a:prstGeom>
          <a:noFill/>
        </p:spPr>
        <p:txBody>
          <a:bodyPr wrap="square" rtlCol="0">
            <a:spAutoFit/>
          </a:bodyPr>
          <a:lstStyle/>
          <a:p>
            <a:pPr>
              <a:lnSpc>
                <a:spcPts val="3800"/>
              </a:lnSpc>
            </a:pPr>
            <a:r>
              <a:rPr lang="ja-JP" altLang="en-US" sz="2400" b="1" dirty="0">
                <a:solidFill>
                  <a:schemeClr val="bg1"/>
                </a:solidFill>
                <a:latin typeface="+mn-ea"/>
                <a:cs typeface="MigMix 1P" pitchFamily="50" charset="-128"/>
              </a:rPr>
              <a:t>お使いのメーカー・設置状況にかかわらず、</a:t>
            </a:r>
          </a:p>
        </p:txBody>
      </p:sp>
      <p:pic>
        <p:nvPicPr>
          <p:cNvPr id="2" name="図 1"/>
          <p:cNvPicPr>
            <a:picLocks noChangeAspect="1"/>
          </p:cNvPicPr>
          <p:nvPr/>
        </p:nvPicPr>
        <p:blipFill rotWithShape="1">
          <a:blip r:embed="rId2"/>
          <a:srcRect r="2714" b="3757"/>
          <a:stretch/>
        </p:blipFill>
        <p:spPr>
          <a:xfrm>
            <a:off x="4888907" y="1772816"/>
            <a:ext cx="4576209" cy="2772660"/>
          </a:xfrm>
          <a:prstGeom prst="rect">
            <a:avLst/>
          </a:prstGeom>
        </p:spPr>
      </p:pic>
      <p:sp>
        <p:nvSpPr>
          <p:cNvPr id="13" name="正方形/長方形 12"/>
          <p:cNvSpPr/>
          <p:nvPr/>
        </p:nvSpPr>
        <p:spPr>
          <a:xfrm>
            <a:off x="7329264" y="4585720"/>
            <a:ext cx="2561498" cy="261610"/>
          </a:xfrm>
          <a:prstGeom prst="rect">
            <a:avLst/>
          </a:prstGeom>
        </p:spPr>
        <p:txBody>
          <a:bodyPr wrap="square">
            <a:spAutoFit/>
          </a:bodyPr>
          <a:lstStyle/>
          <a:p>
            <a:r>
              <a:rPr lang="ja-JP" altLang="en-US" sz="1100" dirty="0">
                <a:solidFill>
                  <a:srgbClr val="000000"/>
                </a:solidFill>
                <a:latin typeface="メイリオ" panose="020B0604030504040204" pitchFamily="50" charset="-128"/>
                <a:ea typeface="メイリオ" panose="020B0604030504040204" pitchFamily="50" charset="-128"/>
              </a:rPr>
              <a:t>海上保安庁「なるほど航路標識」</a:t>
            </a:r>
            <a:endParaRPr lang="en-US" altLang="ja-JP" sz="1100" dirty="0">
              <a:solidFill>
                <a:srgbClr val="000000"/>
              </a:solidFill>
              <a:latin typeface="メイリオ" panose="020B0604030504040204" pitchFamily="50" charset="-128"/>
              <a:ea typeface="メイリオ" panose="020B0604030504040204" pitchFamily="50" charset="-128"/>
            </a:endParaRPr>
          </a:p>
        </p:txBody>
      </p:sp>
      <p:grpSp>
        <p:nvGrpSpPr>
          <p:cNvPr id="14" name="グループ化 13"/>
          <p:cNvGrpSpPr/>
          <p:nvPr/>
        </p:nvGrpSpPr>
        <p:grpSpPr>
          <a:xfrm>
            <a:off x="6977316" y="4592925"/>
            <a:ext cx="432048" cy="231741"/>
            <a:chOff x="10201483" y="684383"/>
            <a:chExt cx="432048" cy="231741"/>
          </a:xfrm>
        </p:grpSpPr>
        <p:sp>
          <p:nvSpPr>
            <p:cNvPr id="15" name="楕円 14"/>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0201483" y="685292"/>
              <a:ext cx="432048" cy="230832"/>
            </a:xfrm>
            <a:prstGeom prst="rect">
              <a:avLst/>
            </a:prstGeom>
          </p:spPr>
          <p:txBody>
            <a:bodyPr wrap="square">
              <a:spAutoFit/>
            </a:bodyPr>
            <a:lstStyle/>
            <a:p>
              <a:r>
                <a:rPr lang="ja-JP" altLang="en-US" sz="900" dirty="0">
                  <a:latin typeface="メイリオ" pitchFamily="50" charset="-128"/>
                  <a:ea typeface="メイリオ" pitchFamily="50" charset="-128"/>
                  <a:cs typeface="メイリオ" pitchFamily="50" charset="-128"/>
                </a:rPr>
                <a:t>出典</a:t>
              </a:r>
            </a:p>
          </p:txBody>
        </p:sp>
      </p:gr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51424" t="42650" r="16972" b="25850"/>
          <a:stretch/>
        </p:blipFill>
        <p:spPr>
          <a:xfrm>
            <a:off x="522604" y="1755644"/>
            <a:ext cx="3960440" cy="2956192"/>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サブタイトル 20"/>
          <p:cNvSpPr>
            <a:spLocks noGrp="1"/>
          </p:cNvSpPr>
          <p:nvPr>
            <p:ph type="subTitle" idx="1"/>
          </p:nvPr>
        </p:nvSpPr>
        <p:spPr/>
        <p:txBody>
          <a:bodyPr/>
          <a:lstStyle/>
          <a:p>
            <a:r>
              <a:rPr lang="ja-JP" altLang="en-US" dirty="0"/>
              <a:t>太陽光発電は、</a:t>
            </a:r>
            <a:r>
              <a:rPr lang="en-US" altLang="ja-JP" dirty="0"/>
              <a:t>30</a:t>
            </a:r>
            <a:r>
              <a:rPr lang="ja-JP" altLang="en-US" dirty="0"/>
              <a:t>年間利用できますが、メリットが大きい</a:t>
            </a:r>
            <a:r>
              <a:rPr lang="en-US" altLang="ja-JP" dirty="0"/>
              <a:t>｢</a:t>
            </a:r>
            <a:r>
              <a:rPr lang="ja-JP" altLang="en-US" dirty="0"/>
              <a:t>固定買取制度</a:t>
            </a:r>
            <a:r>
              <a:rPr lang="en-US" altLang="ja-JP" dirty="0"/>
              <a:t>｣</a:t>
            </a:r>
            <a:r>
              <a:rPr lang="ja-JP" altLang="en-US" dirty="0"/>
              <a:t>は</a:t>
            </a:r>
            <a:r>
              <a:rPr lang="en-US" altLang="ja-JP" dirty="0"/>
              <a:t>10</a:t>
            </a:r>
            <a:r>
              <a:rPr lang="ja-JP" altLang="en-US" dirty="0"/>
              <a:t>年間で終了してしまいます。確認が必要です。</a:t>
            </a:r>
          </a:p>
          <a:p>
            <a:endParaRPr kumimoji="1" lang="ja-JP" altLang="en-US" dirty="0"/>
          </a:p>
        </p:txBody>
      </p:sp>
      <p:sp>
        <p:nvSpPr>
          <p:cNvPr id="17" name="タイトル 19"/>
          <p:cNvSpPr>
            <a:spLocks noGrp="1"/>
          </p:cNvSpPr>
          <p:nvPr>
            <p:ph type="ctrTitle"/>
          </p:nvPr>
        </p:nvSpPr>
        <p:spPr>
          <a:ln>
            <a:noFill/>
          </a:ln>
        </p:spPr>
        <p:txBody>
          <a:bodyPr>
            <a:normAutofit/>
          </a:bodyPr>
          <a:lstStyle/>
          <a:p>
            <a:r>
              <a:rPr lang="ja-JP" altLang="en-US" dirty="0"/>
              <a:t>高い単価で売電できる</a:t>
            </a:r>
            <a:r>
              <a:rPr kumimoji="1" lang="ja-JP" altLang="en-US" dirty="0"/>
              <a:t>固定買取期間はわずか</a:t>
            </a:r>
            <a:r>
              <a:rPr kumimoji="1" lang="en-US" altLang="ja-JP" dirty="0"/>
              <a:t>10</a:t>
            </a:r>
            <a:r>
              <a:rPr kumimoji="1" lang="ja-JP" altLang="en-US" dirty="0"/>
              <a:t>年間</a:t>
            </a:r>
          </a:p>
        </p:txBody>
      </p:sp>
      <p:sp>
        <p:nvSpPr>
          <p:cNvPr id="24" name="テキスト ボックス 23"/>
          <p:cNvSpPr txBox="1"/>
          <p:nvPr/>
        </p:nvSpPr>
        <p:spPr>
          <a:xfrm>
            <a:off x="888089" y="6062474"/>
            <a:ext cx="9105471" cy="579646"/>
          </a:xfrm>
          <a:prstGeom prst="rect">
            <a:avLst/>
          </a:prstGeom>
          <a:noFill/>
        </p:spPr>
        <p:txBody>
          <a:bodyPr wrap="square" rtlCol="0">
            <a:spAutoFit/>
          </a:bodyPr>
          <a:lstStyle/>
          <a:p>
            <a:pPr>
              <a:lnSpc>
                <a:spcPts val="3800"/>
              </a:lnSpc>
            </a:pPr>
            <a:r>
              <a:rPr lang="ja-JP" altLang="en-US" sz="2400" b="1" dirty="0">
                <a:solidFill>
                  <a:srgbClr val="FFFF00"/>
                </a:solidFill>
                <a:latin typeface="メイリオ" pitchFamily="50" charset="-128"/>
                <a:ea typeface="メイリオ" pitchFamily="50" charset="-128"/>
                <a:cs typeface="メイリオ" pitchFamily="50" charset="-128"/>
              </a:rPr>
              <a:t>今年</a:t>
            </a:r>
            <a:r>
              <a:rPr lang="ja-JP" altLang="en-US" sz="2400" b="1" dirty="0">
                <a:solidFill>
                  <a:schemeClr val="bg1"/>
                </a:solidFill>
                <a:latin typeface="メイリオ" pitchFamily="50" charset="-128"/>
                <a:ea typeface="メイリオ" pitchFamily="50" charset="-128"/>
                <a:cs typeface="メイリオ" pitchFamily="50" charset="-128"/>
              </a:rPr>
              <a:t>から順次、</a:t>
            </a:r>
            <a:r>
              <a:rPr lang="ja-JP" altLang="en-US" sz="2400" b="1" dirty="0">
                <a:solidFill>
                  <a:srgbClr val="FFFF00"/>
                </a:solidFill>
                <a:latin typeface="メイリオ" pitchFamily="50" charset="-128"/>
                <a:ea typeface="メイリオ" pitchFamily="50" charset="-128"/>
                <a:cs typeface="メイリオ" pitchFamily="50" charset="-128"/>
              </a:rPr>
              <a:t>“固定買取期間”が終了するご家庭が出てきます。</a:t>
            </a:r>
            <a:endParaRPr lang="ja-JP" altLang="en-US" sz="2400" b="1" dirty="0">
              <a:solidFill>
                <a:schemeClr val="bg1"/>
              </a:solidFill>
              <a:latin typeface="メイリオ" pitchFamily="50" charset="-128"/>
              <a:ea typeface="メイリオ" pitchFamily="50" charset="-128"/>
              <a:cs typeface="メイリオ" pitchFamily="50" charset="-128"/>
            </a:endParaRPr>
          </a:p>
        </p:txBody>
      </p:sp>
      <p:sp>
        <p:nvSpPr>
          <p:cNvPr id="62" name="角丸四角形 61"/>
          <p:cNvSpPr/>
          <p:nvPr/>
        </p:nvSpPr>
        <p:spPr>
          <a:xfrm>
            <a:off x="185719" y="3305171"/>
            <a:ext cx="1404740" cy="434937"/>
          </a:xfrm>
          <a:prstGeom prst="roundRect">
            <a:avLst>
              <a:gd name="adj"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latin typeface="メイリオ" pitchFamily="50" charset="-128"/>
                <a:ea typeface="メイリオ" pitchFamily="50" charset="-128"/>
                <a:cs typeface="メイリオ" pitchFamily="50" charset="-128"/>
              </a:rPr>
              <a:t>2009</a:t>
            </a:r>
            <a:r>
              <a:rPr lang="ja-JP" altLang="en-US" sz="1400" b="1" dirty="0">
                <a:latin typeface="メイリオ" pitchFamily="50" charset="-128"/>
                <a:ea typeface="メイリオ" pitchFamily="50" charset="-128"/>
                <a:cs typeface="メイリオ" pitchFamily="50" charset="-128"/>
              </a:rPr>
              <a:t>年設置</a:t>
            </a:r>
            <a:endParaRPr kumimoji="1" lang="ja-JP" altLang="en-US" sz="1400" b="1" dirty="0">
              <a:latin typeface="メイリオ" pitchFamily="50" charset="-128"/>
              <a:ea typeface="メイリオ" pitchFamily="50" charset="-128"/>
              <a:cs typeface="メイリオ" pitchFamily="50" charset="-128"/>
            </a:endParaRPr>
          </a:p>
        </p:txBody>
      </p:sp>
      <p:pic>
        <p:nvPicPr>
          <p:cNvPr id="3" name="Picture 2" descr="å¿éãã¦ããäººã®ã¤ã©ã¹ãï¼ç·æ§ï¼"/>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92" y="1632807"/>
            <a:ext cx="1288129" cy="12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å¿éãã¦ããäººã®ã¤ã©ã¹ãï¼å¥³æ§ï¼"/>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936" y="1541342"/>
            <a:ext cx="1416942" cy="1416942"/>
          </a:xfrm>
          <a:prstGeom prst="rect">
            <a:avLst/>
          </a:prstGeom>
          <a:noFill/>
          <a:extLst>
            <a:ext uri="{909E8E84-426E-40DD-AFC4-6F175D3DCCD1}">
              <a14:hiddenFill xmlns:a14="http://schemas.microsoft.com/office/drawing/2010/main">
                <a:solidFill>
                  <a:srgbClr val="FFFFFF"/>
                </a:solidFill>
              </a14:hiddenFill>
            </a:ext>
          </a:extLst>
        </p:spPr>
      </p:pic>
      <p:sp>
        <p:nvSpPr>
          <p:cNvPr id="9" name="雲形吹き出し 8"/>
          <p:cNvSpPr/>
          <p:nvPr/>
        </p:nvSpPr>
        <p:spPr>
          <a:xfrm>
            <a:off x="3117889" y="1052736"/>
            <a:ext cx="6346830" cy="1795699"/>
          </a:xfrm>
          <a:prstGeom prst="cloudCallout">
            <a:avLst>
              <a:gd name="adj1" fmla="val -56805"/>
              <a:gd name="adj2" fmla="val 51182"/>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3018313" y="1498601"/>
            <a:ext cx="6856738" cy="892552"/>
          </a:xfrm>
          <a:prstGeom prst="rect">
            <a:avLst/>
          </a:prstGeom>
          <a:noFill/>
        </p:spPr>
        <p:txBody>
          <a:bodyPr wrap="square" rtlCol="0">
            <a:spAutoFit/>
          </a:bodyPr>
          <a:lstStyle/>
          <a:p>
            <a:pPr algn="ctr"/>
            <a:r>
              <a:rPr lang="ja-JP" altLang="en-US" sz="2600" b="1" dirty="0">
                <a:latin typeface="メイリオ" pitchFamily="50" charset="-128"/>
                <a:ea typeface="メイリオ" pitchFamily="50" charset="-128"/>
                <a:cs typeface="メイリオ" pitchFamily="50" charset="-128"/>
              </a:rPr>
              <a:t>我が家の売電期間は</a:t>
            </a:r>
            <a:endParaRPr lang="en-US" altLang="ja-JP" sz="2600" b="1" dirty="0">
              <a:latin typeface="メイリオ" pitchFamily="50" charset="-128"/>
              <a:ea typeface="メイリオ" pitchFamily="50" charset="-128"/>
              <a:cs typeface="メイリオ" pitchFamily="50" charset="-128"/>
            </a:endParaRPr>
          </a:p>
          <a:p>
            <a:pPr algn="ctr"/>
            <a:r>
              <a:rPr lang="ja-JP" altLang="en-US" sz="2600" b="1" dirty="0">
                <a:latin typeface="メイリオ" pitchFamily="50" charset="-128"/>
                <a:ea typeface="メイリオ" pitchFamily="50" charset="-128"/>
                <a:cs typeface="メイリオ" pitchFamily="50" charset="-128"/>
              </a:rPr>
              <a:t>何年までだったかな・・・？</a:t>
            </a:r>
            <a:endParaRPr lang="en-US" altLang="ja-JP" sz="2600" b="1" dirty="0">
              <a:latin typeface="メイリオ" pitchFamily="50" charset="-128"/>
              <a:ea typeface="メイリオ" pitchFamily="50" charset="-128"/>
              <a:cs typeface="メイリオ" pitchFamily="50" charset="-128"/>
            </a:endParaRPr>
          </a:p>
        </p:txBody>
      </p:sp>
      <p:sp>
        <p:nvSpPr>
          <p:cNvPr id="10" name="二等辺三角形 9"/>
          <p:cNvSpPr/>
          <p:nvPr/>
        </p:nvSpPr>
        <p:spPr>
          <a:xfrm rot="5400000">
            <a:off x="1837628" y="3388135"/>
            <a:ext cx="275917" cy="23786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rot="5400000">
            <a:off x="2302919" y="3382516"/>
            <a:ext cx="275917" cy="23786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2768210" y="3376897"/>
            <a:ext cx="275917" cy="23786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3764284" y="3283102"/>
            <a:ext cx="1404740" cy="43493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latin typeface="メイリオ" pitchFamily="50" charset="-128"/>
                <a:ea typeface="メイリオ" pitchFamily="50" charset="-128"/>
                <a:cs typeface="メイリオ" pitchFamily="50" charset="-128"/>
              </a:rPr>
              <a:t>2019</a:t>
            </a:r>
            <a:r>
              <a:rPr lang="ja-JP" altLang="en-US" sz="1400" b="1" dirty="0">
                <a:latin typeface="メイリオ" pitchFamily="50" charset="-128"/>
                <a:ea typeface="メイリオ" pitchFamily="50" charset="-128"/>
                <a:cs typeface="メイリオ" pitchFamily="50" charset="-128"/>
              </a:rPr>
              <a:t>年終了</a:t>
            </a:r>
            <a:endParaRPr kumimoji="1" lang="ja-JP" altLang="en-US" sz="1400" b="1" dirty="0">
              <a:latin typeface="メイリオ" pitchFamily="50" charset="-128"/>
              <a:ea typeface="メイリオ" pitchFamily="50" charset="-128"/>
              <a:cs typeface="メイリオ" pitchFamily="50" charset="-128"/>
            </a:endParaRPr>
          </a:p>
        </p:txBody>
      </p:sp>
      <p:sp>
        <p:nvSpPr>
          <p:cNvPr id="28" name="二等辺三角形 27"/>
          <p:cNvSpPr/>
          <p:nvPr/>
        </p:nvSpPr>
        <p:spPr>
          <a:xfrm rot="5400000">
            <a:off x="3233500" y="3388135"/>
            <a:ext cx="275917" cy="23786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角丸四角形 28"/>
          <p:cNvSpPr/>
          <p:nvPr/>
        </p:nvSpPr>
        <p:spPr>
          <a:xfrm>
            <a:off x="776536" y="3955332"/>
            <a:ext cx="1404740" cy="434937"/>
          </a:xfrm>
          <a:prstGeom prst="roundRect">
            <a:avLst>
              <a:gd name="adj"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latin typeface="メイリオ" pitchFamily="50" charset="-128"/>
                <a:ea typeface="メイリオ" pitchFamily="50" charset="-128"/>
                <a:cs typeface="メイリオ" pitchFamily="50" charset="-128"/>
              </a:rPr>
              <a:t>2010</a:t>
            </a:r>
            <a:r>
              <a:rPr lang="ja-JP" altLang="en-US" sz="1400" b="1" dirty="0">
                <a:latin typeface="メイリオ" pitchFamily="50" charset="-128"/>
                <a:ea typeface="メイリオ" pitchFamily="50" charset="-128"/>
                <a:cs typeface="メイリオ" pitchFamily="50" charset="-128"/>
              </a:rPr>
              <a:t>年設置</a:t>
            </a:r>
            <a:endParaRPr kumimoji="1" lang="ja-JP" altLang="en-US" sz="1400" b="1" dirty="0">
              <a:latin typeface="メイリオ" pitchFamily="50" charset="-128"/>
              <a:ea typeface="メイリオ" pitchFamily="50" charset="-128"/>
              <a:cs typeface="メイリオ" pitchFamily="50" charset="-128"/>
            </a:endParaRPr>
          </a:p>
        </p:txBody>
      </p:sp>
      <p:sp>
        <p:nvSpPr>
          <p:cNvPr id="30" name="二等辺三角形 29"/>
          <p:cNvSpPr/>
          <p:nvPr/>
        </p:nvSpPr>
        <p:spPr>
          <a:xfrm rot="5400000">
            <a:off x="2428445" y="4038296"/>
            <a:ext cx="275917" cy="23786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二等辺三角形 30"/>
          <p:cNvSpPr/>
          <p:nvPr/>
        </p:nvSpPr>
        <p:spPr>
          <a:xfrm rot="5400000">
            <a:off x="2893736" y="4032677"/>
            <a:ext cx="275917" cy="23786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二等辺三角形 31"/>
          <p:cNvSpPr/>
          <p:nvPr/>
        </p:nvSpPr>
        <p:spPr>
          <a:xfrm rot="5400000">
            <a:off x="3359027" y="4027058"/>
            <a:ext cx="275917" cy="23786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角丸四角形 32"/>
          <p:cNvSpPr/>
          <p:nvPr/>
        </p:nvSpPr>
        <p:spPr>
          <a:xfrm>
            <a:off x="4355101" y="3933263"/>
            <a:ext cx="1404740" cy="43493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latin typeface="メイリオ" pitchFamily="50" charset="-128"/>
                <a:ea typeface="メイリオ" pitchFamily="50" charset="-128"/>
                <a:cs typeface="メイリオ" pitchFamily="50" charset="-128"/>
              </a:rPr>
              <a:t>2020</a:t>
            </a:r>
            <a:r>
              <a:rPr lang="ja-JP" altLang="en-US" sz="1400" b="1" dirty="0">
                <a:latin typeface="メイリオ" pitchFamily="50" charset="-128"/>
                <a:ea typeface="メイリオ" pitchFamily="50" charset="-128"/>
                <a:cs typeface="メイリオ" pitchFamily="50" charset="-128"/>
              </a:rPr>
              <a:t>年終了</a:t>
            </a:r>
            <a:endParaRPr kumimoji="1" lang="ja-JP" altLang="en-US" sz="1400" b="1" dirty="0">
              <a:latin typeface="メイリオ" pitchFamily="50" charset="-128"/>
              <a:ea typeface="メイリオ" pitchFamily="50" charset="-128"/>
              <a:cs typeface="メイリオ" pitchFamily="50" charset="-128"/>
            </a:endParaRPr>
          </a:p>
        </p:txBody>
      </p:sp>
      <p:sp>
        <p:nvSpPr>
          <p:cNvPr id="34" name="二等辺三角形 33"/>
          <p:cNvSpPr/>
          <p:nvPr/>
        </p:nvSpPr>
        <p:spPr>
          <a:xfrm rot="5400000">
            <a:off x="3824317" y="4038296"/>
            <a:ext cx="275917" cy="23786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 34"/>
          <p:cNvSpPr/>
          <p:nvPr/>
        </p:nvSpPr>
        <p:spPr>
          <a:xfrm>
            <a:off x="1367353" y="4605493"/>
            <a:ext cx="1404740" cy="434937"/>
          </a:xfrm>
          <a:prstGeom prst="roundRect">
            <a:avLst>
              <a:gd name="adj"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latin typeface="メイリオ" pitchFamily="50" charset="-128"/>
                <a:ea typeface="メイリオ" pitchFamily="50" charset="-128"/>
                <a:cs typeface="メイリオ" pitchFamily="50" charset="-128"/>
              </a:rPr>
              <a:t>2011</a:t>
            </a:r>
            <a:r>
              <a:rPr lang="ja-JP" altLang="en-US" sz="1400" b="1" dirty="0">
                <a:latin typeface="メイリオ" pitchFamily="50" charset="-128"/>
                <a:ea typeface="メイリオ" pitchFamily="50" charset="-128"/>
                <a:cs typeface="メイリオ" pitchFamily="50" charset="-128"/>
              </a:rPr>
              <a:t>年設置</a:t>
            </a:r>
            <a:endParaRPr kumimoji="1" lang="ja-JP" altLang="en-US" sz="1400" b="1" dirty="0">
              <a:latin typeface="メイリオ" pitchFamily="50" charset="-128"/>
              <a:ea typeface="メイリオ" pitchFamily="50" charset="-128"/>
              <a:cs typeface="メイリオ" pitchFamily="50" charset="-128"/>
            </a:endParaRPr>
          </a:p>
        </p:txBody>
      </p:sp>
      <p:sp>
        <p:nvSpPr>
          <p:cNvPr id="36" name="二等辺三角形 35"/>
          <p:cNvSpPr/>
          <p:nvPr/>
        </p:nvSpPr>
        <p:spPr>
          <a:xfrm rot="5400000">
            <a:off x="3019262" y="4688457"/>
            <a:ext cx="275917" cy="23786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p:cNvSpPr/>
          <p:nvPr/>
        </p:nvSpPr>
        <p:spPr>
          <a:xfrm rot="5400000">
            <a:off x="3484553" y="4682838"/>
            <a:ext cx="275917" cy="23786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二等辺三角形 37"/>
          <p:cNvSpPr/>
          <p:nvPr/>
        </p:nvSpPr>
        <p:spPr>
          <a:xfrm rot="5400000">
            <a:off x="3949844" y="4677219"/>
            <a:ext cx="275917" cy="23786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4945918" y="4583424"/>
            <a:ext cx="1404740" cy="43493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latin typeface="メイリオ" pitchFamily="50" charset="-128"/>
                <a:ea typeface="メイリオ" pitchFamily="50" charset="-128"/>
                <a:cs typeface="メイリオ" pitchFamily="50" charset="-128"/>
              </a:rPr>
              <a:t>2021</a:t>
            </a:r>
            <a:r>
              <a:rPr lang="ja-JP" altLang="en-US" sz="1400" b="1" dirty="0">
                <a:latin typeface="メイリオ" pitchFamily="50" charset="-128"/>
                <a:ea typeface="メイリオ" pitchFamily="50" charset="-128"/>
                <a:cs typeface="メイリオ" pitchFamily="50" charset="-128"/>
              </a:rPr>
              <a:t>年終了</a:t>
            </a:r>
            <a:endParaRPr kumimoji="1" lang="ja-JP" altLang="en-US" sz="1400" b="1" dirty="0">
              <a:latin typeface="メイリオ" pitchFamily="50" charset="-128"/>
              <a:ea typeface="メイリオ" pitchFamily="50" charset="-128"/>
              <a:cs typeface="メイリオ" pitchFamily="50" charset="-128"/>
            </a:endParaRPr>
          </a:p>
        </p:txBody>
      </p:sp>
      <p:sp>
        <p:nvSpPr>
          <p:cNvPr id="40" name="二等辺三角形 39"/>
          <p:cNvSpPr/>
          <p:nvPr/>
        </p:nvSpPr>
        <p:spPr>
          <a:xfrm rot="5400000">
            <a:off x="4415134" y="4688457"/>
            <a:ext cx="275917" cy="23786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1958170" y="5255654"/>
            <a:ext cx="1404740" cy="434937"/>
          </a:xfrm>
          <a:prstGeom prst="roundRect">
            <a:avLst>
              <a:gd name="adj"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latin typeface="メイリオ" pitchFamily="50" charset="-128"/>
                <a:ea typeface="メイリオ" pitchFamily="50" charset="-128"/>
                <a:cs typeface="メイリオ" pitchFamily="50" charset="-128"/>
              </a:rPr>
              <a:t>2012</a:t>
            </a:r>
            <a:r>
              <a:rPr lang="ja-JP" altLang="en-US" sz="1400" b="1" dirty="0">
                <a:latin typeface="メイリオ" pitchFamily="50" charset="-128"/>
                <a:ea typeface="メイリオ" pitchFamily="50" charset="-128"/>
                <a:cs typeface="メイリオ" pitchFamily="50" charset="-128"/>
              </a:rPr>
              <a:t>年設置</a:t>
            </a:r>
            <a:endParaRPr kumimoji="1" lang="ja-JP" altLang="en-US" sz="1400" b="1" dirty="0">
              <a:latin typeface="メイリオ" pitchFamily="50" charset="-128"/>
              <a:ea typeface="メイリオ" pitchFamily="50" charset="-128"/>
              <a:cs typeface="メイリオ" pitchFamily="50" charset="-128"/>
            </a:endParaRPr>
          </a:p>
        </p:txBody>
      </p:sp>
      <p:sp>
        <p:nvSpPr>
          <p:cNvPr id="42" name="二等辺三角形 41"/>
          <p:cNvSpPr/>
          <p:nvPr/>
        </p:nvSpPr>
        <p:spPr>
          <a:xfrm rot="5400000">
            <a:off x="3610079" y="5338618"/>
            <a:ext cx="275917" cy="23786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二等辺三角形 42"/>
          <p:cNvSpPr/>
          <p:nvPr/>
        </p:nvSpPr>
        <p:spPr>
          <a:xfrm rot="5400000">
            <a:off x="4075370" y="5332999"/>
            <a:ext cx="275917" cy="23786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二等辺三角形 43"/>
          <p:cNvSpPr/>
          <p:nvPr/>
        </p:nvSpPr>
        <p:spPr>
          <a:xfrm rot="5400000">
            <a:off x="4540661" y="5327380"/>
            <a:ext cx="275917" cy="237860"/>
          </a:xfrm>
          <a:prstGeom prs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角丸四角形 44"/>
          <p:cNvSpPr/>
          <p:nvPr/>
        </p:nvSpPr>
        <p:spPr>
          <a:xfrm>
            <a:off x="5536735" y="5233585"/>
            <a:ext cx="1404740" cy="43493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latin typeface="メイリオ" pitchFamily="50" charset="-128"/>
                <a:ea typeface="メイリオ" pitchFamily="50" charset="-128"/>
                <a:cs typeface="メイリオ" pitchFamily="50" charset="-128"/>
              </a:rPr>
              <a:t>2022</a:t>
            </a:r>
            <a:r>
              <a:rPr lang="ja-JP" altLang="en-US" sz="1400" b="1" dirty="0">
                <a:latin typeface="メイリオ" pitchFamily="50" charset="-128"/>
                <a:ea typeface="メイリオ" pitchFamily="50" charset="-128"/>
                <a:cs typeface="メイリオ" pitchFamily="50" charset="-128"/>
              </a:rPr>
              <a:t>年終了</a:t>
            </a:r>
            <a:endParaRPr kumimoji="1" lang="ja-JP" altLang="en-US" sz="1400" b="1" dirty="0">
              <a:latin typeface="メイリオ" pitchFamily="50" charset="-128"/>
              <a:ea typeface="メイリオ" pitchFamily="50" charset="-128"/>
              <a:cs typeface="メイリオ" pitchFamily="50" charset="-128"/>
            </a:endParaRPr>
          </a:p>
        </p:txBody>
      </p:sp>
      <p:sp>
        <p:nvSpPr>
          <p:cNvPr id="46" name="二等辺三角形 45"/>
          <p:cNvSpPr/>
          <p:nvPr/>
        </p:nvSpPr>
        <p:spPr>
          <a:xfrm rot="5400000">
            <a:off x="5005951" y="5338618"/>
            <a:ext cx="275917" cy="23786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rot="900000">
            <a:off x="6767611" y="3227293"/>
            <a:ext cx="2903103" cy="2370522"/>
            <a:chOff x="6768289" y="3227384"/>
            <a:chExt cx="2903103" cy="2370522"/>
          </a:xfrm>
        </p:grpSpPr>
        <p:sp>
          <p:nvSpPr>
            <p:cNvPr id="11" name="楕円 10"/>
            <p:cNvSpPr/>
            <p:nvPr/>
          </p:nvSpPr>
          <p:spPr>
            <a:xfrm>
              <a:off x="7089843" y="3322801"/>
              <a:ext cx="2259997" cy="2174446"/>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p:cNvSpPr txBox="1"/>
            <p:nvPr/>
          </p:nvSpPr>
          <p:spPr>
            <a:xfrm>
              <a:off x="6768289" y="3573016"/>
              <a:ext cx="2903103" cy="646331"/>
            </a:xfrm>
            <a:prstGeom prst="rect">
              <a:avLst/>
            </a:prstGeom>
            <a:noFill/>
          </p:spPr>
          <p:txBody>
            <a:bodyPr wrap="square" rtlCol="0">
              <a:spAutoFit/>
            </a:bodyPr>
            <a:lstStyle/>
            <a:p>
              <a:pPr algn="ctr"/>
              <a:r>
                <a:rPr lang="ja-JP" altLang="en-US" b="1" dirty="0">
                  <a:latin typeface="メイリオ" pitchFamily="50" charset="-128"/>
                  <a:ea typeface="メイリオ" pitchFamily="50" charset="-128"/>
                  <a:cs typeface="メイリオ" pitchFamily="50" charset="-128"/>
                </a:rPr>
                <a:t>固定価格での</a:t>
              </a:r>
              <a:endParaRPr lang="en-US" altLang="ja-JP" b="1" dirty="0">
                <a:latin typeface="メイリオ" pitchFamily="50" charset="-128"/>
                <a:ea typeface="メイリオ" pitchFamily="50" charset="-128"/>
                <a:cs typeface="メイリオ" pitchFamily="50" charset="-128"/>
              </a:endParaRPr>
            </a:p>
            <a:p>
              <a:pPr algn="ctr"/>
              <a:r>
                <a:rPr lang="ja-JP" altLang="en-US" b="1" dirty="0">
                  <a:latin typeface="メイリオ" pitchFamily="50" charset="-128"/>
                  <a:ea typeface="メイリオ" pitchFamily="50" charset="-128"/>
                  <a:cs typeface="メイリオ" pitchFamily="50" charset="-128"/>
                </a:rPr>
                <a:t>買取期間は、順次</a:t>
              </a:r>
              <a:endParaRPr lang="en-US" altLang="ja-JP" b="1" dirty="0">
                <a:latin typeface="メイリオ" pitchFamily="50" charset="-128"/>
                <a:ea typeface="メイリオ" pitchFamily="50" charset="-128"/>
                <a:cs typeface="メイリオ" pitchFamily="50" charset="-128"/>
              </a:endParaRPr>
            </a:p>
          </p:txBody>
        </p:sp>
        <p:sp>
          <p:nvSpPr>
            <p:cNvPr id="48" name="テキスト ボックス 47"/>
            <p:cNvSpPr txBox="1"/>
            <p:nvPr/>
          </p:nvSpPr>
          <p:spPr>
            <a:xfrm>
              <a:off x="7454215" y="4201494"/>
              <a:ext cx="1634523" cy="923330"/>
            </a:xfrm>
            <a:prstGeom prst="rect">
              <a:avLst/>
            </a:prstGeom>
            <a:noFill/>
          </p:spPr>
          <p:txBody>
            <a:bodyPr wrap="square" rtlCol="0">
              <a:spAutoFit/>
            </a:bodyPr>
            <a:lstStyle/>
            <a:p>
              <a:pPr algn="ctr"/>
              <a:r>
                <a:rPr lang="ja-JP" altLang="en-US" sz="5400" b="1" dirty="0">
                  <a:latin typeface="メイリオ" pitchFamily="50" charset="-128"/>
                  <a:ea typeface="メイリオ" pitchFamily="50" charset="-128"/>
                  <a:cs typeface="メイリオ" pitchFamily="50" charset="-128"/>
                </a:rPr>
                <a:t>満了</a:t>
              </a:r>
              <a:endParaRPr lang="en-US" altLang="ja-JP" sz="5400" b="1" dirty="0">
                <a:latin typeface="メイリオ" pitchFamily="50" charset="-128"/>
                <a:ea typeface="メイリオ" pitchFamily="50" charset="-128"/>
                <a:cs typeface="メイリオ" pitchFamily="50" charset="-128"/>
              </a:endParaRPr>
            </a:p>
          </p:txBody>
        </p:sp>
        <p:sp>
          <p:nvSpPr>
            <p:cNvPr id="49" name="テキスト ボックス 48"/>
            <p:cNvSpPr txBox="1"/>
            <p:nvPr/>
          </p:nvSpPr>
          <p:spPr>
            <a:xfrm>
              <a:off x="7425548" y="4949260"/>
              <a:ext cx="1745691" cy="369332"/>
            </a:xfrm>
            <a:prstGeom prst="rect">
              <a:avLst/>
            </a:prstGeom>
            <a:noFill/>
          </p:spPr>
          <p:txBody>
            <a:bodyPr wrap="square" rtlCol="0">
              <a:spAutoFit/>
            </a:bodyPr>
            <a:lstStyle/>
            <a:p>
              <a:pPr algn="ctr"/>
              <a:r>
                <a:rPr lang="ja-JP" altLang="en-US" b="1" dirty="0">
                  <a:latin typeface="メイリオ" pitchFamily="50" charset="-128"/>
                  <a:ea typeface="メイリオ" pitchFamily="50" charset="-128"/>
                  <a:cs typeface="メイリオ" pitchFamily="50" charset="-128"/>
                </a:rPr>
                <a:t>となります。</a:t>
              </a:r>
              <a:endParaRPr lang="en-US" altLang="ja-JP" b="1" dirty="0">
                <a:latin typeface="メイリオ" pitchFamily="50" charset="-128"/>
                <a:ea typeface="メイリオ" pitchFamily="50" charset="-128"/>
                <a:cs typeface="メイリオ" pitchFamily="50" charset="-128"/>
              </a:endParaRPr>
            </a:p>
          </p:txBody>
        </p:sp>
        <p:sp>
          <p:nvSpPr>
            <p:cNvPr id="50" name="楕円 49"/>
            <p:cNvSpPr/>
            <p:nvPr/>
          </p:nvSpPr>
          <p:spPr>
            <a:xfrm>
              <a:off x="6986244" y="3227384"/>
              <a:ext cx="2463787" cy="2370522"/>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右矢印 39"/>
          <p:cNvSpPr/>
          <p:nvPr/>
        </p:nvSpPr>
        <p:spPr>
          <a:xfrm>
            <a:off x="3496304" y="3256602"/>
            <a:ext cx="6048672" cy="1852665"/>
          </a:xfrm>
          <a:prstGeom prst="rightArrow">
            <a:avLst>
              <a:gd name="adj1" fmla="val 77954"/>
              <a:gd name="adj2" fmla="val 500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サブタイトル 43"/>
          <p:cNvSpPr>
            <a:spLocks noGrp="1"/>
          </p:cNvSpPr>
          <p:nvPr>
            <p:ph type="subTitle" idx="1"/>
          </p:nvPr>
        </p:nvSpPr>
        <p:spPr/>
        <p:txBody>
          <a:bodyPr/>
          <a:lstStyle/>
          <a:p>
            <a:r>
              <a:rPr lang="ja-JP" altLang="en-US" dirty="0"/>
              <a:t>今は、「固定価格買取制度」のおかげで、高い単価で売電が出来ています。</a:t>
            </a:r>
          </a:p>
          <a:p>
            <a:r>
              <a:rPr lang="ja-JP" altLang="en-US" dirty="0"/>
              <a:t>しかし、固定価格買取制度終了となった</a:t>
            </a:r>
            <a:r>
              <a:rPr lang="en-US" altLang="ja-JP" dirty="0"/>
              <a:t>11</a:t>
            </a:r>
            <a:r>
              <a:rPr lang="ja-JP" altLang="en-US" dirty="0"/>
              <a:t>年目以降では、果たして何円で売電できるのでしょうか？</a:t>
            </a:r>
          </a:p>
          <a:p>
            <a:endParaRPr kumimoji="1" lang="ja-JP" altLang="en-US" dirty="0"/>
          </a:p>
        </p:txBody>
      </p:sp>
      <p:sp>
        <p:nvSpPr>
          <p:cNvPr id="34" name="タイトル 33"/>
          <p:cNvSpPr>
            <a:spLocks noGrp="1"/>
          </p:cNvSpPr>
          <p:nvPr>
            <p:ph type="ctrTitle"/>
          </p:nvPr>
        </p:nvSpPr>
        <p:spPr/>
        <p:txBody>
          <a:bodyPr/>
          <a:lstStyle/>
          <a:p>
            <a:r>
              <a:rPr lang="ja-JP" altLang="en-US" dirty="0"/>
              <a:t>太陽光発電の設置から</a:t>
            </a:r>
            <a:r>
              <a:rPr lang="en-US" altLang="ja-JP" dirty="0"/>
              <a:t>10</a:t>
            </a:r>
            <a:r>
              <a:rPr lang="ja-JP" altLang="en-US" dirty="0"/>
              <a:t>年後、売電単価が変わる</a:t>
            </a:r>
            <a:endParaRPr kumimoji="1" lang="ja-JP" altLang="en-US" dirty="0"/>
          </a:p>
        </p:txBody>
      </p:sp>
      <p:sp>
        <p:nvSpPr>
          <p:cNvPr id="41" name="テキスト ボックス 40"/>
          <p:cNvSpPr txBox="1"/>
          <p:nvPr/>
        </p:nvSpPr>
        <p:spPr>
          <a:xfrm>
            <a:off x="800529" y="5912919"/>
            <a:ext cx="9105471" cy="579646"/>
          </a:xfrm>
          <a:prstGeom prst="rect">
            <a:avLst/>
          </a:prstGeom>
          <a:noFill/>
        </p:spPr>
        <p:txBody>
          <a:bodyPr wrap="square" rtlCol="0">
            <a:spAutoFit/>
          </a:bodyPr>
          <a:lstStyle/>
          <a:p>
            <a:pPr lvl="0">
              <a:lnSpc>
                <a:spcPts val="3800"/>
              </a:lnSpc>
            </a:pPr>
            <a:r>
              <a:rPr lang="ja-JP" altLang="en-US" sz="2400" b="1" dirty="0">
                <a:solidFill>
                  <a:srgbClr val="FFFF00"/>
                </a:solidFill>
                <a:latin typeface="メイリオ" pitchFamily="50" charset="-128"/>
                <a:ea typeface="メイリオ" pitchFamily="50" charset="-128"/>
                <a:cs typeface="メイリオ" pitchFamily="50" charset="-128"/>
              </a:rPr>
              <a:t>太陽光を設置してから</a:t>
            </a:r>
            <a:r>
              <a:rPr lang="en-US" altLang="ja-JP" sz="2400" b="1" dirty="0">
                <a:solidFill>
                  <a:srgbClr val="FFFF00"/>
                </a:solidFill>
                <a:latin typeface="メイリオ" pitchFamily="50" charset="-128"/>
                <a:ea typeface="メイリオ" pitchFamily="50" charset="-128"/>
                <a:cs typeface="メイリオ" pitchFamily="50" charset="-128"/>
              </a:rPr>
              <a:t>11</a:t>
            </a:r>
            <a:r>
              <a:rPr lang="ja-JP" altLang="en-US" sz="2400" b="1" dirty="0">
                <a:solidFill>
                  <a:srgbClr val="FFFF00"/>
                </a:solidFill>
                <a:latin typeface="メイリオ" pitchFamily="50" charset="-128"/>
                <a:ea typeface="メイリオ" pitchFamily="50" charset="-128"/>
                <a:cs typeface="メイリオ" pitchFamily="50" charset="-128"/>
              </a:rPr>
              <a:t>年目以降</a:t>
            </a:r>
            <a:r>
              <a:rPr lang="ja-JP" altLang="en-US" sz="2400" b="1" dirty="0">
                <a:solidFill>
                  <a:prstClr val="white"/>
                </a:solidFill>
                <a:latin typeface="メイリオ" pitchFamily="50" charset="-128"/>
                <a:ea typeface="メイリオ" pitchFamily="50" charset="-128"/>
                <a:cs typeface="メイリオ" pitchFamily="50" charset="-128"/>
              </a:rPr>
              <a:t>、</a:t>
            </a:r>
            <a:endParaRPr lang="en-US" altLang="ja-JP" sz="2400" b="1" dirty="0">
              <a:solidFill>
                <a:prstClr val="white"/>
              </a:solidFill>
              <a:latin typeface="メイリオ" pitchFamily="50" charset="-128"/>
              <a:ea typeface="メイリオ" pitchFamily="50" charset="-128"/>
              <a:cs typeface="メイリオ" pitchFamily="50" charset="-128"/>
            </a:endParaRPr>
          </a:p>
        </p:txBody>
      </p:sp>
      <p:sp>
        <p:nvSpPr>
          <p:cNvPr id="33" name="角丸四角形 32"/>
          <p:cNvSpPr/>
          <p:nvPr/>
        </p:nvSpPr>
        <p:spPr>
          <a:xfrm>
            <a:off x="286543" y="1409123"/>
            <a:ext cx="5940000"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400" b="1" dirty="0">
                <a:latin typeface="メイリオ" pitchFamily="50" charset="-128"/>
                <a:ea typeface="メイリオ" pitchFamily="50" charset="-128"/>
                <a:cs typeface="メイリオ" pitchFamily="50" charset="-128"/>
              </a:rPr>
              <a:t>2009</a:t>
            </a:r>
            <a:r>
              <a:rPr lang="ja-JP" altLang="en-US" sz="1400" b="1" dirty="0">
                <a:latin typeface="メイリオ" pitchFamily="50" charset="-128"/>
                <a:ea typeface="メイリオ" pitchFamily="50" charset="-128"/>
                <a:cs typeface="メイリオ" pitchFamily="50" charset="-128"/>
              </a:rPr>
              <a:t>年以前に太陽光発電を設置（売電単価：</a:t>
            </a:r>
            <a:r>
              <a:rPr lang="en-US" altLang="ja-JP" sz="1400" b="1" dirty="0">
                <a:latin typeface="メイリオ" pitchFamily="50" charset="-128"/>
                <a:ea typeface="メイリオ" pitchFamily="50" charset="-128"/>
                <a:cs typeface="メイリオ" pitchFamily="50" charset="-128"/>
              </a:rPr>
              <a:t>48</a:t>
            </a:r>
            <a:r>
              <a:rPr lang="ja-JP" altLang="en-US" sz="1400" b="1" dirty="0">
                <a:latin typeface="メイリオ" pitchFamily="50" charset="-128"/>
                <a:ea typeface="メイリオ" pitchFamily="50" charset="-128"/>
                <a:cs typeface="メイリオ" pitchFamily="50" charset="-128"/>
              </a:rPr>
              <a:t>円）のお宅の場合</a:t>
            </a:r>
          </a:p>
        </p:txBody>
      </p:sp>
      <p:pic>
        <p:nvPicPr>
          <p:cNvPr id="3074" name="Picture 2" descr="ã½ã¼ã©ã¼ããã«ã®è¨­ç½®ãããå®¶ã®ã¤ã©ã¹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872" y="2175517"/>
            <a:ext cx="1171026" cy="1171026"/>
          </a:xfrm>
          <a:prstGeom prst="rect">
            <a:avLst/>
          </a:prstGeom>
          <a:noFill/>
          <a:extLst>
            <a:ext uri="{909E8E84-426E-40DD-AFC4-6F175D3DCCD1}">
              <a14:hiddenFill xmlns:a14="http://schemas.microsoft.com/office/drawing/2010/main">
                <a:solidFill>
                  <a:srgbClr val="FFFFFF"/>
                </a:solidFill>
              </a14:hiddenFill>
            </a:ext>
          </a:extLst>
        </p:spPr>
      </p:pic>
      <p:sp>
        <p:nvSpPr>
          <p:cNvPr id="32" name="テキスト ボックス 31"/>
          <p:cNvSpPr txBox="1"/>
          <p:nvPr/>
        </p:nvSpPr>
        <p:spPr>
          <a:xfrm>
            <a:off x="106285" y="1916832"/>
            <a:ext cx="1800200" cy="307777"/>
          </a:xfrm>
          <a:prstGeom prst="rect">
            <a:avLst/>
          </a:prstGeom>
          <a:noFill/>
        </p:spPr>
        <p:txBody>
          <a:bodyPr wrap="square" rtlCol="0">
            <a:spAutoFit/>
          </a:bodyPr>
          <a:lstStyle/>
          <a:p>
            <a:pPr algn="ctr"/>
            <a:r>
              <a:rPr kumimoji="1" lang="ja-JP" altLang="en-US" sz="1400" b="1" dirty="0"/>
              <a:t>太陽光発電を設置</a:t>
            </a:r>
          </a:p>
        </p:txBody>
      </p:sp>
      <p:sp>
        <p:nvSpPr>
          <p:cNvPr id="6" name="右矢印 5"/>
          <p:cNvSpPr/>
          <p:nvPr/>
        </p:nvSpPr>
        <p:spPr>
          <a:xfrm>
            <a:off x="632520" y="3274703"/>
            <a:ext cx="3240360" cy="1852665"/>
          </a:xfrm>
          <a:prstGeom prst="rightArrow">
            <a:avLst>
              <a:gd name="adj1" fmla="val 77954"/>
              <a:gd name="adj2"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76" name="Picture 4" descr="å°ãç·æ§ã®ã¤ã©ã¹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542" y="4549352"/>
            <a:ext cx="1288129" cy="128812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å°ãå¥³æ§ã®ã¤ã©ã¹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198" y="4584603"/>
            <a:ext cx="1288129" cy="128812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コネクタ 9"/>
          <p:cNvCxnSpPr/>
          <p:nvPr/>
        </p:nvCxnSpPr>
        <p:spPr>
          <a:xfrm>
            <a:off x="800529" y="3720614"/>
            <a:ext cx="206423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角丸四角形 44"/>
          <p:cNvSpPr/>
          <p:nvPr/>
        </p:nvSpPr>
        <p:spPr>
          <a:xfrm>
            <a:off x="1342498" y="3574179"/>
            <a:ext cx="897376" cy="292870"/>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400" b="1" dirty="0">
                <a:latin typeface="メイリオ" pitchFamily="50" charset="-128"/>
                <a:ea typeface="メイリオ" pitchFamily="50" charset="-128"/>
                <a:cs typeface="メイリオ" pitchFamily="50" charset="-128"/>
              </a:rPr>
              <a:t>10</a:t>
            </a:r>
            <a:r>
              <a:rPr lang="ja-JP" altLang="en-US" sz="1400" b="1" dirty="0">
                <a:latin typeface="メイリオ" pitchFamily="50" charset="-128"/>
                <a:ea typeface="メイリオ" pitchFamily="50" charset="-128"/>
                <a:cs typeface="メイリオ" pitchFamily="50" charset="-128"/>
              </a:rPr>
              <a:t>年間</a:t>
            </a:r>
          </a:p>
        </p:txBody>
      </p:sp>
      <p:pic>
        <p:nvPicPr>
          <p:cNvPr id="3080" name="Picture 8" descr="è¨æåå¥ã«åã¶å®¶æã®ã¤ã©ã¹ã"/>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908" y="4568106"/>
            <a:ext cx="1517479" cy="1286823"/>
          </a:xfrm>
          <a:prstGeom prst="rect">
            <a:avLst/>
          </a:prstGeom>
          <a:noFill/>
          <a:extLst>
            <a:ext uri="{909E8E84-426E-40DD-AFC4-6F175D3DCCD1}">
              <a14:hiddenFill xmlns:a14="http://schemas.microsoft.com/office/drawing/2010/main">
                <a:solidFill>
                  <a:srgbClr val="FFFFFF"/>
                </a:solidFill>
              </a14:hiddenFill>
            </a:ext>
          </a:extLst>
        </p:spPr>
      </p:pic>
      <p:cxnSp>
        <p:nvCxnSpPr>
          <p:cNvPr id="47" name="直線コネクタ 46"/>
          <p:cNvCxnSpPr/>
          <p:nvPr/>
        </p:nvCxnSpPr>
        <p:spPr>
          <a:xfrm>
            <a:off x="4016896" y="3718195"/>
            <a:ext cx="451251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角丸四角形 47"/>
          <p:cNvSpPr/>
          <p:nvPr/>
        </p:nvSpPr>
        <p:spPr>
          <a:xfrm>
            <a:off x="5423776" y="3571759"/>
            <a:ext cx="1761472" cy="295289"/>
          </a:xfrm>
          <a:prstGeom prst="roundRect">
            <a:avLst>
              <a:gd name="adj" fmla="val 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400" b="1" dirty="0">
                <a:latin typeface="メイリオ" pitchFamily="50" charset="-128"/>
                <a:ea typeface="メイリオ" pitchFamily="50" charset="-128"/>
                <a:cs typeface="メイリオ" pitchFamily="50" charset="-128"/>
              </a:rPr>
              <a:t>20</a:t>
            </a:r>
            <a:r>
              <a:rPr lang="ja-JP" altLang="en-US" sz="1400" b="1" dirty="0">
                <a:latin typeface="メイリオ" pitchFamily="50" charset="-128"/>
                <a:ea typeface="メイリオ" pitchFamily="50" charset="-128"/>
                <a:cs typeface="メイリオ" pitchFamily="50" charset="-128"/>
              </a:rPr>
              <a:t>年以上の期間</a:t>
            </a:r>
          </a:p>
        </p:txBody>
      </p:sp>
      <p:sp>
        <p:nvSpPr>
          <p:cNvPr id="12" name="正方形/長方形 11"/>
          <p:cNvSpPr/>
          <p:nvPr/>
        </p:nvSpPr>
        <p:spPr>
          <a:xfrm>
            <a:off x="632520" y="3967628"/>
            <a:ext cx="2478373" cy="646331"/>
          </a:xfrm>
          <a:prstGeom prst="rect">
            <a:avLst/>
          </a:prstGeom>
        </p:spPr>
        <p:txBody>
          <a:bodyPr wrap="square">
            <a:spAutoFit/>
          </a:bodyPr>
          <a:lstStyle/>
          <a:p>
            <a:pPr algn="ctr"/>
            <a:r>
              <a:rPr lang="ja-JP" altLang="en-US" b="1" dirty="0">
                <a:solidFill>
                  <a:schemeClr val="bg1"/>
                </a:solidFill>
                <a:latin typeface="メイリオ" pitchFamily="50" charset="-128"/>
                <a:ea typeface="メイリオ" pitchFamily="50" charset="-128"/>
                <a:cs typeface="メイリオ" pitchFamily="50" charset="-128"/>
              </a:rPr>
              <a:t>高額な売電単価で</a:t>
            </a:r>
            <a:endParaRPr lang="en-US" altLang="ja-JP" b="1" dirty="0">
              <a:solidFill>
                <a:schemeClr val="bg1"/>
              </a:solidFill>
              <a:latin typeface="メイリオ" pitchFamily="50" charset="-128"/>
              <a:ea typeface="メイリオ" pitchFamily="50" charset="-128"/>
              <a:cs typeface="メイリオ" pitchFamily="50" charset="-128"/>
            </a:endParaRPr>
          </a:p>
          <a:p>
            <a:pPr algn="ctr"/>
            <a:r>
              <a:rPr lang="ja-JP" altLang="en-US" b="1" dirty="0">
                <a:solidFill>
                  <a:schemeClr val="bg1"/>
                </a:solidFill>
                <a:latin typeface="メイリオ" pitchFamily="50" charset="-128"/>
                <a:ea typeface="メイリオ" pitchFamily="50" charset="-128"/>
                <a:cs typeface="メイリオ" pitchFamily="50" charset="-128"/>
              </a:rPr>
              <a:t>売電収入を得る生活</a:t>
            </a:r>
          </a:p>
        </p:txBody>
      </p:sp>
      <p:sp>
        <p:nvSpPr>
          <p:cNvPr id="51" name="正方形/長方形 50"/>
          <p:cNvSpPr/>
          <p:nvPr/>
        </p:nvSpPr>
        <p:spPr>
          <a:xfrm>
            <a:off x="4015809" y="3958185"/>
            <a:ext cx="4513597" cy="646331"/>
          </a:xfrm>
          <a:prstGeom prst="rect">
            <a:avLst/>
          </a:prstGeom>
        </p:spPr>
        <p:txBody>
          <a:bodyPr wrap="square">
            <a:spAutoFit/>
          </a:bodyPr>
          <a:lstStyle/>
          <a:p>
            <a:pPr algn="ctr"/>
            <a:r>
              <a:rPr lang="ja-JP" altLang="en-US" b="1" dirty="0">
                <a:solidFill>
                  <a:schemeClr val="bg1"/>
                </a:solidFill>
                <a:latin typeface="メイリオ" pitchFamily="50" charset="-128"/>
                <a:ea typeface="メイリオ" pitchFamily="50" charset="-128"/>
                <a:cs typeface="メイリオ" pitchFamily="50" charset="-128"/>
              </a:rPr>
              <a:t>固定価格買取制度が終了した後は、</a:t>
            </a:r>
            <a:endParaRPr lang="en-US" altLang="ja-JP" b="1" dirty="0">
              <a:solidFill>
                <a:schemeClr val="bg1"/>
              </a:solidFill>
              <a:latin typeface="メイリオ" pitchFamily="50" charset="-128"/>
              <a:ea typeface="メイリオ" pitchFamily="50" charset="-128"/>
              <a:cs typeface="メイリオ" pitchFamily="50" charset="-128"/>
            </a:endParaRPr>
          </a:p>
          <a:p>
            <a:pPr algn="ctr"/>
            <a:r>
              <a:rPr lang="ja-JP" altLang="en-US" b="1" dirty="0">
                <a:solidFill>
                  <a:schemeClr val="bg1"/>
                </a:solidFill>
                <a:latin typeface="メイリオ" pitchFamily="50" charset="-128"/>
                <a:ea typeface="メイリオ" pitchFamily="50" charset="-128"/>
                <a:cs typeface="メイリオ" pitchFamily="50" charset="-128"/>
              </a:rPr>
              <a:t>一体どうなる？</a:t>
            </a:r>
          </a:p>
        </p:txBody>
      </p:sp>
      <p:grpSp>
        <p:nvGrpSpPr>
          <p:cNvPr id="52" name="グループ化 51"/>
          <p:cNvGrpSpPr/>
          <p:nvPr/>
        </p:nvGrpSpPr>
        <p:grpSpPr>
          <a:xfrm>
            <a:off x="2451675" y="4474656"/>
            <a:ext cx="1634523" cy="1333083"/>
            <a:chOff x="7444803" y="3405044"/>
            <a:chExt cx="1634523" cy="1333083"/>
          </a:xfrm>
        </p:grpSpPr>
        <p:sp>
          <p:nvSpPr>
            <p:cNvPr id="53" name="楕円 52"/>
            <p:cNvSpPr/>
            <p:nvPr/>
          </p:nvSpPr>
          <p:spPr>
            <a:xfrm>
              <a:off x="7544610" y="3405044"/>
              <a:ext cx="1385532" cy="1333083"/>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7605355" y="3573016"/>
              <a:ext cx="1290063" cy="369332"/>
            </a:xfrm>
            <a:prstGeom prst="rect">
              <a:avLst/>
            </a:prstGeom>
            <a:noFill/>
          </p:spPr>
          <p:txBody>
            <a:bodyPr wrap="square" rtlCol="0">
              <a:spAutoFit/>
            </a:bodyPr>
            <a:lstStyle/>
            <a:p>
              <a:pPr algn="ctr"/>
              <a:r>
                <a:rPr lang="ja-JP" altLang="en-US" b="1" dirty="0">
                  <a:latin typeface="メイリオ" pitchFamily="50" charset="-128"/>
                  <a:ea typeface="メイリオ" pitchFamily="50" charset="-128"/>
                  <a:cs typeface="メイリオ" pitchFamily="50" charset="-128"/>
                </a:rPr>
                <a:t>売電単価</a:t>
              </a:r>
              <a:endParaRPr lang="en-US" altLang="ja-JP" b="1" dirty="0">
                <a:latin typeface="メイリオ" pitchFamily="50" charset="-128"/>
                <a:ea typeface="メイリオ" pitchFamily="50" charset="-128"/>
                <a:cs typeface="メイリオ" pitchFamily="50" charset="-128"/>
              </a:endParaRPr>
            </a:p>
          </p:txBody>
        </p:sp>
        <p:sp>
          <p:nvSpPr>
            <p:cNvPr id="55" name="テキスト ボックス 54"/>
            <p:cNvSpPr txBox="1"/>
            <p:nvPr/>
          </p:nvSpPr>
          <p:spPr>
            <a:xfrm>
              <a:off x="7444803" y="3836341"/>
              <a:ext cx="1634523" cy="769441"/>
            </a:xfrm>
            <a:prstGeom prst="rect">
              <a:avLst/>
            </a:prstGeom>
            <a:noFill/>
          </p:spPr>
          <p:txBody>
            <a:bodyPr wrap="square" rtlCol="0">
              <a:spAutoFit/>
            </a:bodyPr>
            <a:lstStyle/>
            <a:p>
              <a:pPr algn="ctr"/>
              <a:r>
                <a:rPr lang="en-US" altLang="ja-JP" sz="4400" b="1" dirty="0">
                  <a:latin typeface="メイリオ" pitchFamily="50" charset="-128"/>
                  <a:ea typeface="メイリオ" pitchFamily="50" charset="-128"/>
                  <a:cs typeface="メイリオ" pitchFamily="50" charset="-128"/>
                </a:rPr>
                <a:t>48</a:t>
              </a:r>
              <a:r>
                <a:rPr lang="ja-JP" altLang="en-US" sz="2800" b="1" dirty="0">
                  <a:latin typeface="メイリオ" pitchFamily="50" charset="-128"/>
                  <a:ea typeface="メイリオ" pitchFamily="50" charset="-128"/>
                  <a:cs typeface="メイリオ" pitchFamily="50" charset="-128"/>
                </a:rPr>
                <a:t>円</a:t>
              </a:r>
              <a:endParaRPr lang="en-US" altLang="ja-JP" sz="5400" b="1" dirty="0">
                <a:latin typeface="メイリオ" pitchFamily="50" charset="-128"/>
                <a:ea typeface="メイリオ" pitchFamily="50" charset="-128"/>
                <a:cs typeface="メイリオ" pitchFamily="50" charset="-128"/>
              </a:endParaRPr>
            </a:p>
          </p:txBody>
        </p:sp>
      </p:grpSp>
      <p:grpSp>
        <p:nvGrpSpPr>
          <p:cNvPr id="57" name="グループ化 56"/>
          <p:cNvGrpSpPr/>
          <p:nvPr/>
        </p:nvGrpSpPr>
        <p:grpSpPr>
          <a:xfrm>
            <a:off x="8004411" y="4451776"/>
            <a:ext cx="1634523" cy="1333083"/>
            <a:chOff x="7444803" y="3405044"/>
            <a:chExt cx="1634523" cy="1333083"/>
          </a:xfrm>
        </p:grpSpPr>
        <p:sp>
          <p:nvSpPr>
            <p:cNvPr id="58" name="楕円 57"/>
            <p:cNvSpPr/>
            <p:nvPr/>
          </p:nvSpPr>
          <p:spPr>
            <a:xfrm>
              <a:off x="7544610" y="3405044"/>
              <a:ext cx="1385532" cy="1333083"/>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7605355" y="3573016"/>
              <a:ext cx="1290063" cy="369332"/>
            </a:xfrm>
            <a:prstGeom prst="rect">
              <a:avLst/>
            </a:prstGeom>
            <a:noFill/>
          </p:spPr>
          <p:txBody>
            <a:bodyPr wrap="square" rtlCol="0">
              <a:spAutoFit/>
            </a:bodyPr>
            <a:lstStyle/>
            <a:p>
              <a:pPr algn="ctr"/>
              <a:r>
                <a:rPr lang="ja-JP" altLang="en-US" b="1" dirty="0">
                  <a:latin typeface="メイリオ" pitchFamily="50" charset="-128"/>
                  <a:ea typeface="メイリオ" pitchFamily="50" charset="-128"/>
                  <a:cs typeface="メイリオ" pitchFamily="50" charset="-128"/>
                </a:rPr>
                <a:t>売電単価</a:t>
              </a:r>
              <a:endParaRPr lang="en-US" altLang="ja-JP" b="1" dirty="0">
                <a:latin typeface="メイリオ" pitchFamily="50" charset="-128"/>
                <a:ea typeface="メイリオ" pitchFamily="50" charset="-128"/>
                <a:cs typeface="メイリオ" pitchFamily="50" charset="-128"/>
              </a:endParaRPr>
            </a:p>
          </p:txBody>
        </p:sp>
        <p:sp>
          <p:nvSpPr>
            <p:cNvPr id="66" name="テキスト ボックス 65"/>
            <p:cNvSpPr txBox="1"/>
            <p:nvPr/>
          </p:nvSpPr>
          <p:spPr>
            <a:xfrm>
              <a:off x="7444803" y="3836341"/>
              <a:ext cx="1634523" cy="769441"/>
            </a:xfrm>
            <a:prstGeom prst="rect">
              <a:avLst/>
            </a:prstGeom>
            <a:noFill/>
          </p:spPr>
          <p:txBody>
            <a:bodyPr wrap="square" rtlCol="0">
              <a:spAutoFit/>
            </a:bodyPr>
            <a:lstStyle/>
            <a:p>
              <a:pPr algn="ctr"/>
              <a:r>
                <a:rPr lang="ja-JP" altLang="en-US" sz="4400" b="1" dirty="0">
                  <a:latin typeface="メイリオ" pitchFamily="50" charset="-128"/>
                  <a:ea typeface="メイリオ" pitchFamily="50" charset="-128"/>
                  <a:cs typeface="メイリオ" pitchFamily="50" charset="-128"/>
                </a:rPr>
                <a:t>？</a:t>
              </a:r>
              <a:r>
                <a:rPr lang="ja-JP" altLang="en-US" sz="2800" b="1" dirty="0">
                  <a:latin typeface="メイリオ" pitchFamily="50" charset="-128"/>
                  <a:ea typeface="メイリオ" pitchFamily="50" charset="-128"/>
                  <a:cs typeface="メイリオ" pitchFamily="50" charset="-128"/>
                </a:rPr>
                <a:t>円</a:t>
              </a:r>
              <a:endParaRPr lang="en-US" altLang="ja-JP" sz="5400" b="1" dirty="0">
                <a:latin typeface="メイリオ" pitchFamily="50" charset="-128"/>
                <a:ea typeface="メイリオ" pitchFamily="50" charset="-128"/>
                <a:cs typeface="メイリオ" pitchFamily="50" charset="-128"/>
              </a:endParaRPr>
            </a:p>
          </p:txBody>
        </p:sp>
      </p:grpSp>
      <p:sp>
        <p:nvSpPr>
          <p:cNvPr id="70" name="テキスト ボックス 69"/>
          <p:cNvSpPr txBox="1"/>
          <p:nvPr/>
        </p:nvSpPr>
        <p:spPr>
          <a:xfrm>
            <a:off x="2569826" y="2673392"/>
            <a:ext cx="1800200" cy="646331"/>
          </a:xfrm>
          <a:prstGeom prst="rect">
            <a:avLst/>
          </a:prstGeom>
          <a:noFill/>
        </p:spPr>
        <p:txBody>
          <a:bodyPr wrap="square" rtlCol="0">
            <a:spAutoFit/>
          </a:bodyPr>
          <a:lstStyle/>
          <a:p>
            <a:pPr algn="ctr"/>
            <a:r>
              <a:rPr lang="en-US" altLang="ja-JP" sz="3600" b="1" dirty="0">
                <a:latin typeface="+mn-ea"/>
              </a:rPr>
              <a:t>11</a:t>
            </a:r>
            <a:r>
              <a:rPr lang="ja-JP" altLang="en-US" sz="1400" b="1" dirty="0">
                <a:latin typeface="+mn-ea"/>
              </a:rPr>
              <a:t>年目</a:t>
            </a:r>
            <a:endParaRPr kumimoji="1" lang="ja-JP" altLang="en-US" sz="1400" b="1" dirty="0">
              <a:latin typeface="+mn-ea"/>
            </a:endParaRPr>
          </a:p>
        </p:txBody>
      </p:sp>
      <p:sp>
        <p:nvSpPr>
          <p:cNvPr id="76" name="テキスト ボックス 75"/>
          <p:cNvSpPr txBox="1"/>
          <p:nvPr/>
        </p:nvSpPr>
        <p:spPr>
          <a:xfrm>
            <a:off x="5046542" y="2673392"/>
            <a:ext cx="1800200" cy="646331"/>
          </a:xfrm>
          <a:prstGeom prst="rect">
            <a:avLst/>
          </a:prstGeom>
          <a:noFill/>
        </p:spPr>
        <p:txBody>
          <a:bodyPr wrap="square" rtlCol="0">
            <a:spAutoFit/>
          </a:bodyPr>
          <a:lstStyle/>
          <a:p>
            <a:pPr algn="ctr"/>
            <a:r>
              <a:rPr lang="en-US" altLang="ja-JP" sz="3600" b="1" dirty="0">
                <a:latin typeface="+mn-ea"/>
              </a:rPr>
              <a:t>20</a:t>
            </a:r>
            <a:r>
              <a:rPr lang="ja-JP" altLang="en-US" sz="1400" b="1" dirty="0">
                <a:latin typeface="+mn-ea"/>
              </a:rPr>
              <a:t>年目</a:t>
            </a:r>
            <a:endParaRPr kumimoji="1" lang="ja-JP" altLang="en-US" sz="1400" b="1" dirty="0">
              <a:latin typeface="+mn-ea"/>
            </a:endParaRPr>
          </a:p>
        </p:txBody>
      </p:sp>
      <p:sp>
        <p:nvSpPr>
          <p:cNvPr id="77" name="テキスト ボックス 76"/>
          <p:cNvSpPr txBox="1"/>
          <p:nvPr/>
        </p:nvSpPr>
        <p:spPr>
          <a:xfrm>
            <a:off x="7523258" y="2673392"/>
            <a:ext cx="1800200" cy="646331"/>
          </a:xfrm>
          <a:prstGeom prst="rect">
            <a:avLst/>
          </a:prstGeom>
          <a:noFill/>
        </p:spPr>
        <p:txBody>
          <a:bodyPr wrap="square" rtlCol="0">
            <a:spAutoFit/>
          </a:bodyPr>
          <a:lstStyle/>
          <a:p>
            <a:pPr algn="ctr"/>
            <a:r>
              <a:rPr lang="en-US" altLang="ja-JP" sz="3600" b="1" dirty="0">
                <a:latin typeface="+mn-ea"/>
              </a:rPr>
              <a:t>30</a:t>
            </a:r>
            <a:r>
              <a:rPr lang="ja-JP" altLang="en-US" sz="1400" b="1" dirty="0">
                <a:latin typeface="+mn-ea"/>
              </a:rPr>
              <a:t>年目</a:t>
            </a:r>
            <a:endParaRPr kumimoji="1" lang="ja-JP" altLang="en-US" sz="1400" b="1" dirty="0">
              <a:latin typeface="+mn-ea"/>
            </a:endParaRPr>
          </a:p>
        </p:txBody>
      </p:sp>
      <p:sp>
        <p:nvSpPr>
          <p:cNvPr id="14" name="正方形/長方形 13"/>
          <p:cNvSpPr/>
          <p:nvPr/>
        </p:nvSpPr>
        <p:spPr>
          <a:xfrm>
            <a:off x="4160912" y="6301112"/>
            <a:ext cx="6493565" cy="461665"/>
          </a:xfrm>
          <a:prstGeom prst="rect">
            <a:avLst/>
          </a:prstGeom>
        </p:spPr>
        <p:txBody>
          <a:bodyPr wrap="square">
            <a:spAutoFit/>
          </a:bodyPr>
          <a:lstStyle/>
          <a:p>
            <a:r>
              <a:rPr lang="ja-JP" altLang="en-US" sz="2400" b="1" dirty="0">
                <a:solidFill>
                  <a:srgbClr val="FFFF00"/>
                </a:solidFill>
                <a:latin typeface="メイリオ" pitchFamily="50" charset="-128"/>
                <a:ea typeface="メイリオ" pitchFamily="50" charset="-128"/>
                <a:cs typeface="メイリオ" pitchFamily="50" charset="-128"/>
              </a:rPr>
              <a:t>売電単価</a:t>
            </a:r>
            <a:r>
              <a:rPr lang="ja-JP" altLang="en-US" sz="2400" b="1" dirty="0">
                <a:solidFill>
                  <a:prstClr val="white"/>
                </a:solidFill>
                <a:latin typeface="メイリオ" pitchFamily="50" charset="-128"/>
                <a:ea typeface="メイリオ" pitchFamily="50" charset="-128"/>
                <a:cs typeface="メイリオ" pitchFamily="50" charset="-128"/>
              </a:rPr>
              <a:t>はいくらになるのでしょうか？</a:t>
            </a:r>
            <a:endParaRPr lang="ja-JP" altLang="en-US" dirty="0"/>
          </a:p>
        </p:txBody>
      </p:sp>
      <p:pic>
        <p:nvPicPr>
          <p:cNvPr id="35" name="Picture 2" descr="ã½ã¼ã©ã¼ããã«ã®è¨­ç½®ãããå®¶ã®ã¤ã©ã¹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7747" y="2175517"/>
            <a:ext cx="1171026" cy="1171026"/>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p:cNvSpPr txBox="1"/>
          <p:nvPr/>
        </p:nvSpPr>
        <p:spPr>
          <a:xfrm>
            <a:off x="6249144" y="1916832"/>
            <a:ext cx="2232248" cy="307777"/>
          </a:xfrm>
          <a:prstGeom prst="rect">
            <a:avLst/>
          </a:prstGeom>
          <a:noFill/>
        </p:spPr>
        <p:txBody>
          <a:bodyPr wrap="square" rtlCol="0">
            <a:spAutoFit/>
          </a:bodyPr>
          <a:lstStyle/>
          <a:p>
            <a:pPr algn="ctr"/>
            <a:r>
              <a:rPr lang="ja-JP" altLang="en-US" sz="1400" b="1" dirty="0"/>
              <a:t>まだまだ使えるのに</a:t>
            </a:r>
            <a:r>
              <a:rPr lang="en-US" altLang="ja-JP" sz="1400" b="1" dirty="0"/>
              <a:t>…</a:t>
            </a:r>
            <a:r>
              <a:rPr lang="ja-JP" altLang="en-US" sz="1400" b="1" dirty="0" err="1"/>
              <a:t>。</a:t>
            </a:r>
            <a:endParaRPr kumimoji="1" lang="ja-JP" altLang="en-US" sz="1400" b="1"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5"/>
          <p:cNvSpPr>
            <a:spLocks noGrp="1"/>
          </p:cNvSpPr>
          <p:nvPr>
            <p:ph type="subTitle" idx="1"/>
          </p:nvPr>
        </p:nvSpPr>
        <p:spPr/>
        <p:txBody>
          <a:bodyPr/>
          <a:lstStyle/>
          <a:p>
            <a:r>
              <a:rPr kumimoji="1" lang="en-US" altLang="ja-JP" dirty="0"/>
              <a:t>2018</a:t>
            </a:r>
            <a:r>
              <a:rPr kumimoji="1" lang="ja-JP" altLang="en-US" dirty="0"/>
              <a:t>年の</a:t>
            </a:r>
            <a:r>
              <a:rPr kumimoji="1" lang="en-US" altLang="ja-JP" dirty="0"/>
              <a:t>10</a:t>
            </a:r>
            <a:r>
              <a:rPr kumimoji="1" lang="ja-JP" altLang="en-US" dirty="0"/>
              <a:t>月以降、経済産業省（資源エネルギー庁）が主体となって、市場が活性化されています。</a:t>
            </a:r>
            <a:endParaRPr kumimoji="1" lang="en-US" altLang="ja-JP" dirty="0"/>
          </a:p>
          <a:p>
            <a:r>
              <a:rPr lang="en-US" altLang="ja-JP" dirty="0"/>
              <a:t>FIT</a:t>
            </a:r>
            <a:r>
              <a:rPr lang="ja-JP" altLang="en-US" dirty="0"/>
              <a:t>期間が終了となる方が既に出てきており、業界の一大事としてどんどん認知度が高まっているのです。</a:t>
            </a:r>
            <a:endParaRPr kumimoji="1" lang="ja-JP" altLang="en-US" dirty="0"/>
          </a:p>
        </p:txBody>
      </p:sp>
      <p:sp>
        <p:nvSpPr>
          <p:cNvPr id="5" name="タイトル 4"/>
          <p:cNvSpPr>
            <a:spLocks noGrp="1"/>
          </p:cNvSpPr>
          <p:nvPr>
            <p:ph type="ctrTitle"/>
          </p:nvPr>
        </p:nvSpPr>
        <p:spPr/>
        <p:txBody>
          <a:bodyPr>
            <a:normAutofit/>
          </a:bodyPr>
          <a:lstStyle/>
          <a:p>
            <a:r>
              <a:rPr lang="ja-JP" altLang="en-US" dirty="0"/>
              <a:t>既にエネ庁が積極的に売電終了の告知をスタート</a:t>
            </a:r>
            <a:endParaRPr kumimoji="1" lang="ja-JP" altLang="en-US" dirty="0"/>
          </a:p>
        </p:txBody>
      </p:sp>
      <p:sp>
        <p:nvSpPr>
          <p:cNvPr id="11" name="角丸四角形 10"/>
          <p:cNvSpPr/>
          <p:nvPr/>
        </p:nvSpPr>
        <p:spPr>
          <a:xfrm>
            <a:off x="200472" y="1336319"/>
            <a:ext cx="4608512" cy="28717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400" b="1" dirty="0">
                <a:latin typeface="メイリオ" pitchFamily="50" charset="-128"/>
                <a:ea typeface="メイリオ" pitchFamily="50" charset="-128"/>
                <a:cs typeface="メイリオ" pitchFamily="50" charset="-128"/>
              </a:rPr>
              <a:t>2018</a:t>
            </a:r>
            <a:r>
              <a:rPr lang="ja-JP" altLang="en-US" sz="1400" b="1" dirty="0">
                <a:latin typeface="メイリオ" pitchFamily="50" charset="-128"/>
                <a:ea typeface="メイリオ" pitchFamily="50" charset="-128"/>
                <a:cs typeface="メイリオ" pitchFamily="50" charset="-128"/>
              </a:rPr>
              <a:t>年</a:t>
            </a:r>
            <a:r>
              <a:rPr lang="en-US" altLang="ja-JP" sz="1400" b="1" dirty="0">
                <a:latin typeface="メイリオ" pitchFamily="50" charset="-128"/>
                <a:ea typeface="メイリオ" pitchFamily="50" charset="-128"/>
                <a:cs typeface="メイリオ" pitchFamily="50" charset="-128"/>
              </a:rPr>
              <a:t>11</a:t>
            </a:r>
            <a:r>
              <a:rPr lang="ja-JP" altLang="en-US" sz="1400" b="1" dirty="0">
                <a:latin typeface="メイリオ" pitchFamily="50" charset="-128"/>
                <a:ea typeface="メイリオ" pitchFamily="50" charset="-128"/>
                <a:cs typeface="メイリオ" pitchFamily="50" charset="-128"/>
              </a:rPr>
              <a:t>月</a:t>
            </a:r>
            <a:r>
              <a:rPr lang="en-US" altLang="ja-JP" sz="1400" b="1" dirty="0">
                <a:latin typeface="メイリオ" pitchFamily="50" charset="-128"/>
                <a:ea typeface="メイリオ" pitchFamily="50" charset="-128"/>
                <a:cs typeface="メイリオ" pitchFamily="50" charset="-128"/>
              </a:rPr>
              <a:t>13</a:t>
            </a:r>
            <a:r>
              <a:rPr lang="ja-JP" altLang="en-US" sz="1400" b="1" dirty="0">
                <a:latin typeface="メイリオ" pitchFamily="50" charset="-128"/>
                <a:ea typeface="メイリオ" pitchFamily="50" charset="-128"/>
                <a:cs typeface="メイリオ" pitchFamily="50" charset="-128"/>
              </a:rPr>
              <a:t>日</a:t>
            </a:r>
            <a:r>
              <a:rPr lang="en-US" altLang="ja-JP" sz="1400" b="1" dirty="0">
                <a:latin typeface="メイリオ" pitchFamily="50" charset="-128"/>
                <a:ea typeface="メイリオ" pitchFamily="50" charset="-128"/>
                <a:cs typeface="メイリオ" pitchFamily="50" charset="-128"/>
              </a:rPr>
              <a:t>(</a:t>
            </a:r>
            <a:r>
              <a:rPr lang="ja-JP" altLang="en-US" sz="1400" b="1" dirty="0">
                <a:latin typeface="メイリオ" pitchFamily="50" charset="-128"/>
                <a:ea typeface="メイリオ" pitchFamily="50" charset="-128"/>
                <a:cs typeface="メイリオ" pitchFamily="50" charset="-128"/>
              </a:rPr>
              <a:t>火</a:t>
            </a:r>
            <a:r>
              <a:rPr lang="en-US" altLang="ja-JP" sz="1400" b="1" dirty="0">
                <a:latin typeface="メイリオ" pitchFamily="50" charset="-128"/>
                <a:ea typeface="メイリオ" pitchFamily="50" charset="-128"/>
                <a:cs typeface="メイリオ" pitchFamily="50" charset="-128"/>
              </a:rPr>
              <a:t>)</a:t>
            </a:r>
            <a:r>
              <a:rPr lang="ja-JP" altLang="en-US" sz="1400" b="1" dirty="0">
                <a:latin typeface="メイリオ" pitchFamily="50" charset="-128"/>
                <a:ea typeface="メイリオ" pitchFamily="50" charset="-128"/>
                <a:cs typeface="メイリオ" pitchFamily="50" charset="-128"/>
              </a:rPr>
              <a:t>　日経新聞に全面広告が掲載</a:t>
            </a:r>
            <a:endParaRPr kumimoji="1" lang="ja-JP" altLang="en-US" sz="1400" b="1" dirty="0">
              <a:latin typeface="メイリオ" pitchFamily="50" charset="-128"/>
              <a:ea typeface="メイリオ" pitchFamily="50" charset="-128"/>
              <a:cs typeface="メイリオ" pitchFamily="50" charset="-128"/>
            </a:endParaRPr>
          </a:p>
        </p:txBody>
      </p:sp>
      <p:sp>
        <p:nvSpPr>
          <p:cNvPr id="12" name="角丸四角形 11"/>
          <p:cNvSpPr/>
          <p:nvPr/>
        </p:nvSpPr>
        <p:spPr>
          <a:xfrm>
            <a:off x="5169024" y="1335466"/>
            <a:ext cx="4536504" cy="2879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400" b="1" dirty="0">
                <a:latin typeface="メイリオ" pitchFamily="50" charset="-128"/>
                <a:ea typeface="メイリオ" pitchFamily="50" charset="-128"/>
                <a:cs typeface="メイリオ" pitchFamily="50" charset="-128"/>
              </a:rPr>
              <a:t>2018</a:t>
            </a:r>
            <a:r>
              <a:rPr lang="ja-JP" altLang="en-US" sz="1400" b="1" dirty="0">
                <a:latin typeface="メイリオ" pitchFamily="50" charset="-128"/>
                <a:ea typeface="メイリオ" pitchFamily="50" charset="-128"/>
                <a:cs typeface="メイリオ" pitchFamily="50" charset="-128"/>
              </a:rPr>
              <a:t>年</a:t>
            </a:r>
            <a:r>
              <a:rPr lang="en-US" altLang="ja-JP" sz="1400" b="1" dirty="0">
                <a:latin typeface="メイリオ" pitchFamily="50" charset="-128"/>
                <a:ea typeface="メイリオ" pitchFamily="50" charset="-128"/>
                <a:cs typeface="メイリオ" pitchFamily="50" charset="-128"/>
              </a:rPr>
              <a:t>10</a:t>
            </a:r>
            <a:r>
              <a:rPr lang="ja-JP" altLang="en-US" sz="1400" b="1" dirty="0">
                <a:latin typeface="メイリオ" pitchFamily="50" charset="-128"/>
                <a:ea typeface="メイリオ" pitchFamily="50" charset="-128"/>
                <a:cs typeface="メイリオ" pitchFamily="50" charset="-128"/>
              </a:rPr>
              <a:t>月</a:t>
            </a:r>
            <a:r>
              <a:rPr lang="en-US" altLang="ja-JP" sz="1400" b="1" dirty="0">
                <a:latin typeface="メイリオ" pitchFamily="50" charset="-128"/>
                <a:ea typeface="メイリオ" pitchFamily="50" charset="-128"/>
                <a:cs typeface="メイリオ" pitchFamily="50" charset="-128"/>
              </a:rPr>
              <a:t>25</a:t>
            </a:r>
            <a:r>
              <a:rPr lang="ja-JP" altLang="en-US" sz="1400" b="1" dirty="0">
                <a:latin typeface="メイリオ" pitchFamily="50" charset="-128"/>
                <a:ea typeface="メイリオ" pitchFamily="50" charset="-128"/>
                <a:cs typeface="メイリオ" pitchFamily="50" charset="-128"/>
              </a:rPr>
              <a:t>日</a:t>
            </a:r>
            <a:r>
              <a:rPr lang="en-US" altLang="ja-JP" sz="1400" b="1" dirty="0">
                <a:latin typeface="メイリオ" pitchFamily="50" charset="-128"/>
                <a:ea typeface="メイリオ" pitchFamily="50" charset="-128"/>
                <a:cs typeface="メイリオ" pitchFamily="50" charset="-128"/>
              </a:rPr>
              <a:t>(</a:t>
            </a:r>
            <a:r>
              <a:rPr lang="ja-JP" altLang="en-US" sz="1400" b="1" dirty="0">
                <a:latin typeface="メイリオ" pitchFamily="50" charset="-128"/>
                <a:ea typeface="メイリオ" pitchFamily="50" charset="-128"/>
                <a:cs typeface="メイリオ" pitchFamily="50" charset="-128"/>
              </a:rPr>
              <a:t>木</a:t>
            </a:r>
            <a:r>
              <a:rPr lang="en-US" altLang="ja-JP" sz="1400" b="1" dirty="0">
                <a:latin typeface="メイリオ" pitchFamily="50" charset="-128"/>
                <a:ea typeface="メイリオ" pitchFamily="50" charset="-128"/>
                <a:cs typeface="メイリオ" pitchFamily="50" charset="-128"/>
              </a:rPr>
              <a:t>)</a:t>
            </a:r>
            <a:r>
              <a:rPr lang="ja-JP" altLang="en-US" sz="1400" b="1" dirty="0">
                <a:latin typeface="メイリオ" pitchFamily="50" charset="-128"/>
                <a:ea typeface="メイリオ" pitchFamily="50" charset="-128"/>
                <a:cs typeface="メイリオ" pitchFamily="50" charset="-128"/>
              </a:rPr>
              <a:t>経産省</a:t>
            </a:r>
            <a:r>
              <a:rPr lang="en-US" altLang="ja-JP" sz="1400" b="1" dirty="0">
                <a:latin typeface="メイリオ" pitchFamily="50" charset="-128"/>
                <a:ea typeface="メイリオ" pitchFamily="50" charset="-128"/>
                <a:cs typeface="メイリオ" pitchFamily="50" charset="-128"/>
              </a:rPr>
              <a:t>HP</a:t>
            </a:r>
            <a:r>
              <a:rPr lang="ja-JP" altLang="en-US" sz="1400" b="1" dirty="0">
                <a:latin typeface="メイリオ" pitchFamily="50" charset="-128"/>
                <a:ea typeface="メイリオ" pitchFamily="50" charset="-128"/>
                <a:cs typeface="メイリオ" pitchFamily="50" charset="-128"/>
              </a:rPr>
              <a:t>に特設サイトが公開</a:t>
            </a:r>
            <a:endParaRPr kumimoji="1" lang="ja-JP" altLang="en-US" sz="1400" b="1" dirty="0">
              <a:latin typeface="メイリオ" pitchFamily="50" charset="-128"/>
              <a:ea typeface="メイリオ" pitchFamily="50" charset="-128"/>
              <a:cs typeface="メイリオ" pitchFamily="50" charset="-128"/>
            </a:endParaRPr>
          </a:p>
        </p:txBody>
      </p:sp>
      <p:pic>
        <p:nvPicPr>
          <p:cNvPr id="16" name="図 15"/>
          <p:cNvPicPr>
            <a:picLocks noChangeAspect="1"/>
          </p:cNvPicPr>
          <p:nvPr/>
        </p:nvPicPr>
        <p:blipFill rotWithShape="1">
          <a:blip r:embed="rId2" cstate="print">
            <a:extLst>
              <a:ext uri="{28A0092B-C50C-407E-A947-70E740481C1C}">
                <a14:useLocalDpi xmlns:a14="http://schemas.microsoft.com/office/drawing/2010/main" val="0"/>
              </a:ext>
            </a:extLst>
          </a:blip>
          <a:srcRect l="12706" r="11860" b="80456"/>
          <a:stretch/>
        </p:blipFill>
        <p:spPr>
          <a:xfrm>
            <a:off x="5543466" y="1742871"/>
            <a:ext cx="3802022" cy="4206409"/>
          </a:xfrm>
          <a:prstGeom prst="rect">
            <a:avLst/>
          </a:prstGeom>
          <a:ln>
            <a:solidFill>
              <a:schemeClr val="tx1"/>
            </a:solidFill>
          </a:ln>
        </p:spPr>
      </p:pic>
      <p:sp>
        <p:nvSpPr>
          <p:cNvPr id="17" name="テキスト ボックス 16"/>
          <p:cNvSpPr txBox="1"/>
          <p:nvPr/>
        </p:nvSpPr>
        <p:spPr>
          <a:xfrm>
            <a:off x="848544" y="5889896"/>
            <a:ext cx="8326897" cy="550151"/>
          </a:xfrm>
          <a:prstGeom prst="rect">
            <a:avLst/>
          </a:prstGeom>
          <a:noFill/>
        </p:spPr>
        <p:txBody>
          <a:bodyPr wrap="square" rtlCol="0">
            <a:spAutoFit/>
          </a:bodyPr>
          <a:lstStyle/>
          <a:p>
            <a:pPr>
              <a:lnSpc>
                <a:spcPts val="3800"/>
              </a:lnSpc>
            </a:pPr>
            <a:r>
              <a:rPr lang="en-US" altLang="ja-JP" sz="2400" b="1" dirty="0">
                <a:solidFill>
                  <a:schemeClr val="bg1"/>
                </a:solidFill>
                <a:latin typeface="+mn-ea"/>
                <a:cs typeface="MigMix 1P" pitchFamily="50" charset="-128"/>
              </a:rPr>
              <a:t>FIT</a:t>
            </a:r>
            <a:r>
              <a:rPr lang="ja-JP" altLang="en-US" sz="2400" b="1" dirty="0">
                <a:solidFill>
                  <a:schemeClr val="bg1"/>
                </a:solidFill>
                <a:latin typeface="+mn-ea"/>
                <a:cs typeface="MigMix 1P" pitchFamily="50" charset="-128"/>
              </a:rPr>
              <a:t>期間満了時に</a:t>
            </a:r>
            <a:r>
              <a:rPr lang="ja-JP" altLang="en-US" sz="2400" b="1" dirty="0">
                <a:solidFill>
                  <a:srgbClr val="FFFF00"/>
                </a:solidFill>
                <a:latin typeface="+mn-ea"/>
                <a:cs typeface="MigMix 1P" pitchFamily="50" charset="-128"/>
              </a:rPr>
              <a:t>不測の事態</a:t>
            </a:r>
            <a:r>
              <a:rPr lang="ja-JP" altLang="en-US" sz="2400" b="1" dirty="0">
                <a:solidFill>
                  <a:schemeClr val="bg1"/>
                </a:solidFill>
                <a:latin typeface="+mn-ea"/>
                <a:cs typeface="MigMix 1P" pitchFamily="50" charset="-128"/>
              </a:rPr>
              <a:t>に陥らないためにも、</a:t>
            </a:r>
            <a:endParaRPr lang="en-US" altLang="ja-JP" sz="2400" b="1" dirty="0">
              <a:solidFill>
                <a:schemeClr val="bg1"/>
              </a:solidFill>
              <a:latin typeface="+mn-ea"/>
              <a:cs typeface="MigMix 1P" pitchFamily="50" charset="-128"/>
            </a:endParaRPr>
          </a:p>
        </p:txBody>
      </p:sp>
      <p:sp>
        <p:nvSpPr>
          <p:cNvPr id="18" name="テキスト ボックス 17"/>
          <p:cNvSpPr txBox="1"/>
          <p:nvPr/>
        </p:nvSpPr>
        <p:spPr>
          <a:xfrm>
            <a:off x="2216696" y="6212087"/>
            <a:ext cx="7416824" cy="579646"/>
          </a:xfrm>
          <a:prstGeom prst="rect">
            <a:avLst/>
          </a:prstGeom>
          <a:noFill/>
        </p:spPr>
        <p:txBody>
          <a:bodyPr wrap="square" rtlCol="0">
            <a:spAutoFit/>
          </a:bodyPr>
          <a:lstStyle/>
          <a:p>
            <a:pPr>
              <a:lnSpc>
                <a:spcPts val="3800"/>
              </a:lnSpc>
            </a:pPr>
            <a:r>
              <a:rPr lang="ja-JP" altLang="en-US" sz="2400" b="1" dirty="0">
                <a:solidFill>
                  <a:srgbClr val="FFFF00"/>
                </a:solidFill>
                <a:latin typeface="+mn-ea"/>
                <a:cs typeface="MigMix 1P" pitchFamily="50" charset="-128"/>
              </a:rPr>
              <a:t>国主導での告知が</a:t>
            </a:r>
            <a:r>
              <a:rPr lang="en-US" altLang="ja-JP" sz="2400" b="1" dirty="0">
                <a:solidFill>
                  <a:srgbClr val="FFFF00"/>
                </a:solidFill>
                <a:latin typeface="+mn-ea"/>
                <a:cs typeface="MigMix 1P" pitchFamily="50" charset="-128"/>
              </a:rPr>
              <a:t>1</a:t>
            </a:r>
            <a:r>
              <a:rPr lang="ja-JP" altLang="en-US" sz="2400" b="1" dirty="0">
                <a:solidFill>
                  <a:srgbClr val="FFFF00"/>
                </a:solidFill>
                <a:latin typeface="+mn-ea"/>
                <a:cs typeface="MigMix 1P" pitchFamily="50" charset="-128"/>
              </a:rPr>
              <a:t>年以上前から</a:t>
            </a:r>
            <a:r>
              <a:rPr lang="ja-JP" altLang="en-US" sz="2400" b="1" dirty="0">
                <a:solidFill>
                  <a:schemeClr val="bg1"/>
                </a:solidFill>
                <a:latin typeface="+mn-ea"/>
                <a:cs typeface="MigMix 1P" pitchFamily="50" charset="-128"/>
              </a:rPr>
              <a:t>始まっていました。</a:t>
            </a:r>
            <a:endParaRPr lang="en-US" altLang="ja-JP" sz="2400" b="1" dirty="0">
              <a:solidFill>
                <a:schemeClr val="bg1"/>
              </a:solidFill>
              <a:latin typeface="+mn-ea"/>
              <a:cs typeface="MigMix 1P" pitchFamily="50" charset="-128"/>
            </a:endParaRPr>
          </a:p>
        </p:txBody>
      </p:sp>
      <p:pic>
        <p:nvPicPr>
          <p:cNvPr id="2" name="図 1"/>
          <p:cNvPicPr>
            <a:picLocks noChangeAspect="1"/>
          </p:cNvPicPr>
          <p:nvPr/>
        </p:nvPicPr>
        <p:blipFill rotWithShape="1">
          <a:blip r:embed="rId3">
            <a:grayscl/>
          </a:blip>
          <a:srcRect b="18378"/>
          <a:stretch/>
        </p:blipFill>
        <p:spPr>
          <a:xfrm>
            <a:off x="488504" y="1742871"/>
            <a:ext cx="3802022" cy="4206409"/>
          </a:xfrm>
          <a:prstGeom prst="rect">
            <a:avLst/>
          </a:prstGeom>
        </p:spPr>
      </p:pic>
    </p:spTree>
    <p:extLst>
      <p:ext uri="{BB962C8B-B14F-4D97-AF65-F5344CB8AC3E}">
        <p14:creationId xmlns:p14="http://schemas.microsoft.com/office/powerpoint/2010/main" val="4145810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サブタイトル 43"/>
          <p:cNvSpPr>
            <a:spLocks noGrp="1"/>
          </p:cNvSpPr>
          <p:nvPr>
            <p:ph type="subTitle" idx="1"/>
          </p:nvPr>
        </p:nvSpPr>
        <p:spPr/>
        <p:txBody>
          <a:bodyPr/>
          <a:lstStyle/>
          <a:p>
            <a:r>
              <a:rPr lang="ja-JP" altLang="en-US" dirty="0"/>
              <a:t>資源エネルギー庁の太陽光売電終了問題に関する特設</a:t>
            </a:r>
            <a:r>
              <a:rPr lang="en-US" altLang="ja-JP" dirty="0"/>
              <a:t>HP</a:t>
            </a:r>
            <a:r>
              <a:rPr lang="ja-JP" altLang="en-US" dirty="0"/>
              <a:t>の「どうする？ソーラー」</a:t>
            </a:r>
            <a:r>
              <a:rPr kumimoji="1" lang="ja-JP" altLang="en-US" dirty="0"/>
              <a:t>によれば、</a:t>
            </a:r>
            <a:endParaRPr kumimoji="1" lang="en-US" altLang="ja-JP" dirty="0"/>
          </a:p>
          <a:p>
            <a:r>
              <a:rPr kumimoji="1" lang="ja-JP" altLang="en-US" dirty="0"/>
              <a:t>固定買取期間が終わった後の選択肢は、</a:t>
            </a:r>
            <a:r>
              <a:rPr kumimoji="1" lang="en-US" altLang="ja-JP" dirty="0"/>
              <a:t>2</a:t>
            </a:r>
            <a:r>
              <a:rPr kumimoji="1" lang="ja-JP" altLang="en-US" dirty="0" err="1"/>
              <a:t>つに</a:t>
            </a:r>
            <a:r>
              <a:rPr kumimoji="1" lang="ja-JP" altLang="en-US" dirty="0"/>
              <a:t>絞られると言われています。</a:t>
            </a:r>
          </a:p>
        </p:txBody>
      </p:sp>
      <p:sp>
        <p:nvSpPr>
          <p:cNvPr id="34" name="タイトル 33"/>
          <p:cNvSpPr>
            <a:spLocks noGrp="1"/>
          </p:cNvSpPr>
          <p:nvPr>
            <p:ph type="ctrTitle"/>
          </p:nvPr>
        </p:nvSpPr>
        <p:spPr/>
        <p:txBody>
          <a:bodyPr>
            <a:normAutofit/>
          </a:bodyPr>
          <a:lstStyle/>
          <a:p>
            <a:r>
              <a:rPr lang="ja-JP" altLang="en-US" dirty="0"/>
              <a:t>大手メディアでも盛んに社会問題として取り上げられている</a:t>
            </a:r>
            <a:endParaRPr kumimoji="1" lang="ja-JP" altLang="en-US" dirty="0"/>
          </a:p>
        </p:txBody>
      </p:sp>
      <p:sp>
        <p:nvSpPr>
          <p:cNvPr id="41" name="テキスト ボックス 40"/>
          <p:cNvSpPr txBox="1"/>
          <p:nvPr/>
        </p:nvSpPr>
        <p:spPr>
          <a:xfrm>
            <a:off x="800529" y="5987332"/>
            <a:ext cx="8977007" cy="461665"/>
          </a:xfrm>
          <a:prstGeom prst="rect">
            <a:avLst/>
          </a:prstGeom>
          <a:noFill/>
        </p:spPr>
        <p:txBody>
          <a:bodyPr wrap="square" rtlCol="0">
            <a:spAutoFit/>
          </a:bodyPr>
          <a:lstStyle/>
          <a:p>
            <a:pPr lvl="0"/>
            <a:r>
              <a:rPr lang="en-US" altLang="ja-JP" sz="2400" b="1" dirty="0">
                <a:solidFill>
                  <a:prstClr val="white"/>
                </a:solidFill>
                <a:latin typeface="メイリオ" pitchFamily="50" charset="-128"/>
                <a:ea typeface="メイリオ" pitchFamily="50" charset="-128"/>
                <a:cs typeface="メイリオ" pitchFamily="50" charset="-128"/>
              </a:rPr>
              <a:t>10</a:t>
            </a:r>
            <a:r>
              <a:rPr lang="ja-JP" altLang="en-US" sz="2400" b="1" dirty="0">
                <a:solidFill>
                  <a:prstClr val="white"/>
                </a:solidFill>
                <a:latin typeface="メイリオ" pitchFamily="50" charset="-128"/>
                <a:ea typeface="メイリオ" pitchFamily="50" charset="-128"/>
                <a:cs typeface="メイリオ" pitchFamily="50" charset="-128"/>
              </a:rPr>
              <a:t>円以下で今後も売電をすることになるか、</a:t>
            </a:r>
            <a:endParaRPr lang="en-US" altLang="ja-JP" sz="2400" b="1" dirty="0">
              <a:solidFill>
                <a:prstClr val="white"/>
              </a:solidFill>
              <a:latin typeface="メイリオ" pitchFamily="50" charset="-128"/>
              <a:ea typeface="メイリオ" pitchFamily="50" charset="-128"/>
              <a:cs typeface="メイリオ" pitchFamily="50" charset="-128"/>
            </a:endParaRPr>
          </a:p>
        </p:txBody>
      </p:sp>
      <p:sp>
        <p:nvSpPr>
          <p:cNvPr id="6" name="正方形/長方形 5"/>
          <p:cNvSpPr/>
          <p:nvPr/>
        </p:nvSpPr>
        <p:spPr>
          <a:xfrm>
            <a:off x="800529" y="6315452"/>
            <a:ext cx="9042616" cy="461665"/>
          </a:xfrm>
          <a:prstGeom prst="rect">
            <a:avLst/>
          </a:prstGeom>
        </p:spPr>
        <p:txBody>
          <a:bodyPr wrap="square">
            <a:spAutoFit/>
          </a:bodyPr>
          <a:lstStyle/>
          <a:p>
            <a:pPr lvl="0" algn="r"/>
            <a:r>
              <a:rPr lang="ja-JP" altLang="en-US" sz="2400" b="1" dirty="0">
                <a:solidFill>
                  <a:prstClr val="white"/>
                </a:solidFill>
                <a:latin typeface="メイリオ" pitchFamily="50" charset="-128"/>
                <a:ea typeface="メイリオ" pitchFamily="50" charset="-128"/>
                <a:cs typeface="メイリオ" pitchFamily="50" charset="-128"/>
              </a:rPr>
              <a:t>作った電気を売らずに貯める生活を選択することになります。</a:t>
            </a:r>
            <a:endParaRPr lang="en-US" altLang="ja-JP" sz="2400" b="1" dirty="0">
              <a:solidFill>
                <a:prstClr val="white"/>
              </a:solidFill>
              <a:latin typeface="メイリオ" pitchFamily="50" charset="-128"/>
              <a:ea typeface="メイリオ" pitchFamily="50" charset="-128"/>
              <a:cs typeface="メイリオ" pitchFamily="50" charset="-128"/>
            </a:endParaRPr>
          </a:p>
        </p:txBody>
      </p:sp>
      <p:sp>
        <p:nvSpPr>
          <p:cNvPr id="4" name="AutoShape 4" descr="data:image/png;base64,iVBORw0KGgoAAAANSUhEUgAAAAEAAAABCAMAAAAoyzS7AAAACXBIWXMAAAsSAAALEgHS3X78AAAKTWlDQ1BQaG90b3Nob3AgSUNDIHByb2ZpbGUAAHjanVN3WJP3Fj7f92UPVkLY8LGXbIEAIiOsCMgQWaIQkgBhhBASQMWFiApWFBURnEhVxILVCkidiOKgKLhnQYqIWotVXDjuH9yntX167+3t+9f7vOec5/zOec8PgBESJpHmomoAOVKFPDrYH49PSMTJvYACFUjgBCAQ5svCZwXFAADwA3l4fnSwP/wBr28AAgBw1S4kEsfh/4O6UCZXACCRAOAiEucLAZBSAMguVMgUAMgYALBTs2QKAJQAAGx5fEIiAKoNAOz0ST4FANipk9wXANiiHKkIAI0BAJkoRyQCQLsAYFWBUiwCwMIAoKxAIi4EwK4BgFm2MkcCgL0FAHaOWJAPQGAAgJlCLMwAIDgCAEMeE80DIEwDoDDSv+CpX3CFuEgBAMDLlc2XS9IzFLiV0Bp38vDg4iHiwmyxQmEXKRBmCeQinJebIxNI5wNMzgwAABr50cH+OD+Q5+bk4eZm52zv9MWi/mvwbyI+IfHf/ryMAgQAEE7P79pf5eXWA3DHAbB1v2upWwDaVgBo3/ldM9sJoFoK0Hr5i3k4/EAenqFQyDwdHAoLC+0lYqG9MOOLPv8z4W/gi372/EAe/tt68ABxmkCZrcCjg/1xYW52rlKO58sEQjFu9+cj/seFf/2OKdHiNLFcLBWK8ViJuFAiTcd5uVKRRCHJleIS6X8y8R+W/QmTdw0ArIZPwE62B7XLbMB+7gECiw5Y0nYAQH7zLYwaC5EAEGc0Mnn3AACTv/mPQCsBAM2XpOMAALzoGFyolBdMxggAAESggSqwQQcMwRSswA6cwR28wBcCYQZEQAwkwDwQQgbkgBwKoRiWQRlUwDrYBLWwAxqgEZrhELTBMTgN5+ASXIHrcBcGYBiewhi8hgkEQcgIE2EhOogRYo7YIs4IF5mOBCJhSDSSgKQg6YgUUSLFyHKkAqlCapFdSCPyLXIUOY1cQPqQ28ggMor8irxHMZSBslED1AJ1QLmoHxqKxqBz0XQ0D12AlqJr0Rq0Hj2AtqKn0UvodXQAfYqOY4DRMQ5mjNlhXIyHRWCJWBomxxZj5Vg1Vo81Yx1YN3YVG8CeYe8IJAKLgBPsCF6EEMJsgpCQR1hMWEOoJewjtBK6CFcJg4Qxwicik6hPtCV6EvnEeGI6sZBYRqwm7iEeIZ4lXicOE1+TSCQOyZLkTgohJZAySQtJa0jbSC2kU6Q+0hBpnEwm65Btyd7kCLKArCCXkbeQD5BPkvvJw+S3FDrFiOJMCaIkUqSUEko1ZT/lBKWfMkKZoKpRzame1AiqiDqfWkltoHZQL1OHqRM0dZolzZsWQ8ukLaPV0JppZ2n3aC/pdLoJ3YMeRZfQl9Jr6Afp5+mD9HcMDYYNg8dIYigZaxl7GacYtxkvmUymBdOXmchUMNcyG5lnmA+Yb1VYKvYqfBWRyhKVOpVWlX6V56pUVXNVP9V5qgtUq1UPq15WfaZGVbNQ46kJ1Bar1akdVbupNq7OUndSj1DPUV+jvl/9gvpjDbKGhUaghkijVGO3xhmNIRbGMmXxWELWclYD6yxrmE1iW7L57Ex2Bfsbdi97TFNDc6pmrGaRZp3mcc0BDsax4PA52ZxKziHODc57LQMtPy2x1mqtZq1+rTfaetq+2mLtcu0W7eva73VwnUCdLJ31Om0693UJuja6UbqFutt1z+o+02PreekJ9cr1Dund0Uf1bfSj9Rfq79bv0R83MDQINpAZbDE4Y/DMkGPoa5hpuNHwhOGoEctoupHEaKPRSaMnuCbuh2fjNXgXPmasbxxirDTeZdxrPGFiaTLbpMSkxeS+Kc2Ua5pmutG003TMzMgs3KzYrMnsjjnVnGueYb7ZvNv8jYWlRZzFSos2i8eW2pZ8ywWWTZb3rJhWPlZ5VvVW16xJ1lzrLOtt1ldsUBtXmwybOpvLtqitm63Edptt3xTiFI8p0in1U27aMez87ArsmuwG7Tn2YfYl9m32zx3MHBId1jt0O3xydHXMdmxwvOuk4TTDqcSpw+lXZxtnoXOd8zUXpkuQyxKXdpcXU22niqdun3rLleUa7rrStdP1o5u7m9yt2W3U3cw9xX2r+00umxvJXcM970H08PdY4nHM452nm6fC85DnL152Xlle+70eT7OcJp7WMG3I28Rb4L3Le2A6Pj1l+s7pAz7GPgKfep+Hvqa+It89viN+1n6Zfgf8nvs7+sv9j/i/4XnyFvFOBWABwQHlAb2BGoGzA2sDHwSZBKUHNQWNBbsGLww+FUIMCQ1ZH3KTb8AX8hv5YzPcZyya0RXKCJ0VWhv6MMwmTB7WEY6GzwjfEH5vpvlM6cy2CIjgR2yIuB9pGZkX+X0UKSoyqi7qUbRTdHF09yzWrORZ+2e9jvGPqYy5O9tqtnJ2Z6xqbFJsY+ybuIC4qriBeIf4RfGXEnQTJAntieTE2MQ9ieNzAudsmjOc5JpUlnRjruXcorkX5unOy553PFk1WZB8OIWYEpeyP+WDIEJQLxhP5aduTR0T8oSbhU9FvqKNolGxt7hKPJLmnVaV9jjdO31D+miGT0Z1xjMJT1IreZEZkrkj801WRNberM/ZcdktOZSclJyjUg1plrQr1zC3KLdPZisrkw3keeZtyhuTh8r35CP5c/PbFWyFTNGjtFKuUA4WTC+oK3hbGFt4uEi9SFrUM99m/ur5IwuCFny9kLBQuLCz2Lh4WfHgIr9FuxYji1MXdy4xXVK6ZHhp8NJ9y2jLspb9UOJYUlXyannc8o5Sg9KlpUMrglc0lamUycturvRauWMVYZVkVe9ql9VbVn8qF5VfrHCsqK74sEa45uJXTl/VfPV5bdra3kq3yu3rSOuk626s91m/r0q9akHV0IbwDa0b8Y3lG19tSt50oXpq9Y7NtM3KzQM1YTXtW8y2rNvyoTaj9nqdf13LVv2tq7e+2Sba1r/dd3vzDoMdFTve75TsvLUreFdrvUV99W7S7oLdjxpiG7q/5n7duEd3T8Wej3ulewf2Re/ranRvbNyvv7+yCW1SNo0eSDpw5ZuAb9qb7Zp3tXBaKg7CQeXBJ9+mfHvjUOihzsPcw83fmX+39QjrSHkr0jq/dawto22gPaG97+iMo50dXh1Hvrf/fu8x42N1xzWPV56gnSg98fnkgpPjp2Snnp1OPz3Umdx590z8mWtdUV29Z0PPnj8XdO5Mt1/3yfPe549d8Lxw9CL3Ytslt0utPa49R35w/eFIr1tv62X3y+1XPK509E3rO9Hv03/6asDVc9f41y5dn3m978bsG7duJt0cuCW69fh29u0XdwruTNxdeo94r/y+2v3qB/oP6n+0/rFlwG3g+GDAYM/DWQ/vDgmHnv6U/9OH4dJHzEfVI0YjjY+dHx8bDRq98mTOk+GnsqcTz8p+Vv9563Or59/94vtLz1j82PAL+YvPv655qfNy76uprzrHI8cfvM55PfGm/K3O233vuO+638e9H5ko/ED+UPPR+mPHp9BP9z7nfP78L/eE8/sl0p8zAAAAIGNIUk0AAHolAACAgwAA+f8AAIDpAAB1MAAA6mAAADqYAAAXb5JfxUYAAAMAUExURf//////zAICAgMDAwQEBAUFBQYGBgcHBwgICAkJCQoKCgsLCwwMDA0NDQ4ODg8PDxAQEBERERISEhMTExQUFBUVFRYWFhcXFxgYGBkZGRoaGhsbGxwcHB0dHR4eHh8fHyAgICEhISIiIiMjIyQkJCUlJSYmJicnJygoKCkpKSoqKisrKywsLC0tLS4uLi8vLzAwMDExMTIyMjMzMzQ0NDU1NTY2Njc3Nzg4ODk5OTo6Ojs7Ozw8PD09PT4+Pj8/P0BAQEFBQUJCQkNDQ0REREVFRUZGRkdHR0hISElJSUpKSktLS0xMTE1NTU5OTk9PT1BQUFFRUVJSUlNTU1RUVFVVVVZWVldXV1hYWFlZWVpaWltbW1xcXF1dXV5eXl9fX2BgYGFhYWJiYmNjY2RkZGVlZWZmZmdnZ2hoaGlpaWpqamtra2xsbG1tbW5ubm9vb3BwcHFxcXJycnNzc3R0dHV1dXZ2dnd3d3h4eHl5eXp6ent7e3x8fH19fX5+fn9/f4CAgIGBgYKCgoODg4SEhIWFhYaGhoeHh4iIiImJiYqKiouLi4yMjI2NjY6Ojo+Pj5CQkJGRkZKSkpOTk5SUlJWVlZaWlpeXl5iYmJmZmZqampubm5ycnJ2dnZ6enp+fn6CgoKGhoaKioqOjo6SkpKWlpaampqenp6ioqKmpqaqqqqurq6ysrK2tra6urq+vr7CwsLGxsbKysrOzs7S0tLW1tba2tre3t7i4uLm5ubq6uru7u7y8vL29vb6+vr+/v8DAwMHBwcLCwsPDw8TExMXFxcbGxsfHx8jIyMnJycrKysvLy8zMzM3Nzc7Ozs/Pz9DQ0NHR0dLS0tPT09TU1NXV1dbW1tfX19jY2NnZ2dra2tvb29zc3N3d3d7e3t/f3+Dg4OHh4eLi4uPj4+Tk5OXl5ebm5ufn5+jo6Onp6erq6uvr6+zs7O3t7e7u7u/v7/Dw8PHx8fLy8vPz8/T09PX19fb29vf39/j4+Pn5+fr6+vv7+/z8/P39/f7+/v///7QVnloAAAABdFJOUwBA5thmAAAAEElEQVR42mJgAAAAAP//AwAAAgABJH8k8Q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 name="AutoShape 10" descr="data:image/png;base64,iVBORw0KGgoAAAANSUhEUgAAAAEAAAABCAMAAAAoyzS7AAAACXBIWXMAAAsSAAALEgHS3X78AAAKTWlDQ1BQaG90b3Nob3AgSUNDIHByb2ZpbGUAAHjanVN3WJP3Fj7f92UPVkLY8LGXbIEAIiOsCMgQWaIQkgBhhBASQMWFiApWFBURnEhVxILVCkidiOKgKLhnQYqIWotVXDjuH9yntX167+3t+9f7vOec5/zOec8PgBESJpHmomoAOVKFPDrYH49PSMTJvYACFUjgBCAQ5svCZwXFAADwA3l4fnSwP/wBr28AAgBw1S4kEsfh/4O6UCZXACCRAOAiEucLAZBSAMguVMgUAMgYALBTs2QKAJQAAGx5fEIiAKoNAOz0ST4FANipk9wXANiiHKkIAI0BAJkoRyQCQLsAYFWBUiwCwMIAoKxAIi4EwK4BgFm2MkcCgL0FAHaOWJAPQGAAgJlCLMwAIDgCAEMeE80DIEwDoDDSv+CpX3CFuEgBAMDLlc2XS9IzFLiV0Bp38vDg4iHiwmyxQmEXKRBmCeQinJebIxNI5wNMzgwAABr50cH+OD+Q5+bk4eZm52zv9MWi/mvwbyI+IfHf/ryMAgQAEE7P79pf5eXWA3DHAbB1v2upWwDaVgBo3/ldM9sJoFoK0Hr5i3k4/EAenqFQyDwdHAoLC+0lYqG9MOOLPv8z4W/gi372/EAe/tt68ABxmkCZrcCjg/1xYW52rlKO58sEQjFu9+cj/seFf/2OKdHiNLFcLBWK8ViJuFAiTcd5uVKRRCHJleIS6X8y8R+W/QmTdw0ArIZPwE62B7XLbMB+7gECiw5Y0nYAQH7zLYwaC5EAEGc0Mnn3AACTv/mPQCsBAM2XpOMAALzoGFyolBdMxggAAESggSqwQQcMwRSswA6cwR28wBcCYQZEQAwkwDwQQgbkgBwKoRiWQRlUwDrYBLWwAxqgEZrhELTBMTgN5+ASXIHrcBcGYBiewhi8hgkEQcgIE2EhOogRYo7YIs4IF5mOBCJhSDSSgKQg6YgUUSLFyHKkAqlCapFdSCPyLXIUOY1cQPqQ28ggMor8irxHMZSBslED1AJ1QLmoHxqKxqBz0XQ0D12AlqJr0Rq0Hj2AtqKn0UvodXQAfYqOY4DRMQ5mjNlhXIyHRWCJWBomxxZj5Vg1Vo81Yx1YN3YVG8CeYe8IJAKLgBPsCF6EEMJsgpCQR1hMWEOoJewjtBK6CFcJg4Qxwicik6hPtCV6EvnEeGI6sZBYRqwm7iEeIZ4lXicOE1+TSCQOyZLkTgohJZAySQtJa0jbSC2kU6Q+0hBpnEwm65Btyd7kCLKArCCXkbeQD5BPkvvJw+S3FDrFiOJMCaIkUqSUEko1ZT/lBKWfMkKZoKpRzame1AiqiDqfWkltoHZQL1OHqRM0dZolzZsWQ8ukLaPV0JppZ2n3aC/pdLoJ3YMeRZfQl9Jr6Afp5+mD9HcMDYYNg8dIYigZaxl7GacYtxkvmUymBdOXmchUMNcyG5lnmA+Yb1VYKvYqfBWRyhKVOpVWlX6V56pUVXNVP9V5qgtUq1UPq15WfaZGVbNQ46kJ1Bar1akdVbupNq7OUndSj1DPUV+jvl/9gvpjDbKGhUaghkijVGO3xhmNIRbGMmXxWELWclYD6yxrmE1iW7L57Ex2Bfsbdi97TFNDc6pmrGaRZp3mcc0BDsax4PA52ZxKziHODc57LQMtPy2x1mqtZq1+rTfaetq+2mLtcu0W7eva73VwnUCdLJ31Om0693UJuja6UbqFutt1z+o+02PreekJ9cr1Dund0Uf1bfSj9Rfq79bv0R83MDQINpAZbDE4Y/DMkGPoa5hpuNHwhOGoEctoupHEaKPRSaMnuCbuh2fjNXgXPmasbxxirDTeZdxrPGFiaTLbpMSkxeS+Kc2Ua5pmutG003TMzMgs3KzYrMnsjjnVnGueYb7ZvNv8jYWlRZzFSos2i8eW2pZ8ywWWTZb3rJhWPlZ5VvVW16xJ1lzrLOtt1ldsUBtXmwybOpvLtqitm63Edptt3xTiFI8p0in1U27aMez87ArsmuwG7Tn2YfYl9m32zx3MHBId1jt0O3xydHXMdmxwvOuk4TTDqcSpw+lXZxtnoXOd8zUXpkuQyxKXdpcXU22niqdun3rLleUa7rrStdP1o5u7m9yt2W3U3cw9xX2r+00umxvJXcM970H08PdY4nHM452nm6fC85DnL152Xlle+70eT7OcJp7WMG3I28Rb4L3Le2A6Pj1l+s7pAz7GPgKfep+Hvqa+It89viN+1n6Zfgf8nvs7+sv9j/i/4XnyFvFOBWABwQHlAb2BGoGzA2sDHwSZBKUHNQWNBbsGLww+FUIMCQ1ZH3KTb8AX8hv5YzPcZyya0RXKCJ0VWhv6MMwmTB7WEY6GzwjfEH5vpvlM6cy2CIjgR2yIuB9pGZkX+X0UKSoyqi7qUbRTdHF09yzWrORZ+2e9jvGPqYy5O9tqtnJ2Z6xqbFJsY+ybuIC4qriBeIf4RfGXEnQTJAntieTE2MQ9ieNzAudsmjOc5JpUlnRjruXcorkX5unOy553PFk1WZB8OIWYEpeyP+WDIEJQLxhP5aduTR0T8oSbhU9FvqKNolGxt7hKPJLmnVaV9jjdO31D+miGT0Z1xjMJT1IreZEZkrkj801WRNberM/ZcdktOZSclJyjUg1plrQr1zC3KLdPZisrkw3keeZtyhuTh8r35CP5c/PbFWyFTNGjtFKuUA4WTC+oK3hbGFt4uEi9SFrUM99m/ur5IwuCFny9kLBQuLCz2Lh4WfHgIr9FuxYji1MXdy4xXVK6ZHhp8NJ9y2jLspb9UOJYUlXyannc8o5Sg9KlpUMrglc0lamUycturvRauWMVYZVkVe9ql9VbVn8qF5VfrHCsqK74sEa45uJXTl/VfPV5bdra3kq3yu3rSOuk626s91m/r0q9akHV0IbwDa0b8Y3lG19tSt50oXpq9Y7NtM3KzQM1YTXtW8y2rNvyoTaj9nqdf13LVv2tq7e+2Sba1r/dd3vzDoMdFTve75TsvLUreFdrvUV99W7S7oLdjxpiG7q/5n7duEd3T8Wej3ulewf2Re/ranRvbNyvv7+yCW1SNo0eSDpw5ZuAb9qb7Zp3tXBaKg7CQeXBJ9+mfHvjUOihzsPcw83fmX+39QjrSHkr0jq/dawto22gPaG97+iMo50dXh1Hvrf/fu8x42N1xzWPV56gnSg98fnkgpPjp2Snnp1OPz3Umdx590z8mWtdUV29Z0PPnj8XdO5Mt1/3yfPe549d8Lxw9CL3Ytslt0utPa49R35w/eFIr1tv62X3y+1XPK509E3rO9Hv03/6asDVc9f41y5dn3m978bsG7duJt0cuCW69fh29u0XdwruTNxdeo94r/y+2v3qB/oP6n+0/rFlwG3g+GDAYM/DWQ/vDgmHnv6U/9OH4dJHzEfVI0YjjY+dHx8bDRq98mTOk+GnsqcTz8p+Vv9563Or59/94vtLz1j82PAL+YvPv655qfNy76uprzrHI8cfvM55PfGm/K3O233vuO+638e9H5ko/ED+UPPR+mPHp9BP9z7nfP78L/eE8/sl0p8zAAAAIGNIUk0AAHolAACAgwAA+f8AAIDpAAB1MAAA6mAAADqYAAAXb5JfxUYAAAMAUExURf//////zAICAgMDAwQEBAUFBQYGBgcHBwgICAkJCQoKCgsLCwwMDA0NDQ4ODg8PDxAQEBERERISEhMTExQUFBUVFRYWFhcXFxgYGBkZGRoaGhsbGxwcHB0dHR4eHh8fHyAgICEhISIiIiMjIyQkJCUlJSYmJicnJygoKCkpKSoqKisrKywsLC0tLS4uLi8vLzAwMDExMTIyMjMzMzQ0NDU1NTY2Njc3Nzg4ODk5OTo6Ojs7Ozw8PD09PT4+Pj8/P0BAQEFBQUJCQkNDQ0REREVFRUZGRkdHR0hISElJSUpKSktLS0xMTE1NTU5OTk9PT1BQUFFRUVJSUlNTU1RUVFVVVVZWVldXV1hYWFlZWVpaWltbW1xcXF1dXV5eXl9fX2BgYGFhYWJiYmNjY2RkZGVlZWZmZmdnZ2hoaGlpaWpqamtra2xsbG1tbW5ubm9vb3BwcHFxcXJycnNzc3R0dHV1dXZ2dnd3d3h4eHl5eXp6ent7e3x8fH19fX5+fn9/f4CAgIGBgYKCgoODg4SEhIWFhYaGhoeHh4iIiImJiYqKiouLi4yMjI2NjY6Ojo+Pj5CQkJGRkZKSkpOTk5SUlJWVlZaWlpeXl5iYmJmZmZqampubm5ycnJ2dnZ6enp+fn6CgoKGhoaKioqOjo6SkpKWlpaampqenp6ioqKmpqaqqqqurq6ysrK2tra6urq+vr7CwsLGxsbKysrOzs7S0tLW1tba2tre3t7i4uLm5ubq6uru7u7y8vL29vb6+vr+/v8DAwMHBwcLCwsPDw8TExMXFxcbGxsfHx8jIyMnJycrKysvLy8zMzM3Nzc7Ozs/Pz9DQ0NHR0dLS0tPT09TU1NXV1dbW1tfX19jY2NnZ2dra2tvb29zc3N3d3d7e3t/f3+Dg4OHh4eLi4uPj4+Tk5OXl5ebm5ufn5+jo6Onp6erq6uvr6+zs7O3t7e7u7u/v7/Dw8PHx8fLy8vPz8/T09PX19fb29vf39/j4+Pn5+fr6+vv7+/z8/P39/f7+/v///7QVnloAAAABdFJOUwBA5thmAAAAEElEQVR42mJgAAAAAP//AwAAAgABJH8k8Q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5" name="図 4"/>
          <p:cNvPicPr>
            <a:picLocks noChangeAspect="1"/>
          </p:cNvPicPr>
          <p:nvPr/>
        </p:nvPicPr>
        <p:blipFill>
          <a:blip r:embed="rId2"/>
          <a:stretch>
            <a:fillRect/>
          </a:stretch>
        </p:blipFill>
        <p:spPr>
          <a:xfrm>
            <a:off x="56456" y="1649851"/>
            <a:ext cx="4824000" cy="2412000"/>
          </a:xfrm>
          <a:prstGeom prst="rect">
            <a:avLst/>
          </a:prstGeom>
        </p:spPr>
      </p:pic>
      <p:sp>
        <p:nvSpPr>
          <p:cNvPr id="16" name="角丸四角形 15"/>
          <p:cNvSpPr/>
          <p:nvPr/>
        </p:nvSpPr>
        <p:spPr>
          <a:xfrm>
            <a:off x="128464" y="1340768"/>
            <a:ext cx="4608512" cy="26654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400" b="1" dirty="0">
                <a:latin typeface="メイリオ" pitchFamily="50" charset="-128"/>
                <a:ea typeface="メイリオ" pitchFamily="50" charset="-128"/>
                <a:cs typeface="メイリオ" pitchFamily="50" charset="-128"/>
              </a:rPr>
              <a:t>「どうする？ソーラー」より抜粋</a:t>
            </a:r>
          </a:p>
        </p:txBody>
      </p:sp>
      <p:sp>
        <p:nvSpPr>
          <p:cNvPr id="17" name="正方形/長方形 16"/>
          <p:cNvSpPr/>
          <p:nvPr/>
        </p:nvSpPr>
        <p:spPr>
          <a:xfrm>
            <a:off x="7105148" y="1386325"/>
            <a:ext cx="2952328" cy="261610"/>
          </a:xfrm>
          <a:prstGeom prst="rect">
            <a:avLst/>
          </a:prstGeom>
        </p:spPr>
        <p:txBody>
          <a:bodyPr wrap="square">
            <a:spAutoFit/>
          </a:bodyPr>
          <a:lstStyle/>
          <a:p>
            <a:r>
              <a:rPr lang="ja-JP" altLang="en-US" sz="1100" dirty="0">
                <a:solidFill>
                  <a:srgbClr val="000000"/>
                </a:solidFill>
                <a:latin typeface="メイリオ" panose="020B0604030504040204" pitchFamily="50" charset="-128"/>
                <a:ea typeface="メイリオ" panose="020B0604030504040204" pitchFamily="50" charset="-128"/>
              </a:rPr>
              <a:t>資源エネルギー庁「どうする？ソーラー」</a:t>
            </a:r>
            <a:endParaRPr lang="en-US" altLang="ja-JP" sz="1100" dirty="0">
              <a:solidFill>
                <a:srgbClr val="000000"/>
              </a:solidFill>
              <a:latin typeface="メイリオ" panose="020B0604030504040204" pitchFamily="50" charset="-128"/>
              <a:ea typeface="メイリオ" panose="020B0604030504040204" pitchFamily="50" charset="-128"/>
            </a:endParaRPr>
          </a:p>
        </p:txBody>
      </p:sp>
      <p:grpSp>
        <p:nvGrpSpPr>
          <p:cNvPr id="19" name="グループ化 18"/>
          <p:cNvGrpSpPr/>
          <p:nvPr/>
        </p:nvGrpSpPr>
        <p:grpSpPr>
          <a:xfrm>
            <a:off x="6753200" y="1393530"/>
            <a:ext cx="432048" cy="231741"/>
            <a:chOff x="10201483" y="684383"/>
            <a:chExt cx="432048" cy="231741"/>
          </a:xfrm>
        </p:grpSpPr>
        <p:sp>
          <p:nvSpPr>
            <p:cNvPr id="20" name="楕円 19"/>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0201483" y="685292"/>
              <a:ext cx="432048" cy="230832"/>
            </a:xfrm>
            <a:prstGeom prst="rect">
              <a:avLst/>
            </a:prstGeom>
          </p:spPr>
          <p:txBody>
            <a:bodyPr wrap="square">
              <a:spAutoFit/>
            </a:bodyPr>
            <a:lstStyle/>
            <a:p>
              <a:r>
                <a:rPr lang="ja-JP" altLang="en-US" sz="900" dirty="0">
                  <a:latin typeface="メイリオ" pitchFamily="50" charset="-128"/>
                  <a:ea typeface="メイリオ" pitchFamily="50" charset="-128"/>
                  <a:cs typeface="メイリオ" pitchFamily="50" charset="-128"/>
                </a:rPr>
                <a:t>出典</a:t>
              </a:r>
            </a:p>
          </p:txBody>
        </p:sp>
      </p:grpSp>
      <p:sp>
        <p:nvSpPr>
          <p:cNvPr id="23" name="正方形/長方形 22"/>
          <p:cNvSpPr/>
          <p:nvPr/>
        </p:nvSpPr>
        <p:spPr>
          <a:xfrm>
            <a:off x="3190854" y="1700808"/>
            <a:ext cx="1548440" cy="286146"/>
          </a:xfrm>
          <a:prstGeom prst="rect">
            <a:avLst/>
          </a:prstGeom>
          <a:solidFill>
            <a:srgbClr val="F3F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吹き出し 26"/>
          <p:cNvSpPr/>
          <p:nvPr/>
        </p:nvSpPr>
        <p:spPr>
          <a:xfrm>
            <a:off x="62319" y="4240555"/>
            <a:ext cx="4806330" cy="1708725"/>
          </a:xfrm>
          <a:prstGeom prst="wedgeRoundRectCallout">
            <a:avLst>
              <a:gd name="adj1" fmla="val -17129"/>
              <a:gd name="adj2" fmla="val 41574"/>
              <a:gd name="adj3" fmla="val 16667"/>
            </a:avLst>
          </a:prstGeom>
          <a:solidFill>
            <a:schemeClr val="accent1">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00" b="1" dirty="0">
                <a:solidFill>
                  <a:schemeClr val="tx1"/>
                </a:solidFill>
              </a:rPr>
              <a:t>＜各電力会社の買取単価＞</a:t>
            </a:r>
            <a:endParaRPr lang="en-US" altLang="ja-JP" sz="1200" b="1" dirty="0">
              <a:solidFill>
                <a:schemeClr val="tx1"/>
              </a:solidFill>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endParaRPr lang="en-US" altLang="ja-JP" sz="1200" dirty="0">
              <a:solidFill>
                <a:schemeClr val="tx1"/>
              </a:solidFill>
            </a:endParaRPr>
          </a:p>
          <a:p>
            <a:r>
              <a:rPr lang="ja-JP" altLang="en-US" sz="1200" b="1" dirty="0">
                <a:solidFill>
                  <a:schemeClr val="tx1"/>
                </a:solidFill>
              </a:rPr>
              <a:t>＜余剰電力の買取価格を発表している企業例＞</a:t>
            </a:r>
            <a:endParaRPr kumimoji="1" lang="en-US" altLang="ja-JP" sz="1200" b="1" dirty="0">
              <a:solidFill>
                <a:schemeClr val="tx1"/>
              </a:solidFill>
            </a:endParaRPr>
          </a:p>
          <a:p>
            <a:r>
              <a:rPr lang="ja-JP" altLang="en-US" sz="1200" dirty="0">
                <a:solidFill>
                  <a:schemeClr val="tx1"/>
                </a:solidFill>
              </a:rPr>
              <a:t>・</a:t>
            </a:r>
            <a:r>
              <a:rPr lang="en-US" altLang="ja-JP" sz="1200" dirty="0" err="1">
                <a:solidFill>
                  <a:schemeClr val="tx1"/>
                </a:solidFill>
              </a:rPr>
              <a:t>ENEOS</a:t>
            </a:r>
            <a:r>
              <a:rPr lang="ja-JP" altLang="en-US" sz="1200" dirty="0">
                <a:solidFill>
                  <a:schemeClr val="tx1"/>
                </a:solidFill>
              </a:rPr>
              <a:t>でんき</a:t>
            </a:r>
            <a:r>
              <a:rPr lang="en-US" altLang="ja-JP" sz="1200" dirty="0">
                <a:solidFill>
                  <a:schemeClr val="tx1"/>
                </a:solidFill>
              </a:rPr>
              <a:t>…10</a:t>
            </a:r>
            <a:r>
              <a:rPr lang="ja-JP" altLang="en-US" sz="1200" dirty="0">
                <a:solidFill>
                  <a:schemeClr val="tx1"/>
                </a:solidFill>
              </a:rPr>
              <a:t>円</a:t>
            </a:r>
            <a:endParaRPr kumimoji="1" lang="en-US" altLang="ja-JP" sz="1200" dirty="0">
              <a:solidFill>
                <a:schemeClr val="tx1"/>
              </a:solidFill>
            </a:endParaRPr>
          </a:p>
          <a:p>
            <a:r>
              <a:rPr kumimoji="1" lang="ja-JP" altLang="en-US" sz="1200" dirty="0">
                <a:solidFill>
                  <a:schemeClr val="tx1"/>
                </a:solidFill>
              </a:rPr>
              <a:t>・</a:t>
            </a:r>
            <a:r>
              <a:rPr lang="ja-JP" altLang="en-US" sz="1200" dirty="0">
                <a:solidFill>
                  <a:schemeClr val="tx1"/>
                </a:solidFill>
              </a:rPr>
              <a:t>北ガス</a:t>
            </a:r>
            <a:r>
              <a:rPr kumimoji="1" lang="en-US" altLang="ja-JP" sz="1200" dirty="0">
                <a:solidFill>
                  <a:schemeClr val="tx1"/>
                </a:solidFill>
              </a:rPr>
              <a:t>…11</a:t>
            </a:r>
            <a:r>
              <a:rPr kumimoji="1" lang="ja-JP" altLang="en-US" sz="1200" dirty="0">
                <a:solidFill>
                  <a:schemeClr val="tx1"/>
                </a:solidFill>
              </a:rPr>
              <a:t>円</a:t>
            </a:r>
          </a:p>
        </p:txBody>
      </p:sp>
      <p:graphicFrame>
        <p:nvGraphicFramePr>
          <p:cNvPr id="29" name="表 28"/>
          <p:cNvGraphicFramePr>
            <a:graphicFrameLocks noGrp="1"/>
          </p:cNvGraphicFramePr>
          <p:nvPr/>
        </p:nvGraphicFramePr>
        <p:xfrm>
          <a:off x="317800" y="4581128"/>
          <a:ext cx="4330176" cy="685800"/>
        </p:xfrm>
        <a:graphic>
          <a:graphicData uri="http://schemas.openxmlformats.org/drawingml/2006/table">
            <a:tbl>
              <a:tblPr firstRow="1" bandRow="1">
                <a:tableStyleId>{5940675A-B579-460E-94D1-54222C63F5DA}</a:tableStyleId>
              </a:tblPr>
              <a:tblGrid>
                <a:gridCol w="900000">
                  <a:extLst>
                    <a:ext uri="{9D8B030D-6E8A-4147-A177-3AD203B41FA5}">
                      <a16:colId xmlns:a16="http://schemas.microsoft.com/office/drawing/2014/main" val="2295726134"/>
                    </a:ext>
                  </a:extLst>
                </a:gridCol>
                <a:gridCol w="527088">
                  <a:extLst>
                    <a:ext uri="{9D8B030D-6E8A-4147-A177-3AD203B41FA5}">
                      <a16:colId xmlns:a16="http://schemas.microsoft.com/office/drawing/2014/main" val="3422164073"/>
                    </a:ext>
                  </a:extLst>
                </a:gridCol>
                <a:gridCol w="900000">
                  <a:extLst>
                    <a:ext uri="{9D8B030D-6E8A-4147-A177-3AD203B41FA5}">
                      <a16:colId xmlns:a16="http://schemas.microsoft.com/office/drawing/2014/main" val="2076438515"/>
                    </a:ext>
                  </a:extLst>
                </a:gridCol>
                <a:gridCol w="527088">
                  <a:extLst>
                    <a:ext uri="{9D8B030D-6E8A-4147-A177-3AD203B41FA5}">
                      <a16:colId xmlns:a16="http://schemas.microsoft.com/office/drawing/2014/main" val="768611667"/>
                    </a:ext>
                  </a:extLst>
                </a:gridCol>
                <a:gridCol w="900000">
                  <a:extLst>
                    <a:ext uri="{9D8B030D-6E8A-4147-A177-3AD203B41FA5}">
                      <a16:colId xmlns:a16="http://schemas.microsoft.com/office/drawing/2014/main" val="1121844729"/>
                    </a:ext>
                  </a:extLst>
                </a:gridCol>
                <a:gridCol w="576000">
                  <a:extLst>
                    <a:ext uri="{9D8B030D-6E8A-4147-A177-3AD203B41FA5}">
                      <a16:colId xmlns:a16="http://schemas.microsoft.com/office/drawing/2014/main" val="625039616"/>
                    </a:ext>
                  </a:extLst>
                </a:gridCol>
              </a:tblGrid>
              <a:tr h="154738">
                <a:tc>
                  <a:txBody>
                    <a:bodyPr/>
                    <a:lstStyle/>
                    <a:p>
                      <a:pPr algn="ctr"/>
                      <a:r>
                        <a:rPr kumimoji="1" lang="ja-JP" altLang="en-US" sz="900" dirty="0">
                          <a:solidFill>
                            <a:schemeClr val="bg1"/>
                          </a:solidFill>
                          <a:latin typeface="+mn-ea"/>
                          <a:ea typeface="+mn-ea"/>
                        </a:rPr>
                        <a:t>東京電力</a:t>
                      </a:r>
                    </a:p>
                  </a:txBody>
                  <a:tcPr>
                    <a:solidFill>
                      <a:schemeClr val="tx1">
                        <a:lumMod val="75000"/>
                        <a:lumOff val="25000"/>
                      </a:schemeClr>
                    </a:solidFill>
                  </a:tcPr>
                </a:tc>
                <a:tc>
                  <a:txBody>
                    <a:bodyPr/>
                    <a:lstStyle/>
                    <a:p>
                      <a:pPr algn="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8.5</a:t>
                      </a: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円</a:t>
                      </a:r>
                      <a:endParaRPr kumimoji="1" lang="ja-JP" altLang="en-US" sz="900" dirty="0">
                        <a:latin typeface="+mn-ea"/>
                        <a:ea typeface="+mn-ea"/>
                      </a:endParaRPr>
                    </a:p>
                  </a:txBody>
                  <a:tcPr/>
                </a:tc>
                <a:tc>
                  <a:txBody>
                    <a:bodyPr/>
                    <a:lstStyle/>
                    <a:p>
                      <a:pPr algn="ctr"/>
                      <a:r>
                        <a:rPr kumimoji="1" lang="ja-JP" altLang="en-US" sz="900" dirty="0">
                          <a:solidFill>
                            <a:schemeClr val="bg1"/>
                          </a:solidFill>
                          <a:latin typeface="+mn-ea"/>
                          <a:ea typeface="+mn-ea"/>
                        </a:rPr>
                        <a:t>東北電力</a:t>
                      </a:r>
                    </a:p>
                  </a:txBody>
                  <a:tcPr>
                    <a:solidFill>
                      <a:schemeClr val="tx1">
                        <a:lumMod val="75000"/>
                        <a:lumOff val="25000"/>
                      </a:schemeClr>
                    </a:solidFill>
                  </a:tcPr>
                </a:tc>
                <a:tc>
                  <a:txBody>
                    <a:bodyPr/>
                    <a:lstStyle/>
                    <a:p>
                      <a:pPr algn="r"/>
                      <a:r>
                        <a:rPr kumimoji="1" lang="en-US" altLang="ja-JP" sz="900" dirty="0">
                          <a:latin typeface="+mn-ea"/>
                          <a:ea typeface="+mn-ea"/>
                        </a:rPr>
                        <a:t>9</a:t>
                      </a:r>
                      <a:r>
                        <a:rPr kumimoji="1" lang="ja-JP" altLang="en-US" sz="900" dirty="0">
                          <a:latin typeface="+mn-ea"/>
                          <a:ea typeface="+mn-ea"/>
                        </a:rPr>
                        <a:t>円</a:t>
                      </a:r>
                    </a:p>
                  </a:txBody>
                  <a:tcPr/>
                </a:tc>
                <a:tc>
                  <a:txBody>
                    <a:bodyPr/>
                    <a:lstStyle/>
                    <a:p>
                      <a:pPr algn="ctr"/>
                      <a:r>
                        <a:rPr lang="ja-JP" altLang="en-US" sz="900" dirty="0">
                          <a:solidFill>
                            <a:schemeClr val="bg1"/>
                          </a:solidFill>
                        </a:rPr>
                        <a:t>北陸電力</a:t>
                      </a:r>
                    </a:p>
                  </a:txBody>
                  <a:tcPr>
                    <a:solidFill>
                      <a:schemeClr val="tx1">
                        <a:lumMod val="75000"/>
                        <a:lumOff val="25000"/>
                      </a:schemeClr>
                    </a:solidFill>
                  </a:tcPr>
                </a:tc>
                <a:tc>
                  <a:txBody>
                    <a:bodyPr/>
                    <a:lstStyle/>
                    <a:p>
                      <a:pPr algn="r"/>
                      <a:r>
                        <a:rPr kumimoji="1" lang="en-US" altLang="ja-JP" sz="900" dirty="0">
                          <a:latin typeface="+mn-ea"/>
                          <a:ea typeface="+mn-ea"/>
                        </a:rPr>
                        <a:t>8</a:t>
                      </a:r>
                      <a:r>
                        <a:rPr kumimoji="1" lang="ja-JP" altLang="en-US" sz="900" dirty="0">
                          <a:latin typeface="+mn-ea"/>
                          <a:ea typeface="+mn-ea"/>
                        </a:rPr>
                        <a:t>円</a:t>
                      </a:r>
                      <a:endParaRPr lang="ja-JP" altLang="en-US" sz="900" dirty="0"/>
                    </a:p>
                  </a:txBody>
                  <a:tcPr/>
                </a:tc>
                <a:extLst>
                  <a:ext uri="{0D108BD9-81ED-4DB2-BD59-A6C34878D82A}">
                    <a16:rowId xmlns:a16="http://schemas.microsoft.com/office/drawing/2014/main" val="2876437672"/>
                  </a:ext>
                </a:extLst>
              </a:tr>
              <a:tr h="154738">
                <a:tc>
                  <a:txBody>
                    <a:bodyPr/>
                    <a:lstStyle/>
                    <a:p>
                      <a:pPr algn="ctr"/>
                      <a:r>
                        <a:rPr kumimoji="1" lang="ja-JP" altLang="en-US" sz="900" dirty="0">
                          <a:solidFill>
                            <a:schemeClr val="bg1"/>
                          </a:solidFill>
                          <a:latin typeface="+mn-ea"/>
                          <a:ea typeface="+mn-ea"/>
                        </a:rPr>
                        <a:t>中部電力</a:t>
                      </a:r>
                    </a:p>
                  </a:txBody>
                  <a:tcPr>
                    <a:solidFill>
                      <a:schemeClr val="tx1">
                        <a:lumMod val="75000"/>
                        <a:lumOff val="25000"/>
                      </a:schemeClr>
                    </a:solidFill>
                  </a:tcPr>
                </a:tc>
                <a:tc>
                  <a:txBody>
                    <a:bodyPr/>
                    <a:lstStyle/>
                    <a:p>
                      <a:pPr algn="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円</a:t>
                      </a:r>
                      <a:endParaRPr kumimoji="1" lang="ja-JP" altLang="en-US" sz="900" dirty="0">
                        <a:latin typeface="+mn-ea"/>
                        <a:ea typeface="+mn-ea"/>
                      </a:endParaRPr>
                    </a:p>
                  </a:txBody>
                  <a:tcPr/>
                </a:tc>
                <a:tc>
                  <a:txBody>
                    <a:bodyPr/>
                    <a:lstStyle/>
                    <a:p>
                      <a:pPr algn="ctr"/>
                      <a:r>
                        <a:rPr kumimoji="1" lang="ja-JP" altLang="en-US" sz="900" dirty="0">
                          <a:solidFill>
                            <a:schemeClr val="bg1"/>
                          </a:solidFill>
                          <a:latin typeface="+mn-ea"/>
                          <a:ea typeface="+mn-ea"/>
                        </a:rPr>
                        <a:t>関西電力</a:t>
                      </a:r>
                    </a:p>
                  </a:txBody>
                  <a:tcPr>
                    <a:solidFill>
                      <a:schemeClr val="tx1">
                        <a:lumMod val="75000"/>
                        <a:lumOff val="25000"/>
                      </a:schemeClr>
                    </a:solidFill>
                  </a:tcPr>
                </a:tc>
                <a:tc>
                  <a:txBody>
                    <a:bodyPr/>
                    <a:lstStyle/>
                    <a:p>
                      <a:pPr algn="r"/>
                      <a:r>
                        <a:rPr kumimoji="1" lang="en-US" altLang="ja-JP" sz="900" dirty="0">
                          <a:latin typeface="+mn-ea"/>
                          <a:ea typeface="+mn-ea"/>
                        </a:rPr>
                        <a:t>8</a:t>
                      </a:r>
                      <a:r>
                        <a:rPr kumimoji="1" lang="ja-JP" altLang="en-US" sz="900" dirty="0">
                          <a:latin typeface="+mn-ea"/>
                          <a:ea typeface="+mn-ea"/>
                        </a:rPr>
                        <a:t>円</a:t>
                      </a:r>
                    </a:p>
                  </a:txBody>
                  <a:tcPr/>
                </a:tc>
                <a:tc>
                  <a:txBody>
                    <a:bodyPr/>
                    <a:lstStyle/>
                    <a:p>
                      <a:pPr algn="ctr"/>
                      <a:r>
                        <a:rPr kumimoji="1" lang="ja-JP" altLang="en-US" sz="900" dirty="0">
                          <a:solidFill>
                            <a:schemeClr val="bg1"/>
                          </a:solidFill>
                          <a:latin typeface="+mn-ea"/>
                          <a:ea typeface="+mn-ea"/>
                        </a:rPr>
                        <a:t>中国電力</a:t>
                      </a:r>
                    </a:p>
                  </a:txBody>
                  <a:tcPr>
                    <a:solidFill>
                      <a:schemeClr val="tx1">
                        <a:lumMod val="75000"/>
                        <a:lumOff val="25000"/>
                      </a:schemeClr>
                    </a:solidFill>
                  </a:tcPr>
                </a:tc>
                <a:tc>
                  <a:txBody>
                    <a:bodyPr/>
                    <a:lstStyle/>
                    <a:p>
                      <a:pPr algn="r"/>
                      <a:r>
                        <a:rPr kumimoji="1" lang="en-US" altLang="ja-JP" sz="900" dirty="0">
                          <a:latin typeface="+mn-ea"/>
                          <a:ea typeface="+mn-ea"/>
                        </a:rPr>
                        <a:t>7.15</a:t>
                      </a:r>
                      <a:r>
                        <a:rPr kumimoji="1" lang="ja-JP" altLang="en-US" sz="900" dirty="0">
                          <a:latin typeface="+mn-ea"/>
                          <a:ea typeface="+mn-ea"/>
                        </a:rPr>
                        <a:t>円</a:t>
                      </a:r>
                    </a:p>
                  </a:txBody>
                  <a:tcPr/>
                </a:tc>
                <a:extLst>
                  <a:ext uri="{0D108BD9-81ED-4DB2-BD59-A6C34878D82A}">
                    <a16:rowId xmlns:a16="http://schemas.microsoft.com/office/drawing/2014/main" val="3369424347"/>
                  </a:ext>
                </a:extLst>
              </a:tr>
              <a:tr h="225073">
                <a:tc>
                  <a:txBody>
                    <a:bodyPr/>
                    <a:lstStyle/>
                    <a:p>
                      <a:pPr algn="ctr"/>
                      <a:r>
                        <a:rPr kumimoji="1" lang="ja-JP" altLang="en-US" sz="900" dirty="0">
                          <a:solidFill>
                            <a:schemeClr val="bg1"/>
                          </a:solidFill>
                          <a:latin typeface="+mn-ea"/>
                          <a:ea typeface="+mn-ea"/>
                        </a:rPr>
                        <a:t>四国電力</a:t>
                      </a:r>
                    </a:p>
                  </a:txBody>
                  <a:tcPr>
                    <a:solidFill>
                      <a:schemeClr val="tx1">
                        <a:lumMod val="75000"/>
                        <a:lumOff val="25000"/>
                      </a:schemeClr>
                    </a:solidFill>
                  </a:tcPr>
                </a:tc>
                <a:tc>
                  <a:txBody>
                    <a:bodyPr/>
                    <a:lstStyle/>
                    <a:p>
                      <a:pPr algn="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7</a:t>
                      </a: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円</a:t>
                      </a:r>
                      <a:endParaRPr kumimoji="1" lang="ja-JP" altLang="en-US" sz="900" dirty="0">
                        <a:latin typeface="+mn-ea"/>
                        <a:ea typeface="+mn-ea"/>
                      </a:endParaRPr>
                    </a:p>
                  </a:txBody>
                  <a:tcPr/>
                </a:tc>
                <a:tc>
                  <a:txBody>
                    <a:bodyPr/>
                    <a:lstStyle/>
                    <a:p>
                      <a:pPr algn="ctr"/>
                      <a:r>
                        <a:rPr kumimoji="1" lang="ja-JP" altLang="en-US" sz="900" dirty="0">
                          <a:solidFill>
                            <a:schemeClr val="bg1"/>
                          </a:solidFill>
                          <a:latin typeface="+mn-ea"/>
                          <a:ea typeface="+mn-ea"/>
                        </a:rPr>
                        <a:t>九州電力</a:t>
                      </a:r>
                    </a:p>
                  </a:txBody>
                  <a:tcPr>
                    <a:solidFill>
                      <a:schemeClr val="tx1">
                        <a:lumMod val="75000"/>
                        <a:lumOff val="25000"/>
                      </a:schemeClr>
                    </a:solidFill>
                  </a:tcPr>
                </a:tc>
                <a:tc>
                  <a:txBody>
                    <a:bodyPr/>
                    <a:lstStyle/>
                    <a:p>
                      <a:pPr algn="r"/>
                      <a:r>
                        <a:rPr kumimoji="1" lang="en-US" altLang="ja-JP" sz="900" b="0" i="0" u="none" strike="noStrike" kern="1200" cap="none" spc="0" normalizeH="0" baseline="0" noProof="0" dirty="0">
                          <a:ln>
                            <a:noFill/>
                          </a:ln>
                          <a:solidFill>
                            <a:prstClr val="black"/>
                          </a:solidFill>
                          <a:effectLst/>
                          <a:uLnTx/>
                          <a:uFillTx/>
                          <a:latin typeface="メイリオ"/>
                          <a:ea typeface="メイリオ"/>
                          <a:cs typeface="+mn-cs"/>
                        </a:rPr>
                        <a:t>7</a:t>
                      </a:r>
                      <a:r>
                        <a:rPr kumimoji="1" lang="ja-JP" altLang="en-US" sz="900" b="0" i="0" u="none" strike="noStrike" kern="1200" cap="none" spc="0" normalizeH="0" baseline="0" noProof="0" dirty="0">
                          <a:ln>
                            <a:noFill/>
                          </a:ln>
                          <a:solidFill>
                            <a:prstClr val="black"/>
                          </a:solidFill>
                          <a:effectLst/>
                          <a:uLnTx/>
                          <a:uFillTx/>
                          <a:latin typeface="メイリオ"/>
                          <a:ea typeface="メイリオ"/>
                          <a:cs typeface="+mn-cs"/>
                        </a:rPr>
                        <a:t>円</a:t>
                      </a:r>
                      <a:endParaRPr kumimoji="1" lang="ja-JP" altLang="en-US" sz="900" dirty="0">
                        <a:latin typeface="+mn-ea"/>
                        <a:ea typeface="+mn-ea"/>
                      </a:endParaRPr>
                    </a:p>
                  </a:txBody>
                  <a:tcPr/>
                </a:tc>
                <a:tc>
                  <a:txBody>
                    <a:bodyPr/>
                    <a:lstStyle/>
                    <a:p>
                      <a:pPr algn="ctr"/>
                      <a:r>
                        <a:rPr kumimoji="1" lang="ja-JP" altLang="en-US" sz="900" dirty="0">
                          <a:solidFill>
                            <a:schemeClr val="bg1"/>
                          </a:solidFill>
                          <a:latin typeface="+mn-ea"/>
                          <a:ea typeface="+mn-ea"/>
                        </a:rPr>
                        <a:t>北海道電力</a:t>
                      </a:r>
                    </a:p>
                  </a:txBody>
                  <a:tcPr>
                    <a:solidFill>
                      <a:schemeClr val="tx1">
                        <a:lumMod val="75000"/>
                        <a:lumOff val="25000"/>
                      </a:schemeClr>
                    </a:solidFill>
                  </a:tcPr>
                </a:tc>
                <a:tc>
                  <a:txBody>
                    <a:bodyPr/>
                    <a:lstStyle/>
                    <a:p>
                      <a:pPr algn="r"/>
                      <a:r>
                        <a:rPr kumimoji="1" lang="en-US" altLang="ja-JP" sz="900" dirty="0">
                          <a:latin typeface="+mn-ea"/>
                          <a:ea typeface="+mn-ea"/>
                        </a:rPr>
                        <a:t>8</a:t>
                      </a:r>
                      <a:r>
                        <a:rPr kumimoji="1" lang="ja-JP" altLang="en-US" sz="900" dirty="0">
                          <a:latin typeface="+mn-ea"/>
                          <a:ea typeface="+mn-ea"/>
                        </a:rPr>
                        <a:t>円</a:t>
                      </a:r>
                    </a:p>
                  </a:txBody>
                  <a:tcPr/>
                </a:tc>
                <a:extLst>
                  <a:ext uri="{0D108BD9-81ED-4DB2-BD59-A6C34878D82A}">
                    <a16:rowId xmlns:a16="http://schemas.microsoft.com/office/drawing/2014/main" val="119202295"/>
                  </a:ext>
                </a:extLst>
              </a:tr>
            </a:tbl>
          </a:graphicData>
        </a:graphic>
      </p:graphicFrame>
      <p:sp>
        <p:nvSpPr>
          <p:cNvPr id="26" name="二等辺三角形 25"/>
          <p:cNvSpPr/>
          <p:nvPr/>
        </p:nvSpPr>
        <p:spPr>
          <a:xfrm rot="10800000">
            <a:off x="1142440" y="4077072"/>
            <a:ext cx="2952328" cy="288032"/>
          </a:xfrm>
          <a:prstGeom prst="triangle">
            <a:avLst/>
          </a:prstGeom>
          <a:solidFill>
            <a:srgbClr val="004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Picture 6" descr="é»åä¼ç¤¾ãé¸ã¶äººã®ã¤ã©ã¹ã"/>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0816" y="5227709"/>
            <a:ext cx="738572" cy="73857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❶自家消費 電気自動車や蓄電池・エコキュートなどと組み合わせて自家消費 自家消費を拡大する 詳しくはこちら"/>
          <p:cNvPicPr>
            <a:picLocks noChangeAspect="1" noChangeArrowheads="1"/>
          </p:cNvPicPr>
          <p:nvPr/>
        </p:nvPicPr>
        <p:blipFill rotWithShape="1">
          <a:blip r:embed="rId4">
            <a:extLst>
              <a:ext uri="{28A0092B-C50C-407E-A947-70E740481C1C}">
                <a14:useLocalDpi xmlns:a14="http://schemas.microsoft.com/office/drawing/2010/main" val="0"/>
              </a:ext>
            </a:extLst>
          </a:blip>
          <a:srcRect l="1319" t="2638" r="91218" b="85421"/>
          <a:stretch/>
        </p:blipFill>
        <p:spPr bwMode="auto">
          <a:xfrm>
            <a:off x="137780" y="1706249"/>
            <a:ext cx="360040" cy="28803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❶自家消費 電気自動車や蓄電池・エコキュートなどと組み合わせて自家消費 自家消費を拡大する 詳しくはこちら"/>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8732" y="1628800"/>
            <a:ext cx="4824000" cy="2412000"/>
          </a:xfrm>
          <a:prstGeom prst="rect">
            <a:avLst/>
          </a:prstGeom>
          <a:noFill/>
          <a:extLst>
            <a:ext uri="{909E8E84-426E-40DD-AFC4-6F175D3DCCD1}">
              <a14:hiddenFill xmlns:a14="http://schemas.microsoft.com/office/drawing/2010/main">
                <a:solidFill>
                  <a:srgbClr val="FFFFFF"/>
                </a:solidFill>
              </a14:hiddenFill>
            </a:ext>
          </a:extLst>
        </p:spPr>
      </p:pic>
      <p:sp>
        <p:nvSpPr>
          <p:cNvPr id="33" name="正方形/長方形 32"/>
          <p:cNvSpPr/>
          <p:nvPr/>
        </p:nvSpPr>
        <p:spPr>
          <a:xfrm>
            <a:off x="8177084" y="1700808"/>
            <a:ext cx="1548440" cy="286146"/>
          </a:xfrm>
          <a:prstGeom prst="rect">
            <a:avLst/>
          </a:prstGeom>
          <a:solidFill>
            <a:srgbClr val="F3F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吹き出し 34"/>
          <p:cNvSpPr/>
          <p:nvPr/>
        </p:nvSpPr>
        <p:spPr>
          <a:xfrm>
            <a:off x="5043214" y="4251316"/>
            <a:ext cx="4806330" cy="1708725"/>
          </a:xfrm>
          <a:prstGeom prst="wedgeRoundRectCallout">
            <a:avLst>
              <a:gd name="adj1" fmla="val -17129"/>
              <a:gd name="adj2" fmla="val 41574"/>
              <a:gd name="adj3" fmla="val 1666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ja-JP" altLang="en-US" sz="1400" b="1" dirty="0">
                <a:solidFill>
                  <a:prstClr val="black"/>
                </a:solidFill>
              </a:rPr>
              <a:t>＜東京電力</a:t>
            </a:r>
            <a:r>
              <a:rPr lang="en-US" altLang="ja-JP" sz="1400" b="1" dirty="0">
                <a:solidFill>
                  <a:prstClr val="black"/>
                </a:solidFill>
              </a:rPr>
              <a:t>EP</a:t>
            </a:r>
            <a:r>
              <a:rPr lang="ja-JP" altLang="en-US" sz="1400" b="1" dirty="0">
                <a:solidFill>
                  <a:prstClr val="black"/>
                </a:solidFill>
              </a:rPr>
              <a:t>　プラン別の昼間料金単価＞</a:t>
            </a:r>
            <a:endParaRPr lang="en-US" altLang="ja-JP" sz="1400" b="1" dirty="0">
              <a:solidFill>
                <a:prstClr val="black"/>
              </a:solidFill>
            </a:endParaRPr>
          </a:p>
          <a:p>
            <a:pPr lvl="0">
              <a:lnSpc>
                <a:spcPct val="150000"/>
              </a:lnSpc>
            </a:pPr>
            <a:r>
              <a:rPr lang="ja-JP" altLang="en-US" sz="1400" dirty="0">
                <a:solidFill>
                  <a:prstClr val="black"/>
                </a:solidFill>
              </a:rPr>
              <a:t>・スマートライフ</a:t>
            </a:r>
            <a:r>
              <a:rPr lang="en-US" altLang="ja-JP" sz="1400" dirty="0">
                <a:solidFill>
                  <a:prstClr val="black"/>
                </a:solidFill>
              </a:rPr>
              <a:t>S</a:t>
            </a:r>
            <a:r>
              <a:rPr lang="ja-JP" altLang="en-US" sz="1400" dirty="0">
                <a:solidFill>
                  <a:prstClr val="black"/>
                </a:solidFill>
              </a:rPr>
              <a:t>：</a:t>
            </a:r>
            <a:r>
              <a:rPr lang="en-US" altLang="ja-JP" sz="1400" dirty="0">
                <a:solidFill>
                  <a:prstClr val="black"/>
                </a:solidFill>
              </a:rPr>
              <a:t>35.96</a:t>
            </a:r>
            <a:r>
              <a:rPr lang="ja-JP" altLang="en-US" sz="1400" dirty="0">
                <a:solidFill>
                  <a:prstClr val="black"/>
                </a:solidFill>
              </a:rPr>
              <a:t>円</a:t>
            </a:r>
            <a:r>
              <a:rPr lang="en-US" altLang="ja-JP" sz="1400" dirty="0">
                <a:solidFill>
                  <a:prstClr val="black"/>
                </a:solidFill>
              </a:rPr>
              <a:t>/kWh</a:t>
            </a:r>
            <a:r>
              <a:rPr lang="ja-JP" altLang="en-US" sz="1400" dirty="0">
                <a:solidFill>
                  <a:prstClr val="black"/>
                </a:solidFill>
              </a:rPr>
              <a:t>（夜間</a:t>
            </a:r>
            <a:r>
              <a:rPr lang="en-US" altLang="ja-JP" sz="1400" dirty="0">
                <a:solidFill>
                  <a:prstClr val="black"/>
                </a:solidFill>
              </a:rPr>
              <a:t>28.06</a:t>
            </a:r>
            <a:r>
              <a:rPr lang="ja-JP" altLang="en-US" sz="1400" dirty="0">
                <a:solidFill>
                  <a:prstClr val="black"/>
                </a:solidFill>
              </a:rPr>
              <a:t>円）</a:t>
            </a:r>
            <a:endParaRPr lang="en-US" altLang="ja-JP" sz="1400" dirty="0">
              <a:solidFill>
                <a:prstClr val="black"/>
              </a:solidFill>
            </a:endParaRPr>
          </a:p>
          <a:p>
            <a:pPr lvl="0">
              <a:lnSpc>
                <a:spcPct val="150000"/>
              </a:lnSpc>
            </a:pPr>
            <a:r>
              <a:rPr lang="ja-JP" altLang="en-US" sz="1400" dirty="0">
                <a:solidFill>
                  <a:prstClr val="black"/>
                </a:solidFill>
              </a:rPr>
              <a:t>・くらし上手：</a:t>
            </a:r>
            <a:r>
              <a:rPr lang="en-US" altLang="ja-JP" sz="1400" dirty="0">
                <a:solidFill>
                  <a:prstClr val="black"/>
                </a:solidFill>
              </a:rPr>
              <a:t>30.92</a:t>
            </a:r>
            <a:r>
              <a:rPr lang="ja-JP" altLang="en-US" sz="1400" dirty="0">
                <a:solidFill>
                  <a:prstClr val="black"/>
                </a:solidFill>
              </a:rPr>
              <a:t>円</a:t>
            </a:r>
            <a:r>
              <a:rPr lang="en-US" altLang="ja-JP" sz="1400" dirty="0">
                <a:solidFill>
                  <a:prstClr val="black"/>
                </a:solidFill>
              </a:rPr>
              <a:t>/kWh</a:t>
            </a:r>
            <a:r>
              <a:rPr lang="ja-JP" altLang="en-US" sz="1400" dirty="0">
                <a:solidFill>
                  <a:prstClr val="black"/>
                </a:solidFill>
              </a:rPr>
              <a:t>（</a:t>
            </a:r>
            <a:r>
              <a:rPr lang="en-US" altLang="ja-JP" sz="1400" dirty="0">
                <a:solidFill>
                  <a:prstClr val="black"/>
                </a:solidFill>
              </a:rPr>
              <a:t>120kwh</a:t>
            </a:r>
            <a:r>
              <a:rPr lang="ja-JP" altLang="en-US" sz="1400" dirty="0">
                <a:solidFill>
                  <a:prstClr val="black"/>
                </a:solidFill>
              </a:rPr>
              <a:t>以上）</a:t>
            </a:r>
            <a:endParaRPr lang="en-US" altLang="ja-JP" sz="1400" dirty="0">
              <a:solidFill>
                <a:prstClr val="black"/>
              </a:solidFill>
            </a:endParaRPr>
          </a:p>
          <a:p>
            <a:pPr lvl="0">
              <a:lnSpc>
                <a:spcPct val="150000"/>
              </a:lnSpc>
            </a:pPr>
            <a:r>
              <a:rPr lang="ja-JP" altLang="en-US" sz="1400" dirty="0">
                <a:solidFill>
                  <a:prstClr val="black"/>
                </a:solidFill>
              </a:rPr>
              <a:t>・従量電灯</a:t>
            </a:r>
            <a:r>
              <a:rPr lang="en-US" altLang="ja-JP" sz="1400" dirty="0">
                <a:solidFill>
                  <a:prstClr val="black"/>
                </a:solidFill>
              </a:rPr>
              <a:t>B</a:t>
            </a:r>
            <a:r>
              <a:rPr lang="ja-JP" altLang="en-US" sz="1400" dirty="0">
                <a:solidFill>
                  <a:prstClr val="black"/>
                </a:solidFill>
              </a:rPr>
              <a:t>：</a:t>
            </a:r>
            <a:r>
              <a:rPr lang="en-US" altLang="ja-JP" sz="1400" dirty="0">
                <a:solidFill>
                  <a:prstClr val="black"/>
                </a:solidFill>
              </a:rPr>
              <a:t>40.69</a:t>
            </a:r>
            <a:r>
              <a:rPr lang="ja-JP" altLang="en-US" sz="1400" dirty="0">
                <a:solidFill>
                  <a:prstClr val="black"/>
                </a:solidFill>
              </a:rPr>
              <a:t>円</a:t>
            </a:r>
            <a:r>
              <a:rPr lang="en-US" altLang="ja-JP" sz="1400" dirty="0">
                <a:solidFill>
                  <a:prstClr val="black"/>
                </a:solidFill>
              </a:rPr>
              <a:t>/kWh</a:t>
            </a:r>
            <a:r>
              <a:rPr lang="ja-JP" altLang="en-US" sz="1400" dirty="0">
                <a:solidFill>
                  <a:prstClr val="black"/>
                </a:solidFill>
              </a:rPr>
              <a:t>（</a:t>
            </a:r>
            <a:r>
              <a:rPr lang="en-US" altLang="ja-JP" sz="1400" dirty="0">
                <a:solidFill>
                  <a:prstClr val="black"/>
                </a:solidFill>
              </a:rPr>
              <a:t>300kwh</a:t>
            </a:r>
            <a:r>
              <a:rPr lang="ja-JP" altLang="en-US" sz="1400" dirty="0">
                <a:solidFill>
                  <a:prstClr val="black"/>
                </a:solidFill>
              </a:rPr>
              <a:t>以上）</a:t>
            </a:r>
            <a:endParaRPr lang="en-US" altLang="ja-JP" dirty="0">
              <a:solidFill>
                <a:prstClr val="black"/>
              </a:solidFill>
            </a:endParaRPr>
          </a:p>
        </p:txBody>
      </p:sp>
      <p:sp>
        <p:nvSpPr>
          <p:cNvPr id="36" name="二等辺三角形 35"/>
          <p:cNvSpPr/>
          <p:nvPr/>
        </p:nvSpPr>
        <p:spPr>
          <a:xfrm rot="10800000">
            <a:off x="5800209" y="4077072"/>
            <a:ext cx="2952328" cy="28803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7" name="図 36"/>
          <p:cNvPicPr>
            <a:picLocks noChangeAspect="1"/>
          </p:cNvPicPr>
          <p:nvPr/>
        </p:nvPicPr>
        <p:blipFill rotWithShape="1">
          <a:blip r:embed="rId2"/>
          <a:srcRect l="1440" t="1765" r="91096" b="86293"/>
          <a:stretch/>
        </p:blipFill>
        <p:spPr>
          <a:xfrm>
            <a:off x="5065123" y="1673807"/>
            <a:ext cx="360041" cy="288033"/>
          </a:xfrm>
          <a:prstGeom prst="rect">
            <a:avLst/>
          </a:prstGeom>
        </p:spPr>
      </p:pic>
      <p:pic>
        <p:nvPicPr>
          <p:cNvPr id="39" name="Picture 4" descr="å®¶åº­ç¨èé»ã·ã¹ãã ã®ã¤ã©ã¹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8951" y="4895472"/>
            <a:ext cx="1064569" cy="1064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0473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3"/>
          <p:cNvSpPr>
            <a:spLocks noGrp="1"/>
          </p:cNvSpPr>
          <p:nvPr>
            <p:ph type="subTitle" idx="1"/>
          </p:nvPr>
        </p:nvSpPr>
        <p:spPr/>
        <p:txBody>
          <a:bodyPr/>
          <a:lstStyle/>
          <a:p>
            <a:r>
              <a:rPr lang="ja-JP" altLang="en-US" dirty="0"/>
              <a:t>以下の棒グラフが電力会社の電気料金に占める費用の内訳です。電力を発電するための燃料費がおよそ１０円であるため、電力会社は仕入れ値である１０円以上の価格で電力を購入することは、考えられません。</a:t>
            </a:r>
          </a:p>
          <a:p>
            <a:endParaRPr kumimoji="1" lang="ja-JP" altLang="en-US" dirty="0"/>
          </a:p>
        </p:txBody>
      </p:sp>
      <p:sp>
        <p:nvSpPr>
          <p:cNvPr id="3" name="タイトル 2"/>
          <p:cNvSpPr>
            <a:spLocks noGrp="1"/>
          </p:cNvSpPr>
          <p:nvPr>
            <p:ph type="ctrTitle"/>
          </p:nvPr>
        </p:nvSpPr>
        <p:spPr/>
        <p:txBody>
          <a:bodyPr/>
          <a:lstStyle/>
          <a:p>
            <a:r>
              <a:rPr lang="ja-JP" altLang="en-US" dirty="0"/>
              <a:t>なぜ</a:t>
            </a:r>
            <a:r>
              <a:rPr lang="en-US" altLang="ja-JP" dirty="0"/>
              <a:t>FIT</a:t>
            </a:r>
            <a:r>
              <a:rPr lang="ja-JP" altLang="en-US" dirty="0"/>
              <a:t>制度終了後の買取単価は</a:t>
            </a:r>
            <a:r>
              <a:rPr lang="en-US" altLang="ja-JP" dirty="0"/>
              <a:t>10</a:t>
            </a:r>
            <a:r>
              <a:rPr lang="ja-JP" altLang="en-US" dirty="0"/>
              <a:t>円以下なのか？</a:t>
            </a:r>
            <a:endParaRPr kumimoji="1" lang="ja-JP" altLang="en-US" dirty="0"/>
          </a:p>
        </p:txBody>
      </p:sp>
      <p:sp>
        <p:nvSpPr>
          <p:cNvPr id="18" name="正方形/長方形 17"/>
          <p:cNvSpPr/>
          <p:nvPr/>
        </p:nvSpPr>
        <p:spPr>
          <a:xfrm>
            <a:off x="2576736" y="3861048"/>
            <a:ext cx="1091991" cy="18722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flipV="1">
            <a:off x="2576736" y="3429000"/>
            <a:ext cx="1091991" cy="4551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flipV="1">
            <a:off x="2576736" y="1988840"/>
            <a:ext cx="1091991" cy="55269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flipV="1">
            <a:off x="2576736" y="2492896"/>
            <a:ext cx="1091991" cy="942831"/>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flipV="1">
            <a:off x="2576736" y="1489925"/>
            <a:ext cx="1091991" cy="55269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4375308" y="4876515"/>
            <a:ext cx="4610139" cy="707886"/>
          </a:xfrm>
          <a:prstGeom prst="rect">
            <a:avLst/>
          </a:prstGeom>
          <a:noFill/>
        </p:spPr>
        <p:txBody>
          <a:bodyPr wrap="square" rtlCol="0">
            <a:spAutoFit/>
          </a:bodyPr>
          <a:lstStyle/>
          <a:p>
            <a:r>
              <a:rPr lang="ja-JP" altLang="en-US" sz="4000" b="1" dirty="0">
                <a:solidFill>
                  <a:srgbClr val="FF0000"/>
                </a:solidFill>
                <a:latin typeface="+mn-ea"/>
              </a:rPr>
              <a:t>燃料費</a:t>
            </a:r>
            <a:endParaRPr lang="en-US" altLang="ja-JP" sz="3600" b="1" dirty="0">
              <a:latin typeface="+mn-ea"/>
            </a:endParaRPr>
          </a:p>
        </p:txBody>
      </p:sp>
      <p:sp>
        <p:nvSpPr>
          <p:cNvPr id="27" name="テキスト ボックス 26"/>
          <p:cNvSpPr txBox="1"/>
          <p:nvPr/>
        </p:nvSpPr>
        <p:spPr>
          <a:xfrm>
            <a:off x="4375308" y="3553852"/>
            <a:ext cx="3182693" cy="523220"/>
          </a:xfrm>
          <a:prstGeom prst="rect">
            <a:avLst/>
          </a:prstGeom>
          <a:noFill/>
        </p:spPr>
        <p:txBody>
          <a:bodyPr wrap="square" rtlCol="0">
            <a:spAutoFit/>
          </a:bodyPr>
          <a:lstStyle/>
          <a:p>
            <a:r>
              <a:rPr lang="ja-JP" altLang="en-US" sz="2800" b="1" dirty="0">
                <a:latin typeface="+mn-ea"/>
              </a:rPr>
              <a:t>購入電力料</a:t>
            </a:r>
            <a:endParaRPr lang="en-US" altLang="ja-JP" sz="2400" b="1" dirty="0">
              <a:latin typeface="+mn-ea"/>
            </a:endParaRPr>
          </a:p>
        </p:txBody>
      </p:sp>
      <p:sp>
        <p:nvSpPr>
          <p:cNvPr id="28" name="テキスト ボックス 27"/>
          <p:cNvSpPr txBox="1"/>
          <p:nvPr/>
        </p:nvSpPr>
        <p:spPr>
          <a:xfrm>
            <a:off x="4375308" y="2761764"/>
            <a:ext cx="4766869" cy="523220"/>
          </a:xfrm>
          <a:prstGeom prst="rect">
            <a:avLst/>
          </a:prstGeom>
          <a:noFill/>
        </p:spPr>
        <p:txBody>
          <a:bodyPr wrap="square" rtlCol="0">
            <a:spAutoFit/>
          </a:bodyPr>
          <a:lstStyle/>
          <a:p>
            <a:r>
              <a:rPr lang="ja-JP" altLang="en-US" sz="2800" b="1" dirty="0">
                <a:latin typeface="+mn-ea"/>
              </a:rPr>
              <a:t>託送料金</a:t>
            </a:r>
            <a:endParaRPr lang="en-US" altLang="ja-JP" sz="2400" b="1" dirty="0">
              <a:latin typeface="+mn-ea"/>
            </a:endParaRPr>
          </a:p>
        </p:txBody>
      </p:sp>
      <p:sp>
        <p:nvSpPr>
          <p:cNvPr id="30" name="テキスト ボックス 29"/>
          <p:cNvSpPr txBox="1"/>
          <p:nvPr/>
        </p:nvSpPr>
        <p:spPr>
          <a:xfrm>
            <a:off x="4375308" y="2027482"/>
            <a:ext cx="4046789" cy="523220"/>
          </a:xfrm>
          <a:prstGeom prst="rect">
            <a:avLst/>
          </a:prstGeom>
          <a:noFill/>
        </p:spPr>
        <p:txBody>
          <a:bodyPr wrap="square" rtlCol="0">
            <a:spAutoFit/>
          </a:bodyPr>
          <a:lstStyle/>
          <a:p>
            <a:r>
              <a:rPr lang="ja-JP" altLang="en-US" sz="2800" b="1" dirty="0">
                <a:latin typeface="+mn-ea"/>
              </a:rPr>
              <a:t>人件費</a:t>
            </a:r>
            <a:endParaRPr lang="en-US" altLang="ja-JP" sz="2400" b="1" dirty="0">
              <a:latin typeface="+mn-ea"/>
            </a:endParaRPr>
          </a:p>
        </p:txBody>
      </p:sp>
      <p:sp>
        <p:nvSpPr>
          <p:cNvPr id="31" name="テキスト ボックス 30"/>
          <p:cNvSpPr txBox="1"/>
          <p:nvPr/>
        </p:nvSpPr>
        <p:spPr>
          <a:xfrm>
            <a:off x="4375309" y="1370770"/>
            <a:ext cx="4046789" cy="523220"/>
          </a:xfrm>
          <a:prstGeom prst="rect">
            <a:avLst/>
          </a:prstGeom>
          <a:noFill/>
        </p:spPr>
        <p:txBody>
          <a:bodyPr wrap="square" rtlCol="0">
            <a:spAutoFit/>
          </a:bodyPr>
          <a:lstStyle/>
          <a:p>
            <a:r>
              <a:rPr lang="ja-JP" altLang="en-US" sz="2800" b="1" dirty="0">
                <a:latin typeface="+mn-ea"/>
              </a:rPr>
              <a:t>利益</a:t>
            </a:r>
            <a:endParaRPr lang="en-US" altLang="ja-JP" sz="2400" b="1" dirty="0">
              <a:latin typeface="+mn-ea"/>
            </a:endParaRPr>
          </a:p>
        </p:txBody>
      </p:sp>
      <p:cxnSp>
        <p:nvCxnSpPr>
          <p:cNvPr id="33" name="直線コネクタ 32"/>
          <p:cNvCxnSpPr>
            <a:endCxn id="25" idx="1"/>
          </p:cNvCxnSpPr>
          <p:nvPr/>
        </p:nvCxnSpPr>
        <p:spPr>
          <a:xfrm>
            <a:off x="3453546" y="4948523"/>
            <a:ext cx="921762" cy="281935"/>
          </a:xfrm>
          <a:prstGeom prst="line">
            <a:avLst/>
          </a:prstGeom>
          <a:ln w="3492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endCxn id="27" idx="1"/>
          </p:cNvCxnSpPr>
          <p:nvPr/>
        </p:nvCxnSpPr>
        <p:spPr>
          <a:xfrm>
            <a:off x="3540257" y="3742910"/>
            <a:ext cx="835051" cy="72552"/>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endCxn id="28" idx="1"/>
          </p:cNvCxnSpPr>
          <p:nvPr/>
        </p:nvCxnSpPr>
        <p:spPr>
          <a:xfrm flipV="1">
            <a:off x="3540257" y="3023374"/>
            <a:ext cx="835051" cy="38328"/>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a:endCxn id="30" idx="1"/>
          </p:cNvCxnSpPr>
          <p:nvPr/>
        </p:nvCxnSpPr>
        <p:spPr>
          <a:xfrm flipV="1">
            <a:off x="3525554" y="2289092"/>
            <a:ext cx="849754" cy="16333"/>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a:endCxn id="31" idx="1"/>
          </p:cNvCxnSpPr>
          <p:nvPr/>
        </p:nvCxnSpPr>
        <p:spPr>
          <a:xfrm flipV="1">
            <a:off x="3540257" y="1632380"/>
            <a:ext cx="835052" cy="296779"/>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2432720" y="1556792"/>
            <a:ext cx="0" cy="4104456"/>
          </a:xfrm>
          <a:prstGeom prst="line">
            <a:avLst/>
          </a:prstGeom>
          <a:ln w="3810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楕円 8"/>
          <p:cNvSpPr/>
          <p:nvPr/>
        </p:nvSpPr>
        <p:spPr>
          <a:xfrm>
            <a:off x="5303410" y="1250604"/>
            <a:ext cx="864096" cy="61237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800" dirty="0"/>
              <a:t>３</a:t>
            </a:r>
            <a:r>
              <a:rPr kumimoji="1" lang="ja-JP" altLang="en-US" dirty="0"/>
              <a:t>円</a:t>
            </a:r>
            <a:endParaRPr kumimoji="1" lang="ja-JP" altLang="en-US" sz="2800" dirty="0"/>
          </a:p>
        </p:txBody>
      </p:sp>
      <p:sp>
        <p:nvSpPr>
          <p:cNvPr id="32" name="楕円 31"/>
          <p:cNvSpPr/>
          <p:nvPr/>
        </p:nvSpPr>
        <p:spPr>
          <a:xfrm>
            <a:off x="5735458" y="1929158"/>
            <a:ext cx="864096" cy="61237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800" dirty="0"/>
              <a:t>３</a:t>
            </a:r>
            <a:r>
              <a:rPr kumimoji="1" lang="ja-JP" altLang="en-US" dirty="0"/>
              <a:t>円</a:t>
            </a:r>
            <a:endParaRPr kumimoji="1" lang="ja-JP" altLang="en-US" sz="2800" dirty="0"/>
          </a:p>
        </p:txBody>
      </p:sp>
      <p:sp>
        <p:nvSpPr>
          <p:cNvPr id="35" name="楕円 34"/>
          <p:cNvSpPr/>
          <p:nvPr/>
        </p:nvSpPr>
        <p:spPr>
          <a:xfrm>
            <a:off x="6107446" y="2677955"/>
            <a:ext cx="1653866" cy="61237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800" dirty="0"/>
              <a:t>８</a:t>
            </a:r>
            <a:r>
              <a:rPr lang="en-US" altLang="ja-JP" sz="2800" dirty="0"/>
              <a:t>~</a:t>
            </a:r>
            <a:r>
              <a:rPr lang="ja-JP" altLang="en-US" sz="2800" dirty="0"/>
              <a:t>９</a:t>
            </a:r>
            <a:r>
              <a:rPr kumimoji="1" lang="ja-JP" altLang="en-US" dirty="0"/>
              <a:t>円</a:t>
            </a:r>
            <a:endParaRPr kumimoji="1" lang="ja-JP" altLang="en-US" sz="2800" dirty="0"/>
          </a:p>
        </p:txBody>
      </p:sp>
      <p:sp>
        <p:nvSpPr>
          <p:cNvPr id="36" name="楕円 35"/>
          <p:cNvSpPr/>
          <p:nvPr/>
        </p:nvSpPr>
        <p:spPr>
          <a:xfrm>
            <a:off x="215475" y="3717032"/>
            <a:ext cx="2073229" cy="805193"/>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3600" dirty="0">
                <a:latin typeface="+mn-ea"/>
              </a:rPr>
              <a:t>27</a:t>
            </a:r>
            <a:r>
              <a:rPr lang="ja-JP" altLang="en-US" dirty="0">
                <a:latin typeface="+mn-ea"/>
              </a:rPr>
              <a:t>円</a:t>
            </a:r>
            <a:r>
              <a:rPr lang="en-US" altLang="ja-JP" dirty="0">
                <a:latin typeface="+mn-ea"/>
              </a:rPr>
              <a:t>/kWh</a:t>
            </a:r>
          </a:p>
        </p:txBody>
      </p:sp>
      <p:sp>
        <p:nvSpPr>
          <p:cNvPr id="38" name="テキスト ボックス 37"/>
          <p:cNvSpPr txBox="1"/>
          <p:nvPr/>
        </p:nvSpPr>
        <p:spPr>
          <a:xfrm>
            <a:off x="56456" y="3070701"/>
            <a:ext cx="2296310" cy="646331"/>
          </a:xfrm>
          <a:prstGeom prst="rect">
            <a:avLst/>
          </a:prstGeom>
          <a:noFill/>
        </p:spPr>
        <p:txBody>
          <a:bodyPr wrap="square" rtlCol="0">
            <a:spAutoFit/>
          </a:bodyPr>
          <a:lstStyle/>
          <a:p>
            <a:pPr algn="ctr"/>
            <a:r>
              <a:rPr lang="ja-JP" altLang="en-US" b="1" dirty="0">
                <a:latin typeface="+mn-ea"/>
              </a:rPr>
              <a:t>一般家庭における</a:t>
            </a:r>
            <a:endParaRPr lang="en-US" altLang="ja-JP" b="1" dirty="0">
              <a:latin typeface="+mn-ea"/>
            </a:endParaRPr>
          </a:p>
          <a:p>
            <a:pPr algn="ctr"/>
            <a:r>
              <a:rPr lang="ja-JP" altLang="en-US" b="1" dirty="0">
                <a:latin typeface="+mn-ea"/>
              </a:rPr>
              <a:t>平均の電気料金単価</a:t>
            </a:r>
            <a:endParaRPr lang="en-US" altLang="ja-JP" sz="1600" b="1" dirty="0">
              <a:latin typeface="+mn-ea"/>
            </a:endParaRPr>
          </a:p>
        </p:txBody>
      </p:sp>
      <p:sp>
        <p:nvSpPr>
          <p:cNvPr id="39" name="楕円 38"/>
          <p:cNvSpPr/>
          <p:nvPr/>
        </p:nvSpPr>
        <p:spPr>
          <a:xfrm>
            <a:off x="6192464" y="4653135"/>
            <a:ext cx="1928888" cy="90770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5400" b="1" dirty="0">
                <a:solidFill>
                  <a:srgbClr val="FFFF00"/>
                </a:solidFill>
                <a:latin typeface="+mn-ea"/>
              </a:rPr>
              <a:t>10</a:t>
            </a:r>
            <a:r>
              <a:rPr kumimoji="1" lang="ja-JP" altLang="en-US" sz="2800" b="1" dirty="0">
                <a:solidFill>
                  <a:srgbClr val="FFFF00"/>
                </a:solidFill>
              </a:rPr>
              <a:t>円</a:t>
            </a:r>
          </a:p>
        </p:txBody>
      </p:sp>
      <p:sp>
        <p:nvSpPr>
          <p:cNvPr id="40" name="楕円 39"/>
          <p:cNvSpPr/>
          <p:nvPr/>
        </p:nvSpPr>
        <p:spPr>
          <a:xfrm>
            <a:off x="6396661" y="3409308"/>
            <a:ext cx="864096" cy="61237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2800" dirty="0"/>
              <a:t>４</a:t>
            </a:r>
            <a:r>
              <a:rPr kumimoji="1" lang="ja-JP" altLang="en-US" dirty="0"/>
              <a:t>円</a:t>
            </a:r>
            <a:endParaRPr kumimoji="1" lang="ja-JP" altLang="en-US" sz="2800" dirty="0"/>
          </a:p>
        </p:txBody>
      </p:sp>
      <p:sp>
        <p:nvSpPr>
          <p:cNvPr id="41" name="テキスト ボックス 40"/>
          <p:cNvSpPr txBox="1"/>
          <p:nvPr/>
        </p:nvSpPr>
        <p:spPr>
          <a:xfrm>
            <a:off x="3384377" y="6165304"/>
            <a:ext cx="6465167" cy="579646"/>
          </a:xfrm>
          <a:prstGeom prst="rect">
            <a:avLst/>
          </a:prstGeom>
          <a:noFill/>
        </p:spPr>
        <p:txBody>
          <a:bodyPr wrap="square" rtlCol="0">
            <a:spAutoFit/>
          </a:bodyPr>
          <a:lstStyle/>
          <a:p>
            <a:pPr>
              <a:lnSpc>
                <a:spcPts val="3800"/>
              </a:lnSpc>
            </a:pPr>
            <a:r>
              <a:rPr lang="en-US" altLang="ja-JP" sz="2200" b="1" dirty="0">
                <a:solidFill>
                  <a:schemeClr val="bg1"/>
                </a:solidFill>
                <a:latin typeface="+mn-ea"/>
                <a:cs typeface="MigMix 1P" pitchFamily="50" charset="-128"/>
              </a:rPr>
              <a:t>10</a:t>
            </a:r>
            <a:r>
              <a:rPr lang="ja-JP" altLang="en-US" sz="2200" b="1" dirty="0">
                <a:solidFill>
                  <a:schemeClr val="bg1"/>
                </a:solidFill>
                <a:latin typeface="+mn-ea"/>
                <a:cs typeface="MigMix 1P" pitchFamily="50" charset="-128"/>
              </a:rPr>
              <a:t>円以上で買い取るメリットが全く無いのです。</a:t>
            </a:r>
          </a:p>
        </p:txBody>
      </p:sp>
      <p:sp>
        <p:nvSpPr>
          <p:cNvPr id="29" name="テキスト ボックス 28"/>
          <p:cNvSpPr txBox="1"/>
          <p:nvPr/>
        </p:nvSpPr>
        <p:spPr>
          <a:xfrm>
            <a:off x="992561" y="5899038"/>
            <a:ext cx="8913439" cy="542456"/>
          </a:xfrm>
          <a:prstGeom prst="rect">
            <a:avLst/>
          </a:prstGeom>
          <a:noFill/>
        </p:spPr>
        <p:txBody>
          <a:bodyPr wrap="square" rtlCol="0">
            <a:spAutoFit/>
          </a:bodyPr>
          <a:lstStyle/>
          <a:p>
            <a:pPr>
              <a:lnSpc>
                <a:spcPts val="3800"/>
              </a:lnSpc>
            </a:pPr>
            <a:r>
              <a:rPr lang="ja-JP" altLang="en-US" sz="2200" b="1" dirty="0">
                <a:solidFill>
                  <a:schemeClr val="bg1"/>
                </a:solidFill>
                <a:latin typeface="+mn-ea"/>
                <a:cs typeface="MigMix 1P" pitchFamily="50" charset="-128"/>
              </a:rPr>
              <a:t>買取義務のない電力会社からすると、太陽光の余剰電力を</a:t>
            </a:r>
          </a:p>
        </p:txBody>
      </p:sp>
    </p:spTree>
    <p:extLst>
      <p:ext uri="{BB962C8B-B14F-4D97-AF65-F5344CB8AC3E}">
        <p14:creationId xmlns:p14="http://schemas.microsoft.com/office/powerpoint/2010/main" val="3649751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19"/>
          <p:cNvSpPr>
            <a:spLocks noGrp="1"/>
          </p:cNvSpPr>
          <p:nvPr>
            <p:ph type="ctrTitle"/>
          </p:nvPr>
        </p:nvSpPr>
        <p:spPr/>
        <p:txBody>
          <a:bodyPr/>
          <a:lstStyle/>
          <a:p>
            <a:r>
              <a:rPr lang="ja-JP" altLang="en-US" dirty="0"/>
              <a:t>太陽光発電の設置から</a:t>
            </a:r>
            <a:r>
              <a:rPr lang="en-US" altLang="ja-JP" dirty="0"/>
              <a:t>10</a:t>
            </a:r>
            <a:r>
              <a:rPr lang="ja-JP" altLang="en-US" dirty="0"/>
              <a:t>年後、売電収入は激減する</a:t>
            </a:r>
            <a:endParaRPr kumimoji="1" lang="ja-JP" altLang="en-US" dirty="0"/>
          </a:p>
        </p:txBody>
      </p:sp>
      <p:sp>
        <p:nvSpPr>
          <p:cNvPr id="62" name="テキスト ボックス 61"/>
          <p:cNvSpPr txBox="1"/>
          <p:nvPr/>
        </p:nvSpPr>
        <p:spPr>
          <a:xfrm>
            <a:off x="800529" y="5904863"/>
            <a:ext cx="8326897" cy="542456"/>
          </a:xfrm>
          <a:prstGeom prst="rect">
            <a:avLst/>
          </a:prstGeom>
          <a:noFill/>
        </p:spPr>
        <p:txBody>
          <a:bodyPr wrap="square" rtlCol="0">
            <a:spAutoFit/>
          </a:bodyPr>
          <a:lstStyle/>
          <a:p>
            <a:pPr>
              <a:lnSpc>
                <a:spcPts val="3800"/>
              </a:lnSpc>
            </a:pPr>
            <a:r>
              <a:rPr lang="ja-JP" altLang="en-US" sz="2200" b="1" dirty="0">
                <a:solidFill>
                  <a:srgbClr val="FFFF00"/>
                </a:solidFill>
                <a:latin typeface="+mn-ea"/>
                <a:cs typeface="MigMix 1P" pitchFamily="50" charset="-128"/>
              </a:rPr>
              <a:t>売電メリットがなくなる前に</a:t>
            </a:r>
            <a:r>
              <a:rPr lang="ja-JP" altLang="en-US" sz="2200" b="1" dirty="0">
                <a:solidFill>
                  <a:schemeClr val="bg1"/>
                </a:solidFill>
                <a:latin typeface="+mn-ea"/>
                <a:cs typeface="MigMix 1P" pitchFamily="50" charset="-128"/>
              </a:rPr>
              <a:t>、</a:t>
            </a:r>
          </a:p>
        </p:txBody>
      </p:sp>
      <p:sp>
        <p:nvSpPr>
          <p:cNvPr id="63" name="テキスト ボックス 62"/>
          <p:cNvSpPr txBox="1"/>
          <p:nvPr/>
        </p:nvSpPr>
        <p:spPr>
          <a:xfrm>
            <a:off x="1249804" y="6206139"/>
            <a:ext cx="8326897" cy="542456"/>
          </a:xfrm>
          <a:prstGeom prst="rect">
            <a:avLst/>
          </a:prstGeom>
          <a:noFill/>
        </p:spPr>
        <p:txBody>
          <a:bodyPr wrap="square" rtlCol="0">
            <a:spAutoFit/>
          </a:bodyPr>
          <a:lstStyle/>
          <a:p>
            <a:pPr algn="r">
              <a:lnSpc>
                <a:spcPts val="3800"/>
              </a:lnSpc>
            </a:pPr>
            <a:r>
              <a:rPr lang="en-US" altLang="ja-JP" sz="2200" b="1" dirty="0">
                <a:solidFill>
                  <a:schemeClr val="bg1"/>
                </a:solidFill>
                <a:latin typeface="+mn-ea"/>
                <a:cs typeface="MigMix 1P" pitchFamily="50" charset="-128"/>
              </a:rPr>
              <a:t>11</a:t>
            </a:r>
            <a:r>
              <a:rPr lang="ja-JP" altLang="en-US" sz="2200" b="1" dirty="0">
                <a:solidFill>
                  <a:schemeClr val="bg1"/>
                </a:solidFill>
                <a:latin typeface="+mn-ea"/>
                <a:cs typeface="MigMix 1P" pitchFamily="50" charset="-128"/>
              </a:rPr>
              <a:t>年目以降の対策を検討しておく必要があります。</a:t>
            </a:r>
          </a:p>
        </p:txBody>
      </p:sp>
      <p:sp>
        <p:nvSpPr>
          <p:cNvPr id="67" name="正方形/長方形 66"/>
          <p:cNvSpPr/>
          <p:nvPr/>
        </p:nvSpPr>
        <p:spPr>
          <a:xfrm>
            <a:off x="7037478" y="1390292"/>
            <a:ext cx="2524034" cy="1015663"/>
          </a:xfrm>
          <a:prstGeom prst="rect">
            <a:avLst/>
          </a:prstGeom>
          <a:solidFill>
            <a:schemeClr val="tx1">
              <a:lumMod val="75000"/>
              <a:lumOff val="25000"/>
              <a:alpha val="50196"/>
            </a:schemeClr>
          </a:solidFill>
          <a:ln>
            <a:noFill/>
            <a:prstDash val="sysDot"/>
          </a:ln>
        </p:spPr>
        <p:txBody>
          <a:bodyPr wrap="square">
            <a:spAutoFit/>
          </a:bodyPr>
          <a:lstStyle/>
          <a:p>
            <a:pPr>
              <a:tabLst>
                <a:tab pos="7805738" algn="l"/>
              </a:tabLst>
            </a:pPr>
            <a:r>
              <a:rPr lang="ja-JP" altLang="en-US" sz="1200" b="1" dirty="0">
                <a:solidFill>
                  <a:schemeClr val="bg1"/>
                </a:solidFill>
                <a:latin typeface="メイリオ" pitchFamily="50" charset="-128"/>
                <a:ea typeface="メイリオ" pitchFamily="50" charset="-128"/>
                <a:cs typeface="メイリオ" pitchFamily="50" charset="-128"/>
              </a:rPr>
              <a:t>･太陽光発電：４</a:t>
            </a:r>
            <a:r>
              <a:rPr lang="en-US" altLang="ja-JP" sz="1200" b="1" dirty="0">
                <a:solidFill>
                  <a:schemeClr val="bg1"/>
                </a:solidFill>
                <a:latin typeface="メイリオ" pitchFamily="50" charset="-128"/>
                <a:ea typeface="メイリオ" pitchFamily="50" charset="-128"/>
                <a:cs typeface="メイリオ" pitchFamily="50" charset="-128"/>
              </a:rPr>
              <a:t>kW</a:t>
            </a:r>
          </a:p>
          <a:p>
            <a:pPr>
              <a:tabLst>
                <a:tab pos="7805738" algn="l"/>
              </a:tabLst>
            </a:pPr>
            <a:r>
              <a:rPr lang="ja-JP" altLang="en-US" sz="1200" b="1" dirty="0">
                <a:solidFill>
                  <a:schemeClr val="bg1"/>
                </a:solidFill>
                <a:latin typeface="メイリオ" pitchFamily="50" charset="-128"/>
                <a:ea typeface="メイリオ" pitchFamily="50" charset="-128"/>
                <a:cs typeface="メイリオ" pitchFamily="50" charset="-128"/>
              </a:rPr>
              <a:t>･年間発電量：</a:t>
            </a:r>
            <a:r>
              <a:rPr lang="en-US" altLang="ja-JP" sz="1200" b="1" dirty="0">
                <a:solidFill>
                  <a:schemeClr val="bg1"/>
                </a:solidFill>
                <a:latin typeface="メイリオ" pitchFamily="50" charset="-128"/>
                <a:ea typeface="メイリオ" pitchFamily="50" charset="-128"/>
                <a:cs typeface="メイリオ" pitchFamily="50" charset="-128"/>
              </a:rPr>
              <a:t>4,400kWh</a:t>
            </a:r>
          </a:p>
          <a:p>
            <a:pPr>
              <a:tabLst>
                <a:tab pos="7805738" algn="l"/>
              </a:tabLst>
            </a:pPr>
            <a:r>
              <a:rPr lang="ja-JP" altLang="en-US" sz="1200" b="1" dirty="0">
                <a:solidFill>
                  <a:schemeClr val="bg1"/>
                </a:solidFill>
                <a:latin typeface="メイリオ" pitchFamily="50" charset="-128"/>
                <a:ea typeface="メイリオ" pitchFamily="50" charset="-128"/>
                <a:cs typeface="メイリオ" pitchFamily="50" charset="-128"/>
              </a:rPr>
              <a:t>･売電量：</a:t>
            </a:r>
            <a:r>
              <a:rPr lang="en-US" altLang="ja-JP" sz="1200" b="1" dirty="0">
                <a:solidFill>
                  <a:schemeClr val="bg1"/>
                </a:solidFill>
                <a:latin typeface="メイリオ" pitchFamily="50" charset="-128"/>
                <a:ea typeface="メイリオ" pitchFamily="50" charset="-128"/>
                <a:cs typeface="メイリオ" pitchFamily="50" charset="-128"/>
              </a:rPr>
              <a:t>3,080kWh</a:t>
            </a:r>
          </a:p>
          <a:p>
            <a:pPr>
              <a:tabLst>
                <a:tab pos="7805738" algn="l"/>
              </a:tabLst>
            </a:pPr>
            <a:r>
              <a:rPr lang="ja-JP" altLang="en-US" sz="1200" b="1" dirty="0">
                <a:solidFill>
                  <a:schemeClr val="bg1"/>
                </a:solidFill>
                <a:latin typeface="メイリオ" pitchFamily="50" charset="-128"/>
                <a:ea typeface="メイリオ" pitchFamily="50" charset="-128"/>
                <a:cs typeface="メイリオ" pitchFamily="50" charset="-128"/>
              </a:rPr>
              <a:t>･売電単価：</a:t>
            </a:r>
            <a:r>
              <a:rPr lang="en-US" altLang="ja-JP" sz="1200" b="1" dirty="0">
                <a:solidFill>
                  <a:schemeClr val="bg1"/>
                </a:solidFill>
                <a:latin typeface="メイリオ" pitchFamily="50" charset="-128"/>
                <a:ea typeface="メイリオ" pitchFamily="50" charset="-128"/>
                <a:cs typeface="メイリオ" pitchFamily="50" charset="-128"/>
              </a:rPr>
              <a:t>48</a:t>
            </a:r>
            <a:r>
              <a:rPr lang="ja-JP" altLang="en-US" sz="1200" b="1" dirty="0">
                <a:solidFill>
                  <a:schemeClr val="bg1"/>
                </a:solidFill>
                <a:latin typeface="メイリオ" pitchFamily="50" charset="-128"/>
                <a:ea typeface="メイリオ" pitchFamily="50" charset="-128"/>
                <a:cs typeface="メイリオ" pitchFamily="50" charset="-128"/>
              </a:rPr>
              <a:t>円</a:t>
            </a:r>
            <a:endParaRPr lang="en-US" altLang="ja-JP" sz="1200" b="1" dirty="0">
              <a:solidFill>
                <a:schemeClr val="bg1"/>
              </a:solidFill>
              <a:latin typeface="メイリオ" pitchFamily="50" charset="-128"/>
              <a:ea typeface="メイリオ" pitchFamily="50" charset="-128"/>
              <a:cs typeface="メイリオ" pitchFamily="50" charset="-128"/>
            </a:endParaRPr>
          </a:p>
          <a:p>
            <a:pPr>
              <a:tabLst>
                <a:tab pos="7805738" algn="l"/>
              </a:tabLst>
            </a:pPr>
            <a:r>
              <a:rPr lang="ja-JP" altLang="en-US" sz="1200" b="1" dirty="0">
                <a:solidFill>
                  <a:schemeClr val="bg1"/>
                </a:solidFill>
                <a:latin typeface="メイリオ" pitchFamily="50" charset="-128"/>
                <a:ea typeface="メイリオ" pitchFamily="50" charset="-128"/>
                <a:cs typeface="メイリオ" pitchFamily="50" charset="-128"/>
              </a:rPr>
              <a:t>･</a:t>
            </a:r>
            <a:r>
              <a:rPr lang="en-US" altLang="ja-JP" sz="1200" b="1" dirty="0">
                <a:solidFill>
                  <a:schemeClr val="bg1"/>
                </a:solidFill>
                <a:latin typeface="メイリオ" pitchFamily="50" charset="-128"/>
                <a:ea typeface="メイリオ" pitchFamily="50" charset="-128"/>
                <a:cs typeface="メイリオ" pitchFamily="50" charset="-128"/>
              </a:rPr>
              <a:t>FIT</a:t>
            </a:r>
            <a:r>
              <a:rPr lang="ja-JP" altLang="en-US" sz="1200" b="1" dirty="0">
                <a:solidFill>
                  <a:schemeClr val="bg1"/>
                </a:solidFill>
                <a:latin typeface="メイリオ" pitchFamily="50" charset="-128"/>
                <a:ea typeface="メイリオ" pitchFamily="50" charset="-128"/>
                <a:cs typeface="メイリオ" pitchFamily="50" charset="-128"/>
              </a:rPr>
              <a:t>終了後単価：</a:t>
            </a:r>
            <a:r>
              <a:rPr lang="en-US" altLang="ja-JP" sz="1200" b="1" dirty="0">
                <a:solidFill>
                  <a:schemeClr val="bg1"/>
                </a:solidFill>
                <a:latin typeface="メイリオ" pitchFamily="50" charset="-128"/>
                <a:ea typeface="メイリオ" pitchFamily="50" charset="-128"/>
                <a:cs typeface="メイリオ" pitchFamily="50" charset="-128"/>
              </a:rPr>
              <a:t>10</a:t>
            </a:r>
            <a:r>
              <a:rPr lang="ja-JP" altLang="en-US" sz="1200" b="1" dirty="0">
                <a:solidFill>
                  <a:schemeClr val="bg1"/>
                </a:solidFill>
                <a:latin typeface="メイリオ" pitchFamily="50" charset="-128"/>
                <a:ea typeface="メイリオ" pitchFamily="50" charset="-128"/>
                <a:cs typeface="メイリオ" pitchFamily="50" charset="-128"/>
              </a:rPr>
              <a:t>円</a:t>
            </a:r>
            <a:r>
              <a:rPr lang="en-US" altLang="ja-JP" sz="1200" b="1" dirty="0">
                <a:solidFill>
                  <a:schemeClr val="bg1"/>
                </a:solidFill>
                <a:latin typeface="メイリオ" pitchFamily="50" charset="-128"/>
                <a:ea typeface="メイリオ" pitchFamily="50" charset="-128"/>
                <a:cs typeface="メイリオ" pitchFamily="50" charset="-128"/>
              </a:rPr>
              <a:t>(</a:t>
            </a:r>
            <a:r>
              <a:rPr lang="ja-JP" altLang="en-US" sz="1200" b="1" dirty="0">
                <a:solidFill>
                  <a:schemeClr val="bg1"/>
                </a:solidFill>
                <a:latin typeface="メイリオ" pitchFamily="50" charset="-128"/>
                <a:ea typeface="メイリオ" pitchFamily="50" charset="-128"/>
                <a:cs typeface="メイリオ" pitchFamily="50" charset="-128"/>
              </a:rPr>
              <a:t>*想定値</a:t>
            </a:r>
            <a:r>
              <a:rPr lang="en-US" altLang="ja-JP" sz="1200" b="1" dirty="0">
                <a:solidFill>
                  <a:schemeClr val="bg1"/>
                </a:solidFill>
                <a:latin typeface="メイリオ" pitchFamily="50" charset="-128"/>
                <a:ea typeface="メイリオ" pitchFamily="50" charset="-128"/>
                <a:cs typeface="メイリオ" pitchFamily="50" charset="-128"/>
              </a:rPr>
              <a:t>)</a:t>
            </a:r>
          </a:p>
        </p:txBody>
      </p:sp>
      <p:sp>
        <p:nvSpPr>
          <p:cNvPr id="72" name="テキスト ボックス 71"/>
          <p:cNvSpPr txBox="1"/>
          <p:nvPr/>
        </p:nvSpPr>
        <p:spPr>
          <a:xfrm>
            <a:off x="1136576" y="2770638"/>
            <a:ext cx="2125243" cy="707886"/>
          </a:xfrm>
          <a:prstGeom prst="rect">
            <a:avLst/>
          </a:prstGeom>
          <a:noFill/>
        </p:spPr>
        <p:txBody>
          <a:bodyPr wrap="square" rtlCol="0">
            <a:spAutoFit/>
          </a:bodyPr>
          <a:lstStyle/>
          <a:p>
            <a:pPr algn="ctr"/>
            <a:r>
              <a:rPr lang="ja-JP" altLang="en-US" sz="1000" b="1" dirty="0">
                <a:latin typeface="メイリオ" pitchFamily="50" charset="-128"/>
                <a:ea typeface="メイリオ" pitchFamily="50" charset="-128"/>
                <a:cs typeface="メイリオ" pitchFamily="50" charset="-128"/>
              </a:rPr>
              <a:t>売電単価：</a:t>
            </a:r>
            <a:r>
              <a:rPr lang="en-US" altLang="ja-JP" sz="1200" b="1" dirty="0">
                <a:solidFill>
                  <a:srgbClr val="FF0000"/>
                </a:solidFill>
                <a:latin typeface="メイリオ" pitchFamily="50" charset="-128"/>
                <a:ea typeface="メイリオ" pitchFamily="50" charset="-128"/>
                <a:cs typeface="メイリオ" pitchFamily="50" charset="-128"/>
              </a:rPr>
              <a:t>48</a:t>
            </a:r>
            <a:r>
              <a:rPr lang="ja-JP" altLang="en-US" sz="1000" b="1" dirty="0">
                <a:latin typeface="メイリオ" pitchFamily="50" charset="-128"/>
                <a:ea typeface="メイリオ" pitchFamily="50" charset="-128"/>
                <a:cs typeface="メイリオ" pitchFamily="50" charset="-128"/>
              </a:rPr>
              <a:t>円</a:t>
            </a:r>
            <a:endParaRPr lang="en-US" altLang="ja-JP" sz="1000" b="1" dirty="0">
              <a:latin typeface="メイリオ" pitchFamily="50" charset="-128"/>
              <a:ea typeface="メイリオ" pitchFamily="50" charset="-128"/>
              <a:cs typeface="メイリオ" pitchFamily="50" charset="-128"/>
            </a:endParaRPr>
          </a:p>
          <a:p>
            <a:pPr algn="ctr"/>
            <a:r>
              <a:rPr kumimoji="1" lang="en-US" altLang="ja-JP" sz="2800" b="1" dirty="0">
                <a:solidFill>
                  <a:srgbClr val="FF6600"/>
                </a:solidFill>
                <a:latin typeface="メイリオ" pitchFamily="50" charset="-128"/>
                <a:ea typeface="メイリオ" pitchFamily="50" charset="-128"/>
                <a:cs typeface="メイリオ" pitchFamily="50" charset="-128"/>
              </a:rPr>
              <a:t>148,000</a:t>
            </a:r>
            <a:r>
              <a:rPr kumimoji="1" lang="ja-JP" altLang="en-US" sz="1100" dirty="0">
                <a:latin typeface="メイリオ" pitchFamily="50" charset="-128"/>
                <a:ea typeface="メイリオ" pitchFamily="50" charset="-128"/>
                <a:cs typeface="メイリオ" pitchFamily="50" charset="-128"/>
              </a:rPr>
              <a:t>円</a:t>
            </a:r>
            <a:r>
              <a:rPr kumimoji="1" lang="en-US" altLang="ja-JP" sz="1100" dirty="0">
                <a:latin typeface="メイリオ" pitchFamily="50" charset="-128"/>
                <a:ea typeface="メイリオ" pitchFamily="50" charset="-128"/>
                <a:cs typeface="メイリオ" pitchFamily="50" charset="-128"/>
              </a:rPr>
              <a:t>/</a:t>
            </a:r>
            <a:r>
              <a:rPr kumimoji="1" lang="ja-JP" altLang="en-US" sz="1100" dirty="0">
                <a:latin typeface="メイリオ" pitchFamily="50" charset="-128"/>
                <a:ea typeface="メイリオ" pitchFamily="50" charset="-128"/>
                <a:cs typeface="メイリオ" pitchFamily="50" charset="-128"/>
              </a:rPr>
              <a:t>年</a:t>
            </a:r>
            <a:endParaRPr kumimoji="1" lang="ja-JP" altLang="en-US" sz="2000" dirty="0">
              <a:latin typeface="メイリオ" pitchFamily="50" charset="-128"/>
              <a:ea typeface="メイリオ" pitchFamily="50" charset="-128"/>
              <a:cs typeface="メイリオ" pitchFamily="50" charset="-128"/>
            </a:endParaRPr>
          </a:p>
        </p:txBody>
      </p:sp>
      <p:sp>
        <p:nvSpPr>
          <p:cNvPr id="74" name="テキスト ボックス 73"/>
          <p:cNvSpPr txBox="1"/>
          <p:nvPr/>
        </p:nvSpPr>
        <p:spPr>
          <a:xfrm>
            <a:off x="7652293" y="4414628"/>
            <a:ext cx="2125243" cy="707886"/>
          </a:xfrm>
          <a:prstGeom prst="rect">
            <a:avLst/>
          </a:prstGeom>
          <a:noFill/>
        </p:spPr>
        <p:txBody>
          <a:bodyPr wrap="square" rtlCol="0">
            <a:spAutoFit/>
          </a:bodyPr>
          <a:lstStyle/>
          <a:p>
            <a:pPr algn="ctr"/>
            <a:r>
              <a:rPr lang="ja-JP" altLang="en-US" sz="1200" b="1" dirty="0">
                <a:latin typeface="メイリオ" pitchFamily="50" charset="-128"/>
                <a:ea typeface="メイリオ" pitchFamily="50" charset="-128"/>
                <a:cs typeface="メイリオ" pitchFamily="50" charset="-128"/>
              </a:rPr>
              <a:t>売電単価：</a:t>
            </a:r>
            <a:r>
              <a:rPr lang="en-US" altLang="ja-JP" sz="1200" b="1" dirty="0">
                <a:solidFill>
                  <a:srgbClr val="FF6600"/>
                </a:solidFill>
                <a:latin typeface="メイリオ" pitchFamily="50" charset="-128"/>
                <a:ea typeface="メイリオ" pitchFamily="50" charset="-128"/>
                <a:cs typeface="メイリオ" pitchFamily="50" charset="-128"/>
              </a:rPr>
              <a:t>10</a:t>
            </a:r>
            <a:r>
              <a:rPr lang="ja-JP" altLang="en-US" sz="1200" b="1" dirty="0">
                <a:latin typeface="メイリオ" pitchFamily="50" charset="-128"/>
                <a:ea typeface="メイリオ" pitchFamily="50" charset="-128"/>
                <a:cs typeface="メイリオ" pitchFamily="50" charset="-128"/>
              </a:rPr>
              <a:t>円</a:t>
            </a:r>
            <a:endParaRPr lang="en-US" altLang="ja-JP" sz="1200" b="1" dirty="0">
              <a:latin typeface="メイリオ" pitchFamily="50" charset="-128"/>
              <a:ea typeface="メイリオ" pitchFamily="50" charset="-128"/>
              <a:cs typeface="メイリオ" pitchFamily="50" charset="-128"/>
            </a:endParaRPr>
          </a:p>
          <a:p>
            <a:pPr algn="ctr"/>
            <a:r>
              <a:rPr lang="en-US" altLang="ja-JP" sz="2800" b="1" dirty="0">
                <a:solidFill>
                  <a:srgbClr val="FF6600"/>
                </a:solidFill>
                <a:latin typeface="メイリオ" pitchFamily="50" charset="-128"/>
                <a:ea typeface="メイリオ" pitchFamily="50" charset="-128"/>
                <a:cs typeface="メイリオ" pitchFamily="50" charset="-128"/>
              </a:rPr>
              <a:t>31</a:t>
            </a:r>
            <a:r>
              <a:rPr kumimoji="1" lang="en-US" altLang="ja-JP" sz="2800" b="1" dirty="0">
                <a:solidFill>
                  <a:srgbClr val="FF6600"/>
                </a:solidFill>
                <a:latin typeface="メイリオ" pitchFamily="50" charset="-128"/>
                <a:ea typeface="メイリオ" pitchFamily="50" charset="-128"/>
                <a:cs typeface="メイリオ" pitchFamily="50" charset="-128"/>
              </a:rPr>
              <a:t>,000</a:t>
            </a:r>
            <a:r>
              <a:rPr kumimoji="1" lang="ja-JP" altLang="en-US" sz="1100" dirty="0">
                <a:latin typeface="メイリオ" pitchFamily="50" charset="-128"/>
                <a:ea typeface="メイリオ" pitchFamily="50" charset="-128"/>
                <a:cs typeface="メイリオ" pitchFamily="50" charset="-128"/>
              </a:rPr>
              <a:t>円</a:t>
            </a:r>
            <a:r>
              <a:rPr kumimoji="1" lang="en-US" altLang="ja-JP" sz="1100" dirty="0">
                <a:latin typeface="メイリオ" pitchFamily="50" charset="-128"/>
                <a:ea typeface="メイリオ" pitchFamily="50" charset="-128"/>
                <a:cs typeface="メイリオ" pitchFamily="50" charset="-128"/>
              </a:rPr>
              <a:t>/</a:t>
            </a:r>
            <a:r>
              <a:rPr kumimoji="1" lang="ja-JP" altLang="en-US" sz="1100" dirty="0">
                <a:latin typeface="メイリオ" pitchFamily="50" charset="-128"/>
                <a:ea typeface="メイリオ" pitchFamily="50" charset="-128"/>
                <a:cs typeface="メイリオ" pitchFamily="50" charset="-128"/>
              </a:rPr>
              <a:t>年</a:t>
            </a:r>
            <a:endParaRPr kumimoji="1" lang="ja-JP" altLang="en-US" sz="1600" dirty="0">
              <a:latin typeface="メイリオ" pitchFamily="50" charset="-128"/>
              <a:ea typeface="メイリオ" pitchFamily="50" charset="-128"/>
              <a:cs typeface="メイリオ" pitchFamily="50" charset="-128"/>
            </a:endParaRPr>
          </a:p>
        </p:txBody>
      </p:sp>
      <p:cxnSp>
        <p:nvCxnSpPr>
          <p:cNvPr id="25" name="直線コネクタ 24"/>
          <p:cNvCxnSpPr/>
          <p:nvPr/>
        </p:nvCxnSpPr>
        <p:spPr>
          <a:xfrm>
            <a:off x="1136576" y="3118484"/>
            <a:ext cx="0" cy="244827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848544" y="5278724"/>
            <a:ext cx="8747965"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1064568" y="4846676"/>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1064568" y="3334508"/>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064568" y="4081626"/>
            <a:ext cx="1440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1640632" y="3406516"/>
            <a:ext cx="864096" cy="18662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56456" y="3123173"/>
            <a:ext cx="936104" cy="369332"/>
          </a:xfrm>
          <a:prstGeom prst="rect">
            <a:avLst/>
          </a:prstGeom>
          <a:noFill/>
        </p:spPr>
        <p:txBody>
          <a:bodyPr wrap="square" rtlCol="0">
            <a:spAutoFit/>
          </a:bodyPr>
          <a:lstStyle/>
          <a:p>
            <a:pPr algn="r"/>
            <a:r>
              <a:rPr kumimoji="1" lang="en-US" altLang="ja-JP" dirty="0"/>
              <a:t>150,000</a:t>
            </a:r>
          </a:p>
        </p:txBody>
      </p:sp>
      <p:sp>
        <p:nvSpPr>
          <p:cNvPr id="40" name="テキスト ボックス 39"/>
          <p:cNvSpPr txBox="1"/>
          <p:nvPr/>
        </p:nvSpPr>
        <p:spPr>
          <a:xfrm>
            <a:off x="56456" y="3862796"/>
            <a:ext cx="936104" cy="369332"/>
          </a:xfrm>
          <a:prstGeom prst="rect">
            <a:avLst/>
          </a:prstGeom>
          <a:noFill/>
        </p:spPr>
        <p:txBody>
          <a:bodyPr wrap="square" rtlCol="0">
            <a:spAutoFit/>
          </a:bodyPr>
          <a:lstStyle/>
          <a:p>
            <a:pPr algn="r"/>
            <a:r>
              <a:rPr kumimoji="1" lang="en-US" altLang="ja-JP" dirty="0"/>
              <a:t>100,000</a:t>
            </a:r>
          </a:p>
        </p:txBody>
      </p:sp>
      <p:sp>
        <p:nvSpPr>
          <p:cNvPr id="41" name="テキスト ボックス 40"/>
          <p:cNvSpPr txBox="1"/>
          <p:nvPr/>
        </p:nvSpPr>
        <p:spPr>
          <a:xfrm>
            <a:off x="128464" y="4635341"/>
            <a:ext cx="864096" cy="369332"/>
          </a:xfrm>
          <a:prstGeom prst="rect">
            <a:avLst/>
          </a:prstGeom>
          <a:noFill/>
        </p:spPr>
        <p:txBody>
          <a:bodyPr wrap="square" rtlCol="0">
            <a:spAutoFit/>
          </a:bodyPr>
          <a:lstStyle/>
          <a:p>
            <a:pPr algn="r"/>
            <a:r>
              <a:rPr lang="en-US" altLang="ja-JP" dirty="0"/>
              <a:t>5</a:t>
            </a:r>
            <a:r>
              <a:rPr kumimoji="1" lang="en-US" altLang="ja-JP" dirty="0"/>
              <a:t>0,000</a:t>
            </a:r>
          </a:p>
        </p:txBody>
      </p:sp>
      <p:sp>
        <p:nvSpPr>
          <p:cNvPr id="42" name="正方形/長方形 41"/>
          <p:cNvSpPr/>
          <p:nvPr/>
        </p:nvSpPr>
        <p:spPr>
          <a:xfrm>
            <a:off x="8228357" y="4990692"/>
            <a:ext cx="864096" cy="2880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15552" y="2656819"/>
            <a:ext cx="1100777" cy="461665"/>
          </a:xfrm>
          <a:prstGeom prst="rect">
            <a:avLst/>
          </a:prstGeom>
          <a:noFill/>
        </p:spPr>
        <p:txBody>
          <a:bodyPr wrap="square" rtlCol="0">
            <a:spAutoFit/>
          </a:bodyPr>
          <a:lstStyle/>
          <a:p>
            <a:pPr algn="r"/>
            <a:r>
              <a:rPr lang="ja-JP" altLang="en-US" sz="1200" b="1" dirty="0"/>
              <a:t>経済メリット</a:t>
            </a:r>
            <a:endParaRPr lang="en-US" altLang="ja-JP" sz="1200" b="1" dirty="0"/>
          </a:p>
          <a:p>
            <a:pPr algn="r"/>
            <a:r>
              <a:rPr lang="ja-JP" altLang="en-US" sz="1200" b="1" dirty="0"/>
              <a:t>（円</a:t>
            </a:r>
            <a:r>
              <a:rPr lang="en-US" altLang="ja-JP" sz="1200" b="1" dirty="0"/>
              <a:t>/</a:t>
            </a:r>
            <a:r>
              <a:rPr lang="ja-JP" altLang="en-US" sz="1200" b="1" dirty="0"/>
              <a:t>年）</a:t>
            </a:r>
            <a:endParaRPr kumimoji="1" lang="ja-JP" altLang="en-US" sz="1200" b="1" dirty="0"/>
          </a:p>
        </p:txBody>
      </p:sp>
      <p:sp>
        <p:nvSpPr>
          <p:cNvPr id="48" name="テキスト ボックス 47"/>
          <p:cNvSpPr txBox="1"/>
          <p:nvPr/>
        </p:nvSpPr>
        <p:spPr>
          <a:xfrm>
            <a:off x="992560" y="5230941"/>
            <a:ext cx="2502864" cy="646331"/>
          </a:xfrm>
          <a:prstGeom prst="rect">
            <a:avLst/>
          </a:prstGeom>
          <a:noFill/>
        </p:spPr>
        <p:txBody>
          <a:bodyPr wrap="square" rtlCol="0">
            <a:spAutoFit/>
          </a:bodyPr>
          <a:lstStyle/>
          <a:p>
            <a:pPr algn="ctr"/>
            <a:r>
              <a:rPr lang="en-US" altLang="ja-JP" sz="2000" b="1" dirty="0">
                <a:solidFill>
                  <a:srgbClr val="FF0000"/>
                </a:solidFill>
                <a:latin typeface="+mn-ea"/>
              </a:rPr>
              <a:t>2009</a:t>
            </a:r>
            <a:r>
              <a:rPr lang="ja-JP" altLang="en-US" sz="2000" b="1" dirty="0">
                <a:solidFill>
                  <a:srgbClr val="FF0000"/>
                </a:solidFill>
                <a:latin typeface="+mn-ea"/>
              </a:rPr>
              <a:t>～</a:t>
            </a:r>
            <a:r>
              <a:rPr lang="en-US" altLang="ja-JP" sz="2000" b="1" dirty="0">
                <a:solidFill>
                  <a:srgbClr val="FF0000"/>
                </a:solidFill>
                <a:latin typeface="+mn-ea"/>
              </a:rPr>
              <a:t>2019</a:t>
            </a:r>
            <a:r>
              <a:rPr lang="ja-JP" altLang="en-US" sz="1400" b="1" dirty="0">
                <a:solidFill>
                  <a:srgbClr val="FF0000"/>
                </a:solidFill>
                <a:latin typeface="+mn-ea"/>
              </a:rPr>
              <a:t>年</a:t>
            </a:r>
            <a:endParaRPr kumimoji="1" lang="en-US" altLang="ja-JP" sz="1600" b="1" dirty="0">
              <a:solidFill>
                <a:srgbClr val="FF0000"/>
              </a:solidFill>
              <a:latin typeface="+mn-ea"/>
            </a:endParaRPr>
          </a:p>
          <a:p>
            <a:pPr algn="ctr"/>
            <a:r>
              <a:rPr kumimoji="1" lang="ja-JP" altLang="en-US" sz="1600" dirty="0">
                <a:latin typeface="+mn-ea"/>
              </a:rPr>
              <a:t>売電メリット</a:t>
            </a:r>
          </a:p>
        </p:txBody>
      </p:sp>
      <p:sp>
        <p:nvSpPr>
          <p:cNvPr id="50" name="下矢印 49"/>
          <p:cNvSpPr/>
          <p:nvPr/>
        </p:nvSpPr>
        <p:spPr>
          <a:xfrm rot="17241551">
            <a:off x="5075958" y="1623097"/>
            <a:ext cx="597061" cy="5346507"/>
          </a:xfrm>
          <a:prstGeom prst="downArrow">
            <a:avLst>
              <a:gd name="adj1" fmla="val 50000"/>
              <a:gd name="adj2" fmla="val 71143"/>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7796309" y="5230941"/>
            <a:ext cx="1800200" cy="646331"/>
          </a:xfrm>
          <a:prstGeom prst="rect">
            <a:avLst/>
          </a:prstGeom>
          <a:noFill/>
        </p:spPr>
        <p:txBody>
          <a:bodyPr wrap="square" rtlCol="0">
            <a:spAutoFit/>
          </a:bodyPr>
          <a:lstStyle/>
          <a:p>
            <a:pPr algn="ctr"/>
            <a:r>
              <a:rPr lang="en-US" altLang="ja-JP" sz="2000" b="1" dirty="0">
                <a:solidFill>
                  <a:srgbClr val="FF0000"/>
                </a:solidFill>
                <a:latin typeface="+mn-ea"/>
              </a:rPr>
              <a:t>2019</a:t>
            </a:r>
            <a:r>
              <a:rPr lang="ja-JP" altLang="en-US" sz="1400" b="1" dirty="0">
                <a:solidFill>
                  <a:srgbClr val="FF0000"/>
                </a:solidFill>
                <a:latin typeface="+mn-ea"/>
              </a:rPr>
              <a:t>年</a:t>
            </a:r>
            <a:r>
              <a:rPr lang="ja-JP" altLang="en-US" sz="1600" b="1" dirty="0">
                <a:solidFill>
                  <a:srgbClr val="FF0000"/>
                </a:solidFill>
                <a:latin typeface="+mn-ea"/>
              </a:rPr>
              <a:t>以降</a:t>
            </a:r>
            <a:endParaRPr kumimoji="1" lang="en-US" altLang="ja-JP" sz="1600" b="1" dirty="0">
              <a:solidFill>
                <a:srgbClr val="FF0000"/>
              </a:solidFill>
              <a:latin typeface="+mn-ea"/>
            </a:endParaRPr>
          </a:p>
          <a:p>
            <a:pPr algn="ctr"/>
            <a:r>
              <a:rPr kumimoji="1" lang="ja-JP" altLang="en-US" sz="1600" dirty="0">
                <a:latin typeface="+mn-ea"/>
              </a:rPr>
              <a:t>売電メリット</a:t>
            </a:r>
          </a:p>
        </p:txBody>
      </p:sp>
      <p:sp>
        <p:nvSpPr>
          <p:cNvPr id="37" name="サブタイトル 3"/>
          <p:cNvSpPr>
            <a:spLocks noGrp="1"/>
          </p:cNvSpPr>
          <p:nvPr>
            <p:ph type="subTitle" idx="1"/>
          </p:nvPr>
        </p:nvSpPr>
        <p:spPr>
          <a:xfrm>
            <a:off x="29392" y="730382"/>
            <a:ext cx="9876607" cy="826410"/>
          </a:xfrm>
        </p:spPr>
        <p:txBody>
          <a:bodyPr/>
          <a:lstStyle/>
          <a:p>
            <a:r>
              <a:rPr lang="ja-JP" altLang="en-US" dirty="0">
                <a:solidFill>
                  <a:schemeClr val="tx1">
                    <a:lumMod val="85000"/>
                    <a:lumOff val="15000"/>
                  </a:schemeClr>
                </a:solidFill>
              </a:rPr>
              <a:t>固定価格買取制度終了後、</a:t>
            </a:r>
            <a:r>
              <a:rPr lang="ja-JP" altLang="en-US" dirty="0"/>
              <a:t>買取単価が</a:t>
            </a:r>
            <a:r>
              <a:rPr lang="en-US" altLang="ja-JP" dirty="0"/>
              <a:t>10</a:t>
            </a:r>
            <a:r>
              <a:rPr lang="ja-JP" altLang="en-US" dirty="0"/>
              <a:t>円以下になると</a:t>
            </a:r>
            <a:r>
              <a:rPr lang="ja-JP" altLang="en-US" dirty="0">
                <a:solidFill>
                  <a:schemeClr val="tx1">
                    <a:lumMod val="85000"/>
                    <a:lumOff val="15000"/>
                  </a:schemeClr>
                </a:solidFill>
              </a:rPr>
              <a:t>売電収入は激減してしまいます。</a:t>
            </a:r>
            <a:endParaRPr lang="en-US" altLang="ja-JP" dirty="0">
              <a:solidFill>
                <a:schemeClr val="tx1">
                  <a:lumMod val="85000"/>
                  <a:lumOff val="15000"/>
                </a:schemeClr>
              </a:solidFill>
            </a:endParaRPr>
          </a:p>
        </p:txBody>
      </p:sp>
      <p:sp>
        <p:nvSpPr>
          <p:cNvPr id="49" name="角丸四角形 48"/>
          <p:cNvSpPr/>
          <p:nvPr/>
        </p:nvSpPr>
        <p:spPr>
          <a:xfrm>
            <a:off x="128464" y="1052736"/>
            <a:ext cx="4356000" cy="26654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a:latin typeface="メイリオ" pitchFamily="50" charset="-128"/>
                <a:ea typeface="メイリオ" pitchFamily="50" charset="-128"/>
                <a:cs typeface="メイリオ" pitchFamily="50" charset="-128"/>
              </a:rPr>
              <a:t>ご家庭ごとに生じる実際の</a:t>
            </a:r>
            <a:r>
              <a:rPr lang="en-US" altLang="ja-JP" sz="1400" b="1">
                <a:latin typeface="メイリオ" pitchFamily="50" charset="-128"/>
                <a:ea typeface="メイリオ" pitchFamily="50" charset="-128"/>
                <a:cs typeface="メイリオ" pitchFamily="50" charset="-128"/>
              </a:rPr>
              <a:t>”</a:t>
            </a:r>
            <a:r>
              <a:rPr lang="ja-JP" altLang="en-US" sz="1400" b="1">
                <a:latin typeface="メイリオ" pitchFamily="50" charset="-128"/>
                <a:ea typeface="メイリオ" pitchFamily="50" charset="-128"/>
                <a:cs typeface="メイリオ" pitchFamily="50" charset="-128"/>
              </a:rPr>
              <a:t>売電損失</a:t>
            </a:r>
            <a:r>
              <a:rPr lang="en-US" altLang="ja-JP" sz="1400" b="1">
                <a:latin typeface="メイリオ" pitchFamily="50" charset="-128"/>
                <a:ea typeface="メイリオ" pitchFamily="50" charset="-128"/>
                <a:cs typeface="メイリオ" pitchFamily="50" charset="-128"/>
              </a:rPr>
              <a:t>”</a:t>
            </a:r>
            <a:r>
              <a:rPr lang="ja-JP" altLang="en-US" sz="1400" b="1">
                <a:latin typeface="メイリオ" pitchFamily="50" charset="-128"/>
                <a:ea typeface="メイリオ" pitchFamily="50" charset="-128"/>
                <a:cs typeface="メイリオ" pitchFamily="50" charset="-128"/>
              </a:rPr>
              <a:t>はいくら？</a:t>
            </a:r>
            <a:endParaRPr lang="ja-JP" altLang="en-US" sz="1400" b="1" dirty="0">
              <a:latin typeface="メイリオ" pitchFamily="50" charset="-128"/>
              <a:ea typeface="メイリオ" pitchFamily="50" charset="-128"/>
              <a:cs typeface="メイリオ" pitchFamily="50" charset="-128"/>
            </a:endParaRPr>
          </a:p>
        </p:txBody>
      </p:sp>
      <p:pic>
        <p:nvPicPr>
          <p:cNvPr id="4098" name="Picture 2" descr="ã½ã¼ã©ã¼ããã«ã®è¨­ç½®ãããå®¶ã®ã¤ã©ã¹ã"/>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8784" y="1462300"/>
            <a:ext cx="1311009" cy="131100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ã½ã¼ã©ã¼ããã«ã®è¨­ç½®ãããå®¶ã®ã¤ã©ã¹ã"/>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019205" y="2493253"/>
            <a:ext cx="1416942" cy="1416942"/>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グループ化 51"/>
          <p:cNvGrpSpPr/>
          <p:nvPr/>
        </p:nvGrpSpPr>
        <p:grpSpPr>
          <a:xfrm>
            <a:off x="3187092" y="1606316"/>
            <a:ext cx="912923" cy="773588"/>
            <a:chOff x="7415032" y="3405044"/>
            <a:chExt cx="1634522" cy="1385054"/>
          </a:xfrm>
        </p:grpSpPr>
        <p:sp>
          <p:nvSpPr>
            <p:cNvPr id="53" name="楕円 52"/>
            <p:cNvSpPr/>
            <p:nvPr/>
          </p:nvSpPr>
          <p:spPr>
            <a:xfrm>
              <a:off x="7544610" y="3405044"/>
              <a:ext cx="1385532" cy="1333083"/>
            </a:xfrm>
            <a:prstGeom prst="ellipse">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p:cNvSpPr txBox="1"/>
            <p:nvPr/>
          </p:nvSpPr>
          <p:spPr>
            <a:xfrm>
              <a:off x="7471210" y="3573017"/>
              <a:ext cx="1518467" cy="468394"/>
            </a:xfrm>
            <a:prstGeom prst="rect">
              <a:avLst/>
            </a:prstGeom>
            <a:noFill/>
          </p:spPr>
          <p:txBody>
            <a:bodyPr wrap="square" rtlCol="0">
              <a:spAutoFit/>
            </a:bodyPr>
            <a:lstStyle/>
            <a:p>
              <a:pPr algn="ctr"/>
              <a:r>
                <a:rPr lang="ja-JP" altLang="en-US" sz="1100" b="1" dirty="0">
                  <a:latin typeface="メイリオ" pitchFamily="50" charset="-128"/>
                  <a:ea typeface="メイリオ" pitchFamily="50" charset="-128"/>
                  <a:cs typeface="メイリオ" pitchFamily="50" charset="-128"/>
                </a:rPr>
                <a:t>売電単価</a:t>
              </a:r>
              <a:endParaRPr lang="en-US" altLang="ja-JP" sz="1100" b="1" dirty="0">
                <a:latin typeface="メイリオ" pitchFamily="50" charset="-128"/>
                <a:ea typeface="メイリオ" pitchFamily="50" charset="-128"/>
                <a:cs typeface="メイリオ" pitchFamily="50" charset="-128"/>
              </a:endParaRPr>
            </a:p>
          </p:txBody>
        </p:sp>
        <p:sp>
          <p:nvSpPr>
            <p:cNvPr id="56" name="テキスト ボックス 55"/>
            <p:cNvSpPr txBox="1"/>
            <p:nvPr/>
          </p:nvSpPr>
          <p:spPr>
            <a:xfrm>
              <a:off x="7415032" y="3853310"/>
              <a:ext cx="1634522" cy="936788"/>
            </a:xfrm>
            <a:prstGeom prst="rect">
              <a:avLst/>
            </a:prstGeom>
            <a:noFill/>
          </p:spPr>
          <p:txBody>
            <a:bodyPr wrap="square" rtlCol="0">
              <a:spAutoFit/>
            </a:bodyPr>
            <a:lstStyle/>
            <a:p>
              <a:pPr algn="ctr"/>
              <a:r>
                <a:rPr lang="en-US" altLang="ja-JP" sz="2800" b="1" dirty="0">
                  <a:latin typeface="メイリオ" pitchFamily="50" charset="-128"/>
                  <a:ea typeface="メイリオ" pitchFamily="50" charset="-128"/>
                  <a:cs typeface="メイリオ" pitchFamily="50" charset="-128"/>
                </a:rPr>
                <a:t>48</a:t>
              </a:r>
              <a:r>
                <a:rPr lang="ja-JP" altLang="en-US" sz="1600" b="1" dirty="0">
                  <a:latin typeface="メイリオ" pitchFamily="50" charset="-128"/>
                  <a:ea typeface="メイリオ" pitchFamily="50" charset="-128"/>
                  <a:cs typeface="メイリオ" pitchFamily="50" charset="-128"/>
                </a:rPr>
                <a:t>円</a:t>
              </a:r>
              <a:endParaRPr lang="en-US" altLang="ja-JP" sz="3600" b="1" dirty="0">
                <a:latin typeface="メイリオ" pitchFamily="50" charset="-128"/>
                <a:ea typeface="メイリオ" pitchFamily="50" charset="-128"/>
                <a:cs typeface="メイリオ" pitchFamily="50" charset="-128"/>
              </a:endParaRPr>
            </a:p>
          </p:txBody>
        </p:sp>
      </p:grpSp>
      <p:pic>
        <p:nvPicPr>
          <p:cNvPr id="4100" name="Picture 4" descr="ã¬ãããã¼ãºãåã£ã¦åã¶å®¶æã®ã¤ã©ã¹ã"/>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8351" y="2110372"/>
            <a:ext cx="1064569" cy="106456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å¿éãã¦ããäººã®ã¤ã©ã¹ãï¼ä¸­å¹´ç·æ§ï¼"/>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8777958" y="2968811"/>
            <a:ext cx="835104" cy="101841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å¿éãã¦ããäººã®ã¤ã©ã¹ãï¼å¥³æ§ï¼"/>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3320" y="3001691"/>
            <a:ext cx="763827" cy="931497"/>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グループ化 58"/>
          <p:cNvGrpSpPr/>
          <p:nvPr/>
        </p:nvGrpSpPr>
        <p:grpSpPr>
          <a:xfrm>
            <a:off x="8260288" y="2493561"/>
            <a:ext cx="912923" cy="773588"/>
            <a:chOff x="7415032" y="3405044"/>
            <a:chExt cx="1634522" cy="1385054"/>
          </a:xfrm>
        </p:grpSpPr>
        <p:sp>
          <p:nvSpPr>
            <p:cNvPr id="60" name="楕円 59"/>
            <p:cNvSpPr/>
            <p:nvPr/>
          </p:nvSpPr>
          <p:spPr>
            <a:xfrm>
              <a:off x="7544610" y="3405044"/>
              <a:ext cx="1385532" cy="1333083"/>
            </a:xfrm>
            <a:prstGeom prst="ellipse">
              <a:avLst/>
            </a:pr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471210" y="3573017"/>
              <a:ext cx="1518467" cy="468394"/>
            </a:xfrm>
            <a:prstGeom prst="rect">
              <a:avLst/>
            </a:prstGeom>
            <a:noFill/>
          </p:spPr>
          <p:txBody>
            <a:bodyPr wrap="square" rtlCol="0">
              <a:spAutoFit/>
            </a:bodyPr>
            <a:lstStyle/>
            <a:p>
              <a:pPr algn="ctr"/>
              <a:r>
                <a:rPr lang="ja-JP" altLang="en-US" sz="1100" b="1" dirty="0">
                  <a:solidFill>
                    <a:schemeClr val="tx1">
                      <a:lumMod val="50000"/>
                      <a:lumOff val="50000"/>
                    </a:schemeClr>
                  </a:solidFill>
                  <a:latin typeface="メイリオ" pitchFamily="50" charset="-128"/>
                  <a:ea typeface="メイリオ" pitchFamily="50" charset="-128"/>
                  <a:cs typeface="メイリオ" pitchFamily="50" charset="-128"/>
                </a:rPr>
                <a:t>売電単価</a:t>
              </a:r>
              <a:endParaRPr lang="en-US" altLang="ja-JP" sz="1100" b="1" dirty="0">
                <a:solidFill>
                  <a:schemeClr val="tx1">
                    <a:lumMod val="50000"/>
                    <a:lumOff val="50000"/>
                  </a:schemeClr>
                </a:solidFill>
                <a:latin typeface="メイリオ" pitchFamily="50" charset="-128"/>
                <a:ea typeface="メイリオ" pitchFamily="50" charset="-128"/>
                <a:cs typeface="メイリオ" pitchFamily="50" charset="-128"/>
              </a:endParaRPr>
            </a:p>
          </p:txBody>
        </p:sp>
        <p:sp>
          <p:nvSpPr>
            <p:cNvPr id="65" name="テキスト ボックス 64"/>
            <p:cNvSpPr txBox="1"/>
            <p:nvPr/>
          </p:nvSpPr>
          <p:spPr>
            <a:xfrm>
              <a:off x="7415032" y="3853310"/>
              <a:ext cx="1634522" cy="936788"/>
            </a:xfrm>
            <a:prstGeom prst="rect">
              <a:avLst/>
            </a:prstGeom>
            <a:noFill/>
          </p:spPr>
          <p:txBody>
            <a:bodyPr wrap="square" rtlCol="0">
              <a:spAutoFit/>
            </a:bodyPr>
            <a:lstStyle/>
            <a:p>
              <a:pPr algn="ctr"/>
              <a:r>
                <a:rPr lang="en-US" altLang="ja-JP" sz="2800" b="1" dirty="0">
                  <a:solidFill>
                    <a:schemeClr val="tx1">
                      <a:lumMod val="50000"/>
                      <a:lumOff val="50000"/>
                    </a:schemeClr>
                  </a:solidFill>
                  <a:latin typeface="メイリオ" pitchFamily="50" charset="-128"/>
                  <a:ea typeface="メイリオ" pitchFamily="50" charset="-128"/>
                  <a:cs typeface="メイリオ" pitchFamily="50" charset="-128"/>
                </a:rPr>
                <a:t>10</a:t>
              </a:r>
              <a:r>
                <a:rPr lang="ja-JP" altLang="en-US" sz="1600" b="1" dirty="0">
                  <a:solidFill>
                    <a:schemeClr val="tx1">
                      <a:lumMod val="50000"/>
                      <a:lumOff val="50000"/>
                    </a:schemeClr>
                  </a:solidFill>
                  <a:latin typeface="メイリオ" pitchFamily="50" charset="-128"/>
                  <a:ea typeface="メイリオ" pitchFamily="50" charset="-128"/>
                  <a:cs typeface="メイリオ" pitchFamily="50" charset="-128"/>
                </a:rPr>
                <a:t>円</a:t>
              </a:r>
              <a:endParaRPr lang="en-US" altLang="ja-JP" sz="3600" b="1" dirty="0">
                <a:solidFill>
                  <a:schemeClr val="tx1">
                    <a:lumMod val="50000"/>
                    <a:lumOff val="50000"/>
                  </a:schemeClr>
                </a:solidFill>
                <a:latin typeface="メイリオ" pitchFamily="50" charset="-128"/>
                <a:ea typeface="メイリオ" pitchFamily="50" charset="-128"/>
                <a:cs typeface="メイリオ" pitchFamily="50" charset="-128"/>
              </a:endParaRPr>
            </a:p>
          </p:txBody>
        </p:sp>
      </p:grpSp>
      <p:sp>
        <p:nvSpPr>
          <p:cNvPr id="3" name="星 32 2"/>
          <p:cNvSpPr/>
          <p:nvPr/>
        </p:nvSpPr>
        <p:spPr>
          <a:xfrm>
            <a:off x="4063111" y="2810564"/>
            <a:ext cx="2459134" cy="2459134"/>
          </a:xfrm>
          <a:prstGeom prst="star32">
            <a:avLst>
              <a:gd name="adj" fmla="val 45866"/>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4258708" y="4394345"/>
            <a:ext cx="2351114" cy="400110"/>
          </a:xfrm>
          <a:prstGeom prst="rect">
            <a:avLst/>
          </a:prstGeom>
          <a:noFill/>
        </p:spPr>
        <p:txBody>
          <a:bodyPr wrap="square" rtlCol="0">
            <a:spAutoFit/>
          </a:bodyPr>
          <a:lstStyle/>
          <a:p>
            <a:r>
              <a:rPr lang="en-US" altLang="ja-JP" sz="2000" b="1" dirty="0">
                <a:solidFill>
                  <a:schemeClr val="tx1">
                    <a:lumMod val="75000"/>
                    <a:lumOff val="25000"/>
                  </a:schemeClr>
                </a:solidFill>
                <a:latin typeface="メイリオ" pitchFamily="50" charset="-128"/>
                <a:ea typeface="メイリオ" pitchFamily="50" charset="-128"/>
                <a:cs typeface="メイリオ" pitchFamily="50" charset="-128"/>
              </a:rPr>
              <a:t>(</a:t>
            </a:r>
            <a:r>
              <a:rPr lang="ja-JP" altLang="en-US" sz="2000" b="1" dirty="0">
                <a:solidFill>
                  <a:schemeClr val="tx1">
                    <a:lumMod val="75000"/>
                    <a:lumOff val="25000"/>
                  </a:schemeClr>
                </a:solidFill>
                <a:latin typeface="メイリオ" pitchFamily="50" charset="-128"/>
                <a:ea typeface="メイリオ" pitchFamily="50" charset="-128"/>
                <a:cs typeface="メイリオ" pitchFamily="50" charset="-128"/>
              </a:rPr>
              <a:t>約</a:t>
            </a:r>
            <a:r>
              <a:rPr lang="en-US" altLang="ja-JP" sz="2000" b="1" dirty="0">
                <a:solidFill>
                  <a:srgbClr val="FF6600"/>
                </a:solidFill>
                <a:latin typeface="メイリオ" pitchFamily="50" charset="-128"/>
                <a:ea typeface="メイリオ" pitchFamily="50" charset="-128"/>
                <a:cs typeface="メイリオ" pitchFamily="50" charset="-128"/>
              </a:rPr>
              <a:t>10,000</a:t>
            </a:r>
            <a:r>
              <a:rPr kumimoji="1" lang="ja-JP" altLang="en-US" sz="1600" b="1" dirty="0">
                <a:solidFill>
                  <a:schemeClr val="tx1">
                    <a:lumMod val="75000"/>
                    <a:lumOff val="25000"/>
                  </a:schemeClr>
                </a:solidFill>
                <a:latin typeface="メイリオ" panose="020B0604030504040204" pitchFamily="50" charset="-128"/>
                <a:ea typeface="メイリオ" panose="020B0604030504040204" pitchFamily="50" charset="-128"/>
              </a:rPr>
              <a:t>円</a:t>
            </a:r>
            <a:r>
              <a:rPr kumimoji="1" lang="en-US" altLang="ja-JP" sz="1600" b="1"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600" b="1" dirty="0">
                <a:solidFill>
                  <a:schemeClr val="tx1">
                    <a:lumMod val="75000"/>
                    <a:lumOff val="25000"/>
                  </a:schemeClr>
                </a:solidFill>
                <a:latin typeface="メイリオ" panose="020B0604030504040204" pitchFamily="50" charset="-128"/>
                <a:ea typeface="メイリオ" panose="020B0604030504040204" pitchFamily="50" charset="-128"/>
              </a:rPr>
              <a:t>月</a:t>
            </a:r>
            <a:r>
              <a:rPr kumimoji="1" lang="en-US" altLang="ja-JP" sz="2000" b="1" dirty="0">
                <a:solidFill>
                  <a:schemeClr val="tx1">
                    <a:lumMod val="75000"/>
                    <a:lumOff val="25000"/>
                  </a:schemeClr>
                </a:solidFill>
                <a:latin typeface="メイリオ" panose="020B0604030504040204" pitchFamily="50" charset="-128"/>
                <a:ea typeface="メイリオ" panose="020B0604030504040204" pitchFamily="50" charset="-128"/>
              </a:rPr>
              <a:t>)</a:t>
            </a:r>
            <a:endParaRPr kumimoji="1" lang="en-US" altLang="ja-JP" sz="1600" b="1"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3" name="正方形/長方形 32"/>
          <p:cNvSpPr/>
          <p:nvPr/>
        </p:nvSpPr>
        <p:spPr>
          <a:xfrm>
            <a:off x="4042269" y="3880686"/>
            <a:ext cx="2567552" cy="584775"/>
          </a:xfrm>
          <a:prstGeom prst="rect">
            <a:avLst/>
          </a:prstGeom>
        </p:spPr>
        <p:txBody>
          <a:bodyPr wrap="square">
            <a:spAutoFit/>
          </a:bodyPr>
          <a:lstStyle/>
          <a:p>
            <a:r>
              <a:rPr lang="en-US" altLang="ja-JP" sz="3200" b="1" dirty="0">
                <a:solidFill>
                  <a:srgbClr val="FF6600"/>
                </a:solidFill>
                <a:latin typeface="メイリオ" panose="020B0604030504040204" pitchFamily="50" charset="-128"/>
                <a:ea typeface="メイリオ" panose="020B0604030504040204" pitchFamily="50" charset="-128"/>
              </a:rPr>
              <a:t>117,000</a:t>
            </a:r>
            <a:r>
              <a:rPr lang="ja-JP" altLang="en-US" b="1" dirty="0"/>
              <a:t>円</a:t>
            </a:r>
            <a:r>
              <a:rPr lang="en-US" altLang="ja-JP" b="1" dirty="0"/>
              <a:t>/</a:t>
            </a:r>
            <a:r>
              <a:rPr lang="ja-JP" altLang="en-US" b="1" dirty="0"/>
              <a:t>年</a:t>
            </a:r>
            <a:endParaRPr lang="en-US" altLang="ja-JP" sz="1600" b="1" dirty="0"/>
          </a:p>
        </p:txBody>
      </p:sp>
      <p:grpSp>
        <p:nvGrpSpPr>
          <p:cNvPr id="8" name="グループ化 7"/>
          <p:cNvGrpSpPr/>
          <p:nvPr/>
        </p:nvGrpSpPr>
        <p:grpSpPr>
          <a:xfrm>
            <a:off x="1253041" y="2386423"/>
            <a:ext cx="1690995" cy="365172"/>
            <a:chOff x="1036356" y="2028480"/>
            <a:chExt cx="1690995" cy="365172"/>
          </a:xfrm>
        </p:grpSpPr>
        <p:sp>
          <p:nvSpPr>
            <p:cNvPr id="5" name="正方形/長方形 4"/>
            <p:cNvSpPr/>
            <p:nvPr/>
          </p:nvSpPr>
          <p:spPr>
            <a:xfrm>
              <a:off x="1104236" y="2055098"/>
              <a:ext cx="1555233" cy="338554"/>
            </a:xfrm>
            <a:prstGeom prst="rect">
              <a:avLst/>
            </a:prstGeom>
          </p:spPr>
          <p:txBody>
            <a:bodyPr wrap="none">
              <a:spAutoFit/>
            </a:bodyPr>
            <a:lstStyle/>
            <a:p>
              <a:pPr algn="ctr"/>
              <a:r>
                <a:rPr lang="ja-JP" altLang="en-US" sz="1600" b="1" dirty="0">
                  <a:latin typeface="メイリオ" panose="020B0604030504040204" pitchFamily="50" charset="-128"/>
                  <a:ea typeface="メイリオ" panose="020B0604030504040204" pitchFamily="50" charset="-128"/>
                  <a:cs typeface="Migu 1P" pitchFamily="50" charset="-128"/>
                </a:rPr>
                <a:t>設置～</a:t>
              </a:r>
              <a:r>
                <a:rPr lang="en-US" altLang="ja-JP" sz="1600" b="1" dirty="0">
                  <a:latin typeface="メイリオ" panose="020B0604030504040204" pitchFamily="50" charset="-128"/>
                  <a:ea typeface="メイリオ" panose="020B0604030504040204" pitchFamily="50" charset="-128"/>
                  <a:cs typeface="Migu 1P" pitchFamily="50" charset="-128"/>
                </a:rPr>
                <a:t>1</a:t>
              </a:r>
              <a:r>
                <a:rPr lang="ja-JP" altLang="en-US" sz="1600" b="1" dirty="0">
                  <a:latin typeface="メイリオ" panose="020B0604030504040204" pitchFamily="50" charset="-128"/>
                  <a:ea typeface="メイリオ" panose="020B0604030504040204" pitchFamily="50" charset="-128"/>
                  <a:cs typeface="Migu 1P" pitchFamily="50" charset="-128"/>
                </a:rPr>
                <a:t>０年目</a:t>
              </a:r>
            </a:p>
          </p:txBody>
        </p:sp>
        <p:cxnSp>
          <p:nvCxnSpPr>
            <p:cNvPr id="7" name="直線コネクタ 6"/>
            <p:cNvCxnSpPr/>
            <p:nvPr/>
          </p:nvCxnSpPr>
          <p:spPr>
            <a:xfrm>
              <a:off x="1036356" y="2377468"/>
              <a:ext cx="169099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1036356" y="2028480"/>
              <a:ext cx="169099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66" name="グループ化 65"/>
          <p:cNvGrpSpPr/>
          <p:nvPr/>
        </p:nvGrpSpPr>
        <p:grpSpPr>
          <a:xfrm>
            <a:off x="7841801" y="4016774"/>
            <a:ext cx="1690995" cy="365172"/>
            <a:chOff x="1036356" y="2028480"/>
            <a:chExt cx="1690995" cy="365172"/>
          </a:xfrm>
        </p:grpSpPr>
        <p:sp>
          <p:nvSpPr>
            <p:cNvPr id="68" name="正方形/長方形 67"/>
            <p:cNvSpPr/>
            <p:nvPr/>
          </p:nvSpPr>
          <p:spPr>
            <a:xfrm>
              <a:off x="1071375" y="2055098"/>
              <a:ext cx="1620957" cy="338554"/>
            </a:xfrm>
            <a:prstGeom prst="rect">
              <a:avLst/>
            </a:prstGeom>
          </p:spPr>
          <p:txBody>
            <a:bodyPr wrap="none">
              <a:spAutoFit/>
            </a:bodyPr>
            <a:lstStyle/>
            <a:p>
              <a:pPr algn="ctr"/>
              <a:r>
                <a:rPr lang="ja-JP" altLang="en-US" sz="1600" b="1" dirty="0">
                  <a:latin typeface="メイリオ" panose="020B0604030504040204" pitchFamily="50" charset="-128"/>
                  <a:ea typeface="メイリオ" panose="020B0604030504040204" pitchFamily="50" charset="-128"/>
                  <a:cs typeface="Migu 1P" pitchFamily="50" charset="-128"/>
                </a:rPr>
                <a:t>設置１１年目～</a:t>
              </a:r>
            </a:p>
          </p:txBody>
        </p:sp>
        <p:cxnSp>
          <p:nvCxnSpPr>
            <p:cNvPr id="69" name="直線コネクタ 68"/>
            <p:cNvCxnSpPr/>
            <p:nvPr/>
          </p:nvCxnSpPr>
          <p:spPr>
            <a:xfrm>
              <a:off x="1036356" y="2377468"/>
              <a:ext cx="1690995"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1036356" y="2028480"/>
              <a:ext cx="1690995"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71" name="テキスト ボックス 70"/>
          <p:cNvSpPr txBox="1"/>
          <p:nvPr/>
        </p:nvSpPr>
        <p:spPr>
          <a:xfrm>
            <a:off x="4215551" y="3281237"/>
            <a:ext cx="2306694" cy="707886"/>
          </a:xfrm>
          <a:prstGeom prst="rect">
            <a:avLst/>
          </a:prstGeom>
          <a:noFill/>
        </p:spPr>
        <p:txBody>
          <a:bodyPr wrap="square" rtlCol="0">
            <a:spAutoFit/>
          </a:bodyPr>
          <a:lstStyle/>
          <a:p>
            <a:r>
              <a:rPr kumimoji="1" lang="ja-JP" altLang="en-US" sz="4000" b="1" dirty="0">
                <a:solidFill>
                  <a:schemeClr val="tx1">
                    <a:lumMod val="75000"/>
                    <a:lumOff val="25000"/>
                  </a:schemeClr>
                </a:solidFill>
              </a:rPr>
              <a:t>売電損失</a:t>
            </a:r>
            <a:endParaRPr kumimoji="1" lang="en-US" altLang="ja-JP" sz="3600" b="1" dirty="0">
              <a:solidFill>
                <a:schemeClr val="tx1">
                  <a:lumMod val="75000"/>
                  <a:lumOff val="25000"/>
                </a:schemeClr>
              </a:solidFil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701BA8-E36B-FCEA-546E-E2BAE54CBDE7}"/>
              </a:ext>
            </a:extLst>
          </p:cNvPr>
          <p:cNvSpPr>
            <a:spLocks noGrp="1"/>
          </p:cNvSpPr>
          <p:nvPr>
            <p:ph type="ctrTitle"/>
          </p:nvPr>
        </p:nvSpPr>
        <p:spPr>
          <a:xfrm>
            <a:off x="-2506" y="237292"/>
            <a:ext cx="10140082" cy="504000"/>
          </a:xfrm>
        </p:spPr>
        <p:txBody>
          <a:bodyPr>
            <a:noAutofit/>
          </a:bodyPr>
          <a:lstStyle/>
          <a:p>
            <a:r>
              <a:rPr kumimoji="1" lang="ja-JP" altLang="en-US" dirty="0"/>
              <a:t>もくじ</a:t>
            </a:r>
          </a:p>
        </p:txBody>
      </p:sp>
      <p:graphicFrame>
        <p:nvGraphicFramePr>
          <p:cNvPr id="2" name="表 1">
            <a:extLst>
              <a:ext uri="{FF2B5EF4-FFF2-40B4-BE49-F238E27FC236}">
                <a16:creationId xmlns:a16="http://schemas.microsoft.com/office/drawing/2014/main" id="{1ABB6B64-E5E5-EA29-9E83-D38D06999CCE}"/>
              </a:ext>
            </a:extLst>
          </p:cNvPr>
          <p:cNvGraphicFramePr>
            <a:graphicFrameLocks noGrp="1"/>
          </p:cNvGraphicFramePr>
          <p:nvPr>
            <p:extLst>
              <p:ext uri="{D42A27DB-BD31-4B8C-83A1-F6EECF244321}">
                <p14:modId xmlns:p14="http://schemas.microsoft.com/office/powerpoint/2010/main" val="3050874204"/>
              </p:ext>
            </p:extLst>
          </p:nvPr>
        </p:nvGraphicFramePr>
        <p:xfrm>
          <a:off x="704528" y="836712"/>
          <a:ext cx="7848873" cy="5112549"/>
        </p:xfrm>
        <a:graphic>
          <a:graphicData uri="http://schemas.openxmlformats.org/drawingml/2006/table">
            <a:tbl>
              <a:tblPr>
                <a:tableStyleId>{5C22544A-7EE6-4342-B048-85BDC9FD1C3A}</a:tableStyleId>
              </a:tblPr>
              <a:tblGrid>
                <a:gridCol w="153184">
                  <a:extLst>
                    <a:ext uri="{9D8B030D-6E8A-4147-A177-3AD203B41FA5}">
                      <a16:colId xmlns:a16="http://schemas.microsoft.com/office/drawing/2014/main" val="2399140669"/>
                    </a:ext>
                  </a:extLst>
                </a:gridCol>
                <a:gridCol w="4004676">
                  <a:extLst>
                    <a:ext uri="{9D8B030D-6E8A-4147-A177-3AD203B41FA5}">
                      <a16:colId xmlns:a16="http://schemas.microsoft.com/office/drawing/2014/main" val="3093371612"/>
                    </a:ext>
                  </a:extLst>
                </a:gridCol>
                <a:gridCol w="393903">
                  <a:extLst>
                    <a:ext uri="{9D8B030D-6E8A-4147-A177-3AD203B41FA5}">
                      <a16:colId xmlns:a16="http://schemas.microsoft.com/office/drawing/2014/main" val="552982034"/>
                    </a:ext>
                  </a:extLst>
                </a:gridCol>
                <a:gridCol w="153184">
                  <a:extLst>
                    <a:ext uri="{9D8B030D-6E8A-4147-A177-3AD203B41FA5}">
                      <a16:colId xmlns:a16="http://schemas.microsoft.com/office/drawing/2014/main" val="505132127"/>
                    </a:ext>
                  </a:extLst>
                </a:gridCol>
                <a:gridCol w="3143926">
                  <a:extLst>
                    <a:ext uri="{9D8B030D-6E8A-4147-A177-3AD203B41FA5}">
                      <a16:colId xmlns:a16="http://schemas.microsoft.com/office/drawing/2014/main" val="4010995080"/>
                    </a:ext>
                  </a:extLst>
                </a:gridCol>
              </a:tblGrid>
              <a:tr h="131091">
                <a:tc>
                  <a:txBody>
                    <a:bodyPr/>
                    <a:lstStyle/>
                    <a:p>
                      <a:pPr algn="r" fontAlgn="ctr"/>
                      <a:r>
                        <a:rPr lang="en-US" altLang="ja-JP" sz="500" u="none" strike="noStrike">
                          <a:effectLst/>
                        </a:rPr>
                        <a:t>1</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もくじ</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40</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材料不足は日本にも身近な危機として迫っている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2512165231"/>
                  </a:ext>
                </a:extLst>
              </a:tr>
              <a:tr h="131091">
                <a:tc>
                  <a:txBody>
                    <a:bodyPr/>
                    <a:lstStyle/>
                    <a:p>
                      <a:pPr algn="r" fontAlgn="ctr"/>
                      <a:r>
                        <a:rPr lang="en-US" altLang="ja-JP" sz="500" u="none" strike="noStrike">
                          <a:effectLst/>
                        </a:rPr>
                        <a:t>2</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私たちが子供のころと比べて暑くなっています</a:t>
                      </a:r>
                      <a:r>
                        <a:rPr lang="en-US" altLang="ja-JP" sz="500" u="none" strike="noStrike">
                          <a:effectLst/>
                        </a:rPr>
                        <a:t>…</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41</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蓄電池の価格が下がらない理由①コバルトの生産地</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182079106"/>
                  </a:ext>
                </a:extLst>
              </a:tr>
              <a:tr h="131091">
                <a:tc>
                  <a:txBody>
                    <a:bodyPr/>
                    <a:lstStyle/>
                    <a:p>
                      <a:pPr algn="r" fontAlgn="ctr"/>
                      <a:r>
                        <a:rPr lang="en-US" altLang="ja-JP" sz="500" u="none" strike="noStrike">
                          <a:effectLst/>
                        </a:rPr>
                        <a:t>3</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温暖化の具体的な要因は</a:t>
                      </a:r>
                      <a:r>
                        <a:rPr lang="en-US" altLang="ja-JP" sz="500" u="none" strike="noStrike">
                          <a:effectLst/>
                        </a:rPr>
                        <a:t>CO2</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42</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蓄電池の価格が下がらない理由②リチウムの生産方法</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1778206779"/>
                  </a:ext>
                </a:extLst>
              </a:tr>
              <a:tr h="131091">
                <a:tc>
                  <a:txBody>
                    <a:bodyPr/>
                    <a:lstStyle/>
                    <a:p>
                      <a:pPr algn="r" fontAlgn="ctr"/>
                      <a:r>
                        <a:rPr lang="en-US" altLang="ja-JP" sz="500" u="none" strike="noStrike">
                          <a:effectLst/>
                        </a:rPr>
                        <a:t>4</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温暖化に対して世界はどう動いている？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43</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蓄電池の価格が下がらない理由②リチウムの生産方法</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753471060"/>
                  </a:ext>
                </a:extLst>
              </a:tr>
              <a:tr h="131091">
                <a:tc>
                  <a:txBody>
                    <a:bodyPr/>
                    <a:lstStyle/>
                    <a:p>
                      <a:pPr algn="r" fontAlgn="ctr"/>
                      <a:r>
                        <a:rPr lang="en-US" altLang="ja-JP" sz="500" u="none" strike="noStrike">
                          <a:effectLst/>
                        </a:rPr>
                        <a:t>5</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持続可能な開発目標（</a:t>
                      </a:r>
                      <a:r>
                        <a:rPr lang="en-US" altLang="ja-JP" sz="500" u="none" strike="noStrike">
                          <a:effectLst/>
                        </a:rPr>
                        <a:t>SDGs</a:t>
                      </a:r>
                      <a:r>
                        <a:rPr lang="ja-JP" altLang="en-US" sz="500" u="none" strike="noStrike">
                          <a:effectLst/>
                        </a:rPr>
                        <a:t>）</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44</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蓄電池の価格が下がらない理由③ここまでのまとめ</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662090242"/>
                  </a:ext>
                </a:extLst>
              </a:tr>
              <a:tr h="131091">
                <a:tc>
                  <a:txBody>
                    <a:bodyPr/>
                    <a:lstStyle/>
                    <a:p>
                      <a:pPr algn="r" fontAlgn="ctr"/>
                      <a:r>
                        <a:rPr lang="en-US" altLang="ja-JP" sz="500" u="none" strike="noStrike">
                          <a:effectLst/>
                        </a:rPr>
                        <a:t>6</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国、都、区も太陽光・蓄電池の設置を応援しています</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45</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お支払いが楽な蓄電池の導入方法とは？</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2440402800"/>
                  </a:ext>
                </a:extLst>
              </a:tr>
              <a:tr h="131091">
                <a:tc>
                  <a:txBody>
                    <a:bodyPr/>
                    <a:lstStyle/>
                    <a:p>
                      <a:pPr algn="r" fontAlgn="ctr"/>
                      <a:r>
                        <a:rPr lang="en-US" altLang="ja-JP" sz="500" u="none" strike="noStrike">
                          <a:effectLst/>
                        </a:rPr>
                        <a:t>7</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日本の電力構成と、今後の目標として再エネ普及率２倍！</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46</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政府機関にも予測するのが困難な地震情報</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2571663116"/>
                  </a:ext>
                </a:extLst>
              </a:tr>
              <a:tr h="131091">
                <a:tc>
                  <a:txBody>
                    <a:bodyPr/>
                    <a:lstStyle/>
                    <a:p>
                      <a:pPr algn="r" fontAlgn="ctr"/>
                      <a:r>
                        <a:rPr lang="en-US" altLang="ja-JP" sz="500" u="none" strike="noStrike">
                          <a:effectLst/>
                        </a:rPr>
                        <a:t>8</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３年ぶりに夏の節電要請は行わない方針で決定</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47</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自然災害とともに停電被害はたくさん出ている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546890083"/>
                  </a:ext>
                </a:extLst>
              </a:tr>
              <a:tr h="131091">
                <a:tc>
                  <a:txBody>
                    <a:bodyPr/>
                    <a:lstStyle/>
                    <a:p>
                      <a:pPr algn="r" fontAlgn="ctr"/>
                      <a:r>
                        <a:rPr lang="en-US" altLang="ja-JP" sz="500" u="none" strike="noStrike">
                          <a:effectLst/>
                        </a:rPr>
                        <a:t>9</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大手ハウスメーカでは”蓄電池のあるお家”が当たり前に</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48</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実は停電は自然災害だけでなく、日常的に起きています</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580974671"/>
                  </a:ext>
                </a:extLst>
              </a:tr>
              <a:tr h="131091">
                <a:tc>
                  <a:txBody>
                    <a:bodyPr/>
                    <a:lstStyle/>
                    <a:p>
                      <a:pPr algn="r" fontAlgn="ctr"/>
                      <a:r>
                        <a:rPr lang="en-US" altLang="ja-JP" sz="500" u="none" strike="noStrike">
                          <a:effectLst/>
                        </a:rPr>
                        <a:t>10</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太陽光発電と蓄電池がセットのお家が当たり前の時代に</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49</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助成金を活用してお得に省エネ</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877751559"/>
                  </a:ext>
                </a:extLst>
              </a:tr>
              <a:tr h="131091">
                <a:tc>
                  <a:txBody>
                    <a:bodyPr/>
                    <a:lstStyle/>
                    <a:p>
                      <a:pPr algn="r" fontAlgn="ctr"/>
                      <a:r>
                        <a:rPr lang="en-US" altLang="ja-JP" sz="500" u="none" strike="noStrike">
                          <a:effectLst/>
                        </a:rPr>
                        <a:t>11</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太陽光のメリットはいつまで有効活用できるのか？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50</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助成金を活用してお得に省エネ②</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558395899"/>
                  </a:ext>
                </a:extLst>
              </a:tr>
              <a:tr h="131091">
                <a:tc>
                  <a:txBody>
                    <a:bodyPr/>
                    <a:lstStyle/>
                    <a:p>
                      <a:pPr algn="r" fontAlgn="ctr"/>
                      <a:r>
                        <a:rPr lang="en-US" altLang="ja-JP" sz="500" u="none" strike="noStrike">
                          <a:effectLst/>
                        </a:rPr>
                        <a:t>12</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太陽光発電は</a:t>
                      </a:r>
                      <a:r>
                        <a:rPr lang="en-US" altLang="ja-JP" sz="500" u="none" strike="noStrike">
                          <a:effectLst/>
                        </a:rPr>
                        <a:t>30</a:t>
                      </a:r>
                      <a:r>
                        <a:rPr lang="ja-JP" altLang="en-US" sz="500" u="none" strike="noStrike">
                          <a:effectLst/>
                        </a:rPr>
                        <a:t>年間以上使うことができる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51</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国や、東京都が推奨している太陽光発電</a:t>
                      </a:r>
                      <a:r>
                        <a:rPr lang="en-US" altLang="ja-JP" sz="500" u="none" strike="noStrike">
                          <a:effectLst/>
                        </a:rPr>
                        <a:t>+</a:t>
                      </a:r>
                      <a:r>
                        <a:rPr lang="ja-JP" altLang="en-US" sz="500" u="none" strike="noStrike">
                          <a:effectLst/>
                        </a:rPr>
                        <a:t>蓄電池</a:t>
                      </a:r>
                      <a:r>
                        <a:rPr lang="en-US" altLang="ja-JP" sz="500" u="none" strike="noStrike">
                          <a:effectLst/>
                        </a:rPr>
                        <a:t>+V2H</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70745289"/>
                  </a:ext>
                </a:extLst>
              </a:tr>
              <a:tr h="131091">
                <a:tc>
                  <a:txBody>
                    <a:bodyPr/>
                    <a:lstStyle/>
                    <a:p>
                      <a:pPr algn="r" fontAlgn="ctr"/>
                      <a:r>
                        <a:rPr lang="en-US" altLang="ja-JP" sz="500" u="none" strike="noStrike">
                          <a:effectLst/>
                        </a:rPr>
                        <a:t>13</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高い単価で売電できる固定買取期間はわずか</a:t>
                      </a:r>
                      <a:r>
                        <a:rPr lang="en-US" altLang="ja-JP" sz="500" u="none" strike="noStrike">
                          <a:effectLst/>
                        </a:rPr>
                        <a:t>10</a:t>
                      </a:r>
                      <a:r>
                        <a:rPr lang="ja-JP" altLang="en-US" sz="500" u="none" strike="noStrike">
                          <a:effectLst/>
                        </a:rPr>
                        <a:t>年間</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52</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助成金を活用してお得に省エネ</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4046768914"/>
                  </a:ext>
                </a:extLst>
              </a:tr>
              <a:tr h="131091">
                <a:tc>
                  <a:txBody>
                    <a:bodyPr/>
                    <a:lstStyle/>
                    <a:p>
                      <a:pPr algn="r" fontAlgn="ctr"/>
                      <a:r>
                        <a:rPr lang="en-US" altLang="ja-JP" sz="500" u="none" strike="noStrike">
                          <a:effectLst/>
                        </a:rPr>
                        <a:t>14</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太陽光発電の設置から</a:t>
                      </a:r>
                      <a:r>
                        <a:rPr lang="en-US" altLang="ja-JP" sz="500" u="none" strike="noStrike">
                          <a:effectLst/>
                        </a:rPr>
                        <a:t>10</a:t>
                      </a:r>
                      <a:r>
                        <a:rPr lang="ja-JP" altLang="en-US" sz="500" u="none" strike="noStrike">
                          <a:effectLst/>
                        </a:rPr>
                        <a:t>年後、売電単価が変わる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53</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東京都だけ！優遇されるのはズルい！！</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255071076"/>
                  </a:ext>
                </a:extLst>
              </a:tr>
              <a:tr h="131091">
                <a:tc>
                  <a:txBody>
                    <a:bodyPr/>
                    <a:lstStyle/>
                    <a:p>
                      <a:pPr algn="r" fontAlgn="ctr"/>
                      <a:r>
                        <a:rPr lang="en-US" altLang="ja-JP" sz="500" u="none" strike="noStrike">
                          <a:effectLst/>
                        </a:rPr>
                        <a:t>15</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既にエネ庁が積極的に売電終了の告知をスタート</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54</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太陽光パネルのご紹介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958677335"/>
                  </a:ext>
                </a:extLst>
              </a:tr>
              <a:tr h="131091">
                <a:tc>
                  <a:txBody>
                    <a:bodyPr/>
                    <a:lstStyle/>
                    <a:p>
                      <a:pPr algn="r" fontAlgn="ctr"/>
                      <a:r>
                        <a:rPr lang="en-US" altLang="ja-JP" sz="500" u="none" strike="noStrike">
                          <a:effectLst/>
                        </a:rPr>
                        <a:t>16</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大手メディアでも盛んに社会問題として取り上げられている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55</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蓄電池のご紹介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1569659421"/>
                  </a:ext>
                </a:extLst>
              </a:tr>
              <a:tr h="131091">
                <a:tc>
                  <a:txBody>
                    <a:bodyPr/>
                    <a:lstStyle/>
                    <a:p>
                      <a:pPr algn="r" fontAlgn="ctr"/>
                      <a:r>
                        <a:rPr lang="en-US" altLang="ja-JP" sz="500" u="none" strike="noStrike">
                          <a:effectLst/>
                        </a:rPr>
                        <a:t>17</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なぜ</a:t>
                      </a:r>
                      <a:r>
                        <a:rPr lang="en-US" altLang="ja-JP" sz="500" u="none" strike="noStrike">
                          <a:effectLst/>
                        </a:rPr>
                        <a:t>FIT</a:t>
                      </a:r>
                      <a:r>
                        <a:rPr lang="ja-JP" altLang="en-US" sz="500" u="none" strike="noStrike">
                          <a:effectLst/>
                        </a:rPr>
                        <a:t>制度終了後の買取単価は</a:t>
                      </a:r>
                      <a:r>
                        <a:rPr lang="en-US" altLang="ja-JP" sz="500" u="none" strike="noStrike">
                          <a:effectLst/>
                        </a:rPr>
                        <a:t>10</a:t>
                      </a:r>
                      <a:r>
                        <a:rPr lang="ja-JP" altLang="en-US" sz="500" u="none" strike="noStrike">
                          <a:effectLst/>
                        </a:rPr>
                        <a:t>円以下なのか？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56</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助成金を活用してお得に省エネ③</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2275310734"/>
                  </a:ext>
                </a:extLst>
              </a:tr>
              <a:tr h="131091">
                <a:tc>
                  <a:txBody>
                    <a:bodyPr/>
                    <a:lstStyle/>
                    <a:p>
                      <a:pPr algn="r" fontAlgn="ctr"/>
                      <a:r>
                        <a:rPr lang="en-US" altLang="ja-JP" sz="500" u="none" strike="noStrike">
                          <a:effectLst/>
                        </a:rPr>
                        <a:t>18</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太陽光発電の設置から</a:t>
                      </a:r>
                      <a:r>
                        <a:rPr lang="en-US" altLang="ja-JP" sz="500" u="none" strike="noStrike">
                          <a:effectLst/>
                        </a:rPr>
                        <a:t>10</a:t>
                      </a:r>
                      <a:r>
                        <a:rPr lang="ja-JP" altLang="en-US" sz="500" u="none" strike="noStrike">
                          <a:effectLst/>
                        </a:rPr>
                        <a:t>年後、売電収入は激減する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57</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助成金を活用してお得に省エネ④</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2501514596"/>
                  </a:ext>
                </a:extLst>
              </a:tr>
              <a:tr h="131091">
                <a:tc>
                  <a:txBody>
                    <a:bodyPr/>
                    <a:lstStyle/>
                    <a:p>
                      <a:pPr algn="r" fontAlgn="ctr"/>
                      <a:r>
                        <a:rPr lang="en-US" altLang="ja-JP" sz="500" u="none" strike="noStrike">
                          <a:effectLst/>
                        </a:rPr>
                        <a:t>19</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太陽光発電を賢く使うために、スマートハウスへ</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58</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太陽光は義務化になるの？</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04280377"/>
                  </a:ext>
                </a:extLst>
              </a:tr>
              <a:tr h="131091">
                <a:tc>
                  <a:txBody>
                    <a:bodyPr/>
                    <a:lstStyle/>
                    <a:p>
                      <a:pPr algn="r" fontAlgn="ctr"/>
                      <a:r>
                        <a:rPr lang="en-US" altLang="ja-JP" sz="500" u="none" strike="noStrike">
                          <a:effectLst/>
                        </a:rPr>
                        <a:t>20</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これからの蓄電池の使い方について</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59</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アフターメンテナンス事業部活動事項</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1876464159"/>
                  </a:ext>
                </a:extLst>
              </a:tr>
              <a:tr h="131091">
                <a:tc>
                  <a:txBody>
                    <a:bodyPr/>
                    <a:lstStyle/>
                    <a:p>
                      <a:pPr algn="r" fontAlgn="ctr"/>
                      <a:r>
                        <a:rPr lang="en-US" altLang="ja-JP" sz="500" u="none" strike="noStrike">
                          <a:effectLst/>
                        </a:rPr>
                        <a:t>21</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お客様が支払う電気代は今後どうなるのか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60</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アフターメンテナンス事業部活動事項②</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798026001"/>
                  </a:ext>
                </a:extLst>
              </a:tr>
              <a:tr h="131091">
                <a:tc>
                  <a:txBody>
                    <a:bodyPr/>
                    <a:lstStyle/>
                    <a:p>
                      <a:pPr algn="r" fontAlgn="ctr"/>
                      <a:r>
                        <a:rPr lang="en-US" altLang="ja-JP" sz="500" u="none" strike="noStrike">
                          <a:effectLst/>
                        </a:rPr>
                        <a:t>22</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直近</a:t>
                      </a:r>
                      <a:r>
                        <a:rPr lang="en-US" altLang="ja-JP" sz="500" u="none" strike="noStrike">
                          <a:effectLst/>
                        </a:rPr>
                        <a:t>10</a:t>
                      </a:r>
                      <a:r>
                        <a:rPr lang="ja-JP" altLang="en-US" sz="500" u="none" strike="noStrike">
                          <a:effectLst/>
                        </a:rPr>
                        <a:t>年間、過去最高水準の電気料金になっています</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61</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任せる会社選定方法って？</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2447707890"/>
                  </a:ext>
                </a:extLst>
              </a:tr>
              <a:tr h="131091">
                <a:tc>
                  <a:txBody>
                    <a:bodyPr/>
                    <a:lstStyle/>
                    <a:p>
                      <a:pPr algn="r" fontAlgn="ctr"/>
                      <a:r>
                        <a:rPr lang="en-US" altLang="ja-JP" sz="500" u="none" strike="noStrike">
                          <a:effectLst/>
                        </a:rPr>
                        <a:t>23</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「電力自由化」でも電気代は上がってしまいました</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62</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任せる会社選定方法って？</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2770126892"/>
                  </a:ext>
                </a:extLst>
              </a:tr>
              <a:tr h="131091">
                <a:tc>
                  <a:txBody>
                    <a:bodyPr/>
                    <a:lstStyle/>
                    <a:p>
                      <a:pPr algn="r" fontAlgn="ctr"/>
                      <a:r>
                        <a:rPr lang="en-US" altLang="ja-JP" sz="500" u="none" strike="noStrike">
                          <a:effectLst/>
                        </a:rPr>
                        <a:t>24</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電気料金が上昇する理由は「燃料調整費」と「再エネ賦課金」</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63</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太陽光発電シミュレーション資料を無料でお渡し致します。</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1367530969"/>
                  </a:ext>
                </a:extLst>
              </a:tr>
              <a:tr h="131091">
                <a:tc>
                  <a:txBody>
                    <a:bodyPr/>
                    <a:lstStyle/>
                    <a:p>
                      <a:pPr algn="r" fontAlgn="ctr"/>
                      <a:r>
                        <a:rPr lang="en-US" altLang="ja-JP" sz="500" u="none" strike="noStrike">
                          <a:effectLst/>
                        </a:rPr>
                        <a:t>25</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エネルギー価格高騰により燃料調整費が大幅に上昇中！</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64</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足立区助成金について</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1905712266"/>
                  </a:ext>
                </a:extLst>
              </a:tr>
              <a:tr h="131091">
                <a:tc>
                  <a:txBody>
                    <a:bodyPr/>
                    <a:lstStyle/>
                    <a:p>
                      <a:pPr algn="r" fontAlgn="ctr"/>
                      <a:r>
                        <a:rPr lang="en-US" altLang="ja-JP" sz="500" u="none" strike="noStrike">
                          <a:effectLst/>
                        </a:rPr>
                        <a:t>26</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電気料金が上昇する理由：②再エネ賦課金の上昇</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65</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太陽光とセットでエコキュートは相性抜群！</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416438451"/>
                  </a:ext>
                </a:extLst>
              </a:tr>
              <a:tr h="131091">
                <a:tc>
                  <a:txBody>
                    <a:bodyPr/>
                    <a:lstStyle/>
                    <a:p>
                      <a:pPr algn="r" fontAlgn="ctr"/>
                      <a:r>
                        <a:rPr lang="en-US" altLang="ja-JP" sz="500" u="none" strike="noStrike">
                          <a:effectLst/>
                        </a:rPr>
                        <a:t>27</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en-US" altLang="ja-JP" sz="500" u="none" strike="noStrike">
                          <a:effectLst/>
                        </a:rPr>
                        <a:t>11</a:t>
                      </a:r>
                      <a:r>
                        <a:rPr lang="ja-JP" altLang="en-US" sz="500" u="none" strike="noStrike">
                          <a:effectLst/>
                        </a:rPr>
                        <a:t>年目以降はさらに再エネ賦課金の負担が大きくなります</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66</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エコキュートのメリット・デメリットって？</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1055657585"/>
                  </a:ext>
                </a:extLst>
              </a:tr>
              <a:tr h="131091">
                <a:tc>
                  <a:txBody>
                    <a:bodyPr/>
                    <a:lstStyle/>
                    <a:p>
                      <a:pPr algn="r" fontAlgn="ctr"/>
                      <a:r>
                        <a:rPr lang="en-US" altLang="ja-JP" sz="500" u="none" strike="noStrike">
                          <a:effectLst/>
                        </a:rPr>
                        <a:t>28</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再エネ賦課金は</a:t>
                      </a:r>
                      <a:r>
                        <a:rPr lang="en-US" altLang="ja-JP" sz="500" u="none" strike="noStrike">
                          <a:effectLst/>
                        </a:rPr>
                        <a:t>10</a:t>
                      </a:r>
                      <a:r>
                        <a:rPr lang="ja-JP" altLang="en-US" sz="500" u="none" strike="noStrike">
                          <a:effectLst/>
                        </a:rPr>
                        <a:t>年連続で値上がりし続けていたが・・・</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67</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エコキュートのメリット・デメリットって？②</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742157409"/>
                  </a:ext>
                </a:extLst>
              </a:tr>
              <a:tr h="131091">
                <a:tc>
                  <a:txBody>
                    <a:bodyPr/>
                    <a:lstStyle/>
                    <a:p>
                      <a:pPr algn="r" fontAlgn="ctr"/>
                      <a:r>
                        <a:rPr lang="en-US" altLang="ja-JP" sz="500" u="none" strike="noStrike">
                          <a:effectLst/>
                        </a:rPr>
                        <a:t>29</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en-US" altLang="ja-JP" sz="500" u="none" strike="noStrike">
                          <a:effectLst/>
                        </a:rPr>
                        <a:t>2023</a:t>
                      </a:r>
                      <a:r>
                        <a:rPr lang="ja-JP" altLang="en-US" sz="500" u="none" strike="noStrike">
                          <a:effectLst/>
                        </a:rPr>
                        <a:t>年</a:t>
                      </a:r>
                      <a:r>
                        <a:rPr lang="en-US" altLang="ja-JP" sz="500" u="none" strike="noStrike">
                          <a:effectLst/>
                        </a:rPr>
                        <a:t>6</a:t>
                      </a:r>
                      <a:r>
                        <a:rPr lang="ja-JP" altLang="en-US" sz="500" u="none" strike="noStrike">
                          <a:effectLst/>
                        </a:rPr>
                        <a:t>月からさらに電気代が値上げへ</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68</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エコキュートのメリット・デメリットって？③</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1832264771"/>
                  </a:ext>
                </a:extLst>
              </a:tr>
              <a:tr h="131091">
                <a:tc>
                  <a:txBody>
                    <a:bodyPr/>
                    <a:lstStyle/>
                    <a:p>
                      <a:pPr algn="r" fontAlgn="ctr"/>
                      <a:r>
                        <a:rPr lang="en-US" altLang="ja-JP" sz="500" u="none" strike="noStrike">
                          <a:effectLst/>
                        </a:rPr>
                        <a:t>30</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生涯に支払うことになる電気代は</a:t>
                      </a:r>
                      <a:r>
                        <a:rPr lang="en-US" altLang="ja-JP" sz="500" u="none" strike="noStrike">
                          <a:effectLst/>
                        </a:rPr>
                        <a:t>500</a:t>
                      </a:r>
                      <a:r>
                        <a:rPr lang="ja-JP" altLang="en-US" sz="500" u="none" strike="noStrike">
                          <a:effectLst/>
                        </a:rPr>
                        <a:t>万円を超えます</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69</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シミュレーションのご説明</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4013162980"/>
                  </a:ext>
                </a:extLst>
              </a:tr>
              <a:tr h="131091">
                <a:tc>
                  <a:txBody>
                    <a:bodyPr/>
                    <a:lstStyle/>
                    <a:p>
                      <a:pPr algn="r" fontAlgn="ctr"/>
                      <a:r>
                        <a:rPr lang="en-US" altLang="ja-JP" sz="500" u="none" strike="noStrike">
                          <a:effectLst/>
                        </a:rPr>
                        <a:t>31</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新原発で想定超えた安全対策費、電気代上乗せも　経産省</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70</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お客様専用のシミュレーションのご説明①</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2259798643"/>
                  </a:ext>
                </a:extLst>
              </a:tr>
              <a:tr h="131091">
                <a:tc>
                  <a:txBody>
                    <a:bodyPr/>
                    <a:lstStyle/>
                    <a:p>
                      <a:pPr algn="r" fontAlgn="ctr"/>
                      <a:r>
                        <a:rPr lang="en-US" altLang="ja-JP" sz="500" u="none" strike="noStrike">
                          <a:effectLst/>
                        </a:rPr>
                        <a:t>32</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新原発で想定超えた安全対策費、電気代上乗せも　経産省</a:t>
                      </a:r>
                      <a:r>
                        <a:rPr lang="en-US" altLang="ja-JP" sz="500" u="none" strike="noStrike">
                          <a:effectLst/>
                        </a:rPr>
                        <a:t>2</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71</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お客様専用のシミュレーションのご説明②</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567918910"/>
                  </a:ext>
                </a:extLst>
              </a:tr>
              <a:tr h="131091">
                <a:tc>
                  <a:txBody>
                    <a:bodyPr/>
                    <a:lstStyle/>
                    <a:p>
                      <a:pPr algn="r" fontAlgn="ctr"/>
                      <a:r>
                        <a:rPr lang="en-US" altLang="ja-JP" sz="500" u="none" strike="noStrike">
                          <a:effectLst/>
                        </a:rPr>
                        <a:t>33</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電気を購入する生活から電気を自給自足する生活へ</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72</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お客様専用のシミュレーションのご説明③</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2241232226"/>
                  </a:ext>
                </a:extLst>
              </a:tr>
              <a:tr h="131091">
                <a:tc>
                  <a:txBody>
                    <a:bodyPr/>
                    <a:lstStyle/>
                    <a:p>
                      <a:pPr algn="r" fontAlgn="ctr"/>
                      <a:r>
                        <a:rPr lang="en-US" altLang="ja-JP" sz="500" u="none" strike="noStrike">
                          <a:effectLst/>
                        </a:rPr>
                        <a:t>34</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蓄電池を導入される方が年々増加しています</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73</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お客様専用のシミュレーションのご説明④</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367446761"/>
                  </a:ext>
                </a:extLst>
              </a:tr>
              <a:tr h="131091">
                <a:tc>
                  <a:txBody>
                    <a:bodyPr/>
                    <a:lstStyle/>
                    <a:p>
                      <a:pPr algn="r" fontAlgn="ctr"/>
                      <a:r>
                        <a:rPr lang="en-US" altLang="ja-JP" sz="500" u="none" strike="noStrike">
                          <a:effectLst/>
                        </a:rPr>
                        <a:t>35</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蓄電池は“いつ”買うのがお得なのか？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r" fontAlgn="ctr"/>
                      <a:r>
                        <a:rPr lang="en-US" altLang="ja-JP" sz="500" u="none" strike="noStrike">
                          <a:effectLst/>
                        </a:rPr>
                        <a:t>74</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お客様専用のシミュレーションのご説明⑤</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1801281566"/>
                  </a:ext>
                </a:extLst>
              </a:tr>
              <a:tr h="131091">
                <a:tc>
                  <a:txBody>
                    <a:bodyPr/>
                    <a:lstStyle/>
                    <a:p>
                      <a:pPr algn="r" fontAlgn="ctr"/>
                      <a:r>
                        <a:rPr lang="en-US" altLang="ja-JP" sz="500" u="none" strike="noStrike">
                          <a:effectLst/>
                        </a:rPr>
                        <a:t>36</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世界中で電気自動車へのシフトが進んでいる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1501558832"/>
                  </a:ext>
                </a:extLst>
              </a:tr>
              <a:tr h="131091">
                <a:tc>
                  <a:txBody>
                    <a:bodyPr/>
                    <a:lstStyle/>
                    <a:p>
                      <a:pPr algn="r" fontAlgn="ctr"/>
                      <a:r>
                        <a:rPr lang="en-US" altLang="ja-JP" sz="500" u="none" strike="noStrike">
                          <a:effectLst/>
                        </a:rPr>
                        <a:t>37</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中国が筆頭となり、世界各国は</a:t>
                      </a:r>
                      <a:r>
                        <a:rPr lang="en-US" altLang="ja-JP" sz="500" u="none" strike="noStrike">
                          <a:effectLst/>
                        </a:rPr>
                        <a:t>EV</a:t>
                      </a:r>
                      <a:r>
                        <a:rPr lang="ja-JP" altLang="en-US" sz="500" u="none" strike="noStrike">
                          <a:effectLst/>
                        </a:rPr>
                        <a:t>を本格的に普及させる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868529952"/>
                  </a:ext>
                </a:extLst>
              </a:tr>
              <a:tr h="131091">
                <a:tc>
                  <a:txBody>
                    <a:bodyPr/>
                    <a:lstStyle/>
                    <a:p>
                      <a:pPr algn="r" fontAlgn="ctr"/>
                      <a:r>
                        <a:rPr lang="en-US" altLang="ja-JP" sz="500" u="none" strike="noStrike">
                          <a:effectLst/>
                        </a:rPr>
                        <a:t>38</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ようやく動き出した日本の「脱ガソリン化」</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1174120250"/>
                  </a:ext>
                </a:extLst>
              </a:tr>
              <a:tr h="131091">
                <a:tc>
                  <a:txBody>
                    <a:bodyPr/>
                    <a:lstStyle/>
                    <a:p>
                      <a:pPr algn="r" fontAlgn="ctr"/>
                      <a:r>
                        <a:rPr lang="en-US" altLang="ja-JP" sz="500" u="none" strike="noStrike">
                          <a:effectLst/>
                        </a:rPr>
                        <a:t>39</a:t>
                      </a:r>
                      <a:endParaRPr lang="en-US" altLang="ja-JP"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r>
                        <a:rPr lang="ja-JP" altLang="en-US" sz="500" u="none" strike="noStrike">
                          <a:effectLst/>
                        </a:rPr>
                        <a:t>世界中でＥＶブームが巻き起こり、材料不足が起きている</a:t>
                      </a: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tc>
                  <a:txBody>
                    <a:bodyPr/>
                    <a:lstStyle/>
                    <a:p>
                      <a:pPr algn="l" fontAlgn="ctr"/>
                      <a:endParaRPr lang="ja-JP" altLang="en-US" sz="5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463" marR="4463" marT="4463" marB="0" anchor="ctr"/>
                </a:tc>
                <a:extLst>
                  <a:ext uri="{0D108BD9-81ED-4DB2-BD59-A6C34878D82A}">
                    <a16:rowId xmlns:a16="http://schemas.microsoft.com/office/drawing/2014/main" val="3849688511"/>
                  </a:ext>
                </a:extLst>
              </a:tr>
            </a:tbl>
          </a:graphicData>
        </a:graphic>
      </p:graphicFrame>
    </p:spTree>
    <p:extLst>
      <p:ext uri="{BB962C8B-B14F-4D97-AF65-F5344CB8AC3E}">
        <p14:creationId xmlns:p14="http://schemas.microsoft.com/office/powerpoint/2010/main" val="192978209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9c60dac18b6c37143e7df4352963e89a_l.jpg"/>
          <p:cNvPicPr>
            <a:picLocks/>
          </p:cNvPicPr>
          <p:nvPr/>
        </p:nvPicPr>
        <p:blipFill>
          <a:blip r:embed="rId2" cstate="print"/>
          <a:stretch>
            <a:fillRect/>
          </a:stretch>
        </p:blipFill>
        <p:spPr>
          <a:xfrm>
            <a:off x="36912" y="1995805"/>
            <a:ext cx="4772071" cy="3816000"/>
          </a:xfrm>
          <a:prstGeom prst="rect">
            <a:avLst/>
          </a:prstGeom>
          <a:ln>
            <a:noFill/>
          </a:ln>
          <a:effectLst>
            <a:softEdge rad="112500"/>
          </a:effectLst>
        </p:spPr>
      </p:pic>
      <p:sp>
        <p:nvSpPr>
          <p:cNvPr id="27" name="サブタイトル 26"/>
          <p:cNvSpPr>
            <a:spLocks noGrp="1"/>
          </p:cNvSpPr>
          <p:nvPr>
            <p:ph type="subTitle" idx="1"/>
          </p:nvPr>
        </p:nvSpPr>
        <p:spPr/>
        <p:txBody>
          <a:bodyPr/>
          <a:lstStyle/>
          <a:p>
            <a:r>
              <a:rPr lang="ja-JP" altLang="en-US" dirty="0">
                <a:solidFill>
                  <a:schemeClr val="tx1">
                    <a:lumMod val="85000"/>
                    <a:lumOff val="15000"/>
                  </a:schemeClr>
                </a:solidFill>
              </a:rPr>
              <a:t>固定価格買取制度終了後、売電収入は激減してしまいます。</a:t>
            </a:r>
            <a:endParaRPr lang="en-US" altLang="ja-JP" dirty="0">
              <a:solidFill>
                <a:schemeClr val="tx1">
                  <a:lumMod val="85000"/>
                  <a:lumOff val="15000"/>
                </a:schemeClr>
              </a:solidFill>
            </a:endParaRPr>
          </a:p>
          <a:p>
            <a:r>
              <a:rPr kumimoji="1" lang="ja-JP" altLang="en-US" dirty="0">
                <a:solidFill>
                  <a:schemeClr val="tx1">
                    <a:lumMod val="85000"/>
                    <a:lumOff val="15000"/>
                  </a:schemeClr>
                </a:solidFill>
              </a:rPr>
              <a:t>そこで、せっかく設置された太陽光発電を賢く使うには、以下のような使い方がベストだといえます。</a:t>
            </a:r>
          </a:p>
        </p:txBody>
      </p:sp>
      <p:sp>
        <p:nvSpPr>
          <p:cNvPr id="18" name="タイトル 17"/>
          <p:cNvSpPr>
            <a:spLocks noGrp="1"/>
          </p:cNvSpPr>
          <p:nvPr>
            <p:ph type="ctrTitle"/>
          </p:nvPr>
        </p:nvSpPr>
        <p:spPr>
          <a:xfrm>
            <a:off x="-2506" y="237292"/>
            <a:ext cx="9908506" cy="504000"/>
          </a:xfrm>
        </p:spPr>
        <p:txBody>
          <a:bodyPr/>
          <a:lstStyle/>
          <a:p>
            <a:r>
              <a:rPr lang="ja-JP" altLang="en-US" dirty="0"/>
              <a:t>太陽光発電を賢く使うために、スマートハウスへ</a:t>
            </a:r>
            <a:endParaRPr kumimoji="1" lang="ja-JP" altLang="en-US" dirty="0"/>
          </a:p>
        </p:txBody>
      </p:sp>
      <p:sp>
        <p:nvSpPr>
          <p:cNvPr id="24" name="テキスト ボックス 23"/>
          <p:cNvSpPr txBox="1"/>
          <p:nvPr/>
        </p:nvSpPr>
        <p:spPr>
          <a:xfrm>
            <a:off x="852729" y="5873596"/>
            <a:ext cx="8326897" cy="542456"/>
          </a:xfrm>
          <a:prstGeom prst="rect">
            <a:avLst/>
          </a:prstGeom>
          <a:noFill/>
        </p:spPr>
        <p:txBody>
          <a:bodyPr wrap="square" rtlCol="0">
            <a:spAutoFit/>
          </a:bodyPr>
          <a:lstStyle/>
          <a:p>
            <a:pPr>
              <a:lnSpc>
                <a:spcPts val="3800"/>
              </a:lnSpc>
            </a:pPr>
            <a:r>
              <a:rPr lang="en-US" altLang="ja-JP" sz="2200" b="1" dirty="0">
                <a:solidFill>
                  <a:schemeClr val="bg1"/>
                </a:solidFill>
                <a:latin typeface="+mn-ea"/>
                <a:cs typeface="MigMix 1P" pitchFamily="50" charset="-128"/>
              </a:rPr>
              <a:t>11</a:t>
            </a:r>
            <a:r>
              <a:rPr lang="ja-JP" altLang="en-US" sz="2200" b="1" dirty="0">
                <a:solidFill>
                  <a:schemeClr val="bg1"/>
                </a:solidFill>
                <a:latin typeface="+mn-ea"/>
                <a:cs typeface="MigMix 1P" pitchFamily="50" charset="-128"/>
              </a:rPr>
              <a:t>年目以降、おうちでは</a:t>
            </a:r>
            <a:r>
              <a:rPr lang="en-US" altLang="ja-JP" sz="2200" b="1" dirty="0">
                <a:solidFill>
                  <a:schemeClr val="bg1"/>
                </a:solidFill>
                <a:latin typeface="+mn-ea"/>
                <a:cs typeface="MigMix 1P" pitchFamily="50" charset="-128"/>
              </a:rPr>
              <a:t>｢ </a:t>
            </a:r>
            <a:r>
              <a:rPr lang="ja-JP" altLang="en-US" sz="2200" b="1" dirty="0">
                <a:solidFill>
                  <a:srgbClr val="FFFF00"/>
                </a:solidFill>
                <a:latin typeface="+mn-ea"/>
                <a:cs typeface="MigMix 1P" pitchFamily="50" charset="-128"/>
              </a:rPr>
              <a:t>売電する生活 </a:t>
            </a:r>
            <a:r>
              <a:rPr lang="en-US" altLang="ja-JP" sz="2200" b="1" dirty="0">
                <a:solidFill>
                  <a:schemeClr val="bg1"/>
                </a:solidFill>
                <a:latin typeface="+mn-ea"/>
                <a:cs typeface="MigMix 1P" pitchFamily="50" charset="-128"/>
              </a:rPr>
              <a:t>｣</a:t>
            </a:r>
            <a:r>
              <a:rPr lang="ja-JP" altLang="en-US" sz="2200" b="1" dirty="0">
                <a:solidFill>
                  <a:schemeClr val="bg1"/>
                </a:solidFill>
                <a:latin typeface="+mn-ea"/>
                <a:cs typeface="MigMix 1P" pitchFamily="50" charset="-128"/>
              </a:rPr>
              <a:t>から、</a:t>
            </a:r>
          </a:p>
        </p:txBody>
      </p:sp>
      <p:sp>
        <p:nvSpPr>
          <p:cNvPr id="33" name="テキスト ボックス 32"/>
          <p:cNvSpPr txBox="1"/>
          <p:nvPr/>
        </p:nvSpPr>
        <p:spPr>
          <a:xfrm>
            <a:off x="1541048" y="6239747"/>
            <a:ext cx="8326897" cy="542456"/>
          </a:xfrm>
          <a:prstGeom prst="rect">
            <a:avLst/>
          </a:prstGeom>
          <a:noFill/>
        </p:spPr>
        <p:txBody>
          <a:bodyPr wrap="square" rtlCol="0">
            <a:spAutoFit/>
          </a:bodyPr>
          <a:lstStyle/>
          <a:p>
            <a:pPr algn="r">
              <a:lnSpc>
                <a:spcPts val="3800"/>
              </a:lnSpc>
            </a:pPr>
            <a:r>
              <a:rPr lang="en-US" altLang="ja-JP" sz="2200" b="1" dirty="0">
                <a:solidFill>
                  <a:schemeClr val="bg1"/>
                </a:solidFill>
                <a:latin typeface="+mn-ea"/>
                <a:cs typeface="MigMix 1P" pitchFamily="50" charset="-128"/>
              </a:rPr>
              <a:t>｢</a:t>
            </a:r>
            <a:r>
              <a:rPr lang="ja-JP" altLang="en-US" sz="2200" b="1" dirty="0">
                <a:solidFill>
                  <a:schemeClr val="bg1"/>
                </a:solidFill>
                <a:latin typeface="+mn-ea"/>
                <a:cs typeface="MigMix 1P" pitchFamily="50" charset="-128"/>
              </a:rPr>
              <a:t> </a:t>
            </a:r>
            <a:r>
              <a:rPr lang="ja-JP" altLang="en-US" sz="2200" b="1" dirty="0">
                <a:solidFill>
                  <a:srgbClr val="FFFF00"/>
                </a:solidFill>
                <a:latin typeface="+mn-ea"/>
                <a:cs typeface="MigMix 1P" pitchFamily="50" charset="-128"/>
              </a:rPr>
              <a:t>賢くお家で消費する生活 </a:t>
            </a:r>
            <a:r>
              <a:rPr lang="en-US" altLang="ja-JP" sz="2200" b="1" dirty="0">
                <a:solidFill>
                  <a:schemeClr val="bg1"/>
                </a:solidFill>
                <a:latin typeface="+mn-ea"/>
                <a:cs typeface="MigMix 1P" pitchFamily="50" charset="-128"/>
              </a:rPr>
              <a:t>｣</a:t>
            </a:r>
            <a:r>
              <a:rPr lang="ja-JP" altLang="en-US" sz="2200" b="1" dirty="0">
                <a:solidFill>
                  <a:schemeClr val="bg1"/>
                </a:solidFill>
                <a:latin typeface="+mn-ea"/>
                <a:cs typeface="MigMix 1P" pitchFamily="50" charset="-128"/>
              </a:rPr>
              <a:t>にシフトしていく必要があります。</a:t>
            </a:r>
          </a:p>
        </p:txBody>
      </p:sp>
      <p:sp>
        <p:nvSpPr>
          <p:cNvPr id="64" name="Oval 77"/>
          <p:cNvSpPr>
            <a:spLocks noChangeArrowheads="1"/>
          </p:cNvSpPr>
          <p:nvPr/>
        </p:nvSpPr>
        <p:spPr bwMode="auto">
          <a:xfrm>
            <a:off x="491782" y="3586807"/>
            <a:ext cx="1605120" cy="870991"/>
          </a:xfrm>
          <a:prstGeom prst="ellipse">
            <a:avLst/>
          </a:prstGeom>
          <a:gradFill rotWithShape="1">
            <a:gsLst>
              <a:gs pos="0">
                <a:srgbClr val="3B3B3B">
                  <a:alpha val="80000"/>
                </a:srgbClr>
              </a:gs>
              <a:gs pos="100000">
                <a:srgbClr val="808080">
                  <a:alpha val="0"/>
                </a:srgb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HGP明朝B" pitchFamily="18" charset="-128"/>
              <a:ea typeface="HGP明朝B" pitchFamily="18" charset="-128"/>
            </a:endParaRPr>
          </a:p>
        </p:txBody>
      </p:sp>
      <p:sp>
        <p:nvSpPr>
          <p:cNvPr id="65" name="Oval 78"/>
          <p:cNvSpPr>
            <a:spLocks noChangeArrowheads="1"/>
          </p:cNvSpPr>
          <p:nvPr/>
        </p:nvSpPr>
        <p:spPr bwMode="auto">
          <a:xfrm>
            <a:off x="199942" y="1844824"/>
            <a:ext cx="2188800" cy="2177478"/>
          </a:xfrm>
          <a:prstGeom prst="ellipse">
            <a:avLst/>
          </a:prstGeom>
          <a:solidFill>
            <a:srgbClr val="FFC000"/>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latin typeface="HGP明朝B" pitchFamily="18" charset="-128"/>
              <a:ea typeface="HGP明朝B" pitchFamily="18" charset="-128"/>
            </a:endParaRPr>
          </a:p>
        </p:txBody>
      </p:sp>
      <p:sp>
        <p:nvSpPr>
          <p:cNvPr id="66" name="Oval 79"/>
          <p:cNvSpPr>
            <a:spLocks noChangeArrowheads="1"/>
          </p:cNvSpPr>
          <p:nvPr/>
        </p:nvSpPr>
        <p:spPr bwMode="auto">
          <a:xfrm>
            <a:off x="1221382" y="1989989"/>
            <a:ext cx="875520" cy="870991"/>
          </a:xfrm>
          <a:prstGeom prst="ellipse">
            <a:avLst/>
          </a:prstGeom>
          <a:gradFill rotWithShape="1">
            <a:gsLst>
              <a:gs pos="0">
                <a:schemeClr val="bg1">
                  <a:gamma/>
                  <a:tint val="0"/>
                  <a:invGamma/>
                </a:schemeClr>
              </a:gs>
              <a:gs pos="100000">
                <a:schemeClr val="bg1">
                  <a:alpha val="0"/>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ja-JP" altLang="en-US">
              <a:latin typeface="HGP明朝B" pitchFamily="18" charset="-128"/>
              <a:ea typeface="HGP明朝B" pitchFamily="18" charset="-128"/>
            </a:endParaRPr>
          </a:p>
        </p:txBody>
      </p:sp>
      <p:sp>
        <p:nvSpPr>
          <p:cNvPr id="67" name="テキスト ボックス 66"/>
          <p:cNvSpPr txBox="1">
            <a:spLocks/>
          </p:cNvSpPr>
          <p:nvPr/>
        </p:nvSpPr>
        <p:spPr>
          <a:xfrm>
            <a:off x="225448" y="2211405"/>
            <a:ext cx="2160000" cy="1169551"/>
          </a:xfrm>
          <a:prstGeom prst="rect">
            <a:avLst/>
          </a:prstGeom>
          <a:noFill/>
          <a:ln w="28575">
            <a:noFill/>
          </a:ln>
        </p:spPr>
        <p:txBody>
          <a:bodyPr wrap="square" rtlCol="0" anchor="ctr">
            <a:spAutoFit/>
          </a:bodyPr>
          <a:lstStyle/>
          <a:p>
            <a:pPr algn="ctr"/>
            <a:r>
              <a:rPr lang="ja-JP" altLang="en-US" sz="7000" dirty="0">
                <a:solidFill>
                  <a:srgbClr val="FF0000"/>
                </a:solidFill>
                <a:latin typeface="HGP明朝B" pitchFamily="18" charset="-128"/>
                <a:ea typeface="HGP明朝B" pitchFamily="18" charset="-128"/>
                <a:cs typeface="MigMix 1P" pitchFamily="50" charset="-128"/>
              </a:rPr>
              <a:t>売</a:t>
            </a:r>
            <a:r>
              <a:rPr lang="ja-JP" altLang="en-US" sz="3200" dirty="0">
                <a:solidFill>
                  <a:schemeClr val="bg1"/>
                </a:solidFill>
                <a:latin typeface="HGP明朝B" pitchFamily="18" charset="-128"/>
                <a:ea typeface="HGP明朝B" pitchFamily="18" charset="-128"/>
                <a:cs typeface="MigMix 1P" pitchFamily="50" charset="-128"/>
              </a:rPr>
              <a:t>電</a:t>
            </a:r>
            <a:r>
              <a:rPr lang="ja-JP" altLang="en-US" sz="2000" dirty="0">
                <a:solidFill>
                  <a:schemeClr val="bg1"/>
                </a:solidFill>
                <a:latin typeface="HGP明朝B" pitchFamily="18" charset="-128"/>
                <a:ea typeface="HGP明朝B" pitchFamily="18" charset="-128"/>
                <a:cs typeface="MigMix 1P" pitchFamily="50" charset="-128"/>
              </a:rPr>
              <a:t>する</a:t>
            </a:r>
          </a:p>
        </p:txBody>
      </p:sp>
      <p:pic>
        <p:nvPicPr>
          <p:cNvPr id="56" name="図 55"/>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0000"/>
                    </a14:imgEffect>
                    <a14:imgEffect>
                      <a14:brightnessContrast bright="30000" contrast="-20000"/>
                    </a14:imgEffect>
                  </a14:imgLayer>
                </a14:imgProps>
              </a:ext>
              <a:ext uri="{28A0092B-C50C-407E-A947-70E740481C1C}">
                <a14:useLocalDpi xmlns:a14="http://schemas.microsoft.com/office/drawing/2010/main" val="0"/>
              </a:ext>
            </a:extLst>
          </a:blip>
          <a:srcRect l="20769" t="5468" r="247" b="-247"/>
          <a:stretch/>
        </p:blipFill>
        <p:spPr>
          <a:xfrm>
            <a:off x="4929659" y="2009146"/>
            <a:ext cx="4680520" cy="3744416"/>
          </a:xfrm>
          <a:prstGeom prst="rect">
            <a:avLst/>
          </a:prstGeom>
          <a:ln>
            <a:noFill/>
          </a:ln>
          <a:effectLst>
            <a:softEdge rad="50800"/>
          </a:effectLst>
        </p:spPr>
      </p:pic>
      <p:pic>
        <p:nvPicPr>
          <p:cNvPr id="57" name="Picture 4"/>
          <p:cNvPicPr>
            <a:picLocks noChangeAspect="1" noChangeArrowheads="1"/>
          </p:cNvPicPr>
          <p:nvPr/>
        </p:nvPicPr>
        <p:blipFill>
          <a:blip r:embed="rId5" cstate="print"/>
          <a:srcRect/>
          <a:stretch>
            <a:fillRect/>
          </a:stretch>
        </p:blipFill>
        <p:spPr bwMode="auto">
          <a:xfrm>
            <a:off x="5493898" y="2104587"/>
            <a:ext cx="2227673" cy="2215782"/>
          </a:xfrm>
          <a:prstGeom prst="rect">
            <a:avLst/>
          </a:prstGeom>
          <a:noFill/>
          <a:ln w="9525">
            <a:noFill/>
            <a:miter lim="800000"/>
            <a:headEnd/>
            <a:tailEnd/>
          </a:ln>
          <a:effectLst/>
        </p:spPr>
      </p:pic>
      <p:pic>
        <p:nvPicPr>
          <p:cNvPr id="58" name="Picture 7" descr="C:\Users\F2019\Documents\媒体作成素材\素材\太陽光_再エネ関連_写真\HEMS_パッド.png"/>
          <p:cNvPicPr>
            <a:picLocks noChangeAspect="1" noChangeArrowheads="1"/>
          </p:cNvPicPr>
          <p:nvPr/>
        </p:nvPicPr>
        <p:blipFill>
          <a:blip r:embed="rId6" cstate="print"/>
          <a:srcRect/>
          <a:stretch>
            <a:fillRect/>
          </a:stretch>
        </p:blipFill>
        <p:spPr bwMode="auto">
          <a:xfrm rot="21047239">
            <a:off x="5026658" y="4042204"/>
            <a:ext cx="947588" cy="639350"/>
          </a:xfrm>
          <a:prstGeom prst="rect">
            <a:avLst/>
          </a:prstGeom>
          <a:noFill/>
        </p:spPr>
      </p:pic>
      <p:pic>
        <p:nvPicPr>
          <p:cNvPr id="59" name="Picture 6" descr="C:\Users\F2019\Documents\媒体作成素材\素材\太陽光_再エネ関連_写真\パナソニック.png"/>
          <p:cNvPicPr>
            <a:picLocks noChangeAspect="1" noChangeArrowheads="1"/>
          </p:cNvPicPr>
          <p:nvPr/>
        </p:nvPicPr>
        <p:blipFill>
          <a:blip r:embed="rId7" cstate="print">
            <a:clrChange>
              <a:clrFrom>
                <a:srgbClr val="FFFFFF"/>
              </a:clrFrom>
              <a:clrTo>
                <a:srgbClr val="FFFFFF">
                  <a:alpha val="0"/>
                </a:srgbClr>
              </a:clrTo>
            </a:clrChange>
            <a:grayscl/>
            <a:lum contrast="-30000"/>
          </a:blip>
          <a:srcRect/>
          <a:stretch>
            <a:fillRect/>
          </a:stretch>
        </p:blipFill>
        <p:spPr bwMode="auto">
          <a:xfrm>
            <a:off x="7124402" y="3356333"/>
            <a:ext cx="1356990" cy="1376219"/>
          </a:xfrm>
          <a:prstGeom prst="rect">
            <a:avLst/>
          </a:prstGeom>
          <a:noFill/>
        </p:spPr>
      </p:pic>
      <p:pic>
        <p:nvPicPr>
          <p:cNvPr id="60" name="Picture 14" descr="http://www.cic-solar.jp/img/products/solar/img_msg.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374444">
            <a:off x="6810662" y="2158352"/>
            <a:ext cx="525932" cy="941143"/>
          </a:xfrm>
          <a:prstGeom prst="rect">
            <a:avLst/>
          </a:prstGeom>
          <a:noFill/>
        </p:spPr>
      </p:pic>
      <p:pic>
        <p:nvPicPr>
          <p:cNvPr id="61" name="Picture 14" descr="http://www.cic-solar.jp/img/products/solar/img_msg.jpg"/>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374444">
            <a:off x="6969760" y="2158352"/>
            <a:ext cx="525932" cy="941143"/>
          </a:xfrm>
          <a:prstGeom prst="rect">
            <a:avLst/>
          </a:prstGeom>
          <a:noFill/>
        </p:spPr>
      </p:pic>
      <p:sp>
        <p:nvSpPr>
          <p:cNvPr id="19" name="角丸四角形 18"/>
          <p:cNvSpPr/>
          <p:nvPr/>
        </p:nvSpPr>
        <p:spPr>
          <a:xfrm>
            <a:off x="128464" y="1268760"/>
            <a:ext cx="4680000" cy="26654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latin typeface="メイリオ" pitchFamily="50" charset="-128"/>
                <a:ea typeface="メイリオ" pitchFamily="50" charset="-128"/>
                <a:cs typeface="メイリオ" pitchFamily="50" charset="-128"/>
              </a:rPr>
              <a:t>太陽光発電の使い方は徐々にシフトチェンジしています</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タイトル 73"/>
          <p:cNvSpPr txBox="1">
            <a:spLocks/>
          </p:cNvSpPr>
          <p:nvPr/>
        </p:nvSpPr>
        <p:spPr>
          <a:xfrm>
            <a:off x="-2506" y="260704"/>
            <a:ext cx="9908506" cy="504000"/>
          </a:xfrm>
          <a:prstGeom prst="rect">
            <a:avLst/>
          </a:prstGeom>
        </p:spPr>
        <p:txBody>
          <a:bodyPr tIns="0" bIns="0">
            <a:normAutofit/>
          </a:bodyPr>
          <a:lstStyle>
            <a:lvl1pPr algn="l" defTabSz="914400" rtl="0" eaLnBrk="1" latinLnBrk="0" hangingPunct="1">
              <a:spcBef>
                <a:spcPct val="0"/>
              </a:spcBef>
              <a:buNone/>
              <a:defRPr kumimoji="1" sz="2800" b="1" kern="1200">
                <a:solidFill>
                  <a:srgbClr val="FF6600"/>
                </a:solidFill>
                <a:latin typeface="メイリオ" pitchFamily="50" charset="-128"/>
                <a:ea typeface="メイリオ" pitchFamily="50" charset="-128"/>
                <a:cs typeface="メイリオ" pitchFamily="50" charset="-128"/>
              </a:defRPr>
            </a:lvl1pPr>
          </a:lstStyle>
          <a:p>
            <a:r>
              <a:rPr lang="ja-JP" altLang="en-US" dirty="0"/>
              <a:t>これからの蓄電池の使い方について</a:t>
            </a:r>
          </a:p>
        </p:txBody>
      </p:sp>
      <p:sp>
        <p:nvSpPr>
          <p:cNvPr id="38" name="テキスト ボックス 37"/>
          <p:cNvSpPr txBox="1"/>
          <p:nvPr/>
        </p:nvSpPr>
        <p:spPr>
          <a:xfrm>
            <a:off x="800529" y="5911831"/>
            <a:ext cx="8326897" cy="542456"/>
          </a:xfrm>
          <a:prstGeom prst="rect">
            <a:avLst/>
          </a:prstGeom>
          <a:noFill/>
        </p:spPr>
        <p:txBody>
          <a:bodyPr wrap="square" rtlCol="0">
            <a:spAutoFit/>
          </a:bodyPr>
          <a:lstStyle/>
          <a:p>
            <a:pPr>
              <a:lnSpc>
                <a:spcPts val="3800"/>
              </a:lnSpc>
            </a:pPr>
            <a:r>
              <a:rPr lang="ja-JP" altLang="en-US" sz="2200" b="1" dirty="0">
                <a:solidFill>
                  <a:schemeClr val="bg1"/>
                </a:solidFill>
                <a:latin typeface="+mn-ea"/>
                <a:cs typeface="MigMix 1P" pitchFamily="50" charset="-128"/>
              </a:rPr>
              <a:t>経済メリットを重視される方、自給自足の暮らしをしたい方</a:t>
            </a:r>
            <a:endParaRPr lang="en-US" altLang="ja-JP" sz="2200" b="1" dirty="0">
              <a:solidFill>
                <a:schemeClr val="bg1"/>
              </a:solidFill>
              <a:latin typeface="+mn-ea"/>
              <a:cs typeface="MigMix 1P" pitchFamily="50" charset="-128"/>
            </a:endParaRPr>
          </a:p>
        </p:txBody>
      </p:sp>
      <p:sp>
        <p:nvSpPr>
          <p:cNvPr id="54" name="テキスト ボックス 53"/>
          <p:cNvSpPr txBox="1"/>
          <p:nvPr/>
        </p:nvSpPr>
        <p:spPr>
          <a:xfrm>
            <a:off x="3512841" y="6206248"/>
            <a:ext cx="6336704" cy="579646"/>
          </a:xfrm>
          <a:prstGeom prst="rect">
            <a:avLst/>
          </a:prstGeom>
          <a:noFill/>
        </p:spPr>
        <p:txBody>
          <a:bodyPr wrap="square" rtlCol="0">
            <a:spAutoFit/>
          </a:bodyPr>
          <a:lstStyle/>
          <a:p>
            <a:pPr>
              <a:lnSpc>
                <a:spcPts val="3800"/>
              </a:lnSpc>
            </a:pPr>
            <a:r>
              <a:rPr lang="ja-JP" altLang="en-US" sz="2200" b="1" dirty="0">
                <a:solidFill>
                  <a:schemeClr val="bg1"/>
                </a:solidFill>
                <a:latin typeface="+mn-ea"/>
                <a:cs typeface="MigMix 1P" pitchFamily="50" charset="-128"/>
              </a:rPr>
              <a:t>どちらの方にも喜んでいただいている商品です。</a:t>
            </a:r>
            <a:endParaRPr lang="en-US" altLang="ja-JP" sz="2200" b="1" dirty="0">
              <a:solidFill>
                <a:schemeClr val="bg1"/>
              </a:solidFill>
              <a:latin typeface="+mn-ea"/>
              <a:cs typeface="MigMix 1P" pitchFamily="50" charset="-128"/>
            </a:endParaRPr>
          </a:p>
        </p:txBody>
      </p:sp>
      <p:sp>
        <p:nvSpPr>
          <p:cNvPr id="31" name="正方形/長方形 30"/>
          <p:cNvSpPr/>
          <p:nvPr/>
        </p:nvSpPr>
        <p:spPr>
          <a:xfrm>
            <a:off x="128464" y="1425674"/>
            <a:ext cx="4680520" cy="430758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sp>
        <p:nvSpPr>
          <p:cNvPr id="33" name="正方形/長方形 32"/>
          <p:cNvSpPr/>
          <p:nvPr/>
        </p:nvSpPr>
        <p:spPr>
          <a:xfrm>
            <a:off x="5161990" y="1425674"/>
            <a:ext cx="4680520" cy="430758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tx1"/>
              </a:solidFill>
              <a:latin typeface="メイリオ" panose="020B0604030504040204" pitchFamily="50" charset="-128"/>
              <a:ea typeface="メイリオ" panose="020B0604030504040204" pitchFamily="50" charset="-128"/>
            </a:endParaRPr>
          </a:p>
        </p:txBody>
      </p:sp>
      <p:pic>
        <p:nvPicPr>
          <p:cNvPr id="4" name="図 3"/>
          <p:cNvPicPr>
            <a:picLocks noChangeAspect="1"/>
          </p:cNvPicPr>
          <p:nvPr/>
        </p:nvPicPr>
        <p:blipFill>
          <a:blip r:embed="rId2"/>
          <a:stretch>
            <a:fillRect/>
          </a:stretch>
        </p:blipFill>
        <p:spPr>
          <a:xfrm>
            <a:off x="5281792" y="1561564"/>
            <a:ext cx="4442793" cy="2996964"/>
          </a:xfrm>
          <a:prstGeom prst="rect">
            <a:avLst/>
          </a:prstGeom>
        </p:spPr>
      </p:pic>
      <p:pic>
        <p:nvPicPr>
          <p:cNvPr id="5" name="図 4"/>
          <p:cNvPicPr>
            <a:picLocks noChangeAspect="1"/>
          </p:cNvPicPr>
          <p:nvPr/>
        </p:nvPicPr>
        <p:blipFill>
          <a:blip r:embed="rId3"/>
          <a:stretch>
            <a:fillRect/>
          </a:stretch>
        </p:blipFill>
        <p:spPr>
          <a:xfrm>
            <a:off x="260845" y="1574462"/>
            <a:ext cx="4453326" cy="2998250"/>
          </a:xfrm>
          <a:prstGeom prst="rect">
            <a:avLst/>
          </a:prstGeom>
        </p:spPr>
      </p:pic>
      <p:grpSp>
        <p:nvGrpSpPr>
          <p:cNvPr id="42" name="グループ化 41"/>
          <p:cNvGrpSpPr/>
          <p:nvPr/>
        </p:nvGrpSpPr>
        <p:grpSpPr>
          <a:xfrm>
            <a:off x="-471567" y="977102"/>
            <a:ext cx="2616281" cy="1443786"/>
            <a:chOff x="-2881398" y="1268760"/>
            <a:chExt cx="2616281" cy="1443786"/>
          </a:xfrm>
        </p:grpSpPr>
        <p:sp>
          <p:nvSpPr>
            <p:cNvPr id="43" name="楕円 42"/>
            <p:cNvSpPr/>
            <p:nvPr/>
          </p:nvSpPr>
          <p:spPr>
            <a:xfrm>
              <a:off x="-2323434" y="1268760"/>
              <a:ext cx="1443786" cy="1443786"/>
            </a:xfrm>
            <a:prstGeom prst="ellipse">
              <a:avLst/>
            </a:prstGeom>
            <a:solidFill>
              <a:schemeClr val="accent6">
                <a:lumMod val="20000"/>
                <a:lumOff val="80000"/>
              </a:schemeClr>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サブタイトル 4"/>
            <p:cNvSpPr txBox="1">
              <a:spLocks/>
            </p:cNvSpPr>
            <p:nvPr/>
          </p:nvSpPr>
          <p:spPr>
            <a:xfrm rot="21043106">
              <a:off x="-2881398" y="1525305"/>
              <a:ext cx="2616281" cy="1071968"/>
            </a:xfrm>
            <a:prstGeom prst="rect">
              <a:avLst/>
            </a:prstGeom>
          </p:spPr>
          <p:txBody>
            <a:bodyPr tIns="0">
              <a:noAutofit/>
            </a:bodyPr>
            <a:lstStyle>
              <a:lvl1pPr marL="0" indent="0" algn="l" defTabSz="914400" rtl="0" eaLnBrk="1" latinLnBrk="0" hangingPunct="1">
                <a:lnSpc>
                  <a:spcPct val="150000"/>
                </a:lnSpc>
                <a:spcBef>
                  <a:spcPts val="0"/>
                </a:spcBef>
                <a:buFont typeface="Arial" pitchFamily="34" charset="0"/>
                <a:buNone/>
                <a:defRPr kumimoji="1" sz="1200" kern="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ctr"/>
              <a:r>
                <a:rPr lang="ja-JP" altLang="en-US" sz="1400" b="1" dirty="0">
                  <a:solidFill>
                    <a:srgbClr val="FF6600"/>
                  </a:solidFill>
                </a:rPr>
                <a:t>安い深夜電力の</a:t>
              </a:r>
              <a:endParaRPr lang="en-US" altLang="ja-JP" sz="1400" b="1" dirty="0">
                <a:solidFill>
                  <a:srgbClr val="FF6600"/>
                </a:solidFill>
              </a:endParaRPr>
            </a:p>
            <a:p>
              <a:pPr algn="ctr"/>
              <a:r>
                <a:rPr lang="ja-JP" altLang="en-US" sz="1400" b="1" dirty="0">
                  <a:solidFill>
                    <a:srgbClr val="FF6600"/>
                  </a:solidFill>
                </a:rPr>
                <a:t>活用で電気代を</a:t>
              </a:r>
              <a:endParaRPr lang="en-US" altLang="ja-JP" sz="1400" b="1" dirty="0">
                <a:solidFill>
                  <a:srgbClr val="FF6600"/>
                </a:solidFill>
              </a:endParaRPr>
            </a:p>
            <a:p>
              <a:pPr algn="ctr"/>
              <a:r>
                <a:rPr lang="ja-JP" altLang="en-US" sz="1400" b="1" dirty="0">
                  <a:solidFill>
                    <a:srgbClr val="FF6600"/>
                  </a:solidFill>
                </a:rPr>
                <a:t>減らしたい方</a:t>
              </a:r>
              <a:endParaRPr lang="en-US" altLang="ja-JP" sz="1400" b="1" dirty="0">
                <a:solidFill>
                  <a:srgbClr val="FF6600"/>
                </a:solidFill>
              </a:endParaRPr>
            </a:p>
          </p:txBody>
        </p:sp>
      </p:grpSp>
      <p:grpSp>
        <p:nvGrpSpPr>
          <p:cNvPr id="51" name="グループ化 50"/>
          <p:cNvGrpSpPr/>
          <p:nvPr/>
        </p:nvGrpSpPr>
        <p:grpSpPr>
          <a:xfrm>
            <a:off x="4372566" y="977102"/>
            <a:ext cx="2616281" cy="1443786"/>
            <a:chOff x="-2909816" y="1268760"/>
            <a:chExt cx="2616281" cy="1443786"/>
          </a:xfrm>
        </p:grpSpPr>
        <p:sp>
          <p:nvSpPr>
            <p:cNvPr id="52" name="楕円 51"/>
            <p:cNvSpPr/>
            <p:nvPr/>
          </p:nvSpPr>
          <p:spPr>
            <a:xfrm>
              <a:off x="-2323434" y="1268760"/>
              <a:ext cx="1443786" cy="1443786"/>
            </a:xfrm>
            <a:prstGeom prst="ellipse">
              <a:avLst/>
            </a:prstGeom>
            <a:solidFill>
              <a:schemeClr val="accent6">
                <a:lumMod val="20000"/>
                <a:lumOff val="80000"/>
              </a:schemeClr>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サブタイトル 4"/>
            <p:cNvSpPr txBox="1">
              <a:spLocks/>
            </p:cNvSpPr>
            <p:nvPr/>
          </p:nvSpPr>
          <p:spPr>
            <a:xfrm rot="21043106">
              <a:off x="-2909816" y="1492483"/>
              <a:ext cx="2616281" cy="1071968"/>
            </a:xfrm>
            <a:prstGeom prst="rect">
              <a:avLst/>
            </a:prstGeom>
          </p:spPr>
          <p:txBody>
            <a:bodyPr tIns="0">
              <a:noAutofit/>
            </a:bodyPr>
            <a:lstStyle>
              <a:lvl1pPr marL="0" indent="0" algn="l" defTabSz="914400" rtl="0" eaLnBrk="1" latinLnBrk="0" hangingPunct="1">
                <a:lnSpc>
                  <a:spcPct val="150000"/>
                </a:lnSpc>
                <a:spcBef>
                  <a:spcPts val="0"/>
                </a:spcBef>
                <a:buFont typeface="Arial" pitchFamily="34" charset="0"/>
                <a:buNone/>
                <a:defRPr kumimoji="1" sz="1200" kern="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ctr"/>
              <a:r>
                <a:rPr lang="ja-JP" altLang="en-US" sz="1400" b="1" dirty="0">
                  <a:solidFill>
                    <a:srgbClr val="FF6600"/>
                  </a:solidFill>
                </a:rPr>
                <a:t>太陽光の電気で</a:t>
              </a:r>
              <a:endParaRPr lang="en-US" altLang="ja-JP" sz="1400" b="1" dirty="0">
                <a:solidFill>
                  <a:srgbClr val="FF6600"/>
                </a:solidFill>
              </a:endParaRPr>
            </a:p>
            <a:p>
              <a:pPr algn="ctr"/>
              <a:r>
                <a:rPr lang="ja-JP" altLang="en-US" sz="1400" b="1" dirty="0">
                  <a:solidFill>
                    <a:srgbClr val="FF6600"/>
                  </a:solidFill>
                </a:rPr>
                <a:t>おうちの電気を</a:t>
              </a:r>
              <a:endParaRPr lang="en-US" altLang="ja-JP" sz="1400" b="1" dirty="0">
                <a:solidFill>
                  <a:srgbClr val="FF6600"/>
                </a:solidFill>
              </a:endParaRPr>
            </a:p>
            <a:p>
              <a:pPr algn="ctr"/>
              <a:r>
                <a:rPr lang="ja-JP" altLang="en-US" sz="1400" b="1" dirty="0">
                  <a:solidFill>
                    <a:srgbClr val="FF6600"/>
                  </a:solidFill>
                </a:rPr>
                <a:t>まかないたい方</a:t>
              </a:r>
              <a:endParaRPr lang="en-US" altLang="ja-JP" sz="1400" b="1" dirty="0">
                <a:solidFill>
                  <a:srgbClr val="FF6600"/>
                </a:solidFill>
              </a:endParaRPr>
            </a:p>
          </p:txBody>
        </p:sp>
      </p:grpSp>
      <p:pic>
        <p:nvPicPr>
          <p:cNvPr id="34" name="Picture 2" descr="仲良く腕を組む夫婦のイラスト"/>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0912"/>
          <a:stretch/>
        </p:blipFill>
        <p:spPr bwMode="auto">
          <a:xfrm flipH="1">
            <a:off x="317398" y="4378768"/>
            <a:ext cx="1188112" cy="11007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表 1"/>
          <p:cNvGraphicFramePr>
            <a:graphicFrameLocks noGrp="1"/>
          </p:cNvGraphicFramePr>
          <p:nvPr>
            <p:extLst>
              <p:ext uri="{D42A27DB-BD31-4B8C-83A1-F6EECF244321}">
                <p14:modId xmlns:p14="http://schemas.microsoft.com/office/powerpoint/2010/main" val="3217932112"/>
              </p:ext>
            </p:extLst>
          </p:nvPr>
        </p:nvGraphicFramePr>
        <p:xfrm>
          <a:off x="210840" y="5242098"/>
          <a:ext cx="4503331" cy="351024"/>
        </p:xfrm>
        <a:graphic>
          <a:graphicData uri="http://schemas.openxmlformats.org/drawingml/2006/table">
            <a:tbl>
              <a:tblPr firstRow="1" bandRow="1">
                <a:tableStyleId>{5940675A-B579-460E-94D1-54222C63F5DA}</a:tableStyleId>
              </a:tblPr>
              <a:tblGrid>
                <a:gridCol w="1283931">
                  <a:extLst>
                    <a:ext uri="{9D8B030D-6E8A-4147-A177-3AD203B41FA5}">
                      <a16:colId xmlns:a16="http://schemas.microsoft.com/office/drawing/2014/main" val="2224374005"/>
                    </a:ext>
                  </a:extLst>
                </a:gridCol>
                <a:gridCol w="3219400">
                  <a:extLst>
                    <a:ext uri="{9D8B030D-6E8A-4147-A177-3AD203B41FA5}">
                      <a16:colId xmlns:a16="http://schemas.microsoft.com/office/drawing/2014/main" val="2543586493"/>
                    </a:ext>
                  </a:extLst>
                </a:gridCol>
              </a:tblGrid>
              <a:tr h="351024">
                <a:tc>
                  <a:txBody>
                    <a:bodyPr/>
                    <a:lstStyle/>
                    <a:p>
                      <a:pPr algn="ctr"/>
                      <a:r>
                        <a:rPr kumimoji="1" lang="ja-JP" altLang="en-US" sz="1200" b="1" dirty="0">
                          <a:solidFill>
                            <a:schemeClr val="bg1"/>
                          </a:solidFill>
                        </a:rPr>
                        <a:t>経済優先モード</a:t>
                      </a:r>
                    </a:p>
                  </a:txBody>
                  <a:tcPr anchor="ctr">
                    <a:lnL w="28575" cap="flat" cmpd="sng" algn="ctr">
                      <a:solidFill>
                        <a:srgbClr val="75BD2F"/>
                      </a:solidFill>
                      <a:prstDash val="solid"/>
                      <a:round/>
                      <a:headEnd type="none" w="med" len="med"/>
                      <a:tailEnd type="none" w="med" len="med"/>
                    </a:lnL>
                    <a:lnR w="28575" cap="flat" cmpd="sng" algn="ctr">
                      <a:solidFill>
                        <a:srgbClr val="75BD2F"/>
                      </a:solidFill>
                      <a:prstDash val="solid"/>
                      <a:round/>
                      <a:headEnd type="none" w="med" len="med"/>
                      <a:tailEnd type="none" w="med" len="med"/>
                    </a:lnR>
                    <a:lnT w="28575" cap="flat" cmpd="sng" algn="ctr">
                      <a:solidFill>
                        <a:srgbClr val="75BD2F"/>
                      </a:solidFill>
                      <a:prstDash val="solid"/>
                      <a:round/>
                      <a:headEnd type="none" w="med" len="med"/>
                      <a:tailEnd type="none" w="med" len="med"/>
                    </a:lnT>
                    <a:lnB w="28575" cap="flat" cmpd="sng" algn="ctr">
                      <a:solidFill>
                        <a:srgbClr val="75BD2F"/>
                      </a:solidFill>
                      <a:prstDash val="solid"/>
                      <a:round/>
                      <a:headEnd type="none" w="med" len="med"/>
                      <a:tailEnd type="none" w="med" len="med"/>
                    </a:lnB>
                    <a:solidFill>
                      <a:srgbClr val="75BD2F"/>
                    </a:solidFill>
                  </a:tcPr>
                </a:tc>
                <a:tc>
                  <a:txBody>
                    <a:bodyPr/>
                    <a:lstStyle/>
                    <a:p>
                      <a:r>
                        <a:rPr kumimoji="1" lang="ja-JP" altLang="en-US" sz="700" dirty="0"/>
                        <a:t>安い深夜の電力で蓄電池に充電、蓄えた電気を朝や晩に使用。</a:t>
                      </a:r>
                      <a:endParaRPr kumimoji="1" lang="en-US" altLang="ja-JP" sz="700" dirty="0"/>
                    </a:p>
                    <a:p>
                      <a:r>
                        <a:rPr kumimoji="1" lang="ja-JP" altLang="en-US" sz="700" dirty="0"/>
                        <a:t>ピーク電力の抑制や電気代の節約につながります。</a:t>
                      </a:r>
                    </a:p>
                  </a:txBody>
                  <a:tcPr anchor="ctr">
                    <a:lnL w="28575" cap="flat" cmpd="sng" algn="ctr">
                      <a:solidFill>
                        <a:srgbClr val="75BD2F"/>
                      </a:solidFill>
                      <a:prstDash val="solid"/>
                      <a:round/>
                      <a:headEnd type="none" w="med" len="med"/>
                      <a:tailEnd type="none" w="med" len="med"/>
                    </a:lnL>
                    <a:lnR w="28575" cap="flat" cmpd="sng" algn="ctr">
                      <a:solidFill>
                        <a:srgbClr val="75BD2F"/>
                      </a:solidFill>
                      <a:prstDash val="solid"/>
                      <a:round/>
                      <a:headEnd type="none" w="med" len="med"/>
                      <a:tailEnd type="none" w="med" len="med"/>
                    </a:lnR>
                    <a:lnT w="28575" cap="flat" cmpd="sng" algn="ctr">
                      <a:solidFill>
                        <a:srgbClr val="75BD2F"/>
                      </a:solidFill>
                      <a:prstDash val="solid"/>
                      <a:round/>
                      <a:headEnd type="none" w="med" len="med"/>
                      <a:tailEnd type="none" w="med" len="med"/>
                    </a:lnT>
                    <a:lnB w="28575" cap="flat" cmpd="sng" algn="ctr">
                      <a:solidFill>
                        <a:srgbClr val="75BD2F"/>
                      </a:solidFill>
                      <a:prstDash val="solid"/>
                      <a:round/>
                      <a:headEnd type="none" w="med" len="med"/>
                      <a:tailEnd type="none" w="med" len="med"/>
                    </a:lnB>
                    <a:solidFill>
                      <a:schemeClr val="bg1"/>
                    </a:solidFill>
                  </a:tcPr>
                </a:tc>
                <a:extLst>
                  <a:ext uri="{0D108BD9-81ED-4DB2-BD59-A6C34878D82A}">
                    <a16:rowId xmlns:a16="http://schemas.microsoft.com/office/drawing/2014/main" val="1717669786"/>
                  </a:ext>
                </a:extLst>
              </a:tr>
            </a:tbl>
          </a:graphicData>
        </a:graphic>
      </p:graphicFrame>
      <p:pic>
        <p:nvPicPr>
          <p:cNvPr id="4100" name="Picture 4" descr="仲良く腕を組む夫婦のイラスト（中年）"/>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b="25191"/>
          <a:stretch/>
        </p:blipFill>
        <p:spPr bwMode="auto">
          <a:xfrm>
            <a:off x="6873758" y="4541091"/>
            <a:ext cx="893579" cy="10481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表 22"/>
          <p:cNvGraphicFramePr>
            <a:graphicFrameLocks noGrp="1"/>
          </p:cNvGraphicFramePr>
          <p:nvPr>
            <p:extLst>
              <p:ext uri="{D42A27DB-BD31-4B8C-83A1-F6EECF244321}">
                <p14:modId xmlns:p14="http://schemas.microsoft.com/office/powerpoint/2010/main" val="743800467"/>
              </p:ext>
            </p:extLst>
          </p:nvPr>
        </p:nvGraphicFramePr>
        <p:xfrm>
          <a:off x="5281792" y="5229200"/>
          <a:ext cx="4503331" cy="351024"/>
        </p:xfrm>
        <a:graphic>
          <a:graphicData uri="http://schemas.openxmlformats.org/drawingml/2006/table">
            <a:tbl>
              <a:tblPr firstRow="1" bandRow="1">
                <a:tableStyleId>{5940675A-B579-460E-94D1-54222C63F5DA}</a:tableStyleId>
              </a:tblPr>
              <a:tblGrid>
                <a:gridCol w="1283931">
                  <a:extLst>
                    <a:ext uri="{9D8B030D-6E8A-4147-A177-3AD203B41FA5}">
                      <a16:colId xmlns:a16="http://schemas.microsoft.com/office/drawing/2014/main" val="2224374005"/>
                    </a:ext>
                  </a:extLst>
                </a:gridCol>
                <a:gridCol w="3219400">
                  <a:extLst>
                    <a:ext uri="{9D8B030D-6E8A-4147-A177-3AD203B41FA5}">
                      <a16:colId xmlns:a16="http://schemas.microsoft.com/office/drawing/2014/main" val="2543586493"/>
                    </a:ext>
                  </a:extLst>
                </a:gridCol>
              </a:tblGrid>
              <a:tr h="351024">
                <a:tc>
                  <a:txBody>
                    <a:bodyPr/>
                    <a:lstStyle/>
                    <a:p>
                      <a:pPr algn="ctr"/>
                      <a:r>
                        <a:rPr kumimoji="1" lang="ja-JP" altLang="en-US" sz="1200" b="1" dirty="0">
                          <a:solidFill>
                            <a:schemeClr val="bg1"/>
                          </a:solidFill>
                        </a:rPr>
                        <a:t>環境優先モード</a:t>
                      </a:r>
                    </a:p>
                  </a:txBody>
                  <a:tcPr anchor="ctr">
                    <a:lnL w="28575" cap="flat" cmpd="sng" algn="ctr">
                      <a:solidFill>
                        <a:srgbClr val="75BD2F"/>
                      </a:solidFill>
                      <a:prstDash val="solid"/>
                      <a:round/>
                      <a:headEnd type="none" w="med" len="med"/>
                      <a:tailEnd type="none" w="med" len="med"/>
                    </a:lnL>
                    <a:lnR w="28575" cap="flat" cmpd="sng" algn="ctr">
                      <a:solidFill>
                        <a:srgbClr val="75BD2F"/>
                      </a:solidFill>
                      <a:prstDash val="solid"/>
                      <a:round/>
                      <a:headEnd type="none" w="med" len="med"/>
                      <a:tailEnd type="none" w="med" len="med"/>
                    </a:lnR>
                    <a:lnT w="28575" cap="flat" cmpd="sng" algn="ctr">
                      <a:solidFill>
                        <a:srgbClr val="75BD2F"/>
                      </a:solidFill>
                      <a:prstDash val="solid"/>
                      <a:round/>
                      <a:headEnd type="none" w="med" len="med"/>
                      <a:tailEnd type="none" w="med" len="med"/>
                    </a:lnT>
                    <a:lnB w="28575" cap="flat" cmpd="sng" algn="ctr">
                      <a:solidFill>
                        <a:srgbClr val="75BD2F"/>
                      </a:solidFill>
                      <a:prstDash val="solid"/>
                      <a:round/>
                      <a:headEnd type="none" w="med" len="med"/>
                      <a:tailEnd type="none" w="med" len="med"/>
                    </a:lnB>
                    <a:solidFill>
                      <a:srgbClr val="75BD2F"/>
                    </a:solidFill>
                  </a:tcPr>
                </a:tc>
                <a:tc>
                  <a:txBody>
                    <a:bodyPr/>
                    <a:lstStyle/>
                    <a:p>
                      <a:r>
                        <a:rPr kumimoji="1" lang="ja-JP" altLang="en-US" sz="700" dirty="0"/>
                        <a:t>昼間に太陽光発電の余った電気で蓄電池に充電し、蓄えた電気を夜に使用。</a:t>
                      </a:r>
                      <a:endParaRPr kumimoji="1" lang="en-US" altLang="ja-JP" sz="700" dirty="0"/>
                    </a:p>
                    <a:p>
                      <a:r>
                        <a:rPr kumimoji="1" lang="ja-JP" altLang="en-US" sz="700" dirty="0"/>
                        <a:t>電力会社からの電気を出来るだけ使わずに済ませます。</a:t>
                      </a:r>
                    </a:p>
                  </a:txBody>
                  <a:tcPr anchor="ctr">
                    <a:lnL w="28575" cap="flat" cmpd="sng" algn="ctr">
                      <a:solidFill>
                        <a:srgbClr val="75BD2F"/>
                      </a:solidFill>
                      <a:prstDash val="solid"/>
                      <a:round/>
                      <a:headEnd type="none" w="med" len="med"/>
                      <a:tailEnd type="none" w="med" len="med"/>
                    </a:lnL>
                    <a:lnR w="28575" cap="flat" cmpd="sng" algn="ctr">
                      <a:solidFill>
                        <a:srgbClr val="75BD2F"/>
                      </a:solidFill>
                      <a:prstDash val="solid"/>
                      <a:round/>
                      <a:headEnd type="none" w="med" len="med"/>
                      <a:tailEnd type="none" w="med" len="med"/>
                    </a:lnR>
                    <a:lnT w="28575" cap="flat" cmpd="sng" algn="ctr">
                      <a:solidFill>
                        <a:srgbClr val="75BD2F"/>
                      </a:solidFill>
                      <a:prstDash val="solid"/>
                      <a:round/>
                      <a:headEnd type="none" w="med" len="med"/>
                      <a:tailEnd type="none" w="med" len="med"/>
                    </a:lnT>
                    <a:lnB w="28575" cap="flat" cmpd="sng" algn="ctr">
                      <a:solidFill>
                        <a:srgbClr val="75BD2F"/>
                      </a:solidFill>
                      <a:prstDash val="solid"/>
                      <a:round/>
                      <a:headEnd type="none" w="med" len="med"/>
                      <a:tailEnd type="none" w="med" len="med"/>
                    </a:lnB>
                    <a:solidFill>
                      <a:schemeClr val="bg1"/>
                    </a:solidFill>
                  </a:tcPr>
                </a:tc>
                <a:extLst>
                  <a:ext uri="{0D108BD9-81ED-4DB2-BD59-A6C34878D82A}">
                    <a16:rowId xmlns:a16="http://schemas.microsoft.com/office/drawing/2014/main" val="1717669786"/>
                  </a:ext>
                </a:extLst>
              </a:tr>
            </a:tbl>
          </a:graphicData>
        </a:graphic>
      </p:graphicFrame>
      <p:sp>
        <p:nvSpPr>
          <p:cNvPr id="3" name="円形吹き出し 2"/>
          <p:cNvSpPr/>
          <p:nvPr/>
        </p:nvSpPr>
        <p:spPr>
          <a:xfrm>
            <a:off x="1496616" y="3833508"/>
            <a:ext cx="1944216" cy="1121451"/>
          </a:xfrm>
          <a:prstGeom prst="wedgeEllipseCallout">
            <a:avLst>
              <a:gd name="adj1" fmla="val -56620"/>
              <a:gd name="adj2" fmla="val 25019"/>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6" name="テキスト ボックス 5"/>
          <p:cNvSpPr txBox="1"/>
          <p:nvPr/>
        </p:nvSpPr>
        <p:spPr>
          <a:xfrm>
            <a:off x="1533461" y="3997513"/>
            <a:ext cx="1870526" cy="1015663"/>
          </a:xfrm>
          <a:prstGeom prst="rect">
            <a:avLst/>
          </a:prstGeom>
          <a:noFill/>
        </p:spPr>
        <p:txBody>
          <a:bodyPr wrap="square" rtlCol="0">
            <a:spAutoFit/>
          </a:bodyPr>
          <a:lstStyle/>
          <a:p>
            <a:pPr algn="ctr"/>
            <a:r>
              <a:rPr lang="ja-JP" altLang="en-US" sz="1200" b="1" dirty="0">
                <a:solidFill>
                  <a:srgbClr val="E6AF00"/>
                </a:solidFill>
              </a:rPr>
              <a:t>深夜の安い電気を</a:t>
            </a:r>
            <a:endParaRPr lang="en-US" altLang="ja-JP" sz="1200" b="1" dirty="0">
              <a:solidFill>
                <a:srgbClr val="E6AF00"/>
              </a:solidFill>
            </a:endParaRPr>
          </a:p>
          <a:p>
            <a:pPr algn="ctr"/>
            <a:r>
              <a:rPr lang="ja-JP" altLang="en-US" sz="1200" b="1" dirty="0">
                <a:solidFill>
                  <a:srgbClr val="E6AF00"/>
                </a:solidFill>
              </a:rPr>
              <a:t>充電しておいて、</a:t>
            </a:r>
            <a:endParaRPr lang="en-US" altLang="ja-JP" sz="1200" b="1" dirty="0">
              <a:solidFill>
                <a:srgbClr val="E6AF00"/>
              </a:solidFill>
            </a:endParaRPr>
          </a:p>
          <a:p>
            <a:pPr algn="ctr"/>
            <a:r>
              <a:rPr lang="ja-JP" altLang="en-US" sz="1200" b="1" dirty="0">
                <a:solidFill>
                  <a:srgbClr val="E6AF00"/>
                </a:solidFill>
              </a:rPr>
              <a:t>高い時間帯で使うことで</a:t>
            </a:r>
            <a:endParaRPr lang="en-US" altLang="ja-JP" sz="1200" b="1" dirty="0">
              <a:solidFill>
                <a:srgbClr val="E6AF00"/>
              </a:solidFill>
            </a:endParaRPr>
          </a:p>
          <a:p>
            <a:pPr algn="ctr"/>
            <a:r>
              <a:rPr lang="ja-JP" altLang="en-US" sz="1200" b="1" dirty="0">
                <a:solidFill>
                  <a:srgbClr val="E6AF00"/>
                </a:solidFill>
              </a:rPr>
              <a:t>節約できるのね。</a:t>
            </a:r>
          </a:p>
          <a:p>
            <a:pPr algn="ctr"/>
            <a:endParaRPr kumimoji="1" lang="ja-JP" altLang="en-US" sz="1200" b="1" dirty="0">
              <a:solidFill>
                <a:srgbClr val="E6AF00"/>
              </a:solidFill>
            </a:endParaRPr>
          </a:p>
        </p:txBody>
      </p:sp>
      <p:sp>
        <p:nvSpPr>
          <p:cNvPr id="26" name="円形吹き出し 25"/>
          <p:cNvSpPr/>
          <p:nvPr/>
        </p:nvSpPr>
        <p:spPr>
          <a:xfrm>
            <a:off x="5204187" y="3717032"/>
            <a:ext cx="1709965" cy="1121451"/>
          </a:xfrm>
          <a:prstGeom prst="wedgeEllipseCallout">
            <a:avLst>
              <a:gd name="adj1" fmla="val 50126"/>
              <a:gd name="adj2" fmla="val 48839"/>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solidFill>
                <a:schemeClr val="tx1"/>
              </a:solidFill>
            </a:endParaRPr>
          </a:p>
        </p:txBody>
      </p:sp>
      <p:sp>
        <p:nvSpPr>
          <p:cNvPr id="27" name="テキスト ボックス 26"/>
          <p:cNvSpPr txBox="1"/>
          <p:nvPr/>
        </p:nvSpPr>
        <p:spPr>
          <a:xfrm>
            <a:off x="5097016" y="3881037"/>
            <a:ext cx="1870526" cy="1015663"/>
          </a:xfrm>
          <a:prstGeom prst="rect">
            <a:avLst/>
          </a:prstGeom>
          <a:noFill/>
        </p:spPr>
        <p:txBody>
          <a:bodyPr wrap="square" rtlCol="0">
            <a:spAutoFit/>
          </a:bodyPr>
          <a:lstStyle/>
          <a:p>
            <a:pPr algn="ctr"/>
            <a:r>
              <a:rPr lang="ja-JP" altLang="en-US" sz="1200" b="1" dirty="0">
                <a:solidFill>
                  <a:srgbClr val="E6AF00"/>
                </a:solidFill>
              </a:rPr>
              <a:t>創った電気を</a:t>
            </a:r>
            <a:endParaRPr lang="en-US" altLang="ja-JP" sz="1200" b="1" dirty="0">
              <a:solidFill>
                <a:srgbClr val="E6AF00"/>
              </a:solidFill>
            </a:endParaRPr>
          </a:p>
          <a:p>
            <a:pPr algn="ctr"/>
            <a:r>
              <a:rPr lang="ja-JP" altLang="en-US" sz="1200" b="1" dirty="0">
                <a:solidFill>
                  <a:srgbClr val="E6AF00"/>
                </a:solidFill>
              </a:rPr>
              <a:t>蓄えて使うから</a:t>
            </a:r>
            <a:endParaRPr lang="en-US" altLang="ja-JP" sz="1200" b="1" dirty="0">
              <a:solidFill>
                <a:srgbClr val="E6AF00"/>
              </a:solidFill>
            </a:endParaRPr>
          </a:p>
          <a:p>
            <a:pPr algn="ctr"/>
            <a:r>
              <a:rPr lang="ja-JP" altLang="en-US" sz="1200" b="1" dirty="0">
                <a:solidFill>
                  <a:srgbClr val="E6AF00"/>
                </a:solidFill>
              </a:rPr>
              <a:t>自給自足の生活を</a:t>
            </a:r>
            <a:endParaRPr lang="en-US" altLang="ja-JP" sz="1200" b="1" dirty="0">
              <a:solidFill>
                <a:srgbClr val="E6AF00"/>
              </a:solidFill>
            </a:endParaRPr>
          </a:p>
          <a:p>
            <a:pPr algn="ctr"/>
            <a:r>
              <a:rPr lang="ja-JP" altLang="en-US" sz="1200" b="1" dirty="0">
                <a:solidFill>
                  <a:srgbClr val="E6AF00"/>
                </a:solidFill>
              </a:rPr>
              <a:t>目指せそうね。</a:t>
            </a:r>
          </a:p>
          <a:p>
            <a:pPr algn="ctr"/>
            <a:endParaRPr kumimoji="1" lang="ja-JP" altLang="en-US" sz="1200" b="1" dirty="0">
              <a:solidFill>
                <a:srgbClr val="E6AF00"/>
              </a:solidFill>
            </a:endParaRPr>
          </a:p>
        </p:txBody>
      </p:sp>
    </p:spTree>
    <p:extLst>
      <p:ext uri="{BB962C8B-B14F-4D97-AF65-F5344CB8AC3E}">
        <p14:creationId xmlns:p14="http://schemas.microsoft.com/office/powerpoint/2010/main" val="1178928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551d72e4d793949fa92e31db74e1d9c6_l.jpg"/>
          <p:cNvPicPr>
            <a:picLocks noChangeAspect="1"/>
          </p:cNvPicPr>
          <p:nvPr/>
        </p:nvPicPr>
        <p:blipFill>
          <a:blip r:embed="rId3" cstate="print"/>
          <a:stretch>
            <a:fillRect/>
          </a:stretch>
        </p:blipFill>
        <p:spPr>
          <a:xfrm>
            <a:off x="0" y="-34256"/>
            <a:ext cx="9906000" cy="6919640"/>
          </a:xfrm>
          <a:prstGeom prst="rect">
            <a:avLst/>
          </a:prstGeom>
        </p:spPr>
      </p:pic>
      <p:sp>
        <p:nvSpPr>
          <p:cNvPr id="4" name="テキスト ボックス 3"/>
          <p:cNvSpPr txBox="1"/>
          <p:nvPr/>
        </p:nvSpPr>
        <p:spPr>
          <a:xfrm>
            <a:off x="1352600" y="476672"/>
            <a:ext cx="7324128" cy="754664"/>
          </a:xfrm>
          <a:prstGeom prst="rect">
            <a:avLst/>
          </a:prstGeom>
          <a:noFill/>
        </p:spPr>
        <p:txBody>
          <a:bodyPr wrap="none" lIns="107287" tIns="53643" rIns="107287" bIns="53643" rtlCol="0">
            <a:spAutoFit/>
          </a:bodyPr>
          <a:lstStyle/>
          <a:p>
            <a:pPr defTabSz="1072866">
              <a:lnSpc>
                <a:spcPct val="150000"/>
              </a:lnSpc>
            </a:pPr>
            <a:r>
              <a:rPr lang="ja-JP" altLang="en-US" sz="2800" b="1" spc="117" dirty="0">
                <a:solidFill>
                  <a:srgbClr val="FFFF00"/>
                </a:solidFill>
                <a:latin typeface="メイリオ" pitchFamily="50" charset="-128"/>
                <a:ea typeface="メイリオ" pitchFamily="50" charset="-128"/>
                <a:cs typeface="メイリオ" pitchFamily="50" charset="-128"/>
              </a:rPr>
              <a:t>お客様が支払う電気代は今後どうなるのか</a:t>
            </a:r>
            <a:endParaRPr lang="en-US" altLang="ja-JP" sz="1100" b="1" spc="117" dirty="0">
              <a:solidFill>
                <a:srgbClr val="FFFF00"/>
              </a:solidFill>
              <a:latin typeface="メイリオ" pitchFamily="50" charset="-128"/>
              <a:ea typeface="メイリオ" pitchFamily="50" charset="-128"/>
              <a:cs typeface="メイリオ" pitchFamily="50"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 name="グラフ 54"/>
          <p:cNvGraphicFramePr>
            <a:graphicFrameLocks/>
          </p:cNvGraphicFramePr>
          <p:nvPr/>
        </p:nvGraphicFramePr>
        <p:xfrm>
          <a:off x="59676" y="1659543"/>
          <a:ext cx="9667648" cy="4082145"/>
        </p:xfrm>
        <a:graphic>
          <a:graphicData uri="http://schemas.openxmlformats.org/drawingml/2006/chart">
            <c:chart xmlns:c="http://schemas.openxmlformats.org/drawingml/2006/chart" xmlns:r="http://schemas.openxmlformats.org/officeDocument/2006/relationships" r:id="rId2"/>
          </a:graphicData>
        </a:graphic>
      </p:graphicFrame>
      <p:sp>
        <p:nvSpPr>
          <p:cNvPr id="4" name="サブタイトル 31"/>
          <p:cNvSpPr>
            <a:spLocks noGrp="1"/>
          </p:cNvSpPr>
          <p:nvPr>
            <p:ph type="subTitle" idx="1"/>
          </p:nvPr>
        </p:nvSpPr>
        <p:spPr/>
        <p:txBody>
          <a:bodyPr/>
          <a:lstStyle/>
          <a:p>
            <a:r>
              <a:rPr lang="ja-JP" altLang="en-US" dirty="0"/>
              <a:t>次のグラフは東京電力の電気料金の推移を表しています。東京電力が発表している各月の電気料金と平均モデルの電気使用量から電気料金単価を算出し、年間電力使用量（</a:t>
            </a:r>
            <a:r>
              <a:rPr lang="en-US" altLang="ja-JP" dirty="0"/>
              <a:t>5,500kWh</a:t>
            </a:r>
            <a:r>
              <a:rPr lang="ja-JP" altLang="en-US" dirty="0"/>
              <a:t>）に掛けると、</a:t>
            </a:r>
            <a:r>
              <a:rPr lang="ja-JP" altLang="en-US" b="1" dirty="0"/>
              <a:t>過去</a:t>
            </a:r>
            <a:r>
              <a:rPr lang="en-US" altLang="ja-JP" b="1" dirty="0"/>
              <a:t>12</a:t>
            </a:r>
            <a:r>
              <a:rPr lang="ja-JP" altLang="en-US" b="1" dirty="0"/>
              <a:t>年間で過去最高水準の電気料金となっています。</a:t>
            </a:r>
          </a:p>
        </p:txBody>
      </p:sp>
      <p:sp>
        <p:nvSpPr>
          <p:cNvPr id="5" name="タイトル 23"/>
          <p:cNvSpPr>
            <a:spLocks noGrp="1"/>
          </p:cNvSpPr>
          <p:nvPr>
            <p:ph type="ctrTitle"/>
          </p:nvPr>
        </p:nvSpPr>
        <p:spPr/>
        <p:txBody>
          <a:bodyPr>
            <a:normAutofit/>
          </a:bodyPr>
          <a:lstStyle/>
          <a:p>
            <a:r>
              <a:rPr kumimoji="1" lang="ja-JP" altLang="en-US" dirty="0"/>
              <a:t>直近</a:t>
            </a:r>
            <a:r>
              <a:rPr kumimoji="1" lang="en-US" altLang="ja-JP" dirty="0"/>
              <a:t>10</a:t>
            </a:r>
            <a:r>
              <a:rPr kumimoji="1" lang="ja-JP" altLang="en-US" dirty="0"/>
              <a:t>年間、過去最高水準の電気料金になっています</a:t>
            </a:r>
          </a:p>
        </p:txBody>
      </p:sp>
      <p:sp>
        <p:nvSpPr>
          <p:cNvPr id="7" name="テキスト ボックス 6"/>
          <p:cNvSpPr txBox="1"/>
          <p:nvPr/>
        </p:nvSpPr>
        <p:spPr>
          <a:xfrm>
            <a:off x="843721" y="6099333"/>
            <a:ext cx="9062279" cy="523220"/>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電気料金は</a:t>
            </a:r>
            <a:r>
              <a:rPr kumimoji="1" lang="en-US" altLang="ja-JP" sz="28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2011</a:t>
            </a:r>
            <a:r>
              <a:rPr kumimoji="1" lang="ja-JP" altLang="en-US" sz="28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年</a:t>
            </a:r>
            <a:r>
              <a:rPr kumimoji="1" lang="ja-JP" altLang="en-US" sz="28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以降</a:t>
            </a:r>
            <a:r>
              <a:rPr kumimoji="1" lang="en-US" altLang="ja-JP" sz="28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43</a:t>
            </a:r>
            <a:r>
              <a:rPr kumimoji="1" lang="ja-JP" altLang="en-US" sz="28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a:t>
            </a:r>
            <a:r>
              <a:rPr kumimoji="1" lang="ja-JP" altLang="en-US" sz="28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a:t>
            </a:r>
            <a:r>
              <a:rPr kumimoji="1" lang="ja-JP" altLang="en-US" sz="28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約</a:t>
            </a:r>
            <a:r>
              <a:rPr kumimoji="1" lang="en-US" altLang="ja-JP" sz="28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5</a:t>
            </a:r>
            <a:r>
              <a:rPr kumimoji="1" lang="ja-JP" altLang="en-US" sz="28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万円</a:t>
            </a:r>
            <a:r>
              <a:rPr kumimoji="1" lang="ja-JP" altLang="en-US" sz="28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も上昇している</a:t>
            </a:r>
            <a:endParaRPr kumimoji="1" lang="en-US" altLang="ja-JP" sz="28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
        <p:nvSpPr>
          <p:cNvPr id="46" name="テキスト ボックス 45"/>
          <p:cNvSpPr txBox="1"/>
          <p:nvPr/>
        </p:nvSpPr>
        <p:spPr>
          <a:xfrm>
            <a:off x="143424" y="5604672"/>
            <a:ext cx="779084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参考：</a:t>
            </a:r>
            <a:endPar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①</a:t>
            </a:r>
            <a:r>
              <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2020</a:t>
            </a: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11</a:t>
            </a: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月までの数値は東京電力</a:t>
            </a:r>
            <a:r>
              <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HP</a:t>
            </a: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「平均モデルの電気料金」（</a:t>
            </a:r>
            <a:r>
              <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https://www.tepco.co.jp/corporateinfo/illustrated/charge/average-past-j.html</a:t>
            </a: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）より参考に作成</a:t>
            </a:r>
            <a:endPar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②</a:t>
            </a:r>
            <a:r>
              <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2020</a:t>
            </a: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12</a:t>
            </a: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月以降の数値は東京電力</a:t>
            </a:r>
            <a:r>
              <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HP</a:t>
            </a: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が各月に報告している「燃料調整費」（</a:t>
            </a:r>
            <a:r>
              <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https://www.tepco.co.jp/ep/private/fuelcost/backnumber/index-j.html</a:t>
            </a: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）より参考に作成</a:t>
            </a:r>
            <a:endPar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7" name="右矢印 16"/>
          <p:cNvSpPr/>
          <p:nvPr/>
        </p:nvSpPr>
        <p:spPr>
          <a:xfrm rot="20092439">
            <a:off x="2334360" y="2913976"/>
            <a:ext cx="6475487" cy="1564696"/>
          </a:xfrm>
          <a:prstGeom prst="rightArrow">
            <a:avLst>
              <a:gd name="adj1" fmla="val 43618"/>
              <a:gd name="adj2" fmla="val 4500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東日本大震災を契機に、</a:t>
            </a:r>
            <a:endParaRPr kumimoji="1" lang="en-US" altLang="ja-JP" sz="1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10</a:t>
            </a:r>
            <a:r>
              <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年間で約</a:t>
            </a:r>
            <a:r>
              <a:rPr kumimoji="1" lang="en-US" altLang="ja-JP"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5</a:t>
            </a:r>
            <a:r>
              <a:rPr kumimoji="1" lang="ja-JP" altLang="en-US"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万円の上昇</a:t>
            </a:r>
          </a:p>
        </p:txBody>
      </p:sp>
      <p:sp>
        <p:nvSpPr>
          <p:cNvPr id="38" name="正方形/長方形 37"/>
          <p:cNvSpPr/>
          <p:nvPr/>
        </p:nvSpPr>
        <p:spPr>
          <a:xfrm>
            <a:off x="843721" y="1820950"/>
            <a:ext cx="2052000" cy="461665"/>
          </a:xfrm>
          <a:prstGeom prst="rect">
            <a:avLst/>
          </a:prstGeom>
          <a:solidFill>
            <a:schemeClr val="tx1">
              <a:lumMod val="75000"/>
              <a:lumOff val="25000"/>
              <a:alpha val="50196"/>
            </a:schemeClr>
          </a:solidFill>
          <a:ln>
            <a:noFill/>
            <a:prstDash val="sysDo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7805738" algn="l"/>
              </a:tabLst>
              <a:defRPr/>
            </a:pPr>
            <a:r>
              <a:rPr kumimoji="1" lang="en-US" altLang="ja-JP" sz="12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4</a:t>
            </a:r>
            <a:r>
              <a:rPr kumimoji="1" lang="ja-JP" altLang="en-US" sz="12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人家族の平均電気使用量（</a:t>
            </a:r>
            <a:r>
              <a:rPr kumimoji="1" lang="en-US" altLang="ja-JP" sz="12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5,500kWh/</a:t>
            </a:r>
            <a:r>
              <a:rPr kumimoji="1" lang="ja-JP" altLang="en-US" sz="12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年）を想定</a:t>
            </a:r>
          </a:p>
        </p:txBody>
      </p:sp>
      <p:sp>
        <p:nvSpPr>
          <p:cNvPr id="27" name="テキスト ボックス 26"/>
          <p:cNvSpPr txBox="1"/>
          <p:nvPr/>
        </p:nvSpPr>
        <p:spPr>
          <a:xfrm>
            <a:off x="677405" y="4407578"/>
            <a:ext cx="103265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¥119,602</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5" name="テキスト ボックス 44"/>
          <p:cNvSpPr txBox="1"/>
          <p:nvPr/>
        </p:nvSpPr>
        <p:spPr>
          <a:xfrm>
            <a:off x="1699680" y="4162768"/>
            <a:ext cx="135325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¥124,226</a:t>
            </a:r>
            <a:endParaRPr kumimoji="1" lang="ja-JP" altLang="en-US" sz="1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49" name="テキスト ボックス 48"/>
          <p:cNvSpPr txBox="1"/>
          <p:nvPr/>
        </p:nvSpPr>
        <p:spPr>
          <a:xfrm>
            <a:off x="2940014" y="3729662"/>
            <a:ext cx="103265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¥135,350</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0" name="テキスト ボックス 49"/>
          <p:cNvSpPr txBox="1"/>
          <p:nvPr/>
        </p:nvSpPr>
        <p:spPr>
          <a:xfrm>
            <a:off x="8155199" y="1885523"/>
            <a:ext cx="1750800"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rPr>
              <a:t>¥177,822</a:t>
            </a:r>
            <a:endParaRPr kumimoji="1" lang="ja-JP" altLang="en-US" sz="2400" b="1" i="0" u="none" strike="noStrike" kern="1200" cap="none" spc="0" normalizeH="0" baseline="0" noProof="0" dirty="0">
              <a:ln>
                <a:noFill/>
              </a:ln>
              <a:solidFill>
                <a:srgbClr val="FF0000"/>
              </a:solidFill>
              <a:effectLst/>
              <a:uLnTx/>
              <a:uFillTx/>
              <a:latin typeface="メイリオ" panose="020B0604030504040204" pitchFamily="50" charset="-128"/>
              <a:ea typeface="メイリオ" panose="020B0604030504040204" pitchFamily="50" charset="-128"/>
              <a:cs typeface="+mn-cs"/>
            </a:endParaRPr>
          </a:p>
        </p:txBody>
      </p:sp>
      <p:sp>
        <p:nvSpPr>
          <p:cNvPr id="51" name="テキスト ボックス 50"/>
          <p:cNvSpPr txBox="1"/>
          <p:nvPr/>
        </p:nvSpPr>
        <p:spPr>
          <a:xfrm>
            <a:off x="4038843" y="2802387"/>
            <a:ext cx="103265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¥157,832</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2" name="テキスト ボックス 51"/>
          <p:cNvSpPr txBox="1"/>
          <p:nvPr/>
        </p:nvSpPr>
        <p:spPr>
          <a:xfrm>
            <a:off x="5150594" y="4339714"/>
            <a:ext cx="103265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¥133,833</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3" name="テキスト ボックス 52"/>
          <p:cNvSpPr txBox="1"/>
          <p:nvPr/>
        </p:nvSpPr>
        <p:spPr>
          <a:xfrm>
            <a:off x="6279690" y="3729662"/>
            <a:ext cx="103265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¥147,121</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4" name="テキスト ボックス 53"/>
          <p:cNvSpPr txBox="1"/>
          <p:nvPr/>
        </p:nvSpPr>
        <p:spPr>
          <a:xfrm>
            <a:off x="7361235" y="3331489"/>
            <a:ext cx="1032655"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¥146,022</a:t>
            </a:r>
            <a:endPar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1" name="角丸四角形 20"/>
          <p:cNvSpPr/>
          <p:nvPr/>
        </p:nvSpPr>
        <p:spPr>
          <a:xfrm>
            <a:off x="143424" y="1337238"/>
            <a:ext cx="3376218" cy="266400"/>
          </a:xfrm>
          <a:prstGeom prst="roundRect">
            <a:avLst/>
          </a:prstGeom>
          <a:solidFill>
            <a:srgbClr val="ED7D3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電気料金の推移（</a:t>
            </a:r>
            <a:r>
              <a:rPr kumimoji="0" lang="en-US" altLang="ja-JP" sz="1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2010</a:t>
            </a:r>
            <a:r>
              <a:rPr kumimoji="0" lang="ja-JP" altLang="en-US" sz="1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a:t>
            </a:r>
            <a:r>
              <a:rPr kumimoji="0" lang="en-US" altLang="ja-JP" sz="1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2022</a:t>
            </a:r>
            <a:r>
              <a:rPr kumimoji="0" lang="ja-JP" altLang="en-US" sz="1400" b="1" i="0" u="none" strike="noStrike" kern="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a:t>
            </a:r>
          </a:p>
        </p:txBody>
      </p:sp>
    </p:spTree>
    <p:extLst>
      <p:ext uri="{BB962C8B-B14F-4D97-AF65-F5344CB8AC3E}">
        <p14:creationId xmlns:p14="http://schemas.microsoft.com/office/powerpoint/2010/main" val="77652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lang="en-US" altLang="ja-JP" dirty="0"/>
              <a:t>2016</a:t>
            </a:r>
            <a:r>
              <a:rPr lang="ja-JP" altLang="en-US" dirty="0"/>
              <a:t>年</a:t>
            </a:r>
            <a:r>
              <a:rPr lang="en-US" altLang="ja-JP" dirty="0"/>
              <a:t>4</a:t>
            </a:r>
            <a:r>
              <a:rPr lang="ja-JP" altLang="en-US" dirty="0"/>
              <a:t>月から電力小売りが自由化され、消費者が自分で好きな電力会社を選べるようになりました。</a:t>
            </a:r>
            <a:endParaRPr lang="en-US" altLang="ja-JP" dirty="0"/>
          </a:p>
          <a:p>
            <a:r>
              <a:rPr lang="ja-JP" altLang="en-US" dirty="0"/>
              <a:t>新電力会社の参入により消費者の選択肢が広がったにもかかわらず、結果的には消費者の電気代負担は増えているのです。</a:t>
            </a:r>
          </a:p>
        </p:txBody>
      </p:sp>
      <p:sp>
        <p:nvSpPr>
          <p:cNvPr id="3" name="タイトル 2"/>
          <p:cNvSpPr>
            <a:spLocks noGrp="1"/>
          </p:cNvSpPr>
          <p:nvPr>
            <p:ph type="ctrTitle"/>
          </p:nvPr>
        </p:nvSpPr>
        <p:spPr/>
        <p:txBody>
          <a:bodyPr/>
          <a:lstStyle/>
          <a:p>
            <a:r>
              <a:rPr kumimoji="1" lang="ja-JP" altLang="en-US" dirty="0"/>
              <a:t>「電力自由化」でも電気代は上がってしまいました</a:t>
            </a:r>
          </a:p>
        </p:txBody>
      </p:sp>
      <p:pic>
        <p:nvPicPr>
          <p:cNvPr id="4" name="Picture 4" descr="電力会社の建物のイラスト"/>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47" y="1887682"/>
            <a:ext cx="180564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ttps://1.bp.blogspot.com/-oMgIvKQd3t8/V2vXnEgy8zI/AAAAAAAA73k/e0EfqlNMyAY4pRGZipIM0rZBapAEQ3u4ACLcB/s800/building_hous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5010" y="1887682"/>
            <a:ext cx="1555471" cy="14400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65452" y="3418530"/>
            <a:ext cx="13878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供給者</a:t>
            </a:r>
          </a:p>
        </p:txBody>
      </p:sp>
      <p:sp>
        <p:nvSpPr>
          <p:cNvPr id="7" name="テキスト ボックス 6"/>
          <p:cNvSpPr txBox="1"/>
          <p:nvPr/>
        </p:nvSpPr>
        <p:spPr>
          <a:xfrm>
            <a:off x="3299026" y="3378159"/>
            <a:ext cx="11406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消費者</a:t>
            </a:r>
          </a:p>
        </p:txBody>
      </p:sp>
      <p:sp>
        <p:nvSpPr>
          <p:cNvPr id="8" name="右矢印 7"/>
          <p:cNvSpPr/>
          <p:nvPr/>
        </p:nvSpPr>
        <p:spPr>
          <a:xfrm>
            <a:off x="2070687" y="1863997"/>
            <a:ext cx="1152128" cy="802083"/>
          </a:xfrm>
          <a:prstGeom prst="rightArrow">
            <a:avLst>
              <a:gd name="adj1" fmla="val 61213"/>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電力の</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供給</a:t>
            </a:r>
          </a:p>
        </p:txBody>
      </p:sp>
      <p:sp>
        <p:nvSpPr>
          <p:cNvPr id="9" name="角丸四角形 8"/>
          <p:cNvSpPr/>
          <p:nvPr/>
        </p:nvSpPr>
        <p:spPr>
          <a:xfrm>
            <a:off x="225477" y="1329893"/>
            <a:ext cx="4536000" cy="323775"/>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2016</a:t>
            </a:r>
            <a:r>
              <a:rPr kumimoji="1" lang="ja-JP" altLang="en-US"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年</a:t>
            </a:r>
            <a:r>
              <a:rPr kumimoji="1" lang="en-US" altLang="ja-JP"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3</a:t>
            </a:r>
            <a:r>
              <a:rPr kumimoji="1" lang="ja-JP" altLang="en-US"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月末まで</a:t>
            </a:r>
          </a:p>
        </p:txBody>
      </p:sp>
      <p:sp>
        <p:nvSpPr>
          <p:cNvPr id="11" name="角丸四角形 10"/>
          <p:cNvSpPr/>
          <p:nvPr/>
        </p:nvSpPr>
        <p:spPr>
          <a:xfrm>
            <a:off x="5027722" y="1340112"/>
            <a:ext cx="4536000" cy="323775"/>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2016</a:t>
            </a:r>
            <a:r>
              <a:rPr kumimoji="1" lang="ja-JP" altLang="en-US"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年</a:t>
            </a:r>
            <a:r>
              <a:rPr kumimoji="1" lang="en-US" altLang="ja-JP"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4</a:t>
            </a:r>
            <a:r>
              <a:rPr kumimoji="1" lang="ja-JP" altLang="en-US"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月～</a:t>
            </a:r>
          </a:p>
        </p:txBody>
      </p:sp>
      <p:sp>
        <p:nvSpPr>
          <p:cNvPr id="12" name="テキスト ボックス 11"/>
          <p:cNvSpPr txBox="1"/>
          <p:nvPr/>
        </p:nvSpPr>
        <p:spPr>
          <a:xfrm>
            <a:off x="5171234" y="3418530"/>
            <a:ext cx="13878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供給者</a:t>
            </a:r>
          </a:p>
        </p:txBody>
      </p:sp>
      <p:sp>
        <p:nvSpPr>
          <p:cNvPr id="13" name="テキスト ボックス 12"/>
          <p:cNvSpPr txBox="1"/>
          <p:nvPr/>
        </p:nvSpPr>
        <p:spPr>
          <a:xfrm>
            <a:off x="8204808" y="3378159"/>
            <a:ext cx="11406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消費者</a:t>
            </a:r>
          </a:p>
        </p:txBody>
      </p:sp>
      <p:sp>
        <p:nvSpPr>
          <p:cNvPr id="14" name="二等辺三角形 13"/>
          <p:cNvSpPr/>
          <p:nvPr/>
        </p:nvSpPr>
        <p:spPr>
          <a:xfrm>
            <a:off x="7674456" y="3535904"/>
            <a:ext cx="1060704" cy="91440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15" name="グループ化 14"/>
          <p:cNvGrpSpPr/>
          <p:nvPr/>
        </p:nvGrpSpPr>
        <p:grpSpPr>
          <a:xfrm>
            <a:off x="1714850" y="2711547"/>
            <a:ext cx="1684412" cy="802083"/>
            <a:chOff x="1784648" y="3144773"/>
            <a:chExt cx="1684412" cy="802083"/>
          </a:xfrm>
        </p:grpSpPr>
        <p:sp>
          <p:nvSpPr>
            <p:cNvPr id="16" name="右矢印 15"/>
            <p:cNvSpPr/>
            <p:nvPr/>
          </p:nvSpPr>
          <p:spPr>
            <a:xfrm rot="10800000">
              <a:off x="1976389" y="3144773"/>
              <a:ext cx="1152128" cy="802083"/>
            </a:xfrm>
            <a:prstGeom prst="rightArrow">
              <a:avLst>
                <a:gd name="adj1" fmla="val 61213"/>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正方形/長方形 16"/>
            <p:cNvSpPr/>
            <p:nvPr/>
          </p:nvSpPr>
          <p:spPr>
            <a:xfrm>
              <a:off x="1784648" y="3300353"/>
              <a:ext cx="168441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電気代の</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支払い</a:t>
              </a:r>
            </a:p>
          </p:txBody>
        </p:sp>
      </p:grpSp>
      <p:sp>
        <p:nvSpPr>
          <p:cNvPr id="18" name="右矢印 17"/>
          <p:cNvSpPr/>
          <p:nvPr/>
        </p:nvSpPr>
        <p:spPr>
          <a:xfrm>
            <a:off x="6792045" y="1866131"/>
            <a:ext cx="1152128" cy="802083"/>
          </a:xfrm>
          <a:prstGeom prst="rightArrow">
            <a:avLst>
              <a:gd name="adj1" fmla="val 61213"/>
              <a:gd name="adj2"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電力の</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供給</a:t>
            </a:r>
          </a:p>
        </p:txBody>
      </p:sp>
      <p:grpSp>
        <p:nvGrpSpPr>
          <p:cNvPr id="19" name="グループ化 18"/>
          <p:cNvGrpSpPr/>
          <p:nvPr/>
        </p:nvGrpSpPr>
        <p:grpSpPr>
          <a:xfrm>
            <a:off x="6436208" y="2713681"/>
            <a:ext cx="1684412" cy="802083"/>
            <a:chOff x="1784648" y="3144773"/>
            <a:chExt cx="1684412" cy="802083"/>
          </a:xfrm>
        </p:grpSpPr>
        <p:sp>
          <p:nvSpPr>
            <p:cNvPr id="20" name="右矢印 19"/>
            <p:cNvSpPr/>
            <p:nvPr/>
          </p:nvSpPr>
          <p:spPr>
            <a:xfrm rot="10800000">
              <a:off x="1976389" y="3144773"/>
              <a:ext cx="1152128" cy="802083"/>
            </a:xfrm>
            <a:prstGeom prst="rightArrow">
              <a:avLst>
                <a:gd name="adj1" fmla="val 61213"/>
                <a:gd name="adj2"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正方形/長方形 20"/>
            <p:cNvSpPr/>
            <p:nvPr/>
          </p:nvSpPr>
          <p:spPr>
            <a:xfrm>
              <a:off x="1784648" y="3300353"/>
              <a:ext cx="1684412"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自ら選んで</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契約</a:t>
              </a:r>
            </a:p>
          </p:txBody>
        </p:sp>
      </p:grpSp>
      <p:pic>
        <p:nvPicPr>
          <p:cNvPr id="22" name="Picture 2" descr="電力会社を選ぶ人のイラスト"/>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3522" y="1887682"/>
            <a:ext cx="1979999"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s://3.bp.blogspot.com/-pYBPPDO6rEo/VrN1JA0Uy-I/AAAAAAAA3xg/ssu9oIj8LZ8/s800/denryoku_kaisy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5994" y="1887682"/>
            <a:ext cx="1805642" cy="1440000"/>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p:cNvSpPr txBox="1"/>
          <p:nvPr/>
        </p:nvSpPr>
        <p:spPr>
          <a:xfrm>
            <a:off x="5256474" y="3818895"/>
            <a:ext cx="4477398" cy="1323439"/>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安価な料金プランを出している新電力の会社からも料金プランを比較・検討できるようになった一方で、電力自由化前の</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2016</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年と比べ、</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2021</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年では電気料金単価が</a:t>
            </a:r>
            <a:r>
              <a:rPr lang="en-US" altLang="ja-JP" sz="1600" b="1" dirty="0">
                <a:solidFill>
                  <a:prstClr val="black"/>
                </a:solidFill>
                <a:latin typeface="メイリオ" panose="020B0604030504040204" pitchFamily="50" charset="-128"/>
                <a:ea typeface="メイリオ" panose="020B0604030504040204" pitchFamily="50" charset="-128"/>
              </a:rPr>
              <a:t>15</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・約</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4</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円</a:t>
            </a:r>
            <a:r>
              <a:rPr kumimoji="1"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/kWh</a:t>
            </a:r>
            <a:r>
              <a:rPr kumimoji="1"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も上昇してしまっている。</a:t>
            </a:r>
          </a:p>
        </p:txBody>
      </p:sp>
      <p:sp>
        <p:nvSpPr>
          <p:cNvPr id="26" name="テキスト ボックス 25"/>
          <p:cNvSpPr txBox="1"/>
          <p:nvPr/>
        </p:nvSpPr>
        <p:spPr>
          <a:xfrm>
            <a:off x="934952" y="6132442"/>
            <a:ext cx="87849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制度のねらいに反し、電気代はむしろ高くなっているのです</a:t>
            </a:r>
          </a:p>
        </p:txBody>
      </p:sp>
      <p:pic>
        <p:nvPicPr>
          <p:cNvPr id="27" name="図 26"/>
          <p:cNvPicPr>
            <a:picLocks noChangeAspect="1"/>
          </p:cNvPicPr>
          <p:nvPr/>
        </p:nvPicPr>
        <p:blipFill>
          <a:blip r:embed="rId6"/>
          <a:stretch>
            <a:fillRect/>
          </a:stretch>
        </p:blipFill>
        <p:spPr>
          <a:xfrm>
            <a:off x="195085" y="3817096"/>
            <a:ext cx="4976149" cy="2033000"/>
          </a:xfrm>
          <a:prstGeom prst="rect">
            <a:avLst/>
          </a:prstGeom>
          <a:ln>
            <a:solidFill>
              <a:schemeClr val="tx1"/>
            </a:solidFill>
          </a:ln>
        </p:spPr>
      </p:pic>
      <p:sp>
        <p:nvSpPr>
          <p:cNvPr id="29" name="正方形/長方形 28"/>
          <p:cNvSpPr/>
          <p:nvPr/>
        </p:nvSpPr>
        <p:spPr>
          <a:xfrm>
            <a:off x="123789" y="5835546"/>
            <a:ext cx="5274771" cy="215444"/>
          </a:xfrm>
          <a:prstGeom prst="rect">
            <a:avLst/>
          </a:prstGeom>
        </p:spPr>
        <p:txBody>
          <a:bodyPr wrap="square">
            <a:spAutoFit/>
          </a:bodyPr>
          <a:lstStyle/>
          <a:p>
            <a:r>
              <a:rPr lang="ja-JP" altLang="en-US" sz="800" b="1" dirty="0"/>
              <a:t>出典：資源エネルギー（</a:t>
            </a:r>
            <a:r>
              <a:rPr lang="en-US" altLang="ja-JP" sz="800" b="1" dirty="0"/>
              <a:t>2022</a:t>
            </a:r>
            <a:r>
              <a:rPr lang="ja-JP" altLang="en-US" sz="800" b="1" dirty="0"/>
              <a:t>）</a:t>
            </a:r>
            <a:r>
              <a:rPr lang="en-US" altLang="ja-JP" sz="800" b="1" dirty="0"/>
              <a:t>『</a:t>
            </a:r>
            <a:r>
              <a:rPr lang="ja-JP" altLang="en-US" sz="800" b="1" dirty="0"/>
              <a:t>日本のエネルギー </a:t>
            </a:r>
            <a:r>
              <a:rPr lang="en-US" altLang="ja-JP" sz="800" b="1" dirty="0"/>
              <a:t>2022</a:t>
            </a:r>
            <a:r>
              <a:rPr lang="ja-JP" altLang="en-US" sz="800" b="1" dirty="0"/>
              <a:t>年度版 「エネルギーの今を知る</a:t>
            </a:r>
            <a:r>
              <a:rPr lang="en-US" altLang="ja-JP" sz="800" b="1" dirty="0"/>
              <a:t>10</a:t>
            </a:r>
            <a:r>
              <a:rPr lang="ja-JP" altLang="en-US" sz="800" b="1" dirty="0"/>
              <a:t>の質問」</a:t>
            </a:r>
            <a:r>
              <a:rPr lang="en-US" altLang="ja-JP" sz="800" b="1" dirty="0"/>
              <a:t>』</a:t>
            </a:r>
            <a:r>
              <a:rPr lang="ja-JP" altLang="en-US" sz="800" b="1" dirty="0"/>
              <a:t>より</a:t>
            </a:r>
          </a:p>
        </p:txBody>
      </p:sp>
    </p:spTree>
    <p:extLst>
      <p:ext uri="{BB962C8B-B14F-4D97-AF65-F5344CB8AC3E}">
        <p14:creationId xmlns:p14="http://schemas.microsoft.com/office/powerpoint/2010/main" val="2070099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3" y="741292"/>
            <a:ext cx="9876607" cy="826410"/>
          </a:xfrm>
        </p:spPr>
        <p:txBody>
          <a:bodyPr/>
          <a:lstStyle/>
          <a:p>
            <a:r>
              <a:rPr kumimoji="1" lang="ja-JP" altLang="en-US" dirty="0"/>
              <a:t>それでは今後の電気料金はどうなっていくでしょうか。結論、電気料金は上昇していきます。その理由は主に</a:t>
            </a:r>
            <a:r>
              <a:rPr kumimoji="1" lang="ja-JP" altLang="en-US" b="1" dirty="0"/>
              <a:t>「①原油価格の高騰」</a:t>
            </a:r>
            <a:r>
              <a:rPr kumimoji="1" lang="ja-JP" altLang="en-US" dirty="0"/>
              <a:t>と</a:t>
            </a:r>
            <a:r>
              <a:rPr kumimoji="1" lang="ja-JP" altLang="en-US" b="1" dirty="0"/>
              <a:t>「②再エネ賦課金」</a:t>
            </a:r>
            <a:r>
              <a:rPr kumimoji="1" lang="ja-JP" altLang="en-US" dirty="0"/>
              <a:t>の</a:t>
            </a:r>
            <a:r>
              <a:rPr kumimoji="1" lang="en-US" altLang="ja-JP" dirty="0"/>
              <a:t>2</a:t>
            </a:r>
            <a:r>
              <a:rPr kumimoji="1" lang="ja-JP" altLang="en-US" dirty="0" err="1"/>
              <a:t>つに</a:t>
            </a:r>
            <a:r>
              <a:rPr kumimoji="1" lang="ja-JP" altLang="en-US" dirty="0"/>
              <a:t>なります。あまり気付いていない方も多いのですが、電気料金明細をよく見ると、</a:t>
            </a:r>
            <a:r>
              <a:rPr kumimoji="1" lang="ja-JP" altLang="en-US" b="1" dirty="0"/>
              <a:t>「燃料調整費」</a:t>
            </a:r>
            <a:r>
              <a:rPr kumimoji="1" lang="ja-JP" altLang="en-US" dirty="0"/>
              <a:t>と</a:t>
            </a:r>
            <a:r>
              <a:rPr kumimoji="1" lang="ja-JP" altLang="en-US" b="1" dirty="0"/>
              <a:t>「再エネ賦課金」</a:t>
            </a:r>
            <a:r>
              <a:rPr kumimoji="1" lang="ja-JP" altLang="en-US" dirty="0"/>
              <a:t>の項目があることが分かります。</a:t>
            </a:r>
          </a:p>
        </p:txBody>
      </p:sp>
      <p:sp>
        <p:nvSpPr>
          <p:cNvPr id="3" name="タイトル 2"/>
          <p:cNvSpPr>
            <a:spLocks noGrp="1"/>
          </p:cNvSpPr>
          <p:nvPr>
            <p:ph type="ctrTitle"/>
          </p:nvPr>
        </p:nvSpPr>
        <p:spPr/>
        <p:txBody>
          <a:bodyPr>
            <a:normAutofit fontScale="90000"/>
          </a:bodyPr>
          <a:lstStyle/>
          <a:p>
            <a:r>
              <a:rPr lang="ja-JP" altLang="en-US" dirty="0"/>
              <a:t>電気料金が上昇する理由は「燃料調整費」と「再エネ賦課金」</a:t>
            </a:r>
            <a:endParaRPr kumimoji="1" lang="ja-JP" altLang="en-US" dirty="0"/>
          </a:p>
        </p:txBody>
      </p:sp>
      <p:sp>
        <p:nvSpPr>
          <p:cNvPr id="5" name="雲形吹き出し 4"/>
          <p:cNvSpPr/>
          <p:nvPr/>
        </p:nvSpPr>
        <p:spPr>
          <a:xfrm>
            <a:off x="1093914" y="1651774"/>
            <a:ext cx="3124671" cy="1142190"/>
          </a:xfrm>
          <a:prstGeom prst="cloudCallout">
            <a:avLst>
              <a:gd name="adj1" fmla="val 61612"/>
              <a:gd name="adj2" fmla="val 43730"/>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p:cNvSpPr/>
          <p:nvPr/>
        </p:nvSpPr>
        <p:spPr>
          <a:xfrm>
            <a:off x="962706" y="1867410"/>
            <a:ext cx="358484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ご家庭の</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料金明細をよく見ると・・・</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9" name="直線コネクタ 8"/>
          <p:cNvCxnSpPr/>
          <p:nvPr/>
        </p:nvCxnSpPr>
        <p:spPr>
          <a:xfrm>
            <a:off x="360751" y="2949996"/>
            <a:ext cx="0" cy="2940441"/>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5035891" y="5555721"/>
            <a:ext cx="100863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出典：東京電力</a:t>
            </a:r>
            <a:r>
              <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HP</a:t>
            </a:r>
          </a:p>
        </p:txBody>
      </p:sp>
      <p:sp>
        <p:nvSpPr>
          <p:cNvPr id="18" name="テキスト ボックス 17"/>
          <p:cNvSpPr txBox="1"/>
          <p:nvPr/>
        </p:nvSpPr>
        <p:spPr>
          <a:xfrm>
            <a:off x="940406" y="5968428"/>
            <a:ext cx="8765059" cy="830997"/>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「燃料調整費」、「再エネ賦課金」が原因で</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　　　長期的に電気代が上昇していくのは間違いありません</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
        <p:nvSpPr>
          <p:cNvPr id="8" name="正方形/長方形 7"/>
          <p:cNvSpPr/>
          <p:nvPr/>
        </p:nvSpPr>
        <p:spPr>
          <a:xfrm>
            <a:off x="432031" y="2926870"/>
            <a:ext cx="4448437" cy="2985433"/>
          </a:xfrm>
          <a:prstGeom prst="rect">
            <a:avLst/>
          </a:prstGeom>
          <a:ln w="38100">
            <a:noFill/>
          </a:ln>
        </p:spPr>
        <p:txBody>
          <a:bodyPr wrap="square">
            <a:spAutoFit/>
          </a:bodyPr>
          <a:lstStyle/>
          <a:p>
            <a:pPr lvl="0">
              <a:defRPr/>
            </a:pPr>
            <a:r>
              <a:rPr lang="ja-JP" altLang="en-US" sz="1200" b="1" dirty="0">
                <a:solidFill>
                  <a:prstClr val="black"/>
                </a:solidFill>
                <a:latin typeface="メイリオ" pitchFamily="50" charset="-128"/>
                <a:ea typeface="メイリオ" pitchFamily="50" charset="-128"/>
                <a:cs typeface="メイリオ" pitchFamily="50" charset="-128"/>
              </a:rPr>
              <a:t>燃料調整費額とは？</a:t>
            </a:r>
            <a:endParaRPr lang="en-US" altLang="ja-JP" sz="1200" b="1" dirty="0">
              <a:solidFill>
                <a:prstClr val="black"/>
              </a:solidFill>
              <a:latin typeface="メイリオ" pitchFamily="50" charset="-128"/>
              <a:ea typeface="メイリオ" pitchFamily="50" charset="-128"/>
              <a:cs typeface="メイリオ" pitchFamily="50" charset="-128"/>
            </a:endParaRPr>
          </a:p>
          <a:p>
            <a:pPr lvl="0">
              <a:defRPr/>
            </a:pPr>
            <a:r>
              <a:rPr lang="ja-JP" altLang="en-US" sz="1100" dirty="0">
                <a:solidFill>
                  <a:srgbClr val="FF0000"/>
                </a:solidFill>
                <a:latin typeface="メイリオ" pitchFamily="50" charset="-128"/>
                <a:ea typeface="メイリオ" pitchFamily="50" charset="-128"/>
                <a:cs typeface="メイリオ" pitchFamily="50" charset="-128"/>
              </a:rPr>
              <a:t>エネルギー価格（原油、天然ガス、石炭）の変動によるコスト増減を調整するもの</a:t>
            </a:r>
            <a:r>
              <a:rPr lang="ja-JP" altLang="en-US" sz="1100" dirty="0">
                <a:solidFill>
                  <a:prstClr val="black"/>
                </a:solidFill>
                <a:latin typeface="メイリオ" pitchFamily="50" charset="-128"/>
                <a:ea typeface="メイリオ" pitchFamily="50" charset="-128"/>
                <a:cs typeface="メイリオ" pitchFamily="50" charset="-128"/>
              </a:rPr>
              <a:t>です。平均的な燃料コストを計算し、このコストが基準値と比較して、どれだけ上がっているのか（下がっているのか）で料金を調整します。このコストは</a:t>
            </a:r>
            <a:r>
              <a:rPr lang="en-US" altLang="ja-JP" sz="1100" dirty="0">
                <a:solidFill>
                  <a:prstClr val="black"/>
                </a:solidFill>
                <a:latin typeface="メイリオ" pitchFamily="50" charset="-128"/>
                <a:ea typeface="メイリオ" pitchFamily="50" charset="-128"/>
                <a:cs typeface="メイリオ" pitchFamily="50" charset="-128"/>
              </a:rPr>
              <a:t>3</a:t>
            </a:r>
            <a:r>
              <a:rPr lang="ja-JP" altLang="en-US" sz="1100" dirty="0">
                <a:solidFill>
                  <a:prstClr val="black"/>
                </a:solidFill>
                <a:latin typeface="メイリオ" pitchFamily="50" charset="-128"/>
                <a:ea typeface="メイリオ" pitchFamily="50" charset="-128"/>
                <a:cs typeface="メイリオ" pitchFamily="50" charset="-128"/>
              </a:rPr>
              <a:t>カ月の平均値を用い、コストを計算してから</a:t>
            </a:r>
            <a:r>
              <a:rPr lang="en-US" altLang="ja-JP" sz="1100" dirty="0">
                <a:solidFill>
                  <a:prstClr val="black"/>
                </a:solidFill>
                <a:latin typeface="メイリオ" pitchFamily="50" charset="-128"/>
                <a:ea typeface="メイリオ" pitchFamily="50" charset="-128"/>
                <a:cs typeface="メイリオ" pitchFamily="50" charset="-128"/>
              </a:rPr>
              <a:t>2</a:t>
            </a:r>
            <a:r>
              <a:rPr lang="ja-JP" altLang="en-US" sz="1100" dirty="0">
                <a:solidFill>
                  <a:prstClr val="black"/>
                </a:solidFill>
                <a:latin typeface="メイリオ" pitchFamily="50" charset="-128"/>
                <a:ea typeface="メイリオ" pitchFamily="50" charset="-128"/>
                <a:cs typeface="メイリオ" pitchFamily="50" charset="-128"/>
              </a:rPr>
              <a:t>カ月後の電気料金に反映されるので、エネルギー価格の上昇から少しタイムラグを置いて値上げとなります。</a:t>
            </a:r>
            <a:r>
              <a:rPr lang="ja-JP" altLang="en-US" sz="1100" dirty="0">
                <a:solidFill>
                  <a:srgbClr val="FF0000"/>
                </a:solidFill>
                <a:latin typeface="メイリオ" pitchFamily="50" charset="-128"/>
                <a:ea typeface="メイリオ" pitchFamily="50" charset="-128"/>
                <a:cs typeface="メイリオ" pitchFamily="50" charset="-128"/>
              </a:rPr>
              <a:t>原油価格が上がると、天然ガス・石炭も連動して上がる傾向にあります。</a:t>
            </a:r>
            <a:endParaRPr kumimoji="1" lang="en-US" altLang="ja-JP" sz="11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solidFill>
                <a:prstClr val="black"/>
              </a:solidFill>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再エネ賦課金とは？</a:t>
            </a:r>
            <a:endParaRPr kumimoji="1" lang="en-US" altLang="ja-JP" sz="12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再生可能エネルギーで発電された電気を電力会社が買い取るために、消費者から集めるお金のこと</a:t>
            </a:r>
            <a:r>
              <a:rPr kumimoji="1" lang="ja-JP" altLang="en-US" sz="105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。国が定める割高な価格で電力会社が一定期間買い取ることを義務付けられている</a:t>
            </a:r>
            <a:r>
              <a:rPr kumimoji="1" lang="en-US" altLang="ja-JP" sz="105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5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固定価格買取制度</a:t>
            </a:r>
            <a:r>
              <a:rPr kumimoji="1" lang="en-US" altLang="ja-JP" sz="105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05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ので、電力会社はその買い取りのための料金を利用者に割り当てて負担させています。</a:t>
            </a:r>
            <a:endParaRPr kumimoji="1" lang="en-US" altLang="ja-JP" sz="105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20" name="正方形/長方形 19">
            <a:extLst>
              <a:ext uri="{FF2B5EF4-FFF2-40B4-BE49-F238E27FC236}">
                <a16:creationId xmlns:a16="http://schemas.microsoft.com/office/drawing/2014/main" id="{FBFE122B-89D9-43A1-BD68-73F968ACD884}"/>
              </a:ext>
            </a:extLst>
          </p:cNvPr>
          <p:cNvSpPr/>
          <p:nvPr/>
        </p:nvSpPr>
        <p:spPr>
          <a:xfrm>
            <a:off x="4831798" y="2870745"/>
            <a:ext cx="2425458" cy="702272"/>
          </a:xfrm>
          <a:prstGeom prst="rect">
            <a:avLst/>
          </a:prstGeom>
          <a:no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CF1843AC-AEAA-4A11-A3A6-FAAAD5770AA3}"/>
              </a:ext>
            </a:extLst>
          </p:cNvPr>
          <p:cNvSpPr/>
          <p:nvPr/>
        </p:nvSpPr>
        <p:spPr>
          <a:xfrm>
            <a:off x="4736976" y="1867410"/>
            <a:ext cx="720080" cy="204292"/>
          </a:xfrm>
          <a:prstGeom prst="rect">
            <a:avLst/>
          </a:prstGeom>
          <a:noFill/>
          <a:ln w="1079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F6F747A3-1D5D-4180-B0DB-C65566F6243D}"/>
              </a:ext>
            </a:extLst>
          </p:cNvPr>
          <p:cNvSpPr/>
          <p:nvPr/>
        </p:nvSpPr>
        <p:spPr>
          <a:xfrm>
            <a:off x="4600614" y="1571734"/>
            <a:ext cx="279854" cy="2577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7CAB95D7-D1FE-4C28-8FC9-22CB2234428F}"/>
              </a:ext>
            </a:extLst>
          </p:cNvPr>
          <p:cNvSpPr/>
          <p:nvPr/>
        </p:nvSpPr>
        <p:spPr>
          <a:xfrm>
            <a:off x="4619806" y="2546387"/>
            <a:ext cx="279854" cy="2962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Picture 2" descr="関東にお住まいの方｜坊っちゃん電力 電力切り替え インターネットでのお申し込み｜坊っちゃん電力">
            <a:extLst>
              <a:ext uri="{FF2B5EF4-FFF2-40B4-BE49-F238E27FC236}">
                <a16:creationId xmlns:a16="http://schemas.microsoft.com/office/drawing/2014/main" id="{A10F0B56-9EBF-4244-9568-880FA59546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565"/>
          <a:stretch/>
        </p:blipFill>
        <p:spPr bwMode="auto">
          <a:xfrm>
            <a:off x="4924507" y="1412776"/>
            <a:ext cx="4637005" cy="41283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18F32A8F-B3E2-4F36-871B-2470490DC8D3}"/>
              </a:ext>
            </a:extLst>
          </p:cNvPr>
          <p:cNvSpPr/>
          <p:nvPr/>
        </p:nvSpPr>
        <p:spPr>
          <a:xfrm>
            <a:off x="5457056" y="3614553"/>
            <a:ext cx="1051405" cy="3014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38880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lang="ja-JP" altLang="en-US" dirty="0"/>
              <a:t>下図は東京電力の燃料調整費単価を表しています。</a:t>
            </a:r>
            <a:r>
              <a:rPr lang="en-US" altLang="ja-JP" dirty="0"/>
              <a:t>2022</a:t>
            </a:r>
            <a:r>
              <a:rPr lang="ja-JP" altLang="en-US" dirty="0"/>
              <a:t>年</a:t>
            </a:r>
            <a:r>
              <a:rPr lang="en-US" altLang="ja-JP" dirty="0"/>
              <a:t>1</a:t>
            </a:r>
            <a:r>
              <a:rPr lang="ja-JP" altLang="en-US" dirty="0"/>
              <a:t>月を境にプラス調整転じており、</a:t>
            </a:r>
            <a:r>
              <a:rPr lang="en-US" altLang="ja-JP" dirty="0"/>
              <a:t>2022</a:t>
            </a:r>
            <a:r>
              <a:rPr lang="ja-JP" altLang="en-US" dirty="0"/>
              <a:t>年</a:t>
            </a:r>
            <a:r>
              <a:rPr lang="en-US" altLang="ja-JP" dirty="0"/>
              <a:t>12</a:t>
            </a:r>
            <a:r>
              <a:rPr lang="ja-JP" altLang="en-US" dirty="0"/>
              <a:t>月時点では</a:t>
            </a:r>
            <a:r>
              <a:rPr lang="en-US" altLang="ja-JP" dirty="0"/>
              <a:t>9.75</a:t>
            </a:r>
            <a:r>
              <a:rPr lang="ja-JP" altLang="en-US" dirty="0"/>
              <a:t>円</a:t>
            </a:r>
            <a:r>
              <a:rPr lang="en-US" altLang="ja-JP" dirty="0"/>
              <a:t>/kWh</a:t>
            </a:r>
            <a:r>
              <a:rPr lang="ja-JP" altLang="en-US" dirty="0" err="1"/>
              <a:t>まで</a:t>
            </a:r>
            <a:r>
              <a:rPr lang="ja-JP" altLang="en-US" dirty="0"/>
              <a:t>記録した。現在、政府から補助金がでていますが、</a:t>
            </a:r>
            <a:r>
              <a:rPr lang="en-US" altLang="ja-JP" dirty="0"/>
              <a:t>9</a:t>
            </a:r>
            <a:r>
              <a:rPr lang="ja-JP" altLang="en-US" dirty="0"/>
              <a:t>月までとなっており、</a:t>
            </a:r>
            <a:r>
              <a:rPr lang="en-US" altLang="ja-JP" dirty="0"/>
              <a:t>10</a:t>
            </a:r>
            <a:r>
              <a:rPr lang="ja-JP" altLang="en-US" dirty="0"/>
              <a:t>月使用分からさらに電気代は上がると予想されている。</a:t>
            </a:r>
            <a:endParaRPr kumimoji="1" lang="ja-JP" altLang="en-US" dirty="0"/>
          </a:p>
        </p:txBody>
      </p:sp>
      <p:sp>
        <p:nvSpPr>
          <p:cNvPr id="3" name="タイトル 2"/>
          <p:cNvSpPr>
            <a:spLocks noGrp="1"/>
          </p:cNvSpPr>
          <p:nvPr>
            <p:ph type="ctrTitle"/>
          </p:nvPr>
        </p:nvSpPr>
        <p:spPr/>
        <p:txBody>
          <a:bodyPr>
            <a:normAutofit/>
          </a:bodyPr>
          <a:lstStyle/>
          <a:p>
            <a:r>
              <a:rPr lang="ja-JP" altLang="en-US" dirty="0"/>
              <a:t>エネルギー価格高騰により燃料調整費が大幅に上昇中！</a:t>
            </a:r>
            <a:endParaRPr kumimoji="1" lang="ja-JP" altLang="en-US" dirty="0"/>
          </a:p>
        </p:txBody>
      </p:sp>
      <p:sp>
        <p:nvSpPr>
          <p:cNvPr id="8" name="テキスト ボックス 7"/>
          <p:cNvSpPr txBox="1"/>
          <p:nvPr/>
        </p:nvSpPr>
        <p:spPr>
          <a:xfrm>
            <a:off x="881865" y="5956668"/>
            <a:ext cx="9024135" cy="830997"/>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noProof="0" dirty="0">
                <a:solidFill>
                  <a:prstClr val="white"/>
                </a:solidFill>
                <a:latin typeface="メイリオ" pitchFamily="50" charset="-128"/>
                <a:ea typeface="メイリオ" pitchFamily="50" charset="-128"/>
                <a:cs typeface="メイリオ" pitchFamily="50" charset="-128"/>
              </a:rPr>
              <a:t>今までは電気料金から</a:t>
            </a:r>
            <a:r>
              <a:rPr lang="ja-JP" altLang="en-US" sz="2400" b="1" noProof="0" dirty="0">
                <a:solidFill>
                  <a:srgbClr val="FFFF00"/>
                </a:solidFill>
                <a:latin typeface="メイリオ" pitchFamily="50" charset="-128"/>
                <a:ea typeface="メイリオ" pitchFamily="50" charset="-128"/>
                <a:cs typeface="メイリオ" pitchFamily="50" charset="-128"/>
              </a:rPr>
              <a:t>差し引かれていた</a:t>
            </a:r>
            <a:r>
              <a:rPr lang="ja-JP" altLang="en-US" sz="2400" b="1" noProof="0" dirty="0">
                <a:solidFill>
                  <a:prstClr val="white"/>
                </a:solidFill>
                <a:latin typeface="メイリオ" pitchFamily="50" charset="-128"/>
                <a:ea typeface="メイリオ" pitchFamily="50" charset="-128"/>
                <a:cs typeface="メイリオ" pitchFamily="50" charset="-128"/>
              </a:rPr>
              <a:t>ものが、</a:t>
            </a:r>
            <a:endParaRPr lang="en-US" altLang="ja-JP" sz="2400" b="1" noProof="0" dirty="0">
              <a:solidFill>
                <a:prstClr val="white"/>
              </a:solidFill>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white"/>
                </a:solidFill>
                <a:latin typeface="メイリオ" pitchFamily="50" charset="-128"/>
                <a:ea typeface="メイリオ" pitchFamily="50" charset="-128"/>
                <a:cs typeface="メイリオ" pitchFamily="50" charset="-128"/>
              </a:rPr>
              <a:t>　　　</a:t>
            </a:r>
            <a:r>
              <a:rPr lang="ja-JP" altLang="en-US" sz="2400" b="1" noProof="0" dirty="0">
                <a:solidFill>
                  <a:prstClr val="white"/>
                </a:solidFill>
                <a:latin typeface="メイリオ" pitchFamily="50" charset="-128"/>
                <a:ea typeface="メイリオ" pitchFamily="50" charset="-128"/>
                <a:cs typeface="メイリオ" pitchFamily="50" charset="-128"/>
              </a:rPr>
              <a:t>現在は既に</a:t>
            </a:r>
            <a:r>
              <a:rPr lang="ja-JP" altLang="en-US" sz="2400" b="1" noProof="0" dirty="0">
                <a:solidFill>
                  <a:srgbClr val="FFFF00"/>
                </a:solidFill>
                <a:latin typeface="メイリオ" pitchFamily="50" charset="-128"/>
                <a:ea typeface="メイリオ" pitchFamily="50" charset="-128"/>
                <a:cs typeface="メイリオ" pitchFamily="50" charset="-128"/>
              </a:rPr>
              <a:t>支払わなければならない</a:t>
            </a:r>
            <a:r>
              <a:rPr lang="ja-JP" altLang="en-US" sz="2400" b="1" noProof="0" dirty="0">
                <a:solidFill>
                  <a:prstClr val="white"/>
                </a:solidFill>
                <a:latin typeface="メイリオ" pitchFamily="50" charset="-128"/>
                <a:ea typeface="メイリオ" pitchFamily="50" charset="-128"/>
                <a:cs typeface="メイリオ" pitchFamily="50" charset="-128"/>
              </a:rPr>
              <a:t>ようになっています</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
        <p:nvSpPr>
          <p:cNvPr id="9" name="角丸四角形 8"/>
          <p:cNvSpPr/>
          <p:nvPr/>
        </p:nvSpPr>
        <p:spPr>
          <a:xfrm>
            <a:off x="128464" y="1332092"/>
            <a:ext cx="3376218" cy="266400"/>
          </a:xfrm>
          <a:prstGeom prst="round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直近</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3</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年間の燃料調整費の推移</a:t>
            </a:r>
          </a:p>
        </p:txBody>
      </p:sp>
      <p:sp>
        <p:nvSpPr>
          <p:cNvPr id="84" name="テキスト ボックス 83"/>
          <p:cNvSpPr txBox="1"/>
          <p:nvPr/>
        </p:nvSpPr>
        <p:spPr>
          <a:xfrm>
            <a:off x="6652907" y="6671009"/>
            <a:ext cx="286654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参考：</a:t>
            </a:r>
            <a:r>
              <a:rPr kumimoji="1" lang="ja-JP" altLang="en-US" sz="700" b="1" i="0" u="none" strike="noStrike" kern="1200" cap="none" spc="0" normalizeH="0" baseline="0" dirty="0">
                <a:ln>
                  <a:noFill/>
                </a:ln>
                <a:solidFill>
                  <a:prstClr val="black"/>
                </a:solidFill>
                <a:effectLst/>
                <a:uLnTx/>
                <a:uFillTx/>
                <a:latin typeface="メイリオ" panose="020B0604030504040204" pitchFamily="50" charset="-128"/>
                <a:ea typeface="メイリオ" panose="020B0604030504040204" pitchFamily="50" charset="-128"/>
                <a:cs typeface="+mn-cs"/>
              </a:rPr>
              <a:t>東京</a:t>
            </a:r>
            <a:r>
              <a:rPr lang="ja-JP" altLang="en-US" sz="700" b="1" noProof="0" dirty="0">
                <a:solidFill>
                  <a:prstClr val="black"/>
                </a:solidFill>
                <a:latin typeface="メイリオ" panose="020B0604030504040204" pitchFamily="50" charset="-128"/>
                <a:ea typeface="メイリオ" panose="020B0604030504040204" pitchFamily="50" charset="-128"/>
              </a:rPr>
              <a:t>電力</a:t>
            </a: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が各月に報告している「燃料調整費」から作成</a:t>
            </a:r>
            <a:endParaRPr kumimoji="1" lang="en-US" altLang="ja-JP"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aphicFrame>
        <p:nvGraphicFramePr>
          <p:cNvPr id="16" name="グラフ 15">
            <a:extLst>
              <a:ext uri="{FF2B5EF4-FFF2-40B4-BE49-F238E27FC236}">
                <a16:creationId xmlns:a16="http://schemas.microsoft.com/office/drawing/2014/main" id="{2C359458-8604-4AD6-AC6F-07B6310A8603}"/>
              </a:ext>
            </a:extLst>
          </p:cNvPr>
          <p:cNvGraphicFramePr/>
          <p:nvPr>
            <p:extLst>
              <p:ext uri="{D42A27DB-BD31-4B8C-83A1-F6EECF244321}">
                <p14:modId xmlns:p14="http://schemas.microsoft.com/office/powerpoint/2010/main" val="16812315"/>
              </p:ext>
            </p:extLst>
          </p:nvPr>
        </p:nvGraphicFramePr>
        <p:xfrm>
          <a:off x="45957" y="1663112"/>
          <a:ext cx="9814088" cy="4358176"/>
        </p:xfrm>
        <a:graphic>
          <a:graphicData uri="http://schemas.openxmlformats.org/drawingml/2006/chart">
            <c:chart xmlns:c="http://schemas.openxmlformats.org/drawingml/2006/chart" xmlns:r="http://schemas.openxmlformats.org/officeDocument/2006/relationships" r:id="rId2"/>
          </a:graphicData>
        </a:graphic>
      </p:graphicFrame>
      <p:sp>
        <p:nvSpPr>
          <p:cNvPr id="17" name="右矢印 11">
            <a:extLst>
              <a:ext uri="{FF2B5EF4-FFF2-40B4-BE49-F238E27FC236}">
                <a16:creationId xmlns:a16="http://schemas.microsoft.com/office/drawing/2014/main" id="{D1332C67-E3CC-4551-8FE7-55E33906BBC4}"/>
              </a:ext>
            </a:extLst>
          </p:cNvPr>
          <p:cNvSpPr/>
          <p:nvPr/>
        </p:nvSpPr>
        <p:spPr>
          <a:xfrm rot="20342587">
            <a:off x="3024604" y="2907440"/>
            <a:ext cx="4424274" cy="504056"/>
          </a:xfrm>
          <a:prstGeom prst="rightArrow">
            <a:avLst/>
          </a:prstGeom>
          <a:solidFill>
            <a:srgbClr val="FF0000"/>
          </a:solid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39B1CFE0-105B-452D-81A5-0C038295B905}"/>
              </a:ext>
            </a:extLst>
          </p:cNvPr>
          <p:cNvGrpSpPr/>
          <p:nvPr/>
        </p:nvGrpSpPr>
        <p:grpSpPr>
          <a:xfrm>
            <a:off x="3870470" y="2362284"/>
            <a:ext cx="2531915" cy="1687041"/>
            <a:chOff x="5535754" y="1807797"/>
            <a:chExt cx="2531915" cy="1687041"/>
          </a:xfrm>
        </p:grpSpPr>
        <p:sp>
          <p:nvSpPr>
            <p:cNvPr id="21" name="星 16 84">
              <a:extLst>
                <a:ext uri="{FF2B5EF4-FFF2-40B4-BE49-F238E27FC236}">
                  <a16:creationId xmlns:a16="http://schemas.microsoft.com/office/drawing/2014/main" id="{AF80C01A-EFF1-4C27-A017-D7CA84777118}"/>
                </a:ext>
              </a:extLst>
            </p:cNvPr>
            <p:cNvSpPr/>
            <p:nvPr/>
          </p:nvSpPr>
          <p:spPr>
            <a:xfrm>
              <a:off x="5535754" y="1807797"/>
              <a:ext cx="2531915" cy="1687041"/>
            </a:xfrm>
            <a:prstGeom prst="star16">
              <a:avLst/>
            </a:prstGeom>
            <a:solidFill>
              <a:srgbClr val="FF0000"/>
            </a:solidFill>
            <a:ln w="19050">
              <a:solidFill>
                <a:srgbClr val="FF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74110C13-F2DD-4619-A2B3-E938BAB857AA}"/>
                </a:ext>
              </a:extLst>
            </p:cNvPr>
            <p:cNvSpPr txBox="1"/>
            <p:nvPr/>
          </p:nvSpPr>
          <p:spPr>
            <a:xfrm>
              <a:off x="5850724" y="2163422"/>
              <a:ext cx="1941557" cy="116955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2021</a:t>
              </a: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a:t>
              </a:r>
              <a:r>
                <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1</a:t>
              </a:r>
              <a:r>
                <a:rPr lang="en-US" altLang="ja-JP" sz="1600" b="1" dirty="0">
                  <a:solidFill>
                    <a:prstClr val="white"/>
                  </a:solidFill>
                  <a:latin typeface="メイリオ" panose="020B0604030504040204" pitchFamily="50" charset="-128"/>
                  <a:ea typeface="メイリオ" panose="020B0604030504040204" pitchFamily="50" charset="-128"/>
                </a:rPr>
                <a:t>2</a:t>
              </a:r>
              <a:r>
                <a:rPr kumimoji="1" lang="ja-JP" altLang="en-US"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月の</a:t>
              </a:r>
              <a:endParaRPr kumimoji="1" lang="en-US" altLang="ja-JP" sz="16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約</a:t>
              </a:r>
              <a:r>
                <a:rPr lang="en-US" altLang="ja-JP" sz="5400" b="1" noProof="0" dirty="0">
                  <a:solidFill>
                    <a:prstClr val="white"/>
                  </a:solidFill>
                  <a:latin typeface="メイリオ" panose="020B0604030504040204" pitchFamily="50" charset="-128"/>
                  <a:ea typeface="メイリオ" panose="020B0604030504040204" pitchFamily="50" charset="-128"/>
                </a:rPr>
                <a:t>11</a:t>
              </a:r>
              <a:r>
                <a:rPr kumimoji="1" lang="ja-JP" altLang="en-US" sz="3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倍</a:t>
              </a:r>
            </a:p>
          </p:txBody>
        </p:sp>
      </p:grpSp>
      <p:sp>
        <p:nvSpPr>
          <p:cNvPr id="23" name="テキスト ボックス 22">
            <a:extLst>
              <a:ext uri="{FF2B5EF4-FFF2-40B4-BE49-F238E27FC236}">
                <a16:creationId xmlns:a16="http://schemas.microsoft.com/office/drawing/2014/main" id="{24D81F71-FFB2-4889-BE67-250A12ACB963}"/>
              </a:ext>
            </a:extLst>
          </p:cNvPr>
          <p:cNvSpPr txBox="1"/>
          <p:nvPr/>
        </p:nvSpPr>
        <p:spPr>
          <a:xfrm>
            <a:off x="697833" y="1711274"/>
            <a:ext cx="3608680" cy="923330"/>
          </a:xfrm>
          <a:prstGeom prst="rect">
            <a:avLst/>
          </a:prstGeom>
          <a:noFill/>
        </p:spPr>
        <p:txBody>
          <a:bodyPr wrap="none" rtlCol="0">
            <a:spAutoFit/>
          </a:bodyPr>
          <a:lstStyle/>
          <a:p>
            <a:r>
              <a:rPr kumimoji="1" lang="ja-JP" altLang="en-US" sz="1400" b="1" dirty="0">
                <a:latin typeface="メイリオ" panose="020B0604030504040204" pitchFamily="50" charset="-128"/>
                <a:ea typeface="メイリオ" panose="020B0604030504040204" pitchFamily="50" charset="-128"/>
              </a:rPr>
              <a:t>＜オール電化・</a:t>
            </a:r>
            <a:r>
              <a:rPr kumimoji="1" lang="en-US" altLang="ja-JP" sz="1400" b="1" dirty="0">
                <a:latin typeface="メイリオ" panose="020B0604030504040204" pitchFamily="50" charset="-128"/>
                <a:ea typeface="メイリオ" panose="020B0604030504040204" pitchFamily="50" charset="-128"/>
              </a:rPr>
              <a:t>1000kWh</a:t>
            </a:r>
            <a:r>
              <a:rPr kumimoji="1" lang="ja-JP" altLang="en-US" sz="1400" b="1" dirty="0">
                <a:latin typeface="メイリオ" panose="020B0604030504040204" pitchFamily="50" charset="-128"/>
                <a:ea typeface="メイリオ" panose="020B0604030504040204" pitchFamily="50" charset="-128"/>
              </a:rPr>
              <a:t>使用する場合＞</a:t>
            </a:r>
            <a:endParaRPr kumimoji="1" lang="en-US" altLang="ja-JP" sz="1400" b="1"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過去：</a:t>
            </a:r>
            <a:r>
              <a:rPr kumimoji="1" lang="en-US" altLang="ja-JP" sz="1400" dirty="0">
                <a:latin typeface="メイリオ" panose="020B0604030504040204" pitchFamily="50" charset="-128"/>
                <a:ea typeface="メイリオ" panose="020B0604030504040204" pitchFamily="50" charset="-128"/>
              </a:rPr>
              <a:t>2021</a:t>
            </a:r>
            <a:r>
              <a:rPr kumimoji="1" lang="ja-JP" altLang="en-US" sz="1400" dirty="0">
                <a:latin typeface="メイリオ" panose="020B0604030504040204" pitchFamily="50" charset="-128"/>
                <a:ea typeface="メイリオ" panose="020B0604030504040204" pitchFamily="50" charset="-128"/>
              </a:rPr>
              <a:t>年</a:t>
            </a:r>
            <a:r>
              <a:rPr kumimoji="1" lang="en-US" altLang="ja-JP" sz="1400" dirty="0">
                <a:latin typeface="メイリオ" panose="020B0604030504040204" pitchFamily="50" charset="-128"/>
                <a:ea typeface="メイリオ" panose="020B0604030504040204" pitchFamily="50" charset="-128"/>
              </a:rPr>
              <a:t>12</a:t>
            </a:r>
            <a:r>
              <a:rPr kumimoji="1" lang="ja-JP" altLang="en-US" sz="1400" dirty="0">
                <a:latin typeface="メイリオ" panose="020B0604030504040204" pitchFamily="50" charset="-128"/>
                <a:ea typeface="メイリオ" panose="020B0604030504040204" pitchFamily="50" charset="-128"/>
              </a:rPr>
              <a:t>月：</a:t>
            </a:r>
            <a:r>
              <a:rPr lang="en-US" altLang="ja-JP" sz="2000" b="1" dirty="0">
                <a:solidFill>
                  <a:schemeClr val="accent5"/>
                </a:solidFill>
                <a:latin typeface="メイリオ" panose="020B0604030504040204" pitchFamily="50" charset="-128"/>
                <a:ea typeface="メイリオ" panose="020B0604030504040204" pitchFamily="50" charset="-128"/>
              </a:rPr>
              <a:t>-1,090</a:t>
            </a:r>
            <a:r>
              <a:rPr kumimoji="1" lang="ja-JP" altLang="en-US" sz="2000" b="1" dirty="0">
                <a:solidFill>
                  <a:schemeClr val="accent5"/>
                </a:solidFill>
                <a:latin typeface="メイリオ" panose="020B0604030504040204" pitchFamily="50" charset="-128"/>
                <a:ea typeface="メイリオ" panose="020B0604030504040204" pitchFamily="50" charset="-128"/>
              </a:rPr>
              <a:t>円</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現在：</a:t>
            </a:r>
            <a:r>
              <a:rPr kumimoji="1" lang="en-US" altLang="ja-JP" sz="1400" dirty="0">
                <a:latin typeface="メイリオ" panose="020B0604030504040204" pitchFamily="50" charset="-128"/>
                <a:ea typeface="メイリオ" panose="020B0604030504040204" pitchFamily="50" charset="-128"/>
              </a:rPr>
              <a:t>2022</a:t>
            </a:r>
            <a:r>
              <a:rPr kumimoji="1" lang="ja-JP" altLang="en-US" sz="1400" dirty="0">
                <a:latin typeface="メイリオ" panose="020B0604030504040204" pitchFamily="50" charset="-128"/>
                <a:ea typeface="メイリオ" panose="020B0604030504040204" pitchFamily="50" charset="-128"/>
              </a:rPr>
              <a:t>年</a:t>
            </a:r>
            <a:r>
              <a:rPr kumimoji="1" lang="en-US" altLang="ja-JP" sz="1400" dirty="0">
                <a:latin typeface="メイリオ" panose="020B0604030504040204" pitchFamily="50" charset="-128"/>
                <a:ea typeface="メイリオ" panose="020B0604030504040204" pitchFamily="50" charset="-128"/>
              </a:rPr>
              <a:t>12</a:t>
            </a:r>
            <a:r>
              <a:rPr kumimoji="1" lang="ja-JP" altLang="en-US" sz="1400" dirty="0">
                <a:latin typeface="メイリオ" panose="020B0604030504040204" pitchFamily="50" charset="-128"/>
                <a:ea typeface="メイリオ" panose="020B0604030504040204" pitchFamily="50" charset="-128"/>
              </a:rPr>
              <a:t>月：</a:t>
            </a:r>
            <a:r>
              <a:rPr lang="en-US" altLang="ja-JP" sz="2000" b="1" dirty="0">
                <a:solidFill>
                  <a:srgbClr val="FF0000"/>
                </a:solidFill>
                <a:latin typeface="メイリオ" panose="020B0604030504040204" pitchFamily="50" charset="-128"/>
                <a:ea typeface="メイリオ" panose="020B0604030504040204" pitchFamily="50" charset="-128"/>
              </a:rPr>
              <a:t>11,920</a:t>
            </a:r>
            <a:r>
              <a:rPr kumimoji="1" lang="ja-JP" altLang="en-US" sz="2000" b="1" dirty="0">
                <a:solidFill>
                  <a:srgbClr val="FF0000"/>
                </a:solidFill>
                <a:latin typeface="メイリオ" panose="020B0604030504040204" pitchFamily="50" charset="-128"/>
                <a:ea typeface="メイリオ" panose="020B0604030504040204" pitchFamily="50" charset="-128"/>
              </a:rPr>
              <a:t>円</a:t>
            </a:r>
            <a:endParaRPr kumimoji="1" lang="en-US" altLang="ja-JP" sz="2000" b="1"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157788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3" y="741292"/>
            <a:ext cx="9876607" cy="826410"/>
          </a:xfrm>
        </p:spPr>
        <p:txBody>
          <a:bodyPr/>
          <a:lstStyle/>
          <a:p>
            <a:r>
              <a:rPr lang="ja-JP" altLang="en-US" dirty="0"/>
              <a:t>電気料金が中長期的に上昇する理由として、「再エネ賦課金」があります。気づいていない方が多いのですが、実は電気料金明細をよく見ると、「再エネ賦課金」が内訳に入っていることがわかります。これは電気を使用した分、その料金は上がっていきます。</a:t>
            </a:r>
          </a:p>
          <a:p>
            <a:endParaRPr kumimoji="1" lang="ja-JP" altLang="en-US" dirty="0"/>
          </a:p>
        </p:txBody>
      </p:sp>
      <p:sp>
        <p:nvSpPr>
          <p:cNvPr id="5" name="タイトル 2"/>
          <p:cNvSpPr>
            <a:spLocks noGrp="1"/>
          </p:cNvSpPr>
          <p:nvPr>
            <p:ph type="ctrTitle"/>
          </p:nvPr>
        </p:nvSpPr>
        <p:spPr/>
        <p:txBody>
          <a:bodyPr/>
          <a:lstStyle/>
          <a:p>
            <a:r>
              <a:rPr lang="ja-JP" altLang="en-US" dirty="0"/>
              <a:t>電気料金が上昇する理由：②再エネ賦課金の上昇</a:t>
            </a:r>
            <a:endParaRPr kumimoji="1" lang="ja-JP" altLang="en-US" dirty="0"/>
          </a:p>
        </p:txBody>
      </p:sp>
      <p:sp>
        <p:nvSpPr>
          <p:cNvPr id="7" name="テキスト ボックス 6"/>
          <p:cNvSpPr txBox="1"/>
          <p:nvPr/>
        </p:nvSpPr>
        <p:spPr>
          <a:xfrm>
            <a:off x="962265" y="6162614"/>
            <a:ext cx="8765059" cy="461665"/>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全国民が</a:t>
            </a: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電気料金とともに</a:t>
            </a:r>
            <a:r>
              <a:rPr kumimoji="1" lang="ja-JP" altLang="en-US" sz="24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再エネ賦課金</a:t>
            </a: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を負担しているのです</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
        <p:nvSpPr>
          <p:cNvPr id="8" name="正方形/長方形 7"/>
          <p:cNvSpPr/>
          <p:nvPr/>
        </p:nvSpPr>
        <p:spPr>
          <a:xfrm>
            <a:off x="7345761" y="1426752"/>
            <a:ext cx="1368152" cy="199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正方形/長方形 8"/>
          <p:cNvSpPr/>
          <p:nvPr/>
        </p:nvSpPr>
        <p:spPr>
          <a:xfrm>
            <a:off x="545651" y="3423664"/>
            <a:ext cx="3812893" cy="2339102"/>
          </a:xfrm>
          <a:prstGeom prst="rect">
            <a:avLst/>
          </a:prstGeom>
          <a:ln w="3810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再エネ賦課金とは？</a:t>
            </a:r>
            <a:endParaRPr kumimoji="1" lang="en-US" altLang="ja-JP" sz="1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再生可能エネルギーで発電された電気を電力会社が買い取るために、消費者から集めるお金のこと。</a:t>
            </a:r>
            <a:endParaRPr kumimoji="1" lang="en-US" altLang="ja-JP" sz="12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この電気は、国が定める割高な価格で電力会社が一定期間買い取ることを義務付けられている</a:t>
            </a:r>
            <a:r>
              <a:rPr kumimoji="1" lang="en-US" altLang="ja-JP" sz="12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2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固定価格買取制度</a:t>
            </a:r>
            <a:r>
              <a:rPr kumimoji="1" lang="en-US" altLang="ja-JP" sz="12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ja-JP" altLang="en-US" sz="12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ので、電力会社はその買い取りのための料金を利用者に割り当てて負担させているのです。</a:t>
            </a:r>
            <a:endParaRPr kumimoji="1" lang="en-US" altLang="ja-JP" sz="12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私たち利用者から集められた再エネ賦課金は、電気事業者が電気を買い取るために使われ、最終的に再生可能エネルギーで電気を作っている方へ届きます。</a:t>
            </a:r>
          </a:p>
        </p:txBody>
      </p:sp>
      <p:sp>
        <p:nvSpPr>
          <p:cNvPr id="10" name="雲形吹き出し 9"/>
          <p:cNvSpPr/>
          <p:nvPr/>
        </p:nvSpPr>
        <p:spPr>
          <a:xfrm>
            <a:off x="545651" y="1441160"/>
            <a:ext cx="3124671" cy="1361434"/>
          </a:xfrm>
          <a:prstGeom prst="cloudCallout">
            <a:avLst>
              <a:gd name="adj1" fmla="val 51704"/>
              <a:gd name="adj2" fmla="val 53559"/>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正方形/長方形 10"/>
          <p:cNvSpPr/>
          <p:nvPr/>
        </p:nvSpPr>
        <p:spPr>
          <a:xfrm>
            <a:off x="381836" y="1781190"/>
            <a:ext cx="358484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ご家庭の</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料金明細をよく見ると・・・</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2" name="直線コネクタ 11"/>
          <p:cNvCxnSpPr/>
          <p:nvPr/>
        </p:nvCxnSpPr>
        <p:spPr>
          <a:xfrm>
            <a:off x="437465" y="3300761"/>
            <a:ext cx="0" cy="2476993"/>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537449" y="5758627"/>
            <a:ext cx="576064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出典：資源エネルギー庁「なっとく！再生可能エネルギー」</a:t>
            </a:r>
          </a:p>
        </p:txBody>
      </p:sp>
      <p:pic>
        <p:nvPicPr>
          <p:cNvPr id="17" name="図 16"/>
          <p:cNvPicPr>
            <a:picLocks noChangeAspect="1"/>
          </p:cNvPicPr>
          <p:nvPr/>
        </p:nvPicPr>
        <p:blipFill rotWithShape="1">
          <a:blip r:embed="rId2"/>
          <a:srcRect l="55734" t="-1202" r="4243" b="59854"/>
          <a:stretch/>
        </p:blipFill>
        <p:spPr>
          <a:xfrm>
            <a:off x="4537449" y="1327913"/>
            <a:ext cx="3449316" cy="2358199"/>
          </a:xfrm>
          <a:prstGeom prst="rect">
            <a:avLst/>
          </a:prstGeom>
        </p:spPr>
      </p:pic>
      <p:pic>
        <p:nvPicPr>
          <p:cNvPr id="3" name="図 2"/>
          <p:cNvPicPr>
            <a:picLocks noChangeAspect="1"/>
          </p:cNvPicPr>
          <p:nvPr/>
        </p:nvPicPr>
        <p:blipFill>
          <a:blip r:embed="rId3"/>
          <a:stretch>
            <a:fillRect/>
          </a:stretch>
        </p:blipFill>
        <p:spPr>
          <a:xfrm>
            <a:off x="4466729" y="3775581"/>
            <a:ext cx="4577167" cy="1976504"/>
          </a:xfrm>
          <a:prstGeom prst="rect">
            <a:avLst/>
          </a:prstGeom>
        </p:spPr>
      </p:pic>
    </p:spTree>
    <p:extLst>
      <p:ext uri="{BB962C8B-B14F-4D97-AF65-F5344CB8AC3E}">
        <p14:creationId xmlns:p14="http://schemas.microsoft.com/office/powerpoint/2010/main" val="405554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lang="ja-JP" altLang="en-US" dirty="0"/>
              <a:t>再エネ賦課金とは、</a:t>
            </a:r>
            <a:r>
              <a:rPr lang="ja-JP" altLang="en-US" b="1" dirty="0"/>
              <a:t>「</a:t>
            </a:r>
            <a:r>
              <a:rPr lang="en-US" altLang="ja-JP" b="1" dirty="0"/>
              <a:t> </a:t>
            </a:r>
            <a:r>
              <a:rPr lang="ja-JP" altLang="en-US" b="1" dirty="0"/>
              <a:t>再生可能エネルギーで発電された電気を電力会社が買い取るために、消費者から集めるお金 」</a:t>
            </a:r>
            <a:r>
              <a:rPr lang="ja-JP" altLang="en-US" dirty="0"/>
              <a:t>のことです。</a:t>
            </a:r>
          </a:p>
          <a:p>
            <a:r>
              <a:rPr lang="ja-JP" altLang="en-US" dirty="0"/>
              <a:t>発電コストが高い再生可能エネルギーを普及させるために、電気をご利用される全ての方が「再エネ賦課金」として発電コストの一部を</a:t>
            </a:r>
          </a:p>
          <a:p>
            <a:r>
              <a:rPr lang="ja-JP" altLang="en-US" dirty="0"/>
              <a:t>負担しています。</a:t>
            </a:r>
          </a:p>
        </p:txBody>
      </p:sp>
      <p:sp>
        <p:nvSpPr>
          <p:cNvPr id="3" name="タイトル 2"/>
          <p:cNvSpPr>
            <a:spLocks noGrp="1"/>
          </p:cNvSpPr>
          <p:nvPr>
            <p:ph type="ctrTitle"/>
          </p:nvPr>
        </p:nvSpPr>
        <p:spPr/>
        <p:txBody>
          <a:bodyPr/>
          <a:lstStyle/>
          <a:p>
            <a:r>
              <a:rPr kumimoji="1" lang="en-US" altLang="ja-JP" dirty="0"/>
              <a:t>11</a:t>
            </a:r>
            <a:r>
              <a:rPr kumimoji="1" lang="ja-JP" altLang="en-US" dirty="0"/>
              <a:t>年目以降はさらに再エネ賦課金の負担が大きくなります</a:t>
            </a:r>
          </a:p>
        </p:txBody>
      </p:sp>
      <p:sp>
        <p:nvSpPr>
          <p:cNvPr id="5" name="右矢印 4"/>
          <p:cNvSpPr/>
          <p:nvPr/>
        </p:nvSpPr>
        <p:spPr>
          <a:xfrm rot="17828988" flipH="1">
            <a:off x="8423826" y="4217456"/>
            <a:ext cx="1330082" cy="865791"/>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サポ</a:t>
            </a:r>
            <a:endPar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endPar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ト</a:t>
            </a:r>
          </a:p>
        </p:txBody>
      </p:sp>
      <p:sp>
        <p:nvSpPr>
          <p:cNvPr id="6" name="楕円 5"/>
          <p:cNvSpPr/>
          <p:nvPr/>
        </p:nvSpPr>
        <p:spPr>
          <a:xfrm>
            <a:off x="4953000" y="3501008"/>
            <a:ext cx="2025472" cy="2025472"/>
          </a:xfrm>
          <a:prstGeom prst="ellipse">
            <a:avLst/>
          </a:prstGeom>
          <a:solidFill>
            <a:schemeClr val="bg1">
              <a:lumMod val="5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p:cNvSpPr/>
          <p:nvPr/>
        </p:nvSpPr>
        <p:spPr>
          <a:xfrm>
            <a:off x="134246" y="3501008"/>
            <a:ext cx="2025472" cy="2025472"/>
          </a:xfrm>
          <a:prstGeom prst="ellipse">
            <a:avLst/>
          </a:prstGeom>
          <a:solidFill>
            <a:srgbClr val="FF99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Picture 2" descr="ソーラーパネルの設置された家のイラスト"/>
          <p:cNvPicPr>
            <a:picLocks noChangeAspect="1" noChangeArrowheads="1"/>
          </p:cNvPicPr>
          <p:nvPr/>
        </p:nvPicPr>
        <p:blipFill>
          <a:blip r:embed="rId2" cstate="print"/>
          <a:srcRect/>
          <a:stretch>
            <a:fillRect/>
          </a:stretch>
        </p:blipFill>
        <p:spPr bwMode="auto">
          <a:xfrm>
            <a:off x="560512" y="3645065"/>
            <a:ext cx="1080000" cy="1080000"/>
          </a:xfrm>
          <a:prstGeom prst="rect">
            <a:avLst/>
          </a:prstGeom>
          <a:noFill/>
        </p:spPr>
      </p:pic>
      <p:pic>
        <p:nvPicPr>
          <p:cNvPr id="9" name="図 8" descr="一軒家　白抜き.png"/>
          <p:cNvPicPr>
            <a:picLocks noChangeAspect="1"/>
          </p:cNvPicPr>
          <p:nvPr/>
        </p:nvPicPr>
        <p:blipFill>
          <a:blip r:embed="rId3" cstate="print">
            <a:duotone>
              <a:schemeClr val="bg2">
                <a:shade val="45000"/>
                <a:satMod val="135000"/>
              </a:schemeClr>
              <a:prstClr val="white"/>
            </a:duotone>
          </a:blip>
          <a:stretch>
            <a:fillRect/>
          </a:stretch>
        </p:blipFill>
        <p:spPr>
          <a:xfrm>
            <a:off x="560632" y="1975046"/>
            <a:ext cx="1080000" cy="1010171"/>
          </a:xfrm>
          <a:prstGeom prst="rect">
            <a:avLst/>
          </a:prstGeom>
        </p:spPr>
      </p:pic>
      <p:sp>
        <p:nvSpPr>
          <p:cNvPr id="10" name="正方形/長方形 9"/>
          <p:cNvSpPr/>
          <p:nvPr/>
        </p:nvSpPr>
        <p:spPr>
          <a:xfrm>
            <a:off x="344488" y="3010786"/>
            <a:ext cx="1574928" cy="36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太陽光発電を</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設置されていないお家</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角丸四角形 10"/>
          <p:cNvSpPr/>
          <p:nvPr/>
        </p:nvSpPr>
        <p:spPr>
          <a:xfrm>
            <a:off x="344488" y="1614172"/>
            <a:ext cx="4392488" cy="330005"/>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いままで</a:t>
            </a:r>
          </a:p>
        </p:txBody>
      </p:sp>
      <p:sp>
        <p:nvSpPr>
          <p:cNvPr id="12" name="角丸四角形 11"/>
          <p:cNvSpPr/>
          <p:nvPr/>
        </p:nvSpPr>
        <p:spPr>
          <a:xfrm>
            <a:off x="5169024" y="1628800"/>
            <a:ext cx="4392488" cy="33000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これから</a:t>
            </a:r>
          </a:p>
        </p:txBody>
      </p:sp>
      <p:pic>
        <p:nvPicPr>
          <p:cNvPr id="13" name="Picture 10" descr="電力会社の建物のイラスト"/>
          <p:cNvPicPr>
            <a:picLocks noChangeAspect="1" noChangeArrowheads="1"/>
          </p:cNvPicPr>
          <p:nvPr/>
        </p:nvPicPr>
        <p:blipFill>
          <a:blip r:embed="rId4" cstate="print"/>
          <a:srcRect/>
          <a:stretch>
            <a:fillRect/>
          </a:stretch>
        </p:blipFill>
        <p:spPr bwMode="auto">
          <a:xfrm>
            <a:off x="3440952" y="2613753"/>
            <a:ext cx="1080000" cy="1080000"/>
          </a:xfrm>
          <a:prstGeom prst="rect">
            <a:avLst/>
          </a:prstGeom>
          <a:noFill/>
        </p:spPr>
      </p:pic>
      <p:sp>
        <p:nvSpPr>
          <p:cNvPr id="14" name="右矢印 13"/>
          <p:cNvSpPr/>
          <p:nvPr/>
        </p:nvSpPr>
        <p:spPr>
          <a:xfrm rot="1022477">
            <a:off x="2176119" y="2457142"/>
            <a:ext cx="978408" cy="626214"/>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賦課金</a:t>
            </a:r>
          </a:p>
        </p:txBody>
      </p:sp>
      <p:sp>
        <p:nvSpPr>
          <p:cNvPr id="15" name="右矢印 14"/>
          <p:cNvSpPr/>
          <p:nvPr/>
        </p:nvSpPr>
        <p:spPr>
          <a:xfrm rot="20761312">
            <a:off x="2072680" y="3485977"/>
            <a:ext cx="978408" cy="626214"/>
          </a:xfrm>
          <a:prstGeom prst="rightArrow">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賦課金</a:t>
            </a:r>
          </a:p>
        </p:txBody>
      </p:sp>
      <p:sp>
        <p:nvSpPr>
          <p:cNvPr id="16" name="正方形/長方形 15"/>
          <p:cNvSpPr/>
          <p:nvPr/>
        </p:nvSpPr>
        <p:spPr>
          <a:xfrm>
            <a:off x="3205350" y="3693754"/>
            <a:ext cx="1574928" cy="33446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電力会社</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右矢印 16"/>
          <p:cNvSpPr/>
          <p:nvPr/>
        </p:nvSpPr>
        <p:spPr>
          <a:xfrm rot="20349179" flipH="1">
            <a:off x="2029752" y="4131620"/>
            <a:ext cx="1715073" cy="1116394"/>
          </a:xfrm>
          <a:prstGeom prst="rightArrow">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手厚いサポート</a:t>
            </a:r>
          </a:p>
        </p:txBody>
      </p:sp>
      <p:pic>
        <p:nvPicPr>
          <p:cNvPr id="18" name="Picture 2" descr="ソーラーパネルの設置された家のイラスト"/>
          <p:cNvPicPr>
            <a:picLocks noChangeAspect="1" noChangeArrowheads="1"/>
          </p:cNvPicPr>
          <p:nvPr/>
        </p:nvPicPr>
        <p:blipFill>
          <a:blip r:embed="rId2" cstate="print">
            <a:duotone>
              <a:schemeClr val="bg2">
                <a:shade val="45000"/>
                <a:satMod val="135000"/>
              </a:schemeClr>
              <a:prstClr val="white"/>
            </a:duotone>
          </a:blip>
          <a:srcRect/>
          <a:stretch>
            <a:fillRect/>
          </a:stretch>
        </p:blipFill>
        <p:spPr bwMode="auto">
          <a:xfrm>
            <a:off x="5457056" y="3645024"/>
            <a:ext cx="1080000" cy="1080000"/>
          </a:xfrm>
          <a:prstGeom prst="rect">
            <a:avLst/>
          </a:prstGeom>
          <a:noFill/>
        </p:spPr>
      </p:pic>
      <p:pic>
        <p:nvPicPr>
          <p:cNvPr id="19" name="図 18" descr="一軒家　白抜き.png"/>
          <p:cNvPicPr>
            <a:picLocks noChangeAspect="1"/>
          </p:cNvPicPr>
          <p:nvPr/>
        </p:nvPicPr>
        <p:blipFill>
          <a:blip r:embed="rId3" cstate="print">
            <a:duotone>
              <a:schemeClr val="bg2">
                <a:shade val="45000"/>
                <a:satMod val="135000"/>
              </a:schemeClr>
              <a:prstClr val="white"/>
            </a:duotone>
          </a:blip>
          <a:stretch>
            <a:fillRect/>
          </a:stretch>
        </p:blipFill>
        <p:spPr>
          <a:xfrm>
            <a:off x="5457176" y="1975046"/>
            <a:ext cx="1080000" cy="1010171"/>
          </a:xfrm>
          <a:prstGeom prst="rect">
            <a:avLst/>
          </a:prstGeom>
        </p:spPr>
      </p:pic>
      <p:sp>
        <p:nvSpPr>
          <p:cNvPr id="20" name="正方形/長方形 19"/>
          <p:cNvSpPr/>
          <p:nvPr/>
        </p:nvSpPr>
        <p:spPr>
          <a:xfrm>
            <a:off x="5241032" y="3010786"/>
            <a:ext cx="1574928" cy="36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太陽光発電を</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設置されていないお家</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Picture 10" descr="電力会社の建物のイラスト"/>
          <p:cNvPicPr>
            <a:picLocks noChangeAspect="1" noChangeArrowheads="1"/>
          </p:cNvPicPr>
          <p:nvPr/>
        </p:nvPicPr>
        <p:blipFill>
          <a:blip r:embed="rId4" cstate="print"/>
          <a:srcRect/>
          <a:stretch>
            <a:fillRect/>
          </a:stretch>
        </p:blipFill>
        <p:spPr bwMode="auto">
          <a:xfrm>
            <a:off x="8337496" y="2613753"/>
            <a:ext cx="1080000" cy="1080000"/>
          </a:xfrm>
          <a:prstGeom prst="rect">
            <a:avLst/>
          </a:prstGeom>
          <a:noFill/>
        </p:spPr>
      </p:pic>
      <p:sp>
        <p:nvSpPr>
          <p:cNvPr id="22" name="右矢印 21"/>
          <p:cNvSpPr/>
          <p:nvPr/>
        </p:nvSpPr>
        <p:spPr>
          <a:xfrm rot="20761312">
            <a:off x="6729062" y="3461176"/>
            <a:ext cx="1228504" cy="786284"/>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賦課金</a:t>
            </a:r>
          </a:p>
        </p:txBody>
      </p:sp>
      <p:sp>
        <p:nvSpPr>
          <p:cNvPr id="23" name="正方形/長方形 22"/>
          <p:cNvSpPr/>
          <p:nvPr/>
        </p:nvSpPr>
        <p:spPr>
          <a:xfrm>
            <a:off x="8101894" y="3693754"/>
            <a:ext cx="1574928" cy="33446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電力会社</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4" name="Picture 2" descr="ソーラーパネルの設置された家のイラスト"/>
          <p:cNvPicPr>
            <a:picLocks noChangeAspect="1" noChangeArrowheads="1"/>
          </p:cNvPicPr>
          <p:nvPr/>
        </p:nvPicPr>
        <p:blipFill>
          <a:blip r:embed="rId2" cstate="print"/>
          <a:srcRect/>
          <a:stretch>
            <a:fillRect/>
          </a:stretch>
        </p:blipFill>
        <p:spPr bwMode="auto">
          <a:xfrm>
            <a:off x="7473280" y="4437153"/>
            <a:ext cx="1080000" cy="1080000"/>
          </a:xfrm>
          <a:prstGeom prst="rect">
            <a:avLst/>
          </a:prstGeom>
          <a:noFill/>
        </p:spPr>
      </p:pic>
      <p:sp>
        <p:nvSpPr>
          <p:cNvPr id="25" name="正方形/長方形 24"/>
          <p:cNvSpPr/>
          <p:nvPr/>
        </p:nvSpPr>
        <p:spPr>
          <a:xfrm>
            <a:off x="7257256" y="5517272"/>
            <a:ext cx="1574928" cy="360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太陽光発電を</a:t>
            </a:r>
            <a:endParaRPr kumimoji="1" lang="en-US" altLang="ja-JP"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新たに設置したお家</a:t>
            </a:r>
            <a:endParaRPr kumimoji="1" lang="en-US" altLang="ja-JP"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右矢印 25"/>
          <p:cNvSpPr/>
          <p:nvPr/>
        </p:nvSpPr>
        <p:spPr>
          <a:xfrm rot="1800000">
            <a:off x="6881462" y="2316253"/>
            <a:ext cx="1228504" cy="786284"/>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賦課金</a:t>
            </a:r>
          </a:p>
        </p:txBody>
      </p:sp>
      <p:pic>
        <p:nvPicPr>
          <p:cNvPr id="27" name="Picture 4" descr="ã¬ãããã¼ãºãåã£ã¦åã¶å®¶æã®ã¤ã©ã¹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953" y="3836827"/>
            <a:ext cx="1288129" cy="128812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å¿éãã¦ããäººã®ã¤ã©ã¹ãï¼ä¸­å¹´ç·æ§ï¼"/>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988304" y="3963281"/>
            <a:ext cx="759185" cy="92583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å¿éãã¦ããäººã®ã¤ã©ã¹ãï¼å¥³æ§ï¼"/>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1476" y="3990019"/>
            <a:ext cx="694388" cy="846815"/>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p:cNvSpPr/>
          <p:nvPr/>
        </p:nvSpPr>
        <p:spPr>
          <a:xfrm>
            <a:off x="344488" y="4725184"/>
            <a:ext cx="1574928" cy="360000"/>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太陽光発電を</a:t>
            </a:r>
            <a:endParaRPr kumimoji="1" lang="en-US" altLang="ja-JP"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設置されているお家</a:t>
            </a:r>
            <a:endParaRPr kumimoji="1" lang="en-US" altLang="ja-JP"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正方形/長方形 30"/>
          <p:cNvSpPr/>
          <p:nvPr/>
        </p:nvSpPr>
        <p:spPr>
          <a:xfrm>
            <a:off x="5241032" y="4725143"/>
            <a:ext cx="1574928" cy="360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太陽光発電を</a:t>
            </a:r>
            <a:endParaRPr kumimoji="1" lang="en-US" altLang="ja-JP"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設置されているお家</a:t>
            </a:r>
            <a:endParaRPr kumimoji="1" lang="en-US" altLang="ja-JP"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正方形/長方形 31"/>
          <p:cNvSpPr/>
          <p:nvPr/>
        </p:nvSpPr>
        <p:spPr>
          <a:xfrm>
            <a:off x="834430" y="5968844"/>
            <a:ext cx="9245252"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今まではただ</a:t>
            </a:r>
            <a:r>
              <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a:t>
            </a: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応援される立場</a:t>
            </a:r>
            <a:r>
              <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a:t>
            </a:r>
            <a:r>
              <a:rPr kumimoji="1" lang="ja-JP" altLang="en-US" sz="2400" b="1" i="0" u="none" strike="noStrike" kern="1200" cap="none" spc="0" normalizeH="0" baseline="0" noProof="0" dirty="0" err="1">
                <a:ln>
                  <a:noFill/>
                </a:ln>
                <a:solidFill>
                  <a:prstClr val="white"/>
                </a:solidFill>
                <a:effectLst/>
                <a:uLnTx/>
                <a:uFillTx/>
                <a:latin typeface="メイリオ" pitchFamily="50" charset="-128"/>
                <a:ea typeface="メイリオ" pitchFamily="50" charset="-128"/>
                <a:cs typeface="メイリオ" pitchFamily="50" charset="-128"/>
              </a:rPr>
              <a:t>だったの</a:t>
            </a: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が、今後は</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　　　　　　</a:t>
            </a:r>
            <a:r>
              <a:rPr kumimoji="1" lang="ja-JP" altLang="en-US" sz="24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“応援だけさせられる立場”</a:t>
            </a: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になってしまうのです</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616880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3" y="741292"/>
            <a:ext cx="9876607" cy="826410"/>
          </a:xfrm>
        </p:spPr>
        <p:txBody>
          <a:bodyPr/>
          <a:lstStyle/>
          <a:p>
            <a:r>
              <a:rPr lang="ja-JP" altLang="en-US" dirty="0"/>
              <a:t>電力中央研究所が</a:t>
            </a:r>
            <a:r>
              <a:rPr lang="en-US" altLang="ja-JP" dirty="0"/>
              <a:t>2020</a:t>
            </a:r>
            <a:r>
              <a:rPr lang="ja-JP" altLang="en-US" dirty="0"/>
              <a:t>年</a:t>
            </a:r>
            <a:r>
              <a:rPr lang="en-US" altLang="ja-JP" dirty="0"/>
              <a:t>3</a:t>
            </a:r>
            <a:r>
              <a:rPr lang="ja-JP" altLang="en-US" dirty="0"/>
              <a:t>月に発表しているデータによれば、</a:t>
            </a:r>
            <a:r>
              <a:rPr lang="en-US" altLang="ja-JP" b="1" dirty="0"/>
              <a:t>2030</a:t>
            </a:r>
            <a:r>
              <a:rPr lang="ja-JP" altLang="en-US" b="1" dirty="0"/>
              <a:t>年ごろには再エネ賦課金は約</a:t>
            </a:r>
            <a:r>
              <a:rPr lang="en-US" altLang="ja-JP" b="1" dirty="0"/>
              <a:t>4.1</a:t>
            </a:r>
            <a:r>
              <a:rPr lang="ja-JP" altLang="en-US" b="1" dirty="0"/>
              <a:t>円になると予測</a:t>
            </a:r>
            <a:r>
              <a:rPr lang="ja-JP" altLang="en-US" dirty="0"/>
              <a:t>しております。</a:t>
            </a:r>
          </a:p>
          <a:p>
            <a:r>
              <a:rPr lang="ja-JP" altLang="en-US" dirty="0"/>
              <a:t>実際に再エネ賦課金は、過去のデータを見ても年々上昇しており、</a:t>
            </a:r>
            <a:r>
              <a:rPr lang="en-US" altLang="ja-JP" b="1" dirty="0"/>
              <a:t>10</a:t>
            </a:r>
            <a:r>
              <a:rPr lang="ja-JP" altLang="en-US" b="1" dirty="0"/>
              <a:t>年間でその単価は</a:t>
            </a:r>
            <a:r>
              <a:rPr lang="en-US" altLang="ja-JP" b="1" dirty="0"/>
              <a:t>15.7</a:t>
            </a:r>
            <a:r>
              <a:rPr lang="ja-JP" altLang="en-US" b="1" dirty="0"/>
              <a:t>倍</a:t>
            </a:r>
            <a:r>
              <a:rPr lang="ja-JP" altLang="en-US" dirty="0"/>
              <a:t>にもなっているのです。</a:t>
            </a:r>
          </a:p>
        </p:txBody>
      </p:sp>
      <p:sp>
        <p:nvSpPr>
          <p:cNvPr id="5" name="タイトル 2"/>
          <p:cNvSpPr>
            <a:spLocks noGrp="1"/>
          </p:cNvSpPr>
          <p:nvPr>
            <p:ph type="ctrTitle"/>
          </p:nvPr>
        </p:nvSpPr>
        <p:spPr/>
        <p:txBody>
          <a:bodyPr/>
          <a:lstStyle/>
          <a:p>
            <a:r>
              <a:rPr lang="ja-JP" altLang="en-US" dirty="0"/>
              <a:t>再エネ賦課金は</a:t>
            </a:r>
            <a:r>
              <a:rPr lang="en-US" altLang="ja-JP" dirty="0"/>
              <a:t>10</a:t>
            </a:r>
            <a:r>
              <a:rPr lang="ja-JP" altLang="en-US" dirty="0"/>
              <a:t>年連続で値上がりし続けていたが・・・</a:t>
            </a:r>
            <a:endParaRPr kumimoji="1" lang="ja-JP" altLang="en-US" dirty="0"/>
          </a:p>
        </p:txBody>
      </p:sp>
      <p:sp>
        <p:nvSpPr>
          <p:cNvPr id="7" name="テキスト ボックス 6"/>
          <p:cNvSpPr txBox="1"/>
          <p:nvPr/>
        </p:nvSpPr>
        <p:spPr>
          <a:xfrm>
            <a:off x="962265" y="5977948"/>
            <a:ext cx="8765059" cy="830997"/>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上がり続けていた「再エネ賦課金」を</a:t>
            </a:r>
            <a:r>
              <a:rPr kumimoji="1" lang="ja-JP" altLang="en-US" sz="24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値下げせざるを</a:t>
            </a:r>
            <a:endParaRPr kumimoji="1" lang="en-US" altLang="ja-JP" sz="24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　　　　　得ない</a:t>
            </a: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ほど、</a:t>
            </a:r>
            <a:r>
              <a:rPr lang="ja-JP" altLang="en-US" sz="2400" b="1" dirty="0">
                <a:solidFill>
                  <a:prstClr val="white"/>
                </a:solidFill>
                <a:latin typeface="メイリオ" pitchFamily="50" charset="-128"/>
                <a:ea typeface="メイリオ" pitchFamily="50" charset="-128"/>
                <a:cs typeface="メイリオ" pitchFamily="50" charset="-128"/>
              </a:rPr>
              <a:t>現在、</a:t>
            </a:r>
            <a:r>
              <a:rPr lang="ja-JP" altLang="en-US" sz="2400" b="1" dirty="0">
                <a:solidFill>
                  <a:srgbClr val="FFFF00"/>
                </a:solidFill>
                <a:latin typeface="メイリオ" pitchFamily="50" charset="-128"/>
                <a:ea typeface="メイリオ" pitchFamily="50" charset="-128"/>
                <a:cs typeface="メイリオ" pitchFamily="50" charset="-128"/>
              </a:rPr>
              <a:t>電気代が高騰している</a:t>
            </a:r>
            <a:r>
              <a:rPr lang="ja-JP" altLang="en-US" sz="2400" b="1" dirty="0">
                <a:solidFill>
                  <a:prstClr val="white"/>
                </a:solidFill>
                <a:latin typeface="メイリオ" pitchFamily="50" charset="-128"/>
                <a:ea typeface="メイリオ" pitchFamily="50" charset="-128"/>
                <a:cs typeface="メイリオ" pitchFamily="50" charset="-128"/>
              </a:rPr>
              <a:t>のです！</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graphicFrame>
        <p:nvGraphicFramePr>
          <p:cNvPr id="19" name="グラフ 18"/>
          <p:cNvGraphicFramePr>
            <a:graphicFrameLocks/>
          </p:cNvGraphicFramePr>
          <p:nvPr>
            <p:extLst>
              <p:ext uri="{D42A27DB-BD31-4B8C-83A1-F6EECF244321}">
                <p14:modId xmlns:p14="http://schemas.microsoft.com/office/powerpoint/2010/main" val="2463196050"/>
              </p:ext>
            </p:extLst>
          </p:nvPr>
        </p:nvGraphicFramePr>
        <p:xfrm>
          <a:off x="69502" y="1902086"/>
          <a:ext cx="9725167" cy="4191210"/>
        </p:xfrm>
        <a:graphic>
          <a:graphicData uri="http://schemas.openxmlformats.org/drawingml/2006/chart">
            <c:chart xmlns:c="http://schemas.openxmlformats.org/drawingml/2006/chart" xmlns:r="http://schemas.openxmlformats.org/officeDocument/2006/relationships" r:id="rId2"/>
          </a:graphicData>
        </a:graphic>
      </p:graphicFrame>
      <p:sp>
        <p:nvSpPr>
          <p:cNvPr id="21" name="テキスト ボックス 20"/>
          <p:cNvSpPr txBox="1"/>
          <p:nvPr/>
        </p:nvSpPr>
        <p:spPr>
          <a:xfrm>
            <a:off x="69502" y="1429326"/>
            <a:ext cx="1211090" cy="415498"/>
          </a:xfrm>
          <a:prstGeom prst="rect">
            <a:avLst/>
          </a:prstGeom>
          <a:solidFill>
            <a:schemeClr val="tx1">
              <a:lumMod val="75000"/>
              <a:lumOff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再エネ賦課金</a:t>
            </a:r>
            <a:r>
              <a:rPr kumimoji="1" lang="en-US" altLang="ja-JP"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a:t>
            </a:r>
            <a:r>
              <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年</a:t>
            </a:r>
            <a:endParaRPr kumimoji="1" lang="en-US" altLang="ja-JP"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（単位：円）</a:t>
            </a:r>
          </a:p>
        </p:txBody>
      </p:sp>
      <p:sp>
        <p:nvSpPr>
          <p:cNvPr id="22" name="大波 158"/>
          <p:cNvSpPr/>
          <p:nvPr/>
        </p:nvSpPr>
        <p:spPr>
          <a:xfrm rot="5400000">
            <a:off x="8672232" y="5337564"/>
            <a:ext cx="468001" cy="144000"/>
          </a:xfrm>
          <a:prstGeom prst="wave">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正方形/長方形 22"/>
          <p:cNvSpPr/>
          <p:nvPr/>
        </p:nvSpPr>
        <p:spPr>
          <a:xfrm>
            <a:off x="8834232" y="5143892"/>
            <a:ext cx="198222" cy="101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正方形/長方形 23"/>
          <p:cNvSpPr/>
          <p:nvPr/>
        </p:nvSpPr>
        <p:spPr>
          <a:xfrm>
            <a:off x="8834232" y="5598737"/>
            <a:ext cx="198222" cy="72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8676917" y="1886520"/>
            <a:ext cx="1116000" cy="534368"/>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22,550</a:t>
            </a:r>
            <a:r>
              <a:rPr kumimoji="1" lang="ja-JP" altLang="en-US"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（約</a:t>
            </a:r>
            <a:r>
              <a:rPr kumimoji="1" lang="en-US" altLang="ja-JP"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4.1</a:t>
            </a: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10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26" name="テキスト ボックス 25"/>
          <p:cNvSpPr txBox="1"/>
          <p:nvPr/>
        </p:nvSpPr>
        <p:spPr>
          <a:xfrm>
            <a:off x="597859" y="4897177"/>
            <a:ext cx="1014545" cy="534368"/>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1,210</a:t>
            </a:r>
            <a:r>
              <a:rPr kumimoji="1" lang="ja-JP" altLang="en-US"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0.22</a:t>
            </a: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10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27" name="正方形/長方形 26"/>
          <p:cNvSpPr/>
          <p:nvPr/>
        </p:nvSpPr>
        <p:spPr>
          <a:xfrm>
            <a:off x="7516253" y="1366994"/>
            <a:ext cx="2052000" cy="461665"/>
          </a:xfrm>
          <a:prstGeom prst="rect">
            <a:avLst/>
          </a:prstGeom>
          <a:solidFill>
            <a:schemeClr val="tx1">
              <a:lumMod val="75000"/>
              <a:lumOff val="25000"/>
              <a:alpha val="50196"/>
            </a:schemeClr>
          </a:solidFill>
          <a:ln>
            <a:noFill/>
            <a:prstDash val="sysDot"/>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7805738" algn="l"/>
              </a:tabLst>
              <a:defRPr/>
            </a:pPr>
            <a:r>
              <a:rPr kumimoji="1" lang="ja-JP" altLang="en-US" sz="12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４人家族の平均電気使用量（</a:t>
            </a:r>
            <a:r>
              <a:rPr kumimoji="1" lang="en-US" altLang="ja-JP" sz="12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5,500kWh/</a:t>
            </a:r>
            <a:r>
              <a:rPr kumimoji="1" lang="ja-JP" altLang="en-US" sz="12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年）を想定</a:t>
            </a:r>
          </a:p>
        </p:txBody>
      </p:sp>
      <p:sp>
        <p:nvSpPr>
          <p:cNvPr id="28" name="テキスト ボックス 27"/>
          <p:cNvSpPr txBox="1"/>
          <p:nvPr/>
        </p:nvSpPr>
        <p:spPr>
          <a:xfrm>
            <a:off x="1424608" y="5245552"/>
            <a:ext cx="838467" cy="411257"/>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4,125</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0.75</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29" name="テキスト ボックス 28"/>
          <p:cNvSpPr txBox="1"/>
          <p:nvPr/>
        </p:nvSpPr>
        <p:spPr>
          <a:xfrm>
            <a:off x="2140497" y="4721147"/>
            <a:ext cx="838467" cy="411257"/>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8,690</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1.58</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30" name="テキスト ボックス 29"/>
          <p:cNvSpPr txBox="1"/>
          <p:nvPr/>
        </p:nvSpPr>
        <p:spPr>
          <a:xfrm>
            <a:off x="2927369" y="4627542"/>
            <a:ext cx="922314" cy="411257"/>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12,375</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2.25</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31" name="テキスト ボックス 30"/>
          <p:cNvSpPr txBox="1"/>
          <p:nvPr/>
        </p:nvSpPr>
        <p:spPr>
          <a:xfrm>
            <a:off x="3628045" y="4329342"/>
            <a:ext cx="922314" cy="411257"/>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14,520</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2.64</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32" name="テキスト ボックス 31"/>
          <p:cNvSpPr txBox="1"/>
          <p:nvPr/>
        </p:nvSpPr>
        <p:spPr>
          <a:xfrm>
            <a:off x="4336558" y="4019773"/>
            <a:ext cx="922314" cy="411257"/>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15,950</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2.90</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33" name="テキスト ボックス 32"/>
          <p:cNvSpPr txBox="1"/>
          <p:nvPr/>
        </p:nvSpPr>
        <p:spPr>
          <a:xfrm>
            <a:off x="6475838" y="3111790"/>
            <a:ext cx="1014545" cy="411257"/>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18,480</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3.36</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34" name="テキスト ボックス 33"/>
          <p:cNvSpPr txBox="1"/>
          <p:nvPr/>
        </p:nvSpPr>
        <p:spPr>
          <a:xfrm>
            <a:off x="5070915" y="3710204"/>
            <a:ext cx="922314" cy="411257"/>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16,225</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2.95</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35" name="テキスト ボックス 34"/>
          <p:cNvSpPr txBox="1"/>
          <p:nvPr/>
        </p:nvSpPr>
        <p:spPr>
          <a:xfrm>
            <a:off x="5805272" y="3400635"/>
            <a:ext cx="922314" cy="411257"/>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7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16,390</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9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2.98</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4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36" name="左右矢印 35"/>
          <p:cNvSpPr/>
          <p:nvPr/>
        </p:nvSpPr>
        <p:spPr>
          <a:xfrm rot="20542305">
            <a:off x="751521" y="2676082"/>
            <a:ext cx="6602359" cy="995110"/>
          </a:xfrm>
          <a:prstGeom prst="leftRightArrow">
            <a:avLst>
              <a:gd name="adj1" fmla="val 50000"/>
              <a:gd name="adj2" fmla="val 34917"/>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1" lang="en-US" altLang="ja-JP"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10</a:t>
            </a: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年で負担は</a:t>
            </a:r>
            <a:r>
              <a:rPr kumimoji="1" lang="en-US" altLang="ja-JP" sz="28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15.7</a:t>
            </a:r>
            <a:r>
              <a:rPr kumimoji="1" lang="ja-JP" altLang="en-US"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倍</a:t>
            </a:r>
            <a:r>
              <a:rPr lang="ja-JP" altLang="en-US" sz="2000" b="1" dirty="0">
                <a:solidFill>
                  <a:prstClr val="white"/>
                </a:solidFill>
                <a:latin typeface="メイリオ" panose="020B0604030504040204" pitchFamily="50" charset="-128"/>
                <a:ea typeface="メイリオ" panose="020B0604030504040204" pitchFamily="50" charset="-128"/>
              </a:rPr>
              <a:t>に増加</a:t>
            </a:r>
            <a:endParaRPr kumimoji="1" lang="en-US" altLang="ja-JP" sz="20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37" name="テキスト ボックス 36"/>
          <p:cNvSpPr txBox="1"/>
          <p:nvPr/>
        </p:nvSpPr>
        <p:spPr>
          <a:xfrm>
            <a:off x="7266205" y="2388369"/>
            <a:ext cx="1116000" cy="518979"/>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18,975</a:t>
            </a:r>
            <a:r>
              <a:rPr kumimoji="1" lang="ja-JP" altLang="en-US"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kumimoji="1" lang="en-US" altLang="ja-JP"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3.45</a:t>
            </a: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10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3" name="右矢印 2"/>
          <p:cNvSpPr/>
          <p:nvPr/>
        </p:nvSpPr>
        <p:spPr>
          <a:xfrm rot="4742899">
            <a:off x="7694222" y="3344492"/>
            <a:ext cx="1481742" cy="740765"/>
          </a:xfrm>
          <a:prstGeom prst="rightArrow">
            <a:avLst/>
          </a:prstGeom>
          <a:solidFill>
            <a:srgbClr val="8EB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8" name="テキスト ボックス 37"/>
          <p:cNvSpPr txBox="1"/>
          <p:nvPr/>
        </p:nvSpPr>
        <p:spPr>
          <a:xfrm>
            <a:off x="8052053" y="4670762"/>
            <a:ext cx="980401" cy="518979"/>
          </a:xfrm>
          <a:prstGeom prst="rect">
            <a:avLst/>
          </a:prstGeom>
          <a:solidFill>
            <a:srgbClr val="FFFFFF">
              <a:alpha val="89804"/>
            </a:srgbClr>
          </a:solid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世帯負担</a:t>
            </a:r>
            <a:endParaRPr kumimoji="1" lang="en-US" altLang="ja-JP"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7,700</a:t>
            </a:r>
            <a:r>
              <a:rPr kumimoji="1" lang="ja-JP" altLang="en-US"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円</a:t>
            </a:r>
            <a:r>
              <a:rPr kumimoji="1" lang="en-US" altLang="ja-JP"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a:t>
            </a:r>
            <a:r>
              <a:rPr kumimoji="1" lang="ja-JP" altLang="en-US"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rPr>
              <a:t>年</a:t>
            </a:r>
            <a:endParaRPr kumimoji="1" lang="en-US" altLang="ja-JP" sz="1050" b="1" i="0" u="none" strike="noStrike" kern="1200" cap="none" spc="0" normalizeH="0" baseline="0" noProof="0" dirty="0">
              <a:ln>
                <a:noFill/>
              </a:ln>
              <a:solidFill>
                <a:srgbClr val="FF0000"/>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r>
              <a:rPr lang="en-US" altLang="ja-JP" sz="600" b="1" dirty="0">
                <a:solidFill>
                  <a:prstClr val="black"/>
                </a:solidFill>
                <a:latin typeface="メイリオ" pitchFamily="50" charset="-128"/>
                <a:ea typeface="メイリオ" pitchFamily="50" charset="-128"/>
                <a:cs typeface="メイリオ" pitchFamily="50" charset="-128"/>
              </a:rPr>
              <a:t>1</a:t>
            </a:r>
            <a:r>
              <a:rPr kumimoji="1" lang="en-US" altLang="ja-JP"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.40</a:t>
            </a: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円</a:t>
            </a:r>
            <a:r>
              <a:rPr kumimoji="1" lang="en-US" altLang="ja-JP"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/kWh</a:t>
            </a:r>
            <a:r>
              <a:rPr kumimoji="1" lang="ja-JP" altLang="en-US" sz="6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a:t>
            </a:r>
            <a:endParaRPr kumimoji="1" lang="ja-JP" altLang="en-US" sz="10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sp>
        <p:nvSpPr>
          <p:cNvPr id="4" name="正方形/長方形 3"/>
          <p:cNvSpPr/>
          <p:nvPr/>
        </p:nvSpPr>
        <p:spPr>
          <a:xfrm rot="21117056">
            <a:off x="8197163" y="2972241"/>
            <a:ext cx="430887" cy="1323439"/>
          </a:xfrm>
          <a:prstGeom prst="rect">
            <a:avLst/>
          </a:prstGeom>
        </p:spPr>
        <p:txBody>
          <a:bodyPr vert="eaVert" wrap="none">
            <a:spAutoFit/>
          </a:bodyPr>
          <a:lstStyle/>
          <a:p>
            <a:pPr lvl="0" algn="ctr">
              <a:defRPr/>
            </a:pPr>
            <a:r>
              <a:rPr lang="ja-JP" altLang="en-US" sz="1600" b="1" dirty="0">
                <a:solidFill>
                  <a:prstClr val="white"/>
                </a:solidFill>
                <a:latin typeface="メイリオ" panose="020B0604030504040204" pitchFamily="50" charset="-128"/>
                <a:ea typeface="メイリオ" panose="020B0604030504040204" pitchFamily="50" charset="-128"/>
              </a:rPr>
              <a:t>初めて値下げ</a:t>
            </a:r>
            <a:endParaRPr lang="en-US" altLang="ja-JP" sz="1600" b="1" dirty="0">
              <a:solidFill>
                <a:prstClr val="white"/>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63444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701BA8-E36B-FCEA-546E-E2BAE54CBDE7}"/>
              </a:ext>
            </a:extLst>
          </p:cNvPr>
          <p:cNvSpPr>
            <a:spLocks noGrp="1"/>
          </p:cNvSpPr>
          <p:nvPr>
            <p:ph type="ctrTitle"/>
          </p:nvPr>
        </p:nvSpPr>
        <p:spPr>
          <a:xfrm>
            <a:off x="-2506" y="237292"/>
            <a:ext cx="10140082" cy="504000"/>
          </a:xfrm>
        </p:spPr>
        <p:txBody>
          <a:bodyPr>
            <a:noAutofit/>
          </a:bodyPr>
          <a:lstStyle/>
          <a:p>
            <a:r>
              <a:rPr kumimoji="1" lang="ja-JP" altLang="en-US" dirty="0"/>
              <a:t>私たちが子供のころと比べて暑くなっています・・・</a:t>
            </a:r>
          </a:p>
        </p:txBody>
      </p:sp>
      <p:pic>
        <p:nvPicPr>
          <p:cNvPr id="2054" name="Picture 6" descr="暑い（小学生・熱中症・夏・男女2種）の無料フリーイラスト ...">
            <a:extLst>
              <a:ext uri="{FF2B5EF4-FFF2-40B4-BE49-F238E27FC236}">
                <a16:creationId xmlns:a16="http://schemas.microsoft.com/office/drawing/2014/main" id="{6A6CCB5A-37A5-A416-8F4E-1152A6B70C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80" y="821384"/>
            <a:ext cx="5040560" cy="20981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2日は広く酷暑 国内歴代最高気温に迫る41℃予想も 熱中症警戒 ...">
            <a:extLst>
              <a:ext uri="{FF2B5EF4-FFF2-40B4-BE49-F238E27FC236}">
                <a16:creationId xmlns:a16="http://schemas.microsoft.com/office/drawing/2014/main" id="{F5089A49-72D6-61D1-52E0-970462EE4B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44" y="2999609"/>
            <a:ext cx="3943722" cy="29577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4月の日本の平均気温は過去最高を大幅更新 5月も高温傾向 夏の暑 ...">
            <a:extLst>
              <a:ext uri="{FF2B5EF4-FFF2-40B4-BE49-F238E27FC236}">
                <a16:creationId xmlns:a16="http://schemas.microsoft.com/office/drawing/2014/main" id="{AAD37840-4864-48B0-ECD8-BC298077C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040" y="821384"/>
            <a:ext cx="4506585" cy="337993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38343620-5E63-A568-2264-77F217074CC6}"/>
              </a:ext>
            </a:extLst>
          </p:cNvPr>
          <p:cNvSpPr txBox="1"/>
          <p:nvPr/>
        </p:nvSpPr>
        <p:spPr>
          <a:xfrm>
            <a:off x="5127603" y="4581128"/>
            <a:ext cx="4752528" cy="1200329"/>
          </a:xfrm>
          <a:prstGeom prst="rect">
            <a:avLst/>
          </a:prstGeom>
          <a:noFill/>
        </p:spPr>
        <p:txBody>
          <a:bodyPr wrap="square">
            <a:spAutoFit/>
          </a:bodyPr>
          <a:lstStyle/>
          <a:p>
            <a:r>
              <a:rPr lang="ja-JP" altLang="en-US" b="0" i="0" dirty="0">
                <a:solidFill>
                  <a:srgbClr val="000000"/>
                </a:solidFill>
                <a:effectLst/>
                <a:highlight>
                  <a:srgbClr val="FFFFFF"/>
                </a:highlight>
                <a:latin typeface="メイリオ" panose="020B0604030504040204" pitchFamily="50" charset="-128"/>
                <a:ea typeface="メイリオ" panose="020B0604030504040204" pitchFamily="50" charset="-128"/>
              </a:rPr>
              <a:t>日本の気候が亜熱帯化していると、</a:t>
            </a:r>
            <a:r>
              <a:rPr lang="ja-JP" altLang="en-US" dirty="0">
                <a:solidFill>
                  <a:srgbClr val="000000"/>
                </a:solidFill>
                <a:highlight>
                  <a:srgbClr val="FFFFFF"/>
                </a:highlight>
                <a:latin typeface="メイリオ" panose="020B0604030504040204" pitchFamily="50" charset="-128"/>
                <a:ea typeface="メイリオ" panose="020B0604030504040204" pitchFamily="50" charset="-128"/>
              </a:rPr>
              <a:t>ニュースでもネットでも発信されています。</a:t>
            </a:r>
            <a:endParaRPr lang="en-US" altLang="ja-JP" dirty="0">
              <a:solidFill>
                <a:srgbClr val="000000"/>
              </a:solidFill>
              <a:highlight>
                <a:srgbClr val="FFFFFF"/>
              </a:highlight>
              <a:latin typeface="メイリオ" panose="020B0604030504040204" pitchFamily="50" charset="-128"/>
              <a:ea typeface="メイリオ" panose="020B0604030504040204" pitchFamily="50" charset="-128"/>
            </a:endParaRPr>
          </a:p>
          <a:p>
            <a:r>
              <a:rPr lang="ja-JP" altLang="en-US" dirty="0">
                <a:solidFill>
                  <a:srgbClr val="000000"/>
                </a:solidFill>
                <a:highlight>
                  <a:srgbClr val="FFFFFF"/>
                </a:highlight>
                <a:latin typeface="メイリオ" panose="020B0604030504040204" pitchFamily="50" charset="-128"/>
                <a:ea typeface="メイリオ" panose="020B0604030504040204" pitchFamily="50" charset="-128"/>
              </a:rPr>
              <a:t>今は、未来を作っています。</a:t>
            </a:r>
            <a:endParaRPr lang="en-US" altLang="ja-JP" dirty="0">
              <a:solidFill>
                <a:srgbClr val="000000"/>
              </a:solidFill>
              <a:highlight>
                <a:srgbClr val="FFFFFF"/>
              </a:highlight>
              <a:latin typeface="メイリオ" panose="020B0604030504040204" pitchFamily="50" charset="-128"/>
              <a:ea typeface="メイリオ" panose="020B0604030504040204" pitchFamily="50" charset="-128"/>
            </a:endParaRPr>
          </a:p>
          <a:p>
            <a:r>
              <a:rPr lang="ja-JP" altLang="en-US" dirty="0">
                <a:solidFill>
                  <a:srgbClr val="000000"/>
                </a:solidFill>
                <a:highlight>
                  <a:srgbClr val="FFFFFF"/>
                </a:highlight>
                <a:latin typeface="メイリオ" panose="020B0604030504040204" pitchFamily="50" charset="-128"/>
                <a:ea typeface="メイリオ" panose="020B0604030504040204" pitchFamily="50" charset="-128"/>
              </a:rPr>
              <a:t>今、我々に出来る事は何なんでしょうか？</a:t>
            </a:r>
            <a:endParaRPr lang="ja-JP" altLang="en-US" dirty="0"/>
          </a:p>
        </p:txBody>
      </p:sp>
    </p:spTree>
    <p:extLst>
      <p:ext uri="{BB962C8B-B14F-4D97-AF65-F5344CB8AC3E}">
        <p14:creationId xmlns:p14="http://schemas.microsoft.com/office/powerpoint/2010/main" val="278486517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13443" y="757554"/>
            <a:ext cx="9876607" cy="826410"/>
          </a:xfrm>
        </p:spPr>
        <p:txBody>
          <a:bodyPr/>
          <a:lstStyle/>
          <a:p>
            <a:r>
              <a:rPr kumimoji="1" lang="ja-JP" altLang="en-US" dirty="0"/>
              <a:t>円安や国際情勢の影響から燃料価格の高騰を受け、各電力会社は経済産業省に値上げ申請をしていました。</a:t>
            </a:r>
            <a:r>
              <a:rPr lang="ja-JP" altLang="en-US" dirty="0"/>
              <a:t>物価高から</a:t>
            </a:r>
            <a:r>
              <a:rPr lang="en-US" altLang="ja-JP" dirty="0"/>
              <a:t>1</a:t>
            </a:r>
            <a:r>
              <a:rPr lang="ja-JP" altLang="en-US" dirty="0"/>
              <a:t>度は申請内容の見直しを求めた政府ですが、</a:t>
            </a:r>
            <a:r>
              <a:rPr lang="en-US" altLang="ja-JP" dirty="0"/>
              <a:t>2023</a:t>
            </a:r>
            <a:r>
              <a:rPr lang="ja-JP" altLang="en-US" dirty="0"/>
              <a:t>年</a:t>
            </a:r>
            <a:r>
              <a:rPr lang="en-US" altLang="ja-JP" dirty="0"/>
              <a:t>5</a:t>
            </a:r>
            <a:r>
              <a:rPr lang="ja-JP" altLang="en-US" dirty="0"/>
              <a:t>月見直した申請内容を受理し、同年</a:t>
            </a:r>
            <a:r>
              <a:rPr lang="en-US" altLang="ja-JP" dirty="0"/>
              <a:t>6</a:t>
            </a:r>
            <a:r>
              <a:rPr lang="ja-JP" altLang="en-US" dirty="0"/>
              <a:t>月の使用分より値上げされた価格が反映されることとなりました。</a:t>
            </a:r>
            <a:endParaRPr kumimoji="1" lang="ja-JP" altLang="en-US" dirty="0"/>
          </a:p>
        </p:txBody>
      </p:sp>
      <p:sp>
        <p:nvSpPr>
          <p:cNvPr id="3" name="タイトル 2"/>
          <p:cNvSpPr>
            <a:spLocks noGrp="1"/>
          </p:cNvSpPr>
          <p:nvPr>
            <p:ph type="ctrTitle"/>
          </p:nvPr>
        </p:nvSpPr>
        <p:spPr/>
        <p:txBody>
          <a:bodyPr/>
          <a:lstStyle/>
          <a:p>
            <a:r>
              <a:rPr kumimoji="1" lang="en-US" altLang="ja-JP" dirty="0"/>
              <a:t>2023</a:t>
            </a:r>
            <a:r>
              <a:rPr kumimoji="1" lang="ja-JP" altLang="en-US" dirty="0"/>
              <a:t>年</a:t>
            </a:r>
            <a:r>
              <a:rPr kumimoji="1" lang="en-US" altLang="ja-JP" dirty="0"/>
              <a:t>6</a:t>
            </a:r>
            <a:r>
              <a:rPr kumimoji="1" lang="ja-JP" altLang="en-US" dirty="0"/>
              <a:t>月からさらに電気代が値上げへ</a:t>
            </a:r>
          </a:p>
        </p:txBody>
      </p:sp>
      <p:sp>
        <p:nvSpPr>
          <p:cNvPr id="5" name="テキスト ボックス 4"/>
          <p:cNvSpPr txBox="1"/>
          <p:nvPr/>
        </p:nvSpPr>
        <p:spPr>
          <a:xfrm>
            <a:off x="962265" y="5977948"/>
            <a:ext cx="8765059" cy="830997"/>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再エネ賦課金の値下げや燃料調整費への補助金をしても、</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solidFill>
                  <a:prstClr val="white"/>
                </a:solidFill>
                <a:latin typeface="メイリオ" pitchFamily="50" charset="-128"/>
                <a:ea typeface="メイリオ" pitchFamily="50" charset="-128"/>
                <a:cs typeface="メイリオ" pitchFamily="50" charset="-128"/>
              </a:rPr>
              <a:t>　　電気代高騰の歯止めが効いていない状況なのです・・・！</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grpSp>
        <p:nvGrpSpPr>
          <p:cNvPr id="54" name="グループ化 53"/>
          <p:cNvGrpSpPr/>
          <p:nvPr/>
        </p:nvGrpSpPr>
        <p:grpSpPr>
          <a:xfrm>
            <a:off x="25652" y="1807190"/>
            <a:ext cx="4849118" cy="4120422"/>
            <a:chOff x="361898" y="1480819"/>
            <a:chExt cx="5292444" cy="4497129"/>
          </a:xfrm>
        </p:grpSpPr>
        <p:pic>
          <p:nvPicPr>
            <p:cNvPr id="6" name="Picture 2" descr="日本地図のイラスト | かわいいフリー素材集 いらすと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110" y="1603716"/>
              <a:ext cx="4374232" cy="4374232"/>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949072" y="1948960"/>
              <a:ext cx="1210588"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600" b="1" dirty="0">
                  <a:latin typeface="Meiryo UI" panose="020B0604030504040204" pitchFamily="50" charset="-128"/>
                  <a:ea typeface="Meiryo UI" panose="020B0604030504040204" pitchFamily="50" charset="-128"/>
                </a:rPr>
                <a:t>北海道電力</a:t>
              </a:r>
            </a:p>
          </p:txBody>
        </p:sp>
        <p:sp>
          <p:nvSpPr>
            <p:cNvPr id="8" name="テキスト ボックス 7"/>
            <p:cNvSpPr txBox="1"/>
            <p:nvPr/>
          </p:nvSpPr>
          <p:spPr>
            <a:xfrm>
              <a:off x="4679896" y="1480819"/>
              <a:ext cx="864339" cy="461665"/>
            </a:xfrm>
            <a:prstGeom prst="rect">
              <a:avLst/>
            </a:prstGeom>
            <a:noFill/>
          </p:spPr>
          <p:txBody>
            <a:bodyPr wrap="none" rtlCol="0">
              <a:spAutoFit/>
            </a:bodyPr>
            <a:lstStyle/>
            <a:p>
              <a:r>
                <a:rPr lang="en-US" altLang="ja-JP" sz="2400" b="1" dirty="0">
                  <a:solidFill>
                    <a:srgbClr val="FF0000"/>
                  </a:solidFill>
                  <a:latin typeface="Meiryo UI" panose="020B0604030504040204" pitchFamily="50" charset="-128"/>
                  <a:ea typeface="Meiryo UI" panose="020B0604030504040204" pitchFamily="50" charset="-128"/>
                </a:rPr>
                <a:t>21</a:t>
              </a:r>
              <a:r>
                <a:rPr kumimoji="1" lang="en-US" altLang="ja-JP" sz="1600" b="1" dirty="0">
                  <a:solidFill>
                    <a:srgbClr val="FF0000"/>
                  </a:solidFill>
                  <a:latin typeface="Meiryo UI" panose="020B0604030504040204" pitchFamily="50" charset="-128"/>
                  <a:ea typeface="Meiryo UI" panose="020B0604030504040204" pitchFamily="50" charset="-128"/>
                </a:rPr>
                <a:t>%</a:t>
              </a:r>
              <a:endParaRPr kumimoji="1" lang="ja-JP" altLang="en-US" sz="2400" b="1" dirty="0">
                <a:solidFill>
                  <a:srgbClr val="FF0000"/>
                </a:solidFill>
                <a:latin typeface="Meiryo UI" panose="020B0604030504040204" pitchFamily="50" charset="-128"/>
                <a:ea typeface="Meiryo UI" panose="020B0604030504040204" pitchFamily="50" charset="-128"/>
              </a:endParaRPr>
            </a:p>
          </p:txBody>
        </p:sp>
        <p:cxnSp>
          <p:nvCxnSpPr>
            <p:cNvPr id="9" name="直線コネクタ 8"/>
            <p:cNvCxnSpPr>
              <a:stCxn id="7" idx="0"/>
              <a:endCxn id="8" idx="1"/>
            </p:cNvCxnSpPr>
            <p:nvPr/>
          </p:nvCxnSpPr>
          <p:spPr>
            <a:xfrm flipV="1">
              <a:off x="4554366" y="1711652"/>
              <a:ext cx="125530" cy="237308"/>
            </a:xfrm>
            <a:prstGeom prst="line">
              <a:avLst/>
            </a:prstGeom>
            <a:ln w="19050"/>
          </p:spPr>
          <p:style>
            <a:lnRef idx="1">
              <a:schemeClr val="dk1"/>
            </a:lnRef>
            <a:fillRef idx="0">
              <a:schemeClr val="dk1"/>
            </a:fillRef>
            <a:effectRef idx="0">
              <a:schemeClr val="dk1"/>
            </a:effectRef>
            <a:fontRef idx="minor">
              <a:schemeClr val="tx1"/>
            </a:fontRef>
          </p:style>
        </p:cxnSp>
        <p:sp>
          <p:nvSpPr>
            <p:cNvPr id="10" name="テキスト ボックス 9"/>
            <p:cNvSpPr txBox="1"/>
            <p:nvPr/>
          </p:nvSpPr>
          <p:spPr>
            <a:xfrm>
              <a:off x="3674494" y="3218100"/>
              <a:ext cx="1005403"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600" b="1" dirty="0">
                  <a:latin typeface="Meiryo UI" panose="020B0604030504040204" pitchFamily="50" charset="-128"/>
                  <a:ea typeface="Meiryo UI" panose="020B0604030504040204" pitchFamily="50" charset="-128"/>
                </a:rPr>
                <a:t>東北</a:t>
              </a:r>
              <a:r>
                <a:rPr kumimoji="1" lang="ja-JP" altLang="en-US" sz="1600" b="1" dirty="0">
                  <a:latin typeface="Meiryo UI" panose="020B0604030504040204" pitchFamily="50" charset="-128"/>
                  <a:ea typeface="Meiryo UI" panose="020B0604030504040204" pitchFamily="50" charset="-128"/>
                </a:rPr>
                <a:t>電力</a:t>
              </a:r>
            </a:p>
          </p:txBody>
        </p:sp>
        <p:sp>
          <p:nvSpPr>
            <p:cNvPr id="11" name="テキスト ボックス 10"/>
            <p:cNvSpPr txBox="1"/>
            <p:nvPr/>
          </p:nvSpPr>
          <p:spPr>
            <a:xfrm>
              <a:off x="4539581" y="2723215"/>
              <a:ext cx="864339" cy="461665"/>
            </a:xfrm>
            <a:prstGeom prst="rect">
              <a:avLst/>
            </a:prstGeom>
            <a:noFill/>
          </p:spPr>
          <p:txBody>
            <a:bodyPr wrap="none" rtlCol="0">
              <a:spAutoFit/>
            </a:bodyPr>
            <a:lstStyle/>
            <a:p>
              <a:r>
                <a:rPr kumimoji="1" lang="en-US" altLang="ja-JP" sz="2400" b="1" dirty="0">
                  <a:solidFill>
                    <a:srgbClr val="FF0000"/>
                  </a:solidFill>
                  <a:latin typeface="Meiryo UI" panose="020B0604030504040204" pitchFamily="50" charset="-128"/>
                  <a:ea typeface="Meiryo UI" panose="020B0604030504040204" pitchFamily="50" charset="-128"/>
                </a:rPr>
                <a:t>24</a:t>
              </a:r>
              <a:r>
                <a:rPr kumimoji="1" lang="en-US" altLang="ja-JP" sz="1600" b="1" dirty="0">
                  <a:solidFill>
                    <a:srgbClr val="FF0000"/>
                  </a:solidFill>
                  <a:latin typeface="Meiryo UI" panose="020B0604030504040204" pitchFamily="50" charset="-128"/>
                  <a:ea typeface="Meiryo UI" panose="020B0604030504040204" pitchFamily="50" charset="-128"/>
                </a:rPr>
                <a:t>%</a:t>
              </a:r>
              <a:endParaRPr kumimoji="1" lang="ja-JP" altLang="en-US" sz="2400" b="1" dirty="0">
                <a:solidFill>
                  <a:srgbClr val="FF0000"/>
                </a:solidFill>
                <a:latin typeface="Meiryo UI" panose="020B0604030504040204" pitchFamily="50" charset="-128"/>
                <a:ea typeface="Meiryo UI" panose="020B0604030504040204" pitchFamily="50" charset="-128"/>
              </a:endParaRPr>
            </a:p>
          </p:txBody>
        </p:sp>
        <p:cxnSp>
          <p:nvCxnSpPr>
            <p:cNvPr id="12" name="直線コネクタ 11"/>
            <p:cNvCxnSpPr>
              <a:stCxn id="10" idx="0"/>
              <a:endCxn id="11" idx="1"/>
            </p:cNvCxnSpPr>
            <p:nvPr/>
          </p:nvCxnSpPr>
          <p:spPr>
            <a:xfrm flipV="1">
              <a:off x="4177197" y="2954048"/>
              <a:ext cx="362384" cy="264053"/>
            </a:xfrm>
            <a:prstGeom prst="line">
              <a:avLst/>
            </a:prstGeom>
            <a:ln w="19050"/>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4087417" y="3997322"/>
              <a:ext cx="1005403"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600" b="1" dirty="0">
                  <a:latin typeface="Meiryo UI" panose="020B0604030504040204" pitchFamily="50" charset="-128"/>
                  <a:ea typeface="Meiryo UI" panose="020B0604030504040204" pitchFamily="50" charset="-128"/>
                </a:rPr>
                <a:t>東京</a:t>
              </a:r>
              <a:r>
                <a:rPr kumimoji="1" lang="ja-JP" altLang="en-US" sz="1600" b="1" dirty="0">
                  <a:latin typeface="Meiryo UI" panose="020B0604030504040204" pitchFamily="50" charset="-128"/>
                  <a:ea typeface="Meiryo UI" panose="020B0604030504040204" pitchFamily="50" charset="-128"/>
                </a:rPr>
                <a:t>電力</a:t>
              </a:r>
            </a:p>
          </p:txBody>
        </p:sp>
        <p:sp>
          <p:nvSpPr>
            <p:cNvPr id="14" name="テキスト ボックス 13"/>
            <p:cNvSpPr txBox="1"/>
            <p:nvPr/>
          </p:nvSpPr>
          <p:spPr>
            <a:xfrm>
              <a:off x="4622333" y="3432922"/>
              <a:ext cx="864339" cy="461665"/>
            </a:xfrm>
            <a:prstGeom prst="rect">
              <a:avLst/>
            </a:prstGeom>
            <a:noFill/>
          </p:spPr>
          <p:txBody>
            <a:bodyPr wrap="none" rtlCol="0">
              <a:spAutoFit/>
            </a:bodyPr>
            <a:lstStyle/>
            <a:p>
              <a:r>
                <a:rPr lang="en-US" altLang="ja-JP" sz="2400" b="1" dirty="0">
                  <a:solidFill>
                    <a:srgbClr val="FF0000"/>
                  </a:solidFill>
                  <a:latin typeface="Meiryo UI" panose="020B0604030504040204" pitchFamily="50" charset="-128"/>
                  <a:ea typeface="Meiryo UI" panose="020B0604030504040204" pitchFamily="50" charset="-128"/>
                </a:rPr>
                <a:t>14</a:t>
              </a:r>
              <a:r>
                <a:rPr kumimoji="1" lang="en-US" altLang="ja-JP" sz="1600" b="1" dirty="0">
                  <a:solidFill>
                    <a:srgbClr val="FF0000"/>
                  </a:solidFill>
                  <a:latin typeface="Meiryo UI" panose="020B0604030504040204" pitchFamily="50" charset="-128"/>
                  <a:ea typeface="Meiryo UI" panose="020B0604030504040204" pitchFamily="50" charset="-128"/>
                </a:rPr>
                <a:t>%</a:t>
              </a:r>
              <a:endParaRPr kumimoji="1" lang="ja-JP" altLang="en-US" sz="2400" b="1" dirty="0">
                <a:solidFill>
                  <a:srgbClr val="FF0000"/>
                </a:solidFill>
                <a:latin typeface="Meiryo UI" panose="020B0604030504040204" pitchFamily="50" charset="-128"/>
                <a:ea typeface="Meiryo UI" panose="020B0604030504040204" pitchFamily="50" charset="-128"/>
              </a:endParaRPr>
            </a:p>
          </p:txBody>
        </p:sp>
        <p:cxnSp>
          <p:nvCxnSpPr>
            <p:cNvPr id="15" name="直線コネクタ 14"/>
            <p:cNvCxnSpPr>
              <a:stCxn id="13" idx="0"/>
              <a:endCxn id="14" idx="1"/>
            </p:cNvCxnSpPr>
            <p:nvPr/>
          </p:nvCxnSpPr>
          <p:spPr>
            <a:xfrm flipV="1">
              <a:off x="4590120" y="3663755"/>
              <a:ext cx="32213" cy="333567"/>
            </a:xfrm>
            <a:prstGeom prst="line">
              <a:avLst/>
            </a:prstGeom>
            <a:ln w="19050"/>
          </p:spPr>
          <p:style>
            <a:lnRef idx="1">
              <a:schemeClr val="dk1"/>
            </a:lnRef>
            <a:fillRef idx="0">
              <a:schemeClr val="dk1"/>
            </a:fillRef>
            <a:effectRef idx="0">
              <a:schemeClr val="dk1"/>
            </a:effectRef>
            <a:fontRef idx="minor">
              <a:schemeClr val="tx1"/>
            </a:fontRef>
          </p:style>
        </p:cxnSp>
        <p:sp>
          <p:nvSpPr>
            <p:cNvPr id="16" name="テキスト ボックス 15"/>
            <p:cNvSpPr txBox="1"/>
            <p:nvPr/>
          </p:nvSpPr>
          <p:spPr>
            <a:xfrm>
              <a:off x="2636646" y="3750562"/>
              <a:ext cx="1005403"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600" b="1" dirty="0">
                  <a:latin typeface="Meiryo UI" panose="020B0604030504040204" pitchFamily="50" charset="-128"/>
                  <a:ea typeface="Meiryo UI" panose="020B0604030504040204" pitchFamily="50" charset="-128"/>
                </a:rPr>
                <a:t>北陸</a:t>
              </a:r>
              <a:r>
                <a:rPr kumimoji="1" lang="ja-JP" altLang="en-US" sz="1600" b="1" dirty="0">
                  <a:latin typeface="Meiryo UI" panose="020B0604030504040204" pitchFamily="50" charset="-128"/>
                  <a:ea typeface="Meiryo UI" panose="020B0604030504040204" pitchFamily="50" charset="-128"/>
                </a:rPr>
                <a:t>電力</a:t>
              </a:r>
            </a:p>
          </p:txBody>
        </p:sp>
        <p:sp>
          <p:nvSpPr>
            <p:cNvPr id="17" name="テキスト ボックス 16"/>
            <p:cNvSpPr txBox="1"/>
            <p:nvPr/>
          </p:nvSpPr>
          <p:spPr>
            <a:xfrm>
              <a:off x="1875284" y="3321973"/>
              <a:ext cx="864339" cy="461665"/>
            </a:xfrm>
            <a:prstGeom prst="rect">
              <a:avLst/>
            </a:prstGeom>
            <a:noFill/>
          </p:spPr>
          <p:txBody>
            <a:bodyPr wrap="none" rtlCol="0">
              <a:spAutoFit/>
            </a:bodyPr>
            <a:lstStyle/>
            <a:p>
              <a:r>
                <a:rPr lang="en-US" altLang="ja-JP" sz="2400" b="1" dirty="0">
                  <a:solidFill>
                    <a:srgbClr val="FF0000"/>
                  </a:solidFill>
                  <a:latin typeface="Meiryo UI" panose="020B0604030504040204" pitchFamily="50" charset="-128"/>
                  <a:ea typeface="Meiryo UI" panose="020B0604030504040204" pitchFamily="50" charset="-128"/>
                </a:rPr>
                <a:t>4</a:t>
              </a:r>
              <a:r>
                <a:rPr kumimoji="1" lang="en-US" altLang="ja-JP" sz="2400" b="1" dirty="0">
                  <a:solidFill>
                    <a:srgbClr val="FF0000"/>
                  </a:solidFill>
                  <a:latin typeface="Meiryo UI" panose="020B0604030504040204" pitchFamily="50" charset="-128"/>
                  <a:ea typeface="Meiryo UI" panose="020B0604030504040204" pitchFamily="50" charset="-128"/>
                </a:rPr>
                <a:t>2</a:t>
              </a:r>
              <a:r>
                <a:rPr kumimoji="1" lang="en-US" altLang="ja-JP" sz="1600" b="1" dirty="0">
                  <a:solidFill>
                    <a:srgbClr val="FF0000"/>
                  </a:solidFill>
                  <a:latin typeface="Meiryo UI" panose="020B0604030504040204" pitchFamily="50" charset="-128"/>
                  <a:ea typeface="Meiryo UI" panose="020B0604030504040204" pitchFamily="50" charset="-128"/>
                </a:rPr>
                <a:t>%</a:t>
              </a:r>
              <a:endParaRPr kumimoji="1" lang="ja-JP" altLang="en-US" sz="2400" b="1" dirty="0">
                <a:solidFill>
                  <a:srgbClr val="FF0000"/>
                </a:solidFill>
                <a:latin typeface="Meiryo UI" panose="020B0604030504040204" pitchFamily="50" charset="-128"/>
                <a:ea typeface="Meiryo UI" panose="020B0604030504040204" pitchFamily="50" charset="-128"/>
              </a:endParaRPr>
            </a:p>
          </p:txBody>
        </p:sp>
        <p:cxnSp>
          <p:nvCxnSpPr>
            <p:cNvPr id="18" name="直線コネクタ 17"/>
            <p:cNvCxnSpPr>
              <a:stCxn id="16" idx="1"/>
              <a:endCxn id="17" idx="2"/>
            </p:cNvCxnSpPr>
            <p:nvPr/>
          </p:nvCxnSpPr>
          <p:spPr>
            <a:xfrm flipH="1" flipV="1">
              <a:off x="2307454" y="3783638"/>
              <a:ext cx="329192" cy="136201"/>
            </a:xfrm>
            <a:prstGeom prst="line">
              <a:avLst/>
            </a:prstGeom>
            <a:ln w="19050"/>
          </p:spPr>
          <p:style>
            <a:lnRef idx="1">
              <a:schemeClr val="dk1"/>
            </a:lnRef>
            <a:fillRef idx="0">
              <a:schemeClr val="dk1"/>
            </a:fillRef>
            <a:effectRef idx="0">
              <a:schemeClr val="dk1"/>
            </a:effectRef>
            <a:fontRef idx="minor">
              <a:schemeClr val="tx1"/>
            </a:fontRef>
          </p:style>
        </p:cxnSp>
        <p:sp>
          <p:nvSpPr>
            <p:cNvPr id="19" name="テキスト ボックス 18"/>
            <p:cNvSpPr txBox="1"/>
            <p:nvPr/>
          </p:nvSpPr>
          <p:spPr>
            <a:xfrm>
              <a:off x="3548962" y="4495916"/>
              <a:ext cx="748923" cy="2616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050" b="1" dirty="0">
                  <a:latin typeface="Meiryo UI" panose="020B0604030504040204" pitchFamily="50" charset="-128"/>
                  <a:ea typeface="Meiryo UI" panose="020B0604030504040204" pitchFamily="50" charset="-128"/>
                </a:rPr>
                <a:t>中部</a:t>
              </a:r>
              <a:r>
                <a:rPr kumimoji="1" lang="ja-JP" altLang="en-US" sz="1050" b="1" dirty="0">
                  <a:latin typeface="Meiryo UI" panose="020B0604030504040204" pitchFamily="50" charset="-128"/>
                  <a:ea typeface="Meiryo UI" panose="020B0604030504040204" pitchFamily="50" charset="-128"/>
                </a:rPr>
                <a:t>電力</a:t>
              </a:r>
            </a:p>
          </p:txBody>
        </p:sp>
        <p:sp>
          <p:nvSpPr>
            <p:cNvPr id="20" name="テキスト ボックス 19"/>
            <p:cNvSpPr txBox="1"/>
            <p:nvPr/>
          </p:nvSpPr>
          <p:spPr>
            <a:xfrm>
              <a:off x="4398561" y="4389427"/>
              <a:ext cx="492443"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未定</a:t>
              </a:r>
              <a:endParaRPr kumimoji="1" lang="ja-JP" altLang="en-US" sz="2400" b="1" dirty="0">
                <a:latin typeface="Meiryo UI" panose="020B0604030504040204" pitchFamily="50" charset="-128"/>
                <a:ea typeface="Meiryo UI" panose="020B0604030504040204" pitchFamily="50" charset="-128"/>
              </a:endParaRPr>
            </a:p>
          </p:txBody>
        </p:sp>
        <p:cxnSp>
          <p:nvCxnSpPr>
            <p:cNvPr id="21" name="直線コネクタ 20"/>
            <p:cNvCxnSpPr>
              <a:stCxn id="19" idx="3"/>
              <a:endCxn id="20" idx="1"/>
            </p:cNvCxnSpPr>
            <p:nvPr/>
          </p:nvCxnSpPr>
          <p:spPr>
            <a:xfrm flipV="1">
              <a:off x="4297885" y="4527926"/>
              <a:ext cx="100676" cy="98795"/>
            </a:xfrm>
            <a:prstGeom prst="line">
              <a:avLst/>
            </a:prstGeom>
            <a:ln w="19050"/>
          </p:spPr>
          <p:style>
            <a:lnRef idx="1">
              <a:schemeClr val="dk1"/>
            </a:lnRef>
            <a:fillRef idx="0">
              <a:schemeClr val="dk1"/>
            </a:fillRef>
            <a:effectRef idx="0">
              <a:schemeClr val="dk1"/>
            </a:effectRef>
            <a:fontRef idx="minor">
              <a:schemeClr val="tx1"/>
            </a:fontRef>
          </p:style>
        </p:cxnSp>
        <p:sp>
          <p:nvSpPr>
            <p:cNvPr id="22" name="テキスト ボックス 21"/>
            <p:cNvSpPr txBox="1"/>
            <p:nvPr/>
          </p:nvSpPr>
          <p:spPr>
            <a:xfrm>
              <a:off x="386490" y="5233858"/>
              <a:ext cx="1005403"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600" b="1" dirty="0">
                  <a:latin typeface="Meiryo UI" panose="020B0604030504040204" pitchFamily="50" charset="-128"/>
                  <a:ea typeface="Meiryo UI" panose="020B0604030504040204" pitchFamily="50" charset="-128"/>
                </a:rPr>
                <a:t>沖縄</a:t>
              </a:r>
              <a:r>
                <a:rPr kumimoji="1" lang="ja-JP" altLang="en-US" sz="1600" b="1" dirty="0">
                  <a:latin typeface="Meiryo UI" panose="020B0604030504040204" pitchFamily="50" charset="-128"/>
                  <a:ea typeface="Meiryo UI" panose="020B0604030504040204" pitchFamily="50" charset="-128"/>
                </a:rPr>
                <a:t>電力</a:t>
              </a:r>
            </a:p>
          </p:txBody>
        </p:sp>
        <p:sp>
          <p:nvSpPr>
            <p:cNvPr id="23" name="テキスト ボックス 22"/>
            <p:cNvSpPr txBox="1"/>
            <p:nvPr/>
          </p:nvSpPr>
          <p:spPr>
            <a:xfrm>
              <a:off x="361898" y="4666426"/>
              <a:ext cx="864339" cy="461665"/>
            </a:xfrm>
            <a:prstGeom prst="rect">
              <a:avLst/>
            </a:prstGeom>
            <a:noFill/>
          </p:spPr>
          <p:txBody>
            <a:bodyPr wrap="none" rtlCol="0">
              <a:spAutoFit/>
            </a:bodyPr>
            <a:lstStyle/>
            <a:p>
              <a:r>
                <a:rPr lang="en-US" altLang="ja-JP" sz="2400" b="1" dirty="0">
                  <a:solidFill>
                    <a:srgbClr val="FF0000"/>
                  </a:solidFill>
                  <a:latin typeface="Meiryo UI" panose="020B0604030504040204" pitchFamily="50" charset="-128"/>
                  <a:ea typeface="Meiryo UI" panose="020B0604030504040204" pitchFamily="50" charset="-128"/>
                </a:rPr>
                <a:t>38</a:t>
              </a:r>
              <a:r>
                <a:rPr kumimoji="1" lang="en-US" altLang="ja-JP" sz="1600" b="1" dirty="0">
                  <a:solidFill>
                    <a:srgbClr val="FF0000"/>
                  </a:solidFill>
                  <a:latin typeface="Meiryo UI" panose="020B0604030504040204" pitchFamily="50" charset="-128"/>
                  <a:ea typeface="Meiryo UI" panose="020B0604030504040204" pitchFamily="50" charset="-128"/>
                </a:rPr>
                <a:t>%</a:t>
              </a:r>
              <a:endParaRPr kumimoji="1" lang="ja-JP" altLang="en-US" sz="2400" b="1" dirty="0">
                <a:solidFill>
                  <a:srgbClr val="FF0000"/>
                </a:solidFill>
                <a:latin typeface="Meiryo UI" panose="020B0604030504040204" pitchFamily="50" charset="-128"/>
                <a:ea typeface="Meiryo UI" panose="020B0604030504040204" pitchFamily="50" charset="-128"/>
              </a:endParaRPr>
            </a:p>
          </p:txBody>
        </p:sp>
        <p:cxnSp>
          <p:nvCxnSpPr>
            <p:cNvPr id="24" name="直線コネクタ 23"/>
            <p:cNvCxnSpPr>
              <a:stCxn id="22" idx="0"/>
              <a:endCxn id="23" idx="2"/>
            </p:cNvCxnSpPr>
            <p:nvPr/>
          </p:nvCxnSpPr>
          <p:spPr>
            <a:xfrm flipH="1" flipV="1">
              <a:off x="794068" y="5128091"/>
              <a:ext cx="95124" cy="105767"/>
            </a:xfrm>
            <a:prstGeom prst="line">
              <a:avLst/>
            </a:prstGeom>
            <a:ln w="19050"/>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2675001" y="4357416"/>
              <a:ext cx="748923" cy="2616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050" b="1" dirty="0">
                  <a:latin typeface="Meiryo UI" panose="020B0604030504040204" pitchFamily="50" charset="-128"/>
                  <a:ea typeface="Meiryo UI" panose="020B0604030504040204" pitchFamily="50" charset="-128"/>
                </a:rPr>
                <a:t>関西</a:t>
              </a:r>
              <a:r>
                <a:rPr kumimoji="1" lang="ja-JP" altLang="en-US" sz="1050" b="1" dirty="0">
                  <a:latin typeface="Meiryo UI" panose="020B0604030504040204" pitchFamily="50" charset="-128"/>
                  <a:ea typeface="Meiryo UI" panose="020B0604030504040204" pitchFamily="50" charset="-128"/>
                </a:rPr>
                <a:t>電力</a:t>
              </a:r>
            </a:p>
          </p:txBody>
        </p:sp>
        <p:sp>
          <p:nvSpPr>
            <p:cNvPr id="26" name="テキスト ボックス 25"/>
            <p:cNvSpPr txBox="1"/>
            <p:nvPr/>
          </p:nvSpPr>
          <p:spPr>
            <a:xfrm>
              <a:off x="2957611" y="5394237"/>
              <a:ext cx="492443"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未定</a:t>
              </a:r>
              <a:endParaRPr kumimoji="1" lang="ja-JP" altLang="en-US" sz="2400" b="1" dirty="0">
                <a:latin typeface="Meiryo UI" panose="020B0604030504040204" pitchFamily="50" charset="-128"/>
                <a:ea typeface="Meiryo UI" panose="020B0604030504040204" pitchFamily="50" charset="-128"/>
              </a:endParaRPr>
            </a:p>
          </p:txBody>
        </p:sp>
        <p:cxnSp>
          <p:nvCxnSpPr>
            <p:cNvPr id="27" name="直線コネクタ 26"/>
            <p:cNvCxnSpPr>
              <a:stCxn id="25" idx="2"/>
              <a:endCxn id="26" idx="1"/>
            </p:cNvCxnSpPr>
            <p:nvPr/>
          </p:nvCxnSpPr>
          <p:spPr>
            <a:xfrm flipH="1">
              <a:off x="2957611" y="4619026"/>
              <a:ext cx="91852" cy="913711"/>
            </a:xfrm>
            <a:prstGeom prst="line">
              <a:avLst/>
            </a:prstGeom>
            <a:ln w="19050"/>
          </p:spPr>
          <p:style>
            <a:lnRef idx="1">
              <a:schemeClr val="dk1"/>
            </a:lnRef>
            <a:fillRef idx="0">
              <a:schemeClr val="dk1"/>
            </a:fillRef>
            <a:effectRef idx="0">
              <a:schemeClr val="dk1"/>
            </a:effectRef>
            <a:fontRef idx="minor">
              <a:schemeClr val="tx1"/>
            </a:fontRef>
          </p:style>
        </p:cxnSp>
        <p:sp>
          <p:nvSpPr>
            <p:cNvPr id="28" name="テキスト ボックス 27"/>
            <p:cNvSpPr txBox="1"/>
            <p:nvPr/>
          </p:nvSpPr>
          <p:spPr>
            <a:xfrm>
              <a:off x="1357243" y="4751379"/>
              <a:ext cx="748923" cy="261610"/>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050" b="1" dirty="0">
                  <a:latin typeface="Meiryo UI" panose="020B0604030504040204" pitchFamily="50" charset="-128"/>
                  <a:ea typeface="Meiryo UI" panose="020B0604030504040204" pitchFamily="50" charset="-128"/>
                </a:rPr>
                <a:t>九州</a:t>
              </a:r>
              <a:r>
                <a:rPr kumimoji="1" lang="ja-JP" altLang="en-US" sz="1050" b="1" dirty="0">
                  <a:latin typeface="Meiryo UI" panose="020B0604030504040204" pitchFamily="50" charset="-128"/>
                  <a:ea typeface="Meiryo UI" panose="020B0604030504040204" pitchFamily="50" charset="-128"/>
                </a:rPr>
                <a:t>電力</a:t>
              </a:r>
            </a:p>
          </p:txBody>
        </p:sp>
        <p:sp>
          <p:nvSpPr>
            <p:cNvPr id="29" name="テキスト ボックス 28"/>
            <p:cNvSpPr txBox="1"/>
            <p:nvPr/>
          </p:nvSpPr>
          <p:spPr>
            <a:xfrm>
              <a:off x="744112" y="4433588"/>
              <a:ext cx="492443" cy="276999"/>
            </a:xfrm>
            <a:prstGeom prst="rect">
              <a:avLst/>
            </a:prstGeom>
            <a:noFill/>
          </p:spPr>
          <p:txBody>
            <a:bodyPr wrap="none" rtlCol="0">
              <a:spAutoFit/>
            </a:bodyPr>
            <a:lstStyle/>
            <a:p>
              <a:r>
                <a:rPr lang="ja-JP" altLang="en-US" sz="1200" b="1" dirty="0">
                  <a:latin typeface="Meiryo UI" panose="020B0604030504040204" pitchFamily="50" charset="-128"/>
                  <a:ea typeface="Meiryo UI" panose="020B0604030504040204" pitchFamily="50" charset="-128"/>
                </a:rPr>
                <a:t>未定</a:t>
              </a:r>
              <a:endParaRPr kumimoji="1" lang="ja-JP" altLang="en-US" sz="2400" b="1" dirty="0">
                <a:latin typeface="Meiryo UI" panose="020B0604030504040204" pitchFamily="50" charset="-128"/>
                <a:ea typeface="Meiryo UI" panose="020B0604030504040204" pitchFamily="50" charset="-128"/>
              </a:endParaRPr>
            </a:p>
          </p:txBody>
        </p:sp>
        <p:cxnSp>
          <p:nvCxnSpPr>
            <p:cNvPr id="30" name="直線コネクタ 29"/>
            <p:cNvCxnSpPr>
              <a:stCxn id="28" idx="1"/>
              <a:endCxn id="29" idx="2"/>
            </p:cNvCxnSpPr>
            <p:nvPr/>
          </p:nvCxnSpPr>
          <p:spPr>
            <a:xfrm flipH="1" flipV="1">
              <a:off x="990334" y="4710587"/>
              <a:ext cx="366909" cy="171597"/>
            </a:xfrm>
            <a:prstGeom prst="line">
              <a:avLst/>
            </a:prstGeom>
            <a:ln w="19050"/>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1305967" y="4051938"/>
              <a:ext cx="1005403"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600" b="1" dirty="0">
                  <a:latin typeface="Meiryo UI" panose="020B0604030504040204" pitchFamily="50" charset="-128"/>
                  <a:ea typeface="Meiryo UI" panose="020B0604030504040204" pitchFamily="50" charset="-128"/>
                </a:rPr>
                <a:t>中国</a:t>
              </a:r>
              <a:r>
                <a:rPr kumimoji="1" lang="ja-JP" altLang="en-US" sz="1600" b="1" dirty="0">
                  <a:latin typeface="Meiryo UI" panose="020B0604030504040204" pitchFamily="50" charset="-128"/>
                  <a:ea typeface="Meiryo UI" panose="020B0604030504040204" pitchFamily="50" charset="-128"/>
                </a:rPr>
                <a:t>電力</a:t>
              </a:r>
            </a:p>
          </p:txBody>
        </p:sp>
        <p:sp>
          <p:nvSpPr>
            <p:cNvPr id="32" name="テキスト ボックス 31"/>
            <p:cNvSpPr txBox="1"/>
            <p:nvPr/>
          </p:nvSpPr>
          <p:spPr>
            <a:xfrm>
              <a:off x="721068" y="3506526"/>
              <a:ext cx="864339" cy="461665"/>
            </a:xfrm>
            <a:prstGeom prst="rect">
              <a:avLst/>
            </a:prstGeom>
            <a:noFill/>
          </p:spPr>
          <p:txBody>
            <a:bodyPr wrap="none" rtlCol="0">
              <a:spAutoFit/>
            </a:bodyPr>
            <a:lstStyle/>
            <a:p>
              <a:r>
                <a:rPr lang="en-US" altLang="ja-JP" sz="2400" b="1" dirty="0">
                  <a:solidFill>
                    <a:srgbClr val="FF0000"/>
                  </a:solidFill>
                  <a:latin typeface="Meiryo UI" panose="020B0604030504040204" pitchFamily="50" charset="-128"/>
                  <a:ea typeface="Meiryo UI" panose="020B0604030504040204" pitchFamily="50" charset="-128"/>
                </a:rPr>
                <a:t>29</a:t>
              </a:r>
              <a:r>
                <a:rPr kumimoji="1" lang="en-US" altLang="ja-JP" sz="1600" b="1" dirty="0">
                  <a:solidFill>
                    <a:srgbClr val="FF0000"/>
                  </a:solidFill>
                  <a:latin typeface="Meiryo UI" panose="020B0604030504040204" pitchFamily="50" charset="-128"/>
                  <a:ea typeface="Meiryo UI" panose="020B0604030504040204" pitchFamily="50" charset="-128"/>
                </a:rPr>
                <a:t>%</a:t>
              </a:r>
              <a:endParaRPr kumimoji="1" lang="ja-JP" altLang="en-US" sz="2400" b="1" dirty="0">
                <a:solidFill>
                  <a:srgbClr val="FF0000"/>
                </a:solidFill>
                <a:latin typeface="Meiryo UI" panose="020B0604030504040204" pitchFamily="50" charset="-128"/>
                <a:ea typeface="Meiryo UI" panose="020B0604030504040204" pitchFamily="50" charset="-128"/>
              </a:endParaRPr>
            </a:p>
          </p:txBody>
        </p:sp>
        <p:cxnSp>
          <p:nvCxnSpPr>
            <p:cNvPr id="33" name="直線コネクタ 32"/>
            <p:cNvCxnSpPr>
              <a:stCxn id="31" idx="1"/>
              <a:endCxn id="32" idx="2"/>
            </p:cNvCxnSpPr>
            <p:nvPr/>
          </p:nvCxnSpPr>
          <p:spPr>
            <a:xfrm flipH="1" flipV="1">
              <a:off x="1153238" y="3968191"/>
              <a:ext cx="152729" cy="253024"/>
            </a:xfrm>
            <a:prstGeom prst="line">
              <a:avLst/>
            </a:prstGeom>
            <a:ln w="19050"/>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2337102" y="4826315"/>
              <a:ext cx="1005403" cy="338554"/>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1600" b="1" dirty="0">
                  <a:latin typeface="Meiryo UI" panose="020B0604030504040204" pitchFamily="50" charset="-128"/>
                  <a:ea typeface="Meiryo UI" panose="020B0604030504040204" pitchFamily="50" charset="-128"/>
                </a:rPr>
                <a:t>四国</a:t>
              </a:r>
              <a:r>
                <a:rPr kumimoji="1" lang="ja-JP" altLang="en-US" sz="1600" b="1" dirty="0">
                  <a:latin typeface="Meiryo UI" panose="020B0604030504040204" pitchFamily="50" charset="-128"/>
                  <a:ea typeface="Meiryo UI" panose="020B0604030504040204" pitchFamily="50" charset="-128"/>
                </a:rPr>
                <a:t>電力</a:t>
              </a:r>
            </a:p>
          </p:txBody>
        </p:sp>
        <p:sp>
          <p:nvSpPr>
            <p:cNvPr id="35" name="テキスト ボックス 34"/>
            <p:cNvSpPr txBox="1"/>
            <p:nvPr/>
          </p:nvSpPr>
          <p:spPr>
            <a:xfrm>
              <a:off x="3712065" y="4931050"/>
              <a:ext cx="864339" cy="461665"/>
            </a:xfrm>
            <a:prstGeom prst="rect">
              <a:avLst/>
            </a:prstGeom>
            <a:noFill/>
          </p:spPr>
          <p:txBody>
            <a:bodyPr wrap="none" rtlCol="0">
              <a:spAutoFit/>
            </a:bodyPr>
            <a:lstStyle/>
            <a:p>
              <a:r>
                <a:rPr lang="en-US" altLang="ja-JP" sz="2400" b="1" dirty="0">
                  <a:solidFill>
                    <a:srgbClr val="FF0000"/>
                  </a:solidFill>
                  <a:latin typeface="Meiryo UI" panose="020B0604030504040204" pitchFamily="50" charset="-128"/>
                  <a:ea typeface="Meiryo UI" panose="020B0604030504040204" pitchFamily="50" charset="-128"/>
                </a:rPr>
                <a:t>25</a:t>
              </a:r>
              <a:r>
                <a:rPr kumimoji="1" lang="en-US" altLang="ja-JP" sz="1600" b="1" dirty="0">
                  <a:solidFill>
                    <a:srgbClr val="FF0000"/>
                  </a:solidFill>
                  <a:latin typeface="Meiryo UI" panose="020B0604030504040204" pitchFamily="50" charset="-128"/>
                  <a:ea typeface="Meiryo UI" panose="020B0604030504040204" pitchFamily="50" charset="-128"/>
                </a:rPr>
                <a:t>%</a:t>
              </a:r>
              <a:endParaRPr kumimoji="1" lang="ja-JP" altLang="en-US" sz="2400" b="1" dirty="0">
                <a:solidFill>
                  <a:srgbClr val="FF0000"/>
                </a:solidFill>
                <a:latin typeface="Meiryo UI" panose="020B0604030504040204" pitchFamily="50" charset="-128"/>
                <a:ea typeface="Meiryo UI" panose="020B0604030504040204" pitchFamily="50" charset="-128"/>
              </a:endParaRPr>
            </a:p>
          </p:txBody>
        </p:sp>
        <p:cxnSp>
          <p:nvCxnSpPr>
            <p:cNvPr id="36" name="直線コネクタ 35"/>
            <p:cNvCxnSpPr>
              <a:stCxn id="34" idx="3"/>
              <a:endCxn id="35" idx="1"/>
            </p:cNvCxnSpPr>
            <p:nvPr/>
          </p:nvCxnSpPr>
          <p:spPr>
            <a:xfrm>
              <a:off x="3342505" y="4995592"/>
              <a:ext cx="369560" cy="166291"/>
            </a:xfrm>
            <a:prstGeom prst="line">
              <a:avLst/>
            </a:prstGeom>
            <a:ln w="19050"/>
          </p:spPr>
          <p:style>
            <a:lnRef idx="1">
              <a:schemeClr val="dk1"/>
            </a:lnRef>
            <a:fillRef idx="0">
              <a:schemeClr val="dk1"/>
            </a:fillRef>
            <a:effectRef idx="0">
              <a:schemeClr val="dk1"/>
            </a:effectRef>
            <a:fontRef idx="minor">
              <a:schemeClr val="tx1"/>
            </a:fontRef>
          </p:style>
        </p:cxnSp>
      </p:grpSp>
      <p:sp>
        <p:nvSpPr>
          <p:cNvPr id="55" name="雲形吹き出し 54"/>
          <p:cNvSpPr/>
          <p:nvPr/>
        </p:nvSpPr>
        <p:spPr>
          <a:xfrm>
            <a:off x="59802" y="1691823"/>
            <a:ext cx="3124671" cy="1033178"/>
          </a:xfrm>
          <a:prstGeom prst="cloudCallout">
            <a:avLst>
              <a:gd name="adj1" fmla="val 53317"/>
              <a:gd name="adj2" fmla="val 38751"/>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正方形/長方形 59"/>
          <p:cNvSpPr/>
          <p:nvPr/>
        </p:nvSpPr>
        <p:spPr>
          <a:xfrm>
            <a:off x="-172834" y="1884757"/>
            <a:ext cx="358484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prstClr val="black"/>
                </a:solidFill>
                <a:latin typeface="Calibri" panose="020F0502020204030204"/>
                <a:ea typeface="游ゴシック" panose="020B0400000000000000" pitchFamily="50" charset="-128"/>
              </a:rPr>
              <a:t>新単価を確認すると、</a:t>
            </a:r>
            <a:endParaRPr lang="en-US" altLang="ja-JP" sz="1600" b="1" dirty="0">
              <a:solidFill>
                <a:prstClr val="black"/>
              </a:solidFill>
              <a:latin typeface="Calibri" panose="020F0502020204030204"/>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1" dirty="0">
                <a:solidFill>
                  <a:prstClr val="black"/>
                </a:solidFill>
                <a:latin typeface="Calibri" panose="020F0502020204030204"/>
                <a:ea typeface="游ゴシック" panose="020B0400000000000000" pitchFamily="50" charset="-128"/>
              </a:rPr>
              <a:t>10</a:t>
            </a:r>
            <a:r>
              <a:rPr lang="ja-JP" altLang="en-US" sz="1600" b="1" dirty="0">
                <a:solidFill>
                  <a:prstClr val="black"/>
                </a:solidFill>
                <a:latin typeface="Calibri" panose="020F0502020204030204"/>
                <a:ea typeface="游ゴシック" panose="020B0400000000000000" pitchFamily="50" charset="-128"/>
              </a:rPr>
              <a:t>円以上も値上げしている</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1" name="角丸四角形 60"/>
          <p:cNvSpPr/>
          <p:nvPr/>
        </p:nvSpPr>
        <p:spPr>
          <a:xfrm>
            <a:off x="106552" y="1333528"/>
            <a:ext cx="3234092" cy="267643"/>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各電力会社の平均値上げ幅の一覧</a:t>
            </a:r>
          </a:p>
        </p:txBody>
      </p:sp>
      <p:pic>
        <p:nvPicPr>
          <p:cNvPr id="37" name="図 36">
            <a:extLst>
              <a:ext uri="{FF2B5EF4-FFF2-40B4-BE49-F238E27FC236}">
                <a16:creationId xmlns:a16="http://schemas.microsoft.com/office/drawing/2014/main" id="{42201497-5C7B-4F7D-90AC-C06641AD0A0B}"/>
              </a:ext>
            </a:extLst>
          </p:cNvPr>
          <p:cNvPicPr>
            <a:picLocks noChangeAspect="1"/>
          </p:cNvPicPr>
          <p:nvPr/>
        </p:nvPicPr>
        <p:blipFill>
          <a:blip r:embed="rId3"/>
          <a:stretch>
            <a:fillRect/>
          </a:stretch>
        </p:blipFill>
        <p:spPr>
          <a:xfrm>
            <a:off x="4721145" y="2285916"/>
            <a:ext cx="5119363" cy="3375332"/>
          </a:xfrm>
          <a:prstGeom prst="rect">
            <a:avLst/>
          </a:prstGeom>
        </p:spPr>
      </p:pic>
    </p:spTree>
    <p:extLst>
      <p:ext uri="{BB962C8B-B14F-4D97-AF65-F5344CB8AC3E}">
        <p14:creationId xmlns:p14="http://schemas.microsoft.com/office/powerpoint/2010/main" val="1184440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lang="ja-JP" altLang="en-US" dirty="0"/>
              <a:t>月々の電気代</a:t>
            </a:r>
            <a:r>
              <a:rPr lang="en-US" altLang="ja-JP" dirty="0"/>
              <a:t>12,000</a:t>
            </a:r>
            <a:r>
              <a:rPr lang="ja-JP" altLang="en-US" dirty="0"/>
              <a:t>円を</a:t>
            </a:r>
            <a:r>
              <a:rPr lang="en-US" altLang="ja-JP" dirty="0"/>
              <a:t>30</a:t>
            </a:r>
            <a:r>
              <a:rPr lang="ja-JP" altLang="en-US" dirty="0"/>
              <a:t>年間、電力会社で支払い続けると、実に</a:t>
            </a:r>
            <a:r>
              <a:rPr lang="en-US" altLang="ja-JP" dirty="0"/>
              <a:t>432</a:t>
            </a:r>
            <a:r>
              <a:rPr lang="ja-JP" altLang="en-US" dirty="0"/>
              <a:t>万円も電気代を払い続けることになります。</a:t>
            </a:r>
            <a:r>
              <a:rPr lang="ja-JP" altLang="en-US" b="1" dirty="0"/>
              <a:t>当然、「エネルギー価格の高騰」や「再エネ賦課金の上昇」等による電気代上昇分を加味すれば、負担はさらに大きくなっていくのは確実です。</a:t>
            </a:r>
          </a:p>
        </p:txBody>
      </p:sp>
      <p:sp>
        <p:nvSpPr>
          <p:cNvPr id="3" name="タイトル 2"/>
          <p:cNvSpPr>
            <a:spLocks noGrp="1"/>
          </p:cNvSpPr>
          <p:nvPr>
            <p:ph type="ctrTitle"/>
          </p:nvPr>
        </p:nvSpPr>
        <p:spPr/>
        <p:txBody>
          <a:bodyPr/>
          <a:lstStyle/>
          <a:p>
            <a:r>
              <a:rPr kumimoji="1" lang="ja-JP" altLang="en-US" dirty="0"/>
              <a:t>生涯に支払うことになる電気代は</a:t>
            </a:r>
            <a:r>
              <a:rPr lang="en-US" altLang="ja-JP" dirty="0"/>
              <a:t>5</a:t>
            </a:r>
            <a:r>
              <a:rPr kumimoji="1" lang="en-US" altLang="ja-JP" dirty="0"/>
              <a:t>00</a:t>
            </a:r>
            <a:r>
              <a:rPr kumimoji="1" lang="ja-JP" altLang="en-US" dirty="0"/>
              <a:t>万円を超えます</a:t>
            </a:r>
          </a:p>
        </p:txBody>
      </p:sp>
      <p:sp>
        <p:nvSpPr>
          <p:cNvPr id="4" name="テキスト ボックス 3"/>
          <p:cNvSpPr txBox="1"/>
          <p:nvPr/>
        </p:nvSpPr>
        <p:spPr>
          <a:xfrm>
            <a:off x="949336" y="5954664"/>
            <a:ext cx="8765059" cy="861774"/>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月々にお支払いする電気代が</a:t>
            </a:r>
            <a:r>
              <a:rPr kumimoji="1" lang="en-US" altLang="ja-JP"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1</a:t>
            </a: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万</a:t>
            </a:r>
            <a:r>
              <a:rPr kumimoji="1" lang="en-US" altLang="ja-JP"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2000</a:t>
            </a: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円とすると、</a:t>
            </a:r>
            <a:endParaRPr kumimoji="1" lang="en-US" altLang="ja-JP"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　　　</a:t>
            </a:r>
            <a:r>
              <a:rPr kumimoji="1" lang="en-US" altLang="ja-JP"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30</a:t>
            </a: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年間の負担額は</a:t>
            </a:r>
            <a:r>
              <a:rPr kumimoji="1" lang="en-US" altLang="ja-JP" sz="25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432</a:t>
            </a:r>
            <a:r>
              <a:rPr kumimoji="1" lang="ja-JP" altLang="en-US" sz="25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万円以上</a:t>
            </a: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にもなる見通しです</a:t>
            </a:r>
            <a:endParaRPr kumimoji="1" lang="en-US" altLang="ja-JP"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graphicFrame>
        <p:nvGraphicFramePr>
          <p:cNvPr id="5" name="グラフ 4"/>
          <p:cNvGraphicFramePr>
            <a:graphicFrameLocks/>
          </p:cNvGraphicFramePr>
          <p:nvPr/>
        </p:nvGraphicFramePr>
        <p:xfrm>
          <a:off x="128464" y="3356992"/>
          <a:ext cx="8568952" cy="268380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表 5"/>
          <p:cNvGraphicFramePr>
            <a:graphicFrameLocks noGrp="1"/>
          </p:cNvGraphicFramePr>
          <p:nvPr/>
        </p:nvGraphicFramePr>
        <p:xfrm>
          <a:off x="203200" y="1332668"/>
          <a:ext cx="9524122" cy="1968500"/>
        </p:xfrm>
        <a:graphic>
          <a:graphicData uri="http://schemas.openxmlformats.org/drawingml/2006/table">
            <a:tbl>
              <a:tblPr/>
              <a:tblGrid>
                <a:gridCol w="1208437">
                  <a:extLst>
                    <a:ext uri="{9D8B030D-6E8A-4147-A177-3AD203B41FA5}">
                      <a16:colId xmlns:a16="http://schemas.microsoft.com/office/drawing/2014/main" val="2548381664"/>
                    </a:ext>
                  </a:extLst>
                </a:gridCol>
                <a:gridCol w="1187955">
                  <a:extLst>
                    <a:ext uri="{9D8B030D-6E8A-4147-A177-3AD203B41FA5}">
                      <a16:colId xmlns:a16="http://schemas.microsoft.com/office/drawing/2014/main" val="2878616702"/>
                    </a:ext>
                  </a:extLst>
                </a:gridCol>
                <a:gridCol w="1187955">
                  <a:extLst>
                    <a:ext uri="{9D8B030D-6E8A-4147-A177-3AD203B41FA5}">
                      <a16:colId xmlns:a16="http://schemas.microsoft.com/office/drawing/2014/main" val="624884734"/>
                    </a:ext>
                  </a:extLst>
                </a:gridCol>
                <a:gridCol w="1187955">
                  <a:extLst>
                    <a:ext uri="{9D8B030D-6E8A-4147-A177-3AD203B41FA5}">
                      <a16:colId xmlns:a16="http://schemas.microsoft.com/office/drawing/2014/main" val="964511767"/>
                    </a:ext>
                  </a:extLst>
                </a:gridCol>
                <a:gridCol w="1187955">
                  <a:extLst>
                    <a:ext uri="{9D8B030D-6E8A-4147-A177-3AD203B41FA5}">
                      <a16:colId xmlns:a16="http://schemas.microsoft.com/office/drawing/2014/main" val="3784672866"/>
                    </a:ext>
                  </a:extLst>
                </a:gridCol>
                <a:gridCol w="1187955">
                  <a:extLst>
                    <a:ext uri="{9D8B030D-6E8A-4147-A177-3AD203B41FA5}">
                      <a16:colId xmlns:a16="http://schemas.microsoft.com/office/drawing/2014/main" val="3348791114"/>
                    </a:ext>
                  </a:extLst>
                </a:gridCol>
                <a:gridCol w="1187955">
                  <a:extLst>
                    <a:ext uri="{9D8B030D-6E8A-4147-A177-3AD203B41FA5}">
                      <a16:colId xmlns:a16="http://schemas.microsoft.com/office/drawing/2014/main" val="876629105"/>
                    </a:ext>
                  </a:extLst>
                </a:gridCol>
                <a:gridCol w="1187955">
                  <a:extLst>
                    <a:ext uri="{9D8B030D-6E8A-4147-A177-3AD203B41FA5}">
                      <a16:colId xmlns:a16="http://schemas.microsoft.com/office/drawing/2014/main" val="3168149903"/>
                    </a:ext>
                  </a:extLst>
                </a:gridCol>
              </a:tblGrid>
              <a:tr h="368300">
                <a:tc>
                  <a:txBody>
                    <a:bodyPr/>
                    <a:lstStyle/>
                    <a:p>
                      <a:pPr algn="ctr" rtl="0" fontAlgn="ct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累積年数／</a:t>
                      </a:r>
                      <a:br>
                        <a:rPr lang="ja-JP" altLang="en-US" sz="10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毎月の電気代</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8,000</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円</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月の</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p>
                      <a:pPr algn="ctr" rtl="0"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お支払い</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rtl="0"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10,000</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円</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月の</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p>
                      <a:pPr algn="ctr" rtl="0"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お支払い</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rtl="0"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12,000</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円</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月の</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p>
                      <a:pPr algn="ctr" rtl="0"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お支払い</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14,000</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円</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月の</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p>
                      <a:pPr algn="ctr" rtl="0"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お支払い</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16,000</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円</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月の</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p>
                      <a:pPr algn="ctr" rtl="0"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お支払い</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18,000</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円</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月の</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p>
                      <a:pPr algn="ctr" rtl="0"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お支払い</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rtl="0"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20,000</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円</a:t>
                      </a: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月の</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p>
                      <a:pPr algn="ctr" rtl="0"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お支払い</a:t>
                      </a:r>
                      <a:endParaRPr lang="en-US" altLang="ja-JP" sz="10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extLst>
                  <a:ext uri="{0D108BD9-81ED-4DB2-BD59-A6C34878D82A}">
                    <a16:rowId xmlns:a16="http://schemas.microsoft.com/office/drawing/2014/main" val="4271374411"/>
                  </a:ext>
                </a:extLst>
              </a:tr>
              <a:tr h="228600">
                <a:tc>
                  <a:txBody>
                    <a:bodyPr/>
                    <a:lstStyle/>
                    <a:p>
                      <a:pPr algn="ctr" rtl="0" fontAlgn="ct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１年間</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96,000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120,000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144,000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168,000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192,000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216,000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240,000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940661"/>
                  </a:ext>
                </a:extLst>
              </a:tr>
              <a:tr h="228600">
                <a:tc>
                  <a:txBody>
                    <a:bodyPr/>
                    <a:lstStyle/>
                    <a:p>
                      <a:pPr algn="ct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5</a:t>
                      </a: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年間</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480,000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600,000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720,000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840,000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960,000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1,080,000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1,200,000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9578692"/>
                  </a:ext>
                </a:extLst>
              </a:tr>
              <a:tr h="228600">
                <a:tc>
                  <a:txBody>
                    <a:bodyPr/>
                    <a:lstStyle/>
                    <a:p>
                      <a:pPr algn="ct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10</a:t>
                      </a: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年間</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960,000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1,200,000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1,440,000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1,680,000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1,920,000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2,160,000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2,400,000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5042969"/>
                  </a:ext>
                </a:extLst>
              </a:tr>
              <a:tr h="228600">
                <a:tc>
                  <a:txBody>
                    <a:bodyPr/>
                    <a:lstStyle/>
                    <a:p>
                      <a:pPr algn="ct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15</a:t>
                      </a: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年間</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1,440,000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1,800,000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2,160,000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2,520,000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2,880,000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3,240,000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3,600,000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1253317"/>
                  </a:ext>
                </a:extLst>
              </a:tr>
              <a:tr h="228600">
                <a:tc>
                  <a:txBody>
                    <a:bodyPr/>
                    <a:lstStyle/>
                    <a:p>
                      <a:pPr algn="ct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20</a:t>
                      </a:r>
                      <a:r>
                        <a:rPr lang="ja-JP" altLang="en-US" sz="1000" b="0" i="0" u="none" strike="noStrike">
                          <a:solidFill>
                            <a:srgbClr val="000000"/>
                          </a:solidFill>
                          <a:effectLst/>
                          <a:latin typeface="メイリオ" panose="020B0604030504040204" pitchFamily="50" charset="-128"/>
                          <a:ea typeface="メイリオ" panose="020B0604030504040204" pitchFamily="50" charset="-128"/>
                        </a:rPr>
                        <a:t>年間</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1,920,000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2,400,000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2,880,000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3,360,000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3,840,000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4,320,000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4,800,000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0181264"/>
                  </a:ext>
                </a:extLst>
              </a:tr>
              <a:tr h="228600">
                <a:tc>
                  <a:txBody>
                    <a:bodyPr/>
                    <a:lstStyle/>
                    <a:p>
                      <a:pPr algn="ctr" rtl="0" fontAlgn="ctr"/>
                      <a:r>
                        <a:rPr lang="en-US" altLang="ja-JP" sz="1000" b="0" i="0" u="none" strike="noStrike" dirty="0">
                          <a:solidFill>
                            <a:srgbClr val="000000"/>
                          </a:solidFill>
                          <a:effectLst/>
                          <a:latin typeface="メイリオ" panose="020B0604030504040204" pitchFamily="50" charset="-128"/>
                          <a:ea typeface="メイリオ" panose="020B0604030504040204" pitchFamily="50" charset="-128"/>
                        </a:rPr>
                        <a:t>25</a:t>
                      </a:r>
                      <a:r>
                        <a:rPr lang="ja-JP" altLang="en-US" sz="1000" b="0" i="0" u="none" strike="noStrike" dirty="0">
                          <a:solidFill>
                            <a:srgbClr val="000000"/>
                          </a:solidFill>
                          <a:effectLst/>
                          <a:latin typeface="メイリオ" panose="020B0604030504040204" pitchFamily="50" charset="-128"/>
                          <a:ea typeface="メイリオ" panose="020B0604030504040204" pitchFamily="50" charset="-128"/>
                        </a:rPr>
                        <a:t>年間</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2,400,000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3,000,000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3,600,000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4,200,000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4,800,000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5,400,000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1000" b="0" i="0" u="none" strike="noStrike">
                          <a:solidFill>
                            <a:srgbClr val="000000"/>
                          </a:solidFill>
                          <a:effectLst/>
                          <a:latin typeface="メイリオ" panose="020B0604030504040204" pitchFamily="50" charset="-128"/>
                          <a:ea typeface="メイリオ" panose="020B0604030504040204" pitchFamily="50" charset="-128"/>
                        </a:rPr>
                        <a:t>6,000,000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67693391"/>
                  </a:ext>
                </a:extLst>
              </a:tr>
              <a:tr h="228600">
                <a:tc>
                  <a:txBody>
                    <a:bodyPr/>
                    <a:lstStyle/>
                    <a:p>
                      <a:pPr algn="ctr" rtl="0" fontAlgn="ctr"/>
                      <a:r>
                        <a:rPr lang="en-US" altLang="ja-JP" sz="1000" b="1" i="0" u="none" strike="noStrike" dirty="0">
                          <a:solidFill>
                            <a:srgbClr val="000000"/>
                          </a:solidFill>
                          <a:effectLst/>
                          <a:latin typeface="メイリオ" panose="020B0604030504040204" pitchFamily="50" charset="-128"/>
                          <a:ea typeface="メイリオ" panose="020B0604030504040204" pitchFamily="50" charset="-128"/>
                        </a:rPr>
                        <a:t>30</a:t>
                      </a:r>
                      <a:r>
                        <a:rPr lang="ja-JP" altLang="en-US" sz="1000" b="1" i="0" u="none" strike="noStrike" dirty="0">
                          <a:solidFill>
                            <a:srgbClr val="000000"/>
                          </a:solidFill>
                          <a:effectLst/>
                          <a:latin typeface="メイリオ" panose="020B0604030504040204" pitchFamily="50" charset="-128"/>
                          <a:ea typeface="メイリオ" panose="020B0604030504040204" pitchFamily="50" charset="-128"/>
                        </a:rPr>
                        <a:t>年間</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r" rtl="0" fontAlgn="ctr"/>
                      <a:r>
                        <a:rPr lang="en-US" altLang="ja-JP" sz="1000" b="1" i="0" u="none" strike="noStrike">
                          <a:solidFill>
                            <a:srgbClr val="000000"/>
                          </a:solidFill>
                          <a:effectLst/>
                          <a:latin typeface="メイリオ" panose="020B0604030504040204" pitchFamily="50" charset="-128"/>
                          <a:ea typeface="メイリオ" panose="020B0604030504040204" pitchFamily="50" charset="-128"/>
                        </a:rPr>
                        <a:t>2,880,000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r" rtl="0" fontAlgn="ctr"/>
                      <a:r>
                        <a:rPr lang="en-US" altLang="ja-JP" sz="1000" b="1" i="0" u="none" strike="noStrike">
                          <a:solidFill>
                            <a:srgbClr val="000000"/>
                          </a:solidFill>
                          <a:effectLst/>
                          <a:latin typeface="メイリオ" panose="020B0604030504040204" pitchFamily="50" charset="-128"/>
                          <a:ea typeface="メイリオ" panose="020B0604030504040204" pitchFamily="50" charset="-128"/>
                        </a:rPr>
                        <a:t>3,600,000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r" rtl="0" fontAlgn="ctr"/>
                      <a:r>
                        <a:rPr lang="en-US" altLang="ja-JP" sz="1000" b="1" i="0" u="none" strike="noStrike">
                          <a:solidFill>
                            <a:srgbClr val="000000"/>
                          </a:solidFill>
                          <a:effectLst/>
                          <a:latin typeface="メイリオ" panose="020B0604030504040204" pitchFamily="50" charset="-128"/>
                          <a:ea typeface="メイリオ" panose="020B0604030504040204" pitchFamily="50" charset="-128"/>
                        </a:rPr>
                        <a:t>4,320,000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r" rtl="0" fontAlgn="ctr"/>
                      <a:r>
                        <a:rPr lang="en-US" altLang="ja-JP" sz="1000" b="1" i="0" u="none" strike="noStrike">
                          <a:solidFill>
                            <a:srgbClr val="000000"/>
                          </a:solidFill>
                          <a:effectLst/>
                          <a:latin typeface="メイリオ" panose="020B0604030504040204" pitchFamily="50" charset="-128"/>
                          <a:ea typeface="メイリオ" panose="020B0604030504040204" pitchFamily="50" charset="-128"/>
                        </a:rPr>
                        <a:t>5,040,000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r" rtl="0" fontAlgn="ctr"/>
                      <a:r>
                        <a:rPr lang="en-US" altLang="ja-JP" sz="1000" b="1" i="0" u="none" strike="noStrike">
                          <a:solidFill>
                            <a:srgbClr val="000000"/>
                          </a:solidFill>
                          <a:effectLst/>
                          <a:latin typeface="メイリオ" panose="020B0604030504040204" pitchFamily="50" charset="-128"/>
                          <a:ea typeface="メイリオ" panose="020B0604030504040204" pitchFamily="50" charset="-128"/>
                        </a:rPr>
                        <a:t>5,760,000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r" rtl="0" fontAlgn="ctr"/>
                      <a:r>
                        <a:rPr lang="en-US" altLang="ja-JP" sz="1000" b="1" i="0" u="none" strike="noStrike" dirty="0">
                          <a:solidFill>
                            <a:srgbClr val="000000"/>
                          </a:solidFill>
                          <a:effectLst/>
                          <a:latin typeface="メイリオ" panose="020B0604030504040204" pitchFamily="50" charset="-128"/>
                          <a:ea typeface="メイリオ" panose="020B0604030504040204" pitchFamily="50" charset="-128"/>
                        </a:rPr>
                        <a:t>6,480,000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tc>
                  <a:txBody>
                    <a:bodyPr/>
                    <a:lstStyle/>
                    <a:p>
                      <a:pPr algn="r" rtl="0" fontAlgn="ctr"/>
                      <a:r>
                        <a:rPr lang="en-US" altLang="ja-JP" sz="1000" b="1" i="0" u="none" strike="noStrike" dirty="0">
                          <a:solidFill>
                            <a:srgbClr val="000000"/>
                          </a:solidFill>
                          <a:effectLst/>
                          <a:latin typeface="メイリオ" panose="020B0604030504040204" pitchFamily="50" charset="-128"/>
                          <a:ea typeface="メイリオ" panose="020B0604030504040204" pitchFamily="50" charset="-128"/>
                        </a:rPr>
                        <a:t>7,200,000</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9B8"/>
                    </a:solidFill>
                  </a:tcPr>
                </a:tc>
                <a:extLst>
                  <a:ext uri="{0D108BD9-81ED-4DB2-BD59-A6C34878D82A}">
                    <a16:rowId xmlns:a16="http://schemas.microsoft.com/office/drawing/2014/main" val="1808497611"/>
                  </a:ext>
                </a:extLst>
              </a:tr>
            </a:tbl>
          </a:graphicData>
        </a:graphic>
      </p:graphicFrame>
      <p:sp>
        <p:nvSpPr>
          <p:cNvPr id="7" name="正方形/長方形 6"/>
          <p:cNvSpPr/>
          <p:nvPr/>
        </p:nvSpPr>
        <p:spPr>
          <a:xfrm>
            <a:off x="4983719" y="1352136"/>
            <a:ext cx="1175645" cy="1949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8" name="テキスト ボックス 7"/>
          <p:cNvSpPr txBox="1"/>
          <p:nvPr/>
        </p:nvSpPr>
        <p:spPr>
          <a:xfrm>
            <a:off x="8220456" y="3892544"/>
            <a:ext cx="1617364" cy="1384995"/>
          </a:xfrm>
          <a:prstGeom prst="rect">
            <a:avLst/>
          </a:prstGeom>
          <a:solidFill>
            <a:schemeClr val="bg1"/>
          </a:solidFill>
        </p:spPr>
        <p:txBody>
          <a:bodyPr wrap="square" rtlCol="0">
            <a:spAutoFit/>
          </a:bodyPr>
          <a:lstStyle/>
          <a:p>
            <a:pPr marL="0" marR="0" lvl="0" indent="0" algn="l" defTabSz="914400" rtl="0" eaLnBrk="1" fontAlgn="ctr" latinLnBrk="0" hangingPunct="1">
              <a:lnSpc>
                <a:spcPct val="15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電気代</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8,000</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円</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月のお支払い</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ctr" latinLnBrk="0" hangingPunct="1">
              <a:lnSpc>
                <a:spcPct val="15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電気代</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10,000</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円</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月のお支払い</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ctr" latinLnBrk="0" hangingPunct="1">
              <a:lnSpc>
                <a:spcPct val="15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電気代</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12,000</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円</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月のお支払い</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ctr" latinLnBrk="0" hangingPunct="1">
              <a:lnSpc>
                <a:spcPct val="15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電気代</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14,000</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円</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月のお支払い</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ctr" latinLnBrk="0" hangingPunct="1">
              <a:lnSpc>
                <a:spcPct val="15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電気代</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16,000</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円</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月のお支払い</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ctr" latinLnBrk="0" hangingPunct="1">
              <a:lnSpc>
                <a:spcPct val="15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電気代</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18,000</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円</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月のお支払い</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l" defTabSz="914400" rtl="0" eaLnBrk="1" fontAlgn="ctr" latinLnBrk="0" hangingPunct="1">
              <a:lnSpc>
                <a:spcPct val="15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電気代</a:t>
            </a:r>
            <a:r>
              <a:rPr kumimoji="1" lang="en-US" altLang="ja-JP"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20,000</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円</a:t>
            </a:r>
            <a:r>
              <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a:t>
            </a:r>
            <a:r>
              <a:rPr kumimoji="1" lang="ja-JP" altLang="en-US"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月のお支払い</a:t>
            </a:r>
            <a:endParaRPr kumimoji="1" lang="en-US" altLang="ja-JP" sz="8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grpSp>
        <p:nvGrpSpPr>
          <p:cNvPr id="9" name="グループ化 8"/>
          <p:cNvGrpSpPr/>
          <p:nvPr/>
        </p:nvGrpSpPr>
        <p:grpSpPr>
          <a:xfrm>
            <a:off x="4917210" y="3356992"/>
            <a:ext cx="1308661" cy="560487"/>
            <a:chOff x="3624488" y="3468374"/>
            <a:chExt cx="1308661" cy="560487"/>
          </a:xfrm>
        </p:grpSpPr>
        <p:grpSp>
          <p:nvGrpSpPr>
            <p:cNvPr id="10" name="グループ化 9"/>
            <p:cNvGrpSpPr/>
            <p:nvPr/>
          </p:nvGrpSpPr>
          <p:grpSpPr>
            <a:xfrm>
              <a:off x="3701741" y="3468374"/>
              <a:ext cx="1139611" cy="560487"/>
              <a:chOff x="3710277" y="3330439"/>
              <a:chExt cx="1440160" cy="708303"/>
            </a:xfrm>
          </p:grpSpPr>
          <p:sp>
            <p:nvSpPr>
              <p:cNvPr id="12" name="楕円 11"/>
              <p:cNvSpPr/>
              <p:nvPr/>
            </p:nvSpPr>
            <p:spPr>
              <a:xfrm>
                <a:off x="3710277" y="3462678"/>
                <a:ext cx="1440160" cy="57606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13" name="二等辺三角形 12"/>
              <p:cNvSpPr/>
              <p:nvPr/>
            </p:nvSpPr>
            <p:spPr>
              <a:xfrm>
                <a:off x="4183401" y="3330439"/>
                <a:ext cx="465383" cy="401192"/>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sp>
          <p:nvSpPr>
            <p:cNvPr id="11" name="テキスト ボックス 10"/>
            <p:cNvSpPr txBox="1"/>
            <p:nvPr/>
          </p:nvSpPr>
          <p:spPr>
            <a:xfrm>
              <a:off x="3624488" y="3597292"/>
              <a:ext cx="1308661" cy="415498"/>
            </a:xfrm>
            <a:prstGeom prst="rect">
              <a:avLst/>
            </a:prstGeom>
            <a:noFill/>
            <a:ln>
              <a:noFill/>
            </a:ln>
          </p:spPr>
          <p:txBody>
            <a:bodyPr wrap="square" rtlCol="0">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平均的な</a:t>
              </a:r>
              <a:endParaRPr kumimoji="1"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ご家庭の場合</a:t>
              </a:r>
              <a:endParaRPr kumimoji="1"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grpSp>
    </p:spTree>
    <p:extLst>
      <p:ext uri="{BB962C8B-B14F-4D97-AF65-F5344CB8AC3E}">
        <p14:creationId xmlns:p14="http://schemas.microsoft.com/office/powerpoint/2010/main" val="66512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3" y="790458"/>
            <a:ext cx="9876607" cy="826410"/>
          </a:xfrm>
        </p:spPr>
        <p:txBody>
          <a:bodyPr/>
          <a:lstStyle/>
          <a:p>
            <a:r>
              <a:rPr lang="ja-JP" altLang="en-US" dirty="0"/>
              <a:t>経産省が</a:t>
            </a:r>
            <a:r>
              <a:rPr lang="ja-JP" altLang="en-US" u="sng" dirty="0"/>
              <a:t>２０２４年７月２５日に原発へ舵をきる発信</a:t>
            </a:r>
            <a:r>
              <a:rPr lang="ja-JP" altLang="en-US" dirty="0"/>
              <a:t>を行いました。</a:t>
            </a:r>
            <a:endParaRPr lang="en-US" altLang="ja-JP" dirty="0"/>
          </a:p>
          <a:p>
            <a:r>
              <a:rPr lang="en-US" altLang="ja-JP" dirty="0"/>
              <a:t>TV</a:t>
            </a:r>
            <a:r>
              <a:rPr lang="ja-JP" altLang="en-US" dirty="0"/>
              <a:t>ニュースは勿論、経済新聞など即座に取り上げていましたが、負担するのは使用する全ての国民になります。</a:t>
            </a:r>
            <a:endParaRPr lang="en-US" altLang="ja-JP" dirty="0"/>
          </a:p>
          <a:p>
            <a:r>
              <a:rPr lang="ja-JP" altLang="en-US" dirty="0"/>
              <a:t>電気を使う家庭から微収する事で決定です。</a:t>
            </a:r>
            <a:endParaRPr lang="en-US" altLang="ja-JP" dirty="0"/>
          </a:p>
        </p:txBody>
      </p:sp>
      <p:sp>
        <p:nvSpPr>
          <p:cNvPr id="3" name="タイトル 2"/>
          <p:cNvSpPr>
            <a:spLocks noGrp="1"/>
          </p:cNvSpPr>
          <p:nvPr>
            <p:ph type="ctrTitle"/>
          </p:nvPr>
        </p:nvSpPr>
        <p:spPr/>
        <p:txBody>
          <a:bodyPr/>
          <a:lstStyle/>
          <a:p>
            <a:pPr algn="l"/>
            <a:r>
              <a:rPr lang="ja-JP" altLang="en-US" b="1" i="0" dirty="0">
                <a:effectLst/>
                <a:highlight>
                  <a:srgbClr val="FFFFFF"/>
                </a:highlight>
                <a:latin typeface="-apple-system"/>
              </a:rPr>
              <a:t>新原発で想定超えた安全対策費、電気代上乗せも　経産省</a:t>
            </a:r>
          </a:p>
        </p:txBody>
      </p:sp>
      <p:sp>
        <p:nvSpPr>
          <p:cNvPr id="44" name="テキスト ボックス 43"/>
          <p:cNvSpPr txBox="1"/>
          <p:nvPr/>
        </p:nvSpPr>
        <p:spPr>
          <a:xfrm>
            <a:off x="962265" y="6123619"/>
            <a:ext cx="8943735" cy="461665"/>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上昇する電気代を削減するために、</a:t>
            </a:r>
            <a:r>
              <a:rPr kumimoji="1" lang="ja-JP" altLang="en-US" sz="24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自給自足</a:t>
            </a: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が求められます</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pic>
        <p:nvPicPr>
          <p:cNvPr id="46" name="図 45">
            <a:extLst>
              <a:ext uri="{FF2B5EF4-FFF2-40B4-BE49-F238E27FC236}">
                <a16:creationId xmlns:a16="http://schemas.microsoft.com/office/drawing/2014/main" id="{5E1851E3-95C6-4A4B-D6B0-C42361B320CB}"/>
              </a:ext>
            </a:extLst>
          </p:cNvPr>
          <p:cNvPicPr>
            <a:picLocks noChangeAspect="1"/>
          </p:cNvPicPr>
          <p:nvPr/>
        </p:nvPicPr>
        <p:blipFill>
          <a:blip r:embed="rId2"/>
          <a:stretch>
            <a:fillRect/>
          </a:stretch>
        </p:blipFill>
        <p:spPr>
          <a:xfrm>
            <a:off x="704528" y="1700808"/>
            <a:ext cx="5334186" cy="3870019"/>
          </a:xfrm>
          <a:prstGeom prst="rect">
            <a:avLst/>
          </a:prstGeom>
        </p:spPr>
      </p:pic>
      <p:pic>
        <p:nvPicPr>
          <p:cNvPr id="48" name="図 47">
            <a:extLst>
              <a:ext uri="{FF2B5EF4-FFF2-40B4-BE49-F238E27FC236}">
                <a16:creationId xmlns:a16="http://schemas.microsoft.com/office/drawing/2014/main" id="{183E1F9D-03B7-95EA-7BB3-22A921DB612B}"/>
              </a:ext>
            </a:extLst>
          </p:cNvPr>
          <p:cNvPicPr>
            <a:picLocks noChangeAspect="1"/>
          </p:cNvPicPr>
          <p:nvPr/>
        </p:nvPicPr>
        <p:blipFill>
          <a:blip r:embed="rId3"/>
          <a:stretch>
            <a:fillRect/>
          </a:stretch>
        </p:blipFill>
        <p:spPr>
          <a:xfrm>
            <a:off x="6175094" y="1308932"/>
            <a:ext cx="3467264" cy="4352316"/>
          </a:xfrm>
          <a:prstGeom prst="rect">
            <a:avLst/>
          </a:prstGeom>
        </p:spPr>
      </p:pic>
    </p:spTree>
    <p:extLst>
      <p:ext uri="{BB962C8B-B14F-4D97-AF65-F5344CB8AC3E}">
        <p14:creationId xmlns:p14="http://schemas.microsoft.com/office/powerpoint/2010/main" val="1797646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lang="ja-JP" altLang="en-US" dirty="0"/>
              <a:t>経産省</a:t>
            </a:r>
            <a:r>
              <a:rPr lang="en-US" altLang="ja-JP" dirty="0"/>
              <a:t>HP</a:t>
            </a:r>
            <a:r>
              <a:rPr lang="ja-JP" altLang="en-US" dirty="0"/>
              <a:t>で、国民の理解を得たいために、原発の方がこんなにメリットがあります。と下記内容等から理解を</a:t>
            </a:r>
            <a:endParaRPr lang="en-US" altLang="ja-JP" dirty="0"/>
          </a:p>
          <a:p>
            <a:r>
              <a:rPr lang="ja-JP" altLang="en-US" dirty="0"/>
              <a:t>得たい。そして、負担もお願いします！と言う内容です。</a:t>
            </a:r>
            <a:endParaRPr lang="en-US" altLang="ja-JP" dirty="0"/>
          </a:p>
          <a:p>
            <a:r>
              <a:rPr lang="ja-JP" altLang="en-US" dirty="0"/>
              <a:t>電気代が下げる為には、原発発電への理解と、設備投資が必要！結局電気代を下げる為に、より負担する流れになりそうです。</a:t>
            </a:r>
            <a:endParaRPr lang="en-US" altLang="ja-JP" dirty="0"/>
          </a:p>
        </p:txBody>
      </p:sp>
      <p:sp>
        <p:nvSpPr>
          <p:cNvPr id="3" name="タイトル 2"/>
          <p:cNvSpPr>
            <a:spLocks noGrp="1"/>
          </p:cNvSpPr>
          <p:nvPr>
            <p:ph type="ctrTitle"/>
          </p:nvPr>
        </p:nvSpPr>
        <p:spPr/>
        <p:txBody>
          <a:bodyPr/>
          <a:lstStyle/>
          <a:p>
            <a:pPr algn="l"/>
            <a:r>
              <a:rPr lang="ja-JP" altLang="en-US" b="1" i="0" dirty="0">
                <a:effectLst/>
                <a:highlight>
                  <a:srgbClr val="FFFFFF"/>
                </a:highlight>
                <a:latin typeface="-apple-system"/>
              </a:rPr>
              <a:t>新原発で想定超えた安全対策費、電気代上乗せも　経産省</a:t>
            </a:r>
            <a:r>
              <a:rPr lang="en-US" altLang="ja-JP" b="1" i="0" dirty="0">
                <a:effectLst/>
                <a:highlight>
                  <a:srgbClr val="FFFFFF"/>
                </a:highlight>
                <a:latin typeface="-apple-system"/>
              </a:rPr>
              <a:t>2</a:t>
            </a:r>
            <a:endParaRPr lang="ja-JP" altLang="en-US" b="1" i="0" dirty="0">
              <a:effectLst/>
              <a:highlight>
                <a:srgbClr val="FFFFFF"/>
              </a:highlight>
              <a:latin typeface="-apple-system"/>
            </a:endParaRPr>
          </a:p>
        </p:txBody>
      </p:sp>
      <p:sp>
        <p:nvSpPr>
          <p:cNvPr id="44" name="テキスト ボックス 43"/>
          <p:cNvSpPr txBox="1"/>
          <p:nvPr/>
        </p:nvSpPr>
        <p:spPr>
          <a:xfrm>
            <a:off x="962265" y="6123619"/>
            <a:ext cx="8943735" cy="461665"/>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上昇する電気代を削減するために、</a:t>
            </a:r>
            <a:r>
              <a:rPr kumimoji="1" lang="ja-JP" altLang="en-US" sz="24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自給自足</a:t>
            </a: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が求められます</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pic>
        <p:nvPicPr>
          <p:cNvPr id="5" name="図 4">
            <a:extLst>
              <a:ext uri="{FF2B5EF4-FFF2-40B4-BE49-F238E27FC236}">
                <a16:creationId xmlns:a16="http://schemas.microsoft.com/office/drawing/2014/main" id="{CE901B17-B25F-E03D-5709-C4CF18116C82}"/>
              </a:ext>
            </a:extLst>
          </p:cNvPr>
          <p:cNvPicPr>
            <a:picLocks noChangeAspect="1"/>
          </p:cNvPicPr>
          <p:nvPr/>
        </p:nvPicPr>
        <p:blipFill>
          <a:blip r:embed="rId2"/>
          <a:stretch>
            <a:fillRect/>
          </a:stretch>
        </p:blipFill>
        <p:spPr>
          <a:xfrm>
            <a:off x="301068" y="1620859"/>
            <a:ext cx="3540434" cy="1662838"/>
          </a:xfrm>
          <a:prstGeom prst="rect">
            <a:avLst/>
          </a:prstGeom>
        </p:spPr>
      </p:pic>
      <p:pic>
        <p:nvPicPr>
          <p:cNvPr id="7" name="図 6">
            <a:extLst>
              <a:ext uri="{FF2B5EF4-FFF2-40B4-BE49-F238E27FC236}">
                <a16:creationId xmlns:a16="http://schemas.microsoft.com/office/drawing/2014/main" id="{C23395A3-600E-24B6-CFF5-F2EF61925E48}"/>
              </a:ext>
            </a:extLst>
          </p:cNvPr>
          <p:cNvPicPr>
            <a:picLocks noChangeAspect="1"/>
          </p:cNvPicPr>
          <p:nvPr/>
        </p:nvPicPr>
        <p:blipFill>
          <a:blip r:embed="rId3"/>
          <a:stretch>
            <a:fillRect/>
          </a:stretch>
        </p:blipFill>
        <p:spPr>
          <a:xfrm>
            <a:off x="4160912" y="1620859"/>
            <a:ext cx="3439307" cy="2462867"/>
          </a:xfrm>
          <a:prstGeom prst="rect">
            <a:avLst/>
          </a:prstGeom>
        </p:spPr>
      </p:pic>
      <p:pic>
        <p:nvPicPr>
          <p:cNvPr id="9" name="図 8">
            <a:extLst>
              <a:ext uri="{FF2B5EF4-FFF2-40B4-BE49-F238E27FC236}">
                <a16:creationId xmlns:a16="http://schemas.microsoft.com/office/drawing/2014/main" id="{6333B7DE-E1F5-ECAC-4BDB-64A2CD14F1FF}"/>
              </a:ext>
            </a:extLst>
          </p:cNvPr>
          <p:cNvPicPr>
            <a:picLocks noChangeAspect="1"/>
          </p:cNvPicPr>
          <p:nvPr/>
        </p:nvPicPr>
        <p:blipFill>
          <a:blip r:embed="rId4"/>
          <a:stretch>
            <a:fillRect/>
          </a:stretch>
        </p:blipFill>
        <p:spPr>
          <a:xfrm>
            <a:off x="197682" y="3429000"/>
            <a:ext cx="3747205" cy="1752825"/>
          </a:xfrm>
          <a:prstGeom prst="rect">
            <a:avLst/>
          </a:prstGeom>
        </p:spPr>
      </p:pic>
      <p:pic>
        <p:nvPicPr>
          <p:cNvPr id="11" name="図 10">
            <a:extLst>
              <a:ext uri="{FF2B5EF4-FFF2-40B4-BE49-F238E27FC236}">
                <a16:creationId xmlns:a16="http://schemas.microsoft.com/office/drawing/2014/main" id="{90A9838F-045A-0E50-E498-5DA629C795C3}"/>
              </a:ext>
            </a:extLst>
          </p:cNvPr>
          <p:cNvPicPr>
            <a:picLocks noChangeAspect="1"/>
          </p:cNvPicPr>
          <p:nvPr/>
        </p:nvPicPr>
        <p:blipFill>
          <a:blip r:embed="rId5"/>
          <a:stretch>
            <a:fillRect/>
          </a:stretch>
        </p:blipFill>
        <p:spPr>
          <a:xfrm>
            <a:off x="4299470" y="3813460"/>
            <a:ext cx="3897306" cy="1752825"/>
          </a:xfrm>
          <a:prstGeom prst="rect">
            <a:avLst/>
          </a:prstGeom>
        </p:spPr>
      </p:pic>
      <p:pic>
        <p:nvPicPr>
          <p:cNvPr id="16" name="図 15">
            <a:extLst>
              <a:ext uri="{FF2B5EF4-FFF2-40B4-BE49-F238E27FC236}">
                <a16:creationId xmlns:a16="http://schemas.microsoft.com/office/drawing/2014/main" id="{A1CB5D3F-EA5E-456D-5933-EEB97002706D}"/>
              </a:ext>
            </a:extLst>
          </p:cNvPr>
          <p:cNvPicPr>
            <a:picLocks noChangeAspect="1"/>
          </p:cNvPicPr>
          <p:nvPr/>
        </p:nvPicPr>
        <p:blipFill>
          <a:blip r:embed="rId6"/>
          <a:stretch>
            <a:fillRect/>
          </a:stretch>
        </p:blipFill>
        <p:spPr>
          <a:xfrm>
            <a:off x="7919629" y="1987779"/>
            <a:ext cx="1713891" cy="510807"/>
          </a:xfrm>
          <a:prstGeom prst="rect">
            <a:avLst/>
          </a:prstGeom>
        </p:spPr>
      </p:pic>
    </p:spTree>
    <p:extLst>
      <p:ext uri="{BB962C8B-B14F-4D97-AF65-F5344CB8AC3E}">
        <p14:creationId xmlns:p14="http://schemas.microsoft.com/office/powerpoint/2010/main" val="786037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lang="ja-JP" altLang="en-US" dirty="0"/>
              <a:t>「エネルギー価格高騰」や「再エネ賦課金の上昇」によって電気代は年々上昇しております。省エネ行動だけでは削減効果は薄いです。</a:t>
            </a:r>
            <a:endParaRPr lang="en-US" altLang="ja-JP" dirty="0"/>
          </a:p>
          <a:p>
            <a:r>
              <a:rPr lang="ja-JP" altLang="en-US" dirty="0"/>
              <a:t>今後、支払う電気代を引き下げるためには、太陽光で発電した電気を蓄電池に貯めてご自宅で使用することが賢い選択肢なのです。</a:t>
            </a:r>
            <a:endParaRPr lang="en-US" altLang="ja-JP" dirty="0"/>
          </a:p>
        </p:txBody>
      </p:sp>
      <p:sp>
        <p:nvSpPr>
          <p:cNvPr id="3" name="タイトル 2"/>
          <p:cNvSpPr>
            <a:spLocks noGrp="1"/>
          </p:cNvSpPr>
          <p:nvPr>
            <p:ph type="ctrTitle"/>
          </p:nvPr>
        </p:nvSpPr>
        <p:spPr/>
        <p:txBody>
          <a:bodyPr/>
          <a:lstStyle/>
          <a:p>
            <a:r>
              <a:rPr lang="ja-JP" altLang="en-US" dirty="0"/>
              <a:t>電気を購入する生活から電気を自給自足する生活へ</a:t>
            </a:r>
            <a:endParaRPr kumimoji="1" lang="ja-JP" altLang="en-US" dirty="0"/>
          </a:p>
        </p:txBody>
      </p:sp>
      <p:grpSp>
        <p:nvGrpSpPr>
          <p:cNvPr id="4" name="グループ化 98"/>
          <p:cNvGrpSpPr/>
          <p:nvPr/>
        </p:nvGrpSpPr>
        <p:grpSpPr>
          <a:xfrm>
            <a:off x="5169024" y="2800556"/>
            <a:ext cx="4680520" cy="2860692"/>
            <a:chOff x="56456" y="2224492"/>
            <a:chExt cx="4680520" cy="2860692"/>
          </a:xfrm>
        </p:grpSpPr>
        <p:sp>
          <p:nvSpPr>
            <p:cNvPr id="5" name="フローチャート : 判断 99"/>
            <p:cNvSpPr/>
            <p:nvPr/>
          </p:nvSpPr>
          <p:spPr>
            <a:xfrm>
              <a:off x="56456" y="2224492"/>
              <a:ext cx="4680520" cy="2860692"/>
            </a:xfrm>
            <a:prstGeom prst="flowChartDecision">
              <a:avLst/>
            </a:prstGeom>
            <a:blipFill>
              <a:blip r:embed="rId2"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6" name="グループ化 100"/>
            <p:cNvGrpSpPr/>
            <p:nvPr/>
          </p:nvGrpSpPr>
          <p:grpSpPr>
            <a:xfrm>
              <a:off x="992560" y="2267132"/>
              <a:ext cx="2809333" cy="2323735"/>
              <a:chOff x="992560" y="2276872"/>
              <a:chExt cx="2809333" cy="2323735"/>
            </a:xfrm>
          </p:grpSpPr>
          <p:pic>
            <p:nvPicPr>
              <p:cNvPr id="8" name="Picture 2" descr="関連画像"/>
              <p:cNvPicPr>
                <a:picLocks noChangeAspect="1" noChangeArrowheads="1"/>
              </p:cNvPicPr>
              <p:nvPr/>
            </p:nvPicPr>
            <p:blipFill>
              <a:blip r:embed="rId3" cstate="print">
                <a:clrChange>
                  <a:clrFrom>
                    <a:srgbClr val="FFFFFF"/>
                  </a:clrFrom>
                  <a:clrTo>
                    <a:srgbClr val="FFFFFF">
                      <a:alpha val="0"/>
                    </a:srgbClr>
                  </a:clrTo>
                </a:clrChange>
                <a:grayscl/>
              </a:blip>
              <a:srcRect/>
              <a:stretch>
                <a:fillRect/>
              </a:stretch>
            </p:blipFill>
            <p:spPr bwMode="auto">
              <a:xfrm>
                <a:off x="992560" y="2276872"/>
                <a:ext cx="2809333" cy="2323735"/>
              </a:xfrm>
              <a:prstGeom prst="rect">
                <a:avLst/>
              </a:prstGeom>
              <a:noFill/>
            </p:spPr>
          </p:pic>
          <p:grpSp>
            <p:nvGrpSpPr>
              <p:cNvPr id="9" name="グループ化 103"/>
              <p:cNvGrpSpPr/>
              <p:nvPr/>
            </p:nvGrpSpPr>
            <p:grpSpPr>
              <a:xfrm>
                <a:off x="1254041" y="2307488"/>
                <a:ext cx="1754743" cy="1576206"/>
                <a:chOff x="1254041" y="2307488"/>
                <a:chExt cx="1754743" cy="1576206"/>
              </a:xfrm>
            </p:grpSpPr>
            <p:sp>
              <p:nvSpPr>
                <p:cNvPr id="10" name="フローチャート: データ 9"/>
                <p:cNvSpPr>
                  <a:spLocks/>
                </p:cNvSpPr>
                <p:nvPr/>
              </p:nvSpPr>
              <p:spPr>
                <a:xfrm rot="1800000">
                  <a:off x="1254041" y="2585736"/>
                  <a:ext cx="1690365" cy="1040716"/>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フローチャート: データ 10"/>
                <p:cNvSpPr>
                  <a:spLocks/>
                </p:cNvSpPr>
                <p:nvPr/>
              </p:nvSpPr>
              <p:spPr>
                <a:xfrm rot="1800000">
                  <a:off x="2290058" y="2842978"/>
                  <a:ext cx="527059" cy="1040716"/>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フローチャート: データ 11"/>
                <p:cNvSpPr>
                  <a:spLocks/>
                </p:cNvSpPr>
                <p:nvPr/>
              </p:nvSpPr>
              <p:spPr>
                <a:xfrm rot="1800000">
                  <a:off x="1308033" y="2307488"/>
                  <a:ext cx="596228" cy="1044000"/>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3" name="直線コネクタ 12"/>
                <p:cNvCxnSpPr/>
                <p:nvPr/>
              </p:nvCxnSpPr>
              <p:spPr>
                <a:xfrm rot="-240000" flipV="1">
                  <a:off x="2432720" y="3140968"/>
                  <a:ext cx="576064" cy="648072"/>
                </a:xfrm>
                <a:prstGeom prst="line">
                  <a:avLst/>
                </a:prstGeom>
                <a:ln w="857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pic>
          <p:nvPicPr>
            <p:cNvPr id="7" name="図 6" descr="太陽光　白抜き３.PNG"/>
            <p:cNvPicPr>
              <a:picLocks/>
            </p:cNvPicPr>
            <p:nvPr/>
          </p:nvPicPr>
          <p:blipFill>
            <a:blip r:embed="rId4" cstate="print"/>
            <a:stretch>
              <a:fillRect/>
            </a:stretch>
          </p:blipFill>
          <p:spPr>
            <a:xfrm rot="17915224">
              <a:off x="1515433" y="2271072"/>
              <a:ext cx="1116000" cy="1638000"/>
            </a:xfrm>
            <a:prstGeom prst="rect">
              <a:avLst/>
            </a:prstGeom>
            <a:scene3d>
              <a:camera prst="orthographicFront">
                <a:rot lat="20399989" lon="19799996" rev="0"/>
              </a:camera>
              <a:lightRig rig="threePt" dir="t"/>
            </a:scene3d>
          </p:spPr>
        </p:pic>
      </p:grpSp>
      <p:sp>
        <p:nvSpPr>
          <p:cNvPr id="14" name="二等辺三角形 13"/>
          <p:cNvSpPr/>
          <p:nvPr/>
        </p:nvSpPr>
        <p:spPr>
          <a:xfrm rot="5400000">
            <a:off x="4179273" y="2762567"/>
            <a:ext cx="1907494" cy="792088"/>
          </a:xfrm>
          <a:prstGeom prst="triangle">
            <a:avLst>
              <a:gd name="adj" fmla="val 50384"/>
            </a:avLst>
          </a:prstGeom>
          <a:solidFill>
            <a:schemeClr val="accent2"/>
          </a:solidFill>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5" name="グループ化 39"/>
          <p:cNvGrpSpPr/>
          <p:nvPr/>
        </p:nvGrpSpPr>
        <p:grpSpPr>
          <a:xfrm>
            <a:off x="7689304" y="4509120"/>
            <a:ext cx="504056" cy="648072"/>
            <a:chOff x="5457056" y="5013176"/>
            <a:chExt cx="504056" cy="648072"/>
          </a:xfrm>
          <a:solidFill>
            <a:schemeClr val="bg1">
              <a:lumMod val="65000"/>
            </a:schemeClr>
          </a:solidFill>
          <a:scene3d>
            <a:camera prst="isometricRightUp"/>
            <a:lightRig rig="threePt" dir="t">
              <a:rot lat="0" lon="0" rev="3600000"/>
            </a:lightRig>
          </a:scene3d>
        </p:grpSpPr>
        <p:sp>
          <p:nvSpPr>
            <p:cNvPr id="16" name="正方形/長方形 15"/>
            <p:cNvSpPr/>
            <p:nvPr/>
          </p:nvSpPr>
          <p:spPr>
            <a:xfrm>
              <a:off x="5457056" y="5013176"/>
              <a:ext cx="504056" cy="648072"/>
            </a:xfrm>
            <a:prstGeom prst="rect">
              <a:avLst/>
            </a:prstGeom>
            <a:grpFill/>
            <a:ln>
              <a:solidFill>
                <a:schemeClr val="tx1"/>
              </a:solidFill>
            </a:ln>
            <a:sp3d extrusionH="31750" prstMaterial="matte">
              <a:bevelT w="107950" h="1079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正方形/長方形 16"/>
            <p:cNvSpPr/>
            <p:nvPr/>
          </p:nvSpPr>
          <p:spPr>
            <a:xfrm>
              <a:off x="5564497" y="5127932"/>
              <a:ext cx="288032" cy="45719"/>
            </a:xfrm>
            <a:prstGeom prst="rect">
              <a:avLst/>
            </a:prstGeom>
            <a:grpFill/>
            <a:sp3d extrusionH="31750" prstMaterial="matte">
              <a:bevelT w="107950" h="1079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cxnSp>
        <p:nvCxnSpPr>
          <p:cNvPr id="18" name="直線コネクタ 17"/>
          <p:cNvCxnSpPr/>
          <p:nvPr/>
        </p:nvCxnSpPr>
        <p:spPr>
          <a:xfrm>
            <a:off x="8193360" y="3789040"/>
            <a:ext cx="0" cy="792088"/>
          </a:xfrm>
          <a:prstGeom prst="line">
            <a:avLst/>
          </a:prstGeom>
          <a:ln w="44450">
            <a:solidFill>
              <a:schemeClr val="bg1"/>
            </a:solidFill>
          </a:ln>
          <a:scene3d>
            <a:camera prst="obliqueTopLeft"/>
            <a:lightRig rig="threePt" dir="t"/>
          </a:scene3d>
          <a:sp3d extrusionH="76200" contourW="12700">
            <a:bevelT prst="relaxedInset"/>
            <a:extrusionClr>
              <a:schemeClr val="tx1">
                <a:lumMod val="95000"/>
                <a:lumOff val="5000"/>
              </a:schemeClr>
            </a:extrusionClr>
            <a:contourClr>
              <a:schemeClr val="tx1">
                <a:lumMod val="75000"/>
                <a:lumOff val="25000"/>
              </a:schemeClr>
            </a:contourClr>
          </a:sp3d>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8063974" y="3717032"/>
            <a:ext cx="144016" cy="72008"/>
          </a:xfrm>
          <a:prstGeom prst="line">
            <a:avLst/>
          </a:prstGeom>
          <a:ln w="44450">
            <a:solidFill>
              <a:schemeClr val="bg1"/>
            </a:solidFill>
          </a:ln>
          <a:scene3d>
            <a:camera prst="obliqueTopLeft">
              <a:rot lat="0" lon="21599994" rev="20399999"/>
            </a:camera>
            <a:lightRig rig="threePt" dir="t"/>
          </a:scene3d>
          <a:sp3d extrusionH="76200" contourW="12700">
            <a:bevelT prst="relaxedInset"/>
            <a:extrusionClr>
              <a:schemeClr val="tx1">
                <a:lumMod val="95000"/>
                <a:lumOff val="5000"/>
              </a:schemeClr>
            </a:extrusionClr>
            <a:contourClr>
              <a:schemeClr val="tx1">
                <a:lumMod val="75000"/>
                <a:lumOff val="25000"/>
              </a:schemeClr>
            </a:contourClr>
          </a:sp3d>
        </p:spPr>
        <p:style>
          <a:lnRef idx="1">
            <a:schemeClr val="accent1"/>
          </a:lnRef>
          <a:fillRef idx="0">
            <a:schemeClr val="accent1"/>
          </a:fillRef>
          <a:effectRef idx="0">
            <a:schemeClr val="accent1"/>
          </a:effectRef>
          <a:fontRef idx="minor">
            <a:schemeClr val="tx1"/>
          </a:fontRef>
        </p:style>
      </p:cxnSp>
      <p:grpSp>
        <p:nvGrpSpPr>
          <p:cNvPr id="20" name="グループ化 54"/>
          <p:cNvGrpSpPr/>
          <p:nvPr/>
        </p:nvGrpSpPr>
        <p:grpSpPr>
          <a:xfrm>
            <a:off x="7718564" y="4509120"/>
            <a:ext cx="504056" cy="648072"/>
            <a:chOff x="5457056" y="5013176"/>
            <a:chExt cx="504056" cy="648072"/>
          </a:xfrm>
          <a:solidFill>
            <a:schemeClr val="bg1">
              <a:lumMod val="65000"/>
            </a:schemeClr>
          </a:solidFill>
          <a:scene3d>
            <a:camera prst="isometricRightUp"/>
            <a:lightRig rig="threePt" dir="t">
              <a:rot lat="0" lon="0" rev="3600000"/>
            </a:lightRig>
          </a:scene3d>
        </p:grpSpPr>
        <p:sp>
          <p:nvSpPr>
            <p:cNvPr id="21" name="正方形/長方形 20"/>
            <p:cNvSpPr/>
            <p:nvPr/>
          </p:nvSpPr>
          <p:spPr>
            <a:xfrm>
              <a:off x="5457056" y="5013176"/>
              <a:ext cx="504056" cy="648072"/>
            </a:xfrm>
            <a:prstGeom prst="rect">
              <a:avLst/>
            </a:prstGeom>
            <a:grpFill/>
            <a:ln>
              <a:solidFill>
                <a:schemeClr val="bg1">
                  <a:lumMod val="50000"/>
                </a:schemeClr>
              </a:solidFill>
            </a:ln>
            <a:sp3d extrusionH="31750" prstMaterial="matte">
              <a:bevelT w="95250" h="1714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5564497" y="5127932"/>
              <a:ext cx="288032" cy="45719"/>
            </a:xfrm>
            <a:prstGeom prst="rect">
              <a:avLst/>
            </a:prstGeom>
            <a:grpFill/>
            <a:ln>
              <a:solidFill>
                <a:schemeClr val="bg1">
                  <a:lumMod val="50000"/>
                </a:schemeClr>
              </a:solidFill>
            </a:ln>
            <a:sp3d extrusionH="31750" prstMaterial="matte">
              <a:bevelT w="95250" h="17145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3" name="グループ化 48"/>
          <p:cNvGrpSpPr/>
          <p:nvPr/>
        </p:nvGrpSpPr>
        <p:grpSpPr>
          <a:xfrm>
            <a:off x="8064896" y="2852936"/>
            <a:ext cx="1841104" cy="1853258"/>
            <a:chOff x="7257257" y="927670"/>
            <a:chExt cx="1928664" cy="1853258"/>
          </a:xfrm>
        </p:grpSpPr>
        <p:sp>
          <p:nvSpPr>
            <p:cNvPr id="24" name="円形吹き出し 23"/>
            <p:cNvSpPr/>
            <p:nvPr/>
          </p:nvSpPr>
          <p:spPr>
            <a:xfrm>
              <a:off x="7257257" y="927670"/>
              <a:ext cx="1928664" cy="1853258"/>
            </a:xfrm>
            <a:prstGeom prst="wedgeEllipseCallout">
              <a:avLst>
                <a:gd name="adj1" fmla="val -44918"/>
                <a:gd name="adj2" fmla="val 49126"/>
              </a:avLst>
            </a:prstGeom>
            <a:blipFill>
              <a:blip r:embed="rId5" cstate="print"/>
              <a:stretch>
                <a:fillRect/>
              </a:stretch>
            </a:bli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5" name="図 24" descr="京セラ　蓄電池　白抜き.png"/>
            <p:cNvPicPr>
              <a:picLocks noChangeAspect="1"/>
            </p:cNvPicPr>
            <p:nvPr/>
          </p:nvPicPr>
          <p:blipFill>
            <a:blip r:embed="rId6" cstate="print"/>
            <a:stretch>
              <a:fillRect/>
            </a:stretch>
          </p:blipFill>
          <p:spPr>
            <a:xfrm>
              <a:off x="7618128" y="1143694"/>
              <a:ext cx="1103685" cy="1460185"/>
            </a:xfrm>
            <a:prstGeom prst="rect">
              <a:avLst/>
            </a:prstGeom>
          </p:spPr>
        </p:pic>
      </p:grpSp>
      <p:grpSp>
        <p:nvGrpSpPr>
          <p:cNvPr id="26" name="グループ化 97"/>
          <p:cNvGrpSpPr/>
          <p:nvPr/>
        </p:nvGrpSpPr>
        <p:grpSpPr>
          <a:xfrm>
            <a:off x="56456" y="2800556"/>
            <a:ext cx="4680520" cy="2860692"/>
            <a:chOff x="56456" y="2224492"/>
            <a:chExt cx="4680520" cy="2860692"/>
          </a:xfrm>
        </p:grpSpPr>
        <p:sp>
          <p:nvSpPr>
            <p:cNvPr id="27" name="フローチャート : 判断 33"/>
            <p:cNvSpPr/>
            <p:nvPr/>
          </p:nvSpPr>
          <p:spPr>
            <a:xfrm>
              <a:off x="56456" y="2224492"/>
              <a:ext cx="4680520" cy="2860692"/>
            </a:xfrm>
            <a:prstGeom prst="flowChartDecision">
              <a:avLst/>
            </a:prstGeom>
            <a:blipFill>
              <a:blip r:embed="rId2" cstate="print">
                <a:grayscl/>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8" name="グループ化 54"/>
            <p:cNvGrpSpPr/>
            <p:nvPr/>
          </p:nvGrpSpPr>
          <p:grpSpPr>
            <a:xfrm>
              <a:off x="992560" y="2267132"/>
              <a:ext cx="2809333" cy="2323735"/>
              <a:chOff x="992560" y="2276872"/>
              <a:chExt cx="2809333" cy="2323735"/>
            </a:xfrm>
          </p:grpSpPr>
          <p:pic>
            <p:nvPicPr>
              <p:cNvPr id="30" name="Picture 2" descr="関連画像"/>
              <p:cNvPicPr>
                <a:picLocks noChangeAspect="1" noChangeArrowheads="1"/>
              </p:cNvPicPr>
              <p:nvPr/>
            </p:nvPicPr>
            <p:blipFill>
              <a:blip r:embed="rId3" cstate="print">
                <a:clrChange>
                  <a:clrFrom>
                    <a:srgbClr val="FFFFFF"/>
                  </a:clrFrom>
                  <a:clrTo>
                    <a:srgbClr val="FFFFFF">
                      <a:alpha val="0"/>
                    </a:srgbClr>
                  </a:clrTo>
                </a:clrChange>
                <a:grayscl/>
              </a:blip>
              <a:srcRect/>
              <a:stretch>
                <a:fillRect/>
              </a:stretch>
            </p:blipFill>
            <p:spPr bwMode="auto">
              <a:xfrm>
                <a:off x="992560" y="2276872"/>
                <a:ext cx="2809333" cy="2323735"/>
              </a:xfrm>
              <a:prstGeom prst="rect">
                <a:avLst/>
              </a:prstGeom>
              <a:noFill/>
            </p:spPr>
          </p:pic>
          <p:grpSp>
            <p:nvGrpSpPr>
              <p:cNvPr id="31" name="グループ化 46"/>
              <p:cNvGrpSpPr/>
              <p:nvPr/>
            </p:nvGrpSpPr>
            <p:grpSpPr>
              <a:xfrm>
                <a:off x="1254041" y="2307488"/>
                <a:ext cx="1754743" cy="1576206"/>
                <a:chOff x="1254041" y="2307488"/>
                <a:chExt cx="1754743" cy="1576206"/>
              </a:xfrm>
            </p:grpSpPr>
            <p:sp>
              <p:nvSpPr>
                <p:cNvPr id="32" name="フローチャート: データ 31"/>
                <p:cNvSpPr>
                  <a:spLocks/>
                </p:cNvSpPr>
                <p:nvPr/>
              </p:nvSpPr>
              <p:spPr>
                <a:xfrm rot="1800000">
                  <a:off x="1254041" y="2585736"/>
                  <a:ext cx="1690365" cy="1040716"/>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フローチャート: データ 32"/>
                <p:cNvSpPr>
                  <a:spLocks/>
                </p:cNvSpPr>
                <p:nvPr/>
              </p:nvSpPr>
              <p:spPr>
                <a:xfrm rot="1800000">
                  <a:off x="2290058" y="2842978"/>
                  <a:ext cx="527059" cy="1040716"/>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フローチャート: データ 33"/>
                <p:cNvSpPr>
                  <a:spLocks/>
                </p:cNvSpPr>
                <p:nvPr/>
              </p:nvSpPr>
              <p:spPr>
                <a:xfrm rot="1800000">
                  <a:off x="1308033" y="2307488"/>
                  <a:ext cx="596228" cy="1044000"/>
                </a:xfrm>
                <a:prstGeom prst="flowChartInputOut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5" name="直線コネクタ 34"/>
                <p:cNvCxnSpPr/>
                <p:nvPr/>
              </p:nvCxnSpPr>
              <p:spPr>
                <a:xfrm rot="-240000" flipV="1">
                  <a:off x="2432720" y="3140968"/>
                  <a:ext cx="576064" cy="648072"/>
                </a:xfrm>
                <a:prstGeom prst="line">
                  <a:avLst/>
                </a:prstGeom>
                <a:ln w="857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pic>
          <p:nvPicPr>
            <p:cNvPr id="29" name="図 28" descr="太陽光　白抜き３.PNG"/>
            <p:cNvPicPr>
              <a:picLocks/>
            </p:cNvPicPr>
            <p:nvPr/>
          </p:nvPicPr>
          <p:blipFill>
            <a:blip r:embed="rId4" cstate="print"/>
            <a:stretch>
              <a:fillRect/>
            </a:stretch>
          </p:blipFill>
          <p:spPr>
            <a:xfrm rot="17915224">
              <a:off x="1515433" y="2271072"/>
              <a:ext cx="1116000" cy="1638000"/>
            </a:xfrm>
            <a:prstGeom prst="rect">
              <a:avLst/>
            </a:prstGeom>
            <a:scene3d>
              <a:camera prst="orthographicFront">
                <a:rot lat="20399989" lon="19799996" rev="0"/>
              </a:camera>
              <a:lightRig rig="threePt" dir="t"/>
            </a:scene3d>
          </p:spPr>
        </p:pic>
      </p:grpSp>
      <p:grpSp>
        <p:nvGrpSpPr>
          <p:cNvPr id="36" name="グループ化 35"/>
          <p:cNvGrpSpPr/>
          <p:nvPr/>
        </p:nvGrpSpPr>
        <p:grpSpPr>
          <a:xfrm>
            <a:off x="6090827" y="1765272"/>
            <a:ext cx="2880000" cy="634604"/>
            <a:chOff x="1036356" y="2028480"/>
            <a:chExt cx="1690995" cy="348988"/>
          </a:xfrm>
        </p:grpSpPr>
        <p:sp>
          <p:nvSpPr>
            <p:cNvPr id="37" name="正方形/長方形 36"/>
            <p:cNvSpPr/>
            <p:nvPr/>
          </p:nvSpPr>
          <p:spPr>
            <a:xfrm>
              <a:off x="1089736" y="2077348"/>
              <a:ext cx="1584236" cy="28773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gu 1P" pitchFamily="50" charset="-128"/>
                </a:rPr>
                <a:t>太陽光＋蓄電池</a:t>
              </a:r>
            </a:p>
          </p:txBody>
        </p:sp>
        <p:cxnSp>
          <p:nvCxnSpPr>
            <p:cNvPr id="38" name="直線コネクタ 37"/>
            <p:cNvCxnSpPr/>
            <p:nvPr/>
          </p:nvCxnSpPr>
          <p:spPr>
            <a:xfrm>
              <a:off x="1036356" y="2377468"/>
              <a:ext cx="169099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1036356" y="2028480"/>
              <a:ext cx="1690995"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0" name="グループ化 39"/>
          <p:cNvGrpSpPr/>
          <p:nvPr/>
        </p:nvGrpSpPr>
        <p:grpSpPr>
          <a:xfrm>
            <a:off x="952619" y="1765272"/>
            <a:ext cx="2880000" cy="720000"/>
            <a:chOff x="1036356" y="2028480"/>
            <a:chExt cx="1690995" cy="348988"/>
          </a:xfrm>
        </p:grpSpPr>
        <p:sp>
          <p:nvSpPr>
            <p:cNvPr id="41" name="正方形/長方形 40"/>
            <p:cNvSpPr/>
            <p:nvPr/>
          </p:nvSpPr>
          <p:spPr>
            <a:xfrm>
              <a:off x="1089737" y="2092798"/>
              <a:ext cx="1584237" cy="24373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igu 1P" pitchFamily="50" charset="-128"/>
                </a:rPr>
                <a:t>太陽光発電のみ</a:t>
              </a:r>
            </a:p>
          </p:txBody>
        </p:sp>
        <p:cxnSp>
          <p:nvCxnSpPr>
            <p:cNvPr id="42" name="直線コネクタ 41"/>
            <p:cNvCxnSpPr/>
            <p:nvPr/>
          </p:nvCxnSpPr>
          <p:spPr>
            <a:xfrm>
              <a:off x="1036356" y="2377468"/>
              <a:ext cx="1690995"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1036356" y="2028480"/>
              <a:ext cx="1690995"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44" name="テキスト ボックス 43"/>
          <p:cNvSpPr txBox="1"/>
          <p:nvPr/>
        </p:nvSpPr>
        <p:spPr>
          <a:xfrm>
            <a:off x="962265" y="6123619"/>
            <a:ext cx="8943735" cy="461665"/>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上昇する電気代を削減するために、</a:t>
            </a:r>
            <a:r>
              <a:rPr kumimoji="1" lang="ja-JP" altLang="en-US" sz="24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自給自足</a:t>
            </a: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が求められます</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1757273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太陽光発電を賢く使い続けるため、また上昇していく電気代を引き下げるため、多くの方が蓄電池を導入されております。</a:t>
            </a:r>
            <a:endParaRPr kumimoji="1" lang="en-US" altLang="ja-JP" dirty="0"/>
          </a:p>
        </p:txBody>
      </p:sp>
      <p:sp>
        <p:nvSpPr>
          <p:cNvPr id="4" name="タイトル 3"/>
          <p:cNvSpPr>
            <a:spLocks noGrp="1"/>
          </p:cNvSpPr>
          <p:nvPr>
            <p:ph type="ctrTitle"/>
          </p:nvPr>
        </p:nvSpPr>
        <p:spPr>
          <a:xfrm>
            <a:off x="-2506" y="260648"/>
            <a:ext cx="9908506" cy="504000"/>
          </a:xfrm>
        </p:spPr>
        <p:txBody>
          <a:bodyPr>
            <a:normAutofit/>
          </a:bodyPr>
          <a:lstStyle/>
          <a:p>
            <a:r>
              <a:rPr lang="ja-JP" altLang="en-US" dirty="0"/>
              <a:t>蓄電池を導入される方が年々増加しています</a:t>
            </a:r>
            <a:endParaRPr kumimoji="1" lang="ja-JP" altLang="en-US" dirty="0"/>
          </a:p>
        </p:txBody>
      </p:sp>
      <p:sp>
        <p:nvSpPr>
          <p:cNvPr id="22" name="正方形/長方形 21"/>
          <p:cNvSpPr/>
          <p:nvPr/>
        </p:nvSpPr>
        <p:spPr>
          <a:xfrm>
            <a:off x="5673080" y="5758112"/>
            <a:ext cx="424847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メイリオ"/>
                <a:ea typeface="メイリオ"/>
                <a:cs typeface="+mn-cs"/>
              </a:rPr>
              <a:t>一般社団法人 日本電機工業会 </a:t>
            </a:r>
            <a:r>
              <a:rPr kumimoji="1" lang="en-US" altLang="ja-JP" sz="8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800" b="0" i="0" u="none" strike="noStrike" kern="1200" cap="none" spc="0" normalizeH="0" baseline="0" noProof="0" dirty="0">
                <a:ln>
                  <a:noFill/>
                </a:ln>
                <a:solidFill>
                  <a:prstClr val="black"/>
                </a:solidFill>
                <a:effectLst/>
                <a:uLnTx/>
                <a:uFillTx/>
                <a:latin typeface="Calibri"/>
                <a:ea typeface="メイリオ"/>
                <a:cs typeface="+mn-cs"/>
              </a:rPr>
              <a:t>定置用リチウムイオン蓄電システムの出荷実績 </a:t>
            </a:r>
            <a:r>
              <a:rPr kumimoji="1" lang="en-US" altLang="ja-JP" sz="800" b="0" i="0" u="none" strike="noStrike" kern="1200" cap="none" spc="0" normalizeH="0" baseline="0" noProof="0" dirty="0">
                <a:ln>
                  <a:noFill/>
                </a:ln>
                <a:solidFill>
                  <a:prstClr val="black"/>
                </a:solidFill>
                <a:effectLst/>
                <a:uLnTx/>
                <a:uFillTx/>
                <a:latin typeface="メイリオ"/>
                <a:ea typeface="メイリオ"/>
                <a:cs typeface="+mn-cs"/>
              </a:rPr>
              <a:t>』</a:t>
            </a:r>
            <a:endParaRPr kumimoji="1" lang="ja-JP" altLang="en-US" sz="8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23" name="テキスト ボックス 22"/>
          <p:cNvSpPr txBox="1"/>
          <p:nvPr/>
        </p:nvSpPr>
        <p:spPr>
          <a:xfrm>
            <a:off x="962265" y="6123617"/>
            <a:ext cx="8943735" cy="461665"/>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太陽光を導入された方が</a:t>
            </a:r>
            <a:r>
              <a:rPr kumimoji="1" lang="ja-JP" altLang="en-US" sz="24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どんどん蓄電池を導入して</a:t>
            </a:r>
            <a:r>
              <a:rPr kumimoji="1" lang="ja-JP" altLang="en-US"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います。</a:t>
            </a:r>
            <a:endParaRPr kumimoji="1" lang="en-US" altLang="ja-JP" sz="2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graphicFrame>
        <p:nvGraphicFramePr>
          <p:cNvPr id="13" name="グラフ 12"/>
          <p:cNvGraphicFramePr>
            <a:graphicFrameLocks/>
          </p:cNvGraphicFramePr>
          <p:nvPr/>
        </p:nvGraphicFramePr>
        <p:xfrm>
          <a:off x="128464" y="1294731"/>
          <a:ext cx="9433048" cy="4465483"/>
        </p:xfrm>
        <a:graphic>
          <a:graphicData uri="http://schemas.openxmlformats.org/drawingml/2006/chart">
            <c:chart xmlns:c="http://schemas.openxmlformats.org/drawingml/2006/chart" xmlns:r="http://schemas.openxmlformats.org/officeDocument/2006/relationships" r:id="rId2"/>
          </a:graphicData>
        </a:graphic>
      </p:graphicFrame>
      <p:sp>
        <p:nvSpPr>
          <p:cNvPr id="14" name="テキスト ボックス 13"/>
          <p:cNvSpPr txBox="1"/>
          <p:nvPr/>
        </p:nvSpPr>
        <p:spPr>
          <a:xfrm>
            <a:off x="992560" y="1506798"/>
            <a:ext cx="1211090" cy="400110"/>
          </a:xfrm>
          <a:prstGeom prst="rect">
            <a:avLst/>
          </a:prstGeom>
          <a:solidFill>
            <a:schemeClr val="tx1">
              <a:lumMod val="75000"/>
              <a:lumOff val="2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蓄電池の出荷台数</a:t>
            </a:r>
            <a:endParaRPr kumimoji="1" lang="en-US" altLang="ja-JP"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（単位：台）</a:t>
            </a:r>
          </a:p>
        </p:txBody>
      </p:sp>
      <p:grpSp>
        <p:nvGrpSpPr>
          <p:cNvPr id="7" name="グループ化 6"/>
          <p:cNvGrpSpPr/>
          <p:nvPr/>
        </p:nvGrpSpPr>
        <p:grpSpPr>
          <a:xfrm>
            <a:off x="5169024" y="1755215"/>
            <a:ext cx="1868678" cy="685356"/>
            <a:chOff x="7321236" y="4836222"/>
            <a:chExt cx="1868678" cy="685356"/>
          </a:xfrm>
        </p:grpSpPr>
        <p:sp>
          <p:nvSpPr>
            <p:cNvPr id="5" name="円形吹き出し 4"/>
            <p:cNvSpPr/>
            <p:nvPr/>
          </p:nvSpPr>
          <p:spPr>
            <a:xfrm rot="21165392">
              <a:off x="7321236" y="4836222"/>
              <a:ext cx="1868678" cy="685356"/>
            </a:xfrm>
            <a:prstGeom prst="wedgeEllipseCallout">
              <a:avLst>
                <a:gd name="adj1" fmla="val 46944"/>
                <a:gd name="adj2" fmla="val 50212"/>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6" name="正方形/長方形 5"/>
            <p:cNvSpPr/>
            <p:nvPr/>
          </p:nvSpPr>
          <p:spPr>
            <a:xfrm rot="21108782">
              <a:off x="7378418" y="4888206"/>
              <a:ext cx="172194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a:ea typeface="メイリオ"/>
                  <a:cs typeface="+mn-cs"/>
                </a:rPr>
                <a:t>FIT</a:t>
              </a:r>
              <a:r>
                <a:rPr kumimoji="1" lang="ja-JP" altLang="en-US" sz="1400" b="1" i="0" u="none" strike="noStrike" kern="1200" cap="none" spc="0" normalizeH="0" baseline="0" noProof="0" dirty="0">
                  <a:ln>
                    <a:noFill/>
                  </a:ln>
                  <a:solidFill>
                    <a:prstClr val="black"/>
                  </a:solidFill>
                  <a:effectLst/>
                  <a:uLnTx/>
                  <a:uFillTx/>
                  <a:latin typeface="Calibri"/>
                  <a:ea typeface="メイリオ"/>
                  <a:cs typeface="+mn-cs"/>
                </a:rPr>
                <a:t>切れ太陽光への</a:t>
              </a:r>
              <a:endParaRPr kumimoji="1" lang="en-US" altLang="ja-JP" sz="1400" b="1" i="0" u="none" strike="noStrike" kern="1200" cap="none" spc="0" normalizeH="0" baseline="0" noProof="0" dirty="0">
                <a:ln>
                  <a:noFill/>
                </a:ln>
                <a:solidFill>
                  <a:prstClr val="black"/>
                </a:solidFill>
                <a:effectLst/>
                <a:uLnTx/>
                <a:uFillTx/>
                <a:latin typeface="Calibri"/>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メイリオ"/>
                  <a:cs typeface="+mn-cs"/>
                </a:rPr>
                <a:t>需要が好調に推移</a:t>
              </a:r>
              <a:endParaRPr kumimoji="1" lang="en-US" altLang="ja-JP" sz="1400" b="1" i="0" u="none" strike="noStrike" kern="1200" cap="none" spc="0" normalizeH="0" baseline="0" noProof="0" dirty="0">
                <a:ln>
                  <a:noFill/>
                </a:ln>
                <a:solidFill>
                  <a:prstClr val="black"/>
                </a:solidFill>
                <a:effectLst/>
                <a:uLnTx/>
                <a:uFillTx/>
                <a:latin typeface="Calibri"/>
                <a:ea typeface="メイリオ"/>
                <a:cs typeface="+mn-cs"/>
              </a:endParaRPr>
            </a:p>
          </p:txBody>
        </p:sp>
      </p:grpSp>
      <p:grpSp>
        <p:nvGrpSpPr>
          <p:cNvPr id="21" name="グループ化 20"/>
          <p:cNvGrpSpPr/>
          <p:nvPr/>
        </p:nvGrpSpPr>
        <p:grpSpPr>
          <a:xfrm>
            <a:off x="3681326" y="3230495"/>
            <a:ext cx="1868678" cy="685356"/>
            <a:chOff x="7321236" y="4836222"/>
            <a:chExt cx="1868678" cy="685356"/>
          </a:xfrm>
        </p:grpSpPr>
        <p:sp>
          <p:nvSpPr>
            <p:cNvPr id="24" name="円形吹き出し 23"/>
            <p:cNvSpPr/>
            <p:nvPr/>
          </p:nvSpPr>
          <p:spPr>
            <a:xfrm rot="21165392">
              <a:off x="7321236" y="4836222"/>
              <a:ext cx="1868678" cy="685356"/>
            </a:xfrm>
            <a:prstGeom prst="wedgeEllipseCallout">
              <a:avLst>
                <a:gd name="adj1" fmla="val 21792"/>
                <a:gd name="adj2" fmla="val 69515"/>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25" name="正方形/長方形 24"/>
            <p:cNvSpPr/>
            <p:nvPr/>
          </p:nvSpPr>
          <p:spPr>
            <a:xfrm rot="21108782">
              <a:off x="7428914" y="4918983"/>
              <a:ext cx="162095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メイリオ"/>
                  <a:cs typeface="+mn-cs"/>
                </a:rPr>
                <a:t>補助金終了で</a:t>
              </a:r>
              <a:endParaRPr kumimoji="1" lang="en-US" altLang="ja-JP" sz="1400" b="1" i="0" u="none" strike="noStrike" kern="1200" cap="none" spc="0" normalizeH="0" baseline="0" noProof="0" dirty="0">
                <a:ln>
                  <a:noFill/>
                </a:ln>
                <a:solidFill>
                  <a:prstClr val="black"/>
                </a:solidFill>
                <a:effectLst/>
                <a:uLnTx/>
                <a:uFillTx/>
                <a:latin typeface="Calibri"/>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メイリオ"/>
                  <a:cs typeface="+mn-cs"/>
                </a:rPr>
                <a:t>ややトーンダウン</a:t>
              </a:r>
              <a:endParaRPr kumimoji="1" lang="en-US" altLang="ja-JP" sz="1400" b="1" i="0" u="none" strike="noStrike" kern="1200" cap="none" spc="0" normalizeH="0" baseline="0" noProof="0" dirty="0">
                <a:ln>
                  <a:noFill/>
                </a:ln>
                <a:solidFill>
                  <a:prstClr val="black"/>
                </a:solidFill>
                <a:effectLst/>
                <a:uLnTx/>
                <a:uFillTx/>
                <a:latin typeface="Calibri"/>
                <a:ea typeface="メイリオ"/>
                <a:cs typeface="+mn-cs"/>
              </a:endParaRPr>
            </a:p>
          </p:txBody>
        </p:sp>
      </p:grpSp>
      <p:grpSp>
        <p:nvGrpSpPr>
          <p:cNvPr id="26" name="グループ化 25"/>
          <p:cNvGrpSpPr/>
          <p:nvPr/>
        </p:nvGrpSpPr>
        <p:grpSpPr>
          <a:xfrm>
            <a:off x="962265" y="3933056"/>
            <a:ext cx="1868678" cy="685356"/>
            <a:chOff x="7321236" y="4836222"/>
            <a:chExt cx="1868678" cy="685356"/>
          </a:xfrm>
        </p:grpSpPr>
        <p:sp>
          <p:nvSpPr>
            <p:cNvPr id="27" name="円形吹き出し 26"/>
            <p:cNvSpPr/>
            <p:nvPr/>
          </p:nvSpPr>
          <p:spPr>
            <a:xfrm rot="21165392">
              <a:off x="7321236" y="4836222"/>
              <a:ext cx="1868678" cy="685356"/>
            </a:xfrm>
            <a:prstGeom prst="wedgeEllipseCallout">
              <a:avLst>
                <a:gd name="adj1" fmla="val -36363"/>
                <a:gd name="adj2" fmla="val 56086"/>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28" name="正方形/長方形 27"/>
            <p:cNvSpPr/>
            <p:nvPr/>
          </p:nvSpPr>
          <p:spPr>
            <a:xfrm rot="21108782">
              <a:off x="7518681" y="4918983"/>
              <a:ext cx="144142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メイリオ"/>
                  <a:cs typeface="+mn-cs"/>
                </a:rPr>
                <a:t>東日本大震災を</a:t>
              </a:r>
              <a:endParaRPr kumimoji="1" lang="en-US" altLang="ja-JP" sz="1400" b="1" i="0" u="none" strike="noStrike" kern="1200" cap="none" spc="0" normalizeH="0" baseline="0" noProof="0" dirty="0">
                <a:ln>
                  <a:noFill/>
                </a:ln>
                <a:solidFill>
                  <a:prstClr val="black"/>
                </a:solidFill>
                <a:effectLst/>
                <a:uLnTx/>
                <a:uFillTx/>
                <a:latin typeface="Calibri"/>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メイリオ"/>
                  <a:cs typeface="+mn-cs"/>
                </a:rPr>
                <a:t>契機に市場創出</a:t>
              </a:r>
              <a:endParaRPr kumimoji="1" lang="en-US" altLang="ja-JP" sz="1400" b="1" i="0" u="none" strike="noStrike" kern="1200" cap="none" spc="0" normalizeH="0" baseline="0" noProof="0" dirty="0">
                <a:ln>
                  <a:noFill/>
                </a:ln>
                <a:solidFill>
                  <a:prstClr val="black"/>
                </a:solidFill>
                <a:effectLst/>
                <a:uLnTx/>
                <a:uFillTx/>
                <a:latin typeface="Calibri"/>
                <a:ea typeface="メイリオ"/>
                <a:cs typeface="+mn-cs"/>
              </a:endParaRPr>
            </a:p>
          </p:txBody>
        </p:sp>
      </p:grpSp>
      <p:grpSp>
        <p:nvGrpSpPr>
          <p:cNvPr id="18" name="グループ化 17"/>
          <p:cNvGrpSpPr/>
          <p:nvPr/>
        </p:nvGrpSpPr>
        <p:grpSpPr>
          <a:xfrm>
            <a:off x="5313040" y="5749440"/>
            <a:ext cx="432048" cy="231741"/>
            <a:chOff x="10201483" y="684383"/>
            <a:chExt cx="432048" cy="231741"/>
          </a:xfrm>
        </p:grpSpPr>
        <p:sp>
          <p:nvSpPr>
            <p:cNvPr id="19" name="楕円 18"/>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メイリオ"/>
                <a:cs typeface="+mn-cs"/>
              </a:endParaRPr>
            </a:p>
          </p:txBody>
        </p:sp>
        <p:sp>
          <p:nvSpPr>
            <p:cNvPr id="20" name="正方形/長方形 19"/>
            <p:cNvSpPr/>
            <p:nvPr/>
          </p:nvSpPr>
          <p:spPr>
            <a:xfrm>
              <a:off x="10201483" y="685292"/>
              <a:ext cx="432048"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出典</a:t>
              </a:r>
            </a:p>
          </p:txBody>
        </p:sp>
      </p:grpSp>
    </p:spTree>
    <p:extLst>
      <p:ext uri="{BB962C8B-B14F-4D97-AF65-F5344CB8AC3E}">
        <p14:creationId xmlns:p14="http://schemas.microsoft.com/office/powerpoint/2010/main" val="3236896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C:\Users\F2034\Desktop\コンサルティングの真髄\素材\スライド用写真\ff3ffa094b06c9286592f79970175a4a_l.jpg"/>
          <p:cNvPicPr>
            <a:picLocks noChangeAspect="1" noChangeArrowheads="1"/>
          </p:cNvPicPr>
          <p:nvPr/>
        </p:nvPicPr>
        <p:blipFill>
          <a:blip r:embed="rId2" cstate="print"/>
          <a:srcRect/>
          <a:stretch>
            <a:fillRect/>
          </a:stretch>
        </p:blipFill>
        <p:spPr bwMode="auto">
          <a:xfrm>
            <a:off x="0" y="0"/>
            <a:ext cx="9906000" cy="6858000"/>
          </a:xfrm>
          <a:prstGeom prst="rect">
            <a:avLst/>
          </a:prstGeom>
          <a:noFill/>
        </p:spPr>
      </p:pic>
      <p:sp>
        <p:nvSpPr>
          <p:cNvPr id="19" name="テキスト ボックス 18"/>
          <p:cNvSpPr txBox="1"/>
          <p:nvPr/>
        </p:nvSpPr>
        <p:spPr>
          <a:xfrm>
            <a:off x="1712640" y="620688"/>
            <a:ext cx="6616627" cy="700804"/>
          </a:xfrm>
          <a:prstGeom prst="rect">
            <a:avLst/>
          </a:prstGeom>
          <a:noFill/>
        </p:spPr>
        <p:txBody>
          <a:bodyPr wrap="none" lIns="107287" tIns="53643" rIns="107287" bIns="53643" rtlCol="0">
            <a:spAutoFit/>
          </a:bodyPr>
          <a:lstStyle/>
          <a:p>
            <a:pPr defTabSz="1072866">
              <a:lnSpc>
                <a:spcPct val="150000"/>
              </a:lnSpc>
            </a:pPr>
            <a:r>
              <a:rPr lang="ja-JP" altLang="en-US" sz="2800" b="1" spc="117" dirty="0">
                <a:solidFill>
                  <a:srgbClr val="FFFF00"/>
                </a:solidFill>
                <a:latin typeface="メイリオ" pitchFamily="50" charset="-128"/>
                <a:ea typeface="メイリオ" pitchFamily="50" charset="-128"/>
                <a:cs typeface="メイリオ" pitchFamily="50" charset="-128"/>
              </a:rPr>
              <a:t>蓄電池は“いつ”買うのがお得なのか？</a:t>
            </a:r>
            <a:endParaRPr lang="en-US" altLang="ja-JP" sz="1100" b="1" spc="117" dirty="0">
              <a:solidFill>
                <a:srgbClr val="FFFF00"/>
              </a:solidFill>
              <a:latin typeface="メイリオ" pitchFamily="50" charset="-128"/>
              <a:ea typeface="メイリオ" pitchFamily="50" charset="-128"/>
              <a:cs typeface="メイリオ" pitchFamily="50" charset="-128"/>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t="9500"/>
          <a:stretch/>
        </p:blipFill>
        <p:spPr>
          <a:xfrm>
            <a:off x="776536" y="1386818"/>
            <a:ext cx="7660665" cy="4537092"/>
          </a:xfrm>
          <a:prstGeom prst="rect">
            <a:avLst/>
          </a:prstGeom>
        </p:spPr>
      </p:pic>
      <p:sp>
        <p:nvSpPr>
          <p:cNvPr id="24" name="サブタイトル 23"/>
          <p:cNvSpPr>
            <a:spLocks noGrp="1"/>
          </p:cNvSpPr>
          <p:nvPr>
            <p:ph type="subTitle" idx="1"/>
          </p:nvPr>
        </p:nvSpPr>
        <p:spPr>
          <a:xfrm>
            <a:off x="29392" y="764704"/>
            <a:ext cx="9964168" cy="826410"/>
          </a:xfrm>
        </p:spPr>
        <p:txBody>
          <a:bodyPr/>
          <a:lstStyle/>
          <a:p>
            <a:r>
              <a:rPr lang="ja-JP" altLang="en-US" dirty="0">
                <a:solidFill>
                  <a:schemeClr val="tx1">
                    <a:lumMod val="85000"/>
                    <a:lumOff val="15000"/>
                  </a:schemeClr>
                </a:solidFill>
              </a:rPr>
              <a:t>かつて大気汚染が深刻であった中国では、</a:t>
            </a:r>
            <a:r>
              <a:rPr lang="en-US" altLang="ja-JP" dirty="0">
                <a:solidFill>
                  <a:schemeClr val="tx1">
                    <a:lumMod val="85000"/>
                    <a:lumOff val="15000"/>
                  </a:schemeClr>
                </a:solidFill>
              </a:rPr>
              <a:t>PM2.5</a:t>
            </a:r>
            <a:r>
              <a:rPr lang="ja-JP" altLang="en-US" dirty="0">
                <a:solidFill>
                  <a:schemeClr val="tx1">
                    <a:lumMod val="85000"/>
                    <a:lumOff val="15000"/>
                  </a:schemeClr>
                </a:solidFill>
              </a:rPr>
              <a:t>と呼ばれる汚染物質が大量に蔓延しており、決して暮らしやすい環境ではありませんでした。</a:t>
            </a:r>
            <a:endParaRPr lang="en-US" altLang="ja-JP" dirty="0">
              <a:solidFill>
                <a:schemeClr val="tx1">
                  <a:lumMod val="85000"/>
                  <a:lumOff val="15000"/>
                </a:schemeClr>
              </a:solidFill>
            </a:endParaRPr>
          </a:p>
          <a:p>
            <a:r>
              <a:rPr lang="ja-JP" altLang="en-US" dirty="0">
                <a:solidFill>
                  <a:schemeClr val="tx1">
                    <a:lumMod val="85000"/>
                    <a:lumOff val="15000"/>
                  </a:schemeClr>
                </a:solidFill>
              </a:rPr>
              <a:t>経済大国として発展するべく、まずはガソリン車による大気汚染を減らすように、国を挙げた取り組みを行ったのです。</a:t>
            </a:r>
          </a:p>
        </p:txBody>
      </p:sp>
      <p:sp>
        <p:nvSpPr>
          <p:cNvPr id="14" name="タイトル 13"/>
          <p:cNvSpPr>
            <a:spLocks noGrp="1"/>
          </p:cNvSpPr>
          <p:nvPr>
            <p:ph type="ctrTitle"/>
          </p:nvPr>
        </p:nvSpPr>
        <p:spPr/>
        <p:txBody>
          <a:bodyPr/>
          <a:lstStyle/>
          <a:p>
            <a:r>
              <a:rPr lang="ja-JP" altLang="en-US" dirty="0"/>
              <a:t>世界中で電気自動車へのシフトが進んでいる</a:t>
            </a:r>
            <a:endParaRPr kumimoji="1" lang="ja-JP" altLang="en-US" dirty="0"/>
          </a:p>
        </p:txBody>
      </p:sp>
      <p:sp>
        <p:nvSpPr>
          <p:cNvPr id="9" name="テキスト ボックス 8"/>
          <p:cNvSpPr txBox="1"/>
          <p:nvPr/>
        </p:nvSpPr>
        <p:spPr>
          <a:xfrm>
            <a:off x="800529" y="5887122"/>
            <a:ext cx="8914456" cy="579646"/>
          </a:xfrm>
          <a:prstGeom prst="rect">
            <a:avLst/>
          </a:prstGeom>
          <a:noFill/>
        </p:spPr>
        <p:txBody>
          <a:bodyPr wrap="square" rtlCol="0">
            <a:spAutoFit/>
          </a:bodyPr>
          <a:lstStyle/>
          <a:p>
            <a:pPr>
              <a:lnSpc>
                <a:spcPts val="3800"/>
              </a:lnSpc>
            </a:pPr>
            <a:r>
              <a:rPr lang="ja-JP" altLang="en-US" sz="2200" b="1" dirty="0">
                <a:solidFill>
                  <a:schemeClr val="bg1"/>
                </a:solidFill>
                <a:latin typeface="+mn-ea"/>
                <a:cs typeface="MigMix 1P" pitchFamily="50" charset="-128"/>
              </a:rPr>
              <a:t>中国では、国を挙げた「脱炭素化」に向けた取り組みの一環として</a:t>
            </a:r>
            <a:endParaRPr lang="ja-JP" altLang="en-US" sz="2200" b="1" dirty="0">
              <a:solidFill>
                <a:srgbClr val="FFFF00"/>
              </a:solidFill>
              <a:latin typeface="+mn-ea"/>
              <a:cs typeface="MigMix 1P" pitchFamily="50" charset="-128"/>
            </a:endParaRPr>
          </a:p>
        </p:txBody>
      </p:sp>
      <p:sp>
        <p:nvSpPr>
          <p:cNvPr id="50" name="テキスト ボックス 49"/>
          <p:cNvSpPr txBox="1"/>
          <p:nvPr/>
        </p:nvSpPr>
        <p:spPr>
          <a:xfrm>
            <a:off x="272480" y="6212948"/>
            <a:ext cx="9308418" cy="542456"/>
          </a:xfrm>
          <a:prstGeom prst="rect">
            <a:avLst/>
          </a:prstGeom>
          <a:noFill/>
        </p:spPr>
        <p:txBody>
          <a:bodyPr wrap="square" rtlCol="0">
            <a:spAutoFit/>
          </a:bodyPr>
          <a:lstStyle/>
          <a:p>
            <a:pPr algn="r">
              <a:lnSpc>
                <a:spcPts val="3800"/>
              </a:lnSpc>
            </a:pPr>
            <a:r>
              <a:rPr lang="ja-JP" altLang="en-US" sz="2200" b="1" dirty="0">
                <a:solidFill>
                  <a:schemeClr val="bg1"/>
                </a:solidFill>
                <a:latin typeface="+mn-ea"/>
                <a:cs typeface="MigMix 1P" pitchFamily="50" charset="-128"/>
              </a:rPr>
              <a:t>電気自動車の普及を本気で進めていっています。</a:t>
            </a:r>
          </a:p>
        </p:txBody>
      </p:sp>
      <p:sp>
        <p:nvSpPr>
          <p:cNvPr id="3" name="テキスト ボックス 2"/>
          <p:cNvSpPr txBox="1"/>
          <p:nvPr/>
        </p:nvSpPr>
        <p:spPr>
          <a:xfrm>
            <a:off x="758695" y="1412776"/>
            <a:ext cx="6210529" cy="338554"/>
          </a:xfrm>
          <a:prstGeom prst="rect">
            <a:avLst/>
          </a:prstGeom>
          <a:noFill/>
        </p:spPr>
        <p:txBody>
          <a:bodyPr wrap="square" rtlCol="0">
            <a:spAutoFit/>
          </a:bodyPr>
          <a:lstStyle/>
          <a:p>
            <a:r>
              <a:rPr kumimoji="1" lang="ja-JP" altLang="en-US" sz="1600" b="1" dirty="0"/>
              <a:t>大気汚染が深刻だったころの北京市内</a:t>
            </a:r>
          </a:p>
        </p:txBody>
      </p:sp>
      <p:grpSp>
        <p:nvGrpSpPr>
          <p:cNvPr id="6" name="グループ化 5"/>
          <p:cNvGrpSpPr/>
          <p:nvPr/>
        </p:nvGrpSpPr>
        <p:grpSpPr>
          <a:xfrm>
            <a:off x="6865209" y="2060848"/>
            <a:ext cx="2849776" cy="2849776"/>
            <a:chOff x="4520952" y="1875368"/>
            <a:chExt cx="2849776" cy="2849776"/>
          </a:xfrm>
        </p:grpSpPr>
        <p:sp>
          <p:nvSpPr>
            <p:cNvPr id="4" name="楕円 3"/>
            <p:cNvSpPr/>
            <p:nvPr/>
          </p:nvSpPr>
          <p:spPr>
            <a:xfrm>
              <a:off x="4520952" y="1875368"/>
              <a:ext cx="2849776" cy="2849776"/>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72" name="Picture 4" descr="ãé»æ°èªåè»ãä¸­å½ãã®ç»åæ¤ç´¢çµæ"/>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896" b="100000" l="5588" r="95376">
                          <a14:foregroundMark x1="18015" y1="58507" x2="18015" y2="58507"/>
                          <a14:foregroundMark x1="14258" y1="59549" x2="14258" y2="59549"/>
                          <a14:foregroundMark x1="30636" y1="63715" x2="30636" y2="63715"/>
                          <a14:foregroundMark x1="22062" y1="77083" x2="22062" y2="77083"/>
                          <a14:foregroundMark x1="14547" y1="80035" x2="14547" y2="80035"/>
                          <a14:foregroundMark x1="4721" y1="75694" x2="4721" y2="75694"/>
                          <a14:foregroundMark x1="6551" y1="59028" x2="6551" y2="59028"/>
                          <a14:foregroundMark x1="13295" y1="58681" x2="13295" y2="58681"/>
                          <a14:foregroundMark x1="23218" y1="64063" x2="23218" y2="64063"/>
                          <a14:foregroundMark x1="19942" y1="55382" x2="19942" y2="55382"/>
                          <a14:foregroundMark x1="20039" y1="78819" x2="20039" y2="78819"/>
                          <a14:foregroundMark x1="63006" y1="20486" x2="63006" y2="20486"/>
                          <a14:foregroundMark x1="55106" y1="12153" x2="54817" y2="11632"/>
                          <a14:foregroundMark x1="65800" y1="12500" x2="65800" y2="12500"/>
                          <a14:foregroundMark x1="79383" y1="16493" x2="79383" y2="16493"/>
                          <a14:foregroundMark x1="81310" y1="16319" x2="81310" y2="16319"/>
                          <a14:foregroundMark x1="89306" y1="37674" x2="89306" y2="37674"/>
                          <a14:foregroundMark x1="89692" y1="53646" x2="89692" y2="53646"/>
                          <a14:foregroundMark x1="89692" y1="45139" x2="89692" y2="45139"/>
                          <a14:foregroundMark x1="78516" y1="84549" x2="78324" y2="84375"/>
                          <a14:foregroundMark x1="73603" y1="84028" x2="73218" y2="84028"/>
                          <a14:foregroundMark x1="63102" y1="87674" x2="62717" y2="87674"/>
                          <a14:foregroundMark x1="57322" y1="88715" x2="56936" y2="88715"/>
                          <a14:foregroundMark x1="54721" y1="83507" x2="54721" y2="83507"/>
                          <a14:foregroundMark x1="52023" y1="80556" x2="51734" y2="80556"/>
                          <a14:foregroundMark x1="48651" y1="86458" x2="48651" y2="86458"/>
                          <a14:foregroundMark x1="49229" y1="94792" x2="49229" y2="94792"/>
                          <a14:foregroundMark x1="55395" y1="97569" x2="55395" y2="97569"/>
                          <a14:foregroundMark x1="13391" y1="62847" x2="13391" y2="62847"/>
                          <a14:foregroundMark x1="27649" y1="54514" x2="27649" y2="54514"/>
                          <a14:foregroundMark x1="31888" y1="58681" x2="31888" y2="58681"/>
                          <a14:foregroundMark x1="13198" y1="93403" x2="13198" y2="93403"/>
                          <a14:foregroundMark x1="9152" y1="91493" x2="9152" y2="91493"/>
                          <a14:foregroundMark x1="17052" y1="94097" x2="17052" y2="94097"/>
                          <a14:foregroundMark x1="10983" y1="60069" x2="10983" y2="60069"/>
                          <a14:foregroundMark x1="59827" y1="31771" x2="59827" y2="31771"/>
                          <a14:foregroundMark x1="65414" y1="11458" x2="65414" y2="11458"/>
                          <a14:foregroundMark x1="72736" y1="12847" x2="72736" y2="12847"/>
                          <a14:foregroundMark x1="85453" y1="25694" x2="85164" y2="25694"/>
                          <a14:foregroundMark x1="89017" y1="36632" x2="89017" y2="36632"/>
                          <a14:foregroundMark x1="87283" y1="32465" x2="87283" y2="32465"/>
                          <a14:foregroundMark x1="84875" y1="22743" x2="84682" y2="22396"/>
                          <a14:foregroundMark x1="82755" y1="18750" x2="82755" y2="18750"/>
                          <a14:foregroundMark x1="43834" y1="12847" x2="43834" y2="12847"/>
                          <a14:foregroundMark x1="58478" y1="10417" x2="58478" y2="10417"/>
                          <a14:foregroundMark x1="62331" y1="11632" x2="62331" y2="11632"/>
                          <a14:foregroundMark x1="66570" y1="87326" x2="66570" y2="87326"/>
                          <a14:foregroundMark x1="69075" y1="85069" x2="69846" y2="84896"/>
                          <a14:foregroundMark x1="84104" y1="78646" x2="84104" y2="78646"/>
                          <a14:foregroundMark x1="88921" y1="76215" x2="88921" y2="76215"/>
                          <a14:foregroundMark x1="88921" y1="86458" x2="88921" y2="86458"/>
                          <a14:foregroundMark x1="86416" y1="82986" x2="86416" y2="82986"/>
                          <a14:foregroundMark x1="86416" y1="76215" x2="86416" y2="76215"/>
                          <a14:foregroundMark x1="89499" y1="81250" x2="89499" y2="81250"/>
                          <a14:foregroundMark x1="92775" y1="65104" x2="92775" y2="65104"/>
                          <a14:foregroundMark x1="92775" y1="53299" x2="92775" y2="53299"/>
                          <a14:foregroundMark x1="86224" y1="27083" x2="86224" y2="27083"/>
                          <a14:foregroundMark x1="78324" y1="16319" x2="77842" y2="16319"/>
                          <a14:foregroundMark x1="68497" y1="11632" x2="68497" y2="11632"/>
                          <a14:foregroundMark x1="52023" y1="12847" x2="51349" y2="12326"/>
                          <a14:foregroundMark x1="48266" y1="10417" x2="48266" y2="10417"/>
                          <a14:foregroundMark x1="42293" y1="13889" x2="42293" y2="13889"/>
                          <a14:foregroundMark x1="40173" y1="12847" x2="39884" y2="12674"/>
                          <a14:foregroundMark x1="70520" y1="12674" x2="70520" y2="12674"/>
                          <a14:foregroundMark x1="75530" y1="14410" x2="75530" y2="14410"/>
                          <a14:foregroundMark x1="74663" y1="13194" x2="74663" y2="13194"/>
                          <a14:foregroundMark x1="77168" y1="12847" x2="77168" y2="12847"/>
                          <a14:foregroundMark x1="77071" y1="14236" x2="77071" y2="14236"/>
                          <a14:foregroundMark x1="78516" y1="14583" x2="78516" y2="14583"/>
                          <a14:foregroundMark x1="82563" y1="19444" x2="82563" y2="19444"/>
                          <a14:foregroundMark x1="55491" y1="92535" x2="55491" y2="92535"/>
                          <a14:foregroundMark x1="55684" y1="74653" x2="55684" y2="74653"/>
                          <a14:foregroundMark x1="53757" y1="71007" x2="53757" y2="71007"/>
                          <a14:foregroundMark x1="58092" y1="87847" x2="58092" y2="87847"/>
                          <a14:foregroundMark x1="57033" y1="80382" x2="57033" y2="80382"/>
                          <a14:foregroundMark x1="53661" y1="81771" x2="53661" y2="81771"/>
                          <a14:foregroundMark x1="52505" y1="87847" x2="52505" y2="87847"/>
                          <a14:foregroundMark x1="52408" y1="90799" x2="52408" y2="90799"/>
                          <a14:foregroundMark x1="54624" y1="94271" x2="54624" y2="94271"/>
                          <a14:foregroundMark x1="56744" y1="94618" x2="56744" y2="94618"/>
                          <a14:foregroundMark x1="58189" y1="92882" x2="58189" y2="92882"/>
                          <a14:foregroundMark x1="57129" y1="92882" x2="57129" y2="92882"/>
                          <a14:foregroundMark x1="91522" y1="68750" x2="91522" y2="68750"/>
                          <a14:foregroundMark x1="59634" y1="12847" x2="59634" y2="12847"/>
                          <a14:foregroundMark x1="56647" y1="12847" x2="56647" y2="12847"/>
                          <a14:foregroundMark x1="46532" y1="12326" x2="46532" y2="12326"/>
                          <a14:foregroundMark x1="38054" y1="14063" x2="38054" y2="14063"/>
                          <a14:foregroundMark x1="36609" y1="14063" x2="36609" y2="14063"/>
                          <a14:foregroundMark x1="59345" y1="92361" x2="59345" y2="92361"/>
                          <a14:foregroundMark x1="60886" y1="91146" x2="60886" y2="91146"/>
                          <a14:foregroundMark x1="59441" y1="94965" x2="59441" y2="94965"/>
                          <a14:foregroundMark x1="27938" y1="64583" x2="27938" y2="64583"/>
                          <a14:foregroundMark x1="15800" y1="59896" x2="15800" y2="59896"/>
                          <a14:foregroundMark x1="10405" y1="55729" x2="10405" y2="55729"/>
                          <a14:foregroundMark x1="8478" y1="55729" x2="8478" y2="55729"/>
                          <a14:foregroundMark x1="23218" y1="64063" x2="23218" y2="64063"/>
                          <a14:foregroundMark x1="22736" y1="55729" x2="22736" y2="55729"/>
                          <a14:foregroundMark x1="26879" y1="58681" x2="26879" y2="58681"/>
                          <a14:foregroundMark x1="21195" y1="83854" x2="21195" y2="83854"/>
                          <a14:backgroundMark x1="76397" y1="93576" x2="76397" y2="93576"/>
                          <a14:backgroundMark x1="38632" y1="95660" x2="38632" y2="95660"/>
                          <a14:backgroundMark x1="22447" y1="96528" x2="22447" y2="96528"/>
                        </a14:backgroundRemoval>
                      </a14:imgEffect>
                    </a14:imgLayer>
                  </a14:imgProps>
                </a:ext>
                <a:ext uri="{28A0092B-C50C-407E-A947-70E740481C1C}">
                  <a14:useLocalDpi xmlns:a14="http://schemas.microsoft.com/office/drawing/2010/main" val="0"/>
                </a:ext>
              </a:extLst>
            </a:blip>
            <a:srcRect/>
            <a:stretch>
              <a:fillRect/>
            </a:stretch>
          </p:blipFill>
          <p:spPr bwMode="auto">
            <a:xfrm>
              <a:off x="4833816" y="2938231"/>
              <a:ext cx="2366856" cy="131340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4727461" y="2275328"/>
              <a:ext cx="2448272" cy="369332"/>
            </a:xfrm>
            <a:prstGeom prst="rect">
              <a:avLst/>
            </a:prstGeom>
          </p:spPr>
          <p:txBody>
            <a:bodyPr wrap="square">
              <a:spAutoFit/>
            </a:bodyPr>
            <a:lstStyle/>
            <a:p>
              <a:pPr algn="ctr"/>
              <a:r>
                <a:rPr lang="ja-JP" altLang="en-US" b="1" dirty="0">
                  <a:latin typeface="メイリオ" pitchFamily="50" charset="-128"/>
                  <a:ea typeface="メイリオ" pitchFamily="50" charset="-128"/>
                  <a:cs typeface="メイリオ" pitchFamily="50" charset="-128"/>
                </a:rPr>
                <a:t>国策としての</a:t>
              </a:r>
              <a:r>
                <a:rPr lang="en-US" altLang="ja-JP" b="1" dirty="0">
                  <a:latin typeface="メイリオ" pitchFamily="50" charset="-128"/>
                  <a:ea typeface="メイリオ" pitchFamily="50" charset="-128"/>
                  <a:cs typeface="メイリオ" pitchFamily="50" charset="-128"/>
                </a:rPr>
                <a:t>EV</a:t>
              </a:r>
              <a:r>
                <a:rPr lang="ja-JP" altLang="en-US" b="1" dirty="0">
                  <a:latin typeface="メイリオ" pitchFamily="50" charset="-128"/>
                  <a:ea typeface="メイリオ" pitchFamily="50" charset="-128"/>
                  <a:cs typeface="メイリオ" pitchFamily="50" charset="-128"/>
                </a:rPr>
                <a:t>推進</a:t>
              </a:r>
              <a:endParaRPr lang="en-US" altLang="ja-JP" b="1" dirty="0">
                <a:latin typeface="メイリオ" pitchFamily="50" charset="-128"/>
                <a:ea typeface="メイリオ" pitchFamily="50" charset="-128"/>
                <a:cs typeface="メイリオ" pitchFamily="50" charset="-128"/>
              </a:endParaRPr>
            </a:p>
          </p:txBody>
        </p:sp>
        <p:sp>
          <p:nvSpPr>
            <p:cNvPr id="23" name="正方形/長方形 22"/>
            <p:cNvSpPr/>
            <p:nvPr/>
          </p:nvSpPr>
          <p:spPr>
            <a:xfrm>
              <a:off x="4788369" y="2607744"/>
              <a:ext cx="2448272" cy="461665"/>
            </a:xfrm>
            <a:prstGeom prst="rect">
              <a:avLst/>
            </a:prstGeom>
            <a:solidFill>
              <a:srgbClr val="404040">
                <a:alpha val="69804"/>
              </a:srgbClr>
            </a:solidFill>
          </p:spPr>
          <p:txBody>
            <a:bodyPr wrap="square">
              <a:spAutoFit/>
            </a:bodyPr>
            <a:lstStyle/>
            <a:p>
              <a:pPr algn="ctr"/>
              <a:r>
                <a:rPr lang="ja-JP" altLang="en-US" sz="1200" b="1" dirty="0">
                  <a:solidFill>
                    <a:schemeClr val="bg1"/>
                  </a:solidFill>
                  <a:latin typeface="メイリオ" pitchFamily="50" charset="-128"/>
                  <a:ea typeface="メイリオ" pitchFamily="50" charset="-128"/>
                  <a:cs typeface="メイリオ" pitchFamily="50" charset="-128"/>
                </a:rPr>
                <a:t>いま中国で最も売筋のブランド</a:t>
              </a:r>
              <a:endParaRPr lang="en-US" altLang="ja-JP" sz="1200" b="1" dirty="0">
                <a:solidFill>
                  <a:schemeClr val="bg1"/>
                </a:solidFill>
                <a:latin typeface="メイリオ" pitchFamily="50" charset="-128"/>
                <a:ea typeface="メイリオ" pitchFamily="50" charset="-128"/>
                <a:cs typeface="メイリオ" pitchFamily="50" charset="-128"/>
              </a:endParaRPr>
            </a:p>
            <a:p>
              <a:pPr algn="ctr"/>
              <a:r>
                <a:rPr lang="ja-JP" altLang="en-US" sz="1200" b="1" dirty="0">
                  <a:solidFill>
                    <a:schemeClr val="bg1"/>
                  </a:solidFill>
                  <a:latin typeface="メイリオ" pitchFamily="50" charset="-128"/>
                  <a:ea typeface="メイリオ" pitchFamily="50" charset="-128"/>
                  <a:cs typeface="メイリオ" pitchFamily="50" charset="-128"/>
                </a:rPr>
                <a:t>「</a:t>
              </a:r>
              <a:r>
                <a:rPr lang="en-US" altLang="ja-JP" sz="1200" dirty="0">
                  <a:solidFill>
                    <a:schemeClr val="bg1"/>
                  </a:solidFill>
                  <a:latin typeface="メイリオ" panose="020B0604030504040204" pitchFamily="50" charset="-128"/>
                  <a:ea typeface="メイリオ" panose="020B0604030504040204" pitchFamily="50" charset="-128"/>
                </a:rPr>
                <a:t>ORA R1</a:t>
              </a:r>
              <a:r>
                <a:rPr lang="ja-JP" altLang="en-US" sz="1200" dirty="0">
                  <a:solidFill>
                    <a:schemeClr val="bg1"/>
                  </a:solidFill>
                  <a:latin typeface="メイリオ" panose="020B0604030504040204" pitchFamily="50" charset="-128"/>
                  <a:ea typeface="メイリオ" panose="020B0604030504040204" pitchFamily="50" charset="-128"/>
                </a:rPr>
                <a:t>」（</a:t>
              </a:r>
              <a:r>
                <a:rPr lang="en-US" altLang="ja-JP" sz="1200" dirty="0" err="1">
                  <a:solidFill>
                    <a:schemeClr val="bg1"/>
                  </a:solidFill>
                  <a:latin typeface="メイリオ" panose="020B0604030504040204" pitchFamily="50" charset="-128"/>
                  <a:ea typeface="メイリオ" panose="020B0604030504040204" pitchFamily="50" charset="-128"/>
                </a:rPr>
                <a:t>GreatWall</a:t>
              </a:r>
              <a:r>
                <a:rPr lang="ja-JP" altLang="en-US" sz="1200" dirty="0">
                  <a:solidFill>
                    <a:schemeClr val="bg1"/>
                  </a:solidFill>
                  <a:latin typeface="メイリオ" panose="020B0604030504040204" pitchFamily="50" charset="-128"/>
                  <a:ea typeface="メイリオ" panose="020B0604030504040204" pitchFamily="50" charset="-128"/>
                </a:rPr>
                <a:t>）</a:t>
              </a:r>
              <a:endParaRPr lang="en-US" altLang="ja-JP" sz="1200" dirty="0">
                <a:solidFill>
                  <a:schemeClr val="bg1"/>
                </a:solidFill>
                <a:latin typeface="メイリオ" panose="020B0604030504040204" pitchFamily="50" charset="-128"/>
                <a:ea typeface="メイリオ" panose="020B0604030504040204" pitchFamily="50" charset="-128"/>
              </a:endParaRPr>
            </a:p>
          </p:txBody>
        </p:sp>
      </p:grpSp>
      <p:sp>
        <p:nvSpPr>
          <p:cNvPr id="8" name="正方形/長方形 7"/>
          <p:cNvSpPr/>
          <p:nvPr/>
        </p:nvSpPr>
        <p:spPr>
          <a:xfrm>
            <a:off x="7190520" y="4520153"/>
            <a:ext cx="2332484" cy="276999"/>
          </a:xfrm>
          <a:prstGeom prst="rect">
            <a:avLst/>
          </a:prstGeom>
        </p:spPr>
        <p:txBody>
          <a:bodyPr wrap="square">
            <a:spAutoFit/>
          </a:bodyPr>
          <a:lstStyle/>
          <a:p>
            <a:pPr algn="ctr"/>
            <a:r>
              <a:rPr lang="ja-JP" altLang="en-US" sz="1200" dirty="0">
                <a:latin typeface="メイリオ" panose="020B0604030504040204" pitchFamily="50" charset="-128"/>
                <a:ea typeface="メイリオ" panose="020B0604030504040204" pitchFamily="50" charset="-128"/>
              </a:rPr>
              <a:t>走行距離</a:t>
            </a:r>
            <a:r>
              <a:rPr lang="en-US" altLang="ja-JP" sz="1200" dirty="0">
                <a:latin typeface="メイリオ" panose="020B0604030504040204" pitchFamily="50" charset="-128"/>
                <a:ea typeface="メイリオ" panose="020B0604030504040204" pitchFamily="50" charset="-128"/>
              </a:rPr>
              <a:t>200km</a:t>
            </a:r>
          </a:p>
        </p:txBody>
      </p:sp>
      <p:grpSp>
        <p:nvGrpSpPr>
          <p:cNvPr id="25" name="グループ化 24"/>
          <p:cNvGrpSpPr/>
          <p:nvPr/>
        </p:nvGrpSpPr>
        <p:grpSpPr>
          <a:xfrm>
            <a:off x="8037321" y="1599599"/>
            <a:ext cx="1868678" cy="685356"/>
            <a:chOff x="7321236" y="4836222"/>
            <a:chExt cx="1868678" cy="685356"/>
          </a:xfrm>
        </p:grpSpPr>
        <p:sp>
          <p:nvSpPr>
            <p:cNvPr id="26" name="円形吹き出し 25"/>
            <p:cNvSpPr/>
            <p:nvPr/>
          </p:nvSpPr>
          <p:spPr>
            <a:xfrm rot="21165392">
              <a:off x="7321236" y="4836222"/>
              <a:ext cx="1868678" cy="685356"/>
            </a:xfrm>
            <a:prstGeom prst="wedgeEllipseCallout">
              <a:avLst>
                <a:gd name="adj1" fmla="val -32937"/>
                <a:gd name="adj2" fmla="val 61145"/>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7" name="正方形/長方形 26"/>
            <p:cNvSpPr/>
            <p:nvPr/>
          </p:nvSpPr>
          <p:spPr>
            <a:xfrm rot="21108782">
              <a:off x="7428914" y="4918983"/>
              <a:ext cx="1620957" cy="523220"/>
            </a:xfrm>
            <a:prstGeom prst="rect">
              <a:avLst/>
            </a:prstGeom>
          </p:spPr>
          <p:txBody>
            <a:bodyPr wrap="none">
              <a:spAutoFit/>
            </a:bodyPr>
            <a:lstStyle/>
            <a:p>
              <a:pPr lvl="0" algn="ctr"/>
              <a:r>
                <a:rPr lang="ja-JP" altLang="en-US" sz="1400" b="1" dirty="0">
                  <a:solidFill>
                    <a:schemeClr val="bg1"/>
                  </a:solidFill>
                </a:rPr>
                <a:t>原材料は蓄電池と</a:t>
              </a:r>
              <a:endParaRPr lang="en-US" altLang="ja-JP" sz="1400" b="1" dirty="0">
                <a:solidFill>
                  <a:schemeClr val="bg1"/>
                </a:solidFill>
              </a:endParaRPr>
            </a:p>
            <a:p>
              <a:pPr lvl="0" algn="ctr"/>
              <a:r>
                <a:rPr lang="ja-JP" altLang="en-US" sz="1400" b="1" dirty="0">
                  <a:solidFill>
                    <a:schemeClr val="bg1"/>
                  </a:solidFill>
                </a:rPr>
                <a:t>まったく同じ！</a:t>
              </a:r>
              <a:endParaRPr lang="en-US" altLang="ja-JP" sz="1100" b="1" dirty="0">
                <a:solidFill>
                  <a:schemeClr val="bg1"/>
                </a:solidFill>
              </a:endParaRPr>
            </a:p>
          </p:txBody>
        </p:sp>
      </p:grpSp>
    </p:spTree>
    <p:extLst>
      <p:ext uri="{BB962C8B-B14F-4D97-AF65-F5344CB8AC3E}">
        <p14:creationId xmlns:p14="http://schemas.microsoft.com/office/powerpoint/2010/main" val="162135985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サブタイトル 9"/>
          <p:cNvSpPr>
            <a:spLocks noGrp="1"/>
          </p:cNvSpPr>
          <p:nvPr>
            <p:ph type="subTitle" idx="1"/>
          </p:nvPr>
        </p:nvSpPr>
        <p:spPr/>
        <p:txBody>
          <a:bodyPr/>
          <a:lstStyle/>
          <a:p>
            <a:r>
              <a:rPr kumimoji="1" lang="ja-JP" altLang="en-US" dirty="0"/>
              <a:t>全自動車を電動化すべく、中国では爆発的に電気自動車が広がっています。そこに欧米諸国が追随する形をとっているのが現状なのです。</a:t>
            </a:r>
          </a:p>
        </p:txBody>
      </p:sp>
      <p:sp>
        <p:nvSpPr>
          <p:cNvPr id="9" name="タイトル 8"/>
          <p:cNvSpPr>
            <a:spLocks noGrp="1"/>
          </p:cNvSpPr>
          <p:nvPr>
            <p:ph type="ctrTitle"/>
          </p:nvPr>
        </p:nvSpPr>
        <p:spPr/>
        <p:txBody>
          <a:bodyPr>
            <a:normAutofit/>
          </a:bodyPr>
          <a:lstStyle/>
          <a:p>
            <a:r>
              <a:rPr lang="ja-JP" altLang="en-US" dirty="0"/>
              <a:t>中国が筆頭となり、世界各国は</a:t>
            </a:r>
            <a:r>
              <a:rPr lang="en-US" altLang="ja-JP" dirty="0"/>
              <a:t>EV</a:t>
            </a:r>
            <a:r>
              <a:rPr lang="ja-JP" altLang="en-US" dirty="0"/>
              <a:t>を本格的に普及させる</a:t>
            </a:r>
            <a:endParaRPr kumimoji="1" lang="ja-JP" altLang="en-US" dirty="0"/>
          </a:p>
        </p:txBody>
      </p:sp>
      <p:sp>
        <p:nvSpPr>
          <p:cNvPr id="11" name="テキスト ボックス 10"/>
          <p:cNvSpPr txBox="1"/>
          <p:nvPr/>
        </p:nvSpPr>
        <p:spPr>
          <a:xfrm>
            <a:off x="800529" y="5887122"/>
            <a:ext cx="8326897" cy="579646"/>
          </a:xfrm>
          <a:prstGeom prst="rect">
            <a:avLst/>
          </a:prstGeom>
          <a:noFill/>
        </p:spPr>
        <p:txBody>
          <a:bodyPr wrap="square" rtlCol="0">
            <a:spAutoFit/>
          </a:bodyPr>
          <a:lstStyle/>
          <a:p>
            <a:pPr>
              <a:lnSpc>
                <a:spcPts val="3800"/>
              </a:lnSpc>
            </a:pPr>
            <a:r>
              <a:rPr lang="ja-JP" altLang="en-US" sz="2200" b="1" dirty="0">
                <a:solidFill>
                  <a:schemeClr val="bg1"/>
                </a:solidFill>
                <a:latin typeface="+mn-ea"/>
                <a:cs typeface="MigMix 1P" pitchFamily="50" charset="-128"/>
              </a:rPr>
              <a:t>今や中国では爆発的に電気自動車が普及しており、</a:t>
            </a:r>
            <a:endParaRPr lang="ja-JP" altLang="en-US" sz="2200" b="1" dirty="0">
              <a:solidFill>
                <a:srgbClr val="FFFF00"/>
              </a:solidFill>
              <a:latin typeface="+mn-ea"/>
              <a:cs typeface="MigMix 1P" pitchFamily="50" charset="-128"/>
            </a:endParaRPr>
          </a:p>
        </p:txBody>
      </p:sp>
      <p:sp>
        <p:nvSpPr>
          <p:cNvPr id="12" name="テキスト ボックス 11"/>
          <p:cNvSpPr txBox="1"/>
          <p:nvPr/>
        </p:nvSpPr>
        <p:spPr>
          <a:xfrm>
            <a:off x="1882588" y="6212948"/>
            <a:ext cx="7842326" cy="542456"/>
          </a:xfrm>
          <a:prstGeom prst="rect">
            <a:avLst/>
          </a:prstGeom>
          <a:noFill/>
        </p:spPr>
        <p:txBody>
          <a:bodyPr wrap="square" rtlCol="0">
            <a:spAutoFit/>
          </a:bodyPr>
          <a:lstStyle/>
          <a:p>
            <a:pPr algn="r">
              <a:lnSpc>
                <a:spcPts val="3800"/>
              </a:lnSpc>
            </a:pPr>
            <a:r>
              <a:rPr lang="ja-JP" altLang="en-US" sz="2200" b="1" dirty="0">
                <a:solidFill>
                  <a:srgbClr val="FFFF00"/>
                </a:solidFill>
                <a:latin typeface="+mn-ea"/>
                <a:cs typeface="MigMix 1P" pitchFamily="50" charset="-128"/>
              </a:rPr>
              <a:t>それにけん引される形での需要拡大が広がっています</a:t>
            </a:r>
            <a:r>
              <a:rPr lang="ja-JP" altLang="en-US" sz="2200" b="1" dirty="0">
                <a:solidFill>
                  <a:schemeClr val="bg1"/>
                </a:solidFill>
                <a:latin typeface="+mn-ea"/>
                <a:cs typeface="MigMix 1P" pitchFamily="50" charset="-128"/>
              </a:rPr>
              <a:t>。</a:t>
            </a:r>
          </a:p>
        </p:txBody>
      </p:sp>
      <p:sp>
        <p:nvSpPr>
          <p:cNvPr id="15" name="角丸四角形 14"/>
          <p:cNvSpPr/>
          <p:nvPr/>
        </p:nvSpPr>
        <p:spPr>
          <a:xfrm>
            <a:off x="128464" y="1153658"/>
            <a:ext cx="4392488" cy="33000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他国と圧倒的な差をつけて伸びている中国</a:t>
            </a:r>
            <a:endParaRPr kumimoji="1" lang="ja-JP" altLang="en-US" sz="1400" b="1" dirty="0"/>
          </a:p>
        </p:txBody>
      </p:sp>
      <p:sp>
        <p:nvSpPr>
          <p:cNvPr id="3" name="テキスト ボックス 2"/>
          <p:cNvSpPr txBox="1"/>
          <p:nvPr/>
        </p:nvSpPr>
        <p:spPr>
          <a:xfrm>
            <a:off x="5097016" y="1315699"/>
            <a:ext cx="2432719" cy="230832"/>
          </a:xfrm>
          <a:prstGeom prst="rect">
            <a:avLst/>
          </a:prstGeom>
          <a:noFill/>
        </p:spPr>
        <p:txBody>
          <a:bodyPr wrap="square" rtlCol="0">
            <a:spAutoFit/>
          </a:bodyPr>
          <a:lstStyle/>
          <a:p>
            <a:r>
              <a:rPr lang="en-US" altLang="ja-JP" sz="900" dirty="0" err="1">
                <a:latin typeface="メイリオ" panose="020B0604030504040204" pitchFamily="50" charset="-128"/>
                <a:ea typeface="メイリオ" panose="020B0604030504040204" pitchFamily="50" charset="-128"/>
              </a:rPr>
              <a:t>IEA</a:t>
            </a:r>
            <a:r>
              <a:rPr lang="ja-JP" altLang="en-US" sz="900" dirty="0">
                <a:latin typeface="メイリオ" panose="020B0604030504040204" pitchFamily="50" charset="-128"/>
                <a:ea typeface="メイリオ" panose="020B0604030504040204" pitchFamily="50" charset="-128"/>
              </a:rPr>
              <a:t>「</a:t>
            </a:r>
            <a:r>
              <a:rPr lang="en-US" altLang="ja-JP" sz="900" dirty="0">
                <a:latin typeface="メイリオ" panose="020B0604030504040204" pitchFamily="50" charset="-128"/>
                <a:ea typeface="メイリオ" panose="020B0604030504040204" pitchFamily="50" charset="-128"/>
              </a:rPr>
              <a:t>Global EV Outlook 2023</a:t>
            </a:r>
            <a:r>
              <a:rPr lang="ja-JP" altLang="en-US" sz="900" dirty="0">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より作成</a:t>
            </a:r>
          </a:p>
        </p:txBody>
      </p:sp>
      <p:grpSp>
        <p:nvGrpSpPr>
          <p:cNvPr id="14" name="グループ化 13"/>
          <p:cNvGrpSpPr/>
          <p:nvPr/>
        </p:nvGrpSpPr>
        <p:grpSpPr>
          <a:xfrm>
            <a:off x="4736976" y="1325051"/>
            <a:ext cx="432048" cy="231741"/>
            <a:chOff x="10201483" y="684383"/>
            <a:chExt cx="432048" cy="231741"/>
          </a:xfrm>
        </p:grpSpPr>
        <p:sp>
          <p:nvSpPr>
            <p:cNvPr id="16" name="楕円 15"/>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0201483" y="685292"/>
              <a:ext cx="432048" cy="230832"/>
            </a:xfrm>
            <a:prstGeom prst="rect">
              <a:avLst/>
            </a:prstGeom>
          </p:spPr>
          <p:txBody>
            <a:bodyPr wrap="square">
              <a:spAutoFit/>
            </a:bodyPr>
            <a:lstStyle/>
            <a:p>
              <a:r>
                <a:rPr lang="ja-JP" altLang="en-US" sz="900" dirty="0">
                  <a:latin typeface="メイリオ" pitchFamily="50" charset="-128"/>
                  <a:ea typeface="メイリオ" pitchFamily="50" charset="-128"/>
                  <a:cs typeface="メイリオ" pitchFamily="50" charset="-128"/>
                </a:rPr>
                <a:t>出典</a:t>
              </a:r>
            </a:p>
          </p:txBody>
        </p:sp>
      </p:grpSp>
      <p:graphicFrame>
        <p:nvGraphicFramePr>
          <p:cNvPr id="23" name="グラフ 22"/>
          <p:cNvGraphicFramePr>
            <a:graphicFrameLocks/>
          </p:cNvGraphicFramePr>
          <p:nvPr/>
        </p:nvGraphicFramePr>
        <p:xfrm>
          <a:off x="128464" y="1599717"/>
          <a:ext cx="9505056" cy="3125427"/>
        </p:xfrm>
        <a:graphic>
          <a:graphicData uri="http://schemas.openxmlformats.org/drawingml/2006/chart">
            <c:chart xmlns:c="http://schemas.openxmlformats.org/drawingml/2006/chart" xmlns:r="http://schemas.openxmlformats.org/officeDocument/2006/relationships" r:id="rId2"/>
          </a:graphicData>
        </a:graphic>
      </p:graphicFrame>
      <p:sp>
        <p:nvSpPr>
          <p:cNvPr id="24" name="テキスト ボックス 23"/>
          <p:cNvSpPr txBox="1"/>
          <p:nvPr/>
        </p:nvSpPr>
        <p:spPr>
          <a:xfrm>
            <a:off x="128464" y="1645350"/>
            <a:ext cx="1080120" cy="400110"/>
          </a:xfrm>
          <a:prstGeom prst="rect">
            <a:avLst/>
          </a:prstGeom>
          <a:solidFill>
            <a:schemeClr val="tx1">
              <a:lumMod val="75000"/>
              <a:lumOff val="25000"/>
            </a:schemeClr>
          </a:solidFill>
        </p:spPr>
        <p:txBody>
          <a:bodyPr wrap="square" rtlCol="0">
            <a:spAutoFit/>
          </a:bodyPr>
          <a:lstStyle/>
          <a:p>
            <a:pPr algn="ctr"/>
            <a:r>
              <a:rPr lang="ja-JP" altLang="en-US" sz="1000" b="1" dirty="0">
                <a:solidFill>
                  <a:schemeClr val="bg1"/>
                </a:solidFill>
                <a:latin typeface="メイリオ" pitchFamily="50" charset="-128"/>
                <a:ea typeface="メイリオ" pitchFamily="50" charset="-128"/>
                <a:cs typeface="メイリオ" pitchFamily="50" charset="-128"/>
              </a:rPr>
              <a:t>販売台数</a:t>
            </a:r>
            <a:r>
              <a:rPr lang="en-US" altLang="ja-JP" sz="1000" b="1" dirty="0">
                <a:solidFill>
                  <a:schemeClr val="bg1"/>
                </a:solidFill>
                <a:latin typeface="メイリオ" pitchFamily="50" charset="-128"/>
                <a:ea typeface="メイリオ" pitchFamily="50" charset="-128"/>
                <a:cs typeface="メイリオ" pitchFamily="50" charset="-128"/>
              </a:rPr>
              <a:t>/</a:t>
            </a:r>
            <a:r>
              <a:rPr lang="ja-JP" altLang="en-US" sz="1000" b="1" dirty="0">
                <a:solidFill>
                  <a:schemeClr val="bg1"/>
                </a:solidFill>
                <a:latin typeface="メイリオ" pitchFamily="50" charset="-128"/>
                <a:ea typeface="メイリオ" pitchFamily="50" charset="-128"/>
                <a:cs typeface="メイリオ" pitchFamily="50" charset="-128"/>
              </a:rPr>
              <a:t>年</a:t>
            </a:r>
            <a:endParaRPr lang="en-US" altLang="ja-JP" sz="1000" b="1" dirty="0">
              <a:solidFill>
                <a:schemeClr val="bg1"/>
              </a:solidFill>
              <a:latin typeface="メイリオ" pitchFamily="50" charset="-128"/>
              <a:ea typeface="メイリオ" pitchFamily="50" charset="-128"/>
              <a:cs typeface="メイリオ" pitchFamily="50" charset="-128"/>
            </a:endParaRPr>
          </a:p>
          <a:p>
            <a:pPr algn="ctr"/>
            <a:r>
              <a:rPr lang="ja-JP" altLang="en-US" sz="1000" b="1" dirty="0">
                <a:solidFill>
                  <a:schemeClr val="bg1"/>
                </a:solidFill>
                <a:latin typeface="メイリオ" pitchFamily="50" charset="-128"/>
                <a:ea typeface="メイリオ" pitchFamily="50" charset="-128"/>
                <a:cs typeface="メイリオ" pitchFamily="50" charset="-128"/>
              </a:rPr>
              <a:t>（単位：万台）</a:t>
            </a:r>
            <a:endParaRPr kumimoji="1" lang="ja-JP" altLang="en-US" sz="1000" b="1" dirty="0">
              <a:solidFill>
                <a:schemeClr val="bg1"/>
              </a:solidFill>
              <a:latin typeface="メイリオ" pitchFamily="50" charset="-128"/>
              <a:ea typeface="メイリオ" pitchFamily="50" charset="-128"/>
              <a:cs typeface="メイリオ" pitchFamily="50" charset="-128"/>
            </a:endParaRPr>
          </a:p>
        </p:txBody>
      </p:sp>
      <p:graphicFrame>
        <p:nvGraphicFramePr>
          <p:cNvPr id="5" name="表 4">
            <a:extLst>
              <a:ext uri="{FF2B5EF4-FFF2-40B4-BE49-F238E27FC236}">
                <a16:creationId xmlns:a16="http://schemas.microsoft.com/office/drawing/2014/main" id="{4B18D04D-4642-4292-ACC1-1DC394AF3D44}"/>
              </a:ext>
            </a:extLst>
          </p:cNvPr>
          <p:cNvGraphicFramePr>
            <a:graphicFrameLocks noGrp="1"/>
          </p:cNvGraphicFramePr>
          <p:nvPr/>
        </p:nvGraphicFramePr>
        <p:xfrm>
          <a:off x="1423355" y="4717491"/>
          <a:ext cx="7056784" cy="1161980"/>
        </p:xfrm>
        <a:graphic>
          <a:graphicData uri="http://schemas.openxmlformats.org/drawingml/2006/table">
            <a:tbl>
              <a:tblPr/>
              <a:tblGrid>
                <a:gridCol w="882098">
                  <a:extLst>
                    <a:ext uri="{9D8B030D-6E8A-4147-A177-3AD203B41FA5}">
                      <a16:colId xmlns:a16="http://schemas.microsoft.com/office/drawing/2014/main" val="2096171312"/>
                    </a:ext>
                  </a:extLst>
                </a:gridCol>
                <a:gridCol w="882098">
                  <a:extLst>
                    <a:ext uri="{9D8B030D-6E8A-4147-A177-3AD203B41FA5}">
                      <a16:colId xmlns:a16="http://schemas.microsoft.com/office/drawing/2014/main" val="2132921563"/>
                    </a:ext>
                  </a:extLst>
                </a:gridCol>
                <a:gridCol w="882098">
                  <a:extLst>
                    <a:ext uri="{9D8B030D-6E8A-4147-A177-3AD203B41FA5}">
                      <a16:colId xmlns:a16="http://schemas.microsoft.com/office/drawing/2014/main" val="1234758435"/>
                    </a:ext>
                  </a:extLst>
                </a:gridCol>
                <a:gridCol w="882098">
                  <a:extLst>
                    <a:ext uri="{9D8B030D-6E8A-4147-A177-3AD203B41FA5}">
                      <a16:colId xmlns:a16="http://schemas.microsoft.com/office/drawing/2014/main" val="1322481478"/>
                    </a:ext>
                  </a:extLst>
                </a:gridCol>
                <a:gridCol w="882098">
                  <a:extLst>
                    <a:ext uri="{9D8B030D-6E8A-4147-A177-3AD203B41FA5}">
                      <a16:colId xmlns:a16="http://schemas.microsoft.com/office/drawing/2014/main" val="1471732837"/>
                    </a:ext>
                  </a:extLst>
                </a:gridCol>
                <a:gridCol w="882098">
                  <a:extLst>
                    <a:ext uri="{9D8B030D-6E8A-4147-A177-3AD203B41FA5}">
                      <a16:colId xmlns:a16="http://schemas.microsoft.com/office/drawing/2014/main" val="1822309870"/>
                    </a:ext>
                  </a:extLst>
                </a:gridCol>
                <a:gridCol w="882098">
                  <a:extLst>
                    <a:ext uri="{9D8B030D-6E8A-4147-A177-3AD203B41FA5}">
                      <a16:colId xmlns:a16="http://schemas.microsoft.com/office/drawing/2014/main" val="3278734232"/>
                    </a:ext>
                  </a:extLst>
                </a:gridCol>
                <a:gridCol w="882098">
                  <a:extLst>
                    <a:ext uri="{9D8B030D-6E8A-4147-A177-3AD203B41FA5}">
                      <a16:colId xmlns:a16="http://schemas.microsoft.com/office/drawing/2014/main" val="3501739190"/>
                    </a:ext>
                  </a:extLst>
                </a:gridCol>
              </a:tblGrid>
              <a:tr h="232396">
                <a:tc>
                  <a:txBody>
                    <a:bodyPr/>
                    <a:lstStyle/>
                    <a:p>
                      <a:pPr algn="ctr" rtl="0" fontAlgn="b"/>
                      <a:r>
                        <a:rPr lang="ja-JP" altLang="en-US" sz="1100" b="1">
                          <a:solidFill>
                            <a:srgbClr val="FFFFFF"/>
                          </a:solidFill>
                          <a:effectLst/>
                          <a:latin typeface="+mn-ea"/>
                          <a:ea typeface="+mn-ea"/>
                        </a:rPr>
                        <a:t>国名</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04040"/>
                    </a:solidFill>
                  </a:tcPr>
                </a:tc>
                <a:tc>
                  <a:txBody>
                    <a:bodyPr/>
                    <a:lstStyle/>
                    <a:p>
                      <a:pPr algn="ctr" rtl="0" fontAlgn="b"/>
                      <a:r>
                        <a:rPr lang="en-US" altLang="ja-JP" sz="1100" b="1">
                          <a:solidFill>
                            <a:srgbClr val="FFFFFF"/>
                          </a:solidFill>
                          <a:effectLst/>
                          <a:latin typeface="+mn-ea"/>
                          <a:ea typeface="+mn-ea"/>
                        </a:rPr>
                        <a:t>2016</a:t>
                      </a:r>
                      <a:r>
                        <a:rPr lang="ja-JP" altLang="en-US" sz="1100" b="1">
                          <a:solidFill>
                            <a:srgbClr val="FFFFFF"/>
                          </a:solidFill>
                          <a:effectLst/>
                          <a:latin typeface="+mn-ea"/>
                          <a:ea typeface="+mn-ea"/>
                        </a:rPr>
                        <a:t>年</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04040"/>
                    </a:solidFill>
                  </a:tcPr>
                </a:tc>
                <a:tc>
                  <a:txBody>
                    <a:bodyPr/>
                    <a:lstStyle/>
                    <a:p>
                      <a:pPr algn="ctr" rtl="0" fontAlgn="b"/>
                      <a:r>
                        <a:rPr lang="en-US" altLang="ja-JP" sz="1100" b="1">
                          <a:solidFill>
                            <a:srgbClr val="FFFFFF"/>
                          </a:solidFill>
                          <a:effectLst/>
                          <a:latin typeface="+mn-ea"/>
                          <a:ea typeface="+mn-ea"/>
                        </a:rPr>
                        <a:t>2017</a:t>
                      </a:r>
                      <a:r>
                        <a:rPr lang="ja-JP" altLang="en-US" sz="1100" b="1">
                          <a:solidFill>
                            <a:srgbClr val="FFFFFF"/>
                          </a:solidFill>
                          <a:effectLst/>
                          <a:latin typeface="+mn-ea"/>
                          <a:ea typeface="+mn-ea"/>
                        </a:rPr>
                        <a:t>年</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04040"/>
                    </a:solidFill>
                  </a:tcPr>
                </a:tc>
                <a:tc>
                  <a:txBody>
                    <a:bodyPr/>
                    <a:lstStyle/>
                    <a:p>
                      <a:pPr algn="ctr" rtl="0" fontAlgn="b"/>
                      <a:r>
                        <a:rPr lang="en-US" altLang="ja-JP" sz="1100" b="1" dirty="0">
                          <a:solidFill>
                            <a:srgbClr val="FFFFFF"/>
                          </a:solidFill>
                          <a:effectLst/>
                          <a:latin typeface="+mn-ea"/>
                          <a:ea typeface="+mn-ea"/>
                        </a:rPr>
                        <a:t>2018</a:t>
                      </a:r>
                      <a:r>
                        <a:rPr lang="ja-JP" altLang="en-US" sz="1100" b="1" dirty="0">
                          <a:solidFill>
                            <a:srgbClr val="FFFFFF"/>
                          </a:solidFill>
                          <a:effectLst/>
                          <a:latin typeface="+mn-ea"/>
                          <a:ea typeface="+mn-ea"/>
                        </a:rPr>
                        <a:t>年</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04040"/>
                    </a:solidFill>
                  </a:tcPr>
                </a:tc>
                <a:tc>
                  <a:txBody>
                    <a:bodyPr/>
                    <a:lstStyle/>
                    <a:p>
                      <a:pPr algn="ctr" rtl="0" fontAlgn="b"/>
                      <a:r>
                        <a:rPr lang="en-US" altLang="ja-JP" sz="1100" b="1">
                          <a:solidFill>
                            <a:srgbClr val="FFFFFF"/>
                          </a:solidFill>
                          <a:effectLst/>
                          <a:latin typeface="+mn-ea"/>
                          <a:ea typeface="+mn-ea"/>
                        </a:rPr>
                        <a:t>2019</a:t>
                      </a:r>
                      <a:r>
                        <a:rPr lang="ja-JP" altLang="en-US" sz="1100" b="1">
                          <a:solidFill>
                            <a:srgbClr val="FFFFFF"/>
                          </a:solidFill>
                          <a:effectLst/>
                          <a:latin typeface="+mn-ea"/>
                          <a:ea typeface="+mn-ea"/>
                        </a:rPr>
                        <a:t>年</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04040"/>
                    </a:solidFill>
                  </a:tcPr>
                </a:tc>
                <a:tc>
                  <a:txBody>
                    <a:bodyPr/>
                    <a:lstStyle/>
                    <a:p>
                      <a:pPr algn="ctr" rtl="0" fontAlgn="b"/>
                      <a:r>
                        <a:rPr lang="en-US" altLang="ja-JP" sz="1100" b="1">
                          <a:solidFill>
                            <a:srgbClr val="FFFFFF"/>
                          </a:solidFill>
                          <a:effectLst/>
                          <a:latin typeface="+mn-ea"/>
                          <a:ea typeface="+mn-ea"/>
                        </a:rPr>
                        <a:t>2020</a:t>
                      </a:r>
                      <a:r>
                        <a:rPr lang="ja-JP" altLang="en-US" sz="1100" b="1">
                          <a:solidFill>
                            <a:srgbClr val="FFFFFF"/>
                          </a:solidFill>
                          <a:effectLst/>
                          <a:latin typeface="+mn-ea"/>
                          <a:ea typeface="+mn-ea"/>
                        </a:rPr>
                        <a:t>年</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04040"/>
                    </a:solidFill>
                  </a:tcPr>
                </a:tc>
                <a:tc>
                  <a:txBody>
                    <a:bodyPr/>
                    <a:lstStyle/>
                    <a:p>
                      <a:pPr algn="ctr" rtl="0" fontAlgn="b"/>
                      <a:r>
                        <a:rPr lang="en-US" altLang="ja-JP" sz="1100" b="1">
                          <a:solidFill>
                            <a:srgbClr val="FFFFFF"/>
                          </a:solidFill>
                          <a:effectLst/>
                          <a:latin typeface="+mn-ea"/>
                          <a:ea typeface="+mn-ea"/>
                        </a:rPr>
                        <a:t>2021</a:t>
                      </a:r>
                      <a:r>
                        <a:rPr lang="ja-JP" altLang="en-US" sz="1100" b="1">
                          <a:solidFill>
                            <a:srgbClr val="FFFFFF"/>
                          </a:solidFill>
                          <a:effectLst/>
                          <a:latin typeface="+mn-ea"/>
                          <a:ea typeface="+mn-ea"/>
                        </a:rPr>
                        <a:t>年</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04040"/>
                    </a:solidFill>
                  </a:tcPr>
                </a:tc>
                <a:tc>
                  <a:txBody>
                    <a:bodyPr/>
                    <a:lstStyle/>
                    <a:p>
                      <a:pPr algn="ctr" rtl="0" fontAlgn="b"/>
                      <a:r>
                        <a:rPr lang="en-US" altLang="ja-JP" sz="1100" b="1">
                          <a:solidFill>
                            <a:srgbClr val="FFFFFF"/>
                          </a:solidFill>
                          <a:effectLst/>
                          <a:latin typeface="+mn-ea"/>
                          <a:ea typeface="+mn-ea"/>
                        </a:rPr>
                        <a:t>2022</a:t>
                      </a:r>
                      <a:r>
                        <a:rPr lang="ja-JP" altLang="en-US" sz="1100" b="1">
                          <a:solidFill>
                            <a:srgbClr val="FFFFFF"/>
                          </a:solidFill>
                          <a:effectLst/>
                          <a:latin typeface="+mn-ea"/>
                          <a:ea typeface="+mn-ea"/>
                        </a:rPr>
                        <a:t>年</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04040"/>
                    </a:solidFill>
                  </a:tcPr>
                </a:tc>
                <a:extLst>
                  <a:ext uri="{0D108BD9-81ED-4DB2-BD59-A6C34878D82A}">
                    <a16:rowId xmlns:a16="http://schemas.microsoft.com/office/drawing/2014/main" val="2705300022"/>
                  </a:ext>
                </a:extLst>
              </a:tr>
              <a:tr h="232396">
                <a:tc>
                  <a:txBody>
                    <a:bodyPr/>
                    <a:lstStyle/>
                    <a:p>
                      <a:pPr rtl="0" fontAlgn="b"/>
                      <a:r>
                        <a:rPr lang="ja-JP" altLang="en-US" sz="1100" b="1">
                          <a:effectLst/>
                          <a:latin typeface="+mn-ea"/>
                          <a:ea typeface="+mn-ea"/>
                        </a:rPr>
                        <a:t>中国</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ED7D31"/>
                    </a:solidFill>
                  </a:tcPr>
                </a:tc>
                <a:tc>
                  <a:txBody>
                    <a:bodyPr/>
                    <a:lstStyle/>
                    <a:p>
                      <a:pPr algn="r" rtl="0" fontAlgn="b"/>
                      <a:r>
                        <a:rPr lang="en-US" altLang="ja-JP" sz="1100" b="0">
                          <a:effectLst/>
                          <a:latin typeface="+mn-ea"/>
                          <a:ea typeface="+mn-ea"/>
                        </a:rPr>
                        <a:t>30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CE4D6"/>
                    </a:solidFill>
                  </a:tcPr>
                </a:tc>
                <a:tc>
                  <a:txBody>
                    <a:bodyPr/>
                    <a:lstStyle/>
                    <a:p>
                      <a:pPr algn="r" rtl="0" fontAlgn="b"/>
                      <a:r>
                        <a:rPr lang="en-US" altLang="ja-JP" sz="1100" b="0">
                          <a:effectLst/>
                          <a:latin typeface="+mn-ea"/>
                          <a:ea typeface="+mn-ea"/>
                        </a:rPr>
                        <a:t>60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CE4D6"/>
                    </a:solidFill>
                  </a:tcPr>
                </a:tc>
                <a:tc>
                  <a:txBody>
                    <a:bodyPr/>
                    <a:lstStyle/>
                    <a:p>
                      <a:pPr algn="r" rtl="0" fontAlgn="b"/>
                      <a:r>
                        <a:rPr lang="en-US" altLang="ja-JP" sz="1100" b="0" dirty="0">
                          <a:effectLst/>
                          <a:latin typeface="+mn-ea"/>
                          <a:ea typeface="+mn-ea"/>
                        </a:rPr>
                        <a:t>110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CE4D6"/>
                    </a:solidFill>
                  </a:tcPr>
                </a:tc>
                <a:tc>
                  <a:txBody>
                    <a:bodyPr/>
                    <a:lstStyle/>
                    <a:p>
                      <a:pPr algn="r" rtl="0" fontAlgn="b"/>
                      <a:r>
                        <a:rPr lang="en-US" altLang="ja-JP" sz="1100" b="0">
                          <a:effectLst/>
                          <a:latin typeface="+mn-ea"/>
                          <a:ea typeface="+mn-ea"/>
                        </a:rPr>
                        <a:t>110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CE4D6"/>
                    </a:solidFill>
                  </a:tcPr>
                </a:tc>
                <a:tc>
                  <a:txBody>
                    <a:bodyPr/>
                    <a:lstStyle/>
                    <a:p>
                      <a:pPr algn="r" rtl="0" fontAlgn="b"/>
                      <a:r>
                        <a:rPr lang="en-US" altLang="ja-JP" sz="1100" b="0">
                          <a:effectLst/>
                          <a:latin typeface="+mn-ea"/>
                          <a:ea typeface="+mn-ea"/>
                        </a:rPr>
                        <a:t>110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CE4D6"/>
                    </a:solidFill>
                  </a:tcPr>
                </a:tc>
                <a:tc>
                  <a:txBody>
                    <a:bodyPr/>
                    <a:lstStyle/>
                    <a:p>
                      <a:pPr algn="r" rtl="0" fontAlgn="b"/>
                      <a:r>
                        <a:rPr lang="en-US" altLang="ja-JP" sz="1100" b="0">
                          <a:effectLst/>
                          <a:latin typeface="+mn-ea"/>
                          <a:ea typeface="+mn-ea"/>
                        </a:rPr>
                        <a:t>330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CE4D6"/>
                    </a:solidFill>
                  </a:tcPr>
                </a:tc>
                <a:tc>
                  <a:txBody>
                    <a:bodyPr/>
                    <a:lstStyle/>
                    <a:p>
                      <a:pPr algn="r" rtl="0" fontAlgn="b"/>
                      <a:r>
                        <a:rPr lang="en-US" altLang="ja-JP" sz="1100" b="1">
                          <a:effectLst/>
                          <a:latin typeface="+mn-ea"/>
                          <a:ea typeface="+mn-ea"/>
                        </a:rPr>
                        <a:t>600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CE4D6"/>
                    </a:solidFill>
                  </a:tcPr>
                </a:tc>
                <a:extLst>
                  <a:ext uri="{0D108BD9-81ED-4DB2-BD59-A6C34878D82A}">
                    <a16:rowId xmlns:a16="http://schemas.microsoft.com/office/drawing/2014/main" val="888336717"/>
                  </a:ext>
                </a:extLst>
              </a:tr>
              <a:tr h="232396">
                <a:tc>
                  <a:txBody>
                    <a:bodyPr/>
                    <a:lstStyle/>
                    <a:p>
                      <a:pPr rtl="0" fontAlgn="b"/>
                      <a:r>
                        <a:rPr lang="ja-JP" altLang="en-US" sz="1100" b="0">
                          <a:effectLst/>
                          <a:latin typeface="+mn-ea"/>
                          <a:ea typeface="+mn-ea"/>
                        </a:rPr>
                        <a:t>欧州</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2F2F2"/>
                    </a:solidFill>
                  </a:tcPr>
                </a:tc>
                <a:tc>
                  <a:txBody>
                    <a:bodyPr/>
                    <a:lstStyle/>
                    <a:p>
                      <a:pPr algn="r" rtl="0" fontAlgn="b"/>
                      <a:r>
                        <a:rPr lang="en-US" altLang="ja-JP" sz="1100" b="0">
                          <a:effectLst/>
                          <a:latin typeface="+mn-ea"/>
                          <a:ea typeface="+mn-ea"/>
                        </a:rPr>
                        <a:t>20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30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40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60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140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230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270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16249698"/>
                  </a:ext>
                </a:extLst>
              </a:tr>
              <a:tr h="232396">
                <a:tc>
                  <a:txBody>
                    <a:bodyPr/>
                    <a:lstStyle/>
                    <a:p>
                      <a:pPr rtl="0" fontAlgn="b"/>
                      <a:r>
                        <a:rPr lang="ja-JP" altLang="en-US" sz="1100" b="0">
                          <a:effectLst/>
                          <a:latin typeface="+mn-ea"/>
                          <a:ea typeface="+mn-ea"/>
                        </a:rPr>
                        <a:t>アメリカ</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2F2F2"/>
                    </a:solidFill>
                  </a:tcPr>
                </a:tc>
                <a:tc>
                  <a:txBody>
                    <a:bodyPr/>
                    <a:lstStyle/>
                    <a:p>
                      <a:pPr algn="r" rtl="0" fontAlgn="b"/>
                      <a:r>
                        <a:rPr lang="en-US" altLang="ja-JP" sz="1100" b="0">
                          <a:effectLst/>
                          <a:latin typeface="+mn-ea"/>
                          <a:ea typeface="+mn-ea"/>
                        </a:rPr>
                        <a:t>20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20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dirty="0">
                          <a:effectLst/>
                          <a:latin typeface="+mn-ea"/>
                          <a:ea typeface="+mn-ea"/>
                        </a:rPr>
                        <a:t>40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30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30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60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r" rtl="0" fontAlgn="b"/>
                      <a:r>
                        <a:rPr lang="en-US" altLang="ja-JP" sz="1100" b="0">
                          <a:effectLst/>
                          <a:latin typeface="+mn-ea"/>
                          <a:ea typeface="+mn-ea"/>
                        </a:rPr>
                        <a:t>100</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245340654"/>
                  </a:ext>
                </a:extLst>
              </a:tr>
              <a:tr h="232396">
                <a:tc>
                  <a:txBody>
                    <a:bodyPr/>
                    <a:lstStyle/>
                    <a:p>
                      <a:pPr rtl="0" fontAlgn="b"/>
                      <a:r>
                        <a:rPr lang="ja-JP" altLang="en-US" sz="1100" b="0">
                          <a:effectLst/>
                          <a:latin typeface="+mn-ea"/>
                          <a:ea typeface="+mn-ea"/>
                        </a:rPr>
                        <a:t>日本</a:t>
                      </a:r>
                    </a:p>
                  </a:txBody>
                  <a:tcPr marL="22860" marR="22860" marT="15240" marB="15240" anchor="b">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2F2F2"/>
                    </a:solidFill>
                  </a:tcPr>
                </a:tc>
                <a:tc>
                  <a:txBody>
                    <a:bodyPr/>
                    <a:lstStyle/>
                    <a:p>
                      <a:pPr algn="r" rtl="0" fontAlgn="b"/>
                      <a:r>
                        <a:rPr lang="en-US" altLang="ja-JP" sz="1100" b="0">
                          <a:effectLst/>
                          <a:latin typeface="+mn-ea"/>
                          <a:ea typeface="+mn-ea"/>
                        </a:rPr>
                        <a:t>1.4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r" rtl="0" fontAlgn="b"/>
                      <a:r>
                        <a:rPr lang="en-US" altLang="ja-JP" sz="1100" b="0">
                          <a:effectLst/>
                          <a:latin typeface="+mn-ea"/>
                          <a:ea typeface="+mn-ea"/>
                        </a:rPr>
                        <a:t>2.4</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r" rtl="0" fontAlgn="b"/>
                      <a:r>
                        <a:rPr lang="en-US" altLang="ja-JP" sz="1100" b="0" dirty="0">
                          <a:effectLst/>
                          <a:latin typeface="+mn-ea"/>
                          <a:ea typeface="+mn-ea"/>
                        </a:rPr>
                        <a:t>2.3</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r" rtl="0" fontAlgn="b"/>
                      <a:r>
                        <a:rPr lang="en-US" altLang="ja-JP" sz="1100" b="0" dirty="0">
                          <a:effectLst/>
                          <a:latin typeface="+mn-ea"/>
                          <a:ea typeface="+mn-ea"/>
                        </a:rPr>
                        <a:t>2.1</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r" rtl="0" fontAlgn="b"/>
                      <a:r>
                        <a:rPr lang="en-US" altLang="ja-JP" sz="1100" b="0">
                          <a:effectLst/>
                          <a:latin typeface="+mn-ea"/>
                          <a:ea typeface="+mn-ea"/>
                        </a:rPr>
                        <a:t>1.6</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r" rtl="0" fontAlgn="b"/>
                      <a:r>
                        <a:rPr lang="en-US" altLang="ja-JP" sz="1100" b="0">
                          <a:effectLst/>
                          <a:latin typeface="+mn-ea"/>
                          <a:ea typeface="+mn-ea"/>
                        </a:rPr>
                        <a:t>2.6</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r" rtl="0" fontAlgn="b"/>
                      <a:r>
                        <a:rPr lang="en-US" altLang="ja-JP" sz="1100" b="0" dirty="0">
                          <a:effectLst/>
                          <a:latin typeface="+mn-ea"/>
                          <a:ea typeface="+mn-ea"/>
                        </a:rPr>
                        <a:t>5.9</a:t>
                      </a:r>
                    </a:p>
                  </a:txBody>
                  <a:tcPr marL="22860" marR="22860" marT="15240" marB="15240" anchor="b">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6965351"/>
                  </a:ext>
                </a:extLst>
              </a:tr>
            </a:tbl>
          </a:graphicData>
        </a:graphic>
      </p:graphicFrame>
    </p:spTree>
    <p:extLst>
      <p:ext uri="{BB962C8B-B14F-4D97-AF65-F5344CB8AC3E}">
        <p14:creationId xmlns:p14="http://schemas.microsoft.com/office/powerpoint/2010/main" val="1198559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lang="ja-JP" altLang="en-US" dirty="0"/>
              <a:t>パリ協定採択後、温室効果ガス排出削減の取り組みとして、各国がガソリン車・ディーゼル車の販売禁止を決めています。</a:t>
            </a:r>
            <a:endParaRPr lang="en-US" altLang="ja-JP" dirty="0"/>
          </a:p>
          <a:p>
            <a:r>
              <a:rPr lang="ja-JP" altLang="en-US" dirty="0"/>
              <a:t>普及が進む中国や欧州、アメリカでは、購入補助だけでなく、</a:t>
            </a:r>
            <a:r>
              <a:rPr lang="en-US" altLang="ja-JP" dirty="0"/>
              <a:t>CO2</a:t>
            </a:r>
            <a:r>
              <a:rPr lang="ja-JP" altLang="en-US" dirty="0"/>
              <a:t>排出規制や乗入規制なども加えています。日本はどうでしょうか？</a:t>
            </a:r>
            <a:endParaRPr lang="en-US" altLang="ja-JP" dirty="0"/>
          </a:p>
        </p:txBody>
      </p:sp>
      <p:sp>
        <p:nvSpPr>
          <p:cNvPr id="3" name="タイトル 2"/>
          <p:cNvSpPr>
            <a:spLocks noGrp="1"/>
          </p:cNvSpPr>
          <p:nvPr>
            <p:ph type="ctrTitle"/>
          </p:nvPr>
        </p:nvSpPr>
        <p:spPr/>
        <p:txBody>
          <a:bodyPr/>
          <a:lstStyle/>
          <a:p>
            <a:r>
              <a:rPr kumimoji="1" lang="ja-JP" altLang="en-US" dirty="0"/>
              <a:t>ようやく動き出した日本の「脱ガソリン化」</a:t>
            </a:r>
          </a:p>
        </p:txBody>
      </p:sp>
      <p:sp>
        <p:nvSpPr>
          <p:cNvPr id="17" name="テキスト ボックス 16"/>
          <p:cNvSpPr txBox="1"/>
          <p:nvPr/>
        </p:nvSpPr>
        <p:spPr>
          <a:xfrm>
            <a:off x="871170" y="6135687"/>
            <a:ext cx="9034830" cy="461665"/>
          </a:xfrm>
          <a:prstGeom prst="rect">
            <a:avLst/>
          </a:prstGeom>
          <a:noFill/>
        </p:spPr>
        <p:txBody>
          <a:bodyPr wrap="square" rtlCol="0">
            <a:spAutoFit/>
          </a:bodyPr>
          <a:lstStyle/>
          <a:p>
            <a:r>
              <a:rPr lang="ja-JP" altLang="en-US" sz="2400" b="1" dirty="0">
                <a:solidFill>
                  <a:schemeClr val="bg1"/>
                </a:solidFill>
                <a:latin typeface="+mn-ea"/>
              </a:rPr>
              <a:t>世界的な潮流から、日本でも大きく電動化に舵を切っています。</a:t>
            </a:r>
            <a:endParaRPr kumimoji="1" lang="ja-JP" altLang="en-US" sz="2400" b="1" dirty="0">
              <a:solidFill>
                <a:schemeClr val="bg1"/>
              </a:solidFill>
              <a:latin typeface="+mn-ea"/>
            </a:endParaRPr>
          </a:p>
        </p:txBody>
      </p:sp>
      <p:cxnSp>
        <p:nvCxnSpPr>
          <p:cNvPr id="34" name="直線矢印コネクタ 33"/>
          <p:cNvCxnSpPr/>
          <p:nvPr/>
        </p:nvCxnSpPr>
        <p:spPr>
          <a:xfrm>
            <a:off x="1532620" y="1427098"/>
            <a:ext cx="0" cy="4450174"/>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35" name="楕円 34"/>
          <p:cNvSpPr/>
          <p:nvPr/>
        </p:nvSpPr>
        <p:spPr>
          <a:xfrm>
            <a:off x="1424608" y="1888768"/>
            <a:ext cx="216024" cy="21602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15552" y="1787199"/>
            <a:ext cx="1390125" cy="1354217"/>
          </a:xfrm>
          <a:prstGeom prst="rect">
            <a:avLst/>
          </a:prstGeom>
        </p:spPr>
        <p:txBody>
          <a:bodyPr wrap="none">
            <a:spAutoFit/>
          </a:bodyPr>
          <a:lstStyle/>
          <a:p>
            <a:pPr algn="ctr"/>
            <a:r>
              <a:rPr lang="en-US" altLang="ja-JP" sz="2800" b="1" dirty="0">
                <a:solidFill>
                  <a:schemeClr val="accent3"/>
                </a:solidFill>
                <a:latin typeface="+mn-ea"/>
              </a:rPr>
              <a:t>2009</a:t>
            </a:r>
            <a:r>
              <a:rPr lang="ja-JP" altLang="en-US" dirty="0">
                <a:solidFill>
                  <a:schemeClr val="accent3"/>
                </a:solidFill>
                <a:latin typeface="+mn-ea"/>
              </a:rPr>
              <a:t>年</a:t>
            </a:r>
            <a:endParaRPr lang="en-US" altLang="ja-JP" dirty="0">
              <a:solidFill>
                <a:schemeClr val="accent3"/>
              </a:solidFill>
              <a:latin typeface="+mn-ea"/>
            </a:endParaRPr>
          </a:p>
          <a:p>
            <a:pPr algn="ctr"/>
            <a:r>
              <a:rPr lang="ja-JP" altLang="en-US" b="1" dirty="0">
                <a:solidFill>
                  <a:schemeClr val="accent3"/>
                </a:solidFill>
                <a:latin typeface="+mn-ea"/>
              </a:rPr>
              <a:t>・</a:t>
            </a:r>
            <a:endParaRPr lang="en-US" altLang="ja-JP" b="1" dirty="0">
              <a:solidFill>
                <a:schemeClr val="accent3"/>
              </a:solidFill>
              <a:latin typeface="+mn-ea"/>
            </a:endParaRPr>
          </a:p>
          <a:p>
            <a:pPr algn="ctr"/>
            <a:r>
              <a:rPr lang="ja-JP" altLang="en-US" b="1" dirty="0">
                <a:solidFill>
                  <a:schemeClr val="accent3"/>
                </a:solidFill>
                <a:latin typeface="+mn-ea"/>
              </a:rPr>
              <a:t>・</a:t>
            </a:r>
            <a:endParaRPr lang="en-US" altLang="ja-JP" b="1" dirty="0">
              <a:solidFill>
                <a:schemeClr val="accent3"/>
              </a:solidFill>
              <a:latin typeface="+mn-ea"/>
            </a:endParaRPr>
          </a:p>
          <a:p>
            <a:pPr algn="ctr"/>
            <a:r>
              <a:rPr lang="ja-JP" altLang="en-US" b="1" dirty="0">
                <a:solidFill>
                  <a:schemeClr val="accent3"/>
                </a:solidFill>
                <a:latin typeface="+mn-ea"/>
              </a:rPr>
              <a:t>・</a:t>
            </a:r>
            <a:endParaRPr lang="en-US" altLang="ja-JP" b="1" dirty="0">
              <a:solidFill>
                <a:schemeClr val="accent3"/>
              </a:solidFill>
              <a:latin typeface="+mn-ea"/>
            </a:endParaRPr>
          </a:p>
        </p:txBody>
      </p:sp>
      <p:sp>
        <p:nvSpPr>
          <p:cNvPr id="37" name="正方形/長方形 36"/>
          <p:cNvSpPr/>
          <p:nvPr/>
        </p:nvSpPr>
        <p:spPr>
          <a:xfrm>
            <a:off x="1640632" y="1628800"/>
            <a:ext cx="5869320" cy="769441"/>
          </a:xfrm>
          <a:prstGeom prst="rect">
            <a:avLst/>
          </a:prstGeom>
        </p:spPr>
        <p:txBody>
          <a:bodyPr wrap="square">
            <a:spAutoFit/>
          </a:bodyPr>
          <a:lstStyle/>
          <a:p>
            <a:r>
              <a:rPr lang="en-US" altLang="ja-JP" sz="2400" b="1" dirty="0">
                <a:latin typeface="+mn-ea"/>
              </a:rPr>
              <a:t>“</a:t>
            </a:r>
            <a:r>
              <a:rPr lang="ja-JP" altLang="en-US" sz="2400" b="1" dirty="0">
                <a:latin typeface="+mn-ea"/>
              </a:rPr>
              <a:t>エコカー（</a:t>
            </a:r>
            <a:r>
              <a:rPr lang="en-US" altLang="ja-JP" sz="2400" b="1" dirty="0">
                <a:latin typeface="+mn-ea"/>
              </a:rPr>
              <a:t>CEV</a:t>
            </a:r>
            <a:r>
              <a:rPr lang="ja-JP" altLang="en-US" sz="2400" b="1" dirty="0">
                <a:latin typeface="+mn-ea"/>
              </a:rPr>
              <a:t>）補助金”が開始</a:t>
            </a:r>
            <a:endParaRPr lang="en-US" altLang="ja-JP" sz="2400" b="1" dirty="0">
              <a:latin typeface="+mn-ea"/>
            </a:endParaRPr>
          </a:p>
          <a:p>
            <a:r>
              <a:rPr lang="ja-JP" altLang="en-US" sz="2000" b="1" dirty="0">
                <a:latin typeface="+mn-ea"/>
              </a:rPr>
              <a:t>設置推奨のために金銭的なインセンティブ導入</a:t>
            </a:r>
          </a:p>
        </p:txBody>
      </p:sp>
      <p:sp>
        <p:nvSpPr>
          <p:cNvPr id="38" name="楕円 37"/>
          <p:cNvSpPr/>
          <p:nvPr/>
        </p:nvSpPr>
        <p:spPr>
          <a:xfrm>
            <a:off x="1424608" y="3367389"/>
            <a:ext cx="216024" cy="21602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15552" y="3265820"/>
            <a:ext cx="1390124" cy="1354217"/>
          </a:xfrm>
          <a:prstGeom prst="rect">
            <a:avLst/>
          </a:prstGeom>
        </p:spPr>
        <p:txBody>
          <a:bodyPr wrap="none">
            <a:spAutoFit/>
          </a:bodyPr>
          <a:lstStyle/>
          <a:p>
            <a:pPr algn="ctr"/>
            <a:r>
              <a:rPr lang="en-US" altLang="ja-JP" sz="2800" b="1" dirty="0">
                <a:solidFill>
                  <a:schemeClr val="accent3"/>
                </a:solidFill>
                <a:latin typeface="+mn-ea"/>
              </a:rPr>
              <a:t>2015</a:t>
            </a:r>
            <a:r>
              <a:rPr lang="ja-JP" altLang="en-US" dirty="0">
                <a:solidFill>
                  <a:schemeClr val="accent3"/>
                </a:solidFill>
                <a:latin typeface="+mn-ea"/>
              </a:rPr>
              <a:t>年</a:t>
            </a:r>
            <a:endParaRPr lang="en-US" altLang="ja-JP" dirty="0">
              <a:solidFill>
                <a:schemeClr val="accent3"/>
              </a:solidFill>
              <a:latin typeface="+mn-ea"/>
            </a:endParaRPr>
          </a:p>
          <a:p>
            <a:pPr algn="ctr"/>
            <a:r>
              <a:rPr lang="ja-JP" altLang="en-US" b="1" dirty="0">
                <a:solidFill>
                  <a:schemeClr val="accent3"/>
                </a:solidFill>
                <a:latin typeface="+mn-ea"/>
              </a:rPr>
              <a:t>・</a:t>
            </a:r>
            <a:endParaRPr lang="en-US" altLang="ja-JP" b="1" dirty="0">
              <a:solidFill>
                <a:schemeClr val="accent3"/>
              </a:solidFill>
              <a:latin typeface="+mn-ea"/>
            </a:endParaRPr>
          </a:p>
          <a:p>
            <a:pPr algn="ctr"/>
            <a:r>
              <a:rPr lang="ja-JP" altLang="en-US" b="1" dirty="0">
                <a:solidFill>
                  <a:schemeClr val="accent3"/>
                </a:solidFill>
                <a:latin typeface="+mn-ea"/>
              </a:rPr>
              <a:t>・</a:t>
            </a:r>
            <a:endParaRPr lang="en-US" altLang="ja-JP" b="1" dirty="0">
              <a:solidFill>
                <a:schemeClr val="accent3"/>
              </a:solidFill>
              <a:latin typeface="+mn-ea"/>
            </a:endParaRPr>
          </a:p>
          <a:p>
            <a:pPr algn="ctr"/>
            <a:r>
              <a:rPr lang="ja-JP" altLang="en-US" b="1" dirty="0">
                <a:solidFill>
                  <a:schemeClr val="accent3"/>
                </a:solidFill>
                <a:latin typeface="+mn-ea"/>
              </a:rPr>
              <a:t>・</a:t>
            </a:r>
          </a:p>
        </p:txBody>
      </p:sp>
      <p:sp>
        <p:nvSpPr>
          <p:cNvPr id="40" name="楕円 39"/>
          <p:cNvSpPr/>
          <p:nvPr/>
        </p:nvSpPr>
        <p:spPr>
          <a:xfrm>
            <a:off x="1424608" y="4846010"/>
            <a:ext cx="216024" cy="21602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15551" y="4744441"/>
            <a:ext cx="1390125" cy="1077218"/>
          </a:xfrm>
          <a:prstGeom prst="rect">
            <a:avLst/>
          </a:prstGeom>
        </p:spPr>
        <p:txBody>
          <a:bodyPr wrap="none">
            <a:spAutoFit/>
          </a:bodyPr>
          <a:lstStyle/>
          <a:p>
            <a:pPr algn="ctr"/>
            <a:r>
              <a:rPr lang="en-US" altLang="ja-JP" sz="2800" b="1" dirty="0">
                <a:solidFill>
                  <a:schemeClr val="accent3"/>
                </a:solidFill>
                <a:latin typeface="+mn-ea"/>
              </a:rPr>
              <a:t>2030</a:t>
            </a:r>
            <a:r>
              <a:rPr lang="ja-JP" altLang="en-US" dirty="0">
                <a:solidFill>
                  <a:schemeClr val="accent3"/>
                </a:solidFill>
                <a:latin typeface="+mn-ea"/>
              </a:rPr>
              <a:t>年</a:t>
            </a:r>
            <a:endParaRPr lang="en-US" altLang="ja-JP" dirty="0">
              <a:solidFill>
                <a:schemeClr val="accent3"/>
              </a:solidFill>
              <a:latin typeface="+mn-ea"/>
            </a:endParaRPr>
          </a:p>
          <a:p>
            <a:pPr algn="ctr"/>
            <a:r>
              <a:rPr lang="ja-JP" altLang="en-US" dirty="0">
                <a:solidFill>
                  <a:schemeClr val="accent3"/>
                </a:solidFill>
                <a:latin typeface="+mn-ea"/>
              </a:rPr>
              <a:t>・</a:t>
            </a:r>
            <a:endParaRPr lang="en-US" altLang="ja-JP" dirty="0">
              <a:solidFill>
                <a:schemeClr val="accent3"/>
              </a:solidFill>
              <a:latin typeface="+mn-ea"/>
            </a:endParaRPr>
          </a:p>
          <a:p>
            <a:pPr algn="ctr"/>
            <a:r>
              <a:rPr lang="ja-JP" altLang="en-US" dirty="0">
                <a:solidFill>
                  <a:schemeClr val="accent3"/>
                </a:solidFill>
                <a:latin typeface="+mn-ea"/>
              </a:rPr>
              <a:t>・</a:t>
            </a:r>
          </a:p>
        </p:txBody>
      </p:sp>
      <p:sp>
        <p:nvSpPr>
          <p:cNvPr id="42" name="正方形/長方形 41"/>
          <p:cNvSpPr/>
          <p:nvPr/>
        </p:nvSpPr>
        <p:spPr>
          <a:xfrm>
            <a:off x="1640632" y="4437112"/>
            <a:ext cx="6085344" cy="769441"/>
          </a:xfrm>
          <a:prstGeom prst="rect">
            <a:avLst/>
          </a:prstGeom>
        </p:spPr>
        <p:txBody>
          <a:bodyPr wrap="square">
            <a:spAutoFit/>
          </a:bodyPr>
          <a:lstStyle/>
          <a:p>
            <a:r>
              <a:rPr lang="ja-JP" altLang="en-US" sz="2400" b="1" dirty="0">
                <a:latin typeface="+mn-ea"/>
              </a:rPr>
              <a:t>ガソリン車の新車販売を全面廃止に</a:t>
            </a:r>
            <a:endParaRPr lang="en-US" altLang="ja-JP" sz="2400" b="1" dirty="0">
              <a:latin typeface="+mn-ea"/>
            </a:endParaRPr>
          </a:p>
          <a:p>
            <a:r>
              <a:rPr lang="ja-JP" altLang="en-US" sz="2000" b="1" dirty="0">
                <a:latin typeface="+mn-ea"/>
              </a:rPr>
              <a:t>電動化</a:t>
            </a:r>
            <a:r>
              <a:rPr lang="en-US" altLang="ja-JP" sz="2000" b="1" dirty="0">
                <a:latin typeface="+mn-ea"/>
              </a:rPr>
              <a:t>100%</a:t>
            </a:r>
            <a:r>
              <a:rPr lang="ja-JP" altLang="en-US" sz="2000" b="1" dirty="0">
                <a:latin typeface="+mn-ea"/>
              </a:rPr>
              <a:t>に向け、都内から順に</a:t>
            </a:r>
            <a:r>
              <a:rPr lang="en-US" altLang="ja-JP" sz="2000" b="1" dirty="0">
                <a:latin typeface="+mn-ea"/>
              </a:rPr>
              <a:t>EV</a:t>
            </a:r>
            <a:r>
              <a:rPr lang="ja-JP" altLang="en-US" sz="2000" b="1" dirty="0">
                <a:latin typeface="+mn-ea"/>
              </a:rPr>
              <a:t>メインに</a:t>
            </a:r>
            <a:endParaRPr lang="en-US" altLang="ja-JP" sz="2400" b="1" dirty="0">
              <a:latin typeface="+mn-ea"/>
            </a:endParaRPr>
          </a:p>
        </p:txBody>
      </p:sp>
      <p:sp>
        <p:nvSpPr>
          <p:cNvPr id="43" name="正方形/長方形 42"/>
          <p:cNvSpPr/>
          <p:nvPr/>
        </p:nvSpPr>
        <p:spPr>
          <a:xfrm>
            <a:off x="1640632" y="3037617"/>
            <a:ext cx="6445384" cy="769441"/>
          </a:xfrm>
          <a:prstGeom prst="rect">
            <a:avLst/>
          </a:prstGeom>
        </p:spPr>
        <p:txBody>
          <a:bodyPr wrap="square">
            <a:spAutoFit/>
          </a:bodyPr>
          <a:lstStyle/>
          <a:p>
            <a:r>
              <a:rPr lang="ja-JP" altLang="en-US" sz="2400" b="1" dirty="0">
                <a:latin typeface="+mn-ea"/>
              </a:rPr>
              <a:t>パリ協定を受けて「脱炭素」化へ</a:t>
            </a:r>
            <a:endParaRPr lang="en-US" altLang="ja-JP" sz="2000" b="1" dirty="0">
              <a:latin typeface="+mn-ea"/>
            </a:endParaRPr>
          </a:p>
          <a:p>
            <a:r>
              <a:rPr lang="en-US" altLang="ja-JP" sz="2000" b="1" dirty="0">
                <a:latin typeface="+mn-ea"/>
              </a:rPr>
              <a:t>2030</a:t>
            </a:r>
            <a:r>
              <a:rPr lang="ja-JP" altLang="en-US" sz="2000" b="1" dirty="0">
                <a:latin typeface="+mn-ea"/>
              </a:rPr>
              <a:t>年までのＣＯ</a:t>
            </a:r>
            <a:r>
              <a:rPr lang="ja-JP" altLang="en-US" sz="1100" b="1" dirty="0">
                <a:latin typeface="+mn-ea"/>
              </a:rPr>
              <a:t>２</a:t>
            </a:r>
            <a:r>
              <a:rPr lang="en-US" altLang="ja-JP" sz="2000" b="1" dirty="0">
                <a:latin typeface="+mn-ea"/>
              </a:rPr>
              <a:t>25%</a:t>
            </a:r>
            <a:r>
              <a:rPr lang="ja-JP" altLang="en-US" sz="2000" b="1" dirty="0">
                <a:latin typeface="+mn-ea"/>
              </a:rPr>
              <a:t>削減に向けた準備開始</a:t>
            </a:r>
            <a:endParaRPr lang="en-US" altLang="ja-JP" sz="2000" b="1" dirty="0">
              <a:latin typeface="+mn-ea"/>
            </a:endParaRPr>
          </a:p>
        </p:txBody>
      </p:sp>
      <p:sp>
        <p:nvSpPr>
          <p:cNvPr id="44" name="角丸四角形 43"/>
          <p:cNvSpPr/>
          <p:nvPr/>
        </p:nvSpPr>
        <p:spPr>
          <a:xfrm>
            <a:off x="1749311" y="2360283"/>
            <a:ext cx="5794097" cy="34863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年間販売台</a:t>
            </a:r>
            <a:r>
              <a:rPr kumimoji="1" lang="ja-JP" altLang="en-US" sz="1600" dirty="0">
                <a:solidFill>
                  <a:schemeClr val="tx1"/>
                </a:solidFill>
              </a:rPr>
              <a:t>数：</a:t>
            </a:r>
            <a:r>
              <a:rPr lang="ja-JP" altLang="en-US" sz="1600" dirty="0">
                <a:solidFill>
                  <a:schemeClr val="tx1"/>
                </a:solidFill>
              </a:rPr>
              <a:t>約</a:t>
            </a:r>
            <a:r>
              <a:rPr lang="en-US" altLang="ja-JP" sz="1600" dirty="0">
                <a:solidFill>
                  <a:schemeClr val="tx1"/>
                </a:solidFill>
              </a:rPr>
              <a:t>45</a:t>
            </a:r>
            <a:r>
              <a:rPr kumimoji="1" lang="ja-JP" altLang="en-US" sz="1600" dirty="0">
                <a:solidFill>
                  <a:schemeClr val="tx1"/>
                </a:solidFill>
              </a:rPr>
              <a:t>万台</a:t>
            </a:r>
          </a:p>
        </p:txBody>
      </p:sp>
      <p:sp>
        <p:nvSpPr>
          <p:cNvPr id="45" name="角丸四角形 44"/>
          <p:cNvSpPr/>
          <p:nvPr/>
        </p:nvSpPr>
        <p:spPr>
          <a:xfrm>
            <a:off x="1704691" y="3809590"/>
            <a:ext cx="5794097" cy="34863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rPr>
              <a:t>年間販売台数</a:t>
            </a:r>
            <a:r>
              <a:rPr kumimoji="1" lang="ja-JP" altLang="en-US" sz="1600" dirty="0">
                <a:solidFill>
                  <a:schemeClr val="tx1"/>
                </a:solidFill>
              </a:rPr>
              <a:t>：</a:t>
            </a:r>
            <a:r>
              <a:rPr lang="ja-JP" altLang="en-US" sz="1600" dirty="0">
                <a:solidFill>
                  <a:schemeClr val="tx1"/>
                </a:solidFill>
              </a:rPr>
              <a:t>約</a:t>
            </a:r>
            <a:r>
              <a:rPr lang="en-US" altLang="ja-JP" sz="1600" dirty="0">
                <a:solidFill>
                  <a:schemeClr val="tx1"/>
                </a:solidFill>
              </a:rPr>
              <a:t>12</a:t>
            </a:r>
            <a:r>
              <a:rPr kumimoji="1" lang="en-US" altLang="ja-JP" sz="1600" dirty="0">
                <a:solidFill>
                  <a:schemeClr val="tx1"/>
                </a:solidFill>
              </a:rPr>
              <a:t>0</a:t>
            </a:r>
            <a:r>
              <a:rPr kumimoji="1" lang="ja-JP" altLang="en-US" sz="1600" dirty="0">
                <a:solidFill>
                  <a:schemeClr val="tx1"/>
                </a:solidFill>
              </a:rPr>
              <a:t>万</a:t>
            </a:r>
            <a:r>
              <a:rPr lang="ja-JP" altLang="en-US" sz="1600" dirty="0">
                <a:solidFill>
                  <a:schemeClr val="tx1"/>
                </a:solidFill>
              </a:rPr>
              <a:t>台</a:t>
            </a:r>
            <a:endParaRPr kumimoji="1" lang="ja-JP" altLang="en-US" sz="1600" dirty="0">
              <a:solidFill>
                <a:schemeClr val="tx1"/>
              </a:solidFill>
            </a:endParaRPr>
          </a:p>
        </p:txBody>
      </p:sp>
      <p:sp>
        <p:nvSpPr>
          <p:cNvPr id="46" name="角丸四角形 45"/>
          <p:cNvSpPr/>
          <p:nvPr/>
        </p:nvSpPr>
        <p:spPr>
          <a:xfrm>
            <a:off x="1660071" y="5238518"/>
            <a:ext cx="5794097" cy="348637"/>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rgbClr val="FF0000"/>
                </a:solidFill>
              </a:rPr>
              <a:t>年間販売台数</a:t>
            </a:r>
            <a:r>
              <a:rPr kumimoji="1" lang="ja-JP" altLang="en-US" sz="1600" dirty="0">
                <a:solidFill>
                  <a:srgbClr val="FF0000"/>
                </a:solidFill>
              </a:rPr>
              <a:t>：約</a:t>
            </a:r>
            <a:r>
              <a:rPr lang="en-US" altLang="ja-JP" sz="1600" dirty="0">
                <a:solidFill>
                  <a:srgbClr val="FF0000"/>
                </a:solidFill>
              </a:rPr>
              <a:t>2500</a:t>
            </a:r>
            <a:r>
              <a:rPr kumimoji="1" lang="ja-JP" altLang="en-US" sz="1600" dirty="0">
                <a:solidFill>
                  <a:srgbClr val="FF0000"/>
                </a:solidFill>
              </a:rPr>
              <a:t>万</a:t>
            </a:r>
            <a:r>
              <a:rPr lang="ja-JP" altLang="en-US" sz="1600" dirty="0">
                <a:solidFill>
                  <a:srgbClr val="FF0000"/>
                </a:solidFill>
              </a:rPr>
              <a:t>台？</a:t>
            </a:r>
            <a:endParaRPr kumimoji="1" lang="ja-JP" altLang="en-US" sz="1600" dirty="0">
              <a:solidFill>
                <a:srgbClr val="FF0000"/>
              </a:solidFill>
            </a:endParaRPr>
          </a:p>
        </p:txBody>
      </p:sp>
      <p:pic>
        <p:nvPicPr>
          <p:cNvPr id="5122"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4670" y="2276336"/>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6075" y="2271454"/>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7480" y="2266572"/>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1372" y="5170314"/>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4916" y="5170314"/>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8460" y="5170314"/>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2004" y="5170314"/>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5548" y="5170314"/>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9092" y="5170314"/>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2636" y="5170314"/>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6180" y="5170314"/>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9728" y="5170314"/>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616" y="5542163"/>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9160" y="5542163"/>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704" y="5542163"/>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6248" y="5542163"/>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9792" y="5542163"/>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3336" y="5542163"/>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6880" y="5542163"/>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424" y="5542163"/>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3972" y="5542163"/>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612" y="3763736"/>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9156" y="3763736"/>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700" y="3763736"/>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6244" y="3763736"/>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9788" y="3763736"/>
            <a:ext cx="435600" cy="43560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3336" y="3763736"/>
            <a:ext cx="435600" cy="435600"/>
          </a:xfrm>
          <a:prstGeom prst="rect">
            <a:avLst/>
          </a:prstGeom>
          <a:noFill/>
          <a:extLst>
            <a:ext uri="{909E8E84-426E-40DD-AFC4-6F175D3DCCD1}">
              <a14:hiddenFill xmlns:a14="http://schemas.microsoft.com/office/drawing/2010/main">
                <a:solidFill>
                  <a:srgbClr val="FFFFFF"/>
                </a:solidFill>
              </a14:hiddenFill>
            </a:ext>
          </a:extLst>
        </p:spPr>
      </p:pic>
      <p:sp>
        <p:nvSpPr>
          <p:cNvPr id="13" name="角丸四角形 12"/>
          <p:cNvSpPr/>
          <p:nvPr/>
        </p:nvSpPr>
        <p:spPr>
          <a:xfrm>
            <a:off x="7957597" y="1710671"/>
            <a:ext cx="1872280" cy="4192773"/>
          </a:xfrm>
          <a:prstGeom prst="roundRect">
            <a:avLst>
              <a:gd name="adj" fmla="val 9198"/>
            </a:avLst>
          </a:prstGeom>
          <a:noFill/>
          <a:ln>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正方形/長方形 105"/>
          <p:cNvSpPr/>
          <p:nvPr/>
        </p:nvSpPr>
        <p:spPr>
          <a:xfrm>
            <a:off x="8043577" y="1699346"/>
            <a:ext cx="1861652" cy="707886"/>
          </a:xfrm>
          <a:prstGeom prst="rect">
            <a:avLst/>
          </a:prstGeom>
        </p:spPr>
        <p:txBody>
          <a:bodyPr wrap="square">
            <a:spAutoFit/>
          </a:bodyPr>
          <a:lstStyle/>
          <a:p>
            <a:r>
              <a:rPr lang="ja-JP" altLang="en-US" sz="2000" b="1" dirty="0">
                <a:latin typeface="+mn-ea"/>
              </a:rPr>
              <a:t>世界各国でも</a:t>
            </a:r>
            <a:endParaRPr lang="en-US" altLang="ja-JP" sz="2000" b="1" dirty="0">
              <a:latin typeface="+mn-ea"/>
            </a:endParaRPr>
          </a:p>
          <a:p>
            <a:r>
              <a:rPr lang="ja-JP" altLang="en-US" sz="2000" b="1" dirty="0">
                <a:latin typeface="+mn-ea"/>
              </a:rPr>
              <a:t>脱ガソリンへ</a:t>
            </a:r>
            <a:endParaRPr lang="en-US" altLang="ja-JP" sz="2000" b="1" dirty="0">
              <a:latin typeface="+mn-ea"/>
            </a:endParaRPr>
          </a:p>
        </p:txBody>
      </p:sp>
      <p:pic>
        <p:nvPicPr>
          <p:cNvPr id="5124" name="Picture 4" descr="北アメリカの国旗のイラスト | かわいいフリー素材集 いらすとや"/>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6377" y="5256710"/>
            <a:ext cx="952311" cy="64800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2.bp.blogspot.com/-DTdXmcwA83Y/U2tHcYE6LdI/AAAAAAAAgMw/d5FGVyWWM_U/s800/Chin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96377" y="4630022"/>
            <a:ext cx="952311" cy="6480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フランスの国旗"/>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6377" y="3372027"/>
            <a:ext cx="948291" cy="6480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イギリスの国旗"/>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6377" y="4004600"/>
            <a:ext cx="948291" cy="648000"/>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アメリカ合衆国の国旗"/>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6377" y="2722761"/>
            <a:ext cx="948291" cy="648000"/>
          </a:xfrm>
          <a:prstGeom prst="rect">
            <a:avLst/>
          </a:prstGeom>
          <a:noFill/>
          <a:extLst>
            <a:ext uri="{909E8E84-426E-40DD-AFC4-6F175D3DCCD1}">
              <a14:hiddenFill xmlns:a14="http://schemas.microsoft.com/office/drawing/2010/main">
                <a:solidFill>
                  <a:srgbClr val="FFFFFF"/>
                </a:solidFill>
              </a14:hiddenFill>
            </a:ext>
          </a:extLst>
        </p:spPr>
      </p:pic>
      <p:sp>
        <p:nvSpPr>
          <p:cNvPr id="114" name="正方形/長方形 113"/>
          <p:cNvSpPr/>
          <p:nvPr/>
        </p:nvSpPr>
        <p:spPr>
          <a:xfrm>
            <a:off x="8959861" y="2905199"/>
            <a:ext cx="865031" cy="307777"/>
          </a:xfrm>
          <a:prstGeom prst="rect">
            <a:avLst/>
          </a:prstGeom>
        </p:spPr>
        <p:txBody>
          <a:bodyPr wrap="square">
            <a:spAutoFit/>
          </a:bodyPr>
          <a:lstStyle/>
          <a:p>
            <a:r>
              <a:rPr lang="en-US" altLang="ja-JP" sz="1400" b="1" dirty="0">
                <a:latin typeface="+mn-ea"/>
              </a:rPr>
              <a:t>2035</a:t>
            </a:r>
            <a:r>
              <a:rPr lang="ja-JP" altLang="en-US" sz="1400" b="1" dirty="0">
                <a:latin typeface="+mn-ea"/>
              </a:rPr>
              <a:t>年</a:t>
            </a:r>
            <a:endParaRPr lang="en-US" altLang="ja-JP" sz="1400" b="1" dirty="0">
              <a:latin typeface="+mn-ea"/>
            </a:endParaRPr>
          </a:p>
        </p:txBody>
      </p:sp>
      <p:sp>
        <p:nvSpPr>
          <p:cNvPr id="115" name="正方形/長方形 114"/>
          <p:cNvSpPr/>
          <p:nvPr/>
        </p:nvSpPr>
        <p:spPr>
          <a:xfrm>
            <a:off x="8959861" y="3537551"/>
            <a:ext cx="865031" cy="307777"/>
          </a:xfrm>
          <a:prstGeom prst="rect">
            <a:avLst/>
          </a:prstGeom>
        </p:spPr>
        <p:txBody>
          <a:bodyPr wrap="square">
            <a:spAutoFit/>
          </a:bodyPr>
          <a:lstStyle/>
          <a:p>
            <a:r>
              <a:rPr lang="en-US" altLang="ja-JP" sz="1400" b="1" dirty="0">
                <a:latin typeface="+mn-ea"/>
              </a:rPr>
              <a:t>2040</a:t>
            </a:r>
            <a:r>
              <a:rPr lang="ja-JP" altLang="en-US" sz="1400" b="1" dirty="0">
                <a:latin typeface="+mn-ea"/>
              </a:rPr>
              <a:t>年</a:t>
            </a:r>
            <a:endParaRPr lang="en-US" altLang="ja-JP" sz="1400" b="1" dirty="0">
              <a:latin typeface="+mn-ea"/>
            </a:endParaRPr>
          </a:p>
        </p:txBody>
      </p:sp>
      <p:sp>
        <p:nvSpPr>
          <p:cNvPr id="116" name="正方形/長方形 115"/>
          <p:cNvSpPr/>
          <p:nvPr/>
        </p:nvSpPr>
        <p:spPr>
          <a:xfrm>
            <a:off x="8959861" y="4164055"/>
            <a:ext cx="865031" cy="307777"/>
          </a:xfrm>
          <a:prstGeom prst="rect">
            <a:avLst/>
          </a:prstGeom>
        </p:spPr>
        <p:txBody>
          <a:bodyPr wrap="square">
            <a:spAutoFit/>
          </a:bodyPr>
          <a:lstStyle/>
          <a:p>
            <a:r>
              <a:rPr lang="en-US" altLang="ja-JP" sz="1400" b="1" dirty="0">
                <a:latin typeface="+mn-ea"/>
              </a:rPr>
              <a:t>2035</a:t>
            </a:r>
            <a:r>
              <a:rPr lang="ja-JP" altLang="en-US" sz="1400" b="1" dirty="0">
                <a:latin typeface="+mn-ea"/>
              </a:rPr>
              <a:t>年</a:t>
            </a:r>
            <a:endParaRPr lang="en-US" altLang="ja-JP" sz="1400" b="1" dirty="0">
              <a:latin typeface="+mn-ea"/>
            </a:endParaRPr>
          </a:p>
        </p:txBody>
      </p:sp>
      <p:sp>
        <p:nvSpPr>
          <p:cNvPr id="117" name="正方形/長方形 116"/>
          <p:cNvSpPr/>
          <p:nvPr/>
        </p:nvSpPr>
        <p:spPr>
          <a:xfrm>
            <a:off x="8959861" y="4790559"/>
            <a:ext cx="865031" cy="307777"/>
          </a:xfrm>
          <a:prstGeom prst="rect">
            <a:avLst/>
          </a:prstGeom>
        </p:spPr>
        <p:txBody>
          <a:bodyPr wrap="square">
            <a:spAutoFit/>
          </a:bodyPr>
          <a:lstStyle/>
          <a:p>
            <a:r>
              <a:rPr lang="en-US" altLang="ja-JP" sz="1400" b="1" dirty="0">
                <a:latin typeface="+mn-ea"/>
              </a:rPr>
              <a:t>2035</a:t>
            </a:r>
            <a:r>
              <a:rPr lang="ja-JP" altLang="en-US" sz="1400" b="1" dirty="0">
                <a:latin typeface="+mn-ea"/>
              </a:rPr>
              <a:t>年</a:t>
            </a:r>
            <a:endParaRPr lang="en-US" altLang="ja-JP" sz="1400" b="1" dirty="0">
              <a:latin typeface="+mn-ea"/>
            </a:endParaRPr>
          </a:p>
        </p:txBody>
      </p:sp>
      <p:sp>
        <p:nvSpPr>
          <p:cNvPr id="118" name="正方形/長方形 117"/>
          <p:cNvSpPr/>
          <p:nvPr/>
        </p:nvSpPr>
        <p:spPr>
          <a:xfrm>
            <a:off x="8959861" y="5417063"/>
            <a:ext cx="865031" cy="307777"/>
          </a:xfrm>
          <a:prstGeom prst="rect">
            <a:avLst/>
          </a:prstGeom>
        </p:spPr>
        <p:txBody>
          <a:bodyPr wrap="square">
            <a:spAutoFit/>
          </a:bodyPr>
          <a:lstStyle/>
          <a:p>
            <a:r>
              <a:rPr lang="en-US" altLang="ja-JP" sz="1400" b="1" dirty="0">
                <a:latin typeface="+mn-ea"/>
              </a:rPr>
              <a:t>2035</a:t>
            </a:r>
            <a:r>
              <a:rPr lang="ja-JP" altLang="en-US" sz="1400" b="1" dirty="0">
                <a:latin typeface="+mn-ea"/>
              </a:rPr>
              <a:t>年</a:t>
            </a:r>
            <a:endParaRPr lang="en-US" altLang="ja-JP" sz="1400" b="1" dirty="0">
              <a:latin typeface="+mn-ea"/>
            </a:endParaRPr>
          </a:p>
        </p:txBody>
      </p:sp>
      <p:sp>
        <p:nvSpPr>
          <p:cNvPr id="119" name="正方形/長方形 118"/>
          <p:cNvSpPr/>
          <p:nvPr/>
        </p:nvSpPr>
        <p:spPr>
          <a:xfrm>
            <a:off x="8022425" y="2323599"/>
            <a:ext cx="1861652" cy="400110"/>
          </a:xfrm>
          <a:prstGeom prst="rect">
            <a:avLst/>
          </a:prstGeom>
        </p:spPr>
        <p:txBody>
          <a:bodyPr wrap="square">
            <a:spAutoFit/>
          </a:bodyPr>
          <a:lstStyle/>
          <a:p>
            <a:r>
              <a:rPr lang="en-US" altLang="ja-JP" sz="1000" dirty="0">
                <a:latin typeface="+mn-ea"/>
              </a:rPr>
              <a:t>※</a:t>
            </a:r>
            <a:r>
              <a:rPr lang="ja-JP" altLang="en-US" sz="1000" dirty="0">
                <a:latin typeface="+mn-ea"/>
              </a:rPr>
              <a:t>ガソリン車・ディーゼル車の廃止時期</a:t>
            </a:r>
            <a:endParaRPr lang="en-US" altLang="ja-JP" sz="1000" dirty="0">
              <a:latin typeface="+mn-ea"/>
            </a:endParaRPr>
          </a:p>
        </p:txBody>
      </p:sp>
      <p:pic>
        <p:nvPicPr>
          <p:cNvPr id="58" name="Picture 2" descr="電気自動車のイラスト | かわいいフリー素材集 いらすとや"/>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97263" y="1248922"/>
            <a:ext cx="435600" cy="435600"/>
          </a:xfrm>
          <a:prstGeom prst="rect">
            <a:avLst/>
          </a:prstGeom>
          <a:noFill/>
          <a:extLst>
            <a:ext uri="{909E8E84-426E-40DD-AFC4-6F175D3DCCD1}">
              <a14:hiddenFill xmlns:a14="http://schemas.microsoft.com/office/drawing/2010/main">
                <a:solidFill>
                  <a:srgbClr val="FFFFFF"/>
                </a:solidFill>
              </a14:hiddenFill>
            </a:ext>
          </a:extLst>
        </p:spPr>
      </p:pic>
      <p:sp>
        <p:nvSpPr>
          <p:cNvPr id="59" name="正方形/長方形 58"/>
          <p:cNvSpPr/>
          <p:nvPr/>
        </p:nvSpPr>
        <p:spPr>
          <a:xfrm>
            <a:off x="8412727" y="1443085"/>
            <a:ext cx="1861652" cy="246221"/>
          </a:xfrm>
          <a:prstGeom prst="rect">
            <a:avLst/>
          </a:prstGeom>
        </p:spPr>
        <p:txBody>
          <a:bodyPr wrap="square">
            <a:spAutoFit/>
          </a:bodyPr>
          <a:lstStyle/>
          <a:p>
            <a:r>
              <a:rPr lang="ja-JP" altLang="en-US" sz="1000" dirty="0">
                <a:latin typeface="+mn-ea"/>
              </a:rPr>
              <a:t>＝</a:t>
            </a:r>
            <a:r>
              <a:rPr lang="en-US" altLang="ja-JP" sz="1000" dirty="0">
                <a:latin typeface="+mn-ea"/>
              </a:rPr>
              <a:t>20</a:t>
            </a:r>
            <a:r>
              <a:rPr lang="ja-JP" altLang="en-US" sz="1000" dirty="0">
                <a:latin typeface="+mn-ea"/>
              </a:rPr>
              <a:t>万台として図示</a:t>
            </a:r>
            <a:endParaRPr lang="en-US" altLang="ja-JP" sz="1000" dirty="0">
              <a:latin typeface="+mn-ea"/>
            </a:endParaRPr>
          </a:p>
        </p:txBody>
      </p:sp>
      <p:grpSp>
        <p:nvGrpSpPr>
          <p:cNvPr id="60" name="グループ化 59"/>
          <p:cNvGrpSpPr/>
          <p:nvPr/>
        </p:nvGrpSpPr>
        <p:grpSpPr>
          <a:xfrm>
            <a:off x="3224808" y="6664701"/>
            <a:ext cx="432048" cy="231741"/>
            <a:chOff x="10201483" y="684383"/>
            <a:chExt cx="432048" cy="231741"/>
          </a:xfrm>
        </p:grpSpPr>
        <p:sp>
          <p:nvSpPr>
            <p:cNvPr id="61" name="楕円 60"/>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p:cNvSpPr/>
            <p:nvPr/>
          </p:nvSpPr>
          <p:spPr>
            <a:xfrm>
              <a:off x="10201483" y="685292"/>
              <a:ext cx="432048" cy="230832"/>
            </a:xfrm>
            <a:prstGeom prst="rect">
              <a:avLst/>
            </a:prstGeom>
          </p:spPr>
          <p:txBody>
            <a:bodyPr wrap="square">
              <a:spAutoFit/>
            </a:bodyPr>
            <a:lstStyle/>
            <a:p>
              <a:r>
                <a:rPr lang="ja-JP" altLang="en-US" sz="900" dirty="0">
                  <a:latin typeface="メイリオ" pitchFamily="50" charset="-128"/>
                  <a:ea typeface="メイリオ" pitchFamily="50" charset="-128"/>
                  <a:cs typeface="メイリオ" pitchFamily="50" charset="-128"/>
                </a:rPr>
                <a:t>出典</a:t>
              </a:r>
            </a:p>
          </p:txBody>
        </p:sp>
      </p:grpSp>
      <p:sp>
        <p:nvSpPr>
          <p:cNvPr id="5" name="正方形/長方形 4"/>
          <p:cNvSpPr/>
          <p:nvPr/>
        </p:nvSpPr>
        <p:spPr>
          <a:xfrm>
            <a:off x="3512840" y="6664010"/>
            <a:ext cx="6120680" cy="215444"/>
          </a:xfrm>
          <a:prstGeom prst="rect">
            <a:avLst/>
          </a:prstGeom>
        </p:spPr>
        <p:txBody>
          <a:bodyPr wrap="square">
            <a:spAutoFit/>
          </a:bodyPr>
          <a:lstStyle/>
          <a:p>
            <a:r>
              <a:rPr lang="ja-JP" altLang="en-US" sz="800" dirty="0"/>
              <a:t>「総合エネルギー調査会省エネルギー・新エネルギー分科会省エネルギー小委員会自動車判断基準ワー キンググループ」より作成</a:t>
            </a:r>
          </a:p>
        </p:txBody>
      </p:sp>
    </p:spTree>
    <p:extLst>
      <p:ext uri="{BB962C8B-B14F-4D97-AF65-F5344CB8AC3E}">
        <p14:creationId xmlns:p14="http://schemas.microsoft.com/office/powerpoint/2010/main" val="80316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701BA8-E36B-FCEA-546E-E2BAE54CBDE7}"/>
              </a:ext>
            </a:extLst>
          </p:cNvPr>
          <p:cNvSpPr>
            <a:spLocks noGrp="1"/>
          </p:cNvSpPr>
          <p:nvPr>
            <p:ph type="ctrTitle"/>
          </p:nvPr>
        </p:nvSpPr>
        <p:spPr>
          <a:xfrm>
            <a:off x="-2506" y="237292"/>
            <a:ext cx="10140082" cy="504000"/>
          </a:xfrm>
        </p:spPr>
        <p:txBody>
          <a:bodyPr>
            <a:noAutofit/>
          </a:bodyPr>
          <a:lstStyle/>
          <a:p>
            <a:r>
              <a:rPr lang="ja-JP" altLang="en-US" dirty="0"/>
              <a:t>温暖化の具体的な要因は</a:t>
            </a:r>
            <a:r>
              <a:rPr lang="en-US" altLang="ja-JP" dirty="0"/>
              <a:t>CO2</a:t>
            </a:r>
            <a:endParaRPr kumimoji="1" lang="ja-JP" altLang="en-US" dirty="0"/>
          </a:p>
        </p:txBody>
      </p:sp>
      <p:pic>
        <p:nvPicPr>
          <p:cNvPr id="1030" name="Picture 6" descr="地球温暖化って何だろう？｜地球温暖化｜小学生｜すみだ環境学習 ...">
            <a:extLst>
              <a:ext uri="{FF2B5EF4-FFF2-40B4-BE49-F238E27FC236}">
                <a16:creationId xmlns:a16="http://schemas.microsoft.com/office/drawing/2014/main" id="{0671C1DE-BFAD-4232-F199-A3B76D589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3625"/>
            <a:ext cx="9906000" cy="473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50631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ãä¸çå°å³ ã¤ã©ã¹ã ããªã¼ç´ æãã®ç»åæ¤ç´¢çµæ"/>
          <p:cNvPicPr>
            <a:picLocks noChangeAspect="1" noChangeArrowheads="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910984" y="1893069"/>
            <a:ext cx="8382000" cy="4735831"/>
          </a:xfrm>
          <a:prstGeom prst="rect">
            <a:avLst/>
          </a:prstGeom>
          <a:noFill/>
          <a:extLst>
            <a:ext uri="{909E8E84-426E-40DD-AFC4-6F175D3DCCD1}">
              <a14:hiddenFill xmlns:a14="http://schemas.microsoft.com/office/drawing/2010/main">
                <a:solidFill>
                  <a:srgbClr val="FFFFFF"/>
                </a:solidFill>
              </a14:hiddenFill>
            </a:ext>
          </a:extLst>
        </p:spPr>
      </p:pic>
      <p:sp>
        <p:nvSpPr>
          <p:cNvPr id="3" name="サブタイトル 2"/>
          <p:cNvSpPr>
            <a:spLocks noGrp="1"/>
          </p:cNvSpPr>
          <p:nvPr>
            <p:ph type="subTitle" idx="1"/>
          </p:nvPr>
        </p:nvSpPr>
        <p:spPr>
          <a:xfrm>
            <a:off x="29393" y="763033"/>
            <a:ext cx="9876607" cy="826410"/>
          </a:xfrm>
        </p:spPr>
        <p:txBody>
          <a:bodyPr/>
          <a:lstStyle/>
          <a:p>
            <a:r>
              <a:rPr lang="ja-JP" altLang="en-US" dirty="0"/>
              <a:t>世界中で起きている電気自動車のブームに押され、材料不足の懸念がいたるところで起きています。</a:t>
            </a:r>
            <a:endParaRPr lang="en-US" altLang="ja-JP" dirty="0"/>
          </a:p>
          <a:p>
            <a:r>
              <a:rPr kumimoji="1" lang="en-US" altLang="ja-JP" dirty="0"/>
              <a:t>EV</a:t>
            </a:r>
            <a:r>
              <a:rPr kumimoji="1" lang="ja-JP" altLang="en-US" dirty="0"/>
              <a:t>と比較して市場規模の小さい家庭用蓄電池は後回しにされ、材料を仕入れることができない可能性が極めて高くなっているのです。</a:t>
            </a:r>
          </a:p>
        </p:txBody>
      </p:sp>
      <p:sp>
        <p:nvSpPr>
          <p:cNvPr id="5" name="タイトル 14"/>
          <p:cNvSpPr>
            <a:spLocks noGrp="1"/>
          </p:cNvSpPr>
          <p:nvPr>
            <p:ph type="ctrTitle"/>
          </p:nvPr>
        </p:nvSpPr>
        <p:spPr>
          <a:xfrm>
            <a:off x="-2506" y="226382"/>
            <a:ext cx="9908506" cy="504000"/>
          </a:xfrm>
        </p:spPr>
        <p:txBody>
          <a:bodyPr/>
          <a:lstStyle/>
          <a:p>
            <a:r>
              <a:rPr kumimoji="1" lang="ja-JP" altLang="en-US" dirty="0"/>
              <a:t>世界中でＥＶブームが巻き起こり、材料不足が起きている</a:t>
            </a:r>
          </a:p>
        </p:txBody>
      </p:sp>
      <p:sp>
        <p:nvSpPr>
          <p:cNvPr id="18" name="角丸四角形 17"/>
          <p:cNvSpPr/>
          <p:nvPr/>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3" descr="C:\Users\F1507\Desktop\slh_121096_png_wi\121096_png\121096y.png"/>
          <p:cNvPicPr>
            <a:picLocks noChangeAspect="1" noChangeArrowheads="1"/>
          </p:cNvPicPr>
          <p:nvPr/>
        </p:nvPicPr>
        <p:blipFill>
          <a:blip r:embed="rId4" cstate="print"/>
          <a:srcRect l="10629" t="15914" r="11916" b="18548"/>
          <a:stretch>
            <a:fillRect/>
          </a:stretch>
        </p:blipFill>
        <p:spPr bwMode="auto">
          <a:xfrm>
            <a:off x="148897" y="6021288"/>
            <a:ext cx="765906" cy="648072"/>
          </a:xfrm>
          <a:prstGeom prst="rect">
            <a:avLst/>
          </a:prstGeom>
          <a:noFill/>
        </p:spPr>
      </p:pic>
      <p:sp>
        <p:nvSpPr>
          <p:cNvPr id="20" name="テキスト ボックス 19"/>
          <p:cNvSpPr txBox="1"/>
          <p:nvPr/>
        </p:nvSpPr>
        <p:spPr>
          <a:xfrm>
            <a:off x="800529" y="5887851"/>
            <a:ext cx="9265039" cy="579646"/>
          </a:xfrm>
          <a:prstGeom prst="rect">
            <a:avLst/>
          </a:prstGeom>
          <a:noFill/>
        </p:spPr>
        <p:txBody>
          <a:bodyPr wrap="square" rtlCol="0">
            <a:spAutoFit/>
          </a:bodyPr>
          <a:lstStyle/>
          <a:p>
            <a:pPr>
              <a:lnSpc>
                <a:spcPts val="3800"/>
              </a:lnSpc>
            </a:pPr>
            <a:r>
              <a:rPr lang="ja-JP" altLang="en-US"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電気自動車のニーズが全世界で加速することで、</a:t>
            </a:r>
          </a:p>
        </p:txBody>
      </p:sp>
      <p:sp>
        <p:nvSpPr>
          <p:cNvPr id="24" name="テキスト ボックス 23"/>
          <p:cNvSpPr txBox="1"/>
          <p:nvPr/>
        </p:nvSpPr>
        <p:spPr>
          <a:xfrm>
            <a:off x="1880649" y="6198912"/>
            <a:ext cx="9265039" cy="579646"/>
          </a:xfrm>
          <a:prstGeom prst="rect">
            <a:avLst/>
          </a:prstGeom>
          <a:noFill/>
        </p:spPr>
        <p:txBody>
          <a:bodyPr wrap="square" rtlCol="0">
            <a:spAutoFit/>
          </a:bodyPr>
          <a:lstStyle/>
          <a:p>
            <a:pPr>
              <a:lnSpc>
                <a:spcPts val="3800"/>
              </a:lnSpc>
            </a:pPr>
            <a:r>
              <a:rPr lang="ja-JP" altLang="en-US"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家庭用蓄電池は材料が不足する可能性が大きくなっています。</a:t>
            </a:r>
            <a:endParaRPr lang="en-US" altLang="ja-JP"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 name="グループ化 3"/>
          <p:cNvGrpSpPr/>
          <p:nvPr/>
        </p:nvGrpSpPr>
        <p:grpSpPr>
          <a:xfrm>
            <a:off x="4592960" y="3781768"/>
            <a:ext cx="2293599" cy="2160000"/>
            <a:chOff x="5315721" y="2703936"/>
            <a:chExt cx="2293599" cy="2160000"/>
          </a:xfrm>
        </p:grpSpPr>
        <p:sp>
          <p:nvSpPr>
            <p:cNvPr id="16" name="楕円 15"/>
            <p:cNvSpPr/>
            <p:nvPr/>
          </p:nvSpPr>
          <p:spPr>
            <a:xfrm>
              <a:off x="5315721" y="2703936"/>
              <a:ext cx="2160000" cy="216000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二等辺三角形 20"/>
            <p:cNvSpPr/>
            <p:nvPr/>
          </p:nvSpPr>
          <p:spPr>
            <a:xfrm rot="18900000">
              <a:off x="5433815" y="2827857"/>
              <a:ext cx="325874" cy="318986"/>
            </a:xfrm>
            <a:prstGeom prst="triangl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プレースホルダー 3"/>
            <p:cNvSpPr txBox="1">
              <a:spLocks/>
            </p:cNvSpPr>
            <p:nvPr/>
          </p:nvSpPr>
          <p:spPr>
            <a:xfrm>
              <a:off x="5326511" y="4254063"/>
              <a:ext cx="2282809" cy="451768"/>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r>
                <a:rPr lang="ja-JP" altLang="en-US" b="1" dirty="0">
                  <a:solidFill>
                    <a:schemeClr val="bg1"/>
                  </a:solidFill>
                </a:rPr>
                <a:t>材料が足りない！</a:t>
              </a:r>
            </a:p>
          </p:txBody>
        </p:sp>
        <p:pic>
          <p:nvPicPr>
            <p:cNvPr id="23" name="Picture 4" descr="æ¸é¡ãè¦ã¦ç¦ãä¼ç¤¾å¡ã®ã¤ã©ã¹ãï¼ç·æ§ï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7041" y="2869686"/>
              <a:ext cx="1288129" cy="1288129"/>
            </a:xfrm>
            <a:prstGeom prst="rect">
              <a:avLst/>
            </a:prstGeom>
            <a:noFill/>
            <a:extLst>
              <a:ext uri="{909E8E84-426E-40DD-AFC4-6F175D3DCCD1}">
                <a14:hiddenFill xmlns:a14="http://schemas.microsoft.com/office/drawing/2010/main">
                  <a:solidFill>
                    <a:srgbClr val="FFFFFF"/>
                  </a:solidFill>
                </a14:hiddenFill>
              </a:ext>
            </a:extLst>
          </p:spPr>
        </p:pic>
      </p:grpSp>
      <p:pic>
        <p:nvPicPr>
          <p:cNvPr id="26"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22049" y="2629048"/>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6083" y="2937456"/>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9688" y="2789958"/>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122" y="2617777"/>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22915" y="3552484"/>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95807" y="3552483"/>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0773" y="3782491"/>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24589" y="3710483"/>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8581" y="3265412"/>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4383" y="3552483"/>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4577" y="2991191"/>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4256" y="2962445"/>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6656" y="2601702"/>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6036" y="3782490"/>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29465" y="2910471"/>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3499" y="3218879"/>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7104" y="3071381"/>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5997" y="3546835"/>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1954" y="2631152"/>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41633" y="2602406"/>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0485" y="3774568"/>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3377" y="3774567"/>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1953" y="3774567"/>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3173" y="3934891"/>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6989" y="3862883"/>
            <a:ext cx="639359" cy="63935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ããããã¨ããé»æ°èªåè»ãããªã¼ç´ æãã®ç»åæ¤ç´¢çµæ"/>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8436" y="3934890"/>
            <a:ext cx="639359" cy="639359"/>
          </a:xfrm>
          <a:prstGeom prst="rect">
            <a:avLst/>
          </a:prstGeom>
          <a:noFill/>
          <a:extLst>
            <a:ext uri="{909E8E84-426E-40DD-AFC4-6F175D3DCCD1}">
              <a14:hiddenFill xmlns:a14="http://schemas.microsoft.com/office/drawing/2010/main">
                <a:solidFill>
                  <a:srgbClr val="FFFFFF"/>
                </a:solidFill>
              </a14:hiddenFill>
            </a:ext>
          </a:extLst>
        </p:spPr>
      </p:pic>
      <p:sp>
        <p:nvSpPr>
          <p:cNvPr id="52" name="楕円 51"/>
          <p:cNvSpPr/>
          <p:nvPr/>
        </p:nvSpPr>
        <p:spPr>
          <a:xfrm>
            <a:off x="4224499" y="3534536"/>
            <a:ext cx="719740" cy="719740"/>
          </a:xfrm>
          <a:prstGeom prst="ellipse">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雲形吹き出し 52"/>
          <p:cNvSpPr/>
          <p:nvPr/>
        </p:nvSpPr>
        <p:spPr>
          <a:xfrm>
            <a:off x="2115997" y="1299680"/>
            <a:ext cx="6106509" cy="1411420"/>
          </a:xfrm>
          <a:prstGeom prst="cloudCallout">
            <a:avLst>
              <a:gd name="adj1" fmla="val -43642"/>
              <a:gd name="adj2" fmla="val 6504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a:endParaRPr lang="ja-JP" altLang="en-US" sz="2000" b="1" spc="300" dirty="0">
              <a:solidFill>
                <a:schemeClr val="tx1"/>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2864768" y="1779361"/>
            <a:ext cx="4762842" cy="369332"/>
          </a:xfrm>
          <a:prstGeom prst="rect">
            <a:avLst/>
          </a:prstGeom>
        </p:spPr>
        <p:txBody>
          <a:bodyPr wrap="none">
            <a:spAutoFit/>
          </a:bodyPr>
          <a:lstStyle/>
          <a:p>
            <a:pPr lvl="0" algn="ctr"/>
            <a:r>
              <a:rPr lang="ja-JP" altLang="en-US" b="1" spc="300" dirty="0">
                <a:latin typeface="メイリオ" panose="020B0604030504040204" pitchFamily="50" charset="-128"/>
                <a:ea typeface="メイリオ" panose="020B0604030504040204" pitchFamily="50" charset="-128"/>
              </a:rPr>
              <a:t>これからは電気自動車を普及させる！</a:t>
            </a:r>
          </a:p>
        </p:txBody>
      </p:sp>
      <p:sp>
        <p:nvSpPr>
          <p:cNvPr id="8" name="楕円 7"/>
          <p:cNvSpPr/>
          <p:nvPr/>
        </p:nvSpPr>
        <p:spPr>
          <a:xfrm>
            <a:off x="6896773" y="2543228"/>
            <a:ext cx="216024" cy="2160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楕円 53"/>
          <p:cNvSpPr/>
          <p:nvPr/>
        </p:nvSpPr>
        <p:spPr>
          <a:xfrm>
            <a:off x="6321152" y="2809672"/>
            <a:ext cx="108000" cy="10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楕円 54"/>
          <p:cNvSpPr/>
          <p:nvPr/>
        </p:nvSpPr>
        <p:spPr>
          <a:xfrm>
            <a:off x="6539940" y="2662892"/>
            <a:ext cx="180000" cy="1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楕円 55"/>
          <p:cNvSpPr/>
          <p:nvPr/>
        </p:nvSpPr>
        <p:spPr>
          <a:xfrm>
            <a:off x="5312597" y="2695628"/>
            <a:ext cx="216024" cy="21602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楕円 56"/>
          <p:cNvSpPr/>
          <p:nvPr/>
        </p:nvSpPr>
        <p:spPr>
          <a:xfrm>
            <a:off x="4736976" y="2962072"/>
            <a:ext cx="108000" cy="10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楕円 57"/>
          <p:cNvSpPr/>
          <p:nvPr/>
        </p:nvSpPr>
        <p:spPr>
          <a:xfrm>
            <a:off x="4955764" y="2815292"/>
            <a:ext cx="180000" cy="18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9337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サブタイトル 5"/>
          <p:cNvSpPr>
            <a:spLocks noGrp="1"/>
          </p:cNvSpPr>
          <p:nvPr>
            <p:ph type="subTitle" idx="1"/>
          </p:nvPr>
        </p:nvSpPr>
        <p:spPr/>
        <p:txBody>
          <a:bodyPr/>
          <a:lstStyle/>
          <a:p>
            <a:r>
              <a:rPr kumimoji="1" lang="ja-JP" altLang="en-US" dirty="0"/>
              <a:t>実際に国内でも事業撤退・材料不足などの事態が数多く起きており、避けられない現実となっています。</a:t>
            </a:r>
            <a:endParaRPr kumimoji="1" lang="en-US" altLang="ja-JP" dirty="0"/>
          </a:p>
          <a:p>
            <a:r>
              <a:rPr lang="ja-JP" altLang="en-US" dirty="0"/>
              <a:t>いざ「また今度</a:t>
            </a:r>
            <a:r>
              <a:rPr lang="en-US" altLang="ja-JP" dirty="0"/>
              <a:t>…</a:t>
            </a:r>
            <a:r>
              <a:rPr lang="ja-JP" altLang="en-US" dirty="0"/>
              <a:t>」と思ったとしても、その時は手に入らない可能性が高いのです。</a:t>
            </a:r>
            <a:endParaRPr kumimoji="1" lang="ja-JP" altLang="en-US" dirty="0"/>
          </a:p>
        </p:txBody>
      </p:sp>
      <p:sp>
        <p:nvSpPr>
          <p:cNvPr id="5" name="タイトル 4"/>
          <p:cNvSpPr>
            <a:spLocks noGrp="1"/>
          </p:cNvSpPr>
          <p:nvPr>
            <p:ph type="ctrTitle"/>
          </p:nvPr>
        </p:nvSpPr>
        <p:spPr/>
        <p:txBody>
          <a:bodyPr/>
          <a:lstStyle/>
          <a:p>
            <a:r>
              <a:rPr lang="ja-JP" altLang="en-US" dirty="0"/>
              <a:t>材料不足は日本にも身近な危機として迫っている</a:t>
            </a:r>
            <a:endParaRPr kumimoji="1" lang="ja-JP" altLang="en-US" dirty="0"/>
          </a:p>
        </p:txBody>
      </p:sp>
      <p:sp>
        <p:nvSpPr>
          <p:cNvPr id="10" name="テキスト ボックス 9"/>
          <p:cNvSpPr txBox="1"/>
          <p:nvPr/>
        </p:nvSpPr>
        <p:spPr>
          <a:xfrm>
            <a:off x="800529" y="5887122"/>
            <a:ext cx="8326897" cy="579646"/>
          </a:xfrm>
          <a:prstGeom prst="rect">
            <a:avLst/>
          </a:prstGeom>
          <a:noFill/>
        </p:spPr>
        <p:txBody>
          <a:bodyPr wrap="square" rtlCol="0">
            <a:spAutoFit/>
          </a:bodyPr>
          <a:lstStyle/>
          <a:p>
            <a:pPr>
              <a:lnSpc>
                <a:spcPts val="3800"/>
              </a:lnSpc>
            </a:pPr>
            <a:r>
              <a:rPr lang="ja-JP" altLang="en-US" sz="2200" b="1" dirty="0">
                <a:solidFill>
                  <a:schemeClr val="bg1"/>
                </a:solidFill>
                <a:latin typeface="+mn-ea"/>
                <a:cs typeface="MigMix 1P" pitchFamily="50" charset="-128"/>
              </a:rPr>
              <a:t>実際に材料不足の問題はいたるところで表面化しており、</a:t>
            </a:r>
            <a:endParaRPr lang="ja-JP" altLang="en-US" sz="2200" b="1" dirty="0">
              <a:solidFill>
                <a:srgbClr val="FFFF00"/>
              </a:solidFill>
              <a:latin typeface="+mn-ea"/>
              <a:cs typeface="MigMix 1P" pitchFamily="50" charset="-128"/>
            </a:endParaRPr>
          </a:p>
        </p:txBody>
      </p:sp>
      <p:sp>
        <p:nvSpPr>
          <p:cNvPr id="11" name="テキスト ボックス 10"/>
          <p:cNvSpPr txBox="1"/>
          <p:nvPr/>
        </p:nvSpPr>
        <p:spPr>
          <a:xfrm>
            <a:off x="592880" y="6212948"/>
            <a:ext cx="9289032" cy="579646"/>
          </a:xfrm>
          <a:prstGeom prst="rect">
            <a:avLst/>
          </a:prstGeom>
          <a:noFill/>
        </p:spPr>
        <p:txBody>
          <a:bodyPr wrap="square" rtlCol="0">
            <a:spAutoFit/>
          </a:bodyPr>
          <a:lstStyle/>
          <a:p>
            <a:pPr algn="r">
              <a:lnSpc>
                <a:spcPts val="3800"/>
              </a:lnSpc>
            </a:pPr>
            <a:r>
              <a:rPr lang="ja-JP" altLang="en-US" sz="2200" b="1" dirty="0">
                <a:solidFill>
                  <a:srgbClr val="FFFF00"/>
                </a:solidFill>
                <a:latin typeface="+mn-ea"/>
                <a:cs typeface="MigMix 1P" pitchFamily="50" charset="-128"/>
              </a:rPr>
              <a:t>欲しいと思っても、手に入らない可能性は十二分にあると言えます</a:t>
            </a:r>
            <a:r>
              <a:rPr lang="ja-JP" altLang="en-US" sz="2200" b="1" dirty="0">
                <a:solidFill>
                  <a:schemeClr val="bg1"/>
                </a:solidFill>
                <a:latin typeface="+mn-ea"/>
                <a:cs typeface="MigMix 1P" pitchFamily="50" charset="-128"/>
              </a:rPr>
              <a:t>。</a:t>
            </a:r>
          </a:p>
        </p:txBody>
      </p:sp>
      <p:pic>
        <p:nvPicPr>
          <p:cNvPr id="2052" name="Picture 4" descr="ãæ±è ã¨ãã°ã¼ã³ã7.4ãã®ç»åæ¤ç´¢çµæ"/>
          <p:cNvPicPr>
            <a:picLocks noChangeAspect="1" noChangeArrowheads="1"/>
          </p:cNvPicPr>
          <p:nvPr/>
        </p:nvPicPr>
        <p:blipFill rotWithShape="1">
          <a:blip r:embed="rId2">
            <a:extLst>
              <a:ext uri="{28A0092B-C50C-407E-A947-70E740481C1C}">
                <a14:useLocalDpi xmlns:a14="http://schemas.microsoft.com/office/drawing/2010/main" val="0"/>
              </a:ext>
            </a:extLst>
          </a:blip>
          <a:srcRect t="29040" b="10075"/>
          <a:stretch/>
        </p:blipFill>
        <p:spPr bwMode="auto">
          <a:xfrm>
            <a:off x="3547866" y="3132402"/>
            <a:ext cx="1338223" cy="129841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ããã©ã¼ã¢ã¼ã«ã¨ãã¸ã¼ãèé»æ± ãã®ç»åæ¤ç´¢çµæ"/>
          <p:cNvPicPr>
            <a:picLocks noChangeAspect="1" noChangeArrowheads="1"/>
          </p:cNvPicPr>
          <p:nvPr/>
        </p:nvPicPr>
        <p:blipFill rotWithShape="1">
          <a:blip r:embed="rId3">
            <a:extLst>
              <a:ext uri="{28A0092B-C50C-407E-A947-70E740481C1C}">
                <a14:useLocalDpi xmlns:a14="http://schemas.microsoft.com/office/drawing/2010/main" val="0"/>
              </a:ext>
            </a:extLst>
          </a:blip>
          <a:srcRect l="20457" t="8525" r="23863"/>
          <a:stretch/>
        </p:blipFill>
        <p:spPr bwMode="auto">
          <a:xfrm>
            <a:off x="3560689" y="1891540"/>
            <a:ext cx="1249725" cy="113070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ãSmartstar èé»æ± 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2384" y="4627482"/>
            <a:ext cx="853359" cy="1318009"/>
          </a:xfrm>
          <a:prstGeom prst="rect">
            <a:avLst/>
          </a:prstGeom>
          <a:noFill/>
          <a:extLst>
            <a:ext uri="{909E8E84-426E-40DD-AFC4-6F175D3DCCD1}">
              <a14:hiddenFill xmlns:a14="http://schemas.microsoft.com/office/drawing/2010/main">
                <a:solidFill>
                  <a:srgbClr val="FFFFFF"/>
                </a:solidFill>
              </a14:hiddenFill>
            </a:ext>
          </a:extLst>
        </p:spPr>
      </p:pic>
      <p:sp>
        <p:nvSpPr>
          <p:cNvPr id="13" name="角丸四角形 12"/>
          <p:cNvSpPr/>
          <p:nvPr/>
        </p:nvSpPr>
        <p:spPr>
          <a:xfrm>
            <a:off x="200473" y="3179096"/>
            <a:ext cx="4680000" cy="1260000"/>
          </a:xfrm>
          <a:prstGeom prst="roundRect">
            <a:avLst>
              <a:gd name="adj" fmla="val 6862"/>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141888" y="3069830"/>
            <a:ext cx="2628000" cy="330005"/>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t>東芝（エネグーン）</a:t>
            </a:r>
            <a:endParaRPr kumimoji="1" lang="ja-JP" altLang="en-US" sz="1400" b="1" dirty="0"/>
          </a:p>
        </p:txBody>
      </p:sp>
      <p:sp>
        <p:nvSpPr>
          <p:cNvPr id="23" name="角丸四角形 22"/>
          <p:cNvSpPr/>
          <p:nvPr/>
        </p:nvSpPr>
        <p:spPr>
          <a:xfrm>
            <a:off x="190107" y="4623882"/>
            <a:ext cx="4680000" cy="1260000"/>
          </a:xfrm>
          <a:prstGeom prst="roundRect">
            <a:avLst>
              <a:gd name="adj" fmla="val 6862"/>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128464" y="4526968"/>
            <a:ext cx="2628000" cy="33000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rPr>
              <a:t>伊藤忠商事</a:t>
            </a:r>
            <a:r>
              <a:rPr lang="ja-JP" altLang="en-US" sz="1400" b="1" dirty="0"/>
              <a:t>（</a:t>
            </a:r>
            <a:r>
              <a:rPr lang="en-US" altLang="ja-JP" sz="1400" b="1" dirty="0" err="1">
                <a:latin typeface="+mn-ea"/>
              </a:rPr>
              <a:t>SmartStar</a:t>
            </a:r>
            <a:r>
              <a:rPr lang="en-US" altLang="ja-JP" sz="1400" b="1" dirty="0">
                <a:latin typeface="+mn-ea"/>
              </a:rPr>
              <a:t> L</a:t>
            </a:r>
            <a:r>
              <a:rPr lang="ja-JP" altLang="en-US" sz="1400" b="1" dirty="0"/>
              <a:t>）</a:t>
            </a:r>
            <a:endParaRPr kumimoji="1" lang="ja-JP" altLang="en-US" sz="1400" b="1" dirty="0"/>
          </a:p>
        </p:txBody>
      </p:sp>
      <p:sp>
        <p:nvSpPr>
          <p:cNvPr id="24" name="角丸四角形 23"/>
          <p:cNvSpPr/>
          <p:nvPr/>
        </p:nvSpPr>
        <p:spPr>
          <a:xfrm>
            <a:off x="190107" y="1749023"/>
            <a:ext cx="4680000" cy="1260000"/>
          </a:xfrm>
          <a:prstGeom prst="roundRect">
            <a:avLst>
              <a:gd name="adj" fmla="val 6862"/>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角丸四角形 19"/>
          <p:cNvSpPr/>
          <p:nvPr/>
        </p:nvSpPr>
        <p:spPr>
          <a:xfrm>
            <a:off x="141888" y="1653076"/>
            <a:ext cx="2628000" cy="33000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bg1"/>
                </a:solidFill>
                <a:latin typeface="+mn-ea"/>
              </a:rPr>
              <a:t>4R ENERGY</a:t>
            </a:r>
            <a:r>
              <a:rPr lang="ja-JP" altLang="en-US" sz="1400" b="1" dirty="0"/>
              <a:t>（エネハンド）</a:t>
            </a:r>
            <a:endParaRPr kumimoji="1" lang="ja-JP" altLang="en-US" sz="1400" b="1" dirty="0"/>
          </a:p>
        </p:txBody>
      </p:sp>
      <p:sp>
        <p:nvSpPr>
          <p:cNvPr id="26" name="角丸四角形 25"/>
          <p:cNvSpPr/>
          <p:nvPr/>
        </p:nvSpPr>
        <p:spPr>
          <a:xfrm>
            <a:off x="5201912" y="1771468"/>
            <a:ext cx="4575624" cy="4112413"/>
          </a:xfrm>
          <a:prstGeom prst="roundRect">
            <a:avLst>
              <a:gd name="adj" fmla="val 3517"/>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5097296" y="1629653"/>
            <a:ext cx="2880040" cy="33000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b="1" dirty="0">
                <a:solidFill>
                  <a:schemeClr val="bg1"/>
                </a:solidFill>
              </a:rPr>
              <a:t>SHARP</a:t>
            </a:r>
            <a:r>
              <a:rPr lang="ja-JP" altLang="en-US" sz="1400" b="1" dirty="0"/>
              <a:t>（クラウド蓄電システム）</a:t>
            </a:r>
            <a:endParaRPr kumimoji="1" lang="ja-JP" altLang="en-US" sz="1400" b="1" dirty="0"/>
          </a:p>
        </p:txBody>
      </p:sp>
      <p:sp>
        <p:nvSpPr>
          <p:cNvPr id="14" name="テキスト ボックス 13"/>
          <p:cNvSpPr txBox="1"/>
          <p:nvPr/>
        </p:nvSpPr>
        <p:spPr>
          <a:xfrm>
            <a:off x="215314" y="2085124"/>
            <a:ext cx="3332551" cy="830997"/>
          </a:xfrm>
          <a:prstGeom prst="rect">
            <a:avLst/>
          </a:prstGeom>
          <a:noFill/>
        </p:spPr>
        <p:txBody>
          <a:bodyPr wrap="square" rtlCol="0">
            <a:spAutoFit/>
          </a:bodyPr>
          <a:lstStyle/>
          <a:p>
            <a:r>
              <a:rPr lang="ja-JP" altLang="en-US" sz="1200" dirty="0"/>
              <a:t>家庭用向け蓄電池の生産終了を発表</a:t>
            </a:r>
            <a:endParaRPr lang="en-US" altLang="ja-JP" sz="1200" dirty="0"/>
          </a:p>
          <a:p>
            <a:r>
              <a:rPr lang="ja-JP" altLang="en-US" sz="1200" dirty="0"/>
              <a:t>日産</a:t>
            </a:r>
            <a:r>
              <a:rPr lang="en-US" altLang="ja-JP" sz="1200" dirty="0"/>
              <a:t>LEAF</a:t>
            </a:r>
            <a:r>
              <a:rPr lang="ja-JP" altLang="en-US" sz="1200" dirty="0"/>
              <a:t>の電池事業に注力する</a:t>
            </a:r>
            <a:endParaRPr lang="en-US" altLang="ja-JP" sz="1200" dirty="0"/>
          </a:p>
          <a:p>
            <a:endParaRPr lang="en-US" altLang="ja-JP" sz="1200" dirty="0"/>
          </a:p>
          <a:p>
            <a:r>
              <a:rPr lang="ja-JP" altLang="en-US" sz="1200" dirty="0"/>
              <a:t>＜</a:t>
            </a:r>
            <a:r>
              <a:rPr lang="en-US" altLang="ja-JP" sz="1200" dirty="0"/>
              <a:t>2018</a:t>
            </a:r>
            <a:r>
              <a:rPr lang="ja-JP" altLang="en-US" sz="1200" dirty="0"/>
              <a:t>年</a:t>
            </a:r>
            <a:r>
              <a:rPr lang="en-US" altLang="ja-JP" sz="1200" dirty="0"/>
              <a:t>9</a:t>
            </a:r>
            <a:r>
              <a:rPr lang="ja-JP" altLang="en-US" sz="1200" dirty="0"/>
              <a:t>月ごろ＞</a:t>
            </a:r>
            <a:endParaRPr kumimoji="1" lang="ja-JP" altLang="en-US" sz="1200" dirty="0"/>
          </a:p>
        </p:txBody>
      </p:sp>
      <p:sp>
        <p:nvSpPr>
          <p:cNvPr id="28" name="テキスト ボックス 27"/>
          <p:cNvSpPr txBox="1"/>
          <p:nvPr/>
        </p:nvSpPr>
        <p:spPr>
          <a:xfrm>
            <a:off x="228138" y="3534107"/>
            <a:ext cx="3332551" cy="830997"/>
          </a:xfrm>
          <a:prstGeom prst="rect">
            <a:avLst/>
          </a:prstGeom>
          <a:noFill/>
        </p:spPr>
        <p:txBody>
          <a:bodyPr wrap="square" rtlCol="0">
            <a:spAutoFit/>
          </a:bodyPr>
          <a:lstStyle/>
          <a:p>
            <a:r>
              <a:rPr lang="ja-JP" altLang="en-US" sz="1200" dirty="0"/>
              <a:t>住宅用蓄電池事業より撤退</a:t>
            </a:r>
            <a:endParaRPr lang="en-US" altLang="ja-JP" sz="1200" dirty="0"/>
          </a:p>
          <a:p>
            <a:r>
              <a:rPr lang="ja-JP" altLang="en-US" sz="1200" dirty="0"/>
              <a:t>製品販売ではなく、制御事業に特化</a:t>
            </a:r>
            <a:endParaRPr lang="en-US" altLang="ja-JP" sz="1200" dirty="0"/>
          </a:p>
          <a:p>
            <a:endParaRPr lang="en-US" altLang="ja-JP" sz="1200" dirty="0"/>
          </a:p>
          <a:p>
            <a:r>
              <a:rPr lang="ja-JP" altLang="en-US" sz="1200" dirty="0"/>
              <a:t>＜</a:t>
            </a:r>
            <a:r>
              <a:rPr lang="en-US" altLang="ja-JP" sz="1200" dirty="0"/>
              <a:t>2018</a:t>
            </a:r>
            <a:r>
              <a:rPr lang="ja-JP" altLang="en-US" sz="1200" dirty="0"/>
              <a:t>年 </a:t>
            </a:r>
            <a:r>
              <a:rPr lang="en-US" altLang="ja-JP" sz="1200" dirty="0"/>
              <a:t>10</a:t>
            </a:r>
            <a:r>
              <a:rPr lang="ja-JP" altLang="en-US" sz="1200" dirty="0"/>
              <a:t>月＞</a:t>
            </a:r>
            <a:endParaRPr kumimoji="1" lang="ja-JP" altLang="en-US" sz="1200" dirty="0"/>
          </a:p>
        </p:txBody>
      </p:sp>
      <p:sp>
        <p:nvSpPr>
          <p:cNvPr id="29" name="テキスト ボックス 28"/>
          <p:cNvSpPr txBox="1"/>
          <p:nvPr/>
        </p:nvSpPr>
        <p:spPr>
          <a:xfrm>
            <a:off x="240962" y="4974267"/>
            <a:ext cx="3332551" cy="830997"/>
          </a:xfrm>
          <a:prstGeom prst="rect">
            <a:avLst/>
          </a:prstGeom>
          <a:noFill/>
        </p:spPr>
        <p:txBody>
          <a:bodyPr wrap="square" rtlCol="0">
            <a:spAutoFit/>
          </a:bodyPr>
          <a:lstStyle/>
          <a:p>
            <a:r>
              <a:rPr lang="ja-JP" altLang="en-US" sz="1200" dirty="0"/>
              <a:t>電池部品（</a:t>
            </a:r>
            <a:r>
              <a:rPr lang="en-US" altLang="ja-JP" sz="1200" dirty="0"/>
              <a:t>LG</a:t>
            </a:r>
            <a:r>
              <a:rPr lang="ja-JP" altLang="en-US" sz="1200" dirty="0"/>
              <a:t>化学製）の供給遅れにより</a:t>
            </a:r>
            <a:endParaRPr lang="en-US" altLang="ja-JP" sz="1200" dirty="0"/>
          </a:p>
          <a:p>
            <a:r>
              <a:rPr lang="ja-JP" altLang="en-US" sz="1200" dirty="0"/>
              <a:t>販売・卸売りが</a:t>
            </a:r>
            <a:r>
              <a:rPr lang="en-US" altLang="ja-JP" sz="1200" dirty="0"/>
              <a:t>3</a:t>
            </a:r>
            <a:r>
              <a:rPr lang="ja-JP" altLang="en-US" sz="1200" dirty="0"/>
              <a:t>か月程度遅延</a:t>
            </a:r>
            <a:endParaRPr lang="en-US" altLang="ja-JP" sz="1200" dirty="0"/>
          </a:p>
          <a:p>
            <a:endParaRPr lang="en-US" altLang="ja-JP" sz="1200" dirty="0"/>
          </a:p>
          <a:p>
            <a:r>
              <a:rPr lang="ja-JP" altLang="en-US" sz="1200" dirty="0"/>
              <a:t>＜</a:t>
            </a:r>
            <a:r>
              <a:rPr lang="en-US" altLang="ja-JP" sz="1200" dirty="0"/>
              <a:t>2018</a:t>
            </a:r>
            <a:r>
              <a:rPr lang="ja-JP" altLang="en-US" sz="1200" dirty="0"/>
              <a:t>年</a:t>
            </a:r>
            <a:r>
              <a:rPr lang="en-US" altLang="ja-JP" sz="1200" dirty="0"/>
              <a:t>11</a:t>
            </a:r>
            <a:r>
              <a:rPr lang="ja-JP" altLang="en-US" sz="1200" dirty="0"/>
              <a:t>月ごろ＞</a:t>
            </a:r>
            <a:endParaRPr kumimoji="1" lang="ja-JP" altLang="en-US" sz="1200" dirty="0"/>
          </a:p>
        </p:txBody>
      </p:sp>
      <p:sp>
        <p:nvSpPr>
          <p:cNvPr id="16" name="正方形/長方形 15"/>
          <p:cNvSpPr/>
          <p:nvPr/>
        </p:nvSpPr>
        <p:spPr>
          <a:xfrm>
            <a:off x="9057456" y="4041256"/>
            <a:ext cx="360040" cy="16920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9057456" y="2336043"/>
            <a:ext cx="360040" cy="169200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p:cNvSpPr/>
          <p:nvPr/>
        </p:nvSpPr>
        <p:spPr>
          <a:xfrm>
            <a:off x="8804193" y="1932692"/>
            <a:ext cx="889988" cy="400110"/>
          </a:xfrm>
          <a:prstGeom prst="rect">
            <a:avLst/>
          </a:prstGeom>
        </p:spPr>
        <p:txBody>
          <a:bodyPr wrap="none">
            <a:spAutoFit/>
          </a:bodyPr>
          <a:lstStyle/>
          <a:p>
            <a:pPr lvl="0" algn="ctr"/>
            <a:r>
              <a:rPr lang="en-US" altLang="ja-JP" sz="2000" b="1" dirty="0">
                <a:solidFill>
                  <a:prstClr val="black"/>
                </a:solidFill>
                <a:latin typeface="メイリオ" panose="020B0604030504040204" pitchFamily="50" charset="-128"/>
                <a:ea typeface="メイリオ" panose="020B0604030504040204" pitchFamily="50" charset="-128"/>
              </a:rPr>
              <a:t>56</a:t>
            </a:r>
            <a:r>
              <a:rPr lang="ja-JP" altLang="en-US" sz="1400" b="1" dirty="0">
                <a:solidFill>
                  <a:prstClr val="black"/>
                </a:solidFill>
                <a:latin typeface="メイリオ" panose="020B0604030504040204" pitchFamily="50" charset="-128"/>
                <a:ea typeface="メイリオ" panose="020B0604030504040204" pitchFamily="50" charset="-128"/>
              </a:rPr>
              <a:t>万件</a:t>
            </a:r>
            <a:endParaRPr lang="en-US" altLang="ja-JP" sz="1400" b="1" dirty="0">
              <a:solidFill>
                <a:prstClr val="black"/>
              </a:solidFill>
              <a:latin typeface="メイリオ" panose="020B0604030504040204" pitchFamily="50" charset="-128"/>
              <a:ea typeface="メイリオ" panose="020B0604030504040204" pitchFamily="50" charset="-128"/>
            </a:endParaRPr>
          </a:p>
        </p:txBody>
      </p:sp>
      <p:grpSp>
        <p:nvGrpSpPr>
          <p:cNvPr id="33" name="グループ化 32"/>
          <p:cNvGrpSpPr/>
          <p:nvPr/>
        </p:nvGrpSpPr>
        <p:grpSpPr>
          <a:xfrm>
            <a:off x="7687154" y="3301994"/>
            <a:ext cx="1868678" cy="685356"/>
            <a:chOff x="7321236" y="4836222"/>
            <a:chExt cx="1868678" cy="685356"/>
          </a:xfrm>
        </p:grpSpPr>
        <p:sp>
          <p:nvSpPr>
            <p:cNvPr id="34" name="円形吹き出し 33"/>
            <p:cNvSpPr/>
            <p:nvPr/>
          </p:nvSpPr>
          <p:spPr>
            <a:xfrm rot="21165392">
              <a:off x="7321236" y="4836222"/>
              <a:ext cx="1868678" cy="685356"/>
            </a:xfrm>
            <a:prstGeom prst="wedgeEllipseCallout">
              <a:avLst>
                <a:gd name="adj1" fmla="val 37060"/>
                <a:gd name="adj2" fmla="val -55204"/>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rot="21108782">
              <a:off x="7364794" y="4918983"/>
              <a:ext cx="1749198" cy="523220"/>
            </a:xfrm>
            <a:prstGeom prst="rect">
              <a:avLst/>
            </a:prstGeom>
          </p:spPr>
          <p:txBody>
            <a:bodyPr wrap="none">
              <a:spAutoFit/>
            </a:bodyPr>
            <a:lstStyle/>
            <a:p>
              <a:pPr lvl="0" algn="ctr"/>
              <a:r>
                <a:rPr lang="en-US" altLang="ja-JP" sz="1400" b="1" dirty="0">
                  <a:solidFill>
                    <a:schemeClr val="accent6"/>
                  </a:solidFill>
                  <a:latin typeface="メイリオ" panose="020B0604030504040204" pitchFamily="50" charset="-128"/>
                  <a:ea typeface="メイリオ" panose="020B0604030504040204" pitchFamily="50" charset="-128"/>
                </a:rPr>
                <a:t>2019</a:t>
              </a:r>
              <a:r>
                <a:rPr lang="ja-JP" altLang="en-US" sz="1400" b="1" dirty="0">
                  <a:solidFill>
                    <a:schemeClr val="accent6"/>
                  </a:solidFill>
                  <a:latin typeface="メイリオ" panose="020B0604030504040204" pitchFamily="50" charset="-128"/>
                  <a:ea typeface="メイリオ" panose="020B0604030504040204" pitchFamily="50" charset="-128"/>
                </a:rPr>
                <a:t>年問題のうち</a:t>
              </a:r>
              <a:endParaRPr lang="en-US" altLang="ja-JP" sz="1400" b="1" dirty="0">
                <a:solidFill>
                  <a:schemeClr val="accent6"/>
                </a:solidFill>
                <a:latin typeface="メイリオ" panose="020B0604030504040204" pitchFamily="50" charset="-128"/>
                <a:ea typeface="メイリオ" panose="020B0604030504040204" pitchFamily="50" charset="-128"/>
              </a:endParaRPr>
            </a:p>
            <a:p>
              <a:pPr lvl="0" algn="ctr"/>
              <a:r>
                <a:rPr lang="en-US" altLang="ja-JP" sz="1400" b="1" dirty="0">
                  <a:solidFill>
                    <a:schemeClr val="accent6"/>
                  </a:solidFill>
                  <a:latin typeface="メイリオ" panose="020B0604030504040204" pitchFamily="50" charset="-128"/>
                  <a:ea typeface="メイリオ" panose="020B0604030504040204" pitchFamily="50" charset="-128"/>
                </a:rPr>
                <a:t>SHARP</a:t>
              </a:r>
              <a:r>
                <a:rPr lang="ja-JP" altLang="en-US" sz="1400" b="1" dirty="0">
                  <a:solidFill>
                    <a:schemeClr val="accent6"/>
                  </a:solidFill>
                  <a:latin typeface="メイリオ" panose="020B0604030504040204" pitchFamily="50" charset="-128"/>
                  <a:ea typeface="メイリオ" panose="020B0604030504040204" pitchFamily="50" charset="-128"/>
                </a:rPr>
                <a:t>製パネル</a:t>
              </a:r>
              <a:endParaRPr lang="en-US" altLang="ja-JP" sz="1400" b="1" dirty="0">
                <a:solidFill>
                  <a:schemeClr val="accent6"/>
                </a:solidFill>
                <a:latin typeface="メイリオ" panose="020B0604030504040204" pitchFamily="50" charset="-128"/>
                <a:ea typeface="メイリオ" panose="020B0604030504040204" pitchFamily="50" charset="-128"/>
              </a:endParaRPr>
            </a:p>
          </p:txBody>
        </p:sp>
      </p:grpSp>
      <p:sp>
        <p:nvSpPr>
          <p:cNvPr id="22" name="正方形/長方形 21"/>
          <p:cNvSpPr/>
          <p:nvPr/>
        </p:nvSpPr>
        <p:spPr>
          <a:xfrm>
            <a:off x="8817156" y="2522080"/>
            <a:ext cx="803425" cy="369332"/>
          </a:xfrm>
          <a:prstGeom prst="rect">
            <a:avLst/>
          </a:prstGeom>
          <a:solidFill>
            <a:srgbClr val="FFFFFF">
              <a:alpha val="69804"/>
            </a:srgbClr>
          </a:solidFill>
        </p:spPr>
        <p:txBody>
          <a:bodyPr wrap="none">
            <a:spAutoFit/>
          </a:bodyPr>
          <a:lstStyle/>
          <a:p>
            <a:pPr algn="ctr"/>
            <a:r>
              <a:rPr lang="en-US" altLang="ja-JP" b="1" dirty="0">
                <a:solidFill>
                  <a:schemeClr val="accent6"/>
                </a:solidFill>
                <a:latin typeface="メイリオ" panose="020B0604030504040204" pitchFamily="50" charset="-128"/>
                <a:ea typeface="メイリオ" panose="020B0604030504040204" pitchFamily="50" charset="-128"/>
              </a:rPr>
              <a:t>28</a:t>
            </a:r>
            <a:r>
              <a:rPr lang="ja-JP" altLang="en-US" sz="1200" b="1" dirty="0">
                <a:solidFill>
                  <a:schemeClr val="accent6"/>
                </a:solidFill>
                <a:latin typeface="メイリオ" panose="020B0604030504040204" pitchFamily="50" charset="-128"/>
                <a:ea typeface="メイリオ" panose="020B0604030504040204" pitchFamily="50" charset="-128"/>
              </a:rPr>
              <a:t>万件</a:t>
            </a:r>
          </a:p>
        </p:txBody>
      </p:sp>
      <p:pic>
        <p:nvPicPr>
          <p:cNvPr id="2058" name="Picture 10" descr="ãï¼³ï¼¨ï¼¡ï¼²ï¼° èé»æ± ãã®ç»åæ¤ç´¢çµæ"/>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3836" y="4244550"/>
            <a:ext cx="2303318" cy="1524001"/>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グループ化 37"/>
          <p:cNvGrpSpPr/>
          <p:nvPr/>
        </p:nvGrpSpPr>
        <p:grpSpPr>
          <a:xfrm>
            <a:off x="7734286" y="4926911"/>
            <a:ext cx="1868678" cy="685356"/>
            <a:chOff x="7321236" y="4836222"/>
            <a:chExt cx="1868678" cy="685356"/>
          </a:xfrm>
        </p:grpSpPr>
        <p:sp>
          <p:nvSpPr>
            <p:cNvPr id="39" name="円形吹き出し 38"/>
            <p:cNvSpPr/>
            <p:nvPr/>
          </p:nvSpPr>
          <p:spPr>
            <a:xfrm rot="21165392">
              <a:off x="7321236" y="4836222"/>
              <a:ext cx="1868678" cy="685356"/>
            </a:xfrm>
            <a:prstGeom prst="wedgeEllipseCallout">
              <a:avLst>
                <a:gd name="adj1" fmla="val 37060"/>
                <a:gd name="adj2" fmla="val -55204"/>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rot="21108782">
              <a:off x="7428917" y="4918983"/>
              <a:ext cx="1620957" cy="523220"/>
            </a:xfrm>
            <a:prstGeom prst="rect">
              <a:avLst/>
            </a:prstGeom>
          </p:spPr>
          <p:txBody>
            <a:bodyPr wrap="none">
              <a:spAutoFit/>
            </a:bodyPr>
            <a:lstStyle/>
            <a:p>
              <a:pPr lvl="0" algn="ctr"/>
              <a:r>
                <a:rPr lang="ja-JP" altLang="en-US" sz="1400" b="1" dirty="0">
                  <a:solidFill>
                    <a:prstClr val="black"/>
                  </a:solidFill>
                </a:rPr>
                <a:t>その他</a:t>
              </a:r>
              <a:endParaRPr lang="en-US" altLang="ja-JP" sz="1400" b="1" dirty="0">
                <a:solidFill>
                  <a:prstClr val="black"/>
                </a:solidFill>
              </a:endParaRPr>
            </a:p>
            <a:p>
              <a:pPr lvl="0" algn="ctr"/>
              <a:r>
                <a:rPr lang="ja-JP" altLang="en-US" sz="1400" b="1" dirty="0">
                  <a:solidFill>
                    <a:prstClr val="black"/>
                  </a:solidFill>
                </a:rPr>
                <a:t>各種太陽光メーカ</a:t>
              </a:r>
              <a:endParaRPr lang="en-US" altLang="ja-JP" sz="1400" b="1" dirty="0">
                <a:solidFill>
                  <a:prstClr val="black"/>
                </a:solidFill>
              </a:endParaRPr>
            </a:p>
          </p:txBody>
        </p:sp>
      </p:grpSp>
      <p:sp>
        <p:nvSpPr>
          <p:cNvPr id="41" name="テキスト ボックス 40"/>
          <p:cNvSpPr txBox="1"/>
          <p:nvPr/>
        </p:nvSpPr>
        <p:spPr>
          <a:xfrm>
            <a:off x="5268557" y="2035180"/>
            <a:ext cx="3467460" cy="954107"/>
          </a:xfrm>
          <a:prstGeom prst="rect">
            <a:avLst/>
          </a:prstGeom>
          <a:noFill/>
        </p:spPr>
        <p:txBody>
          <a:bodyPr wrap="square" rtlCol="0">
            <a:spAutoFit/>
          </a:bodyPr>
          <a:lstStyle/>
          <a:p>
            <a:r>
              <a:rPr lang="ja-JP" altLang="en-US" sz="1400" dirty="0"/>
              <a:t>自社パネルを設置している「</a:t>
            </a:r>
            <a:r>
              <a:rPr lang="en-US" altLang="ja-JP" sz="1400" dirty="0"/>
              <a:t>2019</a:t>
            </a:r>
            <a:r>
              <a:rPr lang="ja-JP" altLang="en-US" sz="1400" dirty="0"/>
              <a:t>年問題」対象件数</a:t>
            </a:r>
            <a:r>
              <a:rPr lang="en-US" altLang="ja-JP" sz="1400" dirty="0"/>
              <a:t>28</a:t>
            </a:r>
            <a:r>
              <a:rPr lang="ja-JP" altLang="en-US" sz="1400" dirty="0"/>
              <a:t>万件に対し、</a:t>
            </a:r>
            <a:endParaRPr lang="en-US" altLang="ja-JP" sz="1400" dirty="0"/>
          </a:p>
          <a:p>
            <a:r>
              <a:rPr lang="ja-JP" altLang="en-US" sz="1400" dirty="0"/>
              <a:t>対策としての蓄電池が「全員に供給できなくなる恐れがある」と予測されている。</a:t>
            </a:r>
            <a:endParaRPr lang="en-US" altLang="ja-JP" sz="1400" dirty="0"/>
          </a:p>
        </p:txBody>
      </p:sp>
      <p:sp>
        <p:nvSpPr>
          <p:cNvPr id="42" name="角丸四角形 41"/>
          <p:cNvSpPr/>
          <p:nvPr/>
        </p:nvSpPr>
        <p:spPr>
          <a:xfrm>
            <a:off x="5403137" y="3350212"/>
            <a:ext cx="2173843" cy="760609"/>
          </a:xfrm>
          <a:prstGeom prst="roundRect">
            <a:avLst>
              <a:gd name="adj" fmla="val 6862"/>
            </a:avLst>
          </a:prstGeom>
          <a:noFill/>
          <a:ln>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lumMod val="50000"/>
                    <a:lumOff val="50000"/>
                  </a:schemeClr>
                </a:solidFill>
              </a:rPr>
              <a:t>＜参考データ＞</a:t>
            </a:r>
            <a:endParaRPr lang="en-US" altLang="ja-JP" sz="1200" dirty="0">
              <a:solidFill>
                <a:schemeClr val="tx1">
                  <a:lumMod val="50000"/>
                  <a:lumOff val="50000"/>
                </a:schemeClr>
              </a:solidFill>
            </a:endParaRPr>
          </a:p>
          <a:p>
            <a:r>
              <a:rPr lang="en-US" altLang="ja-JP" sz="1200" dirty="0">
                <a:solidFill>
                  <a:schemeClr val="tx1">
                    <a:lumMod val="50000"/>
                    <a:lumOff val="50000"/>
                  </a:schemeClr>
                </a:solidFill>
              </a:rPr>
              <a:t>SHARP</a:t>
            </a:r>
            <a:r>
              <a:rPr lang="ja-JP" altLang="en-US" sz="1200" dirty="0">
                <a:solidFill>
                  <a:schemeClr val="tx1">
                    <a:lumMod val="50000"/>
                    <a:lumOff val="50000"/>
                  </a:schemeClr>
                </a:solidFill>
              </a:rPr>
              <a:t>の年間生産台数：</a:t>
            </a:r>
            <a:endParaRPr lang="en-US" altLang="ja-JP" sz="1200" dirty="0">
              <a:solidFill>
                <a:schemeClr val="tx1">
                  <a:lumMod val="50000"/>
                  <a:lumOff val="50000"/>
                </a:schemeClr>
              </a:solidFill>
            </a:endParaRPr>
          </a:p>
          <a:p>
            <a:r>
              <a:rPr lang="en-US" altLang="ja-JP" sz="1200" dirty="0">
                <a:solidFill>
                  <a:schemeClr val="tx1">
                    <a:lumMod val="50000"/>
                    <a:lumOff val="50000"/>
                  </a:schemeClr>
                </a:solidFill>
              </a:rPr>
              <a:t>1</a:t>
            </a:r>
            <a:r>
              <a:rPr lang="ja-JP" altLang="en-US" sz="1200" dirty="0">
                <a:solidFill>
                  <a:schemeClr val="tx1">
                    <a:lumMod val="50000"/>
                    <a:lumOff val="50000"/>
                  </a:schemeClr>
                </a:solidFill>
              </a:rPr>
              <a:t>万</a:t>
            </a:r>
            <a:r>
              <a:rPr lang="en-US" altLang="ja-JP" sz="1200" dirty="0">
                <a:solidFill>
                  <a:schemeClr val="tx1">
                    <a:lumMod val="50000"/>
                    <a:lumOff val="50000"/>
                  </a:schemeClr>
                </a:solidFill>
              </a:rPr>
              <a:t>5000</a:t>
            </a:r>
            <a:r>
              <a:rPr lang="ja-JP" altLang="en-US" sz="1200" dirty="0">
                <a:solidFill>
                  <a:schemeClr val="tx1">
                    <a:lumMod val="50000"/>
                    <a:lumOff val="50000"/>
                  </a:schemeClr>
                </a:solidFill>
              </a:rPr>
              <a:t>台～</a:t>
            </a:r>
            <a:r>
              <a:rPr lang="en-US" altLang="ja-JP" sz="1200" dirty="0">
                <a:solidFill>
                  <a:schemeClr val="tx1">
                    <a:lumMod val="50000"/>
                    <a:lumOff val="50000"/>
                  </a:schemeClr>
                </a:solidFill>
              </a:rPr>
              <a:t>2</a:t>
            </a:r>
            <a:r>
              <a:rPr lang="ja-JP" altLang="en-US" sz="1200" dirty="0">
                <a:solidFill>
                  <a:schemeClr val="tx1">
                    <a:lumMod val="50000"/>
                    <a:lumOff val="50000"/>
                  </a:schemeClr>
                </a:solidFill>
              </a:rPr>
              <a:t>万台</a:t>
            </a:r>
            <a:endParaRPr lang="en-US" altLang="ja-JP" sz="1200" dirty="0">
              <a:solidFill>
                <a:schemeClr val="tx1">
                  <a:lumMod val="50000"/>
                  <a:lumOff val="50000"/>
                </a:schemeClr>
              </a:solidFill>
            </a:endParaRPr>
          </a:p>
        </p:txBody>
      </p:sp>
    </p:spTree>
    <p:extLst>
      <p:ext uri="{BB962C8B-B14F-4D97-AF65-F5344CB8AC3E}">
        <p14:creationId xmlns:p14="http://schemas.microsoft.com/office/powerpoint/2010/main" val="19863111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p:cNvGraphicFramePr>
            <a:graphicFrameLocks/>
          </p:cNvGraphicFramePr>
          <p:nvPr>
            <p:extLst>
              <p:ext uri="{D42A27DB-BD31-4B8C-83A1-F6EECF244321}">
                <p14:modId xmlns:p14="http://schemas.microsoft.com/office/powerpoint/2010/main" val="3518655007"/>
              </p:ext>
            </p:extLst>
          </p:nvPr>
        </p:nvGraphicFramePr>
        <p:xfrm>
          <a:off x="148896" y="1710660"/>
          <a:ext cx="4731575" cy="2835373"/>
        </p:xfrm>
        <a:graphic>
          <a:graphicData uri="http://schemas.openxmlformats.org/drawingml/2006/chart">
            <c:chart xmlns:c="http://schemas.openxmlformats.org/drawingml/2006/chart" xmlns:r="http://schemas.openxmlformats.org/officeDocument/2006/relationships" r:id="rId2"/>
          </a:graphicData>
        </a:graphic>
      </p:graphicFrame>
      <p:sp>
        <p:nvSpPr>
          <p:cNvPr id="3" name="サブタイトル 2"/>
          <p:cNvSpPr>
            <a:spLocks noGrp="1"/>
          </p:cNvSpPr>
          <p:nvPr>
            <p:ph type="subTitle" idx="1"/>
          </p:nvPr>
        </p:nvSpPr>
        <p:spPr/>
        <p:txBody>
          <a:bodyPr/>
          <a:lstStyle/>
          <a:p>
            <a:r>
              <a:rPr kumimoji="1" lang="ja-JP" altLang="en-US" dirty="0"/>
              <a:t>蓄電池の正極材に必要不可欠な材料として、コバルトが挙げられます。主にアフリカで採れるこの資源は「レアメタル」と呼ばれ、非常に貴重な資源として扱われています。さらに主要産出国の治安問題や権益獲得競争激化により大量生産が難しく、価格も上昇しています。</a:t>
            </a:r>
            <a:endParaRPr kumimoji="1" lang="en-US" altLang="ja-JP" dirty="0"/>
          </a:p>
        </p:txBody>
      </p:sp>
      <p:sp>
        <p:nvSpPr>
          <p:cNvPr id="5" name="タイトル 14"/>
          <p:cNvSpPr>
            <a:spLocks noGrp="1"/>
          </p:cNvSpPr>
          <p:nvPr>
            <p:ph type="ctrTitle"/>
          </p:nvPr>
        </p:nvSpPr>
        <p:spPr/>
        <p:txBody>
          <a:bodyPr/>
          <a:lstStyle/>
          <a:p>
            <a:r>
              <a:rPr lang="ja-JP" altLang="en-US" dirty="0"/>
              <a:t>蓄電池の価格が下がらない理由①コバルトの生産地</a:t>
            </a:r>
            <a:endParaRPr kumimoji="1" lang="ja-JP" altLang="en-US" dirty="0"/>
          </a:p>
        </p:txBody>
      </p:sp>
      <p:sp>
        <p:nvSpPr>
          <p:cNvPr id="18" name="角丸四角形 17"/>
          <p:cNvSpPr/>
          <p:nvPr/>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3" descr="C:\Users\F1507\Desktop\slh_121096_png_wi\121096_png\121096y.png"/>
          <p:cNvPicPr>
            <a:picLocks noChangeAspect="1" noChangeArrowheads="1"/>
          </p:cNvPicPr>
          <p:nvPr/>
        </p:nvPicPr>
        <p:blipFill>
          <a:blip r:embed="rId3" cstate="print"/>
          <a:srcRect l="10629" t="15914" r="11916" b="18548"/>
          <a:stretch>
            <a:fillRect/>
          </a:stretch>
        </p:blipFill>
        <p:spPr bwMode="auto">
          <a:xfrm>
            <a:off x="148897" y="6021288"/>
            <a:ext cx="765906" cy="648072"/>
          </a:xfrm>
          <a:prstGeom prst="rect">
            <a:avLst/>
          </a:prstGeom>
          <a:noFill/>
        </p:spPr>
      </p:pic>
      <p:sp>
        <p:nvSpPr>
          <p:cNvPr id="20" name="テキスト ボックス 19"/>
          <p:cNvSpPr txBox="1"/>
          <p:nvPr/>
        </p:nvSpPr>
        <p:spPr>
          <a:xfrm>
            <a:off x="800529" y="5887851"/>
            <a:ext cx="9265039" cy="542456"/>
          </a:xfrm>
          <a:prstGeom prst="rect">
            <a:avLst/>
          </a:prstGeom>
          <a:noFill/>
        </p:spPr>
        <p:txBody>
          <a:bodyPr wrap="square" rtlCol="0">
            <a:spAutoFit/>
          </a:bodyPr>
          <a:lstStyle/>
          <a:p>
            <a:pPr>
              <a:lnSpc>
                <a:spcPts val="3800"/>
              </a:lnSpc>
            </a:pPr>
            <a:r>
              <a:rPr lang="en-US" altLang="ja-JP"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EV</a:t>
            </a:r>
            <a:r>
              <a:rPr lang="ja-JP" altLang="en-US"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の急速拡大によりコバルトの需要が増加し、</a:t>
            </a:r>
            <a:endParaRPr lang="en-US" altLang="ja-JP"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1661397" y="6213642"/>
            <a:ext cx="8552156" cy="579646"/>
          </a:xfrm>
          <a:prstGeom prst="rect">
            <a:avLst/>
          </a:prstGeom>
          <a:noFill/>
        </p:spPr>
        <p:txBody>
          <a:bodyPr wrap="square" rtlCol="0">
            <a:spAutoFit/>
          </a:bodyPr>
          <a:lstStyle/>
          <a:p>
            <a:pPr>
              <a:lnSpc>
                <a:spcPts val="3800"/>
              </a:lnSpc>
            </a:pPr>
            <a:r>
              <a:rPr lang="ja-JP" altLang="en-US"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各国・各企業の獲得競争が激化しているため価格が下がらない</a:t>
            </a:r>
            <a:endParaRPr lang="en-US" altLang="ja-JP"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角丸四角形 28"/>
          <p:cNvSpPr/>
          <p:nvPr/>
        </p:nvSpPr>
        <p:spPr>
          <a:xfrm>
            <a:off x="200472" y="1390697"/>
            <a:ext cx="4680000"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latin typeface="メイリオ" pitchFamily="50" charset="-128"/>
                <a:ea typeface="メイリオ" pitchFamily="50" charset="-128"/>
                <a:cs typeface="メイリオ" pitchFamily="50" charset="-128"/>
              </a:rPr>
              <a:t>特定の国で生産量は限定されている</a:t>
            </a:r>
          </a:p>
        </p:txBody>
      </p:sp>
      <p:sp>
        <p:nvSpPr>
          <p:cNvPr id="30" name="角丸四角形 29"/>
          <p:cNvSpPr/>
          <p:nvPr/>
        </p:nvSpPr>
        <p:spPr>
          <a:xfrm>
            <a:off x="5144084" y="1392784"/>
            <a:ext cx="4644000"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latin typeface="メイリオ" pitchFamily="50" charset="-128"/>
                <a:ea typeface="メイリオ" pitchFamily="50" charset="-128"/>
                <a:cs typeface="メイリオ" pitchFamily="50" charset="-128"/>
              </a:rPr>
              <a:t>各国・各企業のコバルト獲得競争が激化している</a:t>
            </a:r>
          </a:p>
        </p:txBody>
      </p:sp>
      <p:pic>
        <p:nvPicPr>
          <p:cNvPr id="4098" name="Picture 2" descr="ãã³ã³ã´æ°ä¸»å±åå½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31" y="4559987"/>
            <a:ext cx="1767705" cy="1325777"/>
          </a:xfrm>
          <a:prstGeom prst="rect">
            <a:avLst/>
          </a:prstGeom>
          <a:noFill/>
          <a:extLst>
            <a:ext uri="{909E8E84-426E-40DD-AFC4-6F175D3DCCD1}">
              <a14:hiddenFill xmlns:a14="http://schemas.microsoft.com/office/drawing/2010/main">
                <a:solidFill>
                  <a:srgbClr val="FFFFFF"/>
                </a:solidFill>
              </a14:hiddenFill>
            </a:ext>
          </a:extLst>
        </p:spPr>
      </p:pic>
      <p:sp>
        <p:nvSpPr>
          <p:cNvPr id="33" name="雲形吹き出し 32"/>
          <p:cNvSpPr/>
          <p:nvPr/>
        </p:nvSpPr>
        <p:spPr>
          <a:xfrm>
            <a:off x="1924571" y="2688078"/>
            <a:ext cx="2837159" cy="1361434"/>
          </a:xfrm>
          <a:prstGeom prst="cloudCallout">
            <a:avLst>
              <a:gd name="adj1" fmla="val 20354"/>
              <a:gd name="adj2" fmla="val -17880"/>
            </a:avLst>
          </a:prstGeom>
          <a:solidFill>
            <a:srgbClr val="C6D9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p:cNvSpPr/>
          <p:nvPr/>
        </p:nvSpPr>
        <p:spPr>
          <a:xfrm>
            <a:off x="2009265" y="2922543"/>
            <a:ext cx="2667770" cy="830997"/>
          </a:xfrm>
          <a:prstGeom prst="rect">
            <a:avLst/>
          </a:prstGeom>
        </p:spPr>
        <p:txBody>
          <a:bodyPr wrap="square">
            <a:spAutoFit/>
          </a:bodyPr>
          <a:lstStyle/>
          <a:p>
            <a:pPr algn="ctr"/>
            <a:r>
              <a:rPr lang="ja-JP" altLang="en-US" sz="1600" b="1" dirty="0">
                <a:latin typeface="メイリオ" panose="020B0604030504040204" pitchFamily="50" charset="-128"/>
                <a:ea typeface="メイリオ" panose="020B0604030504040204" pitchFamily="50" charset="-128"/>
              </a:rPr>
              <a:t>トップ生産国で</a:t>
            </a:r>
            <a:endParaRPr lang="en-US" altLang="ja-JP" sz="1600" b="1" dirty="0">
              <a:latin typeface="メイリオ" panose="020B0604030504040204" pitchFamily="50" charset="-128"/>
              <a:ea typeface="メイリオ" panose="020B0604030504040204" pitchFamily="50" charset="-128"/>
            </a:endParaRPr>
          </a:p>
          <a:p>
            <a:pPr algn="ctr"/>
            <a:r>
              <a:rPr lang="ja-JP" altLang="en-US" sz="1600" b="1" dirty="0">
                <a:latin typeface="メイリオ" panose="020B0604030504040204" pitchFamily="50" charset="-128"/>
                <a:ea typeface="メイリオ" panose="020B0604030504040204" pitchFamily="50" charset="-128"/>
              </a:rPr>
              <a:t>全生産量のうち</a:t>
            </a:r>
            <a:endParaRPr lang="en-US" altLang="ja-JP" sz="1600" b="1" dirty="0">
              <a:latin typeface="メイリオ" panose="020B0604030504040204" pitchFamily="50" charset="-128"/>
              <a:ea typeface="メイリオ" panose="020B0604030504040204" pitchFamily="50" charset="-128"/>
            </a:endParaRPr>
          </a:p>
          <a:p>
            <a:pPr algn="ctr"/>
            <a:r>
              <a:rPr lang="ja-JP" altLang="en-US" sz="1600" b="1" dirty="0">
                <a:latin typeface="メイリオ" panose="020B0604030504040204" pitchFamily="50" charset="-128"/>
                <a:ea typeface="メイリオ" panose="020B0604030504040204" pitchFamily="50" charset="-128"/>
              </a:rPr>
              <a:t>過半数以上を占める構造</a:t>
            </a:r>
            <a:endParaRPr lang="ja-JP" altLang="en-US" sz="1600" b="1" dirty="0"/>
          </a:p>
        </p:txBody>
      </p:sp>
      <p:graphicFrame>
        <p:nvGraphicFramePr>
          <p:cNvPr id="6" name="表 5"/>
          <p:cNvGraphicFramePr>
            <a:graphicFrameLocks noGrp="1"/>
          </p:cNvGraphicFramePr>
          <p:nvPr>
            <p:extLst>
              <p:ext uri="{D42A27DB-BD31-4B8C-83A1-F6EECF244321}">
                <p14:modId xmlns:p14="http://schemas.microsoft.com/office/powerpoint/2010/main" val="1315216372"/>
              </p:ext>
            </p:extLst>
          </p:nvPr>
        </p:nvGraphicFramePr>
        <p:xfrm>
          <a:off x="1927903" y="4788868"/>
          <a:ext cx="2987205" cy="1154908"/>
        </p:xfrm>
        <a:graphic>
          <a:graphicData uri="http://schemas.openxmlformats.org/drawingml/2006/table">
            <a:tbl>
              <a:tblPr firstRow="1" bandRow="1">
                <a:tableStyleId>{5940675A-B579-460E-94D1-54222C63F5DA}</a:tableStyleId>
              </a:tblPr>
              <a:tblGrid>
                <a:gridCol w="1323787">
                  <a:extLst>
                    <a:ext uri="{9D8B030D-6E8A-4147-A177-3AD203B41FA5}">
                      <a16:colId xmlns:a16="http://schemas.microsoft.com/office/drawing/2014/main" val="1846244237"/>
                    </a:ext>
                  </a:extLst>
                </a:gridCol>
                <a:gridCol w="1663418">
                  <a:extLst>
                    <a:ext uri="{9D8B030D-6E8A-4147-A177-3AD203B41FA5}">
                      <a16:colId xmlns:a16="http://schemas.microsoft.com/office/drawing/2014/main" val="3708928336"/>
                    </a:ext>
                  </a:extLst>
                </a:gridCol>
              </a:tblGrid>
              <a:tr h="288727">
                <a:tc>
                  <a:txBody>
                    <a:bodyPr/>
                    <a:lstStyle/>
                    <a:p>
                      <a:r>
                        <a:rPr kumimoji="1" lang="ja-JP" altLang="en-US" sz="1000" dirty="0">
                          <a:latin typeface="メイリオ" panose="020B0604030504040204" pitchFamily="50" charset="-128"/>
                          <a:ea typeface="メイリオ" panose="020B0604030504040204" pitchFamily="50" charset="-128"/>
                        </a:rPr>
                        <a:t>人口</a:t>
                      </a:r>
                    </a:p>
                  </a:txBody>
                  <a:tcPr/>
                </a:tc>
                <a:tc>
                  <a:txBody>
                    <a:bodyPr/>
                    <a:lstStyle/>
                    <a:p>
                      <a:r>
                        <a:rPr kumimoji="1" lang="en-US" altLang="ja-JP" sz="1000" b="0" i="0" kern="1200" dirty="0">
                          <a:solidFill>
                            <a:schemeClr val="tx1"/>
                          </a:solidFill>
                          <a:effectLst/>
                          <a:latin typeface="メイリオ" panose="020B0604030504040204" pitchFamily="50" charset="-128"/>
                          <a:ea typeface="メイリオ" panose="020B0604030504040204" pitchFamily="50" charset="-128"/>
                          <a:cs typeface="+mn-cs"/>
                        </a:rPr>
                        <a:t>8,134</a:t>
                      </a:r>
                      <a:r>
                        <a:rPr kumimoji="1" lang="ja-JP" altLang="en-US" sz="1000" b="0" i="0" kern="1200" dirty="0">
                          <a:solidFill>
                            <a:schemeClr val="tx1"/>
                          </a:solidFill>
                          <a:effectLst/>
                          <a:latin typeface="メイリオ" panose="020B0604030504040204" pitchFamily="50" charset="-128"/>
                          <a:ea typeface="メイリオ" panose="020B0604030504040204" pitchFamily="50" charset="-128"/>
                          <a:cs typeface="+mn-cs"/>
                        </a:rPr>
                        <a:t>万人</a:t>
                      </a:r>
                      <a:endParaRPr kumimoji="1" lang="ja-JP" altLang="en-US" sz="10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818557419"/>
                  </a:ext>
                </a:extLst>
              </a:tr>
              <a:tr h="288727">
                <a:tc>
                  <a:txBody>
                    <a:bodyPr/>
                    <a:lstStyle/>
                    <a:p>
                      <a:r>
                        <a:rPr kumimoji="1" lang="ja-JP" altLang="en-US" sz="1000" dirty="0">
                          <a:latin typeface="メイリオ" panose="020B0604030504040204" pitchFamily="50" charset="-128"/>
                          <a:ea typeface="メイリオ" panose="020B0604030504040204" pitchFamily="50" charset="-128"/>
                        </a:rPr>
                        <a:t>首都</a:t>
                      </a:r>
                    </a:p>
                  </a:txBody>
                  <a:tcPr/>
                </a:tc>
                <a:tc>
                  <a:txBody>
                    <a:bodyPr/>
                    <a:lstStyle/>
                    <a:p>
                      <a:r>
                        <a:rPr kumimoji="1" lang="ja-JP" altLang="en-US" sz="1000" dirty="0">
                          <a:latin typeface="メイリオ" panose="020B0604030504040204" pitchFamily="50" charset="-128"/>
                          <a:ea typeface="メイリオ" panose="020B0604030504040204" pitchFamily="50" charset="-128"/>
                        </a:rPr>
                        <a:t>キンシャサ</a:t>
                      </a:r>
                    </a:p>
                  </a:txBody>
                  <a:tcPr/>
                </a:tc>
                <a:extLst>
                  <a:ext uri="{0D108BD9-81ED-4DB2-BD59-A6C34878D82A}">
                    <a16:rowId xmlns:a16="http://schemas.microsoft.com/office/drawing/2014/main" val="945755728"/>
                  </a:ext>
                </a:extLst>
              </a:tr>
              <a:tr h="288727">
                <a:tc>
                  <a:txBody>
                    <a:bodyPr/>
                    <a:lstStyle/>
                    <a:p>
                      <a:r>
                        <a:rPr kumimoji="1" lang="ja-JP" altLang="en-US" sz="1000" baseline="0" dirty="0">
                          <a:latin typeface="メイリオ" panose="020B0604030504040204" pitchFamily="50" charset="-128"/>
                          <a:ea typeface="メイリオ" panose="020B0604030504040204" pitchFamily="50" charset="-128"/>
                        </a:rPr>
                        <a:t>国内総生産</a:t>
                      </a:r>
                      <a:endParaRPr kumimoji="1" lang="en-US" altLang="ja-JP" sz="1000" baseline="0" dirty="0">
                        <a:latin typeface="メイリオ" panose="020B0604030504040204" pitchFamily="50" charset="-128"/>
                        <a:ea typeface="メイリオ" panose="020B0604030504040204" pitchFamily="50" charset="-128"/>
                      </a:endParaRPr>
                    </a:p>
                  </a:txBody>
                  <a:tcPr/>
                </a:tc>
                <a:tc>
                  <a:txBody>
                    <a:bodyPr/>
                    <a:lstStyle/>
                    <a:p>
                      <a:r>
                        <a:rPr kumimoji="1" lang="en-US" altLang="ja-JP" sz="1000" b="0" i="0" kern="1200" dirty="0">
                          <a:solidFill>
                            <a:schemeClr val="tx1"/>
                          </a:solidFill>
                          <a:effectLst/>
                          <a:latin typeface="メイリオ" panose="020B0604030504040204" pitchFamily="50" charset="-128"/>
                          <a:ea typeface="メイリオ" panose="020B0604030504040204" pitchFamily="50" charset="-128"/>
                          <a:cs typeface="+mn-cs"/>
                        </a:rPr>
                        <a:t>372.4</a:t>
                      </a:r>
                      <a:r>
                        <a:rPr kumimoji="1" lang="ja-JP" altLang="en-US" sz="1000" b="0" i="0" kern="1200" dirty="0">
                          <a:solidFill>
                            <a:schemeClr val="tx1"/>
                          </a:solidFill>
                          <a:effectLst/>
                          <a:latin typeface="メイリオ" panose="020B0604030504040204" pitchFamily="50" charset="-128"/>
                          <a:ea typeface="メイリオ" panose="020B0604030504040204" pitchFamily="50" charset="-128"/>
                          <a:cs typeface="+mn-cs"/>
                        </a:rPr>
                        <a:t>億ドル</a:t>
                      </a:r>
                      <a:endParaRPr kumimoji="1" lang="ja-JP" altLang="en-US" sz="10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1431461429"/>
                  </a:ext>
                </a:extLst>
              </a:tr>
              <a:tr h="288727">
                <a:tc>
                  <a:txBody>
                    <a:bodyPr/>
                    <a:lstStyle/>
                    <a:p>
                      <a:r>
                        <a:rPr kumimoji="1" lang="en-US" altLang="ja-JP" sz="1000" dirty="0">
                          <a:latin typeface="メイリオ" panose="020B0604030504040204" pitchFamily="50" charset="-128"/>
                          <a:ea typeface="メイリオ" panose="020B0604030504040204" pitchFamily="50" charset="-128"/>
                        </a:rPr>
                        <a:t>1</a:t>
                      </a:r>
                      <a:r>
                        <a:rPr kumimoji="1" lang="ja-JP" altLang="en-US" sz="1000" dirty="0">
                          <a:latin typeface="メイリオ" panose="020B0604030504040204" pitchFamily="50" charset="-128"/>
                          <a:ea typeface="メイリオ" panose="020B0604030504040204" pitchFamily="50" charset="-128"/>
                        </a:rPr>
                        <a:t>人当たり</a:t>
                      </a:r>
                      <a:r>
                        <a:rPr kumimoji="1" lang="en-US" altLang="ja-JP" sz="1000" dirty="0">
                          <a:latin typeface="メイリオ" panose="020B0604030504040204" pitchFamily="50" charset="-128"/>
                          <a:ea typeface="メイリオ" panose="020B0604030504040204" pitchFamily="50" charset="-128"/>
                        </a:rPr>
                        <a:t>GDP</a:t>
                      </a:r>
                      <a:endParaRPr kumimoji="1" lang="ja-JP" altLang="en-US" sz="1000" dirty="0">
                        <a:latin typeface="メイリオ" panose="020B0604030504040204" pitchFamily="50" charset="-128"/>
                        <a:ea typeface="メイリオ" panose="020B0604030504040204" pitchFamily="50" charset="-128"/>
                      </a:endParaRPr>
                    </a:p>
                  </a:txBody>
                  <a:tcPr/>
                </a:tc>
                <a:tc>
                  <a:txBody>
                    <a:bodyPr/>
                    <a:lstStyle/>
                    <a:p>
                      <a:r>
                        <a:rPr kumimoji="1" lang="en-US" altLang="ja-JP" sz="1000" dirty="0">
                          <a:latin typeface="メイリオ" panose="020B0604030504040204" pitchFamily="50" charset="-128"/>
                          <a:ea typeface="メイリオ" panose="020B0604030504040204" pitchFamily="50" charset="-128"/>
                        </a:rPr>
                        <a:t>478</a:t>
                      </a:r>
                      <a:r>
                        <a:rPr kumimoji="1" lang="ja-JP" altLang="en-US" sz="1000" dirty="0">
                          <a:latin typeface="メイリオ" panose="020B0604030504040204" pitchFamily="50" charset="-128"/>
                          <a:ea typeface="メイリオ" panose="020B0604030504040204" pitchFamily="50" charset="-128"/>
                        </a:rPr>
                        <a:t>ドル（日本の</a:t>
                      </a:r>
                      <a:r>
                        <a:rPr kumimoji="1" lang="en-US" altLang="ja-JP" sz="1000" dirty="0">
                          <a:latin typeface="メイリオ" panose="020B0604030504040204" pitchFamily="50" charset="-128"/>
                          <a:ea typeface="メイリオ" panose="020B0604030504040204" pitchFamily="50" charset="-128"/>
                        </a:rPr>
                        <a:t>1/80</a:t>
                      </a:r>
                      <a:r>
                        <a:rPr kumimoji="1" lang="ja-JP" altLang="en-US" sz="1000" dirty="0">
                          <a:latin typeface="メイリオ" panose="020B0604030504040204" pitchFamily="50" charset="-128"/>
                          <a:ea typeface="メイリオ" panose="020B0604030504040204" pitchFamily="50" charset="-128"/>
                        </a:rPr>
                        <a:t>）</a:t>
                      </a:r>
                    </a:p>
                  </a:txBody>
                  <a:tcPr/>
                </a:tc>
                <a:extLst>
                  <a:ext uri="{0D108BD9-81ED-4DB2-BD59-A6C34878D82A}">
                    <a16:rowId xmlns:a16="http://schemas.microsoft.com/office/drawing/2014/main" val="2494474736"/>
                  </a:ext>
                </a:extLst>
              </a:tr>
            </a:tbl>
          </a:graphicData>
        </a:graphic>
      </p:graphicFrame>
      <p:sp>
        <p:nvSpPr>
          <p:cNvPr id="36" name="正方形/長方形 35"/>
          <p:cNvSpPr/>
          <p:nvPr/>
        </p:nvSpPr>
        <p:spPr>
          <a:xfrm>
            <a:off x="1853256" y="4519002"/>
            <a:ext cx="3412789" cy="307777"/>
          </a:xfrm>
          <a:prstGeom prst="rect">
            <a:avLst/>
          </a:prstGeom>
        </p:spPr>
        <p:txBody>
          <a:bodyPr wrap="square">
            <a:spAutoFit/>
          </a:bodyPr>
          <a:lstStyle/>
          <a:p>
            <a:r>
              <a:rPr lang="ja-JP" altLang="en-US" sz="1400" b="1" dirty="0">
                <a:latin typeface="メイリオ" panose="020B0604030504040204" pitchFamily="50" charset="-128"/>
                <a:ea typeface="メイリオ" panose="020B0604030504040204" pitchFamily="50" charset="-128"/>
              </a:rPr>
              <a:t>コンゴ民主共和国について</a:t>
            </a:r>
            <a:endParaRPr lang="ja-JP" altLang="en-US" sz="1400" dirty="0"/>
          </a:p>
        </p:txBody>
      </p:sp>
      <p:sp>
        <p:nvSpPr>
          <p:cNvPr id="8" name="正方形/長方形 7"/>
          <p:cNvSpPr/>
          <p:nvPr/>
        </p:nvSpPr>
        <p:spPr>
          <a:xfrm>
            <a:off x="5266045" y="4655526"/>
            <a:ext cx="4540765" cy="1200329"/>
          </a:xfrm>
          <a:prstGeom prst="rect">
            <a:avLst/>
          </a:prstGeom>
          <a:solidFill>
            <a:schemeClr val="accent6">
              <a:lumMod val="20000"/>
              <a:lumOff val="80000"/>
            </a:schemeClr>
          </a:solidFill>
        </p:spPr>
        <p:txBody>
          <a:bodyPr wrap="square">
            <a:spAutoFit/>
          </a:bodyPr>
          <a:lstStyle/>
          <a:p>
            <a:pPr lvl="0"/>
            <a:r>
              <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rPr>
              <a:t>EV</a:t>
            </a:r>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の急速な拡大により、コバルトの需要も大幅に増加しています。コバルトの世界生産量の</a:t>
            </a:r>
            <a:r>
              <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rPr>
              <a:t>54</a:t>
            </a:r>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はコンゴ民主共和国で生産されていますが、多くの国・企業が生産の権益を獲得するために、競争を激化しています。高い価格で取引されているため、販売価格にも影響を与え、価格が下がらない理由となっています。</a:t>
            </a:r>
            <a:r>
              <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rPr>
              <a:t>※</a:t>
            </a:r>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赤文字は中国資本の企業で</a:t>
            </a:r>
            <a:r>
              <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rPr>
              <a:t>35</a:t>
            </a:r>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％の権益を獲得しています</a:t>
            </a:r>
          </a:p>
        </p:txBody>
      </p:sp>
      <p:grpSp>
        <p:nvGrpSpPr>
          <p:cNvPr id="22" name="グループ化 21"/>
          <p:cNvGrpSpPr/>
          <p:nvPr/>
        </p:nvGrpSpPr>
        <p:grpSpPr>
          <a:xfrm>
            <a:off x="76257" y="4256553"/>
            <a:ext cx="432048" cy="231741"/>
            <a:chOff x="10201483" y="684383"/>
            <a:chExt cx="432048" cy="231741"/>
          </a:xfrm>
        </p:grpSpPr>
        <p:sp>
          <p:nvSpPr>
            <p:cNvPr id="23" name="楕円 22"/>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10201483" y="685292"/>
              <a:ext cx="432048" cy="230832"/>
            </a:xfrm>
            <a:prstGeom prst="rect">
              <a:avLst/>
            </a:prstGeom>
          </p:spPr>
          <p:txBody>
            <a:bodyPr wrap="square">
              <a:spAutoFit/>
            </a:bodyPr>
            <a:lstStyle/>
            <a:p>
              <a:r>
                <a:rPr lang="ja-JP" altLang="en-US" sz="900" dirty="0">
                  <a:latin typeface="メイリオ" pitchFamily="50" charset="-128"/>
                  <a:ea typeface="メイリオ" pitchFamily="50" charset="-128"/>
                  <a:cs typeface="メイリオ" pitchFamily="50" charset="-128"/>
                </a:rPr>
                <a:t>出典</a:t>
              </a:r>
            </a:p>
          </p:txBody>
        </p:sp>
      </p:grpSp>
      <p:sp>
        <p:nvSpPr>
          <p:cNvPr id="26" name="正方形/長方形 25"/>
          <p:cNvSpPr/>
          <p:nvPr/>
        </p:nvSpPr>
        <p:spPr>
          <a:xfrm>
            <a:off x="444681" y="4222767"/>
            <a:ext cx="711696" cy="300082"/>
          </a:xfrm>
          <a:prstGeom prst="rect">
            <a:avLst/>
          </a:prstGeom>
        </p:spPr>
        <p:txBody>
          <a:bodyPr wrap="square">
            <a:spAutoFit/>
          </a:bodyPr>
          <a:lstStyle/>
          <a:p>
            <a:pPr>
              <a:lnSpc>
                <a:spcPct val="150000"/>
              </a:lnSpc>
            </a:pPr>
            <a:r>
              <a:rPr lang="ja-JP" altLang="en-US" sz="900" dirty="0">
                <a:latin typeface="メイリオ" panose="020B0604030504040204" pitchFamily="50" charset="-128"/>
                <a:ea typeface="メイリオ" panose="020B0604030504040204" pitchFamily="50" charset="-128"/>
              </a:rPr>
              <a:t>外務省</a:t>
            </a:r>
            <a:r>
              <a:rPr lang="en-US" altLang="ja-JP" sz="900" dirty="0">
                <a:latin typeface="メイリオ" panose="020B0604030504040204" pitchFamily="50" charset="-128"/>
                <a:ea typeface="メイリオ" panose="020B0604030504040204" pitchFamily="50" charset="-128"/>
              </a:rPr>
              <a:t>HP</a:t>
            </a:r>
          </a:p>
        </p:txBody>
      </p:sp>
      <p:pic>
        <p:nvPicPr>
          <p:cNvPr id="2" name="図 1"/>
          <p:cNvPicPr>
            <a:picLocks noChangeAspect="1"/>
          </p:cNvPicPr>
          <p:nvPr/>
        </p:nvPicPr>
        <p:blipFill>
          <a:blip r:embed="rId5"/>
          <a:stretch>
            <a:fillRect/>
          </a:stretch>
        </p:blipFill>
        <p:spPr>
          <a:xfrm>
            <a:off x="5607829" y="1753222"/>
            <a:ext cx="3716509" cy="2769627"/>
          </a:xfrm>
          <a:prstGeom prst="rect">
            <a:avLst/>
          </a:prstGeom>
        </p:spPr>
      </p:pic>
    </p:spTree>
    <p:extLst>
      <p:ext uri="{BB962C8B-B14F-4D97-AF65-F5344CB8AC3E}">
        <p14:creationId xmlns:p14="http://schemas.microsoft.com/office/powerpoint/2010/main" val="395799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p:txBody>
          <a:bodyPr/>
          <a:lstStyle/>
          <a:p>
            <a:r>
              <a:rPr kumimoji="1" lang="ja-JP" altLang="en-US" dirty="0"/>
              <a:t>蓄電池の本体部分</a:t>
            </a:r>
            <a:r>
              <a:rPr lang="ja-JP" altLang="en-US" dirty="0"/>
              <a:t>に使われる材料の</a:t>
            </a:r>
            <a:r>
              <a:rPr lang="en-US" altLang="ja-JP" dirty="0"/>
              <a:t>2</a:t>
            </a:r>
            <a:r>
              <a:rPr lang="ja-JP" altLang="en-US" dirty="0"/>
              <a:t>つ目に、炭酸リチウムがあります。</a:t>
            </a:r>
            <a:endParaRPr lang="en-US" altLang="ja-JP" dirty="0"/>
          </a:p>
          <a:p>
            <a:r>
              <a:rPr kumimoji="1" lang="ja-JP" altLang="en-US" dirty="0"/>
              <a:t>名前の通りリチウムイオン電池の核となる</a:t>
            </a:r>
            <a:r>
              <a:rPr kumimoji="1" lang="ja-JP" altLang="en-US"/>
              <a:t>原材料で</a:t>
            </a:r>
            <a:r>
              <a:rPr lang="ja-JP" altLang="en-US"/>
              <a:t>す。</a:t>
            </a:r>
            <a:r>
              <a:rPr kumimoji="1" lang="ja-JP" altLang="en-US"/>
              <a:t>南米</a:t>
            </a:r>
            <a:r>
              <a:rPr kumimoji="1" lang="ja-JP" altLang="en-US" dirty="0"/>
              <a:t>などの限られた地域でしか採掘することができず、大量生産が極めて難しいといわれています。</a:t>
            </a:r>
          </a:p>
        </p:txBody>
      </p:sp>
      <p:sp>
        <p:nvSpPr>
          <p:cNvPr id="5" name="タイトル 14"/>
          <p:cNvSpPr>
            <a:spLocks noGrp="1"/>
          </p:cNvSpPr>
          <p:nvPr>
            <p:ph type="ctrTitle"/>
          </p:nvPr>
        </p:nvSpPr>
        <p:spPr/>
        <p:txBody>
          <a:bodyPr>
            <a:normAutofit/>
          </a:bodyPr>
          <a:lstStyle/>
          <a:p>
            <a:r>
              <a:rPr lang="ja-JP" altLang="en-US" dirty="0"/>
              <a:t>蓄電池の価格が下がらない理由②リチウムの生産方法</a:t>
            </a:r>
            <a:endParaRPr kumimoji="1" lang="ja-JP" altLang="en-US" dirty="0"/>
          </a:p>
        </p:txBody>
      </p:sp>
      <p:sp>
        <p:nvSpPr>
          <p:cNvPr id="18" name="角丸四角形 17"/>
          <p:cNvSpPr/>
          <p:nvPr/>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3" descr="C:\Users\F1507\Desktop\slh_121096_png_wi\121096_png\121096y.png"/>
          <p:cNvPicPr>
            <a:picLocks noChangeAspect="1" noChangeArrowheads="1"/>
          </p:cNvPicPr>
          <p:nvPr/>
        </p:nvPicPr>
        <p:blipFill>
          <a:blip r:embed="rId2" cstate="print"/>
          <a:srcRect l="10629" t="15914" r="11916" b="18548"/>
          <a:stretch>
            <a:fillRect/>
          </a:stretch>
        </p:blipFill>
        <p:spPr bwMode="auto">
          <a:xfrm>
            <a:off x="148897" y="6021288"/>
            <a:ext cx="765906" cy="648072"/>
          </a:xfrm>
          <a:prstGeom prst="rect">
            <a:avLst/>
          </a:prstGeom>
          <a:noFill/>
        </p:spPr>
      </p:pic>
      <p:sp>
        <p:nvSpPr>
          <p:cNvPr id="20" name="テキスト ボックス 19"/>
          <p:cNvSpPr txBox="1"/>
          <p:nvPr/>
        </p:nvSpPr>
        <p:spPr>
          <a:xfrm>
            <a:off x="800529" y="5887851"/>
            <a:ext cx="9265039" cy="542456"/>
          </a:xfrm>
          <a:prstGeom prst="rect">
            <a:avLst/>
          </a:prstGeom>
          <a:noFill/>
        </p:spPr>
        <p:txBody>
          <a:bodyPr wrap="square" rtlCol="0">
            <a:spAutoFit/>
          </a:bodyPr>
          <a:lstStyle/>
          <a:p>
            <a:pPr>
              <a:lnSpc>
                <a:spcPts val="3800"/>
              </a:lnSpc>
            </a:pPr>
            <a:r>
              <a:rPr lang="ja-JP" altLang="en-US"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限られた場所でしか取れないうえに、アナログな方法での生産と</a:t>
            </a:r>
            <a:endParaRPr lang="en-US" altLang="ja-JP"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2960769" y="6198912"/>
            <a:ext cx="9265039" cy="542456"/>
          </a:xfrm>
          <a:prstGeom prst="rect">
            <a:avLst/>
          </a:prstGeom>
          <a:noFill/>
        </p:spPr>
        <p:txBody>
          <a:bodyPr wrap="square" rtlCol="0">
            <a:spAutoFit/>
          </a:bodyPr>
          <a:lstStyle/>
          <a:p>
            <a:pPr>
              <a:lnSpc>
                <a:spcPts val="3800"/>
              </a:lnSpc>
            </a:pPr>
            <a:r>
              <a:rPr lang="ja-JP" altLang="en-US"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なるため、生産量を増やすことができないのです。</a:t>
            </a:r>
          </a:p>
        </p:txBody>
      </p:sp>
      <p:sp>
        <p:nvSpPr>
          <p:cNvPr id="22" name="角丸四角形 21"/>
          <p:cNvSpPr/>
          <p:nvPr/>
        </p:nvSpPr>
        <p:spPr>
          <a:xfrm>
            <a:off x="200472" y="1556792"/>
            <a:ext cx="4680000"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a:latin typeface="メイリオ" pitchFamily="50" charset="-128"/>
                <a:ea typeface="メイリオ" pitchFamily="50" charset="-128"/>
                <a:cs typeface="メイリオ" pitchFamily="50" charset="-128"/>
              </a:rPr>
              <a:t>天日干しで炭酸リチウムを濃縮</a:t>
            </a:r>
            <a:endParaRPr lang="ja-JP" altLang="en-US" sz="1400" b="1" dirty="0">
              <a:latin typeface="メイリオ" pitchFamily="50" charset="-128"/>
              <a:ea typeface="メイリオ" pitchFamily="50" charset="-128"/>
              <a:cs typeface="メイリオ" pitchFamily="50" charset="-128"/>
            </a:endParaRPr>
          </a:p>
        </p:txBody>
      </p:sp>
      <p:sp>
        <p:nvSpPr>
          <p:cNvPr id="23" name="角丸四角形 22"/>
          <p:cNvSpPr/>
          <p:nvPr/>
        </p:nvSpPr>
        <p:spPr>
          <a:xfrm>
            <a:off x="5133536" y="1563855"/>
            <a:ext cx="4644000"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latin typeface="メイリオ" pitchFamily="50" charset="-128"/>
                <a:ea typeface="メイリオ" pitchFamily="50" charset="-128"/>
                <a:cs typeface="メイリオ" pitchFamily="50" charset="-128"/>
              </a:rPr>
              <a:t>不純物を除き、粉末状で生産</a:t>
            </a:r>
          </a:p>
        </p:txBody>
      </p:sp>
      <p:sp>
        <p:nvSpPr>
          <p:cNvPr id="41" name="正方形/長方形 40"/>
          <p:cNvSpPr/>
          <p:nvPr/>
        </p:nvSpPr>
        <p:spPr>
          <a:xfrm>
            <a:off x="272480" y="4932769"/>
            <a:ext cx="4448944" cy="1015663"/>
          </a:xfrm>
          <a:prstGeom prst="rect">
            <a:avLst/>
          </a:prstGeom>
          <a:solidFill>
            <a:schemeClr val="accent6">
              <a:lumMod val="20000"/>
              <a:lumOff val="80000"/>
            </a:schemeClr>
          </a:solidFill>
        </p:spPr>
        <p:txBody>
          <a:bodyPr wrap="square">
            <a:spAutoFit/>
          </a:bodyPr>
          <a:lstStyle/>
          <a:p>
            <a:pPr lvl="0"/>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リチウム世界最大の生産国は南米のチリですが、日本は</a:t>
            </a:r>
            <a:r>
              <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rPr>
              <a:t>100</a:t>
            </a:r>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％輸入に頼っており、そのうち</a:t>
            </a:r>
            <a:r>
              <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rPr>
              <a:t>80</a:t>
            </a:r>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％をチリから輸入しています。非常にアナログな手法で生産している状況です。</a:t>
            </a:r>
            <a:endPar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endParaRPr>
          </a:p>
          <a:p>
            <a:pPr lvl="0"/>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世界最大の産出場所であるアタカマ塩湖では、かん水を１年間天日干しにすることで炭酸リチウムを作っています。</a:t>
            </a:r>
            <a:endPar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endParaRPr>
          </a:p>
        </p:txBody>
      </p:sp>
      <p:sp>
        <p:nvSpPr>
          <p:cNvPr id="42" name="正方形/長方形 41"/>
          <p:cNvSpPr/>
          <p:nvPr/>
        </p:nvSpPr>
        <p:spPr>
          <a:xfrm>
            <a:off x="5252538" y="4933617"/>
            <a:ext cx="4448944" cy="1015663"/>
          </a:xfrm>
          <a:prstGeom prst="rect">
            <a:avLst/>
          </a:prstGeom>
          <a:solidFill>
            <a:schemeClr val="accent6">
              <a:lumMod val="20000"/>
              <a:lumOff val="80000"/>
            </a:schemeClr>
          </a:solidFill>
        </p:spPr>
        <p:txBody>
          <a:bodyPr wrap="square">
            <a:spAutoFit/>
          </a:bodyPr>
          <a:lstStyle/>
          <a:p>
            <a:pPr lvl="0"/>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炭酸リチウム世界シェア</a:t>
            </a:r>
            <a:r>
              <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rPr>
              <a:t>No,1</a:t>
            </a:r>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企業（</a:t>
            </a:r>
            <a:r>
              <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rPr>
              <a:t>SQM</a:t>
            </a:r>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）では、</a:t>
            </a:r>
            <a:r>
              <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rPr>
              <a:t>1</a:t>
            </a:r>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年間天日干しにされた原料から不純物を取り除き、半自動化された機械で粉末状にし、生産を行っています。</a:t>
            </a:r>
            <a:endParaRPr lang="en-US" altLang="ja-JP" sz="1200" dirty="0">
              <a:solidFill>
                <a:schemeClr val="tx1">
                  <a:lumMod val="50000"/>
                  <a:lumOff val="50000"/>
                </a:schemeClr>
              </a:solidFill>
              <a:latin typeface="メイリオ" panose="020B0604030504040204" pitchFamily="50" charset="-128"/>
              <a:ea typeface="メイリオ" panose="020B0604030504040204" pitchFamily="50" charset="-128"/>
            </a:endParaRPr>
          </a:p>
          <a:p>
            <a:pPr lvl="0"/>
            <a:r>
              <a:rPr lang="ja-JP" altLang="en-US" sz="1200" dirty="0">
                <a:solidFill>
                  <a:schemeClr val="tx1">
                    <a:lumMod val="50000"/>
                    <a:lumOff val="50000"/>
                  </a:schemeClr>
                </a:solidFill>
                <a:latin typeface="メイリオ" panose="020B0604030504040204" pitchFamily="50" charset="-128"/>
                <a:ea typeface="メイリオ" panose="020B0604030504040204" pitchFamily="50" charset="-128"/>
              </a:rPr>
              <a:t>世界トップクラスの企業ですら、非常にアナログ方法でしか生産を行うことができないのです。</a:t>
            </a: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2538" y="1897678"/>
            <a:ext cx="4448944" cy="2960582"/>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480" y="1900231"/>
            <a:ext cx="4448944" cy="2968929"/>
          </a:xfrm>
          <a:prstGeom prst="rect">
            <a:avLst/>
          </a:prstGeom>
        </p:spPr>
      </p:pic>
    </p:spTree>
    <p:extLst>
      <p:ext uri="{BB962C8B-B14F-4D97-AF65-F5344CB8AC3E}">
        <p14:creationId xmlns:p14="http://schemas.microsoft.com/office/powerpoint/2010/main" val="25348259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3270660252"/>
              </p:ext>
            </p:extLst>
          </p:nvPr>
        </p:nvGraphicFramePr>
        <p:xfrm>
          <a:off x="0" y="1709791"/>
          <a:ext cx="9906001" cy="4238017"/>
        </p:xfrm>
        <a:graphic>
          <a:graphicData uri="http://schemas.openxmlformats.org/drawingml/2006/table">
            <a:tbl>
              <a:tblPr firstRow="1" bandRow="1">
                <a:tableStyleId>{5940675A-B579-460E-94D1-54222C63F5DA}</a:tableStyleId>
              </a:tblPr>
              <a:tblGrid>
                <a:gridCol w="4275093">
                  <a:extLst>
                    <a:ext uri="{9D8B030D-6E8A-4147-A177-3AD203B41FA5}">
                      <a16:colId xmlns:a16="http://schemas.microsoft.com/office/drawing/2014/main" val="2159714809"/>
                    </a:ext>
                  </a:extLst>
                </a:gridCol>
                <a:gridCol w="1355815">
                  <a:extLst>
                    <a:ext uri="{9D8B030D-6E8A-4147-A177-3AD203B41FA5}">
                      <a16:colId xmlns:a16="http://schemas.microsoft.com/office/drawing/2014/main" val="6938621"/>
                    </a:ext>
                  </a:extLst>
                </a:gridCol>
                <a:gridCol w="4275093">
                  <a:extLst>
                    <a:ext uri="{9D8B030D-6E8A-4147-A177-3AD203B41FA5}">
                      <a16:colId xmlns:a16="http://schemas.microsoft.com/office/drawing/2014/main" val="1926535680"/>
                    </a:ext>
                  </a:extLst>
                </a:gridCol>
              </a:tblGrid>
              <a:tr h="477621">
                <a:tc>
                  <a:txBody>
                    <a:bodyPr/>
                    <a:lstStyle/>
                    <a:p>
                      <a:pPr algn="ctr">
                        <a:lnSpc>
                          <a:spcPct val="150000"/>
                        </a:lnSpc>
                      </a:pPr>
                      <a:r>
                        <a:rPr kumimoji="1" lang="ja-JP" altLang="en-US" sz="1400" b="1" dirty="0">
                          <a:solidFill>
                            <a:srgbClr val="FFC000"/>
                          </a:solidFill>
                          <a:latin typeface="メイリオ" panose="020B0604030504040204" pitchFamily="50" charset="-128"/>
                          <a:ea typeface="メイリオ" panose="020B0604030504040204" pitchFamily="50" charset="-128"/>
                        </a:rPr>
                        <a:t>太陽光パネル</a:t>
                      </a:r>
                    </a:p>
                  </a:txBody>
                  <a:tcPr marL="72000" marR="72000" anchor="ctr">
                    <a:solidFill>
                      <a:schemeClr val="tx1">
                        <a:lumMod val="75000"/>
                        <a:lumOff val="25000"/>
                      </a:schemeClr>
                    </a:solidFill>
                  </a:tcPr>
                </a:tc>
                <a:tc>
                  <a:txBody>
                    <a:bodyPr/>
                    <a:lstStyle/>
                    <a:p>
                      <a:pPr algn="ctr">
                        <a:lnSpc>
                          <a:spcPct val="150000"/>
                        </a:lnSpc>
                      </a:pPr>
                      <a:endParaRPr kumimoji="1" lang="ja-JP" altLang="en-US" sz="1200" b="0" dirty="0">
                        <a:solidFill>
                          <a:schemeClr val="bg1"/>
                        </a:solidFill>
                        <a:latin typeface="メイリオ" panose="020B0604030504040204" pitchFamily="50" charset="-128"/>
                        <a:ea typeface="メイリオ" panose="020B0604030504040204" pitchFamily="50" charset="-128"/>
                      </a:endParaRPr>
                    </a:p>
                  </a:txBody>
                  <a:tcPr marL="72000" marR="72000" anchor="ctr">
                    <a:solidFill>
                      <a:schemeClr val="tx1">
                        <a:lumMod val="75000"/>
                        <a:lumOff val="25000"/>
                      </a:schemeClr>
                    </a:solidFill>
                  </a:tcPr>
                </a:tc>
                <a:tc>
                  <a:txBody>
                    <a:bodyPr/>
                    <a:lstStyle/>
                    <a:p>
                      <a:pPr algn="ctr">
                        <a:lnSpc>
                          <a:spcPct val="150000"/>
                        </a:lnSpc>
                      </a:pPr>
                      <a:r>
                        <a:rPr kumimoji="1" lang="ja-JP" altLang="en-US" sz="1400" b="1" dirty="0">
                          <a:solidFill>
                            <a:srgbClr val="92D050"/>
                          </a:solidFill>
                          <a:latin typeface="メイリオ" panose="020B0604030504040204" pitchFamily="50" charset="-128"/>
                          <a:ea typeface="メイリオ" panose="020B0604030504040204" pitchFamily="50" charset="-128"/>
                        </a:rPr>
                        <a:t>リチウムイオン電池</a:t>
                      </a:r>
                    </a:p>
                  </a:txBody>
                  <a:tcPr marL="72000" marR="72000" anchor="ctr">
                    <a:lnR w="12700" cmpd="sng">
                      <a:noFill/>
                    </a:lnR>
                    <a:solidFill>
                      <a:schemeClr val="tx1">
                        <a:lumMod val="75000"/>
                        <a:lumOff val="25000"/>
                      </a:schemeClr>
                    </a:solidFill>
                  </a:tcPr>
                </a:tc>
                <a:extLst>
                  <a:ext uri="{0D108BD9-81ED-4DB2-BD59-A6C34878D82A}">
                    <a16:rowId xmlns:a16="http://schemas.microsoft.com/office/drawing/2014/main" val="1890243919"/>
                  </a:ext>
                </a:extLst>
              </a:tr>
              <a:tr h="477621">
                <a:tc>
                  <a:txBody>
                    <a:bodyPr/>
                    <a:lstStyle/>
                    <a:p>
                      <a:pPr algn="ctr">
                        <a:lnSpc>
                          <a:spcPct val="150000"/>
                        </a:lnSpc>
                      </a:pPr>
                      <a:r>
                        <a:rPr kumimoji="1" lang="ja-JP" altLang="en-US" sz="1200" b="0" dirty="0">
                          <a:latin typeface="メイリオ" panose="020B0604030504040204" pitchFamily="50" charset="-128"/>
                          <a:ea typeface="メイリオ" panose="020B0604030504040204" pitchFamily="50" charset="-128"/>
                        </a:rPr>
                        <a:t>シリコン（ケイ素）</a:t>
                      </a:r>
                    </a:p>
                  </a:txBody>
                  <a:tcPr marL="72000" marR="72000" anchor="ctr"/>
                </a:tc>
                <a:tc>
                  <a:txBody>
                    <a:bodyPr/>
                    <a:lstStyle/>
                    <a:p>
                      <a:pPr algn="ctr">
                        <a:lnSpc>
                          <a:spcPct val="150000"/>
                        </a:lnSpc>
                      </a:pPr>
                      <a:r>
                        <a:rPr kumimoji="1" lang="ja-JP" altLang="en-US" sz="1200" b="0" dirty="0">
                          <a:latin typeface="メイリオ" panose="020B0604030504040204" pitchFamily="50" charset="-128"/>
                          <a:ea typeface="メイリオ" panose="020B0604030504040204" pitchFamily="50" charset="-128"/>
                        </a:rPr>
                        <a:t>主要素材</a:t>
                      </a:r>
                    </a:p>
                  </a:txBody>
                  <a:tcPr marL="72000" marR="72000" anchor="ctr">
                    <a:solidFill>
                      <a:schemeClr val="accent6">
                        <a:lumMod val="20000"/>
                        <a:lumOff val="80000"/>
                      </a:schemeClr>
                    </a:solidFill>
                  </a:tcPr>
                </a:tc>
                <a:tc>
                  <a:txBody>
                    <a:bodyPr/>
                    <a:lstStyle/>
                    <a:p>
                      <a:pPr algn="ctr">
                        <a:lnSpc>
                          <a:spcPct val="150000"/>
                        </a:lnSpc>
                      </a:pPr>
                      <a:r>
                        <a:rPr kumimoji="1" lang="ja-JP" altLang="en-US" sz="1200" b="0" dirty="0">
                          <a:latin typeface="メイリオ" panose="020B0604030504040204" pitchFamily="50" charset="-128"/>
                          <a:ea typeface="メイリオ" panose="020B0604030504040204" pitchFamily="50" charset="-128"/>
                        </a:rPr>
                        <a:t>リチウムイオン（炭酸リチウム）</a:t>
                      </a:r>
                    </a:p>
                  </a:txBody>
                  <a:tcPr marL="72000" marR="72000" anchor="ctr"/>
                </a:tc>
                <a:extLst>
                  <a:ext uri="{0D108BD9-81ED-4DB2-BD59-A6C34878D82A}">
                    <a16:rowId xmlns:a16="http://schemas.microsoft.com/office/drawing/2014/main" val="1995301371"/>
                  </a:ext>
                </a:extLst>
              </a:tr>
              <a:tr h="640915">
                <a:tc>
                  <a:txBody>
                    <a:bodyPr/>
                    <a:lstStyle/>
                    <a:p>
                      <a:pPr algn="ctr">
                        <a:lnSpc>
                          <a:spcPct val="150000"/>
                        </a:lnSpc>
                      </a:pPr>
                      <a:r>
                        <a:rPr kumimoji="1" lang="ja-JP" altLang="en-US" sz="1200" b="0" dirty="0">
                          <a:latin typeface="メイリオ" panose="020B0604030504040204" pitchFamily="50" charset="-128"/>
                          <a:ea typeface="メイリオ" panose="020B0604030504040204" pitchFamily="50" charset="-128"/>
                        </a:rPr>
                        <a:t>非常に多く、どこにでもある</a:t>
                      </a:r>
                      <a:endParaRPr kumimoji="1" lang="en-US" altLang="ja-JP" sz="1200" b="0" dirty="0">
                        <a:latin typeface="メイリオ" panose="020B0604030504040204" pitchFamily="50" charset="-128"/>
                        <a:ea typeface="メイリオ" panose="020B0604030504040204" pitchFamily="50" charset="-128"/>
                      </a:endParaRPr>
                    </a:p>
                    <a:p>
                      <a:pPr algn="ctr">
                        <a:lnSpc>
                          <a:spcPct val="150000"/>
                        </a:lnSpc>
                      </a:pPr>
                      <a:r>
                        <a:rPr kumimoji="1" lang="ja-JP" altLang="en-US" sz="1200" b="0" dirty="0">
                          <a:latin typeface="メイリオ" panose="020B0604030504040204" pitchFamily="50" charset="-128"/>
                          <a:ea typeface="メイリオ" panose="020B0604030504040204" pitchFamily="50" charset="-128"/>
                        </a:rPr>
                        <a:t>（地表の元素で２番目に多い）</a:t>
                      </a:r>
                    </a:p>
                  </a:txBody>
                  <a:tcPr marL="72000" marR="72000" anchor="ctr"/>
                </a:tc>
                <a:tc>
                  <a:txBody>
                    <a:bodyPr/>
                    <a:lstStyle/>
                    <a:p>
                      <a:pPr algn="ctr">
                        <a:lnSpc>
                          <a:spcPct val="150000"/>
                        </a:lnSpc>
                      </a:pPr>
                      <a:r>
                        <a:rPr kumimoji="1" lang="ja-JP" altLang="en-US" sz="1200" b="0" dirty="0">
                          <a:latin typeface="メイリオ" panose="020B0604030504040204" pitchFamily="50" charset="-128"/>
                          <a:ea typeface="メイリオ" panose="020B0604030504040204" pitchFamily="50" charset="-128"/>
                        </a:rPr>
                        <a:t>埋蔵量・</a:t>
                      </a:r>
                      <a:endParaRPr kumimoji="1" lang="en-US" altLang="ja-JP" sz="1200" b="0" dirty="0">
                        <a:latin typeface="メイリオ" panose="020B0604030504040204" pitchFamily="50" charset="-128"/>
                        <a:ea typeface="メイリオ" panose="020B0604030504040204" pitchFamily="50" charset="-128"/>
                      </a:endParaRPr>
                    </a:p>
                    <a:p>
                      <a:pPr algn="ctr">
                        <a:lnSpc>
                          <a:spcPct val="150000"/>
                        </a:lnSpc>
                      </a:pPr>
                      <a:r>
                        <a:rPr kumimoji="1" lang="ja-JP" altLang="en-US" sz="1200" b="0" dirty="0">
                          <a:latin typeface="メイリオ" panose="020B0604030504040204" pitchFamily="50" charset="-128"/>
                          <a:ea typeface="メイリオ" panose="020B0604030504040204" pitchFamily="50" charset="-128"/>
                        </a:rPr>
                        <a:t>埋蔵地域</a:t>
                      </a:r>
                    </a:p>
                  </a:txBody>
                  <a:tcPr marL="72000" marR="72000" anchor="ctr">
                    <a:solidFill>
                      <a:schemeClr val="accent6">
                        <a:lumMod val="20000"/>
                        <a:lumOff val="80000"/>
                      </a:schemeClr>
                    </a:solidFill>
                  </a:tcPr>
                </a:tc>
                <a:tc>
                  <a:txBody>
                    <a:bodyPr/>
                    <a:lstStyle/>
                    <a:p>
                      <a:pPr algn="ctr">
                        <a:lnSpc>
                          <a:spcPct val="150000"/>
                        </a:lnSpc>
                      </a:pPr>
                      <a:r>
                        <a:rPr kumimoji="1" lang="ja-JP" altLang="en-US" sz="1200" b="0" dirty="0">
                          <a:latin typeface="メイリオ" panose="020B0604030504040204" pitchFamily="50" charset="-128"/>
                          <a:ea typeface="メイリオ" panose="020B0604030504040204" pitchFamily="50" charset="-128"/>
                        </a:rPr>
                        <a:t>主に南米や中国、オーストラリアなどに限られる</a:t>
                      </a:r>
                    </a:p>
                  </a:txBody>
                  <a:tcPr marL="72000" marR="72000" anchor="ctr"/>
                </a:tc>
                <a:extLst>
                  <a:ext uri="{0D108BD9-81ED-4DB2-BD59-A6C34878D82A}">
                    <a16:rowId xmlns:a16="http://schemas.microsoft.com/office/drawing/2014/main" val="3529435236"/>
                  </a:ext>
                </a:extLst>
              </a:tr>
              <a:tr h="1080000">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rPr>
                        <a:t>　</a:t>
                      </a:r>
                      <a:endParaRPr kumimoji="1" lang="en-US" altLang="ja-JP" sz="1200" b="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50000"/>
                        </a:lnSpc>
                        <a:spcBef>
                          <a:spcPts val="0"/>
                        </a:spcBef>
                        <a:spcAft>
                          <a:spcPts val="0"/>
                        </a:spcAft>
                        <a:buClrTx/>
                        <a:buSzTx/>
                        <a:buFontTx/>
                        <a:buNone/>
                        <a:tabLst/>
                        <a:defRPr/>
                      </a:pPr>
                      <a:endParaRPr kumimoji="1" lang="en-US" altLang="ja-JP" sz="1200" b="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rPr>
                        <a:t>太陽光パネルの原料となる「シリコンウエハ」は、製造コストの</a:t>
                      </a:r>
                      <a:r>
                        <a:rPr kumimoji="1" lang="en-US" altLang="ja-JP" sz="1200" b="0" dirty="0">
                          <a:latin typeface="メイリオ" panose="020B0604030504040204" pitchFamily="50" charset="-128"/>
                          <a:ea typeface="メイリオ" panose="020B0604030504040204" pitchFamily="50" charset="-128"/>
                        </a:rPr>
                        <a:t>60</a:t>
                      </a:r>
                      <a:r>
                        <a:rPr kumimoji="1" lang="ja-JP" altLang="en-US" sz="1200" b="0" dirty="0">
                          <a:latin typeface="メイリオ" panose="020B0604030504040204" pitchFamily="50" charset="-128"/>
                          <a:ea typeface="メイリオ" panose="020B0604030504040204" pitchFamily="50" charset="-128"/>
                        </a:rPr>
                        <a:t>％が電気代である。</a:t>
                      </a:r>
                      <a:endParaRPr kumimoji="1" lang="en-US" altLang="ja-JP" sz="1200" b="0" dirty="0">
                        <a:latin typeface="メイリオ" panose="020B0604030504040204" pitchFamily="50" charset="-128"/>
                        <a:ea typeface="メイリオ" panose="020B0604030504040204" pitchFamily="50" charset="-128"/>
                      </a:endParaRPr>
                    </a:p>
                  </a:txBody>
                  <a:tcPr marL="72000" marR="72000" anchor="ctr"/>
                </a:tc>
                <a:tc>
                  <a:txBody>
                    <a:bodyPr/>
                    <a:lstStyle/>
                    <a:p>
                      <a:pPr algn="ctr">
                        <a:lnSpc>
                          <a:spcPct val="150000"/>
                        </a:lnSpc>
                      </a:pPr>
                      <a:r>
                        <a:rPr kumimoji="1" lang="ja-JP" altLang="en-US" sz="1200" b="0" dirty="0">
                          <a:latin typeface="メイリオ" panose="020B0604030504040204" pitchFamily="50" charset="-128"/>
                          <a:ea typeface="メイリオ" panose="020B0604030504040204" pitchFamily="50" charset="-128"/>
                        </a:rPr>
                        <a:t>コスト構造</a:t>
                      </a:r>
                    </a:p>
                  </a:txBody>
                  <a:tcPr marL="72000" marR="72000" anchor="ctr">
                    <a:solidFill>
                      <a:schemeClr val="accent6">
                        <a:lumMod val="20000"/>
                        <a:lumOff val="80000"/>
                      </a:schemeClr>
                    </a:solidFill>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endParaRPr kumimoji="1" lang="en-US" altLang="ja-JP" sz="1200" b="0" dirty="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50000"/>
                        </a:lnSpc>
                        <a:spcBef>
                          <a:spcPts val="0"/>
                        </a:spcBef>
                        <a:spcAft>
                          <a:spcPts val="0"/>
                        </a:spcAft>
                        <a:buClrTx/>
                        <a:buSzTx/>
                        <a:buFontTx/>
                        <a:buNone/>
                        <a:tabLst/>
                        <a:defRPr/>
                      </a:pPr>
                      <a:r>
                        <a:rPr kumimoji="1" lang="ja-JP" altLang="en-US" sz="1200" b="0" dirty="0">
                          <a:latin typeface="メイリオ" panose="020B0604030504040204" pitchFamily="50" charset="-128"/>
                          <a:ea typeface="メイリオ" panose="020B0604030504040204" pitchFamily="50" charset="-128"/>
                        </a:rPr>
                        <a:t>製品に対する原材料のコスト比率が</a:t>
                      </a:r>
                      <a:r>
                        <a:rPr kumimoji="1" lang="en-US" altLang="ja-JP" sz="1200" b="0" dirty="0">
                          <a:latin typeface="メイリオ" panose="020B0604030504040204" pitchFamily="50" charset="-128"/>
                          <a:ea typeface="メイリオ" panose="020B0604030504040204" pitchFamily="50" charset="-128"/>
                        </a:rPr>
                        <a:t>70%</a:t>
                      </a:r>
                      <a:r>
                        <a:rPr kumimoji="1" lang="ja-JP" altLang="en-US" sz="1200" b="0" dirty="0">
                          <a:latin typeface="メイリオ" panose="020B0604030504040204" pitchFamily="50" charset="-128"/>
                          <a:ea typeface="メイリオ" panose="020B0604030504040204" pitchFamily="50" charset="-128"/>
                        </a:rPr>
                        <a:t>以上である。</a:t>
                      </a:r>
                      <a:endParaRPr kumimoji="1" lang="en-US" altLang="ja-JP" sz="1200" b="0" dirty="0">
                        <a:latin typeface="メイリオ" panose="020B0604030504040204" pitchFamily="50" charset="-128"/>
                        <a:ea typeface="メイリオ" panose="020B0604030504040204" pitchFamily="50" charset="-128"/>
                      </a:endParaRPr>
                    </a:p>
                  </a:txBody>
                  <a:tcPr marL="72000" marR="72000" anchor="ctr"/>
                </a:tc>
                <a:extLst>
                  <a:ext uri="{0D108BD9-81ED-4DB2-BD59-A6C34878D82A}">
                    <a16:rowId xmlns:a16="http://schemas.microsoft.com/office/drawing/2014/main" val="519773949"/>
                  </a:ext>
                </a:extLst>
              </a:tr>
              <a:tr h="1476000">
                <a:tc>
                  <a:txBody>
                    <a:bodyPr/>
                    <a:lstStyle/>
                    <a:p>
                      <a:pPr algn="l">
                        <a:lnSpc>
                          <a:spcPct val="150000"/>
                        </a:lnSpc>
                      </a:pPr>
                      <a:r>
                        <a:rPr kumimoji="1" lang="ja-JP" altLang="en-US" sz="1200" b="0" dirty="0">
                          <a:latin typeface="メイリオ" panose="020B0604030504040204" pitchFamily="50" charset="-128"/>
                          <a:ea typeface="メイリオ" panose="020B0604030504040204" pitchFamily="50" charset="-128"/>
                        </a:rPr>
                        <a:t>　電気代の安い中国・韓国で生産を行ったり、製造工程の大規模化・効率化を行うことによって、コストダウンを実現してきた。</a:t>
                      </a:r>
                    </a:p>
                  </a:txBody>
                  <a:tcPr marL="72000" marR="72000" anchor="ctr"/>
                </a:tc>
                <a:tc>
                  <a:txBody>
                    <a:bodyPr/>
                    <a:lstStyle/>
                    <a:p>
                      <a:pPr algn="ctr">
                        <a:lnSpc>
                          <a:spcPct val="150000"/>
                        </a:lnSpc>
                      </a:pPr>
                      <a:r>
                        <a:rPr kumimoji="1" lang="ja-JP" altLang="en-US" sz="1200" b="0" dirty="0">
                          <a:latin typeface="メイリオ" panose="020B0604030504040204" pitchFamily="50" charset="-128"/>
                          <a:ea typeface="メイリオ" panose="020B0604030504040204" pitchFamily="50" charset="-128"/>
                        </a:rPr>
                        <a:t>コストの</a:t>
                      </a:r>
                      <a:endParaRPr kumimoji="1" lang="en-US" altLang="ja-JP" sz="1200" b="0" dirty="0">
                        <a:latin typeface="メイリオ" panose="020B0604030504040204" pitchFamily="50" charset="-128"/>
                        <a:ea typeface="メイリオ" panose="020B0604030504040204" pitchFamily="50" charset="-128"/>
                      </a:endParaRPr>
                    </a:p>
                    <a:p>
                      <a:pPr algn="ctr">
                        <a:lnSpc>
                          <a:spcPct val="150000"/>
                        </a:lnSpc>
                      </a:pPr>
                      <a:r>
                        <a:rPr kumimoji="1" lang="ja-JP" altLang="en-US" sz="1200" b="0" dirty="0">
                          <a:latin typeface="メイリオ" panose="020B0604030504040204" pitchFamily="50" charset="-128"/>
                          <a:ea typeface="メイリオ" panose="020B0604030504040204" pitchFamily="50" charset="-128"/>
                        </a:rPr>
                        <a:t>見通し</a:t>
                      </a:r>
                    </a:p>
                  </a:txBody>
                  <a:tcPr marL="72000" marR="72000" anchor="ctr">
                    <a:solidFill>
                      <a:schemeClr val="accent6">
                        <a:lumMod val="20000"/>
                        <a:lumOff val="80000"/>
                      </a:schemeClr>
                    </a:solidFill>
                  </a:tcPr>
                </a:tc>
                <a:tc>
                  <a:txBody>
                    <a:bodyPr/>
                    <a:lstStyle/>
                    <a:p>
                      <a:pPr algn="l">
                        <a:lnSpc>
                          <a:spcPct val="150000"/>
                        </a:lnSpc>
                      </a:pPr>
                      <a:r>
                        <a:rPr kumimoji="1" lang="ja-JP" altLang="en-US" sz="1200" b="0" dirty="0">
                          <a:latin typeface="メイリオ" panose="020B0604030504040204" pitchFamily="50" charset="-128"/>
                          <a:ea typeface="メイリオ" panose="020B0604030504040204" pitchFamily="50" charset="-128"/>
                        </a:rPr>
                        <a:t>　価格を引き下げるには、埋蔵量の多い国で安価に採掘するなど、原材料のコストダウンしかない。</a:t>
                      </a:r>
                      <a:endParaRPr kumimoji="1" lang="en-US" altLang="ja-JP" sz="1200" b="0" dirty="0">
                        <a:latin typeface="メイリオ" panose="020B0604030504040204" pitchFamily="50" charset="-128"/>
                        <a:ea typeface="メイリオ" panose="020B0604030504040204" pitchFamily="50" charset="-128"/>
                      </a:endParaRPr>
                    </a:p>
                    <a:p>
                      <a:pPr algn="l">
                        <a:lnSpc>
                          <a:spcPct val="150000"/>
                        </a:lnSpc>
                      </a:pPr>
                      <a:r>
                        <a:rPr kumimoji="1" lang="ja-JP" altLang="en-US" sz="1200" b="0" dirty="0">
                          <a:latin typeface="メイリオ" panose="020B0604030504040204" pitchFamily="50" charset="-128"/>
                          <a:ea typeface="メイリオ" panose="020B0604030504040204" pitchFamily="50" charset="-128"/>
                        </a:rPr>
                        <a:t>　世界の埋蔵量の半数近くを持つ南米のボリビアは、外国資本ではなく自国での資源開発を目指しており、生産の目途はまだ立っていない。</a:t>
                      </a:r>
                    </a:p>
                  </a:txBody>
                  <a:tcPr marL="72000" marR="72000" anchor="ctr"/>
                </a:tc>
                <a:extLst>
                  <a:ext uri="{0D108BD9-81ED-4DB2-BD59-A6C34878D82A}">
                    <a16:rowId xmlns:a16="http://schemas.microsoft.com/office/drawing/2014/main" val="2799227941"/>
                  </a:ext>
                </a:extLst>
              </a:tr>
            </a:tbl>
          </a:graphicData>
        </a:graphic>
      </p:graphicFrame>
      <p:sp>
        <p:nvSpPr>
          <p:cNvPr id="25" name="正方形/長方形 24"/>
          <p:cNvSpPr/>
          <p:nvPr/>
        </p:nvSpPr>
        <p:spPr>
          <a:xfrm>
            <a:off x="8028911" y="3476732"/>
            <a:ext cx="1692000" cy="3907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             その他</a:t>
            </a:r>
          </a:p>
        </p:txBody>
      </p:sp>
      <p:sp>
        <p:nvSpPr>
          <p:cNvPr id="22" name="正方形/長方形 21"/>
          <p:cNvSpPr/>
          <p:nvPr/>
        </p:nvSpPr>
        <p:spPr>
          <a:xfrm>
            <a:off x="5745088" y="3476732"/>
            <a:ext cx="2736304" cy="39075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t>原材料</a:t>
            </a:r>
            <a:r>
              <a:rPr kumimoji="1" lang="ja-JP" altLang="en-US" sz="1400" dirty="0"/>
              <a:t>    </a:t>
            </a:r>
          </a:p>
        </p:txBody>
      </p:sp>
      <p:sp>
        <p:nvSpPr>
          <p:cNvPr id="3" name="サブタイトル 2"/>
          <p:cNvSpPr>
            <a:spLocks noGrp="1"/>
          </p:cNvSpPr>
          <p:nvPr>
            <p:ph type="subTitle" idx="1"/>
          </p:nvPr>
        </p:nvSpPr>
        <p:spPr/>
        <p:txBody>
          <a:bodyPr/>
          <a:lstStyle/>
          <a:p>
            <a:r>
              <a:rPr lang="ja-JP" altLang="en-US" dirty="0"/>
              <a:t>よく「太陽光と同じじゃないの？」と質問されますが、実は全く違う構造になっています。</a:t>
            </a:r>
            <a:endParaRPr lang="en-US" altLang="ja-JP" dirty="0"/>
          </a:p>
          <a:p>
            <a:r>
              <a:rPr lang="ja-JP" altLang="en-US" dirty="0"/>
              <a:t>太陽光と蓄電池とでは別のモノでできているため、太陽光がこれまで安くなってきたような流れで、値段が下がるシナリオは難しいと言われています。</a:t>
            </a:r>
            <a:endParaRPr kumimoji="1" lang="ja-JP" altLang="en-US" dirty="0"/>
          </a:p>
        </p:txBody>
      </p:sp>
      <p:sp>
        <p:nvSpPr>
          <p:cNvPr id="5" name="タイトル 14"/>
          <p:cNvSpPr>
            <a:spLocks noGrp="1"/>
          </p:cNvSpPr>
          <p:nvPr>
            <p:ph type="ctrTitle"/>
          </p:nvPr>
        </p:nvSpPr>
        <p:spPr/>
        <p:txBody>
          <a:bodyPr>
            <a:normAutofit/>
          </a:bodyPr>
          <a:lstStyle/>
          <a:p>
            <a:r>
              <a:rPr lang="ja-JP" altLang="en-US" dirty="0"/>
              <a:t>蓄電池の価格が下がらない理由②リチウムの生産方法</a:t>
            </a:r>
            <a:endParaRPr kumimoji="1" lang="ja-JP" altLang="en-US" dirty="0"/>
          </a:p>
        </p:txBody>
      </p:sp>
      <p:sp>
        <p:nvSpPr>
          <p:cNvPr id="18" name="角丸四角形 17"/>
          <p:cNvSpPr/>
          <p:nvPr/>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3" descr="C:\Users\F1507\Desktop\slh_121096_png_wi\121096_png\121096y.png"/>
          <p:cNvPicPr>
            <a:picLocks noChangeAspect="1" noChangeArrowheads="1"/>
          </p:cNvPicPr>
          <p:nvPr/>
        </p:nvPicPr>
        <p:blipFill>
          <a:blip r:embed="rId2" cstate="print"/>
          <a:srcRect l="10629" t="15914" r="11916" b="18548"/>
          <a:stretch>
            <a:fillRect/>
          </a:stretch>
        </p:blipFill>
        <p:spPr bwMode="auto">
          <a:xfrm>
            <a:off x="148897" y="6021288"/>
            <a:ext cx="765906" cy="648072"/>
          </a:xfrm>
          <a:prstGeom prst="rect">
            <a:avLst/>
          </a:prstGeom>
          <a:noFill/>
        </p:spPr>
      </p:pic>
      <p:sp>
        <p:nvSpPr>
          <p:cNvPr id="20" name="テキスト ボックス 19"/>
          <p:cNvSpPr txBox="1"/>
          <p:nvPr/>
        </p:nvSpPr>
        <p:spPr>
          <a:xfrm>
            <a:off x="800529" y="5887851"/>
            <a:ext cx="9265039" cy="542456"/>
          </a:xfrm>
          <a:prstGeom prst="rect">
            <a:avLst/>
          </a:prstGeom>
          <a:noFill/>
        </p:spPr>
        <p:txBody>
          <a:bodyPr wrap="square" rtlCol="0">
            <a:spAutoFit/>
          </a:bodyPr>
          <a:lstStyle/>
          <a:p>
            <a:pPr>
              <a:lnSpc>
                <a:spcPts val="3800"/>
              </a:lnSpc>
            </a:pPr>
            <a:r>
              <a:rPr lang="ja-JP" altLang="en-US"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「太陽光が安くなったから蓄電池も安くなる」ということはなく、</a:t>
            </a:r>
            <a:endParaRPr lang="en-US" altLang="ja-JP"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1808641" y="6198912"/>
            <a:ext cx="9265039" cy="542456"/>
          </a:xfrm>
          <a:prstGeom prst="rect">
            <a:avLst/>
          </a:prstGeom>
          <a:noFill/>
        </p:spPr>
        <p:txBody>
          <a:bodyPr wrap="square" rtlCol="0">
            <a:spAutoFit/>
          </a:bodyPr>
          <a:lstStyle/>
          <a:p>
            <a:pPr>
              <a:lnSpc>
                <a:spcPts val="3800"/>
              </a:lnSpc>
            </a:pPr>
            <a:r>
              <a:rPr lang="ja-JP" altLang="en-US"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それぞれ安くなるまでの仕組みが全く異なっているのです。</a:t>
            </a:r>
            <a:endParaRPr lang="en-US" altLang="ja-JP"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148897" y="3477565"/>
            <a:ext cx="2304000" cy="3907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電気代</a:t>
            </a:r>
          </a:p>
        </p:txBody>
      </p:sp>
      <p:sp>
        <p:nvSpPr>
          <p:cNvPr id="15" name="正方形/長方形 14"/>
          <p:cNvSpPr/>
          <p:nvPr/>
        </p:nvSpPr>
        <p:spPr>
          <a:xfrm>
            <a:off x="2432720" y="3477565"/>
            <a:ext cx="1692000" cy="39075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t>その他</a:t>
            </a:r>
          </a:p>
        </p:txBody>
      </p:sp>
      <p:grpSp>
        <p:nvGrpSpPr>
          <p:cNvPr id="16" name="グループ化 15"/>
          <p:cNvGrpSpPr/>
          <p:nvPr/>
        </p:nvGrpSpPr>
        <p:grpSpPr>
          <a:xfrm>
            <a:off x="1694441" y="3518009"/>
            <a:ext cx="712486" cy="335767"/>
            <a:chOff x="10191721" y="679365"/>
            <a:chExt cx="441810" cy="208207"/>
          </a:xfrm>
        </p:grpSpPr>
        <p:sp>
          <p:nvSpPr>
            <p:cNvPr id="17" name="楕円 16"/>
            <p:cNvSpPr/>
            <p:nvPr/>
          </p:nvSpPr>
          <p:spPr>
            <a:xfrm>
              <a:off x="10191721" y="679365"/>
              <a:ext cx="393293" cy="199398"/>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b="1"/>
            </a:p>
          </p:txBody>
        </p:sp>
        <p:sp>
          <p:nvSpPr>
            <p:cNvPr id="21" name="正方形/長方形 20"/>
            <p:cNvSpPr/>
            <p:nvPr/>
          </p:nvSpPr>
          <p:spPr>
            <a:xfrm>
              <a:off x="10201483" y="696721"/>
              <a:ext cx="432048" cy="190851"/>
            </a:xfrm>
            <a:prstGeom prst="rect">
              <a:avLst/>
            </a:prstGeom>
          </p:spPr>
          <p:txBody>
            <a:bodyPr wrap="square">
              <a:spAutoFit/>
            </a:bodyPr>
            <a:lstStyle/>
            <a:p>
              <a:r>
                <a:rPr lang="en-US" altLang="ja-JP" sz="1400" b="1" dirty="0">
                  <a:solidFill>
                    <a:srgbClr val="FFC000"/>
                  </a:solidFill>
                  <a:latin typeface="メイリオ" pitchFamily="50" charset="-128"/>
                  <a:ea typeface="メイリオ" pitchFamily="50" charset="-128"/>
                  <a:cs typeface="メイリオ" pitchFamily="50" charset="-128"/>
                </a:rPr>
                <a:t>60</a:t>
              </a:r>
              <a:r>
                <a:rPr lang="en-US" altLang="ja-JP" sz="1200" b="1" dirty="0">
                  <a:solidFill>
                    <a:srgbClr val="FFC000"/>
                  </a:solidFill>
                  <a:latin typeface="メイリオ" pitchFamily="50" charset="-128"/>
                  <a:ea typeface="メイリオ" pitchFamily="50" charset="-128"/>
                  <a:cs typeface="メイリオ" pitchFamily="50" charset="-128"/>
                </a:rPr>
                <a:t>%</a:t>
              </a:r>
              <a:endParaRPr lang="ja-JP" altLang="en-US" sz="1400" b="1" dirty="0">
                <a:solidFill>
                  <a:srgbClr val="FFC000"/>
                </a:solidFill>
                <a:latin typeface="メイリオ" pitchFamily="50" charset="-128"/>
                <a:ea typeface="メイリオ" pitchFamily="50" charset="-128"/>
                <a:cs typeface="メイリオ" pitchFamily="50" charset="-128"/>
              </a:endParaRPr>
            </a:p>
          </p:txBody>
        </p:sp>
      </p:grpSp>
      <p:grpSp>
        <p:nvGrpSpPr>
          <p:cNvPr id="26" name="グループ化 25"/>
          <p:cNvGrpSpPr/>
          <p:nvPr/>
        </p:nvGrpSpPr>
        <p:grpSpPr>
          <a:xfrm>
            <a:off x="7552882" y="3509084"/>
            <a:ext cx="712486" cy="335767"/>
            <a:chOff x="10191721" y="679365"/>
            <a:chExt cx="441810" cy="208207"/>
          </a:xfrm>
        </p:grpSpPr>
        <p:sp>
          <p:nvSpPr>
            <p:cNvPr id="27" name="楕円 26"/>
            <p:cNvSpPr/>
            <p:nvPr/>
          </p:nvSpPr>
          <p:spPr>
            <a:xfrm>
              <a:off x="10191721" y="679365"/>
              <a:ext cx="393293" cy="199398"/>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4000" b="1">
                <a:solidFill>
                  <a:srgbClr val="92D050"/>
                </a:solidFill>
              </a:endParaRPr>
            </a:p>
          </p:txBody>
        </p:sp>
        <p:sp>
          <p:nvSpPr>
            <p:cNvPr id="28" name="正方形/長方形 27"/>
            <p:cNvSpPr/>
            <p:nvPr/>
          </p:nvSpPr>
          <p:spPr>
            <a:xfrm>
              <a:off x="10201483" y="696721"/>
              <a:ext cx="432048" cy="190851"/>
            </a:xfrm>
            <a:prstGeom prst="rect">
              <a:avLst/>
            </a:prstGeom>
          </p:spPr>
          <p:txBody>
            <a:bodyPr wrap="square">
              <a:spAutoFit/>
            </a:bodyPr>
            <a:lstStyle/>
            <a:p>
              <a:r>
                <a:rPr lang="en-US" altLang="ja-JP" sz="1400" b="1" dirty="0">
                  <a:solidFill>
                    <a:srgbClr val="92D050"/>
                  </a:solidFill>
                  <a:latin typeface="メイリオ" pitchFamily="50" charset="-128"/>
                  <a:ea typeface="メイリオ" pitchFamily="50" charset="-128"/>
                  <a:cs typeface="メイリオ" pitchFamily="50" charset="-128"/>
                </a:rPr>
                <a:t>70</a:t>
              </a:r>
              <a:r>
                <a:rPr lang="en-US" altLang="ja-JP" sz="1200" b="1" dirty="0">
                  <a:solidFill>
                    <a:srgbClr val="92D050"/>
                  </a:solidFill>
                  <a:latin typeface="メイリオ" pitchFamily="50" charset="-128"/>
                  <a:ea typeface="メイリオ" pitchFamily="50" charset="-128"/>
                  <a:cs typeface="メイリオ" pitchFamily="50" charset="-128"/>
                </a:rPr>
                <a:t>%</a:t>
              </a:r>
              <a:endParaRPr lang="ja-JP" altLang="en-US" sz="1400" b="1" dirty="0">
                <a:solidFill>
                  <a:srgbClr val="92D050"/>
                </a:solidFill>
                <a:latin typeface="メイリオ" pitchFamily="50" charset="-128"/>
                <a:ea typeface="メイリオ" pitchFamily="50" charset="-128"/>
                <a:cs typeface="メイリオ" pitchFamily="50" charset="-128"/>
              </a:endParaRPr>
            </a:p>
          </p:txBody>
        </p:sp>
      </p:grpSp>
    </p:spTree>
    <p:extLst>
      <p:ext uri="{BB962C8B-B14F-4D97-AF65-F5344CB8AC3E}">
        <p14:creationId xmlns:p14="http://schemas.microsoft.com/office/powerpoint/2010/main" val="2172008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直線コネクタ 63"/>
          <p:cNvCxnSpPr/>
          <p:nvPr/>
        </p:nvCxnSpPr>
        <p:spPr>
          <a:xfrm flipV="1">
            <a:off x="7053607" y="4698912"/>
            <a:ext cx="2130353" cy="25786"/>
          </a:xfrm>
          <a:prstGeom prst="line">
            <a:avLst/>
          </a:prstGeom>
          <a:ln w="3810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サブタイトル 7"/>
          <p:cNvSpPr>
            <a:spLocks noGrp="1"/>
          </p:cNvSpPr>
          <p:nvPr>
            <p:ph type="subTitle" idx="1"/>
          </p:nvPr>
        </p:nvSpPr>
        <p:spPr/>
        <p:txBody>
          <a:bodyPr/>
          <a:lstStyle/>
          <a:p>
            <a:r>
              <a:rPr kumimoji="1" lang="ja-JP" altLang="en-US" dirty="0"/>
              <a:t>限られた場所でしか取れない貴重な資源を、資源メーカー・電池メーカーが争奪戦を繰り広げている結果、値上がりや供給不足がいたるところで起きています。</a:t>
            </a:r>
            <a:endParaRPr kumimoji="1" lang="en-US" altLang="ja-JP" dirty="0"/>
          </a:p>
          <a:p>
            <a:r>
              <a:rPr kumimoji="1" lang="ja-JP" altLang="en-US" dirty="0"/>
              <a:t>蓄電池は待っていても安くなるどころか、むしろ高くなるのではないかとさえ言われています。</a:t>
            </a:r>
          </a:p>
        </p:txBody>
      </p:sp>
      <p:sp>
        <p:nvSpPr>
          <p:cNvPr id="5" name="タイトル 14"/>
          <p:cNvSpPr>
            <a:spLocks noGrp="1"/>
          </p:cNvSpPr>
          <p:nvPr>
            <p:ph type="ctrTitle"/>
          </p:nvPr>
        </p:nvSpPr>
        <p:spPr/>
        <p:txBody>
          <a:bodyPr/>
          <a:lstStyle/>
          <a:p>
            <a:r>
              <a:rPr lang="ja-JP" altLang="en-US" dirty="0"/>
              <a:t>蓄電池の価格が下がらない理由③ここまでのまとめ</a:t>
            </a:r>
          </a:p>
        </p:txBody>
      </p:sp>
      <p:sp>
        <p:nvSpPr>
          <p:cNvPr id="18" name="角丸四角形 17"/>
          <p:cNvSpPr/>
          <p:nvPr/>
        </p:nvSpPr>
        <p:spPr>
          <a:xfrm>
            <a:off x="128464" y="6000021"/>
            <a:ext cx="9649072" cy="684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Picture 3" descr="C:\Users\F1507\Desktop\slh_121096_png_wi\121096_png\121096y.png"/>
          <p:cNvPicPr>
            <a:picLocks noChangeAspect="1" noChangeArrowheads="1"/>
          </p:cNvPicPr>
          <p:nvPr/>
        </p:nvPicPr>
        <p:blipFill>
          <a:blip r:embed="rId2" cstate="print"/>
          <a:srcRect l="10629" t="15914" r="11916" b="18548"/>
          <a:stretch>
            <a:fillRect/>
          </a:stretch>
        </p:blipFill>
        <p:spPr bwMode="auto">
          <a:xfrm>
            <a:off x="148897" y="6021288"/>
            <a:ext cx="765906" cy="648072"/>
          </a:xfrm>
          <a:prstGeom prst="rect">
            <a:avLst/>
          </a:prstGeom>
          <a:noFill/>
        </p:spPr>
      </p:pic>
      <p:sp>
        <p:nvSpPr>
          <p:cNvPr id="20" name="テキスト ボックス 19"/>
          <p:cNvSpPr txBox="1"/>
          <p:nvPr/>
        </p:nvSpPr>
        <p:spPr>
          <a:xfrm>
            <a:off x="800529" y="5887851"/>
            <a:ext cx="9265039" cy="542456"/>
          </a:xfrm>
          <a:prstGeom prst="rect">
            <a:avLst/>
          </a:prstGeom>
          <a:noFill/>
        </p:spPr>
        <p:txBody>
          <a:bodyPr wrap="square" rtlCol="0">
            <a:spAutoFit/>
          </a:bodyPr>
          <a:lstStyle/>
          <a:p>
            <a:pPr>
              <a:lnSpc>
                <a:spcPts val="3800"/>
              </a:lnSpc>
            </a:pPr>
            <a:r>
              <a:rPr lang="ja-JP" altLang="en-US"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供給量が伸びない一方、需要は世界各国で高まっている中、</a:t>
            </a:r>
            <a:endParaRPr lang="en-US" altLang="ja-JP"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1880649" y="6198912"/>
            <a:ext cx="8328935" cy="579646"/>
          </a:xfrm>
          <a:prstGeom prst="rect">
            <a:avLst/>
          </a:prstGeom>
          <a:noFill/>
        </p:spPr>
        <p:txBody>
          <a:bodyPr wrap="square" rtlCol="0">
            <a:spAutoFit/>
          </a:bodyPr>
          <a:lstStyle/>
          <a:p>
            <a:pPr>
              <a:lnSpc>
                <a:spcPts val="3800"/>
              </a:lnSpc>
            </a:pPr>
            <a:r>
              <a:rPr lang="ja-JP" altLang="en-US"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今後は蓄電池の値上がりすら懸念されている状況といえます。</a:t>
            </a:r>
            <a:endParaRPr lang="en-US" altLang="ja-JP" sz="2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角丸四角形 28"/>
          <p:cNvSpPr/>
          <p:nvPr/>
        </p:nvSpPr>
        <p:spPr>
          <a:xfrm>
            <a:off x="200472" y="1618084"/>
            <a:ext cx="2880000"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latin typeface="メイリオ" pitchFamily="50" charset="-128"/>
                <a:ea typeface="メイリオ" pitchFamily="50" charset="-128"/>
                <a:cs typeface="メイリオ" pitchFamily="50" charset="-128"/>
              </a:rPr>
              <a:t>生産量の限界</a:t>
            </a:r>
          </a:p>
        </p:txBody>
      </p:sp>
      <p:sp>
        <p:nvSpPr>
          <p:cNvPr id="30" name="角丸四角形 29"/>
          <p:cNvSpPr/>
          <p:nvPr/>
        </p:nvSpPr>
        <p:spPr>
          <a:xfrm>
            <a:off x="3656856" y="1624229"/>
            <a:ext cx="2880000"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latin typeface="メイリオ" pitchFamily="50" charset="-128"/>
                <a:ea typeface="メイリオ" pitchFamily="50" charset="-128"/>
                <a:cs typeface="メイリオ" pitchFamily="50" charset="-128"/>
              </a:rPr>
              <a:t>大企業による寡占化</a:t>
            </a:r>
          </a:p>
        </p:txBody>
      </p:sp>
      <p:sp>
        <p:nvSpPr>
          <p:cNvPr id="31" name="角丸四角形 30"/>
          <p:cNvSpPr/>
          <p:nvPr/>
        </p:nvSpPr>
        <p:spPr>
          <a:xfrm>
            <a:off x="6875648" y="1630374"/>
            <a:ext cx="2880000"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latin typeface="メイリオ" pitchFamily="50" charset="-128"/>
                <a:ea typeface="メイリオ" pitchFamily="50" charset="-128"/>
                <a:cs typeface="メイリオ" pitchFamily="50" charset="-128"/>
              </a:rPr>
              <a:t>値上がりの推測</a:t>
            </a:r>
          </a:p>
        </p:txBody>
      </p:sp>
      <p:sp>
        <p:nvSpPr>
          <p:cNvPr id="4" name="二等辺三角形 3"/>
          <p:cNvSpPr/>
          <p:nvPr/>
        </p:nvSpPr>
        <p:spPr>
          <a:xfrm rot="5400000">
            <a:off x="2754332" y="3647064"/>
            <a:ext cx="1618828" cy="262684"/>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5884452" y="3811769"/>
            <a:ext cx="1618828" cy="262684"/>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a:off x="6969224" y="5374130"/>
            <a:ext cx="2700000"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8315482" y="5415027"/>
            <a:ext cx="680564" cy="246221"/>
          </a:xfrm>
          <a:prstGeom prst="rect">
            <a:avLst/>
          </a:prstGeom>
          <a:noFill/>
        </p:spPr>
        <p:txBody>
          <a:bodyPr wrap="square" rtlCol="0">
            <a:spAutoFit/>
          </a:bodyPr>
          <a:lstStyle/>
          <a:p>
            <a:pPr algn="ctr"/>
            <a:r>
              <a:rPr lang="en-US" altLang="ja-JP" sz="1000" dirty="0">
                <a:latin typeface="メイリオ" panose="020B0604030504040204" pitchFamily="50" charset="-128"/>
                <a:ea typeface="メイリオ" panose="020B0604030504040204" pitchFamily="50" charset="-128"/>
              </a:rPr>
              <a:t>2016</a:t>
            </a:r>
            <a:endParaRPr kumimoji="1" lang="ja-JP" altLang="en-US" sz="1000" dirty="0">
              <a:latin typeface="メイリオ" panose="020B0604030504040204" pitchFamily="50" charset="-128"/>
              <a:ea typeface="メイリオ" panose="020B0604030504040204" pitchFamily="50" charset="-128"/>
            </a:endParaRPr>
          </a:p>
        </p:txBody>
      </p:sp>
      <p:sp>
        <p:nvSpPr>
          <p:cNvPr id="38" name="テキスト ボックス 37"/>
          <p:cNvSpPr txBox="1"/>
          <p:nvPr/>
        </p:nvSpPr>
        <p:spPr>
          <a:xfrm>
            <a:off x="9041208" y="5415027"/>
            <a:ext cx="680564" cy="246221"/>
          </a:xfrm>
          <a:prstGeom prst="rect">
            <a:avLst/>
          </a:prstGeom>
          <a:noFill/>
        </p:spPr>
        <p:txBody>
          <a:bodyPr wrap="square" rtlCol="0">
            <a:spAutoFit/>
          </a:bodyPr>
          <a:lstStyle/>
          <a:p>
            <a:pPr algn="ctr"/>
            <a:r>
              <a:rPr lang="en-US" altLang="ja-JP" sz="1000" dirty="0">
                <a:latin typeface="メイリオ" panose="020B0604030504040204" pitchFamily="50" charset="-128"/>
                <a:ea typeface="メイリオ" panose="020B0604030504040204" pitchFamily="50" charset="-128"/>
              </a:rPr>
              <a:t>2018</a:t>
            </a:r>
            <a:endParaRPr kumimoji="1" lang="ja-JP" altLang="en-US" sz="1000" dirty="0">
              <a:latin typeface="メイリオ" panose="020B0604030504040204" pitchFamily="50" charset="-128"/>
              <a:ea typeface="メイリオ" panose="020B0604030504040204" pitchFamily="50" charset="-128"/>
            </a:endParaRPr>
          </a:p>
        </p:txBody>
      </p:sp>
      <p:sp>
        <p:nvSpPr>
          <p:cNvPr id="40" name="テキスト ボックス 39"/>
          <p:cNvSpPr txBox="1"/>
          <p:nvPr/>
        </p:nvSpPr>
        <p:spPr>
          <a:xfrm>
            <a:off x="7589755" y="5415027"/>
            <a:ext cx="680564" cy="246221"/>
          </a:xfrm>
          <a:prstGeom prst="rect">
            <a:avLst/>
          </a:prstGeom>
          <a:noFill/>
        </p:spPr>
        <p:txBody>
          <a:bodyPr wrap="square" rtlCol="0">
            <a:spAutoFit/>
          </a:bodyPr>
          <a:lstStyle/>
          <a:p>
            <a:pPr algn="ctr"/>
            <a:r>
              <a:rPr lang="en-US" altLang="ja-JP" sz="1000" dirty="0">
                <a:latin typeface="メイリオ" panose="020B0604030504040204" pitchFamily="50" charset="-128"/>
                <a:ea typeface="メイリオ" panose="020B0604030504040204" pitchFamily="50" charset="-128"/>
              </a:rPr>
              <a:t>2014</a:t>
            </a:r>
            <a:endParaRPr kumimoji="1" lang="ja-JP" altLang="en-US" sz="1000" dirty="0">
              <a:latin typeface="メイリオ" panose="020B0604030504040204" pitchFamily="50" charset="-128"/>
              <a:ea typeface="メイリオ" panose="020B0604030504040204" pitchFamily="50" charset="-128"/>
            </a:endParaRPr>
          </a:p>
        </p:txBody>
      </p:sp>
      <p:sp>
        <p:nvSpPr>
          <p:cNvPr id="41" name="テキスト ボックス 40"/>
          <p:cNvSpPr txBox="1"/>
          <p:nvPr/>
        </p:nvSpPr>
        <p:spPr>
          <a:xfrm>
            <a:off x="6864028" y="5415027"/>
            <a:ext cx="680564" cy="246221"/>
          </a:xfrm>
          <a:prstGeom prst="rect">
            <a:avLst/>
          </a:prstGeom>
          <a:noFill/>
        </p:spPr>
        <p:txBody>
          <a:bodyPr wrap="square" rtlCol="0">
            <a:spAutoFit/>
          </a:bodyPr>
          <a:lstStyle/>
          <a:p>
            <a:pPr algn="ctr"/>
            <a:r>
              <a:rPr lang="en-US" altLang="ja-JP" sz="1000" dirty="0">
                <a:latin typeface="メイリオ" panose="020B0604030504040204" pitchFamily="50" charset="-128"/>
                <a:ea typeface="メイリオ" panose="020B0604030504040204" pitchFamily="50" charset="-128"/>
              </a:rPr>
              <a:t>2012</a:t>
            </a:r>
            <a:endParaRPr kumimoji="1" lang="ja-JP" altLang="en-US" sz="1000" dirty="0">
              <a:latin typeface="メイリオ" panose="020B0604030504040204" pitchFamily="50" charset="-128"/>
              <a:ea typeface="メイリオ" panose="020B0604030504040204" pitchFamily="50" charset="-128"/>
            </a:endParaRPr>
          </a:p>
        </p:txBody>
      </p:sp>
      <p:sp>
        <p:nvSpPr>
          <p:cNvPr id="9" name="楕円 8"/>
          <p:cNvSpPr/>
          <p:nvPr/>
        </p:nvSpPr>
        <p:spPr>
          <a:xfrm>
            <a:off x="9345488" y="2405941"/>
            <a:ext cx="230971" cy="230971"/>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p:cNvSpPr/>
          <p:nvPr/>
        </p:nvSpPr>
        <p:spPr>
          <a:xfrm>
            <a:off x="7113240" y="4789880"/>
            <a:ext cx="171335" cy="171335"/>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p:cNvSpPr/>
          <p:nvPr/>
        </p:nvSpPr>
        <p:spPr>
          <a:xfrm>
            <a:off x="7849504" y="4717872"/>
            <a:ext cx="171335" cy="171335"/>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楕円 44"/>
          <p:cNvSpPr/>
          <p:nvPr/>
        </p:nvSpPr>
        <p:spPr>
          <a:xfrm>
            <a:off x="8573813" y="4717872"/>
            <a:ext cx="171335" cy="171335"/>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p:cNvCxnSpPr>
            <a:stCxn id="9" idx="3"/>
          </p:cNvCxnSpPr>
          <p:nvPr/>
        </p:nvCxnSpPr>
        <p:spPr>
          <a:xfrm flipH="1">
            <a:off x="8691849" y="2603087"/>
            <a:ext cx="687464" cy="2114785"/>
          </a:xfrm>
          <a:prstGeom prst="line">
            <a:avLst/>
          </a:prstGeom>
          <a:ln w="12700">
            <a:solidFill>
              <a:srgbClr val="FF6600"/>
            </a:solidFill>
            <a:prstDash val="soli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44" idx="2"/>
          </p:cNvCxnSpPr>
          <p:nvPr/>
        </p:nvCxnSpPr>
        <p:spPr>
          <a:xfrm flipV="1">
            <a:off x="7849504" y="4799802"/>
            <a:ext cx="805299" cy="3738"/>
          </a:xfrm>
          <a:prstGeom prst="line">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a:endCxn id="44" idx="2"/>
          </p:cNvCxnSpPr>
          <p:nvPr/>
        </p:nvCxnSpPr>
        <p:spPr>
          <a:xfrm flipV="1">
            <a:off x="7224942" y="4803540"/>
            <a:ext cx="624562" cy="80818"/>
          </a:xfrm>
          <a:prstGeom prst="line">
            <a:avLst/>
          </a:prstGeom>
          <a:ln w="12700">
            <a:solidFill>
              <a:schemeClr val="tx1">
                <a:lumMod val="75000"/>
                <a:lumOff val="2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59" name="グループ化 58"/>
          <p:cNvGrpSpPr/>
          <p:nvPr/>
        </p:nvGrpSpPr>
        <p:grpSpPr>
          <a:xfrm>
            <a:off x="7681155" y="2825490"/>
            <a:ext cx="1868678" cy="685356"/>
            <a:chOff x="7321236" y="4836222"/>
            <a:chExt cx="1868678" cy="685356"/>
          </a:xfrm>
        </p:grpSpPr>
        <p:sp>
          <p:nvSpPr>
            <p:cNvPr id="60" name="円形吹き出し 59"/>
            <p:cNvSpPr/>
            <p:nvPr/>
          </p:nvSpPr>
          <p:spPr>
            <a:xfrm rot="21165392">
              <a:off x="7321236" y="4836222"/>
              <a:ext cx="1868678" cy="685356"/>
            </a:xfrm>
            <a:prstGeom prst="wedgeEllipseCallout">
              <a:avLst>
                <a:gd name="adj1" fmla="val 37060"/>
                <a:gd name="adj2" fmla="val -55204"/>
              </a:avLst>
            </a:prstGeom>
            <a:solidFill>
              <a:schemeClr val="bg1"/>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p:cNvSpPr/>
            <p:nvPr/>
          </p:nvSpPr>
          <p:spPr>
            <a:xfrm rot="21108782">
              <a:off x="7518685" y="4918983"/>
              <a:ext cx="1441420" cy="523220"/>
            </a:xfrm>
            <a:prstGeom prst="rect">
              <a:avLst/>
            </a:prstGeom>
          </p:spPr>
          <p:txBody>
            <a:bodyPr wrap="none">
              <a:spAutoFit/>
            </a:bodyPr>
            <a:lstStyle/>
            <a:p>
              <a:pPr lvl="0" algn="ctr"/>
              <a:r>
                <a:rPr lang="en-US" altLang="ja-JP" sz="1400" b="1" dirty="0">
                  <a:solidFill>
                    <a:srgbClr val="FF6600"/>
                  </a:solidFill>
                  <a:latin typeface="メイリオ" panose="020B0604030504040204" pitchFamily="50" charset="-128"/>
                  <a:ea typeface="メイリオ" panose="020B0604030504040204" pitchFamily="50" charset="-128"/>
                </a:rPr>
                <a:t>2017</a:t>
              </a:r>
              <a:r>
                <a:rPr lang="ja-JP" altLang="en-US" sz="1400" b="1" dirty="0">
                  <a:solidFill>
                    <a:srgbClr val="FF6600"/>
                  </a:solidFill>
                  <a:latin typeface="メイリオ" panose="020B0604030504040204" pitchFamily="50" charset="-128"/>
                  <a:ea typeface="メイリオ" panose="020B0604030504040204" pitchFamily="50" charset="-128"/>
                </a:rPr>
                <a:t>年末より</a:t>
              </a:r>
              <a:endParaRPr lang="en-US" altLang="ja-JP" sz="1400" b="1" dirty="0">
                <a:solidFill>
                  <a:srgbClr val="FF6600"/>
                </a:solidFill>
                <a:latin typeface="メイリオ" panose="020B0604030504040204" pitchFamily="50" charset="-128"/>
                <a:ea typeface="メイリオ" panose="020B0604030504040204" pitchFamily="50" charset="-128"/>
              </a:endParaRPr>
            </a:p>
            <a:p>
              <a:pPr lvl="0" algn="ctr"/>
              <a:r>
                <a:rPr lang="ja-JP" altLang="en-US" sz="1400" b="1" dirty="0">
                  <a:solidFill>
                    <a:srgbClr val="FF6600"/>
                  </a:solidFill>
                  <a:latin typeface="メイリオ" panose="020B0604030504040204" pitchFamily="50" charset="-128"/>
                  <a:ea typeface="メイリオ" panose="020B0604030504040204" pitchFamily="50" charset="-128"/>
                </a:rPr>
                <a:t>急激に高騰</a:t>
              </a:r>
              <a:endParaRPr lang="en-US" altLang="ja-JP" sz="1400" b="1" dirty="0">
                <a:solidFill>
                  <a:srgbClr val="FF6600"/>
                </a:solidFill>
                <a:latin typeface="メイリオ" panose="020B0604030504040204" pitchFamily="50" charset="-128"/>
                <a:ea typeface="メイリオ" panose="020B0604030504040204" pitchFamily="50" charset="-128"/>
              </a:endParaRPr>
            </a:p>
          </p:txBody>
        </p:sp>
      </p:grpSp>
      <p:sp>
        <p:nvSpPr>
          <p:cNvPr id="62" name="正方形/長方形 61"/>
          <p:cNvSpPr/>
          <p:nvPr/>
        </p:nvSpPr>
        <p:spPr>
          <a:xfrm>
            <a:off x="9178016" y="4467840"/>
            <a:ext cx="700833" cy="446276"/>
          </a:xfrm>
          <a:prstGeom prst="rect">
            <a:avLst/>
          </a:prstGeom>
          <a:solidFill>
            <a:schemeClr val="tx1">
              <a:lumMod val="50000"/>
              <a:lumOff val="50000"/>
            </a:schemeClr>
          </a:solidFill>
        </p:spPr>
        <p:txBody>
          <a:bodyPr wrap="none">
            <a:spAutoFit/>
          </a:bodyPr>
          <a:lstStyle/>
          <a:p>
            <a:pPr lvl="0" algn="ctr"/>
            <a:r>
              <a:rPr lang="en-US" altLang="ja-JP" sz="1200" b="1" dirty="0">
                <a:solidFill>
                  <a:schemeClr val="bg1"/>
                </a:solidFill>
                <a:latin typeface="メイリオ" panose="020B0604030504040204" pitchFamily="50" charset="-128"/>
                <a:ea typeface="メイリオ" panose="020B0604030504040204" pitchFamily="50" charset="-128"/>
              </a:rPr>
              <a:t>10</a:t>
            </a:r>
            <a:r>
              <a:rPr lang="ja-JP" altLang="en-US" sz="1200" b="1" dirty="0">
                <a:solidFill>
                  <a:schemeClr val="bg1"/>
                </a:solidFill>
                <a:latin typeface="メイリオ" panose="020B0604030504040204" pitchFamily="50" charset="-128"/>
                <a:ea typeface="メイリオ" panose="020B0604030504040204" pitchFamily="50" charset="-128"/>
              </a:rPr>
              <a:t>ドル</a:t>
            </a:r>
            <a:endParaRPr lang="en-US" altLang="ja-JP" sz="1200" b="1" dirty="0">
              <a:solidFill>
                <a:schemeClr val="bg1"/>
              </a:solidFill>
              <a:latin typeface="メイリオ" panose="020B0604030504040204" pitchFamily="50" charset="-128"/>
              <a:ea typeface="メイリオ" panose="020B0604030504040204" pitchFamily="50" charset="-128"/>
            </a:endParaRPr>
          </a:p>
          <a:p>
            <a:pPr lvl="0" algn="ctr"/>
            <a:r>
              <a:rPr lang="en-US" altLang="ja-JP" sz="1050" b="1" dirty="0">
                <a:solidFill>
                  <a:schemeClr val="bg1"/>
                </a:solidFill>
                <a:latin typeface="メイリオ" panose="020B0604030504040204" pitchFamily="50" charset="-128"/>
                <a:ea typeface="メイリオ" panose="020B0604030504040204" pitchFamily="50" charset="-128"/>
              </a:rPr>
              <a:t>/</a:t>
            </a:r>
            <a:r>
              <a:rPr lang="ja-JP" altLang="en-US" sz="1050" b="1" dirty="0">
                <a:solidFill>
                  <a:schemeClr val="bg1"/>
                </a:solidFill>
                <a:latin typeface="メイリオ" panose="020B0604030504040204" pitchFamily="50" charset="-128"/>
                <a:ea typeface="メイリオ" panose="020B0604030504040204" pitchFamily="50" charset="-128"/>
              </a:rPr>
              <a:t>オンス</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cxnSp>
        <p:nvCxnSpPr>
          <p:cNvPr id="67" name="直線コネクタ 66"/>
          <p:cNvCxnSpPr/>
          <p:nvPr/>
        </p:nvCxnSpPr>
        <p:spPr>
          <a:xfrm flipV="1">
            <a:off x="7186976" y="2554698"/>
            <a:ext cx="2130353" cy="25786"/>
          </a:xfrm>
          <a:prstGeom prst="line">
            <a:avLst/>
          </a:prstGeom>
          <a:ln w="381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6857554" y="2390898"/>
            <a:ext cx="700833" cy="438582"/>
          </a:xfrm>
          <a:prstGeom prst="rect">
            <a:avLst/>
          </a:prstGeom>
          <a:solidFill>
            <a:srgbClr val="FF0000"/>
          </a:solidFill>
        </p:spPr>
        <p:txBody>
          <a:bodyPr wrap="none">
            <a:spAutoFit/>
          </a:bodyPr>
          <a:lstStyle/>
          <a:p>
            <a:pPr lvl="0" algn="ctr"/>
            <a:r>
              <a:rPr lang="en-US" altLang="ja-JP" sz="1200" b="1" dirty="0">
                <a:solidFill>
                  <a:schemeClr val="bg1"/>
                </a:solidFill>
                <a:latin typeface="メイリオ" panose="020B0604030504040204" pitchFamily="50" charset="-128"/>
                <a:ea typeface="メイリオ" panose="020B0604030504040204" pitchFamily="50" charset="-128"/>
              </a:rPr>
              <a:t>40</a:t>
            </a:r>
            <a:r>
              <a:rPr lang="ja-JP" altLang="en-US" sz="1200" b="1" dirty="0">
                <a:solidFill>
                  <a:schemeClr val="bg1"/>
                </a:solidFill>
                <a:latin typeface="メイリオ" panose="020B0604030504040204" pitchFamily="50" charset="-128"/>
                <a:ea typeface="メイリオ" panose="020B0604030504040204" pitchFamily="50" charset="-128"/>
              </a:rPr>
              <a:t>ドル</a:t>
            </a:r>
            <a:endParaRPr lang="en-US" altLang="ja-JP" sz="1200" b="1" dirty="0">
              <a:solidFill>
                <a:schemeClr val="bg1"/>
              </a:solidFill>
              <a:latin typeface="メイリオ" panose="020B0604030504040204" pitchFamily="50" charset="-128"/>
              <a:ea typeface="メイリオ" panose="020B0604030504040204" pitchFamily="50" charset="-128"/>
            </a:endParaRPr>
          </a:p>
          <a:p>
            <a:pPr lvl="0" algn="ctr"/>
            <a:r>
              <a:rPr lang="en-US" altLang="ja-JP" sz="1050" b="1" dirty="0">
                <a:solidFill>
                  <a:schemeClr val="bg1"/>
                </a:solidFill>
                <a:latin typeface="メイリオ" panose="020B0604030504040204" pitchFamily="50" charset="-128"/>
                <a:ea typeface="メイリオ" panose="020B0604030504040204" pitchFamily="50" charset="-128"/>
              </a:rPr>
              <a:t>/</a:t>
            </a:r>
            <a:r>
              <a:rPr lang="ja-JP" altLang="en-US" sz="1050" b="1" dirty="0">
                <a:solidFill>
                  <a:schemeClr val="bg1"/>
                </a:solidFill>
                <a:latin typeface="メイリオ" panose="020B0604030504040204" pitchFamily="50" charset="-128"/>
                <a:ea typeface="メイリオ" panose="020B0604030504040204" pitchFamily="50" charset="-128"/>
              </a:rPr>
              <a:t>オンス</a:t>
            </a:r>
            <a:endParaRPr lang="en-US" altLang="ja-JP" sz="1050" b="1" dirty="0">
              <a:solidFill>
                <a:schemeClr val="bg1"/>
              </a:solidFill>
              <a:latin typeface="メイリオ" panose="020B0604030504040204" pitchFamily="50" charset="-128"/>
              <a:ea typeface="メイリオ" panose="020B0604030504040204" pitchFamily="50" charset="-128"/>
            </a:endParaRPr>
          </a:p>
        </p:txBody>
      </p:sp>
      <p:sp>
        <p:nvSpPr>
          <p:cNvPr id="69" name="テキスト ボックス 68"/>
          <p:cNvSpPr txBox="1"/>
          <p:nvPr/>
        </p:nvSpPr>
        <p:spPr>
          <a:xfrm>
            <a:off x="6844330" y="1954789"/>
            <a:ext cx="2760376" cy="276999"/>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＜コバルトの先物価格推移＞</a:t>
            </a:r>
            <a:endParaRPr lang="en-US" altLang="ja-JP" sz="1200" dirty="0">
              <a:latin typeface="メイリオ" panose="020B0604030504040204" pitchFamily="50" charset="-128"/>
              <a:ea typeface="メイリオ" panose="020B0604030504040204" pitchFamily="50" charset="-128"/>
            </a:endParaRPr>
          </a:p>
        </p:txBody>
      </p:sp>
      <p:grpSp>
        <p:nvGrpSpPr>
          <p:cNvPr id="42" name="グループ化 41"/>
          <p:cNvGrpSpPr/>
          <p:nvPr/>
        </p:nvGrpSpPr>
        <p:grpSpPr>
          <a:xfrm>
            <a:off x="7832868" y="5733256"/>
            <a:ext cx="432048" cy="231741"/>
            <a:chOff x="10201483" y="684383"/>
            <a:chExt cx="432048" cy="231741"/>
          </a:xfrm>
        </p:grpSpPr>
        <p:sp>
          <p:nvSpPr>
            <p:cNvPr id="46" name="楕円 45"/>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10201483" y="685292"/>
              <a:ext cx="432048" cy="230832"/>
            </a:xfrm>
            <a:prstGeom prst="rect">
              <a:avLst/>
            </a:prstGeom>
          </p:spPr>
          <p:txBody>
            <a:bodyPr wrap="square">
              <a:spAutoFit/>
            </a:bodyPr>
            <a:lstStyle/>
            <a:p>
              <a:r>
                <a:rPr lang="ja-JP" altLang="en-US" sz="900" dirty="0">
                  <a:latin typeface="メイリオ" pitchFamily="50" charset="-128"/>
                  <a:ea typeface="メイリオ" pitchFamily="50" charset="-128"/>
                  <a:cs typeface="メイリオ" pitchFamily="50" charset="-128"/>
                </a:rPr>
                <a:t>出典</a:t>
              </a:r>
            </a:p>
          </p:txBody>
        </p:sp>
      </p:grpSp>
      <p:sp>
        <p:nvSpPr>
          <p:cNvPr id="3" name="正方形/長方形 2"/>
          <p:cNvSpPr/>
          <p:nvPr/>
        </p:nvSpPr>
        <p:spPr>
          <a:xfrm>
            <a:off x="8207876" y="5734632"/>
            <a:ext cx="1569660" cy="230832"/>
          </a:xfrm>
          <a:prstGeom prst="rect">
            <a:avLst/>
          </a:prstGeom>
        </p:spPr>
        <p:txBody>
          <a:bodyPr wrap="none">
            <a:spAutoFit/>
          </a:bodyPr>
          <a:lstStyle/>
          <a:p>
            <a:r>
              <a:rPr lang="ja-JP" altLang="en-US" sz="900" dirty="0">
                <a:latin typeface="メイリオ" panose="020B0604030504040204" pitchFamily="50" charset="-128"/>
                <a:ea typeface="メイリオ" panose="020B0604030504040204" pitchFamily="50" charset="-128"/>
              </a:rPr>
              <a:t>日経新聞データを基に作成</a:t>
            </a:r>
          </a:p>
        </p:txBody>
      </p:sp>
      <p:sp>
        <p:nvSpPr>
          <p:cNvPr id="58" name="角丸四角形 57"/>
          <p:cNvSpPr/>
          <p:nvPr/>
        </p:nvSpPr>
        <p:spPr>
          <a:xfrm>
            <a:off x="3656856" y="1624229"/>
            <a:ext cx="2880000" cy="291685"/>
          </a:xfrm>
          <a:prstGeom prst="round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ja-JP" altLang="en-US" sz="1400" b="1" dirty="0">
                <a:latin typeface="メイリオ" pitchFamily="50" charset="-128"/>
                <a:ea typeface="メイリオ" pitchFamily="50" charset="-128"/>
                <a:cs typeface="メイリオ" pitchFamily="50" charset="-128"/>
              </a:rPr>
              <a:t>大企業による寡占化</a:t>
            </a:r>
          </a:p>
        </p:txBody>
      </p:sp>
      <p:sp>
        <p:nvSpPr>
          <p:cNvPr id="78" name="テキスト ボックス 77"/>
          <p:cNvSpPr txBox="1"/>
          <p:nvPr/>
        </p:nvSpPr>
        <p:spPr>
          <a:xfrm>
            <a:off x="3635286" y="5646440"/>
            <a:ext cx="2875445" cy="230832"/>
          </a:xfrm>
          <a:prstGeom prst="rect">
            <a:avLst/>
          </a:prstGeom>
          <a:noFill/>
        </p:spPr>
        <p:txBody>
          <a:bodyPr wrap="square" rtlCol="0">
            <a:spAutoFit/>
          </a:bodyPr>
          <a:lstStyle/>
          <a:p>
            <a:pPr algn="ctr"/>
            <a:r>
              <a:rPr lang="ja-JP" altLang="en-US" sz="900" dirty="0">
                <a:latin typeface="メイリオ" panose="020B0604030504040204" pitchFamily="50" charset="-128"/>
                <a:ea typeface="メイリオ" panose="020B0604030504040204" pitchFamily="50" charset="-128"/>
              </a:rPr>
              <a:t>電気自動車の販売台数を伸ばすベンチャー企業</a:t>
            </a:r>
            <a:endParaRPr lang="en-US" altLang="ja-JP" sz="900"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3320809" y="4275608"/>
            <a:ext cx="3504399" cy="646331"/>
          </a:xfrm>
          <a:prstGeom prst="rect">
            <a:avLst/>
          </a:prstGeom>
          <a:noFill/>
        </p:spPr>
        <p:txBody>
          <a:bodyPr wrap="square" rtlCol="0">
            <a:spAutoFit/>
          </a:bodyPr>
          <a:lstStyle/>
          <a:p>
            <a:pPr algn="ctr"/>
            <a:r>
              <a:rPr kumimoji="1" lang="en-US" altLang="ja-JP" sz="3600" spc="-150" dirty="0">
                <a:solidFill>
                  <a:srgbClr val="011EAA"/>
                </a:solidFill>
                <a:latin typeface="Arial Black" panose="020B0A04020102020204" pitchFamily="34" charset="0"/>
              </a:rPr>
              <a:t>Panasonic</a:t>
            </a:r>
            <a:endParaRPr kumimoji="1" lang="ja-JP" altLang="en-US" sz="3600" spc="-150" dirty="0">
              <a:solidFill>
                <a:srgbClr val="011EAA"/>
              </a:solidFill>
              <a:latin typeface="Arial Black" panose="020B0A04020102020204" pitchFamily="34" charset="0"/>
            </a:endParaRPr>
          </a:p>
        </p:txBody>
      </p:sp>
      <p:sp>
        <p:nvSpPr>
          <p:cNvPr id="83" name="テキスト ボックス 82"/>
          <p:cNvSpPr txBox="1"/>
          <p:nvPr/>
        </p:nvSpPr>
        <p:spPr>
          <a:xfrm>
            <a:off x="3635286" y="4782344"/>
            <a:ext cx="2875445" cy="230832"/>
          </a:xfrm>
          <a:prstGeom prst="rect">
            <a:avLst/>
          </a:prstGeom>
          <a:noFill/>
        </p:spPr>
        <p:txBody>
          <a:bodyPr wrap="square" rtlCol="0">
            <a:spAutoFit/>
          </a:bodyPr>
          <a:lstStyle/>
          <a:p>
            <a:pPr algn="ctr"/>
            <a:r>
              <a:rPr lang="ja-JP" altLang="en-US" sz="900" dirty="0">
                <a:latin typeface="メイリオ" panose="020B0604030504040204" pitchFamily="50" charset="-128"/>
                <a:ea typeface="メイリオ" panose="020B0604030504040204" pitchFamily="50" charset="-128"/>
              </a:rPr>
              <a:t>リチウムイオン電池の生産量日本シェアトップ企業</a:t>
            </a:r>
            <a:endParaRPr lang="en-US" altLang="ja-JP" sz="900" dirty="0">
              <a:latin typeface="メイリオ" panose="020B0604030504040204" pitchFamily="50" charset="-128"/>
              <a:ea typeface="メイリオ" panose="020B0604030504040204" pitchFamily="50" charset="-128"/>
            </a:endParaRPr>
          </a:p>
        </p:txBody>
      </p:sp>
      <p:sp>
        <p:nvSpPr>
          <p:cNvPr id="85" name="テキスト ボックス 84"/>
          <p:cNvSpPr txBox="1"/>
          <p:nvPr/>
        </p:nvSpPr>
        <p:spPr>
          <a:xfrm>
            <a:off x="4472189" y="2660842"/>
            <a:ext cx="1201639" cy="646331"/>
          </a:xfrm>
          <a:prstGeom prst="rect">
            <a:avLst/>
          </a:prstGeom>
          <a:solidFill>
            <a:srgbClr val="75BD2F"/>
          </a:solidFill>
        </p:spPr>
        <p:txBody>
          <a:bodyPr wrap="square" rtlCol="0">
            <a:spAutoFit/>
          </a:bodyPr>
          <a:lstStyle/>
          <a:p>
            <a:pPr algn="ctr"/>
            <a:r>
              <a:rPr kumimoji="1" lang="en-US" altLang="ja-JP" sz="3600" b="1" dirty="0" err="1">
                <a:solidFill>
                  <a:schemeClr val="bg1"/>
                </a:solidFill>
                <a:latin typeface="Sitka Subheading" panose="02000505000000020004" pitchFamily="2" charset="0"/>
                <a:ea typeface="HGP創英角ｺﾞｼｯｸUB" panose="020B0900000000000000" pitchFamily="50" charset="-128"/>
                <a:cs typeface="Arial" panose="020B0604020202020204" pitchFamily="34" charset="0"/>
              </a:rPr>
              <a:t>SQM</a:t>
            </a:r>
            <a:endParaRPr kumimoji="1" lang="ja-JP" altLang="en-US" sz="3600" b="1" dirty="0">
              <a:solidFill>
                <a:schemeClr val="bg1"/>
              </a:solidFill>
              <a:latin typeface="Sitka Subheading" panose="02000505000000020004" pitchFamily="2" charset="0"/>
              <a:ea typeface="HGP創英角ｺﾞｼｯｸUB" panose="020B0900000000000000" pitchFamily="50" charset="-128"/>
              <a:cs typeface="Arial" panose="020B0604020202020204" pitchFamily="34" charset="0"/>
            </a:endParaRPr>
          </a:p>
        </p:txBody>
      </p:sp>
      <p:sp>
        <p:nvSpPr>
          <p:cNvPr id="86" name="テキスト ボックス 85"/>
          <p:cNvSpPr txBox="1"/>
          <p:nvPr/>
        </p:nvSpPr>
        <p:spPr>
          <a:xfrm>
            <a:off x="3320809" y="3518351"/>
            <a:ext cx="3504399" cy="646331"/>
          </a:xfrm>
          <a:prstGeom prst="rect">
            <a:avLst/>
          </a:prstGeom>
          <a:noFill/>
        </p:spPr>
        <p:txBody>
          <a:bodyPr wrap="square" rtlCol="0">
            <a:spAutoFit/>
          </a:bodyPr>
          <a:lstStyle/>
          <a:p>
            <a:pPr algn="ctr"/>
            <a:r>
              <a:rPr kumimoji="1" lang="en-US" altLang="ja-JP" sz="3600" spc="600" dirty="0">
                <a:solidFill>
                  <a:srgbClr val="011EAA"/>
                </a:solidFill>
                <a:latin typeface="Impact" panose="020B0806030902050204" pitchFamily="34" charset="0"/>
                <a:ea typeface="HGｺﾞｼｯｸE" panose="020B0909000000000000" pitchFamily="49" charset="-128"/>
                <a:cs typeface="Arial" panose="020B0604020202020204" pitchFamily="34" charset="0"/>
              </a:rPr>
              <a:t>SAMSUNG</a:t>
            </a:r>
            <a:endParaRPr kumimoji="1" lang="ja-JP" altLang="en-US" sz="3600" spc="600" dirty="0">
              <a:solidFill>
                <a:srgbClr val="011EAA"/>
              </a:solidFill>
              <a:latin typeface="Impact" panose="020B0806030902050204" pitchFamily="34" charset="0"/>
              <a:ea typeface="HGｺﾞｼｯｸE" panose="020B0909000000000000" pitchFamily="49" charset="-128"/>
              <a:cs typeface="Arial" panose="020B0604020202020204" pitchFamily="34" charset="0"/>
            </a:endParaRPr>
          </a:p>
        </p:txBody>
      </p:sp>
      <p:sp>
        <p:nvSpPr>
          <p:cNvPr id="87" name="テキスト ボックス 86"/>
          <p:cNvSpPr txBox="1"/>
          <p:nvPr/>
        </p:nvSpPr>
        <p:spPr>
          <a:xfrm>
            <a:off x="3320809" y="4995688"/>
            <a:ext cx="3504399" cy="769441"/>
          </a:xfrm>
          <a:prstGeom prst="rect">
            <a:avLst/>
          </a:prstGeom>
          <a:noFill/>
        </p:spPr>
        <p:txBody>
          <a:bodyPr wrap="square" rtlCol="0">
            <a:spAutoFit/>
          </a:bodyPr>
          <a:lstStyle/>
          <a:p>
            <a:pPr algn="ctr"/>
            <a:r>
              <a:rPr kumimoji="1" lang="en-US" altLang="ja-JP" sz="4400" b="1" spc="600" dirty="0">
                <a:solidFill>
                  <a:srgbClr val="E0002A"/>
                </a:solidFill>
                <a:latin typeface="OCRB" panose="020B0609020202020204" pitchFamily="49" charset="0"/>
                <a:ea typeface="HGP創英角ｺﾞｼｯｸUB" panose="020B0900000000000000" pitchFamily="50" charset="-128"/>
                <a:cs typeface="Arial" panose="020B0604020202020204" pitchFamily="34" charset="0"/>
              </a:rPr>
              <a:t>TESLA</a:t>
            </a:r>
            <a:endParaRPr kumimoji="1" lang="ja-JP" altLang="en-US" sz="4400" b="1" spc="600" dirty="0">
              <a:solidFill>
                <a:srgbClr val="E0002A"/>
              </a:solidFill>
              <a:latin typeface="OCRB" panose="020B0609020202020204" pitchFamily="49" charset="0"/>
              <a:ea typeface="HGP創英角ｺﾞｼｯｸUB" panose="020B0900000000000000" pitchFamily="50" charset="-128"/>
              <a:cs typeface="Arial" panose="020B0604020202020204" pitchFamily="34" charset="0"/>
            </a:endParaRPr>
          </a:p>
        </p:txBody>
      </p:sp>
      <p:sp>
        <p:nvSpPr>
          <p:cNvPr id="88" name="テキスト ボックス 87"/>
          <p:cNvSpPr txBox="1"/>
          <p:nvPr/>
        </p:nvSpPr>
        <p:spPr>
          <a:xfrm>
            <a:off x="3320809" y="1852240"/>
            <a:ext cx="3504399" cy="646331"/>
          </a:xfrm>
          <a:prstGeom prst="rect">
            <a:avLst/>
          </a:prstGeom>
          <a:noFill/>
        </p:spPr>
        <p:txBody>
          <a:bodyPr wrap="square" rtlCol="0">
            <a:spAutoFit/>
          </a:bodyPr>
          <a:lstStyle/>
          <a:p>
            <a:pPr algn="ctr"/>
            <a:r>
              <a:rPr kumimoji="1" lang="en-US" altLang="ja-JP" sz="3600" spc="-150" dirty="0">
                <a:latin typeface="Bookman Old Style" panose="02050604050505020204" pitchFamily="18" charset="0"/>
              </a:rPr>
              <a:t>GLENCORE</a:t>
            </a:r>
            <a:endParaRPr kumimoji="1" lang="ja-JP" altLang="en-US" sz="3600" spc="-150" dirty="0">
              <a:latin typeface="Bookman Old Style" panose="02050604050505020204" pitchFamily="18" charset="0"/>
            </a:endParaRPr>
          </a:p>
        </p:txBody>
      </p:sp>
      <p:sp>
        <p:nvSpPr>
          <p:cNvPr id="89" name="テキスト ボックス 88"/>
          <p:cNvSpPr txBox="1"/>
          <p:nvPr/>
        </p:nvSpPr>
        <p:spPr>
          <a:xfrm>
            <a:off x="3918377" y="2356363"/>
            <a:ext cx="2309262" cy="238879"/>
          </a:xfrm>
          <a:prstGeom prst="rect">
            <a:avLst/>
          </a:prstGeom>
          <a:noFill/>
        </p:spPr>
        <p:txBody>
          <a:bodyPr wrap="square" rtlCol="0">
            <a:spAutoFit/>
          </a:bodyPr>
          <a:lstStyle/>
          <a:p>
            <a:pPr algn="ctr"/>
            <a:r>
              <a:rPr lang="ja-JP" altLang="en-US" sz="900" dirty="0">
                <a:latin typeface="メイリオ" panose="020B0604030504040204" pitchFamily="50" charset="-128"/>
                <a:ea typeface="メイリオ" panose="020B0604030504040204" pitchFamily="50" charset="-128"/>
              </a:rPr>
              <a:t>コバルトの生産量世界シェアトップ企業</a:t>
            </a:r>
            <a:endParaRPr lang="en-US" altLang="ja-JP" sz="900" dirty="0">
              <a:latin typeface="メイリオ" panose="020B0604030504040204" pitchFamily="50" charset="-128"/>
              <a:ea typeface="メイリオ" panose="020B0604030504040204" pitchFamily="50" charset="-128"/>
            </a:endParaRPr>
          </a:p>
        </p:txBody>
      </p:sp>
      <p:sp>
        <p:nvSpPr>
          <p:cNvPr id="90" name="テキスト ボックス 89"/>
          <p:cNvSpPr txBox="1"/>
          <p:nvPr/>
        </p:nvSpPr>
        <p:spPr>
          <a:xfrm>
            <a:off x="3918377" y="3334137"/>
            <a:ext cx="2309262" cy="238879"/>
          </a:xfrm>
          <a:prstGeom prst="rect">
            <a:avLst/>
          </a:prstGeom>
          <a:noFill/>
        </p:spPr>
        <p:txBody>
          <a:bodyPr wrap="square" rtlCol="0">
            <a:spAutoFit/>
          </a:bodyPr>
          <a:lstStyle/>
          <a:p>
            <a:pPr algn="ctr"/>
            <a:r>
              <a:rPr lang="ja-JP" altLang="en-US" sz="900" dirty="0">
                <a:latin typeface="メイリオ" panose="020B0604030504040204" pitchFamily="50" charset="-128"/>
                <a:ea typeface="メイリオ" panose="020B0604030504040204" pitchFamily="50" charset="-128"/>
              </a:rPr>
              <a:t>リチウムの生産量世界シェアトップ企業</a:t>
            </a:r>
            <a:endParaRPr lang="en-US" altLang="ja-JP" sz="900" dirty="0">
              <a:latin typeface="メイリオ" panose="020B0604030504040204" pitchFamily="50" charset="-128"/>
              <a:ea typeface="メイリオ" panose="020B0604030504040204" pitchFamily="50" charset="-128"/>
            </a:endParaRPr>
          </a:p>
        </p:txBody>
      </p:sp>
      <p:sp>
        <p:nvSpPr>
          <p:cNvPr id="91" name="テキスト ボックス 90"/>
          <p:cNvSpPr txBox="1"/>
          <p:nvPr/>
        </p:nvSpPr>
        <p:spPr>
          <a:xfrm>
            <a:off x="3918377" y="4054217"/>
            <a:ext cx="2309262" cy="238879"/>
          </a:xfrm>
          <a:prstGeom prst="rect">
            <a:avLst/>
          </a:prstGeom>
          <a:noFill/>
        </p:spPr>
        <p:txBody>
          <a:bodyPr wrap="square" rtlCol="0">
            <a:spAutoFit/>
          </a:bodyPr>
          <a:lstStyle/>
          <a:p>
            <a:pPr algn="ctr"/>
            <a:r>
              <a:rPr lang="ja-JP" altLang="en-US" sz="900" dirty="0">
                <a:latin typeface="メイリオ" panose="020B0604030504040204" pitchFamily="50" charset="-128"/>
                <a:ea typeface="メイリオ" panose="020B0604030504040204" pitchFamily="50" charset="-128"/>
              </a:rPr>
              <a:t>リチウムの生産量世界シェアトップ企業</a:t>
            </a:r>
            <a:endParaRPr lang="en-US" altLang="ja-JP" sz="900" dirty="0">
              <a:latin typeface="メイリオ" panose="020B0604030504040204" pitchFamily="50" charset="-128"/>
              <a:ea typeface="メイリオ" panose="020B0604030504040204" pitchFamily="50" charset="-128"/>
            </a:endParaRPr>
          </a:p>
        </p:txBody>
      </p:sp>
      <p:pic>
        <p:nvPicPr>
          <p:cNvPr id="92" name="図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68" y="2060848"/>
            <a:ext cx="2827995" cy="1881910"/>
          </a:xfrm>
          <a:prstGeom prst="rect">
            <a:avLst/>
          </a:prstGeom>
        </p:spPr>
      </p:pic>
      <p:pic>
        <p:nvPicPr>
          <p:cNvPr id="51" name="図 50"/>
          <p:cNvPicPr>
            <a:picLocks noChangeAspect="1"/>
          </p:cNvPicPr>
          <p:nvPr/>
        </p:nvPicPr>
        <p:blipFill>
          <a:blip r:embed="rId4"/>
          <a:stretch>
            <a:fillRect/>
          </a:stretch>
        </p:blipFill>
        <p:spPr>
          <a:xfrm>
            <a:off x="368611" y="4021001"/>
            <a:ext cx="2616310" cy="1949734"/>
          </a:xfrm>
          <a:prstGeom prst="rect">
            <a:avLst/>
          </a:prstGeom>
        </p:spPr>
      </p:pic>
    </p:spTree>
    <p:extLst>
      <p:ext uri="{BB962C8B-B14F-4D97-AF65-F5344CB8AC3E}">
        <p14:creationId xmlns:p14="http://schemas.microsoft.com/office/powerpoint/2010/main" val="708941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サブタイトル 1"/>
          <p:cNvSpPr>
            <a:spLocks noGrp="1"/>
          </p:cNvSpPr>
          <p:nvPr>
            <p:ph type="subTitle" idx="1"/>
          </p:nvPr>
        </p:nvSpPr>
        <p:spPr>
          <a:xfrm>
            <a:off x="29392" y="730382"/>
            <a:ext cx="9876607" cy="826410"/>
          </a:xfrm>
        </p:spPr>
        <p:txBody>
          <a:bodyPr/>
          <a:lstStyle/>
          <a:p>
            <a:r>
              <a:rPr lang="ja-JP" altLang="en-US" dirty="0"/>
              <a:t>蓄電池は早めに導入される方が、</a:t>
            </a:r>
            <a:r>
              <a:rPr lang="en-US" altLang="ja-JP" dirty="0"/>
              <a:t>『 </a:t>
            </a:r>
            <a:r>
              <a:rPr lang="ja-JP" altLang="en-US" dirty="0"/>
              <a:t>売電収入・臨時収入 </a:t>
            </a:r>
            <a:r>
              <a:rPr lang="en-US" altLang="ja-JP" dirty="0"/>
              <a:t>』</a:t>
            </a:r>
            <a:r>
              <a:rPr lang="ja-JP" altLang="en-US" dirty="0"/>
              <a:t>があるため、月々の負担額が軽くなります。</a:t>
            </a:r>
            <a:endParaRPr lang="en-US" altLang="ja-JP" dirty="0"/>
          </a:p>
          <a:p>
            <a:r>
              <a:rPr lang="ja-JP" altLang="en-US" dirty="0"/>
              <a:t>また、蓄電池のローンの完済も早く済ませることができ、将来への不安も軽減することができます。</a:t>
            </a:r>
            <a:endParaRPr lang="en-US" altLang="ja-JP" dirty="0"/>
          </a:p>
        </p:txBody>
      </p:sp>
      <p:sp>
        <p:nvSpPr>
          <p:cNvPr id="60" name="タイトル 3"/>
          <p:cNvSpPr>
            <a:spLocks noGrp="1"/>
          </p:cNvSpPr>
          <p:nvPr>
            <p:ph type="ctrTitle"/>
          </p:nvPr>
        </p:nvSpPr>
        <p:spPr>
          <a:xfrm>
            <a:off x="-2506" y="237292"/>
            <a:ext cx="9908506" cy="504000"/>
          </a:xfrm>
        </p:spPr>
        <p:txBody>
          <a:bodyPr/>
          <a:lstStyle/>
          <a:p>
            <a:r>
              <a:rPr lang="ja-JP" altLang="en-US" dirty="0"/>
              <a:t>お支払いが楽な</a:t>
            </a:r>
            <a:r>
              <a:rPr kumimoji="1" lang="ja-JP" altLang="en-US" dirty="0"/>
              <a:t>蓄電池の導入方法とは？</a:t>
            </a:r>
          </a:p>
        </p:txBody>
      </p:sp>
      <p:sp>
        <p:nvSpPr>
          <p:cNvPr id="71" name="テキスト ボックス 70"/>
          <p:cNvSpPr txBox="1"/>
          <p:nvPr/>
        </p:nvSpPr>
        <p:spPr>
          <a:xfrm>
            <a:off x="800529" y="5887851"/>
            <a:ext cx="8832991" cy="579646"/>
          </a:xfrm>
          <a:prstGeom prst="rect">
            <a:avLst/>
          </a:prstGeom>
          <a:noFill/>
        </p:spPr>
        <p:txBody>
          <a:bodyPr wrap="square" rtlCol="0">
            <a:spAutoFit/>
          </a:bodyPr>
          <a:lstStyle/>
          <a:p>
            <a:pPr>
              <a:lnSpc>
                <a:spcPts val="3800"/>
              </a:lnSpc>
            </a:pPr>
            <a:r>
              <a:rPr lang="ja-JP" altLang="en-US" sz="2200" b="1" dirty="0">
                <a:solidFill>
                  <a:schemeClr val="bg1"/>
                </a:solidFill>
                <a:latin typeface="+mn-ea"/>
                <a:cs typeface="MigMix 1P" pitchFamily="50" charset="-128"/>
              </a:rPr>
              <a:t>いま蓄電池を導入されるほうが、</a:t>
            </a:r>
            <a:r>
              <a:rPr lang="ja-JP" altLang="en-US" sz="2200" b="1" dirty="0">
                <a:solidFill>
                  <a:srgbClr val="FFFF00"/>
                </a:solidFill>
                <a:latin typeface="+mn-ea"/>
                <a:cs typeface="MigMix 1P" pitchFamily="50" charset="-128"/>
              </a:rPr>
              <a:t>無駄な電気代支払いを削減できて</a:t>
            </a:r>
            <a:endParaRPr lang="en-US" altLang="ja-JP" sz="2200" b="1" dirty="0">
              <a:solidFill>
                <a:srgbClr val="FFFF00"/>
              </a:solidFill>
              <a:latin typeface="+mn-ea"/>
              <a:cs typeface="MigMix 1P" pitchFamily="50" charset="-128"/>
            </a:endParaRPr>
          </a:p>
        </p:txBody>
      </p:sp>
      <p:sp>
        <p:nvSpPr>
          <p:cNvPr id="72" name="テキスト ボックス 71"/>
          <p:cNvSpPr txBox="1"/>
          <p:nvPr/>
        </p:nvSpPr>
        <p:spPr>
          <a:xfrm>
            <a:off x="1352600" y="6237312"/>
            <a:ext cx="8774497" cy="542456"/>
          </a:xfrm>
          <a:prstGeom prst="rect">
            <a:avLst/>
          </a:prstGeom>
          <a:noFill/>
        </p:spPr>
        <p:txBody>
          <a:bodyPr wrap="square" rtlCol="0">
            <a:spAutoFit/>
          </a:bodyPr>
          <a:lstStyle/>
          <a:p>
            <a:pPr>
              <a:lnSpc>
                <a:spcPts val="3800"/>
              </a:lnSpc>
            </a:pPr>
            <a:r>
              <a:rPr lang="ja-JP" altLang="en-US" sz="2200" b="1" dirty="0">
                <a:solidFill>
                  <a:srgbClr val="FFFF00"/>
                </a:solidFill>
                <a:latin typeface="+mn-ea"/>
                <a:cs typeface="MigMix 1P" pitchFamily="50" charset="-128"/>
              </a:rPr>
              <a:t>ローンの完済も早くなるため、</a:t>
            </a:r>
            <a:r>
              <a:rPr lang="ja-JP" altLang="en-US" sz="2200" b="1" dirty="0">
                <a:solidFill>
                  <a:schemeClr val="bg1"/>
                </a:solidFill>
                <a:latin typeface="+mn-ea"/>
                <a:cs typeface="MigMix 1P" pitchFamily="50" charset="-128"/>
              </a:rPr>
              <a:t>いま購入されるほうがおトクです。</a:t>
            </a:r>
          </a:p>
        </p:txBody>
      </p:sp>
      <p:sp>
        <p:nvSpPr>
          <p:cNvPr id="39" name="楕円 38"/>
          <p:cNvSpPr/>
          <p:nvPr/>
        </p:nvSpPr>
        <p:spPr>
          <a:xfrm>
            <a:off x="2067836" y="3158289"/>
            <a:ext cx="2664296" cy="2664296"/>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p:cNvSpPr/>
          <p:nvPr/>
        </p:nvSpPr>
        <p:spPr>
          <a:xfrm>
            <a:off x="3222386" y="1299255"/>
            <a:ext cx="2664296" cy="266429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p:cNvSpPr/>
          <p:nvPr/>
        </p:nvSpPr>
        <p:spPr>
          <a:xfrm>
            <a:off x="4232920" y="3212976"/>
            <a:ext cx="2664296" cy="2664296"/>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3420534" y="1268760"/>
            <a:ext cx="2268000" cy="5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無駄をなくす</a:t>
            </a:r>
          </a:p>
        </p:txBody>
      </p:sp>
      <p:sp>
        <p:nvSpPr>
          <p:cNvPr id="44" name="正方形/長方形 43"/>
          <p:cNvSpPr/>
          <p:nvPr/>
        </p:nvSpPr>
        <p:spPr>
          <a:xfrm>
            <a:off x="1136731" y="3907445"/>
            <a:ext cx="2880165" cy="1074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rgbClr val="FFC000"/>
                </a:solidFill>
              </a:rPr>
              <a:t>売電収入・オマケ収入を</a:t>
            </a:r>
            <a:endParaRPr lang="en-US" altLang="ja-JP" sz="1600" dirty="0">
              <a:solidFill>
                <a:srgbClr val="FFC000"/>
              </a:solidFill>
            </a:endParaRPr>
          </a:p>
          <a:p>
            <a:r>
              <a:rPr kumimoji="1" lang="ja-JP" altLang="en-US" sz="1600" dirty="0">
                <a:solidFill>
                  <a:srgbClr val="FFC000"/>
                </a:solidFill>
              </a:rPr>
              <a:t>ローンの返済に充てることで</a:t>
            </a:r>
            <a:endParaRPr kumimoji="1" lang="en-US" altLang="ja-JP" sz="1600" dirty="0">
              <a:solidFill>
                <a:srgbClr val="FFC000"/>
              </a:solidFill>
            </a:endParaRPr>
          </a:p>
          <a:p>
            <a:r>
              <a:rPr kumimoji="1" lang="ja-JP" altLang="en-US" sz="1600" dirty="0">
                <a:solidFill>
                  <a:srgbClr val="FFC000"/>
                </a:solidFill>
              </a:rPr>
              <a:t>楽に支払いができる</a:t>
            </a:r>
          </a:p>
        </p:txBody>
      </p:sp>
      <p:sp>
        <p:nvSpPr>
          <p:cNvPr id="45" name="正方形/長方形 44"/>
          <p:cNvSpPr/>
          <p:nvPr/>
        </p:nvSpPr>
        <p:spPr>
          <a:xfrm>
            <a:off x="4940633" y="3933056"/>
            <a:ext cx="3180719" cy="8869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accent3"/>
                </a:solidFill>
              </a:rPr>
              <a:t>太陽光に合わせて完済できる</a:t>
            </a:r>
            <a:endParaRPr lang="en-US" altLang="ja-JP" sz="1600" dirty="0">
              <a:solidFill>
                <a:schemeClr val="accent3"/>
              </a:solidFill>
            </a:endParaRPr>
          </a:p>
          <a:p>
            <a:r>
              <a:rPr kumimoji="1" lang="ja-JP" altLang="en-US" sz="1600" dirty="0">
                <a:solidFill>
                  <a:schemeClr val="accent3"/>
                </a:solidFill>
              </a:rPr>
              <a:t>現職のうちに払い終えられる</a:t>
            </a:r>
          </a:p>
        </p:txBody>
      </p:sp>
      <p:sp>
        <p:nvSpPr>
          <p:cNvPr id="46" name="正方形/長方形 45"/>
          <p:cNvSpPr/>
          <p:nvPr/>
        </p:nvSpPr>
        <p:spPr>
          <a:xfrm>
            <a:off x="1781076" y="1960648"/>
            <a:ext cx="2955900" cy="59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accent2"/>
                </a:solidFill>
              </a:rPr>
              <a:t>必要のない無駄な電気代を</a:t>
            </a:r>
            <a:endParaRPr kumimoji="1" lang="en-US" altLang="ja-JP" sz="1600" dirty="0">
              <a:solidFill>
                <a:schemeClr val="accent2"/>
              </a:solidFill>
            </a:endParaRPr>
          </a:p>
          <a:p>
            <a:r>
              <a:rPr kumimoji="1" lang="ja-JP" altLang="en-US" sz="1600" dirty="0">
                <a:solidFill>
                  <a:schemeClr val="accent2"/>
                </a:solidFill>
              </a:rPr>
              <a:t>早くから払わずに済む</a:t>
            </a:r>
          </a:p>
        </p:txBody>
      </p:sp>
      <p:sp>
        <p:nvSpPr>
          <p:cNvPr id="47" name="正方形/長方形 46"/>
          <p:cNvSpPr/>
          <p:nvPr/>
        </p:nvSpPr>
        <p:spPr>
          <a:xfrm>
            <a:off x="4703030" y="1960648"/>
            <a:ext cx="2842258" cy="59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accent2"/>
                </a:solidFill>
              </a:rPr>
              <a:t>性能と価格のバランスが良いタイミングで導入できる</a:t>
            </a:r>
          </a:p>
        </p:txBody>
      </p:sp>
      <p:pic>
        <p:nvPicPr>
          <p:cNvPr id="17" name="Picture 2" descr="ãåã³ããããã¨ããã®ç»åæ¤ç´¢çµæ"/>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8606" y="4536190"/>
            <a:ext cx="1142858"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ãåã³ããããã¨ã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3030" y="4574339"/>
            <a:ext cx="1186815" cy="1080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ããããã¨ã å®¶æãã®ç»åæ¤ç´¢çµæ"/>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345" y="2468620"/>
            <a:ext cx="1507578" cy="1096761"/>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1277300" y="3146110"/>
            <a:ext cx="2520000" cy="504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月々の負担額を抑える</a:t>
            </a:r>
          </a:p>
        </p:txBody>
      </p:sp>
      <p:sp>
        <p:nvSpPr>
          <p:cNvPr id="25" name="正方形/長方形 24"/>
          <p:cNvSpPr/>
          <p:nvPr/>
        </p:nvSpPr>
        <p:spPr>
          <a:xfrm>
            <a:off x="5119132" y="3202397"/>
            <a:ext cx="2520000" cy="5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支払期間を短くする</a:t>
            </a:r>
          </a:p>
        </p:txBody>
      </p:sp>
    </p:spTree>
    <p:extLst>
      <p:ext uri="{BB962C8B-B14F-4D97-AF65-F5344CB8AC3E}">
        <p14:creationId xmlns:p14="http://schemas.microsoft.com/office/powerpoint/2010/main" val="3322515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政府機関の中でも「地震調査委員会」という、国家にとってリスクとなりうる地震に関して専門で研究している機関が定期的に統計を発表しています</a:t>
            </a:r>
            <a:r>
              <a:rPr lang="ja-JP" altLang="en-US" dirty="0"/>
              <a:t>。しかし</a:t>
            </a:r>
            <a:r>
              <a:rPr kumimoji="1" lang="ja-JP" altLang="en-US" dirty="0"/>
              <a:t>残念ながら、どこまで予測できているかというと</a:t>
            </a:r>
            <a:r>
              <a:rPr kumimoji="1" lang="en-US" altLang="ja-JP" dirty="0"/>
              <a:t>…</a:t>
            </a:r>
          </a:p>
        </p:txBody>
      </p:sp>
      <p:sp>
        <p:nvSpPr>
          <p:cNvPr id="4" name="タイトル 3"/>
          <p:cNvSpPr>
            <a:spLocks noGrp="1"/>
          </p:cNvSpPr>
          <p:nvPr>
            <p:ph type="ctrTitle"/>
          </p:nvPr>
        </p:nvSpPr>
        <p:spPr>
          <a:xfrm>
            <a:off x="-2506" y="260648"/>
            <a:ext cx="9908506" cy="504000"/>
          </a:xfrm>
        </p:spPr>
        <p:txBody>
          <a:bodyPr>
            <a:normAutofit/>
          </a:bodyPr>
          <a:lstStyle/>
          <a:p>
            <a:r>
              <a:rPr kumimoji="1" lang="ja-JP" altLang="en-US" dirty="0"/>
              <a:t>政府機関にも予測するのが困難な地震情報</a:t>
            </a:r>
          </a:p>
        </p:txBody>
      </p:sp>
      <p:sp>
        <p:nvSpPr>
          <p:cNvPr id="23" name="テキスト ボックス 22"/>
          <p:cNvSpPr txBox="1"/>
          <p:nvPr/>
        </p:nvSpPr>
        <p:spPr>
          <a:xfrm>
            <a:off x="920552" y="6034304"/>
            <a:ext cx="8943735" cy="461665"/>
          </a:xfrm>
          <a:prstGeom prst="rect">
            <a:avLst/>
          </a:prstGeom>
          <a:noFill/>
          <a:ln>
            <a:noFill/>
          </a:ln>
        </p:spPr>
        <p:txBody>
          <a:bodyPr wrap="square" rtlCol="0" anchor="ctr">
            <a:spAutoFit/>
          </a:bodyPr>
          <a:lstStyle/>
          <a:p>
            <a:r>
              <a:rPr lang="ja-JP" altLang="en-US" sz="2400" b="1" dirty="0">
                <a:solidFill>
                  <a:schemeClr val="bg1"/>
                </a:solidFill>
                <a:latin typeface="メイリオ" pitchFamily="50" charset="-128"/>
                <a:ea typeface="メイリオ" pitchFamily="50" charset="-128"/>
                <a:cs typeface="メイリオ" pitchFamily="50" charset="-128"/>
              </a:rPr>
              <a:t>専門家ですら、いつ「もしものこと」が起きるのか</a:t>
            </a:r>
            <a:endParaRPr lang="en-US" altLang="ja-JP" sz="2400" b="1" dirty="0">
              <a:solidFill>
                <a:schemeClr val="bg1"/>
              </a:solidFill>
              <a:latin typeface="メイリオ" pitchFamily="50" charset="-128"/>
              <a:ea typeface="メイリオ" pitchFamily="50" charset="-128"/>
              <a:cs typeface="メイリオ" pitchFamily="50" charset="-128"/>
            </a:endParaRPr>
          </a:p>
        </p:txBody>
      </p:sp>
      <p:pic>
        <p:nvPicPr>
          <p:cNvPr id="18" name="Picture 6" descr="https://www.nikkei.com/content/pic/20180627/96959999889DE1E0E0EAE4E2EAE2E0E5E2E4E0E2E3EA9191E3E2E2E2-DSKKZO3228609027062018CC1000-PB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067" y="1393018"/>
            <a:ext cx="7783269" cy="393175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5453214" y="4814506"/>
            <a:ext cx="2380105" cy="270678"/>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3008784" y="6678258"/>
            <a:ext cx="6264696" cy="215444"/>
          </a:xfrm>
          <a:prstGeom prst="rect">
            <a:avLst/>
          </a:prstGeom>
        </p:spPr>
        <p:txBody>
          <a:bodyPr wrap="square">
            <a:spAutoFit/>
          </a:bodyPr>
          <a:lstStyle/>
          <a:p>
            <a:pPr algn="r"/>
            <a:r>
              <a:rPr lang="ja-JP" altLang="en-US" sz="800" dirty="0">
                <a:latin typeface="+mj-ea"/>
                <a:ea typeface="+mj-ea"/>
              </a:rPr>
              <a:t>地震調査委員会「今後３０年以内に震度</a:t>
            </a:r>
            <a:r>
              <a:rPr lang="en-US" altLang="ja-JP" sz="800" dirty="0">
                <a:latin typeface="+mj-ea"/>
                <a:ea typeface="+mj-ea"/>
              </a:rPr>
              <a:t>6</a:t>
            </a:r>
            <a:r>
              <a:rPr lang="ja-JP" altLang="en-US" sz="800" dirty="0">
                <a:latin typeface="+mj-ea"/>
                <a:ea typeface="+mj-ea"/>
              </a:rPr>
              <a:t>弱以上の地震が発生する確率」</a:t>
            </a:r>
            <a:r>
              <a:rPr lang="en-US" altLang="ja-JP" sz="800" dirty="0">
                <a:latin typeface="+mj-ea"/>
                <a:ea typeface="+mj-ea"/>
              </a:rPr>
              <a:t>2018</a:t>
            </a:r>
            <a:r>
              <a:rPr lang="ja-JP" altLang="en-US" sz="800" dirty="0">
                <a:latin typeface="+mj-ea"/>
                <a:ea typeface="+mj-ea"/>
              </a:rPr>
              <a:t>年</a:t>
            </a:r>
            <a:r>
              <a:rPr lang="en-US" altLang="ja-JP" sz="800" dirty="0">
                <a:latin typeface="+mj-ea"/>
                <a:ea typeface="+mj-ea"/>
              </a:rPr>
              <a:t>6</a:t>
            </a:r>
            <a:r>
              <a:rPr lang="ja-JP" altLang="en-US" sz="800" dirty="0">
                <a:latin typeface="+mj-ea"/>
                <a:ea typeface="+mj-ea"/>
              </a:rPr>
              <a:t>月発表資料</a:t>
            </a:r>
          </a:p>
        </p:txBody>
      </p:sp>
      <p:grpSp>
        <p:nvGrpSpPr>
          <p:cNvPr id="22" name="グループ化 21"/>
          <p:cNvGrpSpPr/>
          <p:nvPr/>
        </p:nvGrpSpPr>
        <p:grpSpPr>
          <a:xfrm>
            <a:off x="4520952" y="6664701"/>
            <a:ext cx="432048" cy="231741"/>
            <a:chOff x="10201483" y="684383"/>
            <a:chExt cx="432048" cy="231741"/>
          </a:xfrm>
        </p:grpSpPr>
        <p:sp>
          <p:nvSpPr>
            <p:cNvPr id="24" name="楕円 23"/>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10201483" y="685292"/>
              <a:ext cx="432048" cy="230832"/>
            </a:xfrm>
            <a:prstGeom prst="rect">
              <a:avLst/>
            </a:prstGeom>
          </p:spPr>
          <p:txBody>
            <a:bodyPr wrap="square">
              <a:spAutoFit/>
            </a:bodyPr>
            <a:lstStyle/>
            <a:p>
              <a:r>
                <a:rPr lang="ja-JP" altLang="en-US" sz="900" dirty="0">
                  <a:latin typeface="メイリオ" pitchFamily="50" charset="-128"/>
                  <a:ea typeface="メイリオ" pitchFamily="50" charset="-128"/>
                  <a:cs typeface="メイリオ" pitchFamily="50" charset="-128"/>
                </a:rPr>
                <a:t>出典</a:t>
              </a:r>
            </a:p>
          </p:txBody>
        </p:sp>
      </p:grpSp>
      <p:sp>
        <p:nvSpPr>
          <p:cNvPr id="27" name="テキスト ボックス 26"/>
          <p:cNvSpPr txBox="1"/>
          <p:nvPr/>
        </p:nvSpPr>
        <p:spPr>
          <a:xfrm>
            <a:off x="4232920" y="6316820"/>
            <a:ext cx="5688632" cy="461665"/>
          </a:xfrm>
          <a:prstGeom prst="rect">
            <a:avLst/>
          </a:prstGeom>
          <a:noFill/>
          <a:ln>
            <a:noFill/>
          </a:ln>
        </p:spPr>
        <p:txBody>
          <a:bodyPr wrap="square" rtlCol="0" anchor="ctr">
            <a:spAutoFit/>
          </a:bodyPr>
          <a:lstStyle/>
          <a:p>
            <a:r>
              <a:rPr lang="ja-JP" altLang="en-US" sz="2400" b="1" dirty="0">
                <a:solidFill>
                  <a:schemeClr val="bg1"/>
                </a:solidFill>
                <a:latin typeface="メイリオ" pitchFamily="50" charset="-128"/>
                <a:ea typeface="メイリオ" pitchFamily="50" charset="-128"/>
                <a:cs typeface="メイリオ" pitchFamily="50" charset="-128"/>
              </a:rPr>
              <a:t>分からない状況にあるといえるのです。</a:t>
            </a:r>
            <a:endParaRPr lang="en-US" altLang="ja-JP" sz="2400" b="1" dirty="0">
              <a:solidFill>
                <a:schemeClr val="bg1"/>
              </a:solidFill>
              <a:latin typeface="メイリオ" pitchFamily="50" charset="-128"/>
              <a:ea typeface="メイリオ" pitchFamily="50" charset="-128"/>
              <a:cs typeface="メイリオ" pitchFamily="50" charset="-128"/>
            </a:endParaRPr>
          </a:p>
        </p:txBody>
      </p:sp>
      <p:sp>
        <p:nvSpPr>
          <p:cNvPr id="6" name="角丸四角形 5"/>
          <p:cNvSpPr/>
          <p:nvPr/>
        </p:nvSpPr>
        <p:spPr>
          <a:xfrm>
            <a:off x="3440832" y="5254773"/>
            <a:ext cx="5040560" cy="49701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二等辺三角形 6"/>
          <p:cNvSpPr/>
          <p:nvPr/>
        </p:nvSpPr>
        <p:spPr>
          <a:xfrm>
            <a:off x="7289384" y="5055424"/>
            <a:ext cx="504057" cy="35024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577099" y="5246965"/>
            <a:ext cx="5040560" cy="523220"/>
          </a:xfrm>
          <a:prstGeom prst="rect">
            <a:avLst/>
          </a:prstGeom>
        </p:spPr>
        <p:txBody>
          <a:bodyPr wrap="square">
            <a:spAutoFit/>
          </a:bodyPr>
          <a:lstStyle/>
          <a:p>
            <a:r>
              <a:rPr lang="en-US" altLang="ja-JP" sz="1400" dirty="0">
                <a:latin typeface="+mj-ea"/>
                <a:ea typeface="+mj-ea"/>
              </a:rPr>
              <a:t>2018</a:t>
            </a:r>
            <a:r>
              <a:rPr lang="ja-JP" altLang="en-US" sz="1400" dirty="0">
                <a:latin typeface="+mj-ea"/>
                <a:ea typeface="+mj-ea"/>
              </a:rPr>
              <a:t>年に発表された地震予測では、札幌が最下位に</a:t>
            </a:r>
            <a:endParaRPr lang="en-US" altLang="ja-JP" sz="1400" dirty="0">
              <a:latin typeface="+mj-ea"/>
              <a:ea typeface="+mj-ea"/>
            </a:endParaRPr>
          </a:p>
          <a:p>
            <a:r>
              <a:rPr lang="ja-JP" altLang="en-US" sz="1400" dirty="0">
                <a:latin typeface="+mj-ea"/>
                <a:ea typeface="+mj-ea"/>
              </a:rPr>
              <a:t>（この３か月後に胆振東部地震が発生）</a:t>
            </a:r>
          </a:p>
        </p:txBody>
      </p:sp>
    </p:spTree>
    <p:extLst>
      <p:ext uri="{BB962C8B-B14F-4D97-AF65-F5344CB8AC3E}">
        <p14:creationId xmlns:p14="http://schemas.microsoft.com/office/powerpoint/2010/main" val="12276901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言うまでも無く、既に台風や地震での災害による停電被害が全国各地で起こっています。</a:t>
            </a:r>
            <a:endParaRPr kumimoji="1" lang="en-US" altLang="ja-JP" dirty="0"/>
          </a:p>
          <a:p>
            <a:r>
              <a:rPr kumimoji="1" lang="ja-JP" altLang="en-US" dirty="0"/>
              <a:t>これから「いずれは起きるだろう」と言われているものも含めると、非常に大きな被害が見込まれることになるのです。</a:t>
            </a:r>
            <a:endParaRPr kumimoji="1" lang="en-US" altLang="ja-JP" dirty="0"/>
          </a:p>
        </p:txBody>
      </p:sp>
      <p:sp>
        <p:nvSpPr>
          <p:cNvPr id="3" name="タイトル 2"/>
          <p:cNvSpPr>
            <a:spLocks noGrp="1"/>
          </p:cNvSpPr>
          <p:nvPr>
            <p:ph type="ctrTitle"/>
          </p:nvPr>
        </p:nvSpPr>
        <p:spPr/>
        <p:txBody>
          <a:bodyPr/>
          <a:lstStyle/>
          <a:p>
            <a:r>
              <a:rPr lang="ja-JP" altLang="en-US" dirty="0"/>
              <a:t>自然災害とともに停電被害はたくさん出ている</a:t>
            </a:r>
            <a:endParaRPr kumimoji="1" lang="ja-JP" altLang="en-US" dirty="0"/>
          </a:p>
        </p:txBody>
      </p:sp>
      <p:pic>
        <p:nvPicPr>
          <p:cNvPr id="2050" name="Picture 2" descr="日本地図のイラスト（都道府県ごとに区切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9725" y="2433241"/>
            <a:ext cx="2082721" cy="208272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5201190" y="4211882"/>
            <a:ext cx="4920834" cy="1200329"/>
          </a:xfrm>
          <a:prstGeom prst="rect">
            <a:avLst/>
          </a:prstGeom>
          <a:noFill/>
        </p:spPr>
        <p:txBody>
          <a:bodyPr wrap="square" rtlCol="0">
            <a:spAutoFit/>
          </a:bodyPr>
          <a:lstStyle/>
          <a:p>
            <a:r>
              <a:rPr kumimoji="1" lang="en-US" altLang="ja-JP" sz="1200" b="1" dirty="0">
                <a:latin typeface="+mn-ea"/>
              </a:rPr>
              <a:t>2018</a:t>
            </a:r>
            <a:r>
              <a:rPr kumimoji="1" lang="ja-JP" altLang="en-US" sz="1200" b="1" dirty="0">
                <a:latin typeface="+mn-ea"/>
              </a:rPr>
              <a:t>年</a:t>
            </a:r>
            <a:r>
              <a:rPr kumimoji="1" lang="en-US" altLang="ja-JP" sz="1200" b="1" dirty="0">
                <a:latin typeface="+mn-ea"/>
              </a:rPr>
              <a:t>9</a:t>
            </a:r>
            <a:r>
              <a:rPr kumimoji="1" lang="ja-JP" altLang="en-US" sz="1200" b="1" dirty="0">
                <a:latin typeface="+mn-ea"/>
              </a:rPr>
              <a:t>月　台風</a:t>
            </a:r>
            <a:r>
              <a:rPr kumimoji="1" lang="en-US" altLang="ja-JP" sz="1200" b="1" dirty="0">
                <a:latin typeface="+mn-ea"/>
              </a:rPr>
              <a:t>21</a:t>
            </a:r>
            <a:r>
              <a:rPr kumimoji="1" lang="ja-JP" altLang="en-US" sz="1200" b="1" dirty="0">
                <a:latin typeface="+mn-ea"/>
              </a:rPr>
              <a:t>号（関東）</a:t>
            </a:r>
            <a:endParaRPr kumimoji="1" lang="en-US" altLang="ja-JP" sz="1200" b="1" dirty="0">
              <a:latin typeface="+mn-ea"/>
            </a:endParaRPr>
          </a:p>
          <a:p>
            <a:r>
              <a:rPr lang="ja-JP" altLang="en-US" sz="1200" dirty="0">
                <a:latin typeface="+mn-ea"/>
              </a:rPr>
              <a:t>停電戸数：</a:t>
            </a:r>
            <a:r>
              <a:rPr lang="en-US" altLang="ja-JP" sz="1200" dirty="0">
                <a:latin typeface="+mn-ea"/>
              </a:rPr>
              <a:t>240</a:t>
            </a:r>
            <a:r>
              <a:rPr lang="ja-JP" altLang="en-US" sz="1200" dirty="0">
                <a:latin typeface="+mn-ea"/>
              </a:rPr>
              <a:t>万戸</a:t>
            </a:r>
            <a:endParaRPr kumimoji="1" lang="en-US" altLang="ja-JP" sz="1200" b="1" dirty="0">
              <a:latin typeface="+mn-ea"/>
            </a:endParaRPr>
          </a:p>
          <a:p>
            <a:endParaRPr lang="en-US" altLang="ja-JP" sz="1200" b="1" dirty="0">
              <a:latin typeface="+mn-ea"/>
            </a:endParaRPr>
          </a:p>
          <a:p>
            <a:endParaRPr lang="en-US" altLang="ja-JP" sz="1200" b="1" dirty="0">
              <a:latin typeface="+mn-ea"/>
            </a:endParaRPr>
          </a:p>
          <a:p>
            <a:r>
              <a:rPr kumimoji="1" lang="en-US" altLang="ja-JP" sz="1200" b="1" dirty="0">
                <a:latin typeface="+mn-ea"/>
              </a:rPr>
              <a:t>2019</a:t>
            </a:r>
            <a:r>
              <a:rPr kumimoji="1" lang="ja-JP" altLang="en-US" sz="1200" b="1" dirty="0">
                <a:latin typeface="+mn-ea"/>
              </a:rPr>
              <a:t>年</a:t>
            </a:r>
            <a:r>
              <a:rPr kumimoji="1" lang="en-US" altLang="ja-JP" sz="1200" b="1" dirty="0">
                <a:latin typeface="+mn-ea"/>
              </a:rPr>
              <a:t>9</a:t>
            </a:r>
            <a:r>
              <a:rPr kumimoji="1" lang="ja-JP" altLang="en-US" sz="1200" b="1" dirty="0">
                <a:latin typeface="+mn-ea"/>
              </a:rPr>
              <a:t>月</a:t>
            </a:r>
            <a:r>
              <a:rPr lang="ja-JP" altLang="en-US" sz="1200" b="1" dirty="0">
                <a:latin typeface="+mn-ea"/>
              </a:rPr>
              <a:t>　台風</a:t>
            </a:r>
            <a:r>
              <a:rPr lang="en-US" altLang="ja-JP" sz="1200" b="1" dirty="0">
                <a:latin typeface="+mn-ea"/>
              </a:rPr>
              <a:t>15</a:t>
            </a:r>
            <a:r>
              <a:rPr lang="ja-JP" altLang="en-US" sz="1200" b="1" dirty="0">
                <a:latin typeface="+mn-ea"/>
              </a:rPr>
              <a:t>号（関東）</a:t>
            </a:r>
            <a:endParaRPr lang="en-US" altLang="ja-JP" sz="1200" b="1" dirty="0">
              <a:latin typeface="+mn-ea"/>
            </a:endParaRPr>
          </a:p>
          <a:p>
            <a:r>
              <a:rPr kumimoji="1" lang="ja-JP" altLang="en-US" sz="1200" dirty="0">
                <a:latin typeface="+mn-ea"/>
              </a:rPr>
              <a:t>停電戸数：</a:t>
            </a:r>
            <a:r>
              <a:rPr kumimoji="1" lang="en-US" altLang="ja-JP" sz="1200" dirty="0">
                <a:latin typeface="+mn-ea"/>
              </a:rPr>
              <a:t>93</a:t>
            </a:r>
            <a:r>
              <a:rPr kumimoji="1" lang="ja-JP" altLang="en-US" sz="1200" dirty="0">
                <a:latin typeface="+mn-ea"/>
              </a:rPr>
              <a:t>万戸</a:t>
            </a:r>
            <a:endParaRPr kumimoji="1" lang="en-US" altLang="ja-JP" sz="1200" dirty="0">
              <a:latin typeface="+mn-ea"/>
            </a:endParaRPr>
          </a:p>
        </p:txBody>
      </p:sp>
      <p:sp>
        <p:nvSpPr>
          <p:cNvPr id="7" name="テキスト ボックス 6"/>
          <p:cNvSpPr txBox="1"/>
          <p:nvPr/>
        </p:nvSpPr>
        <p:spPr>
          <a:xfrm>
            <a:off x="200472" y="4081670"/>
            <a:ext cx="2376264" cy="461665"/>
          </a:xfrm>
          <a:prstGeom prst="rect">
            <a:avLst/>
          </a:prstGeom>
          <a:noFill/>
        </p:spPr>
        <p:txBody>
          <a:bodyPr wrap="square" rtlCol="0">
            <a:spAutoFit/>
          </a:bodyPr>
          <a:lstStyle/>
          <a:p>
            <a:r>
              <a:rPr kumimoji="1" lang="en-US" altLang="ja-JP" sz="1200" b="1" dirty="0">
                <a:latin typeface="+mn-ea"/>
              </a:rPr>
              <a:t>2016</a:t>
            </a:r>
            <a:r>
              <a:rPr kumimoji="1" lang="ja-JP" altLang="en-US" sz="1200" b="1" dirty="0">
                <a:latin typeface="+mn-ea"/>
              </a:rPr>
              <a:t>年</a:t>
            </a:r>
            <a:r>
              <a:rPr kumimoji="1" lang="en-US" altLang="ja-JP" sz="1200" b="1" dirty="0">
                <a:latin typeface="+mn-ea"/>
              </a:rPr>
              <a:t>4</a:t>
            </a:r>
            <a:r>
              <a:rPr kumimoji="1" lang="ja-JP" altLang="en-US" sz="1200" b="1" dirty="0">
                <a:latin typeface="+mn-ea"/>
              </a:rPr>
              <a:t>月　熊本地震</a:t>
            </a:r>
            <a:endParaRPr kumimoji="1" lang="en-US" altLang="ja-JP" sz="1200" b="1" dirty="0">
              <a:latin typeface="+mn-ea"/>
            </a:endParaRPr>
          </a:p>
          <a:p>
            <a:r>
              <a:rPr lang="ja-JP" altLang="en-US" sz="1200" dirty="0">
                <a:latin typeface="+mn-ea"/>
              </a:rPr>
              <a:t>停電戸数：約</a:t>
            </a:r>
            <a:r>
              <a:rPr lang="en-US" altLang="ja-JP" sz="1200" dirty="0">
                <a:latin typeface="+mn-ea"/>
              </a:rPr>
              <a:t>50</a:t>
            </a:r>
            <a:r>
              <a:rPr lang="ja-JP" altLang="en-US" sz="1200" dirty="0">
                <a:latin typeface="+mn-ea"/>
              </a:rPr>
              <a:t>万戸</a:t>
            </a:r>
            <a:endParaRPr kumimoji="1" lang="ja-JP" altLang="en-US" sz="1200" dirty="0">
              <a:latin typeface="+mn-ea"/>
            </a:endParaRPr>
          </a:p>
        </p:txBody>
      </p:sp>
      <p:sp>
        <p:nvSpPr>
          <p:cNvPr id="9" name="テキスト ボックス 8"/>
          <p:cNvSpPr txBox="1"/>
          <p:nvPr/>
        </p:nvSpPr>
        <p:spPr>
          <a:xfrm>
            <a:off x="950120" y="6155522"/>
            <a:ext cx="9259463" cy="461665"/>
          </a:xfrm>
          <a:prstGeom prst="rect">
            <a:avLst/>
          </a:prstGeom>
          <a:noFill/>
        </p:spPr>
        <p:txBody>
          <a:bodyPr wrap="square" rtlCol="0">
            <a:spAutoFit/>
          </a:bodyPr>
          <a:lstStyle/>
          <a:p>
            <a:r>
              <a:rPr lang="ja-JP" altLang="en-US" sz="2400" b="1" dirty="0">
                <a:solidFill>
                  <a:schemeClr val="bg1"/>
                </a:solidFill>
              </a:rPr>
              <a:t>災害大国だからこそ、もしもの時には備える必要があるのです。</a:t>
            </a:r>
            <a:endParaRPr kumimoji="1" lang="ja-JP" altLang="en-US" sz="2400" b="1" dirty="0">
              <a:solidFill>
                <a:schemeClr val="bg1"/>
              </a:solidFill>
            </a:endParaRPr>
          </a:p>
        </p:txBody>
      </p:sp>
      <p:sp>
        <p:nvSpPr>
          <p:cNvPr id="18" name="正方形/長方形 17"/>
          <p:cNvSpPr/>
          <p:nvPr/>
        </p:nvSpPr>
        <p:spPr>
          <a:xfrm>
            <a:off x="147768" y="1506149"/>
            <a:ext cx="2114681" cy="492443"/>
          </a:xfrm>
          <a:prstGeom prst="rect">
            <a:avLst/>
          </a:prstGeom>
        </p:spPr>
        <p:txBody>
          <a:bodyPr wrap="none">
            <a:spAutoFit/>
          </a:bodyPr>
          <a:lstStyle/>
          <a:p>
            <a:r>
              <a:rPr lang="en-US" altLang="ja-JP" sz="1400" b="1" dirty="0">
                <a:latin typeface="+mn-ea"/>
              </a:rPr>
              <a:t>2018</a:t>
            </a:r>
            <a:r>
              <a:rPr lang="ja-JP" altLang="en-US" sz="1400" b="1" dirty="0">
                <a:latin typeface="+mn-ea"/>
              </a:rPr>
              <a:t>年</a:t>
            </a:r>
            <a:r>
              <a:rPr lang="en-US" altLang="ja-JP" sz="1400" b="1" dirty="0">
                <a:latin typeface="+mn-ea"/>
              </a:rPr>
              <a:t>9</a:t>
            </a:r>
            <a:r>
              <a:rPr lang="ja-JP" altLang="en-US" sz="1400" b="1" dirty="0">
                <a:latin typeface="+mn-ea"/>
              </a:rPr>
              <a:t>月　台風</a:t>
            </a:r>
            <a:r>
              <a:rPr lang="en-US" altLang="ja-JP" sz="1400" b="1" dirty="0">
                <a:latin typeface="+mn-ea"/>
              </a:rPr>
              <a:t>24</a:t>
            </a:r>
            <a:r>
              <a:rPr lang="ja-JP" altLang="en-US" sz="1400" b="1" dirty="0">
                <a:latin typeface="+mn-ea"/>
              </a:rPr>
              <a:t>号</a:t>
            </a:r>
            <a:endParaRPr lang="en-US" altLang="ja-JP" sz="1400" b="1" dirty="0">
              <a:latin typeface="+mn-ea"/>
            </a:endParaRPr>
          </a:p>
          <a:p>
            <a:r>
              <a:rPr lang="ja-JP" altLang="en-US" sz="1200" dirty="0">
                <a:latin typeface="+mn-ea"/>
              </a:rPr>
              <a:t>停電戸数：約</a:t>
            </a:r>
            <a:r>
              <a:rPr lang="en-US" altLang="ja-JP" sz="1200" dirty="0">
                <a:latin typeface="+mn-ea"/>
              </a:rPr>
              <a:t>180</a:t>
            </a:r>
            <a:r>
              <a:rPr lang="ja-JP" altLang="en-US" sz="1200" dirty="0">
                <a:latin typeface="+mn-ea"/>
              </a:rPr>
              <a:t>万戸</a:t>
            </a:r>
            <a:endParaRPr lang="en-US" altLang="ja-JP" sz="1200" dirty="0">
              <a:latin typeface="+mn-ea"/>
            </a:endParaRPr>
          </a:p>
        </p:txBody>
      </p:sp>
      <p:grpSp>
        <p:nvGrpSpPr>
          <p:cNvPr id="37" name="グループ化 36"/>
          <p:cNvGrpSpPr/>
          <p:nvPr/>
        </p:nvGrpSpPr>
        <p:grpSpPr>
          <a:xfrm>
            <a:off x="4592960" y="3866247"/>
            <a:ext cx="4280638" cy="2158529"/>
            <a:chOff x="4161267" y="863098"/>
            <a:chExt cx="5319130" cy="2158529"/>
          </a:xfrm>
        </p:grpSpPr>
        <p:cxnSp>
          <p:nvCxnSpPr>
            <p:cNvPr id="38" name="直線コネクタ 37"/>
            <p:cNvCxnSpPr/>
            <p:nvPr/>
          </p:nvCxnSpPr>
          <p:spPr>
            <a:xfrm>
              <a:off x="4161267" y="2719390"/>
              <a:ext cx="531913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4161269" y="863098"/>
              <a:ext cx="332125" cy="18562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4917055" y="2744628"/>
              <a:ext cx="4032448" cy="276999"/>
            </a:xfrm>
            <a:prstGeom prst="rect">
              <a:avLst/>
            </a:prstGeom>
          </p:spPr>
          <p:txBody>
            <a:bodyPr wrap="square">
              <a:spAutoFit/>
            </a:bodyPr>
            <a:lstStyle/>
            <a:p>
              <a:pPr lvl="0"/>
              <a:r>
                <a:rPr lang="ja-JP" altLang="en-US" sz="1200" dirty="0">
                  <a:solidFill>
                    <a:prstClr val="black"/>
                  </a:solidFill>
                  <a:latin typeface="メイリオ"/>
                </a:rPr>
                <a:t>復旧まで</a:t>
              </a:r>
              <a:r>
                <a:rPr lang="en-US" altLang="ja-JP" sz="1200" dirty="0">
                  <a:solidFill>
                    <a:prstClr val="black"/>
                  </a:solidFill>
                  <a:latin typeface="メイリオ"/>
                </a:rPr>
                <a:t>2</a:t>
              </a:r>
              <a:r>
                <a:rPr lang="ja-JP" altLang="en-US" sz="1200" dirty="0">
                  <a:solidFill>
                    <a:prstClr val="black"/>
                  </a:solidFill>
                  <a:latin typeface="メイリオ"/>
                </a:rPr>
                <a:t>週間かかった地域も</a:t>
              </a:r>
            </a:p>
          </p:txBody>
        </p:sp>
      </p:grpSp>
      <p:grpSp>
        <p:nvGrpSpPr>
          <p:cNvPr id="2051" name="グループ化 2050"/>
          <p:cNvGrpSpPr/>
          <p:nvPr/>
        </p:nvGrpSpPr>
        <p:grpSpPr>
          <a:xfrm>
            <a:off x="5624591" y="2403964"/>
            <a:ext cx="4771287" cy="1635468"/>
            <a:chOff x="5222273" y="1011599"/>
            <a:chExt cx="4771287" cy="1635468"/>
          </a:xfrm>
        </p:grpSpPr>
        <p:sp>
          <p:nvSpPr>
            <p:cNvPr id="4" name="テキスト ボックス 3"/>
            <p:cNvSpPr txBox="1"/>
            <p:nvPr/>
          </p:nvSpPr>
          <p:spPr>
            <a:xfrm>
              <a:off x="5959910" y="1011599"/>
              <a:ext cx="3241562" cy="492443"/>
            </a:xfrm>
            <a:prstGeom prst="rect">
              <a:avLst/>
            </a:prstGeom>
            <a:noFill/>
          </p:spPr>
          <p:txBody>
            <a:bodyPr wrap="square" rtlCol="0">
              <a:spAutoFit/>
            </a:bodyPr>
            <a:lstStyle/>
            <a:p>
              <a:r>
                <a:rPr kumimoji="1" lang="en-US" altLang="ja-JP" sz="1400" b="1" dirty="0">
                  <a:latin typeface="+mn-ea"/>
                </a:rPr>
                <a:t>2018</a:t>
              </a:r>
              <a:r>
                <a:rPr kumimoji="1" lang="ja-JP" altLang="en-US" sz="1400" b="1" dirty="0">
                  <a:latin typeface="+mn-ea"/>
                </a:rPr>
                <a:t>年</a:t>
              </a:r>
              <a:r>
                <a:rPr kumimoji="1" lang="en-US" altLang="ja-JP" sz="1400" b="1" dirty="0">
                  <a:latin typeface="+mn-ea"/>
                </a:rPr>
                <a:t>9</a:t>
              </a:r>
              <a:r>
                <a:rPr kumimoji="1" lang="ja-JP" altLang="en-US" sz="1400" b="1" dirty="0">
                  <a:latin typeface="+mn-ea"/>
                </a:rPr>
                <a:t>月</a:t>
              </a:r>
              <a:r>
                <a:rPr lang="ja-JP" altLang="en-US" sz="1400" b="1" dirty="0">
                  <a:latin typeface="+mn-ea"/>
                </a:rPr>
                <a:t>　</a:t>
              </a:r>
              <a:r>
                <a:rPr kumimoji="1" lang="ja-JP" altLang="en-US" sz="1400" b="1" dirty="0">
                  <a:latin typeface="+mn-ea"/>
                </a:rPr>
                <a:t>北海道胆振東部地震</a:t>
              </a:r>
              <a:endParaRPr kumimoji="1" lang="en-US" altLang="ja-JP" sz="1400" b="1" dirty="0">
                <a:latin typeface="+mn-ea"/>
              </a:endParaRPr>
            </a:p>
            <a:p>
              <a:pPr lvl="0"/>
              <a:r>
                <a:rPr lang="ja-JP" altLang="en-US" sz="1200" dirty="0">
                  <a:solidFill>
                    <a:prstClr val="black"/>
                  </a:solidFill>
                  <a:latin typeface="メイリオ"/>
                </a:rPr>
                <a:t>停電戸数：約</a:t>
              </a:r>
              <a:r>
                <a:rPr lang="en-US" altLang="ja-JP" sz="1200" dirty="0">
                  <a:solidFill>
                    <a:prstClr val="black"/>
                  </a:solidFill>
                  <a:latin typeface="メイリオ"/>
                </a:rPr>
                <a:t>300</a:t>
              </a:r>
              <a:r>
                <a:rPr lang="ja-JP" altLang="en-US" sz="1200" dirty="0">
                  <a:solidFill>
                    <a:prstClr val="black"/>
                  </a:solidFill>
                  <a:latin typeface="メイリオ"/>
                </a:rPr>
                <a:t>万個</a:t>
              </a:r>
              <a:endParaRPr lang="ja-JP" altLang="en-US" sz="1400" dirty="0">
                <a:solidFill>
                  <a:prstClr val="black"/>
                </a:solidFill>
                <a:latin typeface="メイリオ"/>
              </a:endParaRPr>
            </a:p>
          </p:txBody>
        </p:sp>
        <p:grpSp>
          <p:nvGrpSpPr>
            <p:cNvPr id="17" name="グループ化 16"/>
            <p:cNvGrpSpPr/>
            <p:nvPr/>
          </p:nvGrpSpPr>
          <p:grpSpPr>
            <a:xfrm>
              <a:off x="5222273" y="1612940"/>
              <a:ext cx="4771287" cy="1034127"/>
              <a:chOff x="5158443" y="1460906"/>
              <a:chExt cx="4771287" cy="1034127"/>
            </a:xfrm>
          </p:grpSpPr>
          <p:cxnSp>
            <p:nvCxnSpPr>
              <p:cNvPr id="11" name="直線コネクタ 10"/>
              <p:cNvCxnSpPr/>
              <p:nvPr/>
            </p:nvCxnSpPr>
            <p:spPr>
              <a:xfrm>
                <a:off x="5889104" y="2196846"/>
                <a:ext cx="3168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158443" y="1460906"/>
                <a:ext cx="730661" cy="7359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5897282" y="2218034"/>
                <a:ext cx="4032448" cy="276999"/>
              </a:xfrm>
              <a:prstGeom prst="rect">
                <a:avLst/>
              </a:prstGeom>
            </p:spPr>
            <p:txBody>
              <a:bodyPr wrap="square">
                <a:spAutoFit/>
              </a:bodyPr>
              <a:lstStyle/>
              <a:p>
                <a:pPr lvl="0"/>
                <a:r>
                  <a:rPr lang="ja-JP" altLang="en-US" sz="1200" dirty="0">
                    <a:solidFill>
                      <a:prstClr val="black"/>
                    </a:solidFill>
                    <a:latin typeface="メイリオ"/>
                  </a:rPr>
                  <a:t>日本初の</a:t>
                </a:r>
                <a:r>
                  <a:rPr lang="en-US" altLang="ja-JP" sz="1200" dirty="0">
                    <a:solidFill>
                      <a:prstClr val="black"/>
                    </a:solidFill>
                    <a:latin typeface="メイリオ"/>
                  </a:rPr>
                  <a:t>”</a:t>
                </a:r>
                <a:r>
                  <a:rPr lang="ja-JP" altLang="en-US" sz="1200" dirty="0">
                    <a:solidFill>
                      <a:prstClr val="black"/>
                    </a:solidFill>
                    <a:latin typeface="メイリオ"/>
                  </a:rPr>
                  <a:t>ブラックアウト</a:t>
                </a:r>
                <a:r>
                  <a:rPr lang="en-US" altLang="ja-JP" sz="1200" dirty="0">
                    <a:solidFill>
                      <a:prstClr val="black"/>
                    </a:solidFill>
                    <a:latin typeface="メイリオ"/>
                  </a:rPr>
                  <a:t>”</a:t>
                </a:r>
                <a:r>
                  <a:rPr lang="ja-JP" altLang="en-US" sz="1200" dirty="0">
                    <a:solidFill>
                      <a:prstClr val="black"/>
                    </a:solidFill>
                    <a:latin typeface="メイリオ"/>
                  </a:rPr>
                  <a:t>が発生</a:t>
                </a:r>
              </a:p>
            </p:txBody>
          </p:sp>
        </p:grpSp>
        <p:pic>
          <p:nvPicPr>
            <p:cNvPr id="3078"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0613" y="153691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3013" y="153691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5413" y="153691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7813" y="153691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0213" y="153691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2613" y="153691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5013" y="153691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7416" y="153691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3120" y="1894387"/>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5520" y="1894387"/>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7920" y="1894387"/>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80320" y="1894387"/>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2720" y="1894387"/>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5120" y="1894387"/>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27520" y="1894387"/>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9923" y="1894387"/>
              <a:ext cx="385025"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76"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703"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8103"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503"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2903"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5303"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7703"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5500"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7900"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0300"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2700"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05100"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7500" y="4539646"/>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5703" y="5331774"/>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8103" y="5331774"/>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0503" y="5331774"/>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0237" y="5394490"/>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5303" y="5331774"/>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7703" y="5331774"/>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0103" y="5331774"/>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2506" y="5331774"/>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7057" y="5331734"/>
            <a:ext cx="385025"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グループ化 100"/>
          <p:cNvGrpSpPr/>
          <p:nvPr/>
        </p:nvGrpSpPr>
        <p:grpSpPr>
          <a:xfrm>
            <a:off x="108439" y="2781672"/>
            <a:ext cx="4040626" cy="815501"/>
            <a:chOff x="5889104" y="2196846"/>
            <a:chExt cx="4040626" cy="815501"/>
          </a:xfrm>
        </p:grpSpPr>
        <p:cxnSp>
          <p:nvCxnSpPr>
            <p:cNvPr id="102" name="直線コネクタ 101"/>
            <p:cNvCxnSpPr/>
            <p:nvPr/>
          </p:nvCxnSpPr>
          <p:spPr>
            <a:xfrm>
              <a:off x="5889104" y="2196846"/>
              <a:ext cx="3168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flipV="1">
              <a:off x="9062492" y="2196846"/>
              <a:ext cx="867238" cy="8155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正方形/長方形 103"/>
            <p:cNvSpPr/>
            <p:nvPr/>
          </p:nvSpPr>
          <p:spPr>
            <a:xfrm>
              <a:off x="5897282" y="2218034"/>
              <a:ext cx="4032448" cy="276999"/>
            </a:xfrm>
            <a:prstGeom prst="rect">
              <a:avLst/>
            </a:prstGeom>
          </p:spPr>
          <p:txBody>
            <a:bodyPr wrap="square">
              <a:spAutoFit/>
            </a:bodyPr>
            <a:lstStyle/>
            <a:p>
              <a:pPr lvl="0"/>
              <a:r>
                <a:rPr lang="ja-JP" altLang="en-US" sz="1200" dirty="0">
                  <a:solidFill>
                    <a:prstClr val="black"/>
                  </a:solidFill>
                  <a:latin typeface="メイリオ"/>
                </a:rPr>
                <a:t>平成に入って最大規模の停電件数</a:t>
              </a:r>
            </a:p>
          </p:txBody>
        </p:sp>
      </p:grpSp>
      <p:pic>
        <p:nvPicPr>
          <p:cNvPr id="105"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118" y="1969711"/>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518" y="1969711"/>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0918" y="1969711"/>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3318" y="1969711"/>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5718" y="1969711"/>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8118" y="1969711"/>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0518" y="1969711"/>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921" y="1969711"/>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25" y="232717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025" y="232717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425" y="232717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5825" y="232717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8225" y="232717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0625" y="232717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025" y="2327179"/>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65428" y="2327179"/>
            <a:ext cx="385025" cy="360000"/>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グループ化 122"/>
          <p:cNvGrpSpPr/>
          <p:nvPr/>
        </p:nvGrpSpPr>
        <p:grpSpPr>
          <a:xfrm>
            <a:off x="116617" y="4069094"/>
            <a:ext cx="4040626" cy="1124315"/>
            <a:chOff x="5889104" y="1370718"/>
            <a:chExt cx="4040626" cy="1124315"/>
          </a:xfrm>
        </p:grpSpPr>
        <p:cxnSp>
          <p:nvCxnSpPr>
            <p:cNvPr id="124" name="直線コネクタ 123"/>
            <p:cNvCxnSpPr/>
            <p:nvPr/>
          </p:nvCxnSpPr>
          <p:spPr>
            <a:xfrm>
              <a:off x="5889104" y="2196846"/>
              <a:ext cx="316835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H="1">
              <a:off x="9062492" y="1370718"/>
              <a:ext cx="736563" cy="8261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正方形/長方形 125"/>
            <p:cNvSpPr/>
            <p:nvPr/>
          </p:nvSpPr>
          <p:spPr>
            <a:xfrm>
              <a:off x="5897282" y="2218034"/>
              <a:ext cx="4032448" cy="276999"/>
            </a:xfrm>
            <a:prstGeom prst="rect">
              <a:avLst/>
            </a:prstGeom>
          </p:spPr>
          <p:txBody>
            <a:bodyPr wrap="square">
              <a:spAutoFit/>
            </a:bodyPr>
            <a:lstStyle/>
            <a:p>
              <a:pPr lvl="0"/>
              <a:r>
                <a:rPr lang="en-US" altLang="ja-JP" sz="1200" dirty="0">
                  <a:solidFill>
                    <a:prstClr val="black"/>
                  </a:solidFill>
                  <a:latin typeface="メイリオ"/>
                </a:rPr>
                <a:t>5</a:t>
              </a:r>
              <a:r>
                <a:rPr lang="ja-JP" altLang="en-US" sz="1200" dirty="0">
                  <a:solidFill>
                    <a:prstClr val="black"/>
                  </a:solidFill>
                  <a:latin typeface="メイリオ"/>
                </a:rPr>
                <a:t>日にわたり連続して停電</a:t>
              </a:r>
            </a:p>
          </p:txBody>
        </p:sp>
      </p:grpSp>
      <p:pic>
        <p:nvPicPr>
          <p:cNvPr id="136"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853" y="4487552"/>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253" y="4487552"/>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653" y="4487552"/>
            <a:ext cx="385025" cy="360000"/>
          </a:xfrm>
          <a:prstGeom prst="rect">
            <a:avLst/>
          </a:prstGeom>
          <a:noFill/>
          <a:extLst>
            <a:ext uri="{909E8E84-426E-40DD-AFC4-6F175D3DCCD1}">
              <a14:hiddenFill xmlns:a14="http://schemas.microsoft.com/office/drawing/2010/main">
                <a:solidFill>
                  <a:srgbClr val="FFFFFF"/>
                </a:solidFill>
              </a14:hiddenFill>
            </a:ext>
          </a:extLst>
        </p:spPr>
      </p:pic>
      <p:cxnSp>
        <p:nvCxnSpPr>
          <p:cNvPr id="166" name="直線コネクタ 165"/>
          <p:cNvCxnSpPr/>
          <p:nvPr/>
        </p:nvCxnSpPr>
        <p:spPr>
          <a:xfrm>
            <a:off x="4467189" y="2149711"/>
            <a:ext cx="449263" cy="1545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flipV="1">
            <a:off x="4454682" y="2158782"/>
            <a:ext cx="4816794" cy="441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3" name="正方形/長方形 192"/>
          <p:cNvSpPr/>
          <p:nvPr/>
        </p:nvSpPr>
        <p:spPr>
          <a:xfrm>
            <a:off x="4535023" y="1666339"/>
            <a:ext cx="2941831" cy="492443"/>
          </a:xfrm>
          <a:prstGeom prst="rect">
            <a:avLst/>
          </a:prstGeom>
        </p:spPr>
        <p:txBody>
          <a:bodyPr wrap="none">
            <a:spAutoFit/>
          </a:bodyPr>
          <a:lstStyle/>
          <a:p>
            <a:r>
              <a:rPr lang="ja-JP" altLang="en-US" sz="1400" b="1" dirty="0">
                <a:solidFill>
                  <a:srgbClr val="FF0000"/>
                </a:solidFill>
                <a:latin typeface="+mn-ea"/>
              </a:rPr>
              <a:t>今後</a:t>
            </a:r>
            <a:r>
              <a:rPr lang="en-US" altLang="ja-JP" sz="1400" b="1" dirty="0">
                <a:solidFill>
                  <a:srgbClr val="FF0000"/>
                </a:solidFill>
                <a:latin typeface="+mn-ea"/>
              </a:rPr>
              <a:t>10</a:t>
            </a:r>
            <a:r>
              <a:rPr lang="ja-JP" altLang="en-US" sz="1400" b="1" dirty="0">
                <a:solidFill>
                  <a:srgbClr val="FF0000"/>
                </a:solidFill>
                <a:latin typeface="+mn-ea"/>
              </a:rPr>
              <a:t>年以内　南海トラフ地震？</a:t>
            </a:r>
            <a:endParaRPr lang="en-US" altLang="ja-JP" sz="1400" b="1" dirty="0">
              <a:solidFill>
                <a:srgbClr val="FF0000"/>
              </a:solidFill>
              <a:latin typeface="+mn-ea"/>
            </a:endParaRPr>
          </a:p>
          <a:p>
            <a:r>
              <a:rPr lang="ja-JP" altLang="en-US" sz="1200" dirty="0">
                <a:solidFill>
                  <a:srgbClr val="FF0000"/>
                </a:solidFill>
                <a:latin typeface="+mn-ea"/>
              </a:rPr>
              <a:t>停電戸数：？</a:t>
            </a:r>
            <a:endParaRPr lang="en-US" altLang="ja-JP" sz="1200" dirty="0">
              <a:solidFill>
                <a:srgbClr val="FF0000"/>
              </a:solidFill>
              <a:latin typeface="+mn-ea"/>
            </a:endParaRPr>
          </a:p>
        </p:txBody>
      </p:sp>
      <p:pic>
        <p:nvPicPr>
          <p:cNvPr id="3080" name="Picture 8" descr="地震のイラスト「揺れる街」"/>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4483" y="1268760"/>
            <a:ext cx="1215002" cy="864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避難所生活のイラスト（困った顔）"/>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5887" y="1282627"/>
            <a:ext cx="1036459" cy="936959"/>
          </a:xfrm>
          <a:prstGeom prst="rect">
            <a:avLst/>
          </a:prstGeom>
          <a:noFill/>
          <a:extLst>
            <a:ext uri="{909E8E84-426E-40DD-AFC4-6F175D3DCCD1}">
              <a14:hiddenFill xmlns:a14="http://schemas.microsoft.com/office/drawing/2010/main">
                <a:solidFill>
                  <a:srgbClr val="FFFFFF"/>
                </a:solidFill>
              </a14:hiddenFill>
            </a:ext>
          </a:extLst>
        </p:spPr>
      </p:pic>
      <p:grpSp>
        <p:nvGrpSpPr>
          <p:cNvPr id="90" name="グループ化 89"/>
          <p:cNvGrpSpPr/>
          <p:nvPr/>
        </p:nvGrpSpPr>
        <p:grpSpPr>
          <a:xfrm>
            <a:off x="5928381" y="6669527"/>
            <a:ext cx="392771" cy="216270"/>
            <a:chOff x="10201483" y="684383"/>
            <a:chExt cx="432048" cy="237897"/>
          </a:xfrm>
        </p:grpSpPr>
        <p:sp>
          <p:nvSpPr>
            <p:cNvPr id="91" name="楕円 90"/>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1" name="正方形/長方形 120"/>
            <p:cNvSpPr/>
            <p:nvPr/>
          </p:nvSpPr>
          <p:spPr>
            <a:xfrm>
              <a:off x="10201483" y="685292"/>
              <a:ext cx="432048" cy="236988"/>
            </a:xfrm>
            <a:prstGeom prst="rect">
              <a:avLst/>
            </a:prstGeom>
          </p:spPr>
          <p:txBody>
            <a:bodyPr wrap="square">
              <a:spAutoFit/>
            </a:bodyPr>
            <a:lstStyle/>
            <a:p>
              <a:r>
                <a:rPr lang="ja-JP" altLang="en-US" sz="800" dirty="0">
                  <a:latin typeface="メイリオ" pitchFamily="50" charset="-128"/>
                  <a:ea typeface="メイリオ" pitchFamily="50" charset="-128"/>
                  <a:cs typeface="メイリオ" pitchFamily="50" charset="-128"/>
                </a:rPr>
                <a:t>出典</a:t>
              </a:r>
            </a:p>
          </p:txBody>
        </p:sp>
      </p:grpSp>
      <p:sp>
        <p:nvSpPr>
          <p:cNvPr id="122" name="正方形/長方形 121"/>
          <p:cNvSpPr/>
          <p:nvPr/>
        </p:nvSpPr>
        <p:spPr>
          <a:xfrm>
            <a:off x="6303096" y="6667737"/>
            <a:ext cx="3245164" cy="230832"/>
          </a:xfrm>
          <a:prstGeom prst="rect">
            <a:avLst/>
          </a:prstGeom>
        </p:spPr>
        <p:txBody>
          <a:bodyPr wrap="square">
            <a:spAutoFit/>
          </a:bodyPr>
          <a:lstStyle/>
          <a:p>
            <a:pPr lvl="0"/>
            <a:r>
              <a:rPr lang="en-US" altLang="ja-JP" sz="900" dirty="0">
                <a:solidFill>
                  <a:prstClr val="black"/>
                </a:solidFill>
                <a:latin typeface="メイリオ"/>
              </a:rPr>
              <a:t>HONDA </a:t>
            </a:r>
            <a:r>
              <a:rPr lang="ja-JP" altLang="en-US" sz="900" dirty="0">
                <a:solidFill>
                  <a:prstClr val="black"/>
                </a:solidFill>
                <a:latin typeface="メイリオ"/>
              </a:rPr>
              <a:t>発電機に関するページより編集して作成</a:t>
            </a:r>
          </a:p>
        </p:txBody>
      </p:sp>
      <p:pic>
        <p:nvPicPr>
          <p:cNvPr id="127"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6231" y="5331734"/>
            <a:ext cx="385025" cy="3600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6" descr="家のイラスト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564" y="5541351"/>
            <a:ext cx="385025" cy="360000"/>
          </a:xfrm>
          <a:prstGeom prst="rect">
            <a:avLst/>
          </a:prstGeom>
          <a:noFill/>
          <a:extLst>
            <a:ext uri="{909E8E84-426E-40DD-AFC4-6F175D3DCCD1}">
              <a14:hiddenFill xmlns:a14="http://schemas.microsoft.com/office/drawing/2010/main">
                <a:solidFill>
                  <a:srgbClr val="FFFFFF"/>
                </a:solidFill>
              </a14:hiddenFill>
            </a:ext>
          </a:extLst>
        </p:spPr>
      </p:pic>
      <p:sp>
        <p:nvSpPr>
          <p:cNvPr id="130" name="正方形/長方形 129"/>
          <p:cNvSpPr/>
          <p:nvPr/>
        </p:nvSpPr>
        <p:spPr>
          <a:xfrm>
            <a:off x="644447" y="5638534"/>
            <a:ext cx="4032448" cy="276999"/>
          </a:xfrm>
          <a:prstGeom prst="rect">
            <a:avLst/>
          </a:prstGeom>
        </p:spPr>
        <p:txBody>
          <a:bodyPr wrap="square">
            <a:spAutoFit/>
          </a:bodyPr>
          <a:lstStyle/>
          <a:p>
            <a:pPr lvl="0"/>
            <a:r>
              <a:rPr lang="ja-JP" altLang="en-US" sz="1200" dirty="0">
                <a:solidFill>
                  <a:prstClr val="black"/>
                </a:solidFill>
                <a:latin typeface="メイリオ"/>
              </a:rPr>
              <a:t>＝</a:t>
            </a:r>
            <a:r>
              <a:rPr lang="en-US" altLang="ja-JP" sz="1200" dirty="0">
                <a:solidFill>
                  <a:prstClr val="black"/>
                </a:solidFill>
                <a:latin typeface="メイリオ"/>
              </a:rPr>
              <a:t>20</a:t>
            </a:r>
            <a:r>
              <a:rPr lang="ja-JP" altLang="en-US" sz="1200" dirty="0">
                <a:solidFill>
                  <a:prstClr val="black"/>
                </a:solidFill>
                <a:latin typeface="メイリオ"/>
              </a:rPr>
              <a:t>万戸として図示</a:t>
            </a:r>
          </a:p>
        </p:txBody>
      </p:sp>
    </p:spTree>
    <p:extLst>
      <p:ext uri="{BB962C8B-B14F-4D97-AF65-F5344CB8AC3E}">
        <p14:creationId xmlns:p14="http://schemas.microsoft.com/office/powerpoint/2010/main" val="40715612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停電は自然災害によって引き起こされると思われがちですが、実はほんの些細な理由で停電になるケースが多いのです。</a:t>
            </a:r>
            <a:r>
              <a:rPr kumimoji="1" lang="ja-JP" altLang="en-US" b="1" dirty="0"/>
              <a:t>東京電力管内の</a:t>
            </a:r>
            <a:r>
              <a:rPr kumimoji="1" lang="en-US" altLang="ja-JP" b="1" dirty="0"/>
              <a:t>6</a:t>
            </a:r>
            <a:r>
              <a:rPr kumimoji="1" lang="ja-JP" altLang="en-US" b="1" dirty="0"/>
              <a:t>月のほんの一部を抜粋</a:t>
            </a:r>
            <a:r>
              <a:rPr kumimoji="1" lang="ja-JP" altLang="en-US" dirty="0"/>
              <a:t>しただけですが、毎日どこかで発生しています。停電は私達にとって大変身近な存在なのです。</a:t>
            </a:r>
            <a:endParaRPr kumimoji="1" lang="en-US" altLang="ja-JP" dirty="0"/>
          </a:p>
        </p:txBody>
      </p:sp>
      <p:sp>
        <p:nvSpPr>
          <p:cNvPr id="3" name="タイトル 2"/>
          <p:cNvSpPr>
            <a:spLocks noGrp="1"/>
          </p:cNvSpPr>
          <p:nvPr>
            <p:ph type="ctrTitle"/>
          </p:nvPr>
        </p:nvSpPr>
        <p:spPr/>
        <p:txBody>
          <a:bodyPr/>
          <a:lstStyle/>
          <a:p>
            <a:r>
              <a:rPr lang="ja-JP" altLang="en-US" dirty="0"/>
              <a:t>実は停電は自然災害だけでなく、日常的に起きています</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停電はいつ・どこで起きるか分からない</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からこそ、</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日々対策しておく必要があるのです</a:t>
            </a:r>
          </a:p>
        </p:txBody>
      </p:sp>
      <p:graphicFrame>
        <p:nvGraphicFramePr>
          <p:cNvPr id="121" name="グラフ 120"/>
          <p:cNvGraphicFramePr>
            <a:graphicFrameLocks/>
          </p:cNvGraphicFramePr>
          <p:nvPr/>
        </p:nvGraphicFramePr>
        <p:xfrm>
          <a:off x="29392" y="1782689"/>
          <a:ext cx="4922355" cy="4320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9" name="表 128"/>
          <p:cNvGraphicFramePr>
            <a:graphicFrameLocks noGrp="1"/>
          </p:cNvGraphicFramePr>
          <p:nvPr/>
        </p:nvGraphicFramePr>
        <p:xfrm>
          <a:off x="5025008" y="1336352"/>
          <a:ext cx="4680521" cy="4612928"/>
        </p:xfrm>
        <a:graphic>
          <a:graphicData uri="http://schemas.openxmlformats.org/drawingml/2006/table">
            <a:tbl>
              <a:tblPr/>
              <a:tblGrid>
                <a:gridCol w="537109">
                  <a:extLst>
                    <a:ext uri="{9D8B030D-6E8A-4147-A177-3AD203B41FA5}">
                      <a16:colId xmlns:a16="http://schemas.microsoft.com/office/drawing/2014/main" val="3941232208"/>
                    </a:ext>
                  </a:extLst>
                </a:gridCol>
                <a:gridCol w="613839">
                  <a:extLst>
                    <a:ext uri="{9D8B030D-6E8A-4147-A177-3AD203B41FA5}">
                      <a16:colId xmlns:a16="http://schemas.microsoft.com/office/drawing/2014/main" val="980398595"/>
                    </a:ext>
                  </a:extLst>
                </a:gridCol>
                <a:gridCol w="690569">
                  <a:extLst>
                    <a:ext uri="{9D8B030D-6E8A-4147-A177-3AD203B41FA5}">
                      <a16:colId xmlns:a16="http://schemas.microsoft.com/office/drawing/2014/main" val="3204267520"/>
                    </a:ext>
                  </a:extLst>
                </a:gridCol>
                <a:gridCol w="690569">
                  <a:extLst>
                    <a:ext uri="{9D8B030D-6E8A-4147-A177-3AD203B41FA5}">
                      <a16:colId xmlns:a16="http://schemas.microsoft.com/office/drawing/2014/main" val="3041010118"/>
                    </a:ext>
                  </a:extLst>
                </a:gridCol>
                <a:gridCol w="2148435">
                  <a:extLst>
                    <a:ext uri="{9D8B030D-6E8A-4147-A177-3AD203B41FA5}">
                      <a16:colId xmlns:a16="http://schemas.microsoft.com/office/drawing/2014/main" val="3069820982"/>
                    </a:ext>
                  </a:extLst>
                </a:gridCol>
              </a:tblGrid>
              <a:tr h="119427">
                <a:tc>
                  <a:txBody>
                    <a:bodyPr/>
                    <a:lstStyle/>
                    <a:p>
                      <a:pPr algn="ctr" rtl="0" fontAlgn="b"/>
                      <a:r>
                        <a:rPr lang="ja-JP" altLang="en-US" sz="900" b="1">
                          <a:solidFill>
                            <a:srgbClr val="FFFFFF"/>
                          </a:solidFill>
                          <a:effectLst/>
                        </a:rPr>
                        <a:t>日付</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34343"/>
                    </a:solidFill>
                  </a:tcPr>
                </a:tc>
                <a:tc>
                  <a:txBody>
                    <a:bodyPr/>
                    <a:lstStyle/>
                    <a:p>
                      <a:pPr algn="ctr" rtl="0" fontAlgn="b"/>
                      <a:r>
                        <a:rPr lang="ja-JP" altLang="en-US" sz="900" b="1">
                          <a:solidFill>
                            <a:srgbClr val="FFFFFF"/>
                          </a:solidFill>
                          <a:effectLst/>
                        </a:rPr>
                        <a:t>地域</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34343"/>
                    </a:solidFill>
                  </a:tcPr>
                </a:tc>
                <a:tc>
                  <a:txBody>
                    <a:bodyPr/>
                    <a:lstStyle/>
                    <a:p>
                      <a:pPr algn="ctr" rtl="0" fontAlgn="b"/>
                      <a:r>
                        <a:rPr lang="ja-JP" altLang="en-US" sz="900" b="1" dirty="0">
                          <a:solidFill>
                            <a:srgbClr val="FFFFFF"/>
                          </a:solidFill>
                          <a:effectLst/>
                        </a:rPr>
                        <a:t>停電数</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34343"/>
                    </a:solidFill>
                  </a:tcPr>
                </a:tc>
                <a:tc>
                  <a:txBody>
                    <a:bodyPr/>
                    <a:lstStyle/>
                    <a:p>
                      <a:pPr algn="ctr" rtl="0" fontAlgn="b"/>
                      <a:r>
                        <a:rPr lang="ja-JP" altLang="en-US" sz="900" b="1" dirty="0">
                          <a:solidFill>
                            <a:srgbClr val="FFFFFF"/>
                          </a:solidFill>
                          <a:effectLst/>
                        </a:rPr>
                        <a:t>停電時間</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34343"/>
                    </a:solidFill>
                  </a:tcPr>
                </a:tc>
                <a:tc>
                  <a:txBody>
                    <a:bodyPr/>
                    <a:lstStyle/>
                    <a:p>
                      <a:pPr rtl="0" fontAlgn="b"/>
                      <a:r>
                        <a:rPr lang="ja-JP" altLang="en-US" sz="900" b="1">
                          <a:solidFill>
                            <a:srgbClr val="FFFFFF"/>
                          </a:solidFill>
                          <a:effectLst/>
                        </a:rPr>
                        <a:t>停電理由</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000000"/>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434343"/>
                    </a:solidFill>
                  </a:tcPr>
                </a:tc>
                <a:extLst>
                  <a:ext uri="{0D108BD9-81ED-4DB2-BD59-A6C34878D82A}">
                    <a16:rowId xmlns:a16="http://schemas.microsoft.com/office/drawing/2014/main" val="2135267070"/>
                  </a:ext>
                </a:extLst>
              </a:tr>
              <a:tr h="132036">
                <a:tc>
                  <a:txBody>
                    <a:bodyPr/>
                    <a:lstStyle/>
                    <a:p>
                      <a:pPr algn="ctr" rtl="0" fontAlgn="b"/>
                      <a:r>
                        <a:rPr lang="en-US" altLang="ja-JP" sz="900" b="1">
                          <a:effectLst/>
                        </a:rPr>
                        <a:t>6</a:t>
                      </a:r>
                      <a:r>
                        <a:rPr lang="ja-JP" altLang="en-US" sz="900" b="1">
                          <a:effectLst/>
                        </a:rPr>
                        <a:t>月</a:t>
                      </a:r>
                      <a:r>
                        <a:rPr lang="en-US" altLang="ja-JP" sz="900" b="1">
                          <a:effectLst/>
                        </a:rPr>
                        <a:t>3</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栃木県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4980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弊社設備における作業中のミス</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98759915"/>
                  </a:ext>
                </a:extLst>
              </a:tr>
              <a:tr h="132036">
                <a:tc>
                  <a:txBody>
                    <a:bodyPr/>
                    <a:lstStyle/>
                    <a:p>
                      <a:pPr algn="ctr" rtl="0" fontAlgn="b"/>
                      <a:r>
                        <a:rPr lang="en-US" altLang="ja-JP" sz="900" b="1">
                          <a:effectLst/>
                        </a:rPr>
                        <a:t>6</a:t>
                      </a:r>
                      <a:r>
                        <a:rPr lang="ja-JP" altLang="en-US" sz="900" b="1">
                          <a:effectLst/>
                        </a:rPr>
                        <a:t>月</a:t>
                      </a:r>
                      <a:r>
                        <a:rPr lang="en-US" altLang="ja-JP" sz="900" b="1">
                          <a:effectLst/>
                        </a:rPr>
                        <a:t>4</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茨城県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470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2</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調査の結果、特定できず</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498634176"/>
                  </a:ext>
                </a:extLst>
              </a:tr>
              <a:tr h="132036">
                <a:tc>
                  <a:txBody>
                    <a:bodyPr/>
                    <a:lstStyle/>
                    <a:p>
                      <a:pPr algn="ctr" rtl="0" fontAlgn="b"/>
                      <a:r>
                        <a:rPr lang="en-US" altLang="ja-JP" sz="900" b="1">
                          <a:effectLst/>
                        </a:rPr>
                        <a:t>6</a:t>
                      </a:r>
                      <a:r>
                        <a:rPr lang="ja-JP" altLang="en-US" sz="900" b="1">
                          <a:effectLst/>
                        </a:rPr>
                        <a:t>月</a:t>
                      </a:r>
                      <a:r>
                        <a:rPr lang="en-US" altLang="ja-JP" sz="900" b="1">
                          <a:effectLst/>
                        </a:rPr>
                        <a:t>5</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茨城県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1030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1.5</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弊社設備のトラブル</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118697079"/>
                  </a:ext>
                </a:extLst>
              </a:tr>
              <a:tr h="132036">
                <a:tc>
                  <a:txBody>
                    <a:bodyPr/>
                    <a:lstStyle/>
                    <a:p>
                      <a:pPr algn="ctr" rtl="0" fontAlgn="b"/>
                      <a:r>
                        <a:rPr lang="en-US" altLang="ja-JP" sz="900" b="1">
                          <a:effectLst/>
                        </a:rPr>
                        <a:t>6</a:t>
                      </a:r>
                      <a:r>
                        <a:rPr lang="ja-JP" altLang="en-US" sz="900" b="1">
                          <a:effectLst/>
                        </a:rPr>
                        <a:t>月</a:t>
                      </a:r>
                      <a:r>
                        <a:rPr lang="en-US" altLang="ja-JP" sz="900" b="1">
                          <a:effectLst/>
                        </a:rPr>
                        <a:t>6</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東京都</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2930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2</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弊社設備への樹木等の接触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113390486"/>
                  </a:ext>
                </a:extLst>
              </a:tr>
              <a:tr h="132036">
                <a:tc>
                  <a:txBody>
                    <a:bodyPr/>
                    <a:lstStyle/>
                    <a:p>
                      <a:pPr algn="ctr" rtl="0" fontAlgn="b"/>
                      <a:r>
                        <a:rPr lang="en-US" altLang="ja-JP" sz="900" b="1">
                          <a:effectLst/>
                        </a:rPr>
                        <a:t>6</a:t>
                      </a:r>
                      <a:r>
                        <a:rPr lang="ja-JP" altLang="en-US" sz="900" b="1">
                          <a:effectLst/>
                        </a:rPr>
                        <a:t>月</a:t>
                      </a:r>
                      <a:r>
                        <a:rPr lang="en-US" altLang="ja-JP" sz="900" b="1">
                          <a:effectLst/>
                        </a:rPr>
                        <a:t>7</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茨城県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2230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2.5</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a:effectLst/>
                        </a:rPr>
                        <a:t>弊社設備への樹木等の接触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43358688"/>
                  </a:ext>
                </a:extLst>
              </a:tr>
              <a:tr h="132036">
                <a:tc>
                  <a:txBody>
                    <a:bodyPr/>
                    <a:lstStyle/>
                    <a:p>
                      <a:pPr algn="ctr" rtl="0" fontAlgn="b"/>
                      <a:r>
                        <a:rPr lang="en-US" altLang="ja-JP" sz="900" b="1">
                          <a:effectLst/>
                        </a:rPr>
                        <a:t>6</a:t>
                      </a:r>
                      <a:r>
                        <a:rPr lang="ja-JP" altLang="en-US" sz="900" b="1">
                          <a:effectLst/>
                        </a:rPr>
                        <a:t>月</a:t>
                      </a:r>
                      <a:r>
                        <a:rPr lang="en-US" altLang="ja-JP" sz="900" b="1">
                          <a:effectLst/>
                        </a:rPr>
                        <a:t>8</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東京都</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860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0.5</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公衆・他企業による弊社設備への影響</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26677914"/>
                  </a:ext>
                </a:extLst>
              </a:tr>
              <a:tr h="132036">
                <a:tc>
                  <a:txBody>
                    <a:bodyPr/>
                    <a:lstStyle/>
                    <a:p>
                      <a:pPr algn="ctr" rtl="0" fontAlgn="b"/>
                      <a:r>
                        <a:rPr lang="en-US" altLang="ja-JP" sz="900" b="1">
                          <a:effectLst/>
                        </a:rPr>
                        <a:t>6</a:t>
                      </a:r>
                      <a:r>
                        <a:rPr lang="ja-JP" altLang="en-US" sz="900" b="1">
                          <a:effectLst/>
                        </a:rPr>
                        <a:t>月</a:t>
                      </a:r>
                      <a:r>
                        <a:rPr lang="en-US" altLang="ja-JP" sz="900" b="1">
                          <a:effectLst/>
                        </a:rPr>
                        <a:t>9</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栃木県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1050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0.5</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a:effectLst/>
                        </a:rPr>
                        <a:t>弊社設備への樹木等の接触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05558462"/>
                  </a:ext>
                </a:extLst>
              </a:tr>
              <a:tr h="132036">
                <a:tc>
                  <a:txBody>
                    <a:bodyPr/>
                    <a:lstStyle/>
                    <a:p>
                      <a:pPr algn="ctr" rtl="0" fontAlgn="b"/>
                      <a:r>
                        <a:rPr lang="en-US" altLang="ja-JP" sz="900" b="1">
                          <a:effectLst/>
                        </a:rPr>
                        <a:t>6</a:t>
                      </a:r>
                      <a:r>
                        <a:rPr lang="ja-JP" altLang="en-US" sz="900" b="1">
                          <a:effectLst/>
                        </a:rPr>
                        <a:t>月</a:t>
                      </a:r>
                      <a:r>
                        <a:rPr lang="en-US" altLang="ja-JP" sz="900" b="1">
                          <a:effectLst/>
                        </a:rPr>
                        <a:t>10</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千葉県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1590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1.5</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a:effectLst/>
                        </a:rPr>
                        <a:t>公衆・他企業による弊社設備への影響</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4232538479"/>
                  </a:ext>
                </a:extLst>
              </a:tr>
              <a:tr h="132036">
                <a:tc>
                  <a:txBody>
                    <a:bodyPr/>
                    <a:lstStyle/>
                    <a:p>
                      <a:pPr algn="ctr" rtl="0" fontAlgn="b"/>
                      <a:r>
                        <a:rPr lang="en-US" altLang="ja-JP" sz="900" b="1">
                          <a:effectLst/>
                        </a:rPr>
                        <a:t>6</a:t>
                      </a:r>
                      <a:r>
                        <a:rPr lang="ja-JP" altLang="en-US" sz="900" b="1">
                          <a:effectLst/>
                        </a:rPr>
                        <a:t>月</a:t>
                      </a:r>
                      <a:r>
                        <a:rPr lang="en-US" altLang="ja-JP" sz="900" b="1">
                          <a:effectLst/>
                        </a:rPr>
                        <a:t>11</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ltLang="ja-JP" sz="900" b="1">
                          <a:effectLst/>
                        </a:rPr>
                        <a:t>-</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en-US" altLang="ja-JP" sz="900" b="1">
                          <a:effectLst/>
                        </a:rPr>
                        <a:t>-</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233152417"/>
                  </a:ext>
                </a:extLst>
              </a:tr>
              <a:tr h="132036">
                <a:tc>
                  <a:txBody>
                    <a:bodyPr/>
                    <a:lstStyle/>
                    <a:p>
                      <a:pPr algn="ctr" rtl="0" fontAlgn="b"/>
                      <a:r>
                        <a:rPr lang="en-US" altLang="ja-JP" sz="900" b="1">
                          <a:effectLst/>
                        </a:rPr>
                        <a:t>6</a:t>
                      </a:r>
                      <a:r>
                        <a:rPr lang="ja-JP" altLang="en-US" sz="900" b="1">
                          <a:effectLst/>
                        </a:rPr>
                        <a:t>月</a:t>
                      </a:r>
                      <a:r>
                        <a:rPr lang="en-US" altLang="ja-JP" sz="900" b="1">
                          <a:effectLst/>
                        </a:rPr>
                        <a:t>12</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埼玉県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520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3</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a:effectLst/>
                        </a:rPr>
                        <a:t>弊社設備への樹木等の接触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629336164"/>
                  </a:ext>
                </a:extLst>
              </a:tr>
              <a:tr h="132036">
                <a:tc>
                  <a:txBody>
                    <a:bodyPr/>
                    <a:lstStyle/>
                    <a:p>
                      <a:pPr algn="ctr" rtl="0" fontAlgn="b"/>
                      <a:r>
                        <a:rPr lang="en-US" altLang="ja-JP" sz="900" b="1">
                          <a:effectLst/>
                        </a:rPr>
                        <a:t>6</a:t>
                      </a:r>
                      <a:r>
                        <a:rPr lang="ja-JP" altLang="en-US" sz="900" b="1">
                          <a:effectLst/>
                        </a:rPr>
                        <a:t>月</a:t>
                      </a:r>
                      <a:r>
                        <a:rPr lang="en-US" altLang="ja-JP" sz="900" b="1">
                          <a:effectLst/>
                        </a:rPr>
                        <a:t>13</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埼玉県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960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1.5</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a:effectLst/>
                        </a:rPr>
                        <a:t>公衆・他企業による弊社設備への影響</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729275542"/>
                  </a:ext>
                </a:extLst>
              </a:tr>
              <a:tr h="132036">
                <a:tc>
                  <a:txBody>
                    <a:bodyPr/>
                    <a:lstStyle/>
                    <a:p>
                      <a:pPr algn="ctr" rtl="0" fontAlgn="b"/>
                      <a:r>
                        <a:rPr lang="en-US" altLang="ja-JP" sz="900" b="1">
                          <a:effectLst/>
                        </a:rPr>
                        <a:t>6</a:t>
                      </a:r>
                      <a:r>
                        <a:rPr lang="ja-JP" altLang="en-US" sz="900" b="1">
                          <a:effectLst/>
                        </a:rPr>
                        <a:t>月</a:t>
                      </a:r>
                      <a:r>
                        <a:rPr lang="en-US" altLang="ja-JP" sz="900" b="1">
                          <a:effectLst/>
                        </a:rPr>
                        <a:t>14</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dirty="0">
                          <a:effectLst/>
                        </a:rPr>
                        <a:t>群馬県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150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4</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弊社設備への樹木等の接触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74763990"/>
                  </a:ext>
                </a:extLst>
              </a:tr>
              <a:tr h="132036">
                <a:tc>
                  <a:txBody>
                    <a:bodyPr/>
                    <a:lstStyle/>
                    <a:p>
                      <a:pPr algn="ctr" rtl="0" fontAlgn="b"/>
                      <a:r>
                        <a:rPr lang="en-US" altLang="ja-JP" sz="900" b="1">
                          <a:effectLst/>
                        </a:rPr>
                        <a:t>6</a:t>
                      </a:r>
                      <a:r>
                        <a:rPr lang="ja-JP" altLang="en-US" sz="900" b="1">
                          <a:effectLst/>
                        </a:rPr>
                        <a:t>月</a:t>
                      </a:r>
                      <a:r>
                        <a:rPr lang="en-US" altLang="ja-JP" sz="900" b="1">
                          <a:effectLst/>
                        </a:rPr>
                        <a:t>15</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神奈川県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2160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1.5</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弊社設備への鳥獣の接触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747861442"/>
                  </a:ext>
                </a:extLst>
              </a:tr>
              <a:tr h="132036">
                <a:tc>
                  <a:txBody>
                    <a:bodyPr/>
                    <a:lstStyle/>
                    <a:p>
                      <a:pPr algn="ctr" rtl="0" fontAlgn="b"/>
                      <a:r>
                        <a:rPr lang="en-US" altLang="ja-JP" sz="900" b="1">
                          <a:effectLst/>
                        </a:rPr>
                        <a:t>6</a:t>
                      </a:r>
                      <a:r>
                        <a:rPr lang="ja-JP" altLang="en-US" sz="900" b="1">
                          <a:effectLst/>
                        </a:rPr>
                        <a:t>月</a:t>
                      </a:r>
                      <a:r>
                        <a:rPr lang="en-US" altLang="ja-JP" sz="900" b="1">
                          <a:effectLst/>
                        </a:rPr>
                        <a:t>16</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en-US" altLang="ja-JP" sz="900" b="1">
                          <a:effectLst/>
                        </a:rPr>
                        <a:t>-</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en-US" altLang="ja-JP" sz="900" b="1" dirty="0">
                          <a:effectLst/>
                        </a:rPr>
                        <a:t>-</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15519593"/>
                  </a:ext>
                </a:extLst>
              </a:tr>
              <a:tr h="132036">
                <a:tc>
                  <a:txBody>
                    <a:bodyPr/>
                    <a:lstStyle/>
                    <a:p>
                      <a:pPr algn="ctr" rtl="0" fontAlgn="b"/>
                      <a:r>
                        <a:rPr lang="en-US" altLang="ja-JP" sz="900" b="1">
                          <a:effectLst/>
                        </a:rPr>
                        <a:t>6</a:t>
                      </a:r>
                      <a:r>
                        <a:rPr lang="ja-JP" altLang="en-US" sz="900" b="1">
                          <a:effectLst/>
                        </a:rPr>
                        <a:t>月</a:t>
                      </a:r>
                      <a:r>
                        <a:rPr lang="en-US" altLang="ja-JP" sz="900" b="1">
                          <a:effectLst/>
                        </a:rPr>
                        <a:t>17</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千葉県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960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3</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弊社設備への樹木等の接触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10068440"/>
                  </a:ext>
                </a:extLst>
              </a:tr>
              <a:tr h="132036">
                <a:tc>
                  <a:txBody>
                    <a:bodyPr/>
                    <a:lstStyle/>
                    <a:p>
                      <a:pPr algn="ctr" rtl="0" fontAlgn="b"/>
                      <a:r>
                        <a:rPr lang="en-US" altLang="ja-JP" sz="900" b="1">
                          <a:effectLst/>
                        </a:rPr>
                        <a:t>6</a:t>
                      </a:r>
                      <a:r>
                        <a:rPr lang="ja-JP" altLang="en-US" sz="900" b="1">
                          <a:effectLst/>
                        </a:rPr>
                        <a:t>月</a:t>
                      </a:r>
                      <a:r>
                        <a:rPr lang="en-US" altLang="ja-JP" sz="900" b="1">
                          <a:effectLst/>
                        </a:rPr>
                        <a:t>18</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東京都</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1170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1.5</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a:effectLst/>
                        </a:rPr>
                        <a:t>弊社設備のトラブル</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94732012"/>
                  </a:ext>
                </a:extLst>
              </a:tr>
              <a:tr h="132036">
                <a:tc>
                  <a:txBody>
                    <a:bodyPr/>
                    <a:lstStyle/>
                    <a:p>
                      <a:pPr algn="ctr" rtl="0" fontAlgn="b"/>
                      <a:r>
                        <a:rPr lang="en-US" altLang="ja-JP" sz="900" b="1">
                          <a:effectLst/>
                        </a:rPr>
                        <a:t>6</a:t>
                      </a:r>
                      <a:r>
                        <a:rPr lang="ja-JP" altLang="en-US" sz="900" b="1">
                          <a:effectLst/>
                        </a:rPr>
                        <a:t>月</a:t>
                      </a:r>
                      <a:r>
                        <a:rPr lang="en-US" altLang="ja-JP" sz="900" b="1">
                          <a:effectLst/>
                        </a:rPr>
                        <a:t>19</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静岡県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740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0.5</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a:effectLst/>
                        </a:rPr>
                        <a:t>弊社設備への樹木等の接触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19599808"/>
                  </a:ext>
                </a:extLst>
              </a:tr>
              <a:tr h="132036">
                <a:tc>
                  <a:txBody>
                    <a:bodyPr/>
                    <a:lstStyle/>
                    <a:p>
                      <a:pPr algn="ctr" rtl="0" fontAlgn="b"/>
                      <a:r>
                        <a:rPr lang="en-US" altLang="ja-JP" sz="900" b="1">
                          <a:effectLst/>
                        </a:rPr>
                        <a:t>6</a:t>
                      </a:r>
                      <a:r>
                        <a:rPr lang="ja-JP" altLang="en-US" sz="900" b="1">
                          <a:effectLst/>
                        </a:rPr>
                        <a:t>月</a:t>
                      </a:r>
                      <a:r>
                        <a:rPr lang="en-US" altLang="ja-JP" sz="900" b="1">
                          <a:effectLst/>
                        </a:rPr>
                        <a:t>20</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神奈川県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150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お客さま敷地内での設備トラブルの影響</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362100046"/>
                  </a:ext>
                </a:extLst>
              </a:tr>
              <a:tr h="132036">
                <a:tc>
                  <a:txBody>
                    <a:bodyPr/>
                    <a:lstStyle/>
                    <a:p>
                      <a:pPr algn="ctr" rtl="0" fontAlgn="b"/>
                      <a:r>
                        <a:rPr lang="en-US" altLang="ja-JP" sz="900" b="1">
                          <a:effectLst/>
                        </a:rPr>
                        <a:t>6</a:t>
                      </a:r>
                      <a:r>
                        <a:rPr lang="ja-JP" altLang="en-US" sz="900" b="1">
                          <a:effectLst/>
                        </a:rPr>
                        <a:t>月</a:t>
                      </a:r>
                      <a:r>
                        <a:rPr lang="en-US" altLang="ja-JP" sz="900" b="1">
                          <a:effectLst/>
                        </a:rPr>
                        <a:t>21</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神奈川県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1890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弊社設備への鳥獣の接触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937152157"/>
                  </a:ext>
                </a:extLst>
              </a:tr>
              <a:tr h="132036">
                <a:tc>
                  <a:txBody>
                    <a:bodyPr/>
                    <a:lstStyle/>
                    <a:p>
                      <a:pPr algn="ctr" rtl="0" fontAlgn="b"/>
                      <a:r>
                        <a:rPr lang="en-US" altLang="ja-JP" sz="900" b="1">
                          <a:effectLst/>
                        </a:rPr>
                        <a:t>6</a:t>
                      </a:r>
                      <a:r>
                        <a:rPr lang="ja-JP" altLang="en-US" sz="900" b="1">
                          <a:effectLst/>
                        </a:rPr>
                        <a:t>月</a:t>
                      </a:r>
                      <a:r>
                        <a:rPr lang="en-US" altLang="ja-JP" sz="900" b="1">
                          <a:effectLst/>
                        </a:rPr>
                        <a:t>22</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千葉県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2290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お客さま敷地内での設備トラブルの影響</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541199290"/>
                  </a:ext>
                </a:extLst>
              </a:tr>
              <a:tr h="132036">
                <a:tc>
                  <a:txBody>
                    <a:bodyPr/>
                    <a:lstStyle/>
                    <a:p>
                      <a:pPr algn="ctr" rtl="0" fontAlgn="b"/>
                      <a:r>
                        <a:rPr lang="en-US" altLang="ja-JP" sz="900" b="1">
                          <a:effectLst/>
                        </a:rPr>
                        <a:t>6</a:t>
                      </a:r>
                      <a:r>
                        <a:rPr lang="ja-JP" altLang="en-US" sz="900" b="1">
                          <a:effectLst/>
                        </a:rPr>
                        <a:t>月</a:t>
                      </a:r>
                      <a:r>
                        <a:rPr lang="en-US" altLang="ja-JP" sz="900" b="1">
                          <a:effectLst/>
                        </a:rPr>
                        <a:t>23</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東京都</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2810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2</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a:effectLst/>
                        </a:rPr>
                        <a:t>お客さま敷地内での設備トラブルの影響</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520845610"/>
                  </a:ext>
                </a:extLst>
              </a:tr>
              <a:tr h="132036">
                <a:tc>
                  <a:txBody>
                    <a:bodyPr/>
                    <a:lstStyle/>
                    <a:p>
                      <a:pPr algn="ctr" rtl="0" fontAlgn="b"/>
                      <a:r>
                        <a:rPr lang="en-US" altLang="ja-JP" sz="900" b="1">
                          <a:effectLst/>
                        </a:rPr>
                        <a:t>6</a:t>
                      </a:r>
                      <a:r>
                        <a:rPr lang="ja-JP" altLang="en-US" sz="900" b="1">
                          <a:effectLst/>
                        </a:rPr>
                        <a:t>月</a:t>
                      </a:r>
                      <a:r>
                        <a:rPr lang="en-US" altLang="ja-JP" sz="900" b="1">
                          <a:effectLst/>
                        </a:rPr>
                        <a:t>24</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東京都</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a:effectLst/>
                        </a:rPr>
                        <a:t>780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2</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弊社設備のトラブル</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98004724"/>
                  </a:ext>
                </a:extLst>
              </a:tr>
              <a:tr h="132036">
                <a:tc>
                  <a:txBody>
                    <a:bodyPr/>
                    <a:lstStyle/>
                    <a:p>
                      <a:pPr algn="ctr" rtl="0" fontAlgn="b"/>
                      <a:r>
                        <a:rPr lang="en-US" altLang="ja-JP" sz="900" b="1">
                          <a:effectLst/>
                        </a:rPr>
                        <a:t>6</a:t>
                      </a:r>
                      <a:r>
                        <a:rPr lang="ja-JP" altLang="en-US" sz="900" b="1">
                          <a:effectLst/>
                        </a:rPr>
                        <a:t>月</a:t>
                      </a:r>
                      <a:r>
                        <a:rPr lang="en-US" altLang="ja-JP" sz="900" b="1">
                          <a:effectLst/>
                        </a:rPr>
                        <a:t>25</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神奈川県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1950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0.5</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調査中</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934111426"/>
                  </a:ext>
                </a:extLst>
              </a:tr>
              <a:tr h="132036">
                <a:tc>
                  <a:txBody>
                    <a:bodyPr/>
                    <a:lstStyle/>
                    <a:p>
                      <a:pPr algn="ctr" rtl="0" fontAlgn="b"/>
                      <a:r>
                        <a:rPr lang="en-US" altLang="ja-JP" sz="900" b="1">
                          <a:effectLst/>
                        </a:rPr>
                        <a:t>6</a:t>
                      </a:r>
                      <a:r>
                        <a:rPr lang="ja-JP" altLang="en-US" sz="900" b="1">
                          <a:effectLst/>
                        </a:rPr>
                        <a:t>月</a:t>
                      </a:r>
                      <a:r>
                        <a:rPr lang="en-US" altLang="ja-JP" sz="900" b="1">
                          <a:effectLst/>
                        </a:rPr>
                        <a:t>26</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千葉県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10</a:t>
                      </a:r>
                      <a:endParaRPr lang="ja-JP" altLang="en-US" sz="1000" b="1" dirty="0">
                        <a:effectLst/>
                      </a:endParaRP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4</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弊社設備への樹木等の接触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524301372"/>
                  </a:ext>
                </a:extLst>
              </a:tr>
              <a:tr h="132036">
                <a:tc>
                  <a:txBody>
                    <a:bodyPr/>
                    <a:lstStyle/>
                    <a:p>
                      <a:pPr algn="ctr" rtl="0" fontAlgn="b"/>
                      <a:r>
                        <a:rPr lang="en-US" altLang="ja-JP" sz="900" b="1">
                          <a:effectLst/>
                        </a:rPr>
                        <a:t>6</a:t>
                      </a:r>
                      <a:r>
                        <a:rPr lang="ja-JP" altLang="en-US" sz="900" b="1">
                          <a:effectLst/>
                        </a:rPr>
                        <a:t>月</a:t>
                      </a:r>
                      <a:r>
                        <a:rPr lang="en-US" altLang="ja-JP" sz="900" b="1">
                          <a:effectLst/>
                        </a:rPr>
                        <a:t>27</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栃木県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1050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2</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dirty="0">
                          <a:effectLst/>
                        </a:rPr>
                        <a:t>雷の影響</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486011561"/>
                  </a:ext>
                </a:extLst>
              </a:tr>
              <a:tr h="132036">
                <a:tc>
                  <a:txBody>
                    <a:bodyPr/>
                    <a:lstStyle/>
                    <a:p>
                      <a:pPr algn="ctr" rtl="0" fontAlgn="b"/>
                      <a:r>
                        <a:rPr lang="en-US" altLang="ja-JP" sz="900" b="1">
                          <a:effectLst/>
                        </a:rPr>
                        <a:t>6</a:t>
                      </a:r>
                      <a:r>
                        <a:rPr lang="ja-JP" altLang="en-US" sz="900" b="1">
                          <a:effectLst/>
                        </a:rPr>
                        <a:t>月</a:t>
                      </a:r>
                      <a:r>
                        <a:rPr lang="en-US" altLang="ja-JP" sz="900" b="1">
                          <a:effectLst/>
                        </a:rPr>
                        <a:t>28</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埼玉県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910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2</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a:effectLst/>
                        </a:rPr>
                        <a:t>弊社設備のトラブル</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196527910"/>
                  </a:ext>
                </a:extLst>
              </a:tr>
              <a:tr h="132036">
                <a:tc>
                  <a:txBody>
                    <a:bodyPr/>
                    <a:lstStyle/>
                    <a:p>
                      <a:pPr algn="ctr" rtl="0" fontAlgn="b"/>
                      <a:r>
                        <a:rPr lang="en-US" altLang="ja-JP" sz="900" b="1">
                          <a:effectLst/>
                        </a:rPr>
                        <a:t>6</a:t>
                      </a:r>
                      <a:r>
                        <a:rPr lang="ja-JP" altLang="en-US" sz="900" b="1">
                          <a:effectLst/>
                        </a:rPr>
                        <a:t>月</a:t>
                      </a:r>
                      <a:r>
                        <a:rPr lang="en-US" altLang="ja-JP" sz="900" b="1">
                          <a:effectLst/>
                        </a:rPr>
                        <a:t>29</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3F3F3"/>
                    </a:solidFill>
                  </a:tcPr>
                </a:tc>
                <a:tc>
                  <a:txBody>
                    <a:bodyPr/>
                    <a:lstStyle/>
                    <a:p>
                      <a:pPr algn="ctr" rtl="0" fontAlgn="b"/>
                      <a:r>
                        <a:rPr lang="ja-JP" altLang="en-US" sz="900" b="1">
                          <a:effectLst/>
                        </a:rPr>
                        <a:t>山梨県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1550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algn="ctr" rtl="0" fontAlgn="b"/>
                      <a:r>
                        <a:rPr lang="en-US" altLang="ja-JP" sz="1000" b="1" dirty="0">
                          <a:effectLst/>
                        </a:rPr>
                        <a:t>3</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tc>
                  <a:txBody>
                    <a:bodyPr/>
                    <a:lstStyle/>
                    <a:p>
                      <a:pPr rtl="0" fontAlgn="b"/>
                      <a:r>
                        <a:rPr lang="ja-JP" altLang="en-US" sz="900" b="1">
                          <a:effectLst/>
                        </a:rPr>
                        <a:t>弊社設備への樹木等の接触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445093796"/>
                  </a:ext>
                </a:extLst>
              </a:tr>
              <a:tr h="132036">
                <a:tc>
                  <a:txBody>
                    <a:bodyPr/>
                    <a:lstStyle/>
                    <a:p>
                      <a:pPr algn="ctr" rtl="0" fontAlgn="b"/>
                      <a:r>
                        <a:rPr lang="en-US" altLang="ja-JP" sz="900" b="1">
                          <a:effectLst/>
                        </a:rPr>
                        <a:t>6</a:t>
                      </a:r>
                      <a:r>
                        <a:rPr lang="ja-JP" altLang="en-US" sz="900" b="1">
                          <a:effectLst/>
                        </a:rPr>
                        <a:t>月</a:t>
                      </a:r>
                      <a:r>
                        <a:rPr lang="en-US" altLang="ja-JP" sz="900" b="1">
                          <a:effectLst/>
                        </a:rPr>
                        <a:t>30</a:t>
                      </a:r>
                      <a:r>
                        <a:rPr lang="ja-JP" altLang="en-US" sz="900" b="1">
                          <a:effectLst/>
                        </a:rPr>
                        <a:t>日</a:t>
                      </a:r>
                    </a:p>
                  </a:txBody>
                  <a:tcPr marL="5394" marR="5394" marT="3596" marB="3596" anchor="ctr">
                    <a:lnL w="7620" cap="flat" cmpd="sng" algn="ctr">
                      <a:solidFill>
                        <a:srgbClr val="000000"/>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solidFill>
                      <a:srgbClr val="F3F3F3"/>
                    </a:solidFill>
                  </a:tcPr>
                </a:tc>
                <a:tc>
                  <a:txBody>
                    <a:bodyPr/>
                    <a:lstStyle/>
                    <a:p>
                      <a:pPr algn="ctr" rtl="0" fontAlgn="b"/>
                      <a:r>
                        <a:rPr lang="ja-JP" altLang="en-US" sz="900" b="1" dirty="0">
                          <a:effectLst/>
                        </a:rPr>
                        <a:t>山梨県</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
                      <a:r>
                        <a:rPr lang="en-US" altLang="ja-JP" sz="1000" b="1" dirty="0">
                          <a:effectLst/>
                        </a:rPr>
                        <a:t>60</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algn="ctr" rtl="0" fontAlgn="b"/>
                      <a:r>
                        <a:rPr lang="en-US" altLang="ja-JP" sz="1000" b="1" dirty="0">
                          <a:effectLst/>
                        </a:rPr>
                        <a:t>1</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tc>
                  <a:txBody>
                    <a:bodyPr/>
                    <a:lstStyle/>
                    <a:p>
                      <a:pPr rtl="0" fontAlgn="b"/>
                      <a:r>
                        <a:rPr lang="ja-JP" altLang="en-US" sz="900" b="1" dirty="0">
                          <a:effectLst/>
                        </a:rPr>
                        <a:t>弊社設備への鳥獣の接触</a:t>
                      </a:r>
                    </a:p>
                  </a:txBody>
                  <a:tcPr marL="5394" marR="5394" marT="3596" marB="3596" anchor="ctr">
                    <a:lnL w="7620" cap="flat" cmpd="sng" algn="ctr">
                      <a:solidFill>
                        <a:srgbClr val="CCCCCC"/>
                      </a:solidFill>
                      <a:prstDash val="solid"/>
                      <a:round/>
                      <a:headEnd type="none" w="med" len="med"/>
                      <a:tailEnd type="none" w="med" len="med"/>
                    </a:lnL>
                    <a:lnR w="7620" cap="flat" cmpd="sng" algn="ctr">
                      <a:solidFill>
                        <a:srgbClr val="000000"/>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4855528"/>
                  </a:ext>
                </a:extLst>
              </a:tr>
            </a:tbl>
          </a:graphicData>
        </a:graphic>
      </p:graphicFrame>
      <p:sp>
        <p:nvSpPr>
          <p:cNvPr id="131" name="角丸四角形 130"/>
          <p:cNvSpPr/>
          <p:nvPr/>
        </p:nvSpPr>
        <p:spPr>
          <a:xfrm>
            <a:off x="200472" y="1331943"/>
            <a:ext cx="4607928" cy="291685"/>
          </a:xfrm>
          <a:prstGeom prst="round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東京電力管内の停電棟数と停電時間（</a:t>
            </a:r>
            <a:r>
              <a:rPr kumimoji="1" lang="en-US" altLang="ja-JP"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6</a:t>
            </a:r>
            <a:r>
              <a:rPr kumimoji="1" lang="ja-JP" altLang="en-US" sz="14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月）</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3"/>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5" name="テキスト ボックス 4"/>
          <p:cNvSpPr txBox="1"/>
          <p:nvPr/>
        </p:nvSpPr>
        <p:spPr>
          <a:xfrm>
            <a:off x="29392" y="1690465"/>
            <a:ext cx="389850" cy="21544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a:ea typeface="メイリオ"/>
                <a:cs typeface="+mn-cs"/>
              </a:rPr>
              <a:t>棟数</a:t>
            </a:r>
          </a:p>
        </p:txBody>
      </p:sp>
      <p:sp>
        <p:nvSpPr>
          <p:cNvPr id="133" name="テキスト ボックス 132"/>
          <p:cNvSpPr txBox="1"/>
          <p:nvPr/>
        </p:nvSpPr>
        <p:spPr>
          <a:xfrm>
            <a:off x="4613475" y="1674967"/>
            <a:ext cx="389850" cy="21544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a:ea typeface="メイリオ"/>
                <a:cs typeface="+mn-cs"/>
              </a:rPr>
              <a:t>時間</a:t>
            </a:r>
          </a:p>
        </p:txBody>
      </p:sp>
      <p:sp>
        <p:nvSpPr>
          <p:cNvPr id="4" name="四角形吹き出し 3"/>
          <p:cNvSpPr/>
          <p:nvPr/>
        </p:nvSpPr>
        <p:spPr>
          <a:xfrm>
            <a:off x="2233491" y="1766787"/>
            <a:ext cx="1614266" cy="710207"/>
          </a:xfrm>
          <a:custGeom>
            <a:avLst/>
            <a:gdLst>
              <a:gd name="connsiteX0" fmla="*/ 0 w 1317041"/>
              <a:gd name="connsiteY0" fmla="*/ 0 h 710207"/>
              <a:gd name="connsiteX1" fmla="*/ 768274 w 1317041"/>
              <a:gd name="connsiteY1" fmla="*/ 0 h 710207"/>
              <a:gd name="connsiteX2" fmla="*/ 768274 w 1317041"/>
              <a:gd name="connsiteY2" fmla="*/ 0 h 710207"/>
              <a:gd name="connsiteX3" fmla="*/ 1097534 w 1317041"/>
              <a:gd name="connsiteY3" fmla="*/ 0 h 710207"/>
              <a:gd name="connsiteX4" fmla="*/ 1317041 w 1317041"/>
              <a:gd name="connsiteY4" fmla="*/ 0 h 710207"/>
              <a:gd name="connsiteX5" fmla="*/ 1317041 w 1317041"/>
              <a:gd name="connsiteY5" fmla="*/ 414287 h 710207"/>
              <a:gd name="connsiteX6" fmla="*/ 1487045 w 1317041"/>
              <a:gd name="connsiteY6" fmla="*/ 577263 h 710207"/>
              <a:gd name="connsiteX7" fmla="*/ 1317041 w 1317041"/>
              <a:gd name="connsiteY7" fmla="*/ 591839 h 710207"/>
              <a:gd name="connsiteX8" fmla="*/ 1317041 w 1317041"/>
              <a:gd name="connsiteY8" fmla="*/ 710207 h 710207"/>
              <a:gd name="connsiteX9" fmla="*/ 1097534 w 1317041"/>
              <a:gd name="connsiteY9" fmla="*/ 710207 h 710207"/>
              <a:gd name="connsiteX10" fmla="*/ 768274 w 1317041"/>
              <a:gd name="connsiteY10" fmla="*/ 710207 h 710207"/>
              <a:gd name="connsiteX11" fmla="*/ 768274 w 1317041"/>
              <a:gd name="connsiteY11" fmla="*/ 710207 h 710207"/>
              <a:gd name="connsiteX12" fmla="*/ 0 w 1317041"/>
              <a:gd name="connsiteY12" fmla="*/ 710207 h 710207"/>
              <a:gd name="connsiteX13" fmla="*/ 0 w 1317041"/>
              <a:gd name="connsiteY13" fmla="*/ 591839 h 710207"/>
              <a:gd name="connsiteX14" fmla="*/ 0 w 1317041"/>
              <a:gd name="connsiteY14" fmla="*/ 414287 h 710207"/>
              <a:gd name="connsiteX15" fmla="*/ 0 w 1317041"/>
              <a:gd name="connsiteY15" fmla="*/ 414287 h 710207"/>
              <a:gd name="connsiteX16" fmla="*/ 0 w 1317041"/>
              <a:gd name="connsiteY16" fmla="*/ 0 h 710207"/>
              <a:gd name="connsiteX0" fmla="*/ 7126 w 1494171"/>
              <a:gd name="connsiteY0" fmla="*/ 0 h 710207"/>
              <a:gd name="connsiteX1" fmla="*/ 775400 w 1494171"/>
              <a:gd name="connsiteY1" fmla="*/ 0 h 710207"/>
              <a:gd name="connsiteX2" fmla="*/ 775400 w 1494171"/>
              <a:gd name="connsiteY2" fmla="*/ 0 h 710207"/>
              <a:gd name="connsiteX3" fmla="*/ 1104660 w 1494171"/>
              <a:gd name="connsiteY3" fmla="*/ 0 h 710207"/>
              <a:gd name="connsiteX4" fmla="*/ 1324167 w 1494171"/>
              <a:gd name="connsiteY4" fmla="*/ 0 h 710207"/>
              <a:gd name="connsiteX5" fmla="*/ 1324167 w 1494171"/>
              <a:gd name="connsiteY5" fmla="*/ 414287 h 710207"/>
              <a:gd name="connsiteX6" fmla="*/ 1494171 w 1494171"/>
              <a:gd name="connsiteY6" fmla="*/ 577263 h 710207"/>
              <a:gd name="connsiteX7" fmla="*/ 1324167 w 1494171"/>
              <a:gd name="connsiteY7" fmla="*/ 591839 h 710207"/>
              <a:gd name="connsiteX8" fmla="*/ 1324167 w 1494171"/>
              <a:gd name="connsiteY8" fmla="*/ 710207 h 710207"/>
              <a:gd name="connsiteX9" fmla="*/ 1104660 w 1494171"/>
              <a:gd name="connsiteY9" fmla="*/ 710207 h 710207"/>
              <a:gd name="connsiteX10" fmla="*/ 775400 w 1494171"/>
              <a:gd name="connsiteY10" fmla="*/ 710207 h 710207"/>
              <a:gd name="connsiteX11" fmla="*/ 775400 w 1494171"/>
              <a:gd name="connsiteY11" fmla="*/ 710207 h 710207"/>
              <a:gd name="connsiteX12" fmla="*/ 7126 w 1494171"/>
              <a:gd name="connsiteY12" fmla="*/ 710207 h 710207"/>
              <a:gd name="connsiteX13" fmla="*/ 7126 w 1494171"/>
              <a:gd name="connsiteY13" fmla="*/ 591839 h 710207"/>
              <a:gd name="connsiteX14" fmla="*/ 7126 w 1494171"/>
              <a:gd name="connsiteY14" fmla="*/ 414287 h 710207"/>
              <a:gd name="connsiteX15" fmla="*/ 7126 w 1494171"/>
              <a:gd name="connsiteY15" fmla="*/ 414287 h 710207"/>
              <a:gd name="connsiteX16" fmla="*/ 0 w 1494171"/>
              <a:gd name="connsiteY16" fmla="*/ 435724 h 710207"/>
              <a:gd name="connsiteX17" fmla="*/ 7126 w 1494171"/>
              <a:gd name="connsiteY17" fmla="*/ 0 h 710207"/>
              <a:gd name="connsiteX0" fmla="*/ 7126 w 1494171"/>
              <a:gd name="connsiteY0" fmla="*/ 0 h 710207"/>
              <a:gd name="connsiteX1" fmla="*/ 775400 w 1494171"/>
              <a:gd name="connsiteY1" fmla="*/ 0 h 710207"/>
              <a:gd name="connsiteX2" fmla="*/ 775400 w 1494171"/>
              <a:gd name="connsiteY2" fmla="*/ 0 h 710207"/>
              <a:gd name="connsiteX3" fmla="*/ 1104660 w 1494171"/>
              <a:gd name="connsiteY3" fmla="*/ 0 h 710207"/>
              <a:gd name="connsiteX4" fmla="*/ 1324167 w 1494171"/>
              <a:gd name="connsiteY4" fmla="*/ 0 h 710207"/>
              <a:gd name="connsiteX5" fmla="*/ 1324167 w 1494171"/>
              <a:gd name="connsiteY5" fmla="*/ 414287 h 710207"/>
              <a:gd name="connsiteX6" fmla="*/ 1494171 w 1494171"/>
              <a:gd name="connsiteY6" fmla="*/ 577263 h 710207"/>
              <a:gd name="connsiteX7" fmla="*/ 1324167 w 1494171"/>
              <a:gd name="connsiteY7" fmla="*/ 591839 h 710207"/>
              <a:gd name="connsiteX8" fmla="*/ 1324167 w 1494171"/>
              <a:gd name="connsiteY8" fmla="*/ 710207 h 710207"/>
              <a:gd name="connsiteX9" fmla="*/ 1104660 w 1494171"/>
              <a:gd name="connsiteY9" fmla="*/ 710207 h 710207"/>
              <a:gd name="connsiteX10" fmla="*/ 775400 w 1494171"/>
              <a:gd name="connsiteY10" fmla="*/ 710207 h 710207"/>
              <a:gd name="connsiteX11" fmla="*/ 775400 w 1494171"/>
              <a:gd name="connsiteY11" fmla="*/ 710207 h 710207"/>
              <a:gd name="connsiteX12" fmla="*/ 7126 w 1494171"/>
              <a:gd name="connsiteY12" fmla="*/ 710207 h 710207"/>
              <a:gd name="connsiteX13" fmla="*/ 7126 w 1494171"/>
              <a:gd name="connsiteY13" fmla="*/ 591839 h 710207"/>
              <a:gd name="connsiteX14" fmla="*/ 7126 w 1494171"/>
              <a:gd name="connsiteY14" fmla="*/ 414287 h 710207"/>
              <a:gd name="connsiteX15" fmla="*/ 7126 w 1494171"/>
              <a:gd name="connsiteY15" fmla="*/ 414287 h 710207"/>
              <a:gd name="connsiteX16" fmla="*/ 0 w 1494171"/>
              <a:gd name="connsiteY16" fmla="*/ 252844 h 710207"/>
              <a:gd name="connsiteX17" fmla="*/ 7126 w 1494171"/>
              <a:gd name="connsiteY17" fmla="*/ 0 h 710207"/>
              <a:gd name="connsiteX0" fmla="*/ 127221 w 1614266"/>
              <a:gd name="connsiteY0" fmla="*/ 0 h 710207"/>
              <a:gd name="connsiteX1" fmla="*/ 895495 w 1614266"/>
              <a:gd name="connsiteY1" fmla="*/ 0 h 710207"/>
              <a:gd name="connsiteX2" fmla="*/ 895495 w 1614266"/>
              <a:gd name="connsiteY2" fmla="*/ 0 h 710207"/>
              <a:gd name="connsiteX3" fmla="*/ 1224755 w 1614266"/>
              <a:gd name="connsiteY3" fmla="*/ 0 h 710207"/>
              <a:gd name="connsiteX4" fmla="*/ 1444262 w 1614266"/>
              <a:gd name="connsiteY4" fmla="*/ 0 h 710207"/>
              <a:gd name="connsiteX5" fmla="*/ 1444262 w 1614266"/>
              <a:gd name="connsiteY5" fmla="*/ 414287 h 710207"/>
              <a:gd name="connsiteX6" fmla="*/ 1614266 w 1614266"/>
              <a:gd name="connsiteY6" fmla="*/ 577263 h 710207"/>
              <a:gd name="connsiteX7" fmla="*/ 1444262 w 1614266"/>
              <a:gd name="connsiteY7" fmla="*/ 591839 h 710207"/>
              <a:gd name="connsiteX8" fmla="*/ 1444262 w 1614266"/>
              <a:gd name="connsiteY8" fmla="*/ 710207 h 710207"/>
              <a:gd name="connsiteX9" fmla="*/ 1224755 w 1614266"/>
              <a:gd name="connsiteY9" fmla="*/ 710207 h 710207"/>
              <a:gd name="connsiteX10" fmla="*/ 895495 w 1614266"/>
              <a:gd name="connsiteY10" fmla="*/ 710207 h 710207"/>
              <a:gd name="connsiteX11" fmla="*/ 895495 w 1614266"/>
              <a:gd name="connsiteY11" fmla="*/ 710207 h 710207"/>
              <a:gd name="connsiteX12" fmla="*/ 127221 w 1614266"/>
              <a:gd name="connsiteY12" fmla="*/ 710207 h 710207"/>
              <a:gd name="connsiteX13" fmla="*/ 127221 w 1614266"/>
              <a:gd name="connsiteY13" fmla="*/ 591839 h 710207"/>
              <a:gd name="connsiteX14" fmla="*/ 127221 w 1614266"/>
              <a:gd name="connsiteY14" fmla="*/ 414287 h 710207"/>
              <a:gd name="connsiteX15" fmla="*/ 0 w 1614266"/>
              <a:gd name="connsiteY15" fmla="*/ 438141 h 710207"/>
              <a:gd name="connsiteX16" fmla="*/ 120095 w 1614266"/>
              <a:gd name="connsiteY16" fmla="*/ 252844 h 710207"/>
              <a:gd name="connsiteX17" fmla="*/ 127221 w 1614266"/>
              <a:gd name="connsiteY17" fmla="*/ 0 h 710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14266" h="710207">
                <a:moveTo>
                  <a:pt x="127221" y="0"/>
                </a:moveTo>
                <a:lnTo>
                  <a:pt x="895495" y="0"/>
                </a:lnTo>
                <a:lnTo>
                  <a:pt x="895495" y="0"/>
                </a:lnTo>
                <a:lnTo>
                  <a:pt x="1224755" y="0"/>
                </a:lnTo>
                <a:lnTo>
                  <a:pt x="1444262" y="0"/>
                </a:lnTo>
                <a:lnTo>
                  <a:pt x="1444262" y="414287"/>
                </a:lnTo>
                <a:lnTo>
                  <a:pt x="1614266" y="577263"/>
                </a:lnTo>
                <a:lnTo>
                  <a:pt x="1444262" y="591839"/>
                </a:lnTo>
                <a:lnTo>
                  <a:pt x="1444262" y="710207"/>
                </a:lnTo>
                <a:lnTo>
                  <a:pt x="1224755" y="710207"/>
                </a:lnTo>
                <a:lnTo>
                  <a:pt x="895495" y="710207"/>
                </a:lnTo>
                <a:lnTo>
                  <a:pt x="895495" y="710207"/>
                </a:lnTo>
                <a:lnTo>
                  <a:pt x="127221" y="710207"/>
                </a:lnTo>
                <a:lnTo>
                  <a:pt x="127221" y="591839"/>
                </a:lnTo>
                <a:lnTo>
                  <a:pt x="127221" y="414287"/>
                </a:lnTo>
                <a:lnTo>
                  <a:pt x="0" y="438141"/>
                </a:lnTo>
                <a:lnTo>
                  <a:pt x="120095" y="252844"/>
                </a:lnTo>
                <a:lnTo>
                  <a:pt x="127221" y="0"/>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a:ea typeface="メイリオ"/>
                <a:cs typeface="+mn-cs"/>
              </a:rPr>
              <a:t>復旧になんと</a:t>
            </a:r>
            <a:endParaRPr kumimoji="1" lang="en-US" altLang="ja-JP" sz="14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メイリオ"/>
                <a:ea typeface="メイリオ"/>
                <a:cs typeface="+mn-cs"/>
              </a:rPr>
              <a:t>4</a:t>
            </a:r>
            <a:r>
              <a:rPr kumimoji="1" lang="ja-JP" altLang="en-US" sz="2400" b="1" i="0" u="none" strike="noStrike" kern="1200" cap="none" spc="0" normalizeH="0" baseline="0" noProof="0" dirty="0">
                <a:ln>
                  <a:noFill/>
                </a:ln>
                <a:solidFill>
                  <a:srgbClr val="FF0000"/>
                </a:solidFill>
                <a:effectLst/>
                <a:uLnTx/>
                <a:uFillTx/>
                <a:latin typeface="メイリオ"/>
                <a:ea typeface="メイリオ"/>
                <a:cs typeface="+mn-cs"/>
              </a:rPr>
              <a:t>時間</a:t>
            </a:r>
            <a:endParaRPr kumimoji="1" lang="ja-JP" altLang="en-US" sz="1800" b="1" i="0" u="none" strike="noStrike" kern="1200" cap="none" spc="0" normalizeH="0" baseline="0" noProof="0" dirty="0">
              <a:ln>
                <a:noFill/>
              </a:ln>
              <a:solidFill>
                <a:srgbClr val="FF0000"/>
              </a:solidFill>
              <a:effectLst/>
              <a:uLnTx/>
              <a:uFillTx/>
              <a:latin typeface="メイリオ"/>
              <a:ea typeface="メイリオ"/>
              <a:cs typeface="+mn-cs"/>
            </a:endParaRPr>
          </a:p>
        </p:txBody>
      </p:sp>
    </p:spTree>
    <p:extLst>
      <p:ext uri="{BB962C8B-B14F-4D97-AF65-F5344CB8AC3E}">
        <p14:creationId xmlns:p14="http://schemas.microsoft.com/office/powerpoint/2010/main" val="3503757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701BA8-E36B-FCEA-546E-E2BAE54CBDE7}"/>
              </a:ext>
            </a:extLst>
          </p:cNvPr>
          <p:cNvSpPr>
            <a:spLocks noGrp="1"/>
          </p:cNvSpPr>
          <p:nvPr>
            <p:ph type="ctrTitle"/>
          </p:nvPr>
        </p:nvSpPr>
        <p:spPr>
          <a:xfrm>
            <a:off x="-2506" y="237292"/>
            <a:ext cx="10140082" cy="504000"/>
          </a:xfrm>
        </p:spPr>
        <p:txBody>
          <a:bodyPr>
            <a:noAutofit/>
          </a:bodyPr>
          <a:lstStyle/>
          <a:p>
            <a:r>
              <a:rPr kumimoji="1" lang="ja-JP" altLang="en-US" dirty="0"/>
              <a:t>温暖化に対して世界はどう動いている？</a:t>
            </a:r>
          </a:p>
        </p:txBody>
      </p:sp>
      <p:pic>
        <p:nvPicPr>
          <p:cNvPr id="3074" name="Picture 2" descr="パリ協定 | JCCCA 全国地球温暖化防止活動推進センター">
            <a:extLst>
              <a:ext uri="{FF2B5EF4-FFF2-40B4-BE49-F238E27FC236}">
                <a16:creationId xmlns:a16="http://schemas.microsoft.com/office/drawing/2014/main" id="{5E111F0B-25EB-93B1-265C-9764D85792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5048" y="1294072"/>
            <a:ext cx="4269854" cy="42698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パリ協定とは？ 決定した内容を、要点を絞ってわかりやすく解説 ...">
            <a:extLst>
              <a:ext uri="{FF2B5EF4-FFF2-40B4-BE49-F238E27FC236}">
                <a16:creationId xmlns:a16="http://schemas.microsoft.com/office/drawing/2014/main" id="{3EFEB94D-8082-3D4D-D7A8-24132CBB01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472" y="1729993"/>
            <a:ext cx="5097016" cy="3398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47039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パリ協定で日本が取り決めている第一弾は２０３５年を目途にしています。最終着地を２０５０年と設定して、世界各国々で地球温暖化問題に対して取り組んでいます。</a:t>
            </a:r>
            <a:endParaRPr kumimoji="1" lang="en-US" altLang="ja-JP" dirty="0"/>
          </a:p>
        </p:txBody>
      </p:sp>
      <p:sp>
        <p:nvSpPr>
          <p:cNvPr id="3" name="タイトル 2"/>
          <p:cNvSpPr>
            <a:spLocks noGrp="1"/>
          </p:cNvSpPr>
          <p:nvPr>
            <p:ph type="ctrTitle"/>
          </p:nvPr>
        </p:nvSpPr>
        <p:spPr/>
        <p:txBody>
          <a:bodyPr/>
          <a:lstStyle/>
          <a:p>
            <a:r>
              <a:rPr lang="ja-JP" altLang="en-US" dirty="0"/>
              <a:t>助成金を活用してお得に省エネ</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助成金は予算以上には出ない為、</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助成金がある</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タイミングで設置をご検討する事がベストです。</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33" name="テキスト ボックス 132"/>
          <p:cNvSpPr txBox="1"/>
          <p:nvPr/>
        </p:nvSpPr>
        <p:spPr>
          <a:xfrm>
            <a:off x="4613475" y="1674967"/>
            <a:ext cx="389850" cy="21544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a:ea typeface="メイリオ"/>
                <a:cs typeface="+mn-cs"/>
              </a:rPr>
              <a:t>時間</a:t>
            </a:r>
          </a:p>
        </p:txBody>
      </p:sp>
      <p:pic>
        <p:nvPicPr>
          <p:cNvPr id="4" name="図 3"/>
          <p:cNvPicPr>
            <a:picLocks noChangeAspect="1"/>
          </p:cNvPicPr>
          <p:nvPr/>
        </p:nvPicPr>
        <p:blipFill>
          <a:blip r:embed="rId3"/>
          <a:stretch>
            <a:fillRect/>
          </a:stretch>
        </p:blipFill>
        <p:spPr>
          <a:xfrm>
            <a:off x="1712640" y="1234313"/>
            <a:ext cx="6552728" cy="4728200"/>
          </a:xfrm>
          <a:prstGeom prst="rect">
            <a:avLst/>
          </a:prstGeom>
        </p:spPr>
      </p:pic>
      <p:pic>
        <p:nvPicPr>
          <p:cNvPr id="6" name="図 5"/>
          <p:cNvPicPr>
            <a:picLocks noChangeAspect="1"/>
          </p:cNvPicPr>
          <p:nvPr/>
        </p:nvPicPr>
        <p:blipFill>
          <a:blip r:embed="rId4"/>
          <a:stretch>
            <a:fillRect/>
          </a:stretch>
        </p:blipFill>
        <p:spPr>
          <a:xfrm>
            <a:off x="200472" y="1341903"/>
            <a:ext cx="1568623" cy="666128"/>
          </a:xfrm>
          <a:prstGeom prst="rect">
            <a:avLst/>
          </a:prstGeom>
        </p:spPr>
      </p:pic>
      <p:cxnSp>
        <p:nvCxnSpPr>
          <p:cNvPr id="8" name="直線コネクタ 7"/>
          <p:cNvCxnSpPr/>
          <p:nvPr/>
        </p:nvCxnSpPr>
        <p:spPr>
          <a:xfrm>
            <a:off x="6753200" y="4941168"/>
            <a:ext cx="12961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5529064" y="5157192"/>
            <a:ext cx="12961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550283" y="4077072"/>
            <a:ext cx="249906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646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パリ協定から、海外諸外国の都市、国内自治体などにおける太陽光義務化の動向は？</a:t>
            </a:r>
            <a:endParaRPr kumimoji="1" lang="en-US" altLang="ja-JP" dirty="0"/>
          </a:p>
        </p:txBody>
      </p:sp>
      <p:sp>
        <p:nvSpPr>
          <p:cNvPr id="3" name="タイトル 2"/>
          <p:cNvSpPr>
            <a:spLocks noGrp="1"/>
          </p:cNvSpPr>
          <p:nvPr>
            <p:ph type="ctrTitle"/>
          </p:nvPr>
        </p:nvSpPr>
        <p:spPr/>
        <p:txBody>
          <a:bodyPr/>
          <a:lstStyle/>
          <a:p>
            <a:r>
              <a:rPr lang="ja-JP" altLang="en-US" dirty="0"/>
              <a:t>助成金を活用してお得に省エネ②</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助成金は予算以上には出ない為、</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助成金がある</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タイミングで設置をご検討する事がベストです。</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33" name="テキスト ボックス 132"/>
          <p:cNvSpPr txBox="1"/>
          <p:nvPr/>
        </p:nvSpPr>
        <p:spPr>
          <a:xfrm>
            <a:off x="4613475" y="1674967"/>
            <a:ext cx="389850" cy="21544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a:ea typeface="メイリオ"/>
                <a:cs typeface="+mn-cs"/>
              </a:rPr>
              <a:t>時間</a:t>
            </a:r>
          </a:p>
        </p:txBody>
      </p:sp>
      <p:pic>
        <p:nvPicPr>
          <p:cNvPr id="5" name="図 4"/>
          <p:cNvPicPr>
            <a:picLocks noChangeAspect="1"/>
          </p:cNvPicPr>
          <p:nvPr/>
        </p:nvPicPr>
        <p:blipFill>
          <a:blip r:embed="rId3"/>
          <a:stretch>
            <a:fillRect/>
          </a:stretch>
        </p:blipFill>
        <p:spPr>
          <a:xfrm>
            <a:off x="848544" y="980728"/>
            <a:ext cx="8064896" cy="4993975"/>
          </a:xfrm>
          <a:prstGeom prst="rect">
            <a:avLst/>
          </a:prstGeom>
        </p:spPr>
      </p:pic>
    </p:spTree>
    <p:extLst>
      <p:ext uri="{BB962C8B-B14F-4D97-AF65-F5344CB8AC3E}">
        <p14:creationId xmlns:p14="http://schemas.microsoft.com/office/powerpoint/2010/main" val="35981160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2" y="730381"/>
            <a:ext cx="9876607" cy="2279983"/>
          </a:xfrm>
        </p:spPr>
        <p:txBody>
          <a:bodyPr/>
          <a:lstStyle/>
          <a:p>
            <a:r>
              <a:rPr lang="ja-JP" altLang="en-US" b="0" i="0" dirty="0">
                <a:solidFill>
                  <a:srgbClr val="101010"/>
                </a:solidFill>
                <a:effectLst/>
                <a:highlight>
                  <a:srgbClr val="FFFFFF"/>
                </a:highlight>
                <a:latin typeface="Bluetti"/>
              </a:rPr>
              <a:t>東京都が</a:t>
            </a:r>
            <a:r>
              <a:rPr lang="en-US" altLang="ja-JP" b="0" i="0" dirty="0">
                <a:solidFill>
                  <a:srgbClr val="101010"/>
                </a:solidFill>
                <a:effectLst/>
                <a:highlight>
                  <a:srgbClr val="FFFFFF"/>
                </a:highlight>
                <a:latin typeface="Bluetti"/>
              </a:rPr>
              <a:t>2023</a:t>
            </a:r>
            <a:r>
              <a:rPr lang="ja-JP" altLang="en-US" b="0" i="0" dirty="0">
                <a:solidFill>
                  <a:srgbClr val="101010"/>
                </a:solidFill>
                <a:effectLst/>
                <a:highlight>
                  <a:srgbClr val="FFFFFF"/>
                </a:highlight>
                <a:latin typeface="Bluetti"/>
              </a:rPr>
              <a:t>年</a:t>
            </a:r>
            <a:r>
              <a:rPr lang="en-US" altLang="ja-JP" b="0" i="0" dirty="0">
                <a:solidFill>
                  <a:srgbClr val="101010"/>
                </a:solidFill>
                <a:effectLst/>
                <a:highlight>
                  <a:srgbClr val="FFFFFF"/>
                </a:highlight>
                <a:latin typeface="Bluetti"/>
              </a:rPr>
              <a:t>9</a:t>
            </a:r>
            <a:r>
              <a:rPr lang="ja-JP" altLang="en-US" b="0" i="0" dirty="0">
                <a:solidFill>
                  <a:srgbClr val="101010"/>
                </a:solidFill>
                <a:effectLst/>
                <a:highlight>
                  <a:srgbClr val="FFFFFF"/>
                </a:highlight>
                <a:latin typeface="Bluetti"/>
              </a:rPr>
              <a:t>月</a:t>
            </a:r>
            <a:r>
              <a:rPr lang="en-US" altLang="ja-JP" b="0" i="0" dirty="0">
                <a:solidFill>
                  <a:srgbClr val="101010"/>
                </a:solidFill>
                <a:effectLst/>
                <a:highlight>
                  <a:srgbClr val="FFFFFF"/>
                </a:highlight>
                <a:latin typeface="Bluetti"/>
              </a:rPr>
              <a:t>23</a:t>
            </a:r>
            <a:r>
              <a:rPr lang="ja-JP" altLang="en-US" b="0" i="0" dirty="0">
                <a:solidFill>
                  <a:srgbClr val="101010"/>
                </a:solidFill>
                <a:effectLst/>
                <a:highlight>
                  <a:srgbClr val="FFFFFF"/>
                </a:highlight>
                <a:latin typeface="Bluetti"/>
              </a:rPr>
              <a:t>日に公表した中小新築建物に係る新制度の概要と支援策についての</a:t>
            </a:r>
            <a:r>
              <a:rPr lang="en-US" altLang="ja-JP" b="0" i="0" dirty="0">
                <a:solidFill>
                  <a:srgbClr val="101010"/>
                </a:solidFill>
                <a:effectLst/>
                <a:highlight>
                  <a:srgbClr val="FFFFFF"/>
                </a:highlight>
                <a:latin typeface="Bluetti"/>
              </a:rPr>
              <a:t>『</a:t>
            </a:r>
            <a:r>
              <a:rPr lang="ja-JP" altLang="en-US" b="0" i="0" dirty="0">
                <a:solidFill>
                  <a:srgbClr val="101010"/>
                </a:solidFill>
                <a:effectLst/>
                <a:highlight>
                  <a:srgbClr val="FFFFFF"/>
                </a:highlight>
                <a:latin typeface="Bluetti"/>
              </a:rPr>
              <a:t>太陽光パネル</a:t>
            </a:r>
            <a:r>
              <a:rPr lang="en-US" altLang="ja-JP" b="0" i="0" dirty="0">
                <a:solidFill>
                  <a:srgbClr val="101010"/>
                </a:solidFill>
                <a:effectLst/>
                <a:highlight>
                  <a:srgbClr val="FFFFFF"/>
                </a:highlight>
                <a:latin typeface="Bluetti"/>
              </a:rPr>
              <a:t>Q&amp;A』</a:t>
            </a:r>
            <a:r>
              <a:rPr lang="ja-JP" altLang="en-US" b="0" i="0" dirty="0">
                <a:solidFill>
                  <a:srgbClr val="101010"/>
                </a:solidFill>
                <a:effectLst/>
                <a:highlight>
                  <a:srgbClr val="FFFFFF"/>
                </a:highlight>
                <a:latin typeface="Bluetti"/>
              </a:rPr>
              <a:t>によれば、太陽光発電設備の設置義務化の目的を以下のように説明しています。</a:t>
            </a:r>
            <a:endParaRPr lang="en-US" altLang="ja-JP" b="0" i="0" dirty="0">
              <a:solidFill>
                <a:srgbClr val="101010"/>
              </a:solidFill>
              <a:effectLst/>
              <a:highlight>
                <a:srgbClr val="FFFFFF"/>
              </a:highlight>
              <a:latin typeface="Bluetti"/>
            </a:endParaRPr>
          </a:p>
          <a:p>
            <a:pPr algn="l"/>
            <a:r>
              <a:rPr lang="ja-JP" altLang="en-US" b="0" i="0" dirty="0">
                <a:solidFill>
                  <a:srgbClr val="101010"/>
                </a:solidFill>
                <a:effectLst/>
                <a:highlight>
                  <a:srgbClr val="FFFFFF"/>
                </a:highlight>
                <a:latin typeface="Bluetti"/>
              </a:rPr>
              <a:t>（</a:t>
            </a:r>
            <a:r>
              <a:rPr lang="en-US" altLang="ja-JP" b="0" i="0" dirty="0">
                <a:solidFill>
                  <a:srgbClr val="101010"/>
                </a:solidFill>
                <a:effectLst/>
                <a:highlight>
                  <a:srgbClr val="FFFFFF"/>
                </a:highlight>
                <a:latin typeface="Bluetti"/>
              </a:rPr>
              <a:t>1</a:t>
            </a:r>
            <a:r>
              <a:rPr lang="ja-JP" altLang="en-US" b="0" i="0" dirty="0">
                <a:solidFill>
                  <a:srgbClr val="101010"/>
                </a:solidFill>
                <a:effectLst/>
                <a:highlight>
                  <a:srgbClr val="FFFFFF"/>
                </a:highlight>
                <a:latin typeface="Bluetti"/>
              </a:rPr>
              <a:t>）現状、東京都内の</a:t>
            </a:r>
            <a:r>
              <a:rPr lang="en-US" altLang="ja-JP" b="0" i="0" dirty="0">
                <a:solidFill>
                  <a:srgbClr val="101010"/>
                </a:solidFill>
                <a:effectLst/>
                <a:highlight>
                  <a:srgbClr val="FFFFFF"/>
                </a:highlight>
                <a:latin typeface="Bluetti"/>
              </a:rPr>
              <a:t>CO2</a:t>
            </a:r>
            <a:r>
              <a:rPr lang="ja-JP" altLang="en-US" b="0" i="0" dirty="0">
                <a:solidFill>
                  <a:srgbClr val="101010"/>
                </a:solidFill>
                <a:effectLst/>
                <a:highlight>
                  <a:srgbClr val="FFFFFF"/>
                </a:highlight>
                <a:latin typeface="Bluetti"/>
              </a:rPr>
              <a:t>排出量の約</a:t>
            </a:r>
            <a:r>
              <a:rPr lang="en-US" altLang="ja-JP" b="0" i="0" dirty="0">
                <a:solidFill>
                  <a:srgbClr val="101010"/>
                </a:solidFill>
                <a:effectLst/>
                <a:highlight>
                  <a:srgbClr val="FFFFFF"/>
                </a:highlight>
                <a:latin typeface="Bluetti"/>
              </a:rPr>
              <a:t>7</a:t>
            </a:r>
            <a:r>
              <a:rPr lang="ja-JP" altLang="en-US" b="0" i="0" dirty="0">
                <a:solidFill>
                  <a:srgbClr val="101010"/>
                </a:solidFill>
                <a:effectLst/>
                <a:highlight>
                  <a:srgbClr val="FFFFFF"/>
                </a:highlight>
                <a:latin typeface="Bluetti"/>
              </a:rPr>
              <a:t>割が建物のエネルギー使用に起因している</a:t>
            </a:r>
          </a:p>
          <a:p>
            <a:pPr algn="l"/>
            <a:r>
              <a:rPr lang="ja-JP" altLang="en-US" b="0" i="0" dirty="0">
                <a:solidFill>
                  <a:srgbClr val="101010"/>
                </a:solidFill>
                <a:effectLst/>
                <a:highlight>
                  <a:srgbClr val="FFFFFF"/>
                </a:highlight>
                <a:latin typeface="Bluetti"/>
              </a:rPr>
              <a:t>（</a:t>
            </a:r>
            <a:r>
              <a:rPr lang="en-US" altLang="ja-JP" b="0" i="0" dirty="0">
                <a:solidFill>
                  <a:srgbClr val="101010"/>
                </a:solidFill>
                <a:effectLst/>
                <a:highlight>
                  <a:srgbClr val="FFFFFF"/>
                </a:highlight>
                <a:latin typeface="Bluetti"/>
              </a:rPr>
              <a:t>2</a:t>
            </a:r>
            <a:r>
              <a:rPr lang="ja-JP" altLang="en-US" b="0" i="0" dirty="0">
                <a:solidFill>
                  <a:srgbClr val="101010"/>
                </a:solidFill>
                <a:effectLst/>
                <a:highlight>
                  <a:srgbClr val="FFFFFF"/>
                </a:highlight>
                <a:latin typeface="Bluetti"/>
              </a:rPr>
              <a:t>）</a:t>
            </a:r>
            <a:r>
              <a:rPr lang="en-US" altLang="ja-JP" b="0" i="0" dirty="0">
                <a:solidFill>
                  <a:srgbClr val="101010"/>
                </a:solidFill>
                <a:effectLst/>
                <a:highlight>
                  <a:srgbClr val="FFFFFF"/>
                </a:highlight>
                <a:latin typeface="Bluetti"/>
              </a:rPr>
              <a:t>2050</a:t>
            </a:r>
            <a:r>
              <a:rPr lang="ja-JP" altLang="en-US" b="0" i="0" dirty="0">
                <a:solidFill>
                  <a:srgbClr val="101010"/>
                </a:solidFill>
                <a:effectLst/>
                <a:highlight>
                  <a:srgbClr val="FFFFFF"/>
                </a:highlight>
                <a:latin typeface="Bluetti"/>
              </a:rPr>
              <a:t>年には、建築ストックの約</a:t>
            </a:r>
            <a:r>
              <a:rPr lang="en-US" altLang="ja-JP" b="0" i="0" dirty="0">
                <a:solidFill>
                  <a:srgbClr val="101010"/>
                </a:solidFill>
                <a:effectLst/>
                <a:highlight>
                  <a:srgbClr val="FFFFFF"/>
                </a:highlight>
                <a:latin typeface="Bluetti"/>
              </a:rPr>
              <a:t>5</a:t>
            </a:r>
            <a:r>
              <a:rPr lang="ja-JP" altLang="en-US" b="0" i="0" dirty="0">
                <a:solidFill>
                  <a:srgbClr val="101010"/>
                </a:solidFill>
                <a:effectLst/>
                <a:highlight>
                  <a:srgbClr val="FFFFFF"/>
                </a:highlight>
                <a:latin typeface="Bluetti"/>
              </a:rPr>
              <a:t>割（住宅は約</a:t>
            </a:r>
            <a:r>
              <a:rPr lang="en-US" altLang="ja-JP" b="0" i="0" dirty="0">
                <a:solidFill>
                  <a:srgbClr val="101010"/>
                </a:solidFill>
                <a:effectLst/>
                <a:highlight>
                  <a:srgbClr val="FFFFFF"/>
                </a:highlight>
                <a:latin typeface="Bluetti"/>
              </a:rPr>
              <a:t>7</a:t>
            </a:r>
            <a:r>
              <a:rPr lang="ja-JP" altLang="en-US" b="0" i="0" dirty="0">
                <a:solidFill>
                  <a:srgbClr val="101010"/>
                </a:solidFill>
                <a:effectLst/>
                <a:highlight>
                  <a:srgbClr val="FFFFFF"/>
                </a:highlight>
                <a:latin typeface="Bluetti"/>
              </a:rPr>
              <a:t>割）が新築に置き換わる見込みである</a:t>
            </a:r>
          </a:p>
          <a:p>
            <a:pPr algn="l"/>
            <a:r>
              <a:rPr lang="ja-JP" altLang="en-US" b="0" i="0" dirty="0">
                <a:solidFill>
                  <a:srgbClr val="101010"/>
                </a:solidFill>
                <a:effectLst/>
                <a:highlight>
                  <a:srgbClr val="FFFFFF"/>
                </a:highlight>
                <a:latin typeface="Bluetti"/>
              </a:rPr>
              <a:t>（</a:t>
            </a:r>
            <a:r>
              <a:rPr lang="en-US" altLang="ja-JP" b="0" i="0" dirty="0">
                <a:solidFill>
                  <a:srgbClr val="101010"/>
                </a:solidFill>
                <a:effectLst/>
                <a:highlight>
                  <a:srgbClr val="FFFFFF"/>
                </a:highlight>
                <a:latin typeface="Bluetti"/>
              </a:rPr>
              <a:t>3</a:t>
            </a:r>
            <a:r>
              <a:rPr lang="ja-JP" altLang="en-US" b="0" i="0" dirty="0">
                <a:solidFill>
                  <a:srgbClr val="101010"/>
                </a:solidFill>
                <a:effectLst/>
                <a:highlight>
                  <a:srgbClr val="FFFFFF"/>
                </a:highlight>
                <a:latin typeface="Bluetti"/>
              </a:rPr>
              <a:t>）都内においては新築物件への対策が極めて重要である</a:t>
            </a:r>
          </a:p>
          <a:p>
            <a:pPr algn="l"/>
            <a:r>
              <a:rPr lang="ja-JP" altLang="en-US" b="0" i="0" dirty="0">
                <a:solidFill>
                  <a:srgbClr val="101010"/>
                </a:solidFill>
                <a:effectLst/>
                <a:highlight>
                  <a:srgbClr val="FFFFFF"/>
                </a:highlight>
                <a:latin typeface="Bluetti"/>
              </a:rPr>
              <a:t>（</a:t>
            </a:r>
            <a:r>
              <a:rPr lang="en-US" altLang="ja-JP" b="0" i="0" dirty="0">
                <a:solidFill>
                  <a:srgbClr val="101010"/>
                </a:solidFill>
                <a:effectLst/>
                <a:highlight>
                  <a:srgbClr val="FFFFFF"/>
                </a:highlight>
                <a:latin typeface="Bluetti"/>
              </a:rPr>
              <a:t>4</a:t>
            </a:r>
            <a:r>
              <a:rPr lang="ja-JP" altLang="en-US" b="0" i="0" dirty="0">
                <a:solidFill>
                  <a:srgbClr val="101010"/>
                </a:solidFill>
                <a:effectLst/>
                <a:highlight>
                  <a:srgbClr val="FFFFFF"/>
                </a:highlight>
                <a:latin typeface="Bluetti"/>
              </a:rPr>
              <a:t>）地産地消エネルギーである再エネの導入の最大化を図るため屋根を活用する</a:t>
            </a:r>
          </a:p>
          <a:p>
            <a:pPr algn="l"/>
            <a:r>
              <a:rPr lang="ja-JP" altLang="en-US" b="0" i="0" dirty="0">
                <a:solidFill>
                  <a:srgbClr val="101010"/>
                </a:solidFill>
                <a:effectLst/>
                <a:highlight>
                  <a:srgbClr val="FFFFFF"/>
                </a:highlight>
                <a:latin typeface="Bluetti"/>
              </a:rPr>
              <a:t>（</a:t>
            </a:r>
            <a:r>
              <a:rPr lang="en-US" altLang="ja-JP" b="0" i="0" dirty="0">
                <a:solidFill>
                  <a:srgbClr val="101010"/>
                </a:solidFill>
                <a:effectLst/>
                <a:highlight>
                  <a:srgbClr val="FFFFFF"/>
                </a:highlight>
                <a:latin typeface="Bluetti"/>
              </a:rPr>
              <a:t>5</a:t>
            </a:r>
            <a:r>
              <a:rPr lang="ja-JP" altLang="en-US" b="0" i="0" dirty="0">
                <a:solidFill>
                  <a:srgbClr val="101010"/>
                </a:solidFill>
                <a:effectLst/>
                <a:highlight>
                  <a:srgbClr val="FFFFFF"/>
                </a:highlight>
                <a:latin typeface="Bluetti"/>
              </a:rPr>
              <a:t>）年間通じて日射量が安定している東京は太陽光発電位適した地域である</a:t>
            </a:r>
          </a:p>
          <a:p>
            <a:pPr algn="l"/>
            <a:r>
              <a:rPr lang="ja-JP" altLang="en-US" b="0" i="0" dirty="0">
                <a:solidFill>
                  <a:srgbClr val="101010"/>
                </a:solidFill>
                <a:effectLst/>
                <a:highlight>
                  <a:srgbClr val="FFFFFF"/>
                </a:highlight>
                <a:latin typeface="Bluetti"/>
              </a:rPr>
              <a:t>（</a:t>
            </a:r>
            <a:r>
              <a:rPr lang="en-US" altLang="ja-JP" b="0" i="0" dirty="0">
                <a:solidFill>
                  <a:srgbClr val="101010"/>
                </a:solidFill>
                <a:effectLst/>
                <a:highlight>
                  <a:srgbClr val="FFFFFF"/>
                </a:highlight>
                <a:latin typeface="Bluetti"/>
              </a:rPr>
              <a:t>6</a:t>
            </a:r>
            <a:r>
              <a:rPr lang="ja-JP" altLang="en-US" b="0" i="0" dirty="0">
                <a:solidFill>
                  <a:srgbClr val="101010"/>
                </a:solidFill>
                <a:effectLst/>
                <a:highlight>
                  <a:srgbClr val="FFFFFF"/>
                </a:highlight>
                <a:latin typeface="Bluetti"/>
              </a:rPr>
              <a:t>）地域特性を踏まえ、</a:t>
            </a:r>
            <a:r>
              <a:rPr lang="en-US" altLang="ja-JP" b="0" i="0" dirty="0">
                <a:solidFill>
                  <a:srgbClr val="101010"/>
                </a:solidFill>
                <a:effectLst/>
                <a:highlight>
                  <a:srgbClr val="FFFFFF"/>
                </a:highlight>
                <a:latin typeface="Bluetti"/>
              </a:rPr>
              <a:t>2030</a:t>
            </a:r>
            <a:r>
              <a:rPr lang="ja-JP" altLang="en-US" b="0" i="0" dirty="0">
                <a:solidFill>
                  <a:srgbClr val="101010"/>
                </a:solidFill>
                <a:effectLst/>
                <a:highlight>
                  <a:srgbClr val="FFFFFF"/>
                </a:highlight>
                <a:latin typeface="Bluetti"/>
              </a:rPr>
              <a:t>年に新築戸建て住宅の</a:t>
            </a:r>
            <a:r>
              <a:rPr lang="en-US" altLang="ja-JP" b="0" i="0" dirty="0">
                <a:solidFill>
                  <a:srgbClr val="101010"/>
                </a:solidFill>
                <a:effectLst/>
                <a:highlight>
                  <a:srgbClr val="FFFFFF"/>
                </a:highlight>
                <a:latin typeface="Bluetti"/>
              </a:rPr>
              <a:t>6</a:t>
            </a:r>
            <a:r>
              <a:rPr lang="ja-JP" altLang="en-US" b="0" i="0" dirty="0">
                <a:solidFill>
                  <a:srgbClr val="101010"/>
                </a:solidFill>
                <a:effectLst/>
                <a:highlight>
                  <a:srgbClr val="FFFFFF"/>
                </a:highlight>
                <a:latin typeface="Bluetti"/>
              </a:rPr>
              <a:t>割に太陽光発電設備の設置を目指す</a:t>
            </a:r>
          </a:p>
          <a:p>
            <a:endParaRPr lang="ja-JP" altLang="en-US" b="1" dirty="0"/>
          </a:p>
        </p:txBody>
      </p:sp>
      <p:sp>
        <p:nvSpPr>
          <p:cNvPr id="3" name="タイトル 2"/>
          <p:cNvSpPr>
            <a:spLocks noGrp="1"/>
          </p:cNvSpPr>
          <p:nvPr>
            <p:ph type="ctrTitle"/>
          </p:nvPr>
        </p:nvSpPr>
        <p:spPr/>
        <p:txBody>
          <a:bodyPr/>
          <a:lstStyle/>
          <a:p>
            <a:r>
              <a:rPr kumimoji="1" lang="ja-JP" altLang="en-US" dirty="0"/>
              <a:t>国や、東京都が推奨している太陽光発電</a:t>
            </a:r>
            <a:r>
              <a:rPr kumimoji="1" lang="en-US" altLang="ja-JP" dirty="0"/>
              <a:t>+</a:t>
            </a:r>
            <a:r>
              <a:rPr kumimoji="1" lang="ja-JP" altLang="en-US" dirty="0"/>
              <a:t>蓄電池</a:t>
            </a:r>
            <a:r>
              <a:rPr kumimoji="1" lang="en-US" altLang="ja-JP" dirty="0"/>
              <a:t>+V2H</a:t>
            </a:r>
            <a:endParaRPr kumimoji="1" lang="ja-JP" altLang="en-US" dirty="0"/>
          </a:p>
        </p:txBody>
      </p:sp>
      <p:sp>
        <p:nvSpPr>
          <p:cNvPr id="4" name="テキスト ボックス 3"/>
          <p:cNvSpPr txBox="1"/>
          <p:nvPr/>
        </p:nvSpPr>
        <p:spPr>
          <a:xfrm>
            <a:off x="949336" y="5954664"/>
            <a:ext cx="8765059" cy="861774"/>
          </a:xfrm>
          <a:prstGeom prst="rect">
            <a:avLst/>
          </a:prstGeom>
          <a:noFill/>
          <a:ln>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月々にお支払いする電気代が</a:t>
            </a:r>
            <a:r>
              <a:rPr kumimoji="1" lang="en-US" altLang="ja-JP"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1</a:t>
            </a: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万</a:t>
            </a:r>
            <a:r>
              <a:rPr kumimoji="1" lang="en-US" altLang="ja-JP"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2000</a:t>
            </a: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円とすると、</a:t>
            </a:r>
            <a:endParaRPr kumimoji="1" lang="en-US" altLang="ja-JP"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　　　</a:t>
            </a:r>
            <a:r>
              <a:rPr kumimoji="1" lang="en-US" altLang="ja-JP"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30</a:t>
            </a: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年間の負担額は</a:t>
            </a:r>
            <a:r>
              <a:rPr kumimoji="1" lang="en-US" altLang="ja-JP" sz="25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432</a:t>
            </a:r>
            <a:r>
              <a:rPr kumimoji="1" lang="ja-JP" altLang="en-US" sz="2500" b="1" i="0" u="none" strike="noStrike" kern="1200" cap="none" spc="0" normalizeH="0" baseline="0" noProof="0" dirty="0">
                <a:ln>
                  <a:noFill/>
                </a:ln>
                <a:solidFill>
                  <a:srgbClr val="FFFF00"/>
                </a:solidFill>
                <a:effectLst/>
                <a:uLnTx/>
                <a:uFillTx/>
                <a:latin typeface="メイリオ" pitchFamily="50" charset="-128"/>
                <a:ea typeface="メイリオ" pitchFamily="50" charset="-128"/>
                <a:cs typeface="メイリオ" pitchFamily="50" charset="-128"/>
              </a:rPr>
              <a:t>万円以上</a:t>
            </a:r>
            <a:r>
              <a:rPr kumimoji="1" lang="ja-JP" altLang="en-US"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rPr>
              <a:t>にもなる見通しです</a:t>
            </a:r>
            <a:endParaRPr kumimoji="1" lang="en-US" altLang="ja-JP" sz="2500" b="1" i="0" u="none" strike="noStrike" kern="1200" cap="none" spc="0" normalizeH="0" baseline="0" noProof="0" dirty="0">
              <a:ln>
                <a:noFill/>
              </a:ln>
              <a:solidFill>
                <a:prstClr val="white"/>
              </a:solidFill>
              <a:effectLst/>
              <a:uLnTx/>
              <a:uFillTx/>
              <a:latin typeface="メイリオ" pitchFamily="50" charset="-128"/>
              <a:ea typeface="メイリオ" pitchFamily="50" charset="-128"/>
              <a:cs typeface="メイリオ" pitchFamily="50" charset="-128"/>
            </a:endParaRPr>
          </a:p>
        </p:txBody>
      </p:sp>
      <p:pic>
        <p:nvPicPr>
          <p:cNvPr id="15" name="図 14">
            <a:extLst>
              <a:ext uri="{FF2B5EF4-FFF2-40B4-BE49-F238E27FC236}">
                <a16:creationId xmlns:a16="http://schemas.microsoft.com/office/drawing/2014/main" id="{67F219CB-465B-A71E-2112-8EB895E1C0E0}"/>
              </a:ext>
            </a:extLst>
          </p:cNvPr>
          <p:cNvPicPr>
            <a:picLocks noChangeAspect="1"/>
          </p:cNvPicPr>
          <p:nvPr/>
        </p:nvPicPr>
        <p:blipFill>
          <a:blip r:embed="rId2"/>
          <a:stretch>
            <a:fillRect/>
          </a:stretch>
        </p:blipFill>
        <p:spPr>
          <a:xfrm>
            <a:off x="29391" y="2882916"/>
            <a:ext cx="9859651" cy="301196"/>
          </a:xfrm>
          <a:prstGeom prst="rect">
            <a:avLst/>
          </a:prstGeom>
        </p:spPr>
      </p:pic>
      <p:pic>
        <p:nvPicPr>
          <p:cNvPr id="17" name="図 16">
            <a:extLst>
              <a:ext uri="{FF2B5EF4-FFF2-40B4-BE49-F238E27FC236}">
                <a16:creationId xmlns:a16="http://schemas.microsoft.com/office/drawing/2014/main" id="{FD7813B5-09C1-93DA-0808-80AF9DA180E5}"/>
              </a:ext>
            </a:extLst>
          </p:cNvPr>
          <p:cNvPicPr>
            <a:picLocks noChangeAspect="1"/>
          </p:cNvPicPr>
          <p:nvPr/>
        </p:nvPicPr>
        <p:blipFill>
          <a:blip r:embed="rId3"/>
          <a:stretch>
            <a:fillRect/>
          </a:stretch>
        </p:blipFill>
        <p:spPr>
          <a:xfrm>
            <a:off x="157488" y="3234353"/>
            <a:ext cx="3007746" cy="2242316"/>
          </a:xfrm>
          <a:prstGeom prst="rect">
            <a:avLst/>
          </a:prstGeom>
        </p:spPr>
      </p:pic>
      <p:pic>
        <p:nvPicPr>
          <p:cNvPr id="19" name="図 18">
            <a:extLst>
              <a:ext uri="{FF2B5EF4-FFF2-40B4-BE49-F238E27FC236}">
                <a16:creationId xmlns:a16="http://schemas.microsoft.com/office/drawing/2014/main" id="{D6FF4E47-5598-1BE8-E17E-28956D4F4B67}"/>
              </a:ext>
            </a:extLst>
          </p:cNvPr>
          <p:cNvPicPr>
            <a:picLocks noChangeAspect="1"/>
          </p:cNvPicPr>
          <p:nvPr/>
        </p:nvPicPr>
        <p:blipFill>
          <a:blip r:embed="rId4"/>
          <a:stretch>
            <a:fillRect/>
          </a:stretch>
        </p:blipFill>
        <p:spPr>
          <a:xfrm>
            <a:off x="3338091" y="3234353"/>
            <a:ext cx="3254686" cy="2756751"/>
          </a:xfrm>
          <a:prstGeom prst="rect">
            <a:avLst/>
          </a:prstGeom>
        </p:spPr>
      </p:pic>
      <p:pic>
        <p:nvPicPr>
          <p:cNvPr id="21" name="図 20">
            <a:extLst>
              <a:ext uri="{FF2B5EF4-FFF2-40B4-BE49-F238E27FC236}">
                <a16:creationId xmlns:a16="http://schemas.microsoft.com/office/drawing/2014/main" id="{2CC7F625-E9E1-C0E5-0812-EC8203ADB58F}"/>
              </a:ext>
            </a:extLst>
          </p:cNvPr>
          <p:cNvPicPr>
            <a:picLocks noChangeAspect="1"/>
          </p:cNvPicPr>
          <p:nvPr/>
        </p:nvPicPr>
        <p:blipFill>
          <a:blip r:embed="rId5"/>
          <a:stretch>
            <a:fillRect/>
          </a:stretch>
        </p:blipFill>
        <p:spPr>
          <a:xfrm>
            <a:off x="6882126" y="3295792"/>
            <a:ext cx="2855533" cy="1753878"/>
          </a:xfrm>
          <a:prstGeom prst="rect">
            <a:avLst/>
          </a:prstGeom>
        </p:spPr>
      </p:pic>
      <p:pic>
        <p:nvPicPr>
          <p:cNvPr id="23" name="図 22">
            <a:extLst>
              <a:ext uri="{FF2B5EF4-FFF2-40B4-BE49-F238E27FC236}">
                <a16:creationId xmlns:a16="http://schemas.microsoft.com/office/drawing/2014/main" id="{5A8A7A56-97A3-05BE-D19E-560D16578718}"/>
              </a:ext>
            </a:extLst>
          </p:cNvPr>
          <p:cNvPicPr>
            <a:picLocks noChangeAspect="1"/>
          </p:cNvPicPr>
          <p:nvPr/>
        </p:nvPicPr>
        <p:blipFill>
          <a:blip r:embed="rId6"/>
          <a:stretch>
            <a:fillRect/>
          </a:stretch>
        </p:blipFill>
        <p:spPr>
          <a:xfrm>
            <a:off x="6765634" y="5394611"/>
            <a:ext cx="2997957" cy="538095"/>
          </a:xfrm>
          <a:prstGeom prst="rect">
            <a:avLst/>
          </a:prstGeom>
        </p:spPr>
      </p:pic>
      <p:sp>
        <p:nvSpPr>
          <p:cNvPr id="26" name="正方形/長方形 25">
            <a:extLst>
              <a:ext uri="{FF2B5EF4-FFF2-40B4-BE49-F238E27FC236}">
                <a16:creationId xmlns:a16="http://schemas.microsoft.com/office/drawing/2014/main" id="{C49F0F03-E261-C769-3101-38D35C56D96F}"/>
              </a:ext>
            </a:extLst>
          </p:cNvPr>
          <p:cNvSpPr/>
          <p:nvPr/>
        </p:nvSpPr>
        <p:spPr>
          <a:xfrm>
            <a:off x="200472" y="2335716"/>
            <a:ext cx="5227560" cy="3011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Tree>
    <p:extLst>
      <p:ext uri="{BB962C8B-B14F-4D97-AF65-F5344CB8AC3E}">
        <p14:creationId xmlns:p14="http://schemas.microsoft.com/office/powerpoint/2010/main" val="8750676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日本全国どこでも同じ助成金だと思いますが、実は事態によって大きく差が出ています。</a:t>
            </a:r>
            <a:endParaRPr kumimoji="1" lang="en-US" altLang="ja-JP" dirty="0"/>
          </a:p>
          <a:p>
            <a:r>
              <a:rPr lang="ja-JP" altLang="en-US" dirty="0"/>
              <a:t>太陽光や蓄電池の普及を推進するためにも、助成金をきっかけに設置に対して強く取り組んでいるのは首都“東京”になります。</a:t>
            </a:r>
            <a:endParaRPr kumimoji="1" lang="en-US" altLang="ja-JP" dirty="0"/>
          </a:p>
        </p:txBody>
      </p:sp>
      <p:sp>
        <p:nvSpPr>
          <p:cNvPr id="3" name="タイトル 2"/>
          <p:cNvSpPr>
            <a:spLocks noGrp="1"/>
          </p:cNvSpPr>
          <p:nvPr>
            <p:ph type="ctrTitle"/>
          </p:nvPr>
        </p:nvSpPr>
        <p:spPr/>
        <p:txBody>
          <a:bodyPr/>
          <a:lstStyle/>
          <a:p>
            <a:r>
              <a:rPr lang="ja-JP" altLang="en-US" dirty="0"/>
              <a:t>助成金を活用してお得に省エネ</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助成金は予算以上には出ない為、</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助成金がある</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タイミングで設置をご検討する事がベストです。</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33" name="テキスト ボックス 132"/>
          <p:cNvSpPr txBox="1"/>
          <p:nvPr/>
        </p:nvSpPr>
        <p:spPr>
          <a:xfrm>
            <a:off x="4613475" y="1674967"/>
            <a:ext cx="389850" cy="21544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a:ea typeface="メイリオ"/>
                <a:cs typeface="+mn-cs"/>
              </a:rPr>
              <a:t>時間</a:t>
            </a:r>
          </a:p>
        </p:txBody>
      </p:sp>
      <p:pic>
        <p:nvPicPr>
          <p:cNvPr id="6" name="図 5"/>
          <p:cNvPicPr>
            <a:picLocks noChangeAspect="1"/>
          </p:cNvPicPr>
          <p:nvPr/>
        </p:nvPicPr>
        <p:blipFill>
          <a:blip r:embed="rId3"/>
          <a:stretch>
            <a:fillRect/>
          </a:stretch>
        </p:blipFill>
        <p:spPr>
          <a:xfrm>
            <a:off x="848545" y="1223222"/>
            <a:ext cx="7797238" cy="4726058"/>
          </a:xfrm>
          <a:prstGeom prst="rect">
            <a:avLst/>
          </a:prstGeom>
        </p:spPr>
      </p:pic>
      <p:sp>
        <p:nvSpPr>
          <p:cNvPr id="4" name="吹き出し: 角を丸めた四角形 3">
            <a:extLst>
              <a:ext uri="{FF2B5EF4-FFF2-40B4-BE49-F238E27FC236}">
                <a16:creationId xmlns:a16="http://schemas.microsoft.com/office/drawing/2014/main" id="{EAE8E65D-C703-D719-A03E-F726CC13A513}"/>
              </a:ext>
            </a:extLst>
          </p:cNvPr>
          <p:cNvSpPr/>
          <p:nvPr/>
        </p:nvSpPr>
        <p:spPr>
          <a:xfrm>
            <a:off x="6177135" y="2780928"/>
            <a:ext cx="2468647" cy="1080120"/>
          </a:xfrm>
          <a:prstGeom prst="wedgeRoundRectCallout">
            <a:avLst>
              <a:gd name="adj1" fmla="val -131383"/>
              <a:gd name="adj2" fmla="val 59892"/>
              <a:gd name="adj3" fmla="val 16667"/>
            </a:avLst>
          </a:prstGeom>
          <a:solidFill>
            <a:srgbClr val="FF00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a:t>2023</a:t>
            </a:r>
            <a:r>
              <a:rPr kumimoji="1" lang="ja-JP" altLang="en-US" dirty="0"/>
              <a:t>年</a:t>
            </a:r>
            <a:r>
              <a:rPr kumimoji="1" lang="en-US" altLang="ja-JP" dirty="0"/>
              <a:t>9</a:t>
            </a:r>
            <a:r>
              <a:rPr kumimoji="1" lang="ja-JP" altLang="en-US" dirty="0"/>
              <a:t>月</a:t>
            </a:r>
            <a:r>
              <a:rPr kumimoji="1" lang="en-US" altLang="ja-JP" dirty="0"/>
              <a:t>120</a:t>
            </a:r>
            <a:r>
              <a:rPr kumimoji="1" lang="ja-JP" altLang="en-US" dirty="0"/>
              <a:t>万円</a:t>
            </a:r>
            <a:endParaRPr kumimoji="1" lang="en-US" altLang="ja-JP" dirty="0"/>
          </a:p>
          <a:p>
            <a:r>
              <a:rPr lang="en-US" altLang="ja-JP" dirty="0"/>
              <a:t>2024</a:t>
            </a:r>
            <a:r>
              <a:rPr lang="ja-JP" altLang="en-US" dirty="0"/>
              <a:t>年</a:t>
            </a:r>
            <a:r>
              <a:rPr lang="en-US" altLang="ja-JP" dirty="0"/>
              <a:t>6</a:t>
            </a:r>
            <a:r>
              <a:rPr lang="ja-JP" altLang="en-US" dirty="0"/>
              <a:t>月上限撤廃</a:t>
            </a:r>
            <a:endParaRPr lang="en-US" altLang="ja-JP" dirty="0"/>
          </a:p>
          <a:p>
            <a:r>
              <a:rPr kumimoji="1" lang="ja-JP" altLang="en-US" dirty="0"/>
              <a:t>過去最高！！</a:t>
            </a:r>
          </a:p>
        </p:txBody>
      </p:sp>
    </p:spTree>
    <p:extLst>
      <p:ext uri="{BB962C8B-B14F-4D97-AF65-F5344CB8AC3E}">
        <p14:creationId xmlns:p14="http://schemas.microsoft.com/office/powerpoint/2010/main" val="10150191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困る男性ビジネスマンのイラスト">
            <a:extLst>
              <a:ext uri="{FF2B5EF4-FFF2-40B4-BE49-F238E27FC236}">
                <a16:creationId xmlns:a16="http://schemas.microsoft.com/office/drawing/2014/main" id="{FBDEA2A6-FEE3-A5B6-4A0F-38CAAE5E2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6197" y="3932460"/>
            <a:ext cx="2047598" cy="2047598"/>
          </a:xfrm>
          <a:prstGeom prst="rect">
            <a:avLst/>
          </a:prstGeom>
          <a:noFill/>
          <a:extLst>
            <a:ext uri="{909E8E84-426E-40DD-AFC4-6F175D3DCCD1}">
              <a14:hiddenFill xmlns:a14="http://schemas.microsoft.com/office/drawing/2010/main">
                <a:solidFill>
                  <a:srgbClr val="FFFFFF"/>
                </a:solidFill>
              </a14:hiddenFill>
            </a:ext>
          </a:extLst>
        </p:spPr>
      </p:pic>
      <p:sp>
        <p:nvSpPr>
          <p:cNvPr id="2" name="サブタイトル 1"/>
          <p:cNvSpPr>
            <a:spLocks noGrp="1"/>
          </p:cNvSpPr>
          <p:nvPr>
            <p:ph type="subTitle" idx="1"/>
          </p:nvPr>
        </p:nvSpPr>
        <p:spPr/>
        <p:txBody>
          <a:bodyPr/>
          <a:lstStyle/>
          <a:p>
            <a:r>
              <a:rPr kumimoji="1" lang="ja-JP" altLang="en-US" dirty="0"/>
              <a:t>日本全国どこでも同じ助成金だと思いますが、実は事態によって大きく差が出ています。</a:t>
            </a:r>
            <a:endParaRPr kumimoji="1" lang="en-US" altLang="ja-JP" dirty="0"/>
          </a:p>
          <a:p>
            <a:r>
              <a:rPr lang="ja-JP" altLang="en-US" dirty="0"/>
              <a:t>太陽光や蓄電池の普及を推進するためにも、助成金をきっかけに設置に対して強く取り組んでいるのは首都“東京”になります。</a:t>
            </a:r>
            <a:endParaRPr kumimoji="1" lang="en-US" altLang="ja-JP" dirty="0"/>
          </a:p>
        </p:txBody>
      </p:sp>
      <p:sp>
        <p:nvSpPr>
          <p:cNvPr id="3" name="タイトル 2"/>
          <p:cNvSpPr>
            <a:spLocks noGrp="1"/>
          </p:cNvSpPr>
          <p:nvPr>
            <p:ph type="ctrTitle"/>
          </p:nvPr>
        </p:nvSpPr>
        <p:spPr/>
        <p:txBody>
          <a:bodyPr/>
          <a:lstStyle/>
          <a:p>
            <a:r>
              <a:rPr lang="ja-JP" altLang="en-US" dirty="0"/>
              <a:t>東京都だけ！優遇されるのはズルい！！</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助成金は予算以上には出ない為、</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助成金がある</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タイミングで設置をご検討する事がベストです。</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3"/>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14" name="図 13">
            <a:extLst>
              <a:ext uri="{FF2B5EF4-FFF2-40B4-BE49-F238E27FC236}">
                <a16:creationId xmlns:a16="http://schemas.microsoft.com/office/drawing/2014/main" id="{8656123F-BB4D-EEA3-A7DD-DD7DF06E2580}"/>
              </a:ext>
            </a:extLst>
          </p:cNvPr>
          <p:cNvPicPr>
            <a:picLocks noChangeAspect="1"/>
          </p:cNvPicPr>
          <p:nvPr/>
        </p:nvPicPr>
        <p:blipFill>
          <a:blip r:embed="rId4"/>
          <a:stretch>
            <a:fillRect/>
          </a:stretch>
        </p:blipFill>
        <p:spPr>
          <a:xfrm>
            <a:off x="128464" y="1284149"/>
            <a:ext cx="3515467" cy="2592288"/>
          </a:xfrm>
          <a:prstGeom prst="rect">
            <a:avLst/>
          </a:prstGeom>
        </p:spPr>
      </p:pic>
      <p:pic>
        <p:nvPicPr>
          <p:cNvPr id="16" name="図 15">
            <a:extLst>
              <a:ext uri="{FF2B5EF4-FFF2-40B4-BE49-F238E27FC236}">
                <a16:creationId xmlns:a16="http://schemas.microsoft.com/office/drawing/2014/main" id="{3A416394-988B-4EF8-0D55-0C1D0A4A1500}"/>
              </a:ext>
            </a:extLst>
          </p:cNvPr>
          <p:cNvPicPr>
            <a:picLocks noChangeAspect="1"/>
          </p:cNvPicPr>
          <p:nvPr/>
        </p:nvPicPr>
        <p:blipFill>
          <a:blip r:embed="rId5"/>
          <a:stretch>
            <a:fillRect/>
          </a:stretch>
        </p:blipFill>
        <p:spPr>
          <a:xfrm>
            <a:off x="5393490" y="1291951"/>
            <a:ext cx="4008243" cy="2592288"/>
          </a:xfrm>
          <a:prstGeom prst="rect">
            <a:avLst/>
          </a:prstGeom>
        </p:spPr>
      </p:pic>
      <p:pic>
        <p:nvPicPr>
          <p:cNvPr id="18" name="図 17">
            <a:extLst>
              <a:ext uri="{FF2B5EF4-FFF2-40B4-BE49-F238E27FC236}">
                <a16:creationId xmlns:a16="http://schemas.microsoft.com/office/drawing/2014/main" id="{9226DC1B-7EFD-E9D8-5378-24EAE607FC18}"/>
              </a:ext>
            </a:extLst>
          </p:cNvPr>
          <p:cNvPicPr>
            <a:picLocks noChangeAspect="1"/>
          </p:cNvPicPr>
          <p:nvPr/>
        </p:nvPicPr>
        <p:blipFill>
          <a:blip r:embed="rId6"/>
          <a:stretch>
            <a:fillRect/>
          </a:stretch>
        </p:blipFill>
        <p:spPr>
          <a:xfrm>
            <a:off x="7121682" y="3876437"/>
            <a:ext cx="1796241" cy="2122831"/>
          </a:xfrm>
          <a:prstGeom prst="rect">
            <a:avLst/>
          </a:prstGeom>
        </p:spPr>
      </p:pic>
      <p:sp>
        <p:nvSpPr>
          <p:cNvPr id="20" name="テキスト ボックス 19">
            <a:extLst>
              <a:ext uri="{FF2B5EF4-FFF2-40B4-BE49-F238E27FC236}">
                <a16:creationId xmlns:a16="http://schemas.microsoft.com/office/drawing/2014/main" id="{40E1EEFC-7958-FFE2-6160-8027BE998286}"/>
              </a:ext>
            </a:extLst>
          </p:cNvPr>
          <p:cNvSpPr txBox="1"/>
          <p:nvPr/>
        </p:nvSpPr>
        <p:spPr>
          <a:xfrm>
            <a:off x="223974" y="4274973"/>
            <a:ext cx="2016224" cy="923330"/>
          </a:xfrm>
          <a:prstGeom prst="rect">
            <a:avLst/>
          </a:prstGeom>
          <a:noFill/>
        </p:spPr>
        <p:txBody>
          <a:bodyPr wrap="square">
            <a:spAutoFit/>
          </a:bodyPr>
          <a:lstStyle/>
          <a:p>
            <a:r>
              <a:rPr lang="ja-JP" altLang="en-US" b="1" i="0" dirty="0">
                <a:solidFill>
                  <a:srgbClr val="EB4141"/>
                </a:solidFill>
                <a:effectLst/>
                <a:highlight>
                  <a:srgbClr val="FFFFFF"/>
                </a:highlight>
                <a:latin typeface="Noto"/>
              </a:rPr>
              <a:t>神奈川県からは太陽光発電の補助金は出ていません。</a:t>
            </a:r>
            <a:endParaRPr lang="ja-JP" altLang="en-US" dirty="0"/>
          </a:p>
        </p:txBody>
      </p:sp>
      <p:sp>
        <p:nvSpPr>
          <p:cNvPr id="21" name="矢印: 左右 20">
            <a:extLst>
              <a:ext uri="{FF2B5EF4-FFF2-40B4-BE49-F238E27FC236}">
                <a16:creationId xmlns:a16="http://schemas.microsoft.com/office/drawing/2014/main" id="{A850922B-3F0C-B236-E40E-684D0728CB4D}"/>
              </a:ext>
            </a:extLst>
          </p:cNvPr>
          <p:cNvSpPr/>
          <p:nvPr/>
        </p:nvSpPr>
        <p:spPr>
          <a:xfrm>
            <a:off x="4088904" y="3429000"/>
            <a:ext cx="1008112" cy="455239"/>
          </a:xfrm>
          <a:prstGeom prst="leftRightArrow">
            <a:avLst/>
          </a:prstGeom>
          <a:solidFill>
            <a:srgbClr val="004EA2"/>
          </a:solidFill>
          <a:ln w="28575">
            <a:solidFill>
              <a:srgbClr val="003D9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643357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長州産業の太陽光パネルは高出力モジュールで、様々な屋根スペースを最大右舷に有効活用します。</a:t>
            </a:r>
            <a:endParaRPr kumimoji="1" lang="en-US" altLang="ja-JP" dirty="0"/>
          </a:p>
        </p:txBody>
      </p:sp>
      <p:sp>
        <p:nvSpPr>
          <p:cNvPr id="3" name="タイトル 2"/>
          <p:cNvSpPr>
            <a:spLocks noGrp="1"/>
          </p:cNvSpPr>
          <p:nvPr>
            <p:ph type="ctrTitle"/>
          </p:nvPr>
        </p:nvSpPr>
        <p:spPr/>
        <p:txBody>
          <a:bodyPr/>
          <a:lstStyle/>
          <a:p>
            <a:r>
              <a:rPr lang="ja-JP" altLang="en-US" dirty="0"/>
              <a:t>太陽光パネル</a:t>
            </a:r>
            <a:r>
              <a:rPr kumimoji="1" lang="ja-JP" altLang="en-US" dirty="0"/>
              <a:t>のご紹介</a:t>
            </a:r>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助成金は予算以上には出ない為、</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助成金がある</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タイミングで設置をご検討する事がベストです。</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15" name="図 14">
            <a:extLst>
              <a:ext uri="{FF2B5EF4-FFF2-40B4-BE49-F238E27FC236}">
                <a16:creationId xmlns:a16="http://schemas.microsoft.com/office/drawing/2014/main" id="{6765EEA9-A443-FF44-33C0-4D5B3D83BD0C}"/>
              </a:ext>
            </a:extLst>
          </p:cNvPr>
          <p:cNvPicPr>
            <a:picLocks noChangeAspect="1"/>
          </p:cNvPicPr>
          <p:nvPr/>
        </p:nvPicPr>
        <p:blipFill>
          <a:blip r:embed="rId3"/>
          <a:stretch>
            <a:fillRect/>
          </a:stretch>
        </p:blipFill>
        <p:spPr>
          <a:xfrm>
            <a:off x="7761312" y="27524"/>
            <a:ext cx="1823450" cy="665867"/>
          </a:xfrm>
          <a:prstGeom prst="rect">
            <a:avLst/>
          </a:prstGeom>
        </p:spPr>
      </p:pic>
      <p:pic>
        <p:nvPicPr>
          <p:cNvPr id="17" name="図 16">
            <a:extLst>
              <a:ext uri="{FF2B5EF4-FFF2-40B4-BE49-F238E27FC236}">
                <a16:creationId xmlns:a16="http://schemas.microsoft.com/office/drawing/2014/main" id="{68D2DE5A-1266-A5DA-1715-327B7FE174D1}"/>
              </a:ext>
            </a:extLst>
          </p:cNvPr>
          <p:cNvPicPr>
            <a:picLocks noChangeAspect="1"/>
          </p:cNvPicPr>
          <p:nvPr/>
        </p:nvPicPr>
        <p:blipFill>
          <a:blip r:embed="rId4"/>
          <a:stretch>
            <a:fillRect/>
          </a:stretch>
        </p:blipFill>
        <p:spPr>
          <a:xfrm>
            <a:off x="4537351" y="46945"/>
            <a:ext cx="828791" cy="581106"/>
          </a:xfrm>
          <a:prstGeom prst="rect">
            <a:avLst/>
          </a:prstGeom>
        </p:spPr>
      </p:pic>
      <p:pic>
        <p:nvPicPr>
          <p:cNvPr id="12" name="図 11">
            <a:extLst>
              <a:ext uri="{FF2B5EF4-FFF2-40B4-BE49-F238E27FC236}">
                <a16:creationId xmlns:a16="http://schemas.microsoft.com/office/drawing/2014/main" id="{7D3E9B2C-1710-DDDD-44E1-6E04C93E26E9}"/>
              </a:ext>
            </a:extLst>
          </p:cNvPr>
          <p:cNvPicPr>
            <a:picLocks noChangeAspect="1"/>
          </p:cNvPicPr>
          <p:nvPr/>
        </p:nvPicPr>
        <p:blipFill>
          <a:blip r:embed="rId5"/>
          <a:stretch>
            <a:fillRect/>
          </a:stretch>
        </p:blipFill>
        <p:spPr>
          <a:xfrm>
            <a:off x="200472" y="1234382"/>
            <a:ext cx="3478513" cy="3034447"/>
          </a:xfrm>
          <a:prstGeom prst="rect">
            <a:avLst/>
          </a:prstGeom>
        </p:spPr>
      </p:pic>
      <p:pic>
        <p:nvPicPr>
          <p:cNvPr id="16" name="図 15">
            <a:extLst>
              <a:ext uri="{FF2B5EF4-FFF2-40B4-BE49-F238E27FC236}">
                <a16:creationId xmlns:a16="http://schemas.microsoft.com/office/drawing/2014/main" id="{6C7BDD22-255C-82AD-1DD6-EEC9AE620B57}"/>
              </a:ext>
            </a:extLst>
          </p:cNvPr>
          <p:cNvPicPr>
            <a:picLocks noChangeAspect="1"/>
          </p:cNvPicPr>
          <p:nvPr/>
        </p:nvPicPr>
        <p:blipFill>
          <a:blip r:embed="rId6"/>
          <a:stretch>
            <a:fillRect/>
          </a:stretch>
        </p:blipFill>
        <p:spPr>
          <a:xfrm>
            <a:off x="632520" y="4268829"/>
            <a:ext cx="2111349" cy="1711229"/>
          </a:xfrm>
          <a:prstGeom prst="rect">
            <a:avLst/>
          </a:prstGeom>
        </p:spPr>
      </p:pic>
      <p:pic>
        <p:nvPicPr>
          <p:cNvPr id="19" name="図 18">
            <a:extLst>
              <a:ext uri="{FF2B5EF4-FFF2-40B4-BE49-F238E27FC236}">
                <a16:creationId xmlns:a16="http://schemas.microsoft.com/office/drawing/2014/main" id="{EB36C65C-91D9-DDC3-85D1-305FDF024551}"/>
              </a:ext>
            </a:extLst>
          </p:cNvPr>
          <p:cNvPicPr>
            <a:picLocks noChangeAspect="1"/>
          </p:cNvPicPr>
          <p:nvPr/>
        </p:nvPicPr>
        <p:blipFill>
          <a:blip r:embed="rId7"/>
          <a:stretch>
            <a:fillRect/>
          </a:stretch>
        </p:blipFill>
        <p:spPr>
          <a:xfrm>
            <a:off x="4305979" y="1227701"/>
            <a:ext cx="4973025" cy="3450447"/>
          </a:xfrm>
          <a:prstGeom prst="rect">
            <a:avLst/>
          </a:prstGeom>
        </p:spPr>
      </p:pic>
      <p:pic>
        <p:nvPicPr>
          <p:cNvPr id="21" name="図 20">
            <a:extLst>
              <a:ext uri="{FF2B5EF4-FFF2-40B4-BE49-F238E27FC236}">
                <a16:creationId xmlns:a16="http://schemas.microsoft.com/office/drawing/2014/main" id="{814CBFEE-19DD-CE40-B29E-7C8ECAA2B7AF}"/>
              </a:ext>
            </a:extLst>
          </p:cNvPr>
          <p:cNvPicPr>
            <a:picLocks noChangeAspect="1"/>
          </p:cNvPicPr>
          <p:nvPr/>
        </p:nvPicPr>
        <p:blipFill>
          <a:blip r:embed="rId8"/>
          <a:stretch>
            <a:fillRect/>
          </a:stretch>
        </p:blipFill>
        <p:spPr>
          <a:xfrm>
            <a:off x="3024463" y="4619753"/>
            <a:ext cx="2288855" cy="1379513"/>
          </a:xfrm>
          <a:prstGeom prst="rect">
            <a:avLst/>
          </a:prstGeom>
        </p:spPr>
      </p:pic>
      <p:pic>
        <p:nvPicPr>
          <p:cNvPr id="23" name="図 22">
            <a:extLst>
              <a:ext uri="{FF2B5EF4-FFF2-40B4-BE49-F238E27FC236}">
                <a16:creationId xmlns:a16="http://schemas.microsoft.com/office/drawing/2014/main" id="{BBD7C797-4D08-6814-5419-CD976466F4A1}"/>
              </a:ext>
            </a:extLst>
          </p:cNvPr>
          <p:cNvPicPr>
            <a:picLocks noChangeAspect="1"/>
          </p:cNvPicPr>
          <p:nvPr/>
        </p:nvPicPr>
        <p:blipFill>
          <a:blip r:embed="rId9"/>
          <a:stretch>
            <a:fillRect/>
          </a:stretch>
        </p:blipFill>
        <p:spPr>
          <a:xfrm>
            <a:off x="5817096" y="4678148"/>
            <a:ext cx="4001957" cy="1204129"/>
          </a:xfrm>
          <a:prstGeom prst="rect">
            <a:avLst/>
          </a:prstGeom>
        </p:spPr>
      </p:pic>
    </p:spTree>
    <p:extLst>
      <p:ext uri="{BB962C8B-B14F-4D97-AF65-F5344CB8AC3E}">
        <p14:creationId xmlns:p14="http://schemas.microsoft.com/office/powerpoint/2010/main" val="921668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長州産業の蓄電池でご提案しますが、製品自体は蓄電池大手のパナソニック株式会社の</a:t>
            </a:r>
            <a:r>
              <a:rPr kumimoji="1" lang="en-US" altLang="ja-JP" dirty="0"/>
              <a:t>OEM</a:t>
            </a:r>
            <a:r>
              <a:rPr kumimoji="1" lang="ja-JP" altLang="en-US" dirty="0"/>
              <a:t>になります。</a:t>
            </a:r>
            <a:endParaRPr kumimoji="1" lang="en-US" altLang="ja-JP" dirty="0"/>
          </a:p>
          <a:p>
            <a:endParaRPr kumimoji="1" lang="en-US" altLang="ja-JP" dirty="0"/>
          </a:p>
        </p:txBody>
      </p:sp>
      <p:sp>
        <p:nvSpPr>
          <p:cNvPr id="3" name="タイトル 2"/>
          <p:cNvSpPr>
            <a:spLocks noGrp="1"/>
          </p:cNvSpPr>
          <p:nvPr>
            <p:ph type="ctrTitle"/>
          </p:nvPr>
        </p:nvSpPr>
        <p:spPr/>
        <p:txBody>
          <a:bodyPr/>
          <a:lstStyle/>
          <a:p>
            <a:r>
              <a:rPr kumimoji="1" lang="ja-JP" altLang="en-US" dirty="0"/>
              <a:t>蓄電池のご紹介</a:t>
            </a:r>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助成金は予算以上には出ない為、</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助成金がある</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タイミングで設置をご検討する事がベストです。</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5" name="図 4">
            <a:extLst>
              <a:ext uri="{FF2B5EF4-FFF2-40B4-BE49-F238E27FC236}">
                <a16:creationId xmlns:a16="http://schemas.microsoft.com/office/drawing/2014/main" id="{BEF9D2E4-0266-C30F-4C07-6C483050E758}"/>
              </a:ext>
            </a:extLst>
          </p:cNvPr>
          <p:cNvPicPr>
            <a:picLocks noChangeAspect="1"/>
          </p:cNvPicPr>
          <p:nvPr/>
        </p:nvPicPr>
        <p:blipFill rotWithShape="1">
          <a:blip r:embed="rId3">
            <a:extLst>
              <a:ext uri="{28A0092B-C50C-407E-A947-70E740481C1C}">
                <a14:useLocalDpi xmlns:a14="http://schemas.microsoft.com/office/drawing/2010/main" val="0"/>
              </a:ext>
            </a:extLst>
          </a:blip>
          <a:srcRect b="52100"/>
          <a:stretch/>
        </p:blipFill>
        <p:spPr>
          <a:xfrm>
            <a:off x="560512" y="1263477"/>
            <a:ext cx="2664296" cy="2407922"/>
          </a:xfrm>
          <a:prstGeom prst="rect">
            <a:avLst/>
          </a:prstGeom>
        </p:spPr>
      </p:pic>
      <p:sp>
        <p:nvSpPr>
          <p:cNvPr id="6" name="正方形/長方形 5">
            <a:extLst>
              <a:ext uri="{FF2B5EF4-FFF2-40B4-BE49-F238E27FC236}">
                <a16:creationId xmlns:a16="http://schemas.microsoft.com/office/drawing/2014/main" id="{832B0004-DC3F-0C6B-A28B-358AE9D0AC74}"/>
              </a:ext>
            </a:extLst>
          </p:cNvPr>
          <p:cNvSpPr/>
          <p:nvPr/>
        </p:nvSpPr>
        <p:spPr>
          <a:xfrm>
            <a:off x="488504" y="3076560"/>
            <a:ext cx="936104" cy="301107"/>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a:extLst>
              <a:ext uri="{FF2B5EF4-FFF2-40B4-BE49-F238E27FC236}">
                <a16:creationId xmlns:a16="http://schemas.microsoft.com/office/drawing/2014/main" id="{87258EBC-2AB1-4794-21B8-DDB8A71B19C0}"/>
              </a:ext>
            </a:extLst>
          </p:cNvPr>
          <p:cNvPicPr>
            <a:picLocks noChangeAspect="1"/>
          </p:cNvPicPr>
          <p:nvPr/>
        </p:nvPicPr>
        <p:blipFill>
          <a:blip r:embed="rId4"/>
          <a:stretch>
            <a:fillRect/>
          </a:stretch>
        </p:blipFill>
        <p:spPr>
          <a:xfrm>
            <a:off x="4448944" y="1234382"/>
            <a:ext cx="4801270" cy="2591162"/>
          </a:xfrm>
          <a:prstGeom prst="rect">
            <a:avLst/>
          </a:prstGeom>
        </p:spPr>
      </p:pic>
      <p:pic>
        <p:nvPicPr>
          <p:cNvPr id="11" name="図 10">
            <a:extLst>
              <a:ext uri="{FF2B5EF4-FFF2-40B4-BE49-F238E27FC236}">
                <a16:creationId xmlns:a16="http://schemas.microsoft.com/office/drawing/2014/main" id="{29064493-329D-A477-FBBB-49CE406FD37B}"/>
              </a:ext>
            </a:extLst>
          </p:cNvPr>
          <p:cNvPicPr>
            <a:picLocks noChangeAspect="1"/>
          </p:cNvPicPr>
          <p:nvPr/>
        </p:nvPicPr>
        <p:blipFill>
          <a:blip r:embed="rId5"/>
          <a:stretch>
            <a:fillRect/>
          </a:stretch>
        </p:blipFill>
        <p:spPr>
          <a:xfrm>
            <a:off x="416496" y="3797190"/>
            <a:ext cx="2664296" cy="2103105"/>
          </a:xfrm>
          <a:prstGeom prst="rect">
            <a:avLst/>
          </a:prstGeom>
        </p:spPr>
      </p:pic>
      <p:pic>
        <p:nvPicPr>
          <p:cNvPr id="13" name="図 12">
            <a:extLst>
              <a:ext uri="{FF2B5EF4-FFF2-40B4-BE49-F238E27FC236}">
                <a16:creationId xmlns:a16="http://schemas.microsoft.com/office/drawing/2014/main" id="{F3D97E3B-E833-BE05-E56F-5BF09FBF9FAF}"/>
              </a:ext>
            </a:extLst>
          </p:cNvPr>
          <p:cNvPicPr>
            <a:picLocks noChangeAspect="1"/>
          </p:cNvPicPr>
          <p:nvPr/>
        </p:nvPicPr>
        <p:blipFill>
          <a:blip r:embed="rId6"/>
          <a:stretch>
            <a:fillRect/>
          </a:stretch>
        </p:blipFill>
        <p:spPr>
          <a:xfrm>
            <a:off x="4448944" y="3711306"/>
            <a:ext cx="4680520" cy="2242943"/>
          </a:xfrm>
          <a:prstGeom prst="rect">
            <a:avLst/>
          </a:prstGeom>
        </p:spPr>
      </p:pic>
      <p:pic>
        <p:nvPicPr>
          <p:cNvPr id="15" name="図 14">
            <a:extLst>
              <a:ext uri="{FF2B5EF4-FFF2-40B4-BE49-F238E27FC236}">
                <a16:creationId xmlns:a16="http://schemas.microsoft.com/office/drawing/2014/main" id="{6765EEA9-A443-FF44-33C0-4D5B3D83BD0C}"/>
              </a:ext>
            </a:extLst>
          </p:cNvPr>
          <p:cNvPicPr>
            <a:picLocks noChangeAspect="1"/>
          </p:cNvPicPr>
          <p:nvPr/>
        </p:nvPicPr>
        <p:blipFill>
          <a:blip r:embed="rId7"/>
          <a:stretch>
            <a:fillRect/>
          </a:stretch>
        </p:blipFill>
        <p:spPr>
          <a:xfrm>
            <a:off x="7761312" y="27524"/>
            <a:ext cx="1823450" cy="665867"/>
          </a:xfrm>
          <a:prstGeom prst="rect">
            <a:avLst/>
          </a:prstGeom>
        </p:spPr>
      </p:pic>
      <p:pic>
        <p:nvPicPr>
          <p:cNvPr id="17" name="図 16">
            <a:extLst>
              <a:ext uri="{FF2B5EF4-FFF2-40B4-BE49-F238E27FC236}">
                <a16:creationId xmlns:a16="http://schemas.microsoft.com/office/drawing/2014/main" id="{68D2DE5A-1266-A5DA-1715-327B7FE174D1}"/>
              </a:ext>
            </a:extLst>
          </p:cNvPr>
          <p:cNvPicPr>
            <a:picLocks noChangeAspect="1"/>
          </p:cNvPicPr>
          <p:nvPr/>
        </p:nvPicPr>
        <p:blipFill>
          <a:blip r:embed="rId8"/>
          <a:stretch>
            <a:fillRect/>
          </a:stretch>
        </p:blipFill>
        <p:spPr>
          <a:xfrm>
            <a:off x="3422480" y="2936560"/>
            <a:ext cx="828791" cy="581106"/>
          </a:xfrm>
          <a:prstGeom prst="rect">
            <a:avLst/>
          </a:prstGeom>
        </p:spPr>
      </p:pic>
    </p:spTree>
    <p:extLst>
      <p:ext uri="{BB962C8B-B14F-4D97-AF65-F5344CB8AC3E}">
        <p14:creationId xmlns:p14="http://schemas.microsoft.com/office/powerpoint/2010/main" val="375575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日本全国どこでも同じ助成金だと思いますが、実は事態によって大きく差が出ています。</a:t>
            </a:r>
            <a:endParaRPr kumimoji="1" lang="en-US" altLang="ja-JP" dirty="0"/>
          </a:p>
          <a:p>
            <a:r>
              <a:rPr lang="ja-JP" altLang="en-US" dirty="0"/>
              <a:t>太陽光や蓄電池の普及を推進するためにも、助成金をきっかけに設置に対して強く取り組んでいるのは首都“東京”になります。</a:t>
            </a:r>
            <a:endParaRPr kumimoji="1" lang="en-US" altLang="ja-JP" dirty="0"/>
          </a:p>
        </p:txBody>
      </p:sp>
      <p:sp>
        <p:nvSpPr>
          <p:cNvPr id="3" name="タイトル 2"/>
          <p:cNvSpPr>
            <a:spLocks noGrp="1"/>
          </p:cNvSpPr>
          <p:nvPr>
            <p:ph type="ctrTitle"/>
          </p:nvPr>
        </p:nvSpPr>
        <p:spPr/>
        <p:txBody>
          <a:bodyPr/>
          <a:lstStyle/>
          <a:p>
            <a:r>
              <a:rPr lang="ja-JP" altLang="en-US" dirty="0"/>
              <a:t>助成金を活用してお得に省エネ③</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助成金は予算以上には出ない為、</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助成金がある</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タイミングで設置をご検討する事がベストです。</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33" name="テキスト ボックス 132"/>
          <p:cNvSpPr txBox="1"/>
          <p:nvPr/>
        </p:nvSpPr>
        <p:spPr>
          <a:xfrm>
            <a:off x="4613475" y="1674967"/>
            <a:ext cx="389850" cy="21544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a:ea typeface="メイリオ"/>
                <a:cs typeface="+mn-cs"/>
              </a:rPr>
              <a:t>時間</a:t>
            </a:r>
          </a:p>
        </p:txBody>
      </p:sp>
      <p:pic>
        <p:nvPicPr>
          <p:cNvPr id="7" name="図 6"/>
          <p:cNvPicPr>
            <a:picLocks noChangeAspect="1"/>
          </p:cNvPicPr>
          <p:nvPr/>
        </p:nvPicPr>
        <p:blipFill>
          <a:blip r:embed="rId3"/>
          <a:stretch>
            <a:fillRect/>
          </a:stretch>
        </p:blipFill>
        <p:spPr>
          <a:xfrm>
            <a:off x="848544" y="1271963"/>
            <a:ext cx="8136904" cy="4708095"/>
          </a:xfrm>
          <a:prstGeom prst="rect">
            <a:avLst/>
          </a:prstGeom>
        </p:spPr>
      </p:pic>
    </p:spTree>
    <p:extLst>
      <p:ext uri="{BB962C8B-B14F-4D97-AF65-F5344CB8AC3E}">
        <p14:creationId xmlns:p14="http://schemas.microsoft.com/office/powerpoint/2010/main" val="13654023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気を付けて頂きたいのは、蓄電池だからと言って全てに助成金が出る訳ではない。という事です。</a:t>
            </a:r>
            <a:endParaRPr kumimoji="1" lang="en-US" altLang="ja-JP" dirty="0"/>
          </a:p>
          <a:p>
            <a:r>
              <a:rPr lang="en-US" altLang="ja-JP" dirty="0"/>
              <a:t>JIS</a:t>
            </a:r>
            <a:r>
              <a:rPr lang="ja-JP" altLang="en-US" dirty="0"/>
              <a:t>規格をクリアしていない商品は製品登録の条件を満たさない為、補助金が出ません。登録されている製品、容量でファミリー工房がご提案します。</a:t>
            </a:r>
            <a:endParaRPr kumimoji="1" lang="en-US" altLang="ja-JP" dirty="0"/>
          </a:p>
        </p:txBody>
      </p:sp>
      <p:sp>
        <p:nvSpPr>
          <p:cNvPr id="3" name="タイトル 2"/>
          <p:cNvSpPr>
            <a:spLocks noGrp="1"/>
          </p:cNvSpPr>
          <p:nvPr>
            <p:ph type="ctrTitle"/>
          </p:nvPr>
        </p:nvSpPr>
        <p:spPr/>
        <p:txBody>
          <a:bodyPr/>
          <a:lstStyle/>
          <a:p>
            <a:r>
              <a:rPr lang="ja-JP" altLang="en-US" dirty="0"/>
              <a:t>助成金を活用してお得に省エネ④</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助成金は予算以上には出ない為、</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助成金がある</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タイミングで設置をご検討する事がベストです。</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33" name="テキスト ボックス 132"/>
          <p:cNvSpPr txBox="1"/>
          <p:nvPr/>
        </p:nvSpPr>
        <p:spPr>
          <a:xfrm>
            <a:off x="4613475" y="1674967"/>
            <a:ext cx="389850" cy="21544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a:ea typeface="メイリオ"/>
                <a:cs typeface="+mn-cs"/>
              </a:rPr>
              <a:t>時間</a:t>
            </a:r>
          </a:p>
        </p:txBody>
      </p:sp>
      <p:pic>
        <p:nvPicPr>
          <p:cNvPr id="4" name="図 3"/>
          <p:cNvPicPr>
            <a:picLocks noChangeAspect="1"/>
          </p:cNvPicPr>
          <p:nvPr/>
        </p:nvPicPr>
        <p:blipFill>
          <a:blip r:embed="rId3"/>
          <a:stretch>
            <a:fillRect/>
          </a:stretch>
        </p:blipFill>
        <p:spPr>
          <a:xfrm>
            <a:off x="992560" y="1234382"/>
            <a:ext cx="8273593" cy="4653641"/>
          </a:xfrm>
          <a:prstGeom prst="rect">
            <a:avLst/>
          </a:prstGeom>
        </p:spPr>
      </p:pic>
    </p:spTree>
    <p:extLst>
      <p:ext uri="{BB962C8B-B14F-4D97-AF65-F5344CB8AC3E}">
        <p14:creationId xmlns:p14="http://schemas.microsoft.com/office/powerpoint/2010/main" val="24745144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東京都は２０２５年４月より太陽光設置の義務化が、都議会定例会において審議のうえ、可決、成立しています。</a:t>
            </a:r>
            <a:endParaRPr kumimoji="1" lang="en-US" altLang="ja-JP" dirty="0"/>
          </a:p>
          <a:p>
            <a:r>
              <a:rPr lang="ja-JP" altLang="en-US" dirty="0"/>
              <a:t>制度施行した後に、助成金が有り続けるか、無くなるか、想像してみて下さい。</a:t>
            </a:r>
            <a:endParaRPr kumimoji="1" lang="en-US" altLang="ja-JP" dirty="0"/>
          </a:p>
        </p:txBody>
      </p:sp>
      <p:sp>
        <p:nvSpPr>
          <p:cNvPr id="3" name="タイトル 2"/>
          <p:cNvSpPr>
            <a:spLocks noGrp="1"/>
          </p:cNvSpPr>
          <p:nvPr>
            <p:ph type="ctrTitle"/>
          </p:nvPr>
        </p:nvSpPr>
        <p:spPr/>
        <p:txBody>
          <a:bodyPr/>
          <a:lstStyle/>
          <a:p>
            <a:r>
              <a:rPr lang="ja-JP" altLang="en-US" dirty="0"/>
              <a:t>太陽光は義務化になるの？</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助成金は予算以上には出ない為、</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助成金がある</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タイミングで設置をご検討する事がベストです。</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133" name="テキスト ボックス 132"/>
          <p:cNvSpPr txBox="1"/>
          <p:nvPr/>
        </p:nvSpPr>
        <p:spPr>
          <a:xfrm>
            <a:off x="4613475" y="1674967"/>
            <a:ext cx="389850" cy="215444"/>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a:ea typeface="メイリオ"/>
                <a:cs typeface="+mn-cs"/>
              </a:rPr>
              <a:t>時間</a:t>
            </a:r>
          </a:p>
        </p:txBody>
      </p:sp>
      <p:pic>
        <p:nvPicPr>
          <p:cNvPr id="5" name="図 4"/>
          <p:cNvPicPr>
            <a:picLocks noChangeAspect="1"/>
          </p:cNvPicPr>
          <p:nvPr/>
        </p:nvPicPr>
        <p:blipFill>
          <a:blip r:embed="rId3"/>
          <a:stretch>
            <a:fillRect/>
          </a:stretch>
        </p:blipFill>
        <p:spPr>
          <a:xfrm>
            <a:off x="35784" y="1210045"/>
            <a:ext cx="6388197" cy="4629187"/>
          </a:xfrm>
          <a:prstGeom prst="rect">
            <a:avLst/>
          </a:prstGeom>
        </p:spPr>
      </p:pic>
      <p:sp>
        <p:nvSpPr>
          <p:cNvPr id="6" name="正方形/長方形 5"/>
          <p:cNvSpPr/>
          <p:nvPr/>
        </p:nvSpPr>
        <p:spPr>
          <a:xfrm>
            <a:off x="272480" y="2522472"/>
            <a:ext cx="2088232" cy="36004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A1EF9B47-AE67-0437-BB65-077978E87FDD}"/>
              </a:ext>
            </a:extLst>
          </p:cNvPr>
          <p:cNvPicPr>
            <a:picLocks noChangeAspect="1"/>
          </p:cNvPicPr>
          <p:nvPr/>
        </p:nvPicPr>
        <p:blipFill>
          <a:blip r:embed="rId4"/>
          <a:stretch>
            <a:fillRect/>
          </a:stretch>
        </p:blipFill>
        <p:spPr>
          <a:xfrm>
            <a:off x="7218850" y="2545042"/>
            <a:ext cx="2511602" cy="1627850"/>
          </a:xfrm>
          <a:prstGeom prst="rect">
            <a:avLst/>
          </a:prstGeom>
        </p:spPr>
      </p:pic>
      <p:sp>
        <p:nvSpPr>
          <p:cNvPr id="8" name="楕円 7">
            <a:extLst>
              <a:ext uri="{FF2B5EF4-FFF2-40B4-BE49-F238E27FC236}">
                <a16:creationId xmlns:a16="http://schemas.microsoft.com/office/drawing/2014/main" id="{31B5EE15-AF58-E7BF-65E6-27D4C160CDA8}"/>
              </a:ext>
            </a:extLst>
          </p:cNvPr>
          <p:cNvSpPr/>
          <p:nvPr/>
        </p:nvSpPr>
        <p:spPr>
          <a:xfrm>
            <a:off x="5863866" y="1244091"/>
            <a:ext cx="576064" cy="239380"/>
          </a:xfrm>
          <a:prstGeom prst="ellipse">
            <a:avLst/>
          </a:prstGeom>
          <a:solidFill>
            <a:schemeClr val="bg1">
              <a:lumMod val="95000"/>
            </a:schemeClr>
          </a:solidFill>
          <a:ln w="28575">
            <a:solidFill>
              <a:schemeClr val="bg1">
                <a:lumMod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疑問符 質問 応答 - Pixabayの無料画像 - Pixabay">
            <a:extLst>
              <a:ext uri="{FF2B5EF4-FFF2-40B4-BE49-F238E27FC236}">
                <a16:creationId xmlns:a16="http://schemas.microsoft.com/office/drawing/2014/main" id="{990F2356-0B6D-57FE-EAAB-6BAB6DC151F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2712" y="4233117"/>
            <a:ext cx="1772816" cy="1772816"/>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a:extLst>
              <a:ext uri="{FF2B5EF4-FFF2-40B4-BE49-F238E27FC236}">
                <a16:creationId xmlns:a16="http://schemas.microsoft.com/office/drawing/2014/main" id="{F5C29DD6-0E6F-B2AC-5700-38AAC2155499}"/>
              </a:ext>
            </a:extLst>
          </p:cNvPr>
          <p:cNvPicPr>
            <a:picLocks noChangeAspect="1"/>
          </p:cNvPicPr>
          <p:nvPr/>
        </p:nvPicPr>
        <p:blipFill>
          <a:blip r:embed="rId6"/>
          <a:stretch>
            <a:fillRect/>
          </a:stretch>
        </p:blipFill>
        <p:spPr>
          <a:xfrm>
            <a:off x="6419212" y="1006523"/>
            <a:ext cx="2648089" cy="1505628"/>
          </a:xfrm>
          <a:prstGeom prst="rect">
            <a:avLst/>
          </a:prstGeom>
        </p:spPr>
      </p:pic>
      <p:sp>
        <p:nvSpPr>
          <p:cNvPr id="10" name="サブタイトル 1">
            <a:extLst>
              <a:ext uri="{FF2B5EF4-FFF2-40B4-BE49-F238E27FC236}">
                <a16:creationId xmlns:a16="http://schemas.microsoft.com/office/drawing/2014/main" id="{4ECF3762-D6BD-0E98-76E4-5FD24524193A}"/>
              </a:ext>
            </a:extLst>
          </p:cNvPr>
          <p:cNvSpPr txBox="1">
            <a:spLocks/>
          </p:cNvSpPr>
          <p:nvPr/>
        </p:nvSpPr>
        <p:spPr>
          <a:xfrm>
            <a:off x="6400239" y="3940258"/>
            <a:ext cx="3235693" cy="1966479"/>
          </a:xfrm>
          <a:prstGeom prst="rect">
            <a:avLst/>
          </a:prstGeom>
        </p:spPr>
        <p:txBody>
          <a:bodyPr tIns="0">
            <a:noAutofit/>
          </a:bodyPr>
          <a:lstStyle>
            <a:lvl1pPr marL="0" indent="0" algn="l" defTabSz="914400" rtl="0" eaLnBrk="1" latinLnBrk="0" hangingPunct="1">
              <a:lnSpc>
                <a:spcPct val="150000"/>
              </a:lnSpc>
              <a:spcBef>
                <a:spcPts val="0"/>
              </a:spcBef>
              <a:buFont typeface="Arial" pitchFamily="34" charset="0"/>
              <a:buNone/>
              <a:defRPr kumimoji="1" sz="1200" kern="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ja-JP" altLang="en-US" dirty="0"/>
              <a:t>質問です。</a:t>
            </a:r>
            <a:endParaRPr lang="en-US" altLang="ja-JP" dirty="0"/>
          </a:p>
          <a:p>
            <a:r>
              <a:rPr lang="ja-JP" altLang="en-US" dirty="0"/>
              <a:t>義務化になると助成金は？</a:t>
            </a:r>
            <a:endParaRPr lang="en-US" altLang="ja-JP" dirty="0"/>
          </a:p>
          <a:p>
            <a:r>
              <a:rPr lang="ja-JP" altLang="en-US" dirty="0"/>
              <a:t>①多く出る！</a:t>
            </a:r>
            <a:endParaRPr lang="en-US" altLang="ja-JP" dirty="0"/>
          </a:p>
          <a:p>
            <a:r>
              <a:rPr lang="ja-JP" altLang="en-US" dirty="0"/>
              <a:t>②少なくなる！</a:t>
            </a:r>
            <a:endParaRPr lang="en-US" altLang="ja-JP" dirty="0"/>
          </a:p>
          <a:p>
            <a:endParaRPr lang="en-US" altLang="ja-JP" dirty="0"/>
          </a:p>
        </p:txBody>
      </p:sp>
      <p:pic>
        <p:nvPicPr>
          <p:cNvPr id="4" name="図 3">
            <a:extLst>
              <a:ext uri="{FF2B5EF4-FFF2-40B4-BE49-F238E27FC236}">
                <a16:creationId xmlns:a16="http://schemas.microsoft.com/office/drawing/2014/main" id="{67B9E762-9056-C9EA-A32F-E14FA08C7DEC}"/>
              </a:ext>
            </a:extLst>
          </p:cNvPr>
          <p:cNvPicPr>
            <a:picLocks noChangeAspect="1"/>
          </p:cNvPicPr>
          <p:nvPr/>
        </p:nvPicPr>
        <p:blipFill>
          <a:blip r:embed="rId7"/>
          <a:stretch>
            <a:fillRect/>
          </a:stretch>
        </p:blipFill>
        <p:spPr>
          <a:xfrm>
            <a:off x="6376207" y="5030937"/>
            <a:ext cx="1889161" cy="921875"/>
          </a:xfrm>
          <a:prstGeom prst="rect">
            <a:avLst/>
          </a:prstGeom>
        </p:spPr>
      </p:pic>
    </p:spTree>
    <p:extLst>
      <p:ext uri="{BB962C8B-B14F-4D97-AF65-F5344CB8AC3E}">
        <p14:creationId xmlns:p14="http://schemas.microsoft.com/office/powerpoint/2010/main" val="1550661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ja-JP" altLang="en-US" dirty="0"/>
              <a:t>持続可能な開発目標（</a:t>
            </a:r>
            <a:r>
              <a:rPr lang="en-US" altLang="ja-JP" dirty="0"/>
              <a:t>SDGs</a:t>
            </a:r>
            <a:r>
              <a:rPr lang="ja-JP" altLang="en-US" dirty="0"/>
              <a:t>）</a:t>
            </a:r>
            <a:endParaRPr kumimoji="1" lang="ja-JP" altLang="en-US" dirty="0"/>
          </a:p>
        </p:txBody>
      </p:sp>
      <p:sp>
        <p:nvSpPr>
          <p:cNvPr id="9" name="テキスト ボックス 8"/>
          <p:cNvSpPr txBox="1"/>
          <p:nvPr/>
        </p:nvSpPr>
        <p:spPr>
          <a:xfrm>
            <a:off x="920552" y="5980058"/>
            <a:ext cx="9259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今の我々に何が出来るか、何をしなければいけないか。</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13" name="図 12">
            <a:extLst>
              <a:ext uri="{FF2B5EF4-FFF2-40B4-BE49-F238E27FC236}">
                <a16:creationId xmlns:a16="http://schemas.microsoft.com/office/drawing/2014/main" id="{7DE07D30-7C8C-B956-7111-8FF2FB8AA681}"/>
              </a:ext>
            </a:extLst>
          </p:cNvPr>
          <p:cNvPicPr>
            <a:picLocks noChangeAspect="1"/>
          </p:cNvPicPr>
          <p:nvPr/>
        </p:nvPicPr>
        <p:blipFill>
          <a:blip r:embed="rId3"/>
          <a:stretch>
            <a:fillRect/>
          </a:stretch>
        </p:blipFill>
        <p:spPr>
          <a:xfrm>
            <a:off x="6922544" y="174459"/>
            <a:ext cx="2785609" cy="423897"/>
          </a:xfrm>
          <a:prstGeom prst="rect">
            <a:avLst/>
          </a:prstGeom>
        </p:spPr>
      </p:pic>
      <p:pic>
        <p:nvPicPr>
          <p:cNvPr id="19" name="図 18">
            <a:extLst>
              <a:ext uri="{FF2B5EF4-FFF2-40B4-BE49-F238E27FC236}">
                <a16:creationId xmlns:a16="http://schemas.microsoft.com/office/drawing/2014/main" id="{94EA8962-B44C-A513-DA2E-9D5F1C540281}"/>
              </a:ext>
            </a:extLst>
          </p:cNvPr>
          <p:cNvPicPr>
            <a:picLocks noChangeAspect="1"/>
          </p:cNvPicPr>
          <p:nvPr/>
        </p:nvPicPr>
        <p:blipFill>
          <a:blip r:embed="rId4"/>
          <a:stretch>
            <a:fillRect/>
          </a:stretch>
        </p:blipFill>
        <p:spPr>
          <a:xfrm>
            <a:off x="128464" y="908721"/>
            <a:ext cx="4962875" cy="3384375"/>
          </a:xfrm>
          <a:prstGeom prst="rect">
            <a:avLst/>
          </a:prstGeom>
        </p:spPr>
      </p:pic>
      <p:pic>
        <p:nvPicPr>
          <p:cNvPr id="21" name="図 20">
            <a:extLst>
              <a:ext uri="{FF2B5EF4-FFF2-40B4-BE49-F238E27FC236}">
                <a16:creationId xmlns:a16="http://schemas.microsoft.com/office/drawing/2014/main" id="{833A8DD2-74D1-D0D5-9CE6-069F2698891E}"/>
              </a:ext>
            </a:extLst>
          </p:cNvPr>
          <p:cNvPicPr>
            <a:picLocks noChangeAspect="1"/>
          </p:cNvPicPr>
          <p:nvPr/>
        </p:nvPicPr>
        <p:blipFill>
          <a:blip r:embed="rId5"/>
          <a:stretch>
            <a:fillRect/>
          </a:stretch>
        </p:blipFill>
        <p:spPr>
          <a:xfrm>
            <a:off x="5808554" y="830734"/>
            <a:ext cx="3896975" cy="5149324"/>
          </a:xfrm>
          <a:prstGeom prst="rect">
            <a:avLst/>
          </a:prstGeom>
        </p:spPr>
      </p:pic>
      <p:sp>
        <p:nvSpPr>
          <p:cNvPr id="22" name="吹き出し: 線 21">
            <a:extLst>
              <a:ext uri="{FF2B5EF4-FFF2-40B4-BE49-F238E27FC236}">
                <a16:creationId xmlns:a16="http://schemas.microsoft.com/office/drawing/2014/main" id="{96CA4A01-AE4F-14E8-6A2C-414B8BAD81E4}"/>
              </a:ext>
            </a:extLst>
          </p:cNvPr>
          <p:cNvSpPr/>
          <p:nvPr/>
        </p:nvSpPr>
        <p:spPr>
          <a:xfrm>
            <a:off x="416496" y="4581128"/>
            <a:ext cx="4536504" cy="1232668"/>
          </a:xfrm>
          <a:prstGeom prst="borderCallout1">
            <a:avLst>
              <a:gd name="adj1" fmla="val 4588"/>
              <a:gd name="adj2" fmla="val 99495"/>
              <a:gd name="adj3" fmla="val -79021"/>
              <a:gd name="adj4" fmla="val 120856"/>
            </a:avLst>
          </a:prstGeom>
          <a:noFill/>
          <a:ln w="28575">
            <a:solidFill>
              <a:srgbClr val="011E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こちらは中学生向けの副資材になります。</a:t>
            </a:r>
            <a:endParaRPr kumimoji="1" lang="en-US" altLang="ja-JP" sz="1600" dirty="0">
              <a:solidFill>
                <a:schemeClr val="tx1"/>
              </a:solidFill>
            </a:endParaRPr>
          </a:p>
          <a:p>
            <a:r>
              <a:rPr kumimoji="1" lang="ja-JP" altLang="en-US" sz="1600" dirty="0">
                <a:solidFill>
                  <a:schemeClr val="tx1"/>
                </a:solidFill>
              </a:rPr>
              <a:t>大人より、環境問題など子供たちの方が考えている時代かも知れません。</a:t>
            </a:r>
            <a:endParaRPr kumimoji="1" lang="en-US" altLang="ja-JP" sz="1600" dirty="0">
              <a:solidFill>
                <a:schemeClr val="tx1"/>
              </a:solidFill>
            </a:endParaRPr>
          </a:p>
          <a:p>
            <a:r>
              <a:rPr kumimoji="1" lang="ja-JP" altLang="en-US" sz="1600" dirty="0">
                <a:solidFill>
                  <a:schemeClr val="tx1"/>
                </a:solidFill>
              </a:rPr>
              <a:t>環境問題など、時代に合った道を進みましょう。</a:t>
            </a:r>
          </a:p>
        </p:txBody>
      </p:sp>
      <p:sp>
        <p:nvSpPr>
          <p:cNvPr id="2" name="正方形/長方形 1">
            <a:extLst>
              <a:ext uri="{FF2B5EF4-FFF2-40B4-BE49-F238E27FC236}">
                <a16:creationId xmlns:a16="http://schemas.microsoft.com/office/drawing/2014/main" id="{0479E677-69A9-9156-E978-A7F428DCF860}"/>
              </a:ext>
            </a:extLst>
          </p:cNvPr>
          <p:cNvSpPr/>
          <p:nvPr/>
        </p:nvSpPr>
        <p:spPr>
          <a:xfrm>
            <a:off x="2864768" y="2204864"/>
            <a:ext cx="1008112" cy="288032"/>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84F63451-A7F9-467C-753A-947F18566B83}"/>
              </a:ext>
            </a:extLst>
          </p:cNvPr>
          <p:cNvSpPr/>
          <p:nvPr/>
        </p:nvSpPr>
        <p:spPr>
          <a:xfrm>
            <a:off x="2813222" y="3210195"/>
            <a:ext cx="1059658" cy="288032"/>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ED22825-4299-FA91-FFC6-11D430B5DD81}"/>
              </a:ext>
            </a:extLst>
          </p:cNvPr>
          <p:cNvSpPr/>
          <p:nvPr/>
        </p:nvSpPr>
        <p:spPr>
          <a:xfrm>
            <a:off x="3924426" y="2852936"/>
            <a:ext cx="956566" cy="357259"/>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86551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2" y="730382"/>
            <a:ext cx="9876607" cy="970426"/>
          </a:xfrm>
        </p:spPr>
        <p:txBody>
          <a:bodyPr/>
          <a:lstStyle/>
          <a:p>
            <a:pPr algn="l"/>
            <a:r>
              <a:rPr lang="ja-JP" altLang="en-US" b="1" i="0" dirty="0">
                <a:solidFill>
                  <a:srgbClr val="333333"/>
                </a:solidFill>
                <a:effectLst/>
                <a:latin typeface="Hiragino Kaku Gothic Pro"/>
              </a:rPr>
              <a:t>アフターメンテナンス事業部として、</a:t>
            </a:r>
            <a:r>
              <a:rPr lang="en-US" altLang="ja-JP" b="1" i="0" dirty="0">
                <a:solidFill>
                  <a:srgbClr val="333333"/>
                </a:solidFill>
                <a:effectLst/>
                <a:latin typeface="Hiragino Kaku Gothic Pro"/>
              </a:rPr>
              <a:t>OB</a:t>
            </a:r>
            <a:r>
              <a:rPr lang="ja-JP" altLang="en-US" b="1" i="0" dirty="0">
                <a:solidFill>
                  <a:srgbClr val="333333"/>
                </a:solidFill>
                <a:effectLst/>
                <a:latin typeface="Hiragino Kaku Gothic Pro"/>
              </a:rPr>
              <a:t>様訪問を“自分の家族の家”だと思い、点検を実施させて頂いています！</a:t>
            </a:r>
            <a:endParaRPr lang="en-US" altLang="ja-JP" b="1" i="0" dirty="0">
              <a:solidFill>
                <a:srgbClr val="333333"/>
              </a:solidFill>
              <a:effectLst/>
              <a:latin typeface="Hiragino Kaku Gothic Pro"/>
            </a:endParaRPr>
          </a:p>
          <a:p>
            <a:pPr algn="l"/>
            <a:r>
              <a:rPr lang="ja-JP" altLang="en-US" b="1" i="0" dirty="0">
                <a:solidFill>
                  <a:srgbClr val="333333"/>
                </a:solidFill>
                <a:effectLst/>
                <a:latin typeface="Hiragino Kaku Gothic Pro"/>
              </a:rPr>
              <a:t>お客様からは、工事をやった後も見に来てくれるなんて、ファミリー工房に頼んで良かった！等、とても嬉しいお言葉を頂戴しています。</a:t>
            </a:r>
            <a:endParaRPr lang="en-US" altLang="ja-JP" b="1" i="0" dirty="0">
              <a:solidFill>
                <a:srgbClr val="333333"/>
              </a:solidFill>
              <a:effectLst/>
              <a:latin typeface="Hiragino Kaku Gothic Pro"/>
            </a:endParaRPr>
          </a:p>
          <a:p>
            <a:pPr algn="l"/>
            <a:endParaRPr lang="en-US" altLang="ja-JP" b="1" i="0" dirty="0">
              <a:solidFill>
                <a:srgbClr val="333333"/>
              </a:solidFill>
              <a:effectLst/>
              <a:latin typeface="Hiragino Kaku Gothic Pro"/>
            </a:endParaRPr>
          </a:p>
        </p:txBody>
      </p:sp>
      <p:sp>
        <p:nvSpPr>
          <p:cNvPr id="3" name="タイトル 2"/>
          <p:cNvSpPr>
            <a:spLocks noGrp="1"/>
          </p:cNvSpPr>
          <p:nvPr>
            <p:ph type="ctrTitle"/>
          </p:nvPr>
        </p:nvSpPr>
        <p:spPr/>
        <p:txBody>
          <a:bodyPr/>
          <a:lstStyle/>
          <a:p>
            <a:r>
              <a:rPr kumimoji="1" lang="ja-JP" altLang="en-US" dirty="0"/>
              <a:t>アフターメンテナンス事業部活動事項①</a:t>
            </a:r>
          </a:p>
        </p:txBody>
      </p:sp>
      <p:sp>
        <p:nvSpPr>
          <p:cNvPr id="9" name="テキスト ボックス 8"/>
          <p:cNvSpPr txBox="1"/>
          <p:nvPr/>
        </p:nvSpPr>
        <p:spPr>
          <a:xfrm>
            <a:off x="920552" y="5980058"/>
            <a:ext cx="9259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アフターメンテナンスはあった方が良いですよね！</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6" name="テキスト ボックス 5">
            <a:extLst>
              <a:ext uri="{FF2B5EF4-FFF2-40B4-BE49-F238E27FC236}">
                <a16:creationId xmlns:a16="http://schemas.microsoft.com/office/drawing/2014/main" id="{8AD99D89-72BF-F8A6-6487-401BCC9A17DB}"/>
              </a:ext>
            </a:extLst>
          </p:cNvPr>
          <p:cNvSpPr txBox="1"/>
          <p:nvPr/>
        </p:nvSpPr>
        <p:spPr>
          <a:xfrm>
            <a:off x="200472" y="1700808"/>
            <a:ext cx="9289032" cy="276999"/>
          </a:xfrm>
          <a:prstGeom prst="rect">
            <a:avLst/>
          </a:prstGeom>
          <a:noFill/>
        </p:spPr>
        <p:txBody>
          <a:bodyPr wrap="square">
            <a:spAutoFit/>
          </a:bodyPr>
          <a:lstStyle/>
          <a:p>
            <a:pPr algn="l"/>
            <a:r>
              <a:rPr lang="ja-JP" altLang="en-US" sz="1200" b="1" i="0" dirty="0">
                <a:solidFill>
                  <a:srgbClr val="333333"/>
                </a:solidFill>
                <a:effectLst/>
                <a:latin typeface="Hiragino Kaku Gothic Pro"/>
              </a:rPr>
              <a:t>工事個所だけの</a:t>
            </a:r>
            <a:r>
              <a:rPr lang="ja-JP" altLang="en-US" sz="1200" b="1" dirty="0">
                <a:solidFill>
                  <a:srgbClr val="333333"/>
                </a:solidFill>
                <a:latin typeface="Hiragino Kaku Gothic Pro"/>
              </a:rPr>
              <a:t>アフターメンテナンスではなく、気になる所を是正する事もご訪問時に行っています。</a:t>
            </a:r>
            <a:endParaRPr lang="ja-JP" altLang="en-US" sz="1200" b="0" i="0" dirty="0">
              <a:solidFill>
                <a:srgbClr val="333333"/>
              </a:solidFill>
              <a:effectLst/>
              <a:latin typeface="Hiragino Kaku Gothic Pro"/>
            </a:endParaRPr>
          </a:p>
        </p:txBody>
      </p:sp>
      <p:pic>
        <p:nvPicPr>
          <p:cNvPr id="17" name="図 16">
            <a:extLst>
              <a:ext uri="{FF2B5EF4-FFF2-40B4-BE49-F238E27FC236}">
                <a16:creationId xmlns:a16="http://schemas.microsoft.com/office/drawing/2014/main" id="{2D0A5463-5B9A-D4FB-9D41-889CFBB2B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891" y="3487118"/>
            <a:ext cx="1295971" cy="972198"/>
          </a:xfrm>
          <a:prstGeom prst="rect">
            <a:avLst/>
          </a:prstGeom>
        </p:spPr>
      </p:pic>
      <p:pic>
        <p:nvPicPr>
          <p:cNvPr id="21" name="図 20">
            <a:extLst>
              <a:ext uri="{FF2B5EF4-FFF2-40B4-BE49-F238E27FC236}">
                <a16:creationId xmlns:a16="http://schemas.microsoft.com/office/drawing/2014/main" id="{D8877BF9-3B26-6F97-0439-01AAAF7C69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891" y="4671093"/>
            <a:ext cx="1295971" cy="972198"/>
          </a:xfrm>
          <a:prstGeom prst="rect">
            <a:avLst/>
          </a:prstGeom>
        </p:spPr>
      </p:pic>
      <p:pic>
        <p:nvPicPr>
          <p:cNvPr id="25" name="図 24">
            <a:extLst>
              <a:ext uri="{FF2B5EF4-FFF2-40B4-BE49-F238E27FC236}">
                <a16:creationId xmlns:a16="http://schemas.microsoft.com/office/drawing/2014/main" id="{E97975A4-E0BB-697E-8455-75F0227811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023" y="2049814"/>
            <a:ext cx="1525771" cy="1144587"/>
          </a:xfrm>
          <a:prstGeom prst="rect">
            <a:avLst/>
          </a:prstGeom>
        </p:spPr>
      </p:pic>
      <p:pic>
        <p:nvPicPr>
          <p:cNvPr id="29" name="図 28">
            <a:extLst>
              <a:ext uri="{FF2B5EF4-FFF2-40B4-BE49-F238E27FC236}">
                <a16:creationId xmlns:a16="http://schemas.microsoft.com/office/drawing/2014/main" id="{C3826C17-F63E-C4DD-48EB-C3915FAD06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7031" y="2049814"/>
            <a:ext cx="1525771" cy="1144587"/>
          </a:xfrm>
          <a:prstGeom prst="rect">
            <a:avLst/>
          </a:prstGeom>
        </p:spPr>
      </p:pic>
      <p:sp>
        <p:nvSpPr>
          <p:cNvPr id="2048" name="矢印: 右 2047">
            <a:extLst>
              <a:ext uri="{FF2B5EF4-FFF2-40B4-BE49-F238E27FC236}">
                <a16:creationId xmlns:a16="http://schemas.microsoft.com/office/drawing/2014/main" id="{0109FCCD-7AFE-0364-88DD-FA024951D5A3}"/>
              </a:ext>
            </a:extLst>
          </p:cNvPr>
          <p:cNvSpPr/>
          <p:nvPr/>
        </p:nvSpPr>
        <p:spPr>
          <a:xfrm>
            <a:off x="1603862" y="2629914"/>
            <a:ext cx="441864" cy="155089"/>
          </a:xfrm>
          <a:prstGeom prst="rightArrow">
            <a:avLst>
              <a:gd name="adj1" fmla="val 50000"/>
              <a:gd name="adj2" fmla="val 46056"/>
            </a:avLst>
          </a:prstGeom>
          <a:solidFill>
            <a:srgbClr val="003D92"/>
          </a:solidFill>
          <a:ln w="28575">
            <a:solidFill>
              <a:srgbClr val="004E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49" name="矢印: 右 2048">
            <a:extLst>
              <a:ext uri="{FF2B5EF4-FFF2-40B4-BE49-F238E27FC236}">
                <a16:creationId xmlns:a16="http://schemas.microsoft.com/office/drawing/2014/main" id="{3648581E-07A8-8B34-5CFF-97EBF9F59C53}"/>
              </a:ext>
            </a:extLst>
          </p:cNvPr>
          <p:cNvSpPr/>
          <p:nvPr/>
        </p:nvSpPr>
        <p:spPr>
          <a:xfrm rot="5400000">
            <a:off x="749100" y="4525729"/>
            <a:ext cx="441864" cy="155089"/>
          </a:xfrm>
          <a:prstGeom prst="rightArrow">
            <a:avLst>
              <a:gd name="adj1" fmla="val 50000"/>
              <a:gd name="adj2" fmla="val 46056"/>
            </a:avLst>
          </a:prstGeom>
          <a:solidFill>
            <a:srgbClr val="003D92"/>
          </a:solidFill>
          <a:ln w="28575">
            <a:solidFill>
              <a:srgbClr val="004E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54" name="正方形/長方形 2053">
            <a:extLst>
              <a:ext uri="{FF2B5EF4-FFF2-40B4-BE49-F238E27FC236}">
                <a16:creationId xmlns:a16="http://schemas.microsoft.com/office/drawing/2014/main" id="{DA791F08-068F-346A-1F8E-0750779D8CA5}"/>
              </a:ext>
            </a:extLst>
          </p:cNvPr>
          <p:cNvSpPr/>
          <p:nvPr/>
        </p:nvSpPr>
        <p:spPr>
          <a:xfrm>
            <a:off x="128464" y="1628801"/>
            <a:ext cx="9577064" cy="4351258"/>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C70ED92-7E9D-9FB6-917A-918DC2F289DA}"/>
              </a:ext>
            </a:extLst>
          </p:cNvPr>
          <p:cNvSpPr/>
          <p:nvPr/>
        </p:nvSpPr>
        <p:spPr>
          <a:xfrm>
            <a:off x="200472" y="3405945"/>
            <a:ext cx="1525771" cy="2346295"/>
          </a:xfrm>
          <a:prstGeom prst="rect">
            <a:avLst/>
          </a:prstGeom>
          <a:noFill/>
          <a:ln w="28575">
            <a:solidFill>
              <a:srgbClr val="011E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CCA6FC30-4C05-D99A-91D4-AE2C080783FF}"/>
              </a:ext>
            </a:extLst>
          </p:cNvPr>
          <p:cNvSpPr/>
          <p:nvPr/>
        </p:nvSpPr>
        <p:spPr>
          <a:xfrm>
            <a:off x="226590" y="2012278"/>
            <a:ext cx="3214242" cy="1247024"/>
          </a:xfrm>
          <a:prstGeom prst="rect">
            <a:avLst/>
          </a:prstGeom>
          <a:noFill/>
          <a:ln w="28575">
            <a:solidFill>
              <a:srgbClr val="011E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E2E17FBC-5745-E9B8-61AE-ACC6466D09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3022" y="3657428"/>
            <a:ext cx="2521683" cy="1891689"/>
          </a:xfrm>
          <a:prstGeom prst="rect">
            <a:avLst/>
          </a:prstGeom>
        </p:spPr>
      </p:pic>
      <p:pic>
        <p:nvPicPr>
          <p:cNvPr id="14" name="図 13">
            <a:extLst>
              <a:ext uri="{FF2B5EF4-FFF2-40B4-BE49-F238E27FC236}">
                <a16:creationId xmlns:a16="http://schemas.microsoft.com/office/drawing/2014/main" id="{0EADBF69-E6B4-EB7A-39E5-BF7CD29014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46625" y="3666234"/>
            <a:ext cx="2521683" cy="1891689"/>
          </a:xfrm>
          <a:prstGeom prst="rect">
            <a:avLst/>
          </a:prstGeom>
        </p:spPr>
      </p:pic>
      <p:sp>
        <p:nvSpPr>
          <p:cNvPr id="16" name="矢印: 右 15">
            <a:extLst>
              <a:ext uri="{FF2B5EF4-FFF2-40B4-BE49-F238E27FC236}">
                <a16:creationId xmlns:a16="http://schemas.microsoft.com/office/drawing/2014/main" id="{19DCBD36-822B-5304-470C-E32AE7450CAE}"/>
              </a:ext>
            </a:extLst>
          </p:cNvPr>
          <p:cNvSpPr/>
          <p:nvPr/>
        </p:nvSpPr>
        <p:spPr>
          <a:xfrm>
            <a:off x="4474733" y="4671093"/>
            <a:ext cx="441864" cy="155089"/>
          </a:xfrm>
          <a:prstGeom prst="rightArrow">
            <a:avLst>
              <a:gd name="adj1" fmla="val 50000"/>
              <a:gd name="adj2" fmla="val 46056"/>
            </a:avLst>
          </a:prstGeom>
          <a:solidFill>
            <a:srgbClr val="003D92"/>
          </a:solidFill>
          <a:ln w="28575">
            <a:solidFill>
              <a:srgbClr val="004E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8" name="正方形/長方形 17">
            <a:extLst>
              <a:ext uri="{FF2B5EF4-FFF2-40B4-BE49-F238E27FC236}">
                <a16:creationId xmlns:a16="http://schemas.microsoft.com/office/drawing/2014/main" id="{43BE85B8-16BF-3837-8072-ADC22E28831A}"/>
              </a:ext>
            </a:extLst>
          </p:cNvPr>
          <p:cNvSpPr/>
          <p:nvPr/>
        </p:nvSpPr>
        <p:spPr>
          <a:xfrm>
            <a:off x="2045726" y="3584553"/>
            <a:ext cx="5283538" cy="2058737"/>
          </a:xfrm>
          <a:prstGeom prst="rect">
            <a:avLst/>
          </a:prstGeom>
          <a:noFill/>
          <a:ln w="28575">
            <a:solidFill>
              <a:srgbClr val="011E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9E669D09-F6D7-D3A7-3A71-9C190B2D0D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06290" y="2023620"/>
            <a:ext cx="1717042" cy="1288072"/>
          </a:xfrm>
          <a:prstGeom prst="rect">
            <a:avLst/>
          </a:prstGeom>
        </p:spPr>
      </p:pic>
      <p:pic>
        <p:nvPicPr>
          <p:cNvPr id="23" name="図 22">
            <a:extLst>
              <a:ext uri="{FF2B5EF4-FFF2-40B4-BE49-F238E27FC236}">
                <a16:creationId xmlns:a16="http://schemas.microsoft.com/office/drawing/2014/main" id="{9CC24845-D37B-2A66-F07B-2453E60B959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45088" y="2011799"/>
            <a:ext cx="1726096" cy="1294864"/>
          </a:xfrm>
          <a:prstGeom prst="rect">
            <a:avLst/>
          </a:prstGeom>
        </p:spPr>
      </p:pic>
      <p:sp>
        <p:nvSpPr>
          <p:cNvPr id="24" name="矢印: 右 23">
            <a:extLst>
              <a:ext uri="{FF2B5EF4-FFF2-40B4-BE49-F238E27FC236}">
                <a16:creationId xmlns:a16="http://schemas.microsoft.com/office/drawing/2014/main" id="{A95FBEA0-F0E6-1967-118D-26016BF0C103}"/>
              </a:ext>
            </a:extLst>
          </p:cNvPr>
          <p:cNvSpPr/>
          <p:nvPr/>
        </p:nvSpPr>
        <p:spPr>
          <a:xfrm>
            <a:off x="5318711" y="2692937"/>
            <a:ext cx="441864" cy="155089"/>
          </a:xfrm>
          <a:prstGeom prst="rightArrow">
            <a:avLst>
              <a:gd name="adj1" fmla="val 50000"/>
              <a:gd name="adj2" fmla="val 46056"/>
            </a:avLst>
          </a:prstGeom>
          <a:solidFill>
            <a:srgbClr val="003D92"/>
          </a:solidFill>
          <a:ln w="28575">
            <a:solidFill>
              <a:srgbClr val="004E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正方形/長方形 25">
            <a:extLst>
              <a:ext uri="{FF2B5EF4-FFF2-40B4-BE49-F238E27FC236}">
                <a16:creationId xmlns:a16="http://schemas.microsoft.com/office/drawing/2014/main" id="{1ED0EEFC-0A67-847A-C821-7B04872912F3}"/>
              </a:ext>
            </a:extLst>
          </p:cNvPr>
          <p:cNvSpPr/>
          <p:nvPr/>
        </p:nvSpPr>
        <p:spPr>
          <a:xfrm>
            <a:off x="3680962" y="1980921"/>
            <a:ext cx="3864326" cy="1425023"/>
          </a:xfrm>
          <a:prstGeom prst="rect">
            <a:avLst/>
          </a:prstGeom>
          <a:noFill/>
          <a:ln w="28575">
            <a:solidFill>
              <a:srgbClr val="011E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89040EA9-682D-CA0E-743B-12952DC75F5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9763" t="14072" r="12832" b="26235"/>
          <a:stretch/>
        </p:blipFill>
        <p:spPr>
          <a:xfrm>
            <a:off x="7748128" y="2023620"/>
            <a:ext cx="1844313" cy="1225259"/>
          </a:xfrm>
          <a:prstGeom prst="rect">
            <a:avLst/>
          </a:prstGeom>
        </p:spPr>
      </p:pic>
      <p:pic>
        <p:nvPicPr>
          <p:cNvPr id="2051" name="図 2050">
            <a:extLst>
              <a:ext uri="{FF2B5EF4-FFF2-40B4-BE49-F238E27FC236}">
                <a16:creationId xmlns:a16="http://schemas.microsoft.com/office/drawing/2014/main" id="{DAA57248-61B2-E66B-DFC5-ABE1415B30F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698" r="9273" b="20368"/>
          <a:stretch/>
        </p:blipFill>
        <p:spPr>
          <a:xfrm>
            <a:off x="7648747" y="3607206"/>
            <a:ext cx="1943134" cy="1547086"/>
          </a:xfrm>
          <a:prstGeom prst="rect">
            <a:avLst/>
          </a:prstGeom>
        </p:spPr>
      </p:pic>
      <p:sp>
        <p:nvSpPr>
          <p:cNvPr id="2056" name="矢印: 右 2055">
            <a:extLst>
              <a:ext uri="{FF2B5EF4-FFF2-40B4-BE49-F238E27FC236}">
                <a16:creationId xmlns:a16="http://schemas.microsoft.com/office/drawing/2014/main" id="{0579F94A-4674-C533-4719-D77749A0FE89}"/>
              </a:ext>
            </a:extLst>
          </p:cNvPr>
          <p:cNvSpPr/>
          <p:nvPr/>
        </p:nvSpPr>
        <p:spPr>
          <a:xfrm rot="5400000">
            <a:off x="8476927" y="3295426"/>
            <a:ext cx="441864" cy="155089"/>
          </a:xfrm>
          <a:prstGeom prst="rightArrow">
            <a:avLst>
              <a:gd name="adj1" fmla="val 50000"/>
              <a:gd name="adj2" fmla="val 46056"/>
            </a:avLst>
          </a:prstGeom>
          <a:solidFill>
            <a:srgbClr val="003D92"/>
          </a:solidFill>
          <a:ln w="28575">
            <a:solidFill>
              <a:srgbClr val="004EA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58" name="正方形/長方形 2057">
            <a:extLst>
              <a:ext uri="{FF2B5EF4-FFF2-40B4-BE49-F238E27FC236}">
                <a16:creationId xmlns:a16="http://schemas.microsoft.com/office/drawing/2014/main" id="{1F2683A8-6313-68FD-ADB8-90FF9812845C}"/>
              </a:ext>
            </a:extLst>
          </p:cNvPr>
          <p:cNvSpPr/>
          <p:nvPr/>
        </p:nvSpPr>
        <p:spPr>
          <a:xfrm>
            <a:off x="7644359" y="1973456"/>
            <a:ext cx="1996231" cy="3255743"/>
          </a:xfrm>
          <a:prstGeom prst="rect">
            <a:avLst/>
          </a:prstGeom>
          <a:noFill/>
          <a:ln w="28575">
            <a:solidFill>
              <a:srgbClr val="011EA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13339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0" name="図 2069">
            <a:extLst>
              <a:ext uri="{FF2B5EF4-FFF2-40B4-BE49-F238E27FC236}">
                <a16:creationId xmlns:a16="http://schemas.microsoft.com/office/drawing/2014/main" id="{394107FF-9E00-ECEB-2C11-360A4745D4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21" t="14422" r="9735" b="27963"/>
          <a:stretch/>
        </p:blipFill>
        <p:spPr>
          <a:xfrm>
            <a:off x="6614121" y="4843710"/>
            <a:ext cx="1923865" cy="1109540"/>
          </a:xfrm>
          <a:prstGeom prst="rect">
            <a:avLst/>
          </a:prstGeom>
        </p:spPr>
      </p:pic>
      <p:pic>
        <p:nvPicPr>
          <p:cNvPr id="137" name="図 136">
            <a:extLst>
              <a:ext uri="{FF2B5EF4-FFF2-40B4-BE49-F238E27FC236}">
                <a16:creationId xmlns:a16="http://schemas.microsoft.com/office/drawing/2014/main" id="{A1F11A05-9007-725D-EF67-78B73818B2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877" y="2339830"/>
            <a:ext cx="1885323" cy="1412452"/>
          </a:xfrm>
          <a:prstGeom prst="rect">
            <a:avLst/>
          </a:prstGeom>
        </p:spPr>
      </p:pic>
      <p:pic>
        <p:nvPicPr>
          <p:cNvPr id="2064" name="図 2063">
            <a:extLst>
              <a:ext uri="{FF2B5EF4-FFF2-40B4-BE49-F238E27FC236}">
                <a16:creationId xmlns:a16="http://schemas.microsoft.com/office/drawing/2014/main" id="{47C3C249-45CA-DD09-04AE-04365D1E56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44" t="11985"/>
          <a:stretch/>
        </p:blipFill>
        <p:spPr>
          <a:xfrm rot="20343630">
            <a:off x="6131920" y="1462138"/>
            <a:ext cx="996172" cy="796711"/>
          </a:xfrm>
          <a:prstGeom prst="rect">
            <a:avLst/>
          </a:prstGeom>
        </p:spPr>
      </p:pic>
      <p:sp>
        <p:nvSpPr>
          <p:cNvPr id="2" name="サブタイトル 1"/>
          <p:cNvSpPr>
            <a:spLocks noGrp="1"/>
          </p:cNvSpPr>
          <p:nvPr>
            <p:ph type="subTitle" idx="1"/>
          </p:nvPr>
        </p:nvSpPr>
        <p:spPr>
          <a:xfrm>
            <a:off x="29392" y="730382"/>
            <a:ext cx="9876607" cy="970426"/>
          </a:xfrm>
        </p:spPr>
        <p:txBody>
          <a:bodyPr/>
          <a:lstStyle/>
          <a:p>
            <a:pPr algn="l"/>
            <a:r>
              <a:rPr lang="ja-JP" altLang="en-US" b="1" i="0" dirty="0">
                <a:solidFill>
                  <a:srgbClr val="333333"/>
                </a:solidFill>
                <a:effectLst/>
                <a:latin typeface="Hiragino Kaku Gothic Pro"/>
              </a:rPr>
              <a:t>アフターメンテナンス後の２ショット写真です。</a:t>
            </a:r>
            <a:endParaRPr lang="en-US" altLang="ja-JP" b="1" i="0" dirty="0">
              <a:solidFill>
                <a:srgbClr val="333333"/>
              </a:solidFill>
              <a:effectLst/>
              <a:latin typeface="Hiragino Kaku Gothic Pro"/>
            </a:endParaRPr>
          </a:p>
        </p:txBody>
      </p:sp>
      <p:sp>
        <p:nvSpPr>
          <p:cNvPr id="3" name="タイトル 2"/>
          <p:cNvSpPr>
            <a:spLocks noGrp="1"/>
          </p:cNvSpPr>
          <p:nvPr>
            <p:ph type="ctrTitle"/>
          </p:nvPr>
        </p:nvSpPr>
        <p:spPr/>
        <p:txBody>
          <a:bodyPr/>
          <a:lstStyle/>
          <a:p>
            <a:r>
              <a:rPr kumimoji="1" lang="ja-JP" altLang="en-US" dirty="0"/>
              <a:t>アフターメンテナンス事業部活動事項②</a:t>
            </a:r>
          </a:p>
        </p:txBody>
      </p:sp>
      <p:sp>
        <p:nvSpPr>
          <p:cNvPr id="9" name="テキスト ボックス 8"/>
          <p:cNvSpPr txBox="1"/>
          <p:nvPr/>
        </p:nvSpPr>
        <p:spPr>
          <a:xfrm>
            <a:off x="776536" y="5949280"/>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皆様の笑顔に支えられて、創業２０年！</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ご支援いただき、誠に有難う御座いました！</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5"/>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15" name="図 14">
            <a:extLst>
              <a:ext uri="{FF2B5EF4-FFF2-40B4-BE49-F238E27FC236}">
                <a16:creationId xmlns:a16="http://schemas.microsoft.com/office/drawing/2014/main" id="{11C0C878-0761-6DCE-9453-DC2A8CF833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020" b="24060"/>
          <a:stretch/>
        </p:blipFill>
        <p:spPr>
          <a:xfrm rot="848572">
            <a:off x="8021982" y="2069515"/>
            <a:ext cx="1730843" cy="1217625"/>
          </a:xfrm>
          <a:prstGeom prst="rect">
            <a:avLst/>
          </a:prstGeom>
        </p:spPr>
      </p:pic>
      <p:pic>
        <p:nvPicPr>
          <p:cNvPr id="2053" name="図 2052">
            <a:extLst>
              <a:ext uri="{FF2B5EF4-FFF2-40B4-BE49-F238E27FC236}">
                <a16:creationId xmlns:a16="http://schemas.microsoft.com/office/drawing/2014/main" id="{1D070C39-5EF9-C7BD-7640-F0D1601460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6054" y="3945465"/>
            <a:ext cx="2137391" cy="1603405"/>
          </a:xfrm>
          <a:prstGeom prst="rect">
            <a:avLst/>
          </a:prstGeom>
        </p:spPr>
      </p:pic>
      <p:pic>
        <p:nvPicPr>
          <p:cNvPr id="5" name="図 4">
            <a:extLst>
              <a:ext uri="{FF2B5EF4-FFF2-40B4-BE49-F238E27FC236}">
                <a16:creationId xmlns:a16="http://schemas.microsoft.com/office/drawing/2014/main" id="{FE1DDEBC-DE6D-4A4F-C5B6-9DA33FF68A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233" y="1061239"/>
            <a:ext cx="1721882" cy="1291703"/>
          </a:xfrm>
          <a:prstGeom prst="rect">
            <a:avLst/>
          </a:prstGeom>
        </p:spPr>
      </p:pic>
      <p:pic>
        <p:nvPicPr>
          <p:cNvPr id="11" name="図 10">
            <a:extLst>
              <a:ext uri="{FF2B5EF4-FFF2-40B4-BE49-F238E27FC236}">
                <a16:creationId xmlns:a16="http://schemas.microsoft.com/office/drawing/2014/main" id="{22D3BD5E-F165-5D63-41FA-98BEB8AFC7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7322" y="2049932"/>
            <a:ext cx="4283001" cy="3212976"/>
          </a:xfrm>
          <a:prstGeom prst="rect">
            <a:avLst/>
          </a:prstGeom>
        </p:spPr>
      </p:pic>
      <p:pic>
        <p:nvPicPr>
          <p:cNvPr id="18" name="図 17">
            <a:extLst>
              <a:ext uri="{FF2B5EF4-FFF2-40B4-BE49-F238E27FC236}">
                <a16:creationId xmlns:a16="http://schemas.microsoft.com/office/drawing/2014/main" id="{02609B97-01EA-AAE2-5C08-8D66281B945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971" t="17276"/>
          <a:stretch/>
        </p:blipFill>
        <p:spPr>
          <a:xfrm rot="20059595">
            <a:off x="1948088" y="1347317"/>
            <a:ext cx="1822580" cy="1314715"/>
          </a:xfrm>
          <a:prstGeom prst="rect">
            <a:avLst/>
          </a:prstGeom>
        </p:spPr>
      </p:pic>
      <p:pic>
        <p:nvPicPr>
          <p:cNvPr id="20" name="図 19">
            <a:extLst>
              <a:ext uri="{FF2B5EF4-FFF2-40B4-BE49-F238E27FC236}">
                <a16:creationId xmlns:a16="http://schemas.microsoft.com/office/drawing/2014/main" id="{CAF75E6E-8F53-2292-C6E4-5C1DE93894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53844" y="890797"/>
            <a:ext cx="1762656" cy="1322290"/>
          </a:xfrm>
          <a:prstGeom prst="rect">
            <a:avLst/>
          </a:prstGeom>
        </p:spPr>
      </p:pic>
      <p:pic>
        <p:nvPicPr>
          <p:cNvPr id="23" name="図 22">
            <a:extLst>
              <a:ext uri="{FF2B5EF4-FFF2-40B4-BE49-F238E27FC236}">
                <a16:creationId xmlns:a16="http://schemas.microsoft.com/office/drawing/2014/main" id="{77540A01-5197-A8B5-D04E-E02B64BA1E8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5030" b="8579"/>
          <a:stretch/>
        </p:blipFill>
        <p:spPr>
          <a:xfrm rot="1050285">
            <a:off x="7343003" y="1626679"/>
            <a:ext cx="1023066" cy="825742"/>
          </a:xfrm>
          <a:prstGeom prst="rect">
            <a:avLst/>
          </a:prstGeom>
        </p:spPr>
      </p:pic>
      <p:pic>
        <p:nvPicPr>
          <p:cNvPr id="26" name="図 25">
            <a:extLst>
              <a:ext uri="{FF2B5EF4-FFF2-40B4-BE49-F238E27FC236}">
                <a16:creationId xmlns:a16="http://schemas.microsoft.com/office/drawing/2014/main" id="{44D8972D-9EC6-F75E-CB8B-EF45D33DD6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1212" y="4499116"/>
            <a:ext cx="1974143" cy="1480941"/>
          </a:xfrm>
          <a:prstGeom prst="rect">
            <a:avLst/>
          </a:prstGeom>
        </p:spPr>
      </p:pic>
      <p:pic>
        <p:nvPicPr>
          <p:cNvPr id="2050" name="図 2049">
            <a:extLst>
              <a:ext uri="{FF2B5EF4-FFF2-40B4-BE49-F238E27FC236}">
                <a16:creationId xmlns:a16="http://schemas.microsoft.com/office/drawing/2014/main" id="{E551938A-D71D-7881-2E34-388137B7910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548659">
            <a:off x="2006798" y="3887272"/>
            <a:ext cx="2455705" cy="1842194"/>
          </a:xfrm>
          <a:prstGeom prst="rect">
            <a:avLst/>
          </a:prstGeom>
        </p:spPr>
      </p:pic>
      <p:pic>
        <p:nvPicPr>
          <p:cNvPr id="2052" name="図 2051">
            <a:extLst>
              <a:ext uri="{FF2B5EF4-FFF2-40B4-BE49-F238E27FC236}">
                <a16:creationId xmlns:a16="http://schemas.microsoft.com/office/drawing/2014/main" id="{A963FC88-E747-5B3F-7010-64F86BC9537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796888">
            <a:off x="7950440" y="5323663"/>
            <a:ext cx="1167390" cy="875740"/>
          </a:xfrm>
          <a:prstGeom prst="rect">
            <a:avLst/>
          </a:prstGeom>
        </p:spPr>
      </p:pic>
      <p:pic>
        <p:nvPicPr>
          <p:cNvPr id="2058" name="図 2057">
            <a:extLst>
              <a:ext uri="{FF2B5EF4-FFF2-40B4-BE49-F238E27FC236}">
                <a16:creationId xmlns:a16="http://schemas.microsoft.com/office/drawing/2014/main" id="{C4BE85E4-E142-1C56-9C42-9E463371978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90448" y="5112996"/>
            <a:ext cx="1176569" cy="882626"/>
          </a:xfrm>
          <a:prstGeom prst="rect">
            <a:avLst/>
          </a:prstGeom>
        </p:spPr>
      </p:pic>
      <p:pic>
        <p:nvPicPr>
          <p:cNvPr id="2060" name="図 2059">
            <a:extLst>
              <a:ext uri="{FF2B5EF4-FFF2-40B4-BE49-F238E27FC236}">
                <a16:creationId xmlns:a16="http://schemas.microsoft.com/office/drawing/2014/main" id="{65322076-9D2B-EF55-C8F3-37FF8F6805A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27797" y="800745"/>
            <a:ext cx="1730843" cy="1298425"/>
          </a:xfrm>
          <a:prstGeom prst="rect">
            <a:avLst/>
          </a:prstGeom>
        </p:spPr>
      </p:pic>
      <p:pic>
        <p:nvPicPr>
          <p:cNvPr id="2062" name="図 2061">
            <a:extLst>
              <a:ext uri="{FF2B5EF4-FFF2-40B4-BE49-F238E27FC236}">
                <a16:creationId xmlns:a16="http://schemas.microsoft.com/office/drawing/2014/main" id="{B4C75152-EA2C-3ABE-818A-36D0C21AF76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t="19159" r="12009"/>
          <a:stretch/>
        </p:blipFill>
        <p:spPr>
          <a:xfrm>
            <a:off x="1790100" y="991161"/>
            <a:ext cx="974320" cy="671506"/>
          </a:xfrm>
          <a:prstGeom prst="rect">
            <a:avLst/>
          </a:prstGeom>
        </p:spPr>
      </p:pic>
      <p:pic>
        <p:nvPicPr>
          <p:cNvPr id="2066" name="図 2065">
            <a:extLst>
              <a:ext uri="{FF2B5EF4-FFF2-40B4-BE49-F238E27FC236}">
                <a16:creationId xmlns:a16="http://schemas.microsoft.com/office/drawing/2014/main" id="{AF3730E4-9DA5-6B7D-5F21-29646B83CEF1}"/>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11561" t="12230"/>
          <a:stretch/>
        </p:blipFill>
        <p:spPr>
          <a:xfrm>
            <a:off x="3554240" y="890797"/>
            <a:ext cx="1040552" cy="774681"/>
          </a:xfrm>
          <a:prstGeom prst="rect">
            <a:avLst/>
          </a:prstGeom>
        </p:spPr>
      </p:pic>
      <p:pic>
        <p:nvPicPr>
          <p:cNvPr id="2068" name="図 2067">
            <a:extLst>
              <a:ext uri="{FF2B5EF4-FFF2-40B4-BE49-F238E27FC236}">
                <a16:creationId xmlns:a16="http://schemas.microsoft.com/office/drawing/2014/main" id="{5F78F0F5-F4CF-A8BC-B7AB-13AFB52F6AC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t="14131" r="17978" b="2748"/>
          <a:stretch/>
        </p:blipFill>
        <p:spPr>
          <a:xfrm>
            <a:off x="5797642" y="766960"/>
            <a:ext cx="1036772" cy="788174"/>
          </a:xfrm>
          <a:prstGeom prst="rect">
            <a:avLst/>
          </a:prstGeom>
        </p:spPr>
      </p:pic>
      <p:pic>
        <p:nvPicPr>
          <p:cNvPr id="2072" name="図 2071">
            <a:extLst>
              <a:ext uri="{FF2B5EF4-FFF2-40B4-BE49-F238E27FC236}">
                <a16:creationId xmlns:a16="http://schemas.microsoft.com/office/drawing/2014/main" id="{C31DCAEA-8102-C7C9-D7DE-1EE6B9B2E41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1784622">
            <a:off x="8805960" y="5253982"/>
            <a:ext cx="879540" cy="659358"/>
          </a:xfrm>
          <a:prstGeom prst="rect">
            <a:avLst/>
          </a:prstGeom>
        </p:spPr>
      </p:pic>
      <p:pic>
        <p:nvPicPr>
          <p:cNvPr id="2074" name="図 2073">
            <a:extLst>
              <a:ext uri="{FF2B5EF4-FFF2-40B4-BE49-F238E27FC236}">
                <a16:creationId xmlns:a16="http://schemas.microsoft.com/office/drawing/2014/main" id="{41B5992F-DDF5-D971-1916-8FFA48C836D7}"/>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t="12740" r="22620"/>
          <a:stretch/>
        </p:blipFill>
        <p:spPr>
          <a:xfrm rot="21118600">
            <a:off x="1769528" y="2738987"/>
            <a:ext cx="1584712" cy="1338838"/>
          </a:xfrm>
          <a:prstGeom prst="rect">
            <a:avLst/>
          </a:prstGeom>
        </p:spPr>
      </p:pic>
      <p:pic>
        <p:nvPicPr>
          <p:cNvPr id="2076" name="図 2075">
            <a:extLst>
              <a:ext uri="{FF2B5EF4-FFF2-40B4-BE49-F238E27FC236}">
                <a16:creationId xmlns:a16="http://schemas.microsoft.com/office/drawing/2014/main" id="{973C9EB1-C307-2650-D727-CDA18DB4C274}"/>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13205" t="10080"/>
          <a:stretch/>
        </p:blipFill>
        <p:spPr>
          <a:xfrm>
            <a:off x="748321" y="3581717"/>
            <a:ext cx="1386701" cy="1076308"/>
          </a:xfrm>
          <a:prstGeom prst="rect">
            <a:avLst/>
          </a:prstGeom>
        </p:spPr>
      </p:pic>
      <p:pic>
        <p:nvPicPr>
          <p:cNvPr id="2078" name="図 2077">
            <a:extLst>
              <a:ext uri="{FF2B5EF4-FFF2-40B4-BE49-F238E27FC236}">
                <a16:creationId xmlns:a16="http://schemas.microsoft.com/office/drawing/2014/main" id="{98DCA03B-A92E-6B18-140B-A55EA187DBB7}"/>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19929" t="12290"/>
          <a:stretch/>
        </p:blipFill>
        <p:spPr>
          <a:xfrm>
            <a:off x="108770" y="3471880"/>
            <a:ext cx="948179" cy="778130"/>
          </a:xfrm>
          <a:prstGeom prst="rect">
            <a:avLst/>
          </a:prstGeom>
        </p:spPr>
      </p:pic>
      <p:pic>
        <p:nvPicPr>
          <p:cNvPr id="128" name="図 127">
            <a:extLst>
              <a:ext uri="{FF2B5EF4-FFF2-40B4-BE49-F238E27FC236}">
                <a16:creationId xmlns:a16="http://schemas.microsoft.com/office/drawing/2014/main" id="{98D917C9-9178-DCFA-CACD-EC22D7BC509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731394" y="3262625"/>
            <a:ext cx="1679172" cy="1258007"/>
          </a:xfrm>
          <a:prstGeom prst="rect">
            <a:avLst/>
          </a:prstGeom>
        </p:spPr>
      </p:pic>
      <p:pic>
        <p:nvPicPr>
          <p:cNvPr id="130" name="図 129">
            <a:extLst>
              <a:ext uri="{FF2B5EF4-FFF2-40B4-BE49-F238E27FC236}">
                <a16:creationId xmlns:a16="http://schemas.microsoft.com/office/drawing/2014/main" id="{27CB79D5-A7C3-F25C-5753-3A9D8551D614}"/>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r="9856" b="27581"/>
          <a:stretch/>
        </p:blipFill>
        <p:spPr>
          <a:xfrm rot="262429">
            <a:off x="6510738" y="2171593"/>
            <a:ext cx="1857546" cy="1118001"/>
          </a:xfrm>
          <a:prstGeom prst="rect">
            <a:avLst/>
          </a:prstGeom>
        </p:spPr>
      </p:pic>
      <p:pic>
        <p:nvPicPr>
          <p:cNvPr id="133" name="図 132">
            <a:extLst>
              <a:ext uri="{FF2B5EF4-FFF2-40B4-BE49-F238E27FC236}">
                <a16:creationId xmlns:a16="http://schemas.microsoft.com/office/drawing/2014/main" id="{103DA924-C96E-6226-1F91-A53DF41876C1}"/>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l="24974" t="6692"/>
          <a:stretch/>
        </p:blipFill>
        <p:spPr>
          <a:xfrm>
            <a:off x="96309" y="4157155"/>
            <a:ext cx="960640" cy="895061"/>
          </a:xfrm>
          <a:prstGeom prst="rect">
            <a:avLst/>
          </a:prstGeom>
        </p:spPr>
      </p:pic>
      <p:pic>
        <p:nvPicPr>
          <p:cNvPr id="135" name="図 134">
            <a:extLst>
              <a:ext uri="{FF2B5EF4-FFF2-40B4-BE49-F238E27FC236}">
                <a16:creationId xmlns:a16="http://schemas.microsoft.com/office/drawing/2014/main" id="{979F04C3-6D6A-F270-1643-235ED8F7F236}"/>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23742" t="16942" r="9882" b="27415"/>
          <a:stretch/>
        </p:blipFill>
        <p:spPr>
          <a:xfrm>
            <a:off x="3582829" y="1736543"/>
            <a:ext cx="991138" cy="622457"/>
          </a:xfrm>
          <a:prstGeom prst="rect">
            <a:avLst/>
          </a:prstGeom>
        </p:spPr>
      </p:pic>
      <p:pic>
        <p:nvPicPr>
          <p:cNvPr id="139" name="図 138">
            <a:extLst>
              <a:ext uri="{FF2B5EF4-FFF2-40B4-BE49-F238E27FC236}">
                <a16:creationId xmlns:a16="http://schemas.microsoft.com/office/drawing/2014/main" id="{F2F79ADF-A1B4-1E73-BE29-BA439D4A0570}"/>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10507" t="14754"/>
          <a:stretch/>
        </p:blipFill>
        <p:spPr>
          <a:xfrm>
            <a:off x="6723473" y="750381"/>
            <a:ext cx="1304323" cy="930806"/>
          </a:xfrm>
          <a:prstGeom prst="rect">
            <a:avLst/>
          </a:prstGeom>
        </p:spPr>
      </p:pic>
      <p:pic>
        <p:nvPicPr>
          <p:cNvPr id="141" name="図 140">
            <a:extLst>
              <a:ext uri="{FF2B5EF4-FFF2-40B4-BE49-F238E27FC236}">
                <a16:creationId xmlns:a16="http://schemas.microsoft.com/office/drawing/2014/main" id="{0CBEC476-5AB6-C3F2-0507-C0A9E52DE9C7}"/>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788929" y="5115972"/>
            <a:ext cx="1176569" cy="881466"/>
          </a:xfrm>
          <a:prstGeom prst="rect">
            <a:avLst/>
          </a:prstGeom>
        </p:spPr>
      </p:pic>
      <p:pic>
        <p:nvPicPr>
          <p:cNvPr id="14" name="図 13">
            <a:extLst>
              <a:ext uri="{FF2B5EF4-FFF2-40B4-BE49-F238E27FC236}">
                <a16:creationId xmlns:a16="http://schemas.microsoft.com/office/drawing/2014/main" id="{CFAC3C3E-C0A6-2172-C840-5793CFCF8767}"/>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15515" r="21046"/>
          <a:stretch/>
        </p:blipFill>
        <p:spPr>
          <a:xfrm rot="1315015">
            <a:off x="5486133" y="3942228"/>
            <a:ext cx="1593909" cy="1884816"/>
          </a:xfrm>
          <a:prstGeom prst="rect">
            <a:avLst/>
          </a:prstGeom>
        </p:spPr>
      </p:pic>
      <p:pic>
        <p:nvPicPr>
          <p:cNvPr id="143" name="図 142">
            <a:extLst>
              <a:ext uri="{FF2B5EF4-FFF2-40B4-BE49-F238E27FC236}">
                <a16:creationId xmlns:a16="http://schemas.microsoft.com/office/drawing/2014/main" id="{3039C95F-6153-8418-C747-F8FF369C332A}"/>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t="11790" r="11124"/>
          <a:stretch/>
        </p:blipFill>
        <p:spPr>
          <a:xfrm>
            <a:off x="5167017" y="5321048"/>
            <a:ext cx="888524" cy="660677"/>
          </a:xfrm>
          <a:prstGeom prst="rect">
            <a:avLst/>
          </a:prstGeom>
        </p:spPr>
      </p:pic>
      <p:pic>
        <p:nvPicPr>
          <p:cNvPr id="28" name="図 27">
            <a:extLst>
              <a:ext uri="{FF2B5EF4-FFF2-40B4-BE49-F238E27FC236}">
                <a16:creationId xmlns:a16="http://schemas.microsoft.com/office/drawing/2014/main" id="{CE11938F-F9E9-35B6-DE71-337E4826CF2E}"/>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8156937" y="3036631"/>
            <a:ext cx="1387303" cy="1040712"/>
          </a:xfrm>
          <a:prstGeom prst="rect">
            <a:avLst/>
          </a:prstGeom>
        </p:spPr>
      </p:pic>
    </p:spTree>
    <p:extLst>
      <p:ext uri="{BB962C8B-B14F-4D97-AF65-F5344CB8AC3E}">
        <p14:creationId xmlns:p14="http://schemas.microsoft.com/office/powerpoint/2010/main" val="1095546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3" y="730382"/>
            <a:ext cx="4203528" cy="5249676"/>
          </a:xfrm>
        </p:spPr>
        <p:txBody>
          <a:bodyPr/>
          <a:lstStyle/>
          <a:p>
            <a:pPr algn="l"/>
            <a:r>
              <a:rPr lang="ja-JP" altLang="en-US" b="1" i="0" dirty="0">
                <a:solidFill>
                  <a:srgbClr val="333333"/>
                </a:solidFill>
                <a:effectLst/>
                <a:latin typeface="Hiragino Kaku Gothic Pro"/>
              </a:rPr>
              <a:t>施工会社の選定方法って、皆さん選び方が様々な様です。</a:t>
            </a:r>
            <a:endParaRPr lang="en-US" altLang="ja-JP" b="1" i="0" dirty="0">
              <a:solidFill>
                <a:srgbClr val="333333"/>
              </a:solidFill>
              <a:effectLst/>
              <a:latin typeface="Hiragino Kaku Gothic Pro"/>
            </a:endParaRPr>
          </a:p>
          <a:p>
            <a:pPr algn="l"/>
            <a:r>
              <a:rPr lang="ja-JP" altLang="en-US" b="1" dirty="0">
                <a:solidFill>
                  <a:srgbClr val="333333"/>
                </a:solidFill>
                <a:latin typeface="Hiragino Kaku Gothic Pro"/>
              </a:rPr>
              <a:t>相見積もりの際に、価格だけを</a:t>
            </a:r>
            <a:endParaRPr lang="en-US" altLang="ja-JP" b="1" dirty="0">
              <a:solidFill>
                <a:srgbClr val="333333"/>
              </a:solidFill>
              <a:latin typeface="Hiragino Kaku Gothic Pro"/>
            </a:endParaRPr>
          </a:p>
          <a:p>
            <a:pPr algn="l"/>
            <a:r>
              <a:rPr lang="ja-JP" altLang="en-US" b="1" i="0" dirty="0">
                <a:solidFill>
                  <a:srgbClr val="333333"/>
                </a:solidFill>
                <a:effectLst/>
                <a:latin typeface="Hiragino Kaku Gothic Pro"/>
              </a:rPr>
              <a:t>重視される方も正解</a:t>
            </a:r>
            <a:endParaRPr lang="en-US" altLang="ja-JP" b="1" i="0" dirty="0">
              <a:solidFill>
                <a:srgbClr val="333333"/>
              </a:solidFill>
              <a:effectLst/>
              <a:latin typeface="Hiragino Kaku Gothic Pro"/>
            </a:endParaRPr>
          </a:p>
          <a:p>
            <a:pPr algn="l"/>
            <a:r>
              <a:rPr lang="ja-JP" altLang="en-US" b="1" dirty="0">
                <a:solidFill>
                  <a:srgbClr val="333333"/>
                </a:solidFill>
                <a:latin typeface="Hiragino Kaku Gothic Pro"/>
              </a:rPr>
              <a:t>ですし、品質を重視</a:t>
            </a:r>
            <a:endParaRPr lang="en-US" altLang="ja-JP" b="1" dirty="0">
              <a:solidFill>
                <a:srgbClr val="333333"/>
              </a:solidFill>
              <a:latin typeface="Hiragino Kaku Gothic Pro"/>
            </a:endParaRPr>
          </a:p>
          <a:p>
            <a:pPr algn="l"/>
            <a:r>
              <a:rPr lang="ja-JP" altLang="en-US" b="1" i="0" dirty="0">
                <a:solidFill>
                  <a:srgbClr val="333333"/>
                </a:solidFill>
                <a:effectLst/>
                <a:latin typeface="Hiragino Kaku Gothic Pro"/>
              </a:rPr>
              <a:t>される方も正解。</a:t>
            </a:r>
            <a:endParaRPr lang="en-US" altLang="ja-JP" b="1" i="0" dirty="0">
              <a:solidFill>
                <a:srgbClr val="333333"/>
              </a:solidFill>
              <a:effectLst/>
              <a:latin typeface="Hiragino Kaku Gothic Pro"/>
            </a:endParaRPr>
          </a:p>
          <a:p>
            <a:pPr algn="l"/>
            <a:r>
              <a:rPr lang="ja-JP" altLang="en-US" b="1" i="0" dirty="0">
                <a:solidFill>
                  <a:srgbClr val="333333"/>
                </a:solidFill>
                <a:effectLst/>
                <a:latin typeface="Hiragino Kaku Gothic Pro"/>
              </a:rPr>
              <a:t>ご本人様が決められ</a:t>
            </a:r>
            <a:endParaRPr lang="en-US" altLang="ja-JP" b="1" i="0" dirty="0">
              <a:solidFill>
                <a:srgbClr val="333333"/>
              </a:solidFill>
              <a:effectLst/>
              <a:latin typeface="Hiragino Kaku Gothic Pro"/>
            </a:endParaRPr>
          </a:p>
          <a:p>
            <a:pPr algn="l"/>
            <a:r>
              <a:rPr lang="ja-JP" altLang="en-US" b="1" dirty="0">
                <a:solidFill>
                  <a:srgbClr val="333333"/>
                </a:solidFill>
                <a:latin typeface="Hiragino Kaku Gothic Pro"/>
              </a:rPr>
              <a:t>た事はどれも正解</a:t>
            </a:r>
            <a:endParaRPr lang="en-US" altLang="ja-JP" b="1" dirty="0">
              <a:solidFill>
                <a:srgbClr val="333333"/>
              </a:solidFill>
              <a:latin typeface="Hiragino Kaku Gothic Pro"/>
            </a:endParaRPr>
          </a:p>
          <a:p>
            <a:pPr algn="l"/>
            <a:r>
              <a:rPr lang="ja-JP" altLang="en-US" b="1" i="0" dirty="0">
                <a:solidFill>
                  <a:srgbClr val="333333"/>
                </a:solidFill>
                <a:effectLst/>
                <a:latin typeface="Hiragino Kaku Gothic Pro"/>
              </a:rPr>
              <a:t>だと思います。</a:t>
            </a:r>
            <a:endParaRPr lang="en-US" altLang="ja-JP" b="1" i="0" dirty="0">
              <a:solidFill>
                <a:srgbClr val="333333"/>
              </a:solidFill>
              <a:effectLst/>
              <a:latin typeface="Hiragino Kaku Gothic Pro"/>
            </a:endParaRPr>
          </a:p>
          <a:p>
            <a:pPr algn="l"/>
            <a:endParaRPr lang="en-US" altLang="ja-JP" b="1" dirty="0">
              <a:solidFill>
                <a:srgbClr val="333333"/>
              </a:solidFill>
              <a:latin typeface="Hiragino Kaku Gothic Pro"/>
            </a:endParaRPr>
          </a:p>
          <a:p>
            <a:pPr algn="l"/>
            <a:r>
              <a:rPr lang="ja-JP" altLang="en-US" b="1" i="0" dirty="0">
                <a:solidFill>
                  <a:srgbClr val="333333"/>
                </a:solidFill>
                <a:effectLst/>
                <a:latin typeface="Hiragino Kaku Gothic Pro"/>
              </a:rPr>
              <a:t>後悔されている方も</a:t>
            </a:r>
            <a:endParaRPr lang="en-US" altLang="ja-JP" b="1" i="0" dirty="0">
              <a:solidFill>
                <a:srgbClr val="333333"/>
              </a:solidFill>
              <a:effectLst/>
              <a:latin typeface="Hiragino Kaku Gothic Pro"/>
            </a:endParaRPr>
          </a:p>
          <a:p>
            <a:pPr algn="l"/>
            <a:r>
              <a:rPr lang="ja-JP" altLang="en-US" b="1" dirty="0">
                <a:solidFill>
                  <a:srgbClr val="333333"/>
                </a:solidFill>
                <a:latin typeface="Hiragino Kaku Gothic Pro"/>
              </a:rPr>
              <a:t>いらっしゃるので、</a:t>
            </a:r>
            <a:endParaRPr lang="en-US" altLang="ja-JP" b="1" dirty="0">
              <a:solidFill>
                <a:srgbClr val="333333"/>
              </a:solidFill>
              <a:latin typeface="Hiragino Kaku Gothic Pro"/>
            </a:endParaRPr>
          </a:p>
          <a:p>
            <a:pPr algn="l"/>
            <a:r>
              <a:rPr lang="ja-JP" altLang="en-US" b="1" i="0" dirty="0">
                <a:solidFill>
                  <a:srgbClr val="333333"/>
                </a:solidFill>
                <a:effectLst/>
                <a:latin typeface="Hiragino Kaku Gothic Pro"/>
              </a:rPr>
              <a:t>そのご意見を少々</a:t>
            </a:r>
            <a:endParaRPr lang="en-US" altLang="ja-JP" b="1" i="0" dirty="0">
              <a:solidFill>
                <a:srgbClr val="333333"/>
              </a:solidFill>
              <a:effectLst/>
              <a:latin typeface="Hiragino Kaku Gothic Pro"/>
            </a:endParaRPr>
          </a:p>
          <a:p>
            <a:pPr algn="l"/>
            <a:r>
              <a:rPr lang="ja-JP" altLang="en-US" b="1" dirty="0">
                <a:solidFill>
                  <a:srgbClr val="333333"/>
                </a:solidFill>
                <a:latin typeface="Hiragino Kaku Gothic Pro"/>
              </a:rPr>
              <a:t>お伝えすると、部分</a:t>
            </a:r>
            <a:endParaRPr lang="en-US" altLang="ja-JP" b="1" dirty="0">
              <a:solidFill>
                <a:srgbClr val="333333"/>
              </a:solidFill>
              <a:latin typeface="Hiragino Kaku Gothic Pro"/>
            </a:endParaRPr>
          </a:p>
          <a:p>
            <a:pPr algn="l"/>
            <a:r>
              <a:rPr lang="ja-JP" altLang="en-US" b="1" i="0" dirty="0">
                <a:solidFill>
                  <a:srgbClr val="333333"/>
                </a:solidFill>
                <a:effectLst/>
                <a:latin typeface="Hiragino Kaku Gothic Pro"/>
              </a:rPr>
              <a:t>的な事だけではなく、</a:t>
            </a:r>
            <a:endParaRPr lang="en-US" altLang="ja-JP" b="1" i="0" dirty="0">
              <a:solidFill>
                <a:srgbClr val="333333"/>
              </a:solidFill>
              <a:effectLst/>
              <a:latin typeface="Hiragino Kaku Gothic Pro"/>
            </a:endParaRPr>
          </a:p>
          <a:p>
            <a:pPr algn="l"/>
            <a:r>
              <a:rPr lang="ja-JP" altLang="en-US" b="1" dirty="0">
                <a:solidFill>
                  <a:srgbClr val="333333"/>
                </a:solidFill>
                <a:latin typeface="Hiragino Kaku Gothic Pro"/>
              </a:rPr>
              <a:t>トータル的に任せら</a:t>
            </a:r>
            <a:endParaRPr lang="en-US" altLang="ja-JP" b="1" dirty="0">
              <a:solidFill>
                <a:srgbClr val="333333"/>
              </a:solidFill>
              <a:latin typeface="Hiragino Kaku Gothic Pro"/>
            </a:endParaRPr>
          </a:p>
          <a:p>
            <a:pPr algn="l"/>
            <a:r>
              <a:rPr lang="ja-JP" altLang="en-US" b="1" dirty="0">
                <a:solidFill>
                  <a:srgbClr val="333333"/>
                </a:solidFill>
                <a:latin typeface="Hiragino Kaku Gothic Pro"/>
              </a:rPr>
              <a:t>れる会社にしておけ</a:t>
            </a:r>
            <a:endParaRPr lang="en-US" altLang="ja-JP" b="1" dirty="0">
              <a:solidFill>
                <a:srgbClr val="333333"/>
              </a:solidFill>
              <a:latin typeface="Hiragino Kaku Gothic Pro"/>
            </a:endParaRPr>
          </a:p>
          <a:p>
            <a:pPr algn="l"/>
            <a:r>
              <a:rPr lang="ja-JP" altLang="en-US" b="1" dirty="0">
                <a:solidFill>
                  <a:srgbClr val="333333"/>
                </a:solidFill>
                <a:latin typeface="Hiragino Kaku Gothic Pro"/>
              </a:rPr>
              <a:t>ば良かった</a:t>
            </a:r>
            <a:r>
              <a:rPr lang="en-US" altLang="ja-JP" b="1" dirty="0">
                <a:solidFill>
                  <a:srgbClr val="333333"/>
                </a:solidFill>
                <a:latin typeface="Hiragino Kaku Gothic Pro"/>
              </a:rPr>
              <a:t>…</a:t>
            </a:r>
          </a:p>
          <a:p>
            <a:pPr algn="l"/>
            <a:r>
              <a:rPr lang="ja-JP" altLang="en-US" b="1" i="0" dirty="0">
                <a:solidFill>
                  <a:srgbClr val="333333"/>
                </a:solidFill>
                <a:effectLst/>
                <a:latin typeface="Hiragino Kaku Gothic Pro"/>
              </a:rPr>
              <a:t>と言うご意見も多く</a:t>
            </a:r>
            <a:endParaRPr lang="en-US" altLang="ja-JP" b="1" i="0" dirty="0">
              <a:solidFill>
                <a:srgbClr val="333333"/>
              </a:solidFill>
              <a:effectLst/>
              <a:latin typeface="Hiragino Kaku Gothic Pro"/>
            </a:endParaRPr>
          </a:p>
          <a:p>
            <a:pPr algn="l"/>
            <a:r>
              <a:rPr lang="ja-JP" altLang="en-US" b="1" dirty="0">
                <a:solidFill>
                  <a:srgbClr val="333333"/>
                </a:solidFill>
                <a:latin typeface="Hiragino Kaku Gothic Pro"/>
              </a:rPr>
              <a:t>頂きます。何故でしょうか？？</a:t>
            </a:r>
            <a:endParaRPr lang="en-US" altLang="ja-JP" b="1" i="0" dirty="0">
              <a:solidFill>
                <a:srgbClr val="333333"/>
              </a:solidFill>
              <a:effectLst/>
              <a:latin typeface="Hiragino Kaku Gothic Pro"/>
            </a:endParaRPr>
          </a:p>
        </p:txBody>
      </p:sp>
      <p:sp>
        <p:nvSpPr>
          <p:cNvPr id="3" name="タイトル 2"/>
          <p:cNvSpPr>
            <a:spLocks noGrp="1"/>
          </p:cNvSpPr>
          <p:nvPr>
            <p:ph type="ctrTitle"/>
          </p:nvPr>
        </p:nvSpPr>
        <p:spPr/>
        <p:txBody>
          <a:bodyPr/>
          <a:lstStyle/>
          <a:p>
            <a:r>
              <a:rPr kumimoji="1" lang="ja-JP" altLang="en-US" dirty="0"/>
              <a:t>任せる会社選定方法って？</a:t>
            </a:r>
          </a:p>
        </p:txBody>
      </p:sp>
      <p:sp>
        <p:nvSpPr>
          <p:cNvPr id="9" name="テキスト ボックス 8"/>
          <p:cNvSpPr txBox="1"/>
          <p:nvPr/>
        </p:nvSpPr>
        <p:spPr>
          <a:xfrm>
            <a:off x="920552" y="5980058"/>
            <a:ext cx="9259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ギブ＆テイク！</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1026" name="Picture 2" descr="家のイラスト4（住宅）（2カラー） - イラストくん">
            <a:extLst>
              <a:ext uri="{FF2B5EF4-FFF2-40B4-BE49-F238E27FC236}">
                <a16:creationId xmlns:a16="http://schemas.microsoft.com/office/drawing/2014/main" id="{F7141AAA-433F-3742-C497-C81B78CF5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848" y="263057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屋根の修理のイラスト">
            <a:extLst>
              <a:ext uri="{FF2B5EF4-FFF2-40B4-BE49-F238E27FC236}">
                <a16:creationId xmlns:a16="http://schemas.microsoft.com/office/drawing/2014/main" id="{40AA57BB-9F3F-173D-E90B-4B2EBEDE7F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3874" y="1182966"/>
            <a:ext cx="1584515" cy="13983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ナスラック】キッチンリフォーム 工期・工程">
            <a:extLst>
              <a:ext uri="{FF2B5EF4-FFF2-40B4-BE49-F238E27FC236}">
                <a16:creationId xmlns:a16="http://schemas.microsoft.com/office/drawing/2014/main" id="{913C0BF9-20E0-10B2-CC02-08302C92F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777" y="4297675"/>
            <a:ext cx="1737100"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作業床イラスト｜無料イラスト・フリー素材なら「イラストAC」">
            <a:extLst>
              <a:ext uri="{FF2B5EF4-FFF2-40B4-BE49-F238E27FC236}">
                <a16:creationId xmlns:a16="http://schemas.microsoft.com/office/drawing/2014/main" id="{12BA71F2-6C5F-DC33-1497-504378A796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2228" y="4402843"/>
            <a:ext cx="1845841" cy="122832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シロアリ調査・シロアリ消毒の手順 | 埼玉県さいたま市の協和ハウス">
            <a:extLst>
              <a:ext uri="{FF2B5EF4-FFF2-40B4-BE49-F238E27FC236}">
                <a16:creationId xmlns:a16="http://schemas.microsoft.com/office/drawing/2014/main" id="{E4ED2E5E-9C7C-281B-AB27-83A01C8009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8490" y="4945747"/>
            <a:ext cx="2275839" cy="70942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設置までの流れ（住宅用システム）①自己所有の場合 - JPEA 太陽 ...">
            <a:extLst>
              <a:ext uri="{FF2B5EF4-FFF2-40B4-BE49-F238E27FC236}">
                <a16:creationId xmlns:a16="http://schemas.microsoft.com/office/drawing/2014/main" id="{D7309127-7E60-171F-0B5B-4BBAE0CBD3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0633" y="1288048"/>
            <a:ext cx="1944215" cy="132235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ペンキ屋・塗装業者イラスト">
            <a:extLst>
              <a:ext uri="{FF2B5EF4-FFF2-40B4-BE49-F238E27FC236}">
                <a16:creationId xmlns:a16="http://schemas.microsoft.com/office/drawing/2014/main" id="{C34F1CFF-47FA-C1D1-B741-4EC90197D11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09171" y="1091599"/>
            <a:ext cx="1524817" cy="132235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壁紙職人イラスト｜無料イラスト・フリー素材なら「イラストAC」">
            <a:extLst>
              <a:ext uri="{FF2B5EF4-FFF2-40B4-BE49-F238E27FC236}">
                <a16:creationId xmlns:a16="http://schemas.microsoft.com/office/drawing/2014/main" id="{80B0BB45-B954-4B1F-8DC6-EB0CFAB5DC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42229" y="2755835"/>
            <a:ext cx="1733052" cy="129811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宅内排水設備／近江八幡市">
            <a:extLst>
              <a:ext uri="{FF2B5EF4-FFF2-40B4-BE49-F238E27FC236}">
                <a16:creationId xmlns:a16="http://schemas.microsoft.com/office/drawing/2014/main" id="{75EE7F83-7B7A-5E56-AC80-11934E4744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09735" y="2737525"/>
            <a:ext cx="1633142" cy="1296144"/>
          </a:xfrm>
          <a:prstGeom prst="rect">
            <a:avLst/>
          </a:prstGeom>
          <a:noFill/>
          <a:extLst>
            <a:ext uri="{909E8E84-426E-40DD-AFC4-6F175D3DCCD1}">
              <a14:hiddenFill xmlns:a14="http://schemas.microsoft.com/office/drawing/2010/main">
                <a:solidFill>
                  <a:srgbClr val="FFFFFF"/>
                </a:solidFill>
              </a14:hiddenFill>
            </a:ext>
          </a:extLst>
        </p:spPr>
      </p:pic>
      <p:sp>
        <p:nvSpPr>
          <p:cNvPr id="4" name="楕円 3">
            <a:extLst>
              <a:ext uri="{FF2B5EF4-FFF2-40B4-BE49-F238E27FC236}">
                <a16:creationId xmlns:a16="http://schemas.microsoft.com/office/drawing/2014/main" id="{3439CBF0-3A7E-9546-8FF7-61AB915B475B}"/>
              </a:ext>
            </a:extLst>
          </p:cNvPr>
          <p:cNvSpPr/>
          <p:nvPr/>
        </p:nvSpPr>
        <p:spPr>
          <a:xfrm>
            <a:off x="2549919" y="1340767"/>
            <a:ext cx="4320480" cy="4253051"/>
          </a:xfrm>
          <a:prstGeom prst="ellipse">
            <a:avLst/>
          </a:prstGeom>
          <a:noFill/>
          <a:ln w="28575">
            <a:solidFill>
              <a:srgbClr val="011EA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83252CB-9130-5CE7-D084-B1B3CB54B821}"/>
              </a:ext>
            </a:extLst>
          </p:cNvPr>
          <p:cNvSpPr txBox="1"/>
          <p:nvPr/>
        </p:nvSpPr>
        <p:spPr>
          <a:xfrm>
            <a:off x="7495861" y="741292"/>
            <a:ext cx="2475335" cy="5262979"/>
          </a:xfrm>
          <a:prstGeom prst="rect">
            <a:avLst/>
          </a:prstGeom>
          <a:noFill/>
        </p:spPr>
        <p:txBody>
          <a:bodyPr wrap="square">
            <a:spAutoFit/>
          </a:bodyPr>
          <a:lstStyle/>
          <a:p>
            <a:r>
              <a:rPr lang="ja-JP" altLang="en-US" sz="1200" b="1" dirty="0"/>
              <a:t>リフォーム工事は部分工事になり</a:t>
            </a:r>
            <a:endParaRPr lang="en-US" altLang="ja-JP" sz="1200" b="1" dirty="0"/>
          </a:p>
          <a:p>
            <a:r>
              <a:rPr lang="ja-JP" altLang="en-US" sz="1200" b="1" dirty="0"/>
              <a:t>ます。</a:t>
            </a:r>
            <a:endParaRPr lang="en-US" altLang="ja-JP" sz="1200" b="1" dirty="0"/>
          </a:p>
          <a:p>
            <a:r>
              <a:rPr lang="ja-JP" altLang="en-US" sz="1200" b="1" dirty="0"/>
              <a:t>施工範囲以外の責任区分は責任を持つ必要性がありません。</a:t>
            </a:r>
            <a:endParaRPr lang="en-US" altLang="ja-JP" sz="1200" b="1" dirty="0"/>
          </a:p>
          <a:p>
            <a:r>
              <a:rPr lang="ja-JP" altLang="en-US" sz="1200" b="1" dirty="0"/>
              <a:t>受け持つ工事だけはしっかりと行う事は正しい姿勢でもありますが、別な見方をすると指定されたところしか気に掛けない点と、間接的に関わる部分では、責任の擦り付け合いになった。</a:t>
            </a:r>
            <a:endParaRPr lang="en-US" altLang="ja-JP" sz="1200" b="1" dirty="0"/>
          </a:p>
          <a:p>
            <a:r>
              <a:rPr lang="ja-JP" altLang="en-US" sz="1200" b="1" dirty="0"/>
              <a:t>間に挟まれて、時間もお金も無駄になった。とお客様より以前の経験をお話しいただいた事が有ります。</a:t>
            </a:r>
            <a:endParaRPr lang="en-US" altLang="ja-JP" sz="1200" b="1" dirty="0"/>
          </a:p>
          <a:p>
            <a:endParaRPr lang="en-US" altLang="ja-JP" sz="1200" b="1" dirty="0"/>
          </a:p>
          <a:p>
            <a:r>
              <a:rPr lang="ja-JP" altLang="en-US" sz="1200" b="1" dirty="0"/>
              <a:t>例</a:t>
            </a:r>
            <a:endParaRPr lang="en-US" altLang="ja-JP" sz="1200" b="1" dirty="0"/>
          </a:p>
          <a:p>
            <a:r>
              <a:rPr lang="ja-JP" altLang="en-US" sz="1200" b="1" dirty="0"/>
              <a:t>太陽光設置業者⇒</a:t>
            </a:r>
            <a:r>
              <a:rPr lang="en-US" altLang="ja-JP" sz="1200" b="1" dirty="0"/>
              <a:t>A</a:t>
            </a:r>
            <a:r>
              <a:rPr lang="ja-JP" altLang="en-US" sz="1200" b="1" dirty="0"/>
              <a:t>社</a:t>
            </a:r>
            <a:endParaRPr lang="en-US" altLang="ja-JP" sz="1200" b="1" dirty="0"/>
          </a:p>
          <a:p>
            <a:r>
              <a:rPr lang="ja-JP" altLang="en-US" sz="1200" b="1" dirty="0"/>
              <a:t>屋根塗装会社⇒</a:t>
            </a:r>
            <a:r>
              <a:rPr lang="en-US" altLang="ja-JP" sz="1200" b="1" dirty="0"/>
              <a:t>B</a:t>
            </a:r>
            <a:r>
              <a:rPr lang="ja-JP" altLang="en-US" sz="1200" b="1" dirty="0"/>
              <a:t>社</a:t>
            </a:r>
            <a:endParaRPr lang="en-US" altLang="ja-JP" sz="1200" b="1" dirty="0"/>
          </a:p>
          <a:p>
            <a:r>
              <a:rPr lang="ja-JP" altLang="en-US" sz="1200" b="1" dirty="0"/>
              <a:t>雨漏れしましたが、どちらが責任を持って対応してくれるでしょうか？</a:t>
            </a:r>
            <a:endParaRPr lang="en-US" altLang="ja-JP" sz="1200" b="1" dirty="0"/>
          </a:p>
          <a:p>
            <a:endParaRPr lang="en-US" altLang="ja-JP" sz="1200" b="1" dirty="0"/>
          </a:p>
          <a:p>
            <a:r>
              <a:rPr lang="ja-JP" altLang="en-US" sz="1200" b="1" dirty="0"/>
              <a:t>一つの家に対して改修する事は少なからず何かしらに連動します。</a:t>
            </a:r>
            <a:endParaRPr lang="en-US" altLang="ja-JP" sz="1200" b="1" dirty="0"/>
          </a:p>
          <a:p>
            <a:endParaRPr lang="ja-JP" altLang="en-US" sz="1200" b="1" dirty="0"/>
          </a:p>
          <a:p>
            <a:r>
              <a:rPr lang="ja-JP" altLang="en-US" sz="1200" b="1" dirty="0"/>
              <a:t>今だけを考えるのではなく、その後のもしもを考えて会社選定をする事が最善の検討になります。</a:t>
            </a:r>
            <a:endParaRPr lang="en-US" altLang="ja-JP" sz="1200" b="1" dirty="0"/>
          </a:p>
        </p:txBody>
      </p:sp>
    </p:spTree>
    <p:extLst>
      <p:ext uri="{BB962C8B-B14F-4D97-AF65-F5344CB8AC3E}">
        <p14:creationId xmlns:p14="http://schemas.microsoft.com/office/powerpoint/2010/main" val="1058536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kumimoji="1" lang="ja-JP" altLang="en-US" dirty="0"/>
              <a:t>任せる会社選定方法って？</a:t>
            </a:r>
          </a:p>
        </p:txBody>
      </p:sp>
      <p:sp>
        <p:nvSpPr>
          <p:cNvPr id="9" name="テキスト ボックス 8"/>
          <p:cNvSpPr txBox="1"/>
          <p:nvPr/>
        </p:nvSpPr>
        <p:spPr>
          <a:xfrm>
            <a:off x="920552" y="5980058"/>
            <a:ext cx="9259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ギブ＆テイク！</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7" name="字幕 6">
            <a:extLst>
              <a:ext uri="{FF2B5EF4-FFF2-40B4-BE49-F238E27FC236}">
                <a16:creationId xmlns:a16="http://schemas.microsoft.com/office/drawing/2014/main" id="{B079B42F-A7BB-E943-084D-CB9A1E333CDD}"/>
              </a:ext>
            </a:extLst>
          </p:cNvPr>
          <p:cNvSpPr>
            <a:spLocks noGrp="1"/>
          </p:cNvSpPr>
          <p:nvPr>
            <p:ph type="subTitle" idx="1"/>
          </p:nvPr>
        </p:nvSpPr>
        <p:spPr/>
        <p:txBody>
          <a:bodyPr/>
          <a:lstStyle/>
          <a:p>
            <a:r>
              <a:rPr lang="ja-JP" altLang="en-US" dirty="0"/>
              <a:t>１０年間の住まいと暮らしの安心サポート！</a:t>
            </a:r>
            <a:endParaRPr lang="en-US" altLang="ja-JP" dirty="0"/>
          </a:p>
          <a:p>
            <a:r>
              <a:rPr lang="ja-JP" altLang="en-US" dirty="0"/>
              <a:t>お客様から「サポートがある会社に任せた方が絶対に良い！ここも決めての大きな理由でした。」等、工事後のサービスも大変好評を頂いています。</a:t>
            </a:r>
          </a:p>
        </p:txBody>
      </p:sp>
      <p:pic>
        <p:nvPicPr>
          <p:cNvPr id="10" name="図 9">
            <a:extLst>
              <a:ext uri="{FF2B5EF4-FFF2-40B4-BE49-F238E27FC236}">
                <a16:creationId xmlns:a16="http://schemas.microsoft.com/office/drawing/2014/main" id="{0B329E97-4216-BAD0-8779-1CC7202C17D9}"/>
              </a:ext>
            </a:extLst>
          </p:cNvPr>
          <p:cNvPicPr>
            <a:picLocks noChangeAspect="1"/>
          </p:cNvPicPr>
          <p:nvPr/>
        </p:nvPicPr>
        <p:blipFill>
          <a:blip r:embed="rId3"/>
          <a:stretch>
            <a:fillRect/>
          </a:stretch>
        </p:blipFill>
        <p:spPr>
          <a:xfrm>
            <a:off x="1712640" y="1369199"/>
            <a:ext cx="6638871" cy="46108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5749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kumimoji="1" lang="ja-JP" altLang="en-US" dirty="0"/>
              <a:t>東京都は２０２５年４月より太陽光設置の義務化が、都議会定例会において審議のうえ、可決、成立しています。</a:t>
            </a:r>
            <a:endParaRPr kumimoji="1" lang="en-US" altLang="ja-JP" dirty="0"/>
          </a:p>
          <a:p>
            <a:r>
              <a:rPr lang="ja-JP" altLang="en-US" dirty="0"/>
              <a:t>制度施行した後に、助成金が有り続けるか、無くなるか、想像してみて下さい。</a:t>
            </a:r>
            <a:endParaRPr kumimoji="1" lang="en-US" altLang="ja-JP" dirty="0"/>
          </a:p>
        </p:txBody>
      </p:sp>
      <p:sp>
        <p:nvSpPr>
          <p:cNvPr id="3" name="タイトル 2"/>
          <p:cNvSpPr>
            <a:spLocks noGrp="1"/>
          </p:cNvSpPr>
          <p:nvPr>
            <p:ph type="ctrTitle"/>
          </p:nvPr>
        </p:nvSpPr>
        <p:spPr/>
        <p:txBody>
          <a:bodyPr>
            <a:normAutofit/>
          </a:bodyPr>
          <a:lstStyle/>
          <a:p>
            <a:r>
              <a:rPr lang="ja-JP" altLang="en-US" dirty="0"/>
              <a:t>太陽光発電シミュレーション資料を無料でお渡し致します。</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助成金は予算以上には出せない為、</a:t>
            </a: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助成金がある今の</a:t>
            </a:r>
            <a:endParaRPr kumimoji="1" lang="en-US" altLang="ja-JP" sz="2400" b="1" i="0" u="none" strike="noStrike" kern="1200" cap="none" spc="0" normalizeH="0" baseline="0" noProof="0" dirty="0">
              <a:ln>
                <a:noFill/>
              </a:ln>
              <a:solidFill>
                <a:prstClr val="white"/>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a:ea typeface="メイリオ"/>
                <a:cs typeface="+mn-cs"/>
              </a:rPr>
              <a:t>　　　　　　　タイミングで設置をご検討する事がベストです。</a:t>
            </a: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7" name="図 6">
            <a:extLst>
              <a:ext uri="{FF2B5EF4-FFF2-40B4-BE49-F238E27FC236}">
                <a16:creationId xmlns:a16="http://schemas.microsoft.com/office/drawing/2014/main" id="{92DBF500-00D3-E6D1-13CF-01A73C76AE30}"/>
              </a:ext>
            </a:extLst>
          </p:cNvPr>
          <p:cNvPicPr>
            <a:picLocks noChangeAspect="1"/>
          </p:cNvPicPr>
          <p:nvPr/>
        </p:nvPicPr>
        <p:blipFill rotWithShape="1">
          <a:blip r:embed="rId3"/>
          <a:srcRect r="35757" b="50987"/>
          <a:stretch/>
        </p:blipFill>
        <p:spPr>
          <a:xfrm>
            <a:off x="99471" y="1293798"/>
            <a:ext cx="2722282" cy="151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図 9">
            <a:extLst>
              <a:ext uri="{FF2B5EF4-FFF2-40B4-BE49-F238E27FC236}">
                <a16:creationId xmlns:a16="http://schemas.microsoft.com/office/drawing/2014/main" id="{2AEC1EAB-3A2C-A796-FA87-84E5625C85D6}"/>
              </a:ext>
            </a:extLst>
          </p:cNvPr>
          <p:cNvPicPr>
            <a:picLocks noChangeAspect="1"/>
          </p:cNvPicPr>
          <p:nvPr/>
        </p:nvPicPr>
        <p:blipFill rotWithShape="1">
          <a:blip r:embed="rId4"/>
          <a:srcRect l="50000" t="15272" b="53060"/>
          <a:stretch/>
        </p:blipFill>
        <p:spPr>
          <a:xfrm>
            <a:off x="99471" y="3124775"/>
            <a:ext cx="2722281" cy="12375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正方形/長方形 12">
            <a:extLst>
              <a:ext uri="{FF2B5EF4-FFF2-40B4-BE49-F238E27FC236}">
                <a16:creationId xmlns:a16="http://schemas.microsoft.com/office/drawing/2014/main" id="{313DA4B4-1E36-58BB-F55B-A91BB154323F}"/>
              </a:ext>
            </a:extLst>
          </p:cNvPr>
          <p:cNvSpPr/>
          <p:nvPr/>
        </p:nvSpPr>
        <p:spPr>
          <a:xfrm>
            <a:off x="1403028" y="2153494"/>
            <a:ext cx="597643" cy="22699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A5C1CE3C-B42A-6DA7-BB60-44A0F53E83FB}"/>
              </a:ext>
            </a:extLst>
          </p:cNvPr>
          <p:cNvPicPr>
            <a:picLocks noChangeAspect="1"/>
          </p:cNvPicPr>
          <p:nvPr/>
        </p:nvPicPr>
        <p:blipFill>
          <a:blip r:embed="rId5"/>
          <a:stretch>
            <a:fillRect/>
          </a:stretch>
        </p:blipFill>
        <p:spPr>
          <a:xfrm>
            <a:off x="128464" y="4551720"/>
            <a:ext cx="3774756" cy="12620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図 16">
            <a:extLst>
              <a:ext uri="{FF2B5EF4-FFF2-40B4-BE49-F238E27FC236}">
                <a16:creationId xmlns:a16="http://schemas.microsoft.com/office/drawing/2014/main" id="{8A454020-1340-98C0-4A2E-D13676BCEDCE}"/>
              </a:ext>
            </a:extLst>
          </p:cNvPr>
          <p:cNvPicPr>
            <a:picLocks noChangeAspect="1"/>
          </p:cNvPicPr>
          <p:nvPr/>
        </p:nvPicPr>
        <p:blipFill>
          <a:blip r:embed="rId6"/>
          <a:stretch>
            <a:fillRect/>
          </a:stretch>
        </p:blipFill>
        <p:spPr>
          <a:xfrm>
            <a:off x="4014426" y="1293798"/>
            <a:ext cx="5488111" cy="4519998"/>
          </a:xfrm>
          <a:prstGeom prst="rect">
            <a:avLst/>
          </a:prstGeom>
        </p:spPr>
      </p:pic>
      <p:sp>
        <p:nvSpPr>
          <p:cNvPr id="18" name="正方形/長方形 17">
            <a:extLst>
              <a:ext uri="{FF2B5EF4-FFF2-40B4-BE49-F238E27FC236}">
                <a16:creationId xmlns:a16="http://schemas.microsoft.com/office/drawing/2014/main" id="{EC715997-FC8A-4AC4-F848-F57C50ABCCA2}"/>
              </a:ext>
            </a:extLst>
          </p:cNvPr>
          <p:cNvSpPr/>
          <p:nvPr/>
        </p:nvSpPr>
        <p:spPr>
          <a:xfrm>
            <a:off x="4014425" y="1559843"/>
            <a:ext cx="2594759" cy="22699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10868C4-23EF-29DF-4FDE-91DACB17728A}"/>
              </a:ext>
            </a:extLst>
          </p:cNvPr>
          <p:cNvSpPr/>
          <p:nvPr/>
        </p:nvSpPr>
        <p:spPr>
          <a:xfrm>
            <a:off x="6606488" y="1556792"/>
            <a:ext cx="2896049" cy="22699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51E72F1F-7791-4F21-E75F-F0E2FBDF2087}"/>
              </a:ext>
            </a:extLst>
          </p:cNvPr>
          <p:cNvSpPr/>
          <p:nvPr/>
        </p:nvSpPr>
        <p:spPr>
          <a:xfrm>
            <a:off x="6033120" y="4708082"/>
            <a:ext cx="720080" cy="226435"/>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07FE98A5-A0A2-EF73-C820-C629B060B7E6}"/>
              </a:ext>
            </a:extLst>
          </p:cNvPr>
          <p:cNvSpPr/>
          <p:nvPr/>
        </p:nvSpPr>
        <p:spPr>
          <a:xfrm>
            <a:off x="6033120" y="3789040"/>
            <a:ext cx="720080" cy="226435"/>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457E45C5-E7C2-0ED5-3931-320B6B05BE1E}"/>
              </a:ext>
            </a:extLst>
          </p:cNvPr>
          <p:cNvSpPr/>
          <p:nvPr/>
        </p:nvSpPr>
        <p:spPr>
          <a:xfrm>
            <a:off x="6033120" y="5311802"/>
            <a:ext cx="720080" cy="226435"/>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79322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2" y="730382"/>
            <a:ext cx="9876607" cy="2050546"/>
          </a:xfrm>
        </p:spPr>
        <p:txBody>
          <a:bodyPr/>
          <a:lstStyle/>
          <a:p>
            <a:pPr algn="l"/>
            <a:r>
              <a:rPr lang="ja-JP" altLang="en-US" b="1" i="0" dirty="0">
                <a:solidFill>
                  <a:srgbClr val="333333"/>
                </a:solidFill>
                <a:effectLst/>
                <a:latin typeface="Hiragino Kaku Gothic Pro"/>
              </a:rPr>
              <a:t>松からの発信もあった通り、足立区の設置補助金は</a:t>
            </a:r>
            <a:r>
              <a:rPr lang="en-US" altLang="ja-JP" b="1" i="0" dirty="0">
                <a:solidFill>
                  <a:srgbClr val="333333"/>
                </a:solidFill>
                <a:effectLst/>
                <a:latin typeface="Hiragino Kaku Gothic Pro"/>
              </a:rPr>
              <a:t>6</a:t>
            </a:r>
            <a:r>
              <a:rPr lang="ja-JP" altLang="en-US" b="1" i="0" dirty="0">
                <a:solidFill>
                  <a:srgbClr val="333333"/>
                </a:solidFill>
                <a:effectLst/>
                <a:latin typeface="Hiragino Kaku Gothic Pro"/>
              </a:rPr>
              <a:t>月</a:t>
            </a:r>
            <a:r>
              <a:rPr lang="en-US" altLang="ja-JP" b="1" i="0" dirty="0">
                <a:solidFill>
                  <a:srgbClr val="333333"/>
                </a:solidFill>
                <a:effectLst/>
                <a:latin typeface="Hiragino Kaku Gothic Pro"/>
              </a:rPr>
              <a:t>6</a:t>
            </a:r>
            <a:r>
              <a:rPr lang="ja-JP" altLang="en-US" b="1" i="0" dirty="0">
                <a:solidFill>
                  <a:srgbClr val="333333"/>
                </a:solidFill>
                <a:effectLst/>
                <a:latin typeface="Hiragino Kaku Gothic Pro"/>
              </a:rPr>
              <a:t>日付けにて終了しました・・・</a:t>
            </a:r>
            <a:endParaRPr lang="ja-JP" altLang="en-US" b="0" i="0" dirty="0">
              <a:solidFill>
                <a:srgbClr val="333333"/>
              </a:solidFill>
              <a:effectLst/>
              <a:latin typeface="Hiragino Kaku Gothic Pro"/>
            </a:endParaRPr>
          </a:p>
        </p:txBody>
      </p:sp>
      <p:sp>
        <p:nvSpPr>
          <p:cNvPr id="3" name="タイトル 2"/>
          <p:cNvSpPr>
            <a:spLocks noGrp="1"/>
          </p:cNvSpPr>
          <p:nvPr>
            <p:ph type="ctrTitle"/>
          </p:nvPr>
        </p:nvSpPr>
        <p:spPr/>
        <p:txBody>
          <a:bodyPr/>
          <a:lstStyle/>
          <a:p>
            <a:r>
              <a:rPr lang="ja-JP" altLang="en-US" dirty="0"/>
              <a:t>足立区助成金について</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お客様には十分にご理解頂き、</a:t>
            </a:r>
            <a:endPar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400" b="1" dirty="0">
                <a:solidFill>
                  <a:srgbClr val="FFFF00"/>
                </a:solidFill>
                <a:latin typeface="Calibri"/>
                <a:ea typeface="メイリオ"/>
              </a:rPr>
              <a:t>　　　　　　　　　　　　　</a:t>
            </a: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早目のご決断をご依頼して下さい。</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6" name="図 5">
            <a:extLst>
              <a:ext uri="{FF2B5EF4-FFF2-40B4-BE49-F238E27FC236}">
                <a16:creationId xmlns:a16="http://schemas.microsoft.com/office/drawing/2014/main" id="{BBD1B7AF-0D90-F7B3-8B05-1EF60D6AF9FB}"/>
              </a:ext>
            </a:extLst>
          </p:cNvPr>
          <p:cNvPicPr>
            <a:picLocks noChangeAspect="1"/>
          </p:cNvPicPr>
          <p:nvPr/>
        </p:nvPicPr>
        <p:blipFill>
          <a:blip r:embed="rId3"/>
          <a:stretch>
            <a:fillRect/>
          </a:stretch>
        </p:blipFill>
        <p:spPr>
          <a:xfrm>
            <a:off x="416496" y="1671773"/>
            <a:ext cx="4134383" cy="3204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図 7">
            <a:extLst>
              <a:ext uri="{FF2B5EF4-FFF2-40B4-BE49-F238E27FC236}">
                <a16:creationId xmlns:a16="http://schemas.microsoft.com/office/drawing/2014/main" id="{93C45FB0-D992-8554-A563-FB336BB1DE09}"/>
              </a:ext>
            </a:extLst>
          </p:cNvPr>
          <p:cNvPicPr>
            <a:picLocks noChangeAspect="1"/>
          </p:cNvPicPr>
          <p:nvPr/>
        </p:nvPicPr>
        <p:blipFill>
          <a:blip r:embed="rId4"/>
          <a:stretch>
            <a:fillRect/>
          </a:stretch>
        </p:blipFill>
        <p:spPr>
          <a:xfrm>
            <a:off x="4736976" y="1671773"/>
            <a:ext cx="4271056" cy="32044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268393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フリーイラスト] 嬉しい女の子 | パブリックドメインQ：著作権 ...">
            <a:extLst>
              <a:ext uri="{FF2B5EF4-FFF2-40B4-BE49-F238E27FC236}">
                <a16:creationId xmlns:a16="http://schemas.microsoft.com/office/drawing/2014/main" id="{342E3986-5136-4D25-CABB-F9382BC3E2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1773" y="5229199"/>
            <a:ext cx="729679" cy="7527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フリーイラスト] 嬉しい女の子 | パブリックドメインQ：著作権 ...">
            <a:extLst>
              <a:ext uri="{FF2B5EF4-FFF2-40B4-BE49-F238E27FC236}">
                <a16:creationId xmlns:a16="http://schemas.microsoft.com/office/drawing/2014/main" id="{1951C85D-5331-F7D3-E98B-50CF14C85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23530" y="5050417"/>
            <a:ext cx="902973" cy="93157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フリーイラスト] 嬉しい女の子 | パブリックドメインQ：著作権 ...">
            <a:extLst>
              <a:ext uri="{FF2B5EF4-FFF2-40B4-BE49-F238E27FC236}">
                <a16:creationId xmlns:a16="http://schemas.microsoft.com/office/drawing/2014/main" id="{A1397C8F-8A80-8AD7-9327-3B3A9C58D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0591" y="4676933"/>
            <a:ext cx="1261904" cy="1301874"/>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2"/>
          <p:cNvSpPr>
            <a:spLocks noGrp="1"/>
          </p:cNvSpPr>
          <p:nvPr>
            <p:ph type="ctrTitle"/>
          </p:nvPr>
        </p:nvSpPr>
        <p:spPr/>
        <p:txBody>
          <a:bodyPr>
            <a:normAutofit/>
          </a:bodyPr>
          <a:lstStyle/>
          <a:p>
            <a:r>
              <a:rPr lang="ja-JP" altLang="en-US" dirty="0"/>
              <a:t>太陽光とセットでエコキュートは相性抜群！</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今からはガスよりも電気が便利でお得！？</a:t>
            </a:r>
            <a:r>
              <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rPr>
              <a:t/>
            </a:r>
            <a:br>
              <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rPr>
            </a:b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3"/>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4" name="図 3">
            <a:extLst>
              <a:ext uri="{FF2B5EF4-FFF2-40B4-BE49-F238E27FC236}">
                <a16:creationId xmlns:a16="http://schemas.microsoft.com/office/drawing/2014/main" id="{DEB1174B-E6FA-6AFD-3B62-21E0F9069C52}"/>
              </a:ext>
            </a:extLst>
          </p:cNvPr>
          <p:cNvPicPr>
            <a:picLocks noChangeAspect="1"/>
          </p:cNvPicPr>
          <p:nvPr/>
        </p:nvPicPr>
        <p:blipFill>
          <a:blip r:embed="rId4"/>
          <a:stretch>
            <a:fillRect/>
          </a:stretch>
        </p:blipFill>
        <p:spPr>
          <a:xfrm>
            <a:off x="416496" y="1012656"/>
            <a:ext cx="4100081" cy="4769132"/>
          </a:xfrm>
          <a:prstGeom prst="rect">
            <a:avLst/>
          </a:prstGeom>
        </p:spPr>
      </p:pic>
      <p:pic>
        <p:nvPicPr>
          <p:cNvPr id="6" name="図 5">
            <a:extLst>
              <a:ext uri="{FF2B5EF4-FFF2-40B4-BE49-F238E27FC236}">
                <a16:creationId xmlns:a16="http://schemas.microsoft.com/office/drawing/2014/main" id="{578AA758-5C0F-2EE4-9620-16DBB61024CC}"/>
              </a:ext>
            </a:extLst>
          </p:cNvPr>
          <p:cNvPicPr>
            <a:picLocks noChangeAspect="1"/>
          </p:cNvPicPr>
          <p:nvPr/>
        </p:nvPicPr>
        <p:blipFill>
          <a:blip r:embed="rId5"/>
          <a:stretch>
            <a:fillRect/>
          </a:stretch>
        </p:blipFill>
        <p:spPr>
          <a:xfrm>
            <a:off x="5313040" y="991660"/>
            <a:ext cx="4062169" cy="3235031"/>
          </a:xfrm>
          <a:prstGeom prst="rect">
            <a:avLst/>
          </a:prstGeom>
        </p:spPr>
      </p:pic>
      <p:sp>
        <p:nvSpPr>
          <p:cNvPr id="7" name="正方形/長方形 6">
            <a:extLst>
              <a:ext uri="{FF2B5EF4-FFF2-40B4-BE49-F238E27FC236}">
                <a16:creationId xmlns:a16="http://schemas.microsoft.com/office/drawing/2014/main" id="{CDDCE410-0F40-395B-06B7-358CAE8B3B5B}"/>
              </a:ext>
            </a:extLst>
          </p:cNvPr>
          <p:cNvSpPr/>
          <p:nvPr/>
        </p:nvSpPr>
        <p:spPr>
          <a:xfrm>
            <a:off x="5313040" y="3645024"/>
            <a:ext cx="3960440" cy="504000"/>
          </a:xfrm>
          <a:prstGeom prst="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吹き出し: 線 10">
            <a:extLst>
              <a:ext uri="{FF2B5EF4-FFF2-40B4-BE49-F238E27FC236}">
                <a16:creationId xmlns:a16="http://schemas.microsoft.com/office/drawing/2014/main" id="{2D72EB65-68B8-1488-7438-BA2BDF06CF85}"/>
              </a:ext>
            </a:extLst>
          </p:cNvPr>
          <p:cNvSpPr/>
          <p:nvPr/>
        </p:nvSpPr>
        <p:spPr>
          <a:xfrm>
            <a:off x="5661482" y="4424961"/>
            <a:ext cx="3744416" cy="1008112"/>
          </a:xfrm>
          <a:prstGeom prst="borderCallout1">
            <a:avLst>
              <a:gd name="adj1" fmla="val -1865"/>
              <a:gd name="adj2" fmla="val 27"/>
              <a:gd name="adj3" fmla="val -41697"/>
              <a:gd name="adj4" fmla="val 60811"/>
            </a:avLst>
          </a:prstGeom>
          <a:noFill/>
          <a:ln w="28575">
            <a:solidFill>
              <a:srgbClr val="003D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chemeClr val="tx1"/>
                </a:solidFill>
              </a:rPr>
              <a:t>太陽光発電システム導入時は、日中の自家発電を利用してタダでお湯を沸かす事がお得です！</a:t>
            </a:r>
            <a:endParaRPr kumimoji="1" lang="en-US" altLang="ja-JP" sz="1400" dirty="0">
              <a:solidFill>
                <a:schemeClr val="tx1"/>
              </a:solidFill>
            </a:endParaRPr>
          </a:p>
        </p:txBody>
      </p:sp>
    </p:spTree>
    <p:extLst>
      <p:ext uri="{BB962C8B-B14F-4D97-AF65-F5344CB8AC3E}">
        <p14:creationId xmlns:p14="http://schemas.microsoft.com/office/powerpoint/2010/main" val="69117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p:txBody>
          <a:bodyPr/>
          <a:lstStyle/>
          <a:p>
            <a:r>
              <a:rPr lang="ja-JP" altLang="en-US" dirty="0"/>
              <a:t>エコキュートのメリット・デメリットって？</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今からはガスよりも電気が便利でお得！？</a:t>
            </a:r>
            <a:r>
              <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rPr>
              <a:t/>
            </a:r>
            <a:br>
              <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rPr>
            </a:b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10" name="図 9">
            <a:extLst>
              <a:ext uri="{FF2B5EF4-FFF2-40B4-BE49-F238E27FC236}">
                <a16:creationId xmlns:a16="http://schemas.microsoft.com/office/drawing/2014/main" id="{F5144EAF-D728-E39B-E003-DA215869181E}"/>
              </a:ext>
            </a:extLst>
          </p:cNvPr>
          <p:cNvPicPr>
            <a:picLocks noChangeAspect="1"/>
          </p:cNvPicPr>
          <p:nvPr/>
        </p:nvPicPr>
        <p:blipFill>
          <a:blip r:embed="rId3"/>
          <a:stretch>
            <a:fillRect/>
          </a:stretch>
        </p:blipFill>
        <p:spPr>
          <a:xfrm>
            <a:off x="83936" y="836713"/>
            <a:ext cx="4331201" cy="1728192"/>
          </a:xfrm>
          <a:prstGeom prst="rect">
            <a:avLst/>
          </a:prstGeom>
        </p:spPr>
      </p:pic>
      <p:sp>
        <p:nvSpPr>
          <p:cNvPr id="13" name="テキスト ボックス 12">
            <a:extLst>
              <a:ext uri="{FF2B5EF4-FFF2-40B4-BE49-F238E27FC236}">
                <a16:creationId xmlns:a16="http://schemas.microsoft.com/office/drawing/2014/main" id="{99CD0D04-B89D-0326-B3AB-5860ED152FDF}"/>
              </a:ext>
            </a:extLst>
          </p:cNvPr>
          <p:cNvSpPr txBox="1"/>
          <p:nvPr/>
        </p:nvSpPr>
        <p:spPr>
          <a:xfrm>
            <a:off x="4415137" y="1052351"/>
            <a:ext cx="5290392" cy="2554545"/>
          </a:xfrm>
          <a:prstGeom prst="rect">
            <a:avLst/>
          </a:prstGeom>
          <a:noFill/>
        </p:spPr>
        <p:txBody>
          <a:bodyPr wrap="square">
            <a:spAutoFit/>
          </a:bodyPr>
          <a:lstStyle/>
          <a:p>
            <a:r>
              <a:rPr lang="ja-JP" altLang="en-US" sz="1600" b="0" i="0" dirty="0">
                <a:solidFill>
                  <a:srgbClr val="323232"/>
                </a:solidFill>
                <a:effectLst/>
                <a:latin typeface="ヒラギノ角ゴ Pro W3"/>
              </a:rPr>
              <a:t>先ずはデメリットの点ですが、エコキュートのデメリットには一般的に「飲料として使えない」「水圧が弱い」「広い設置スペースが必要」といったことが挙げられます。</a:t>
            </a:r>
            <a:endParaRPr lang="en-US" altLang="ja-JP" sz="1600" b="0" i="0" dirty="0">
              <a:solidFill>
                <a:srgbClr val="323232"/>
              </a:solidFill>
              <a:effectLst/>
              <a:latin typeface="ヒラギノ角ゴ Pro W3"/>
            </a:endParaRPr>
          </a:p>
          <a:p>
            <a:endParaRPr lang="en-US" altLang="ja-JP" sz="1600" dirty="0">
              <a:solidFill>
                <a:srgbClr val="323232"/>
              </a:solidFill>
              <a:latin typeface="ヒラギノ角ゴ Pro W3"/>
            </a:endParaRPr>
          </a:p>
          <a:p>
            <a:r>
              <a:rPr lang="ja-JP" altLang="en-US" sz="1600" b="0" i="0" dirty="0">
                <a:solidFill>
                  <a:srgbClr val="323232"/>
                </a:solidFill>
                <a:effectLst/>
                <a:latin typeface="ヒラギノ角ゴ Pro W3"/>
              </a:rPr>
              <a:t>よくエコキュートのデメリットとして「お湯切れ」を心配される方が多くいらっしゃいますが、最近の機種ではリモコン操作によって一日中お湯をタンクに満タンにしておくこと設定もできるため、ほとんど心配することはありません。</a:t>
            </a:r>
            <a:endParaRPr lang="ja-JP" altLang="en-US" sz="1600" dirty="0"/>
          </a:p>
        </p:txBody>
      </p:sp>
      <p:pic>
        <p:nvPicPr>
          <p:cNvPr id="15" name="図 14">
            <a:extLst>
              <a:ext uri="{FF2B5EF4-FFF2-40B4-BE49-F238E27FC236}">
                <a16:creationId xmlns:a16="http://schemas.microsoft.com/office/drawing/2014/main" id="{E2B6927E-C830-049C-BDF6-EA0E4EF19DC5}"/>
              </a:ext>
            </a:extLst>
          </p:cNvPr>
          <p:cNvPicPr>
            <a:picLocks noChangeAspect="1"/>
          </p:cNvPicPr>
          <p:nvPr/>
        </p:nvPicPr>
        <p:blipFill>
          <a:blip r:embed="rId4"/>
          <a:stretch>
            <a:fillRect/>
          </a:stretch>
        </p:blipFill>
        <p:spPr>
          <a:xfrm>
            <a:off x="96258" y="2611096"/>
            <a:ext cx="4335416" cy="1728192"/>
          </a:xfrm>
          <a:prstGeom prst="rect">
            <a:avLst/>
          </a:prstGeom>
        </p:spPr>
      </p:pic>
      <p:pic>
        <p:nvPicPr>
          <p:cNvPr id="17" name="図 16">
            <a:extLst>
              <a:ext uri="{FF2B5EF4-FFF2-40B4-BE49-F238E27FC236}">
                <a16:creationId xmlns:a16="http://schemas.microsoft.com/office/drawing/2014/main" id="{A372F807-4B9D-49DB-8C6F-AD9311B82A27}"/>
              </a:ext>
            </a:extLst>
          </p:cNvPr>
          <p:cNvPicPr>
            <a:picLocks noChangeAspect="1"/>
          </p:cNvPicPr>
          <p:nvPr/>
        </p:nvPicPr>
        <p:blipFill>
          <a:blip r:embed="rId5"/>
          <a:stretch>
            <a:fillRect/>
          </a:stretch>
        </p:blipFill>
        <p:spPr>
          <a:xfrm>
            <a:off x="140701" y="4309869"/>
            <a:ext cx="4285132" cy="1670189"/>
          </a:xfrm>
          <a:prstGeom prst="rect">
            <a:avLst/>
          </a:prstGeom>
        </p:spPr>
      </p:pic>
      <p:pic>
        <p:nvPicPr>
          <p:cNvPr id="19" name="図 18">
            <a:extLst>
              <a:ext uri="{FF2B5EF4-FFF2-40B4-BE49-F238E27FC236}">
                <a16:creationId xmlns:a16="http://schemas.microsoft.com/office/drawing/2014/main" id="{FC6FABFA-EEA5-977C-998C-A5D8B220477B}"/>
              </a:ext>
            </a:extLst>
          </p:cNvPr>
          <p:cNvPicPr>
            <a:picLocks noChangeAspect="1"/>
          </p:cNvPicPr>
          <p:nvPr/>
        </p:nvPicPr>
        <p:blipFill>
          <a:blip r:embed="rId6"/>
          <a:stretch>
            <a:fillRect/>
          </a:stretch>
        </p:blipFill>
        <p:spPr>
          <a:xfrm>
            <a:off x="5097016" y="4328582"/>
            <a:ext cx="4182001" cy="1662182"/>
          </a:xfrm>
          <a:prstGeom prst="rect">
            <a:avLst/>
          </a:prstGeom>
        </p:spPr>
      </p:pic>
    </p:spTree>
    <p:extLst>
      <p:ext uri="{BB962C8B-B14F-4D97-AF65-F5344CB8AC3E}">
        <p14:creationId xmlns:p14="http://schemas.microsoft.com/office/powerpoint/2010/main" val="36511035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66165" y="3190849"/>
            <a:ext cx="9876607" cy="2050546"/>
          </a:xfrm>
        </p:spPr>
        <p:txBody>
          <a:bodyPr/>
          <a:lstStyle/>
          <a:p>
            <a:pPr algn="l"/>
            <a:r>
              <a:rPr lang="ja-JP" altLang="en-US" b="0" i="0" dirty="0">
                <a:solidFill>
                  <a:srgbClr val="323232"/>
                </a:solidFill>
                <a:effectLst/>
                <a:highlight>
                  <a:srgbClr val="F7F7F7"/>
                </a:highlight>
                <a:latin typeface="ヒラギノ角ゴ Pro W3"/>
              </a:rPr>
              <a:t>＜試算条件＞</a:t>
            </a:r>
            <a:r>
              <a:rPr lang="ja-JP" altLang="en-US" dirty="0"/>
              <a:t/>
            </a:r>
            <a:br>
              <a:rPr lang="ja-JP" altLang="en-US" dirty="0"/>
            </a:br>
            <a:r>
              <a:rPr lang="ja-JP" altLang="en-US" b="0" i="0" dirty="0">
                <a:solidFill>
                  <a:srgbClr val="323232"/>
                </a:solidFill>
                <a:effectLst/>
                <a:highlight>
                  <a:srgbClr val="F7F7F7"/>
                </a:highlight>
                <a:latin typeface="ヒラギノ角ゴ Pro W3"/>
              </a:rPr>
              <a:t>エコキュートは</a:t>
            </a:r>
            <a:r>
              <a:rPr lang="en-US" altLang="ja-JP" b="0" i="0" dirty="0">
                <a:solidFill>
                  <a:srgbClr val="323232"/>
                </a:solidFill>
                <a:effectLst/>
                <a:highlight>
                  <a:srgbClr val="F7F7F7"/>
                </a:highlight>
                <a:latin typeface="ヒラギノ角ゴ Pro W3"/>
              </a:rPr>
              <a:t>SRT-P373UB</a:t>
            </a:r>
            <a:r>
              <a:rPr lang="ja-JP" altLang="en-US" b="0" i="0" dirty="0">
                <a:solidFill>
                  <a:srgbClr val="323232"/>
                </a:solidFill>
                <a:effectLst/>
                <a:highlight>
                  <a:srgbClr val="F7F7F7"/>
                </a:highlight>
                <a:latin typeface="ヒラギノ角ゴ Pro W3"/>
              </a:rPr>
              <a:t>形で試算。電気料金は</a:t>
            </a:r>
            <a:r>
              <a:rPr lang="en-US" altLang="ja-JP" b="0" i="0" dirty="0">
                <a:solidFill>
                  <a:srgbClr val="323232"/>
                </a:solidFill>
                <a:effectLst/>
                <a:highlight>
                  <a:srgbClr val="F7F7F7"/>
                </a:highlight>
                <a:latin typeface="ヒラギノ角ゴ Pro W3"/>
              </a:rPr>
              <a:t>2017</a:t>
            </a:r>
            <a:r>
              <a:rPr lang="ja-JP" altLang="en-US" b="0" i="0" dirty="0">
                <a:solidFill>
                  <a:srgbClr val="323232"/>
                </a:solidFill>
                <a:effectLst/>
                <a:highlight>
                  <a:srgbClr val="F7F7F7"/>
                </a:highlight>
                <a:latin typeface="ヒラギノ角ゴ Pro W3"/>
              </a:rPr>
              <a:t>年</a:t>
            </a:r>
            <a:r>
              <a:rPr lang="en-US" altLang="ja-JP" b="0" i="0" dirty="0">
                <a:solidFill>
                  <a:srgbClr val="323232"/>
                </a:solidFill>
                <a:effectLst/>
                <a:highlight>
                  <a:srgbClr val="F7F7F7"/>
                </a:highlight>
                <a:latin typeface="ヒラギノ角ゴ Pro W3"/>
              </a:rPr>
              <a:t>8</a:t>
            </a:r>
            <a:r>
              <a:rPr lang="ja-JP" altLang="en-US" b="0" i="0" dirty="0">
                <a:solidFill>
                  <a:srgbClr val="323232"/>
                </a:solidFill>
                <a:effectLst/>
                <a:highlight>
                  <a:srgbClr val="F7F7F7"/>
                </a:highlight>
                <a:latin typeface="ヒラギノ角ゴ Pro W3"/>
              </a:rPr>
              <a:t>月時点の関西電力の「はぴｅタイム」の数値を使用　（契約電力は</a:t>
            </a:r>
            <a:r>
              <a:rPr lang="en-US" altLang="ja-JP" b="0" i="0" dirty="0">
                <a:solidFill>
                  <a:srgbClr val="323232"/>
                </a:solidFill>
                <a:effectLst/>
                <a:highlight>
                  <a:srgbClr val="F7F7F7"/>
                </a:highlight>
                <a:latin typeface="ヒラギノ角ゴ Pro W3"/>
              </a:rPr>
              <a:t>4kW</a:t>
            </a:r>
            <a:r>
              <a:rPr lang="ja-JP" altLang="en-US" b="0" i="0" dirty="0">
                <a:solidFill>
                  <a:srgbClr val="323232"/>
                </a:solidFill>
                <a:effectLst/>
                <a:highlight>
                  <a:srgbClr val="F7F7F7"/>
                </a:highlight>
                <a:latin typeface="ヒラギノ角ゴ Pro W3"/>
              </a:rPr>
              <a:t>を想定）。</a:t>
            </a:r>
            <a:endParaRPr lang="en-US" altLang="ja-JP" b="0" i="0" dirty="0">
              <a:solidFill>
                <a:srgbClr val="323232"/>
              </a:solidFill>
              <a:effectLst/>
              <a:highlight>
                <a:srgbClr val="F7F7F7"/>
              </a:highlight>
              <a:latin typeface="ヒラギノ角ゴ Pro W3"/>
            </a:endParaRPr>
          </a:p>
          <a:p>
            <a:pPr algn="l"/>
            <a:r>
              <a:rPr lang="en-US" altLang="ja-JP" b="0" i="0" dirty="0">
                <a:solidFill>
                  <a:srgbClr val="323232"/>
                </a:solidFill>
                <a:effectLst/>
                <a:highlight>
                  <a:srgbClr val="F7F7F7"/>
                </a:highlight>
                <a:latin typeface="ヒラギノ角ゴ Pro W3"/>
              </a:rPr>
              <a:t>LP</a:t>
            </a:r>
            <a:r>
              <a:rPr lang="ja-JP" altLang="en-US" b="0" i="0" dirty="0">
                <a:solidFill>
                  <a:srgbClr val="323232"/>
                </a:solidFill>
                <a:effectLst/>
                <a:highlight>
                  <a:srgbClr val="F7F7F7"/>
                </a:highlight>
                <a:latin typeface="ヒラギノ角ゴ Pro W3"/>
              </a:rPr>
              <a:t>ガス料金は一般財団法人日本エネルギー経済研究所　石油情報センター（</a:t>
            </a:r>
            <a:r>
              <a:rPr lang="en-US" altLang="ja-JP" b="0" i="0" dirty="0">
                <a:solidFill>
                  <a:srgbClr val="323232"/>
                </a:solidFill>
                <a:effectLst/>
                <a:highlight>
                  <a:srgbClr val="F7F7F7"/>
                </a:highlight>
                <a:latin typeface="ヒラギノ角ゴ Pro W3"/>
              </a:rPr>
              <a:t>2017</a:t>
            </a:r>
            <a:r>
              <a:rPr lang="ja-JP" altLang="en-US" b="0" i="0" dirty="0">
                <a:solidFill>
                  <a:srgbClr val="323232"/>
                </a:solidFill>
                <a:effectLst/>
                <a:highlight>
                  <a:srgbClr val="F7F7F7"/>
                </a:highlight>
                <a:latin typeface="ヒラギノ角ゴ Pro W3"/>
              </a:rPr>
              <a:t>年</a:t>
            </a:r>
            <a:r>
              <a:rPr lang="en-US" altLang="ja-JP" b="0" i="0" dirty="0">
                <a:solidFill>
                  <a:srgbClr val="323232"/>
                </a:solidFill>
                <a:effectLst/>
                <a:highlight>
                  <a:srgbClr val="F7F7F7"/>
                </a:highlight>
                <a:latin typeface="ヒラギノ角ゴ Pro W3"/>
              </a:rPr>
              <a:t>5</a:t>
            </a:r>
            <a:r>
              <a:rPr lang="ja-JP" altLang="en-US" b="0" i="0" dirty="0">
                <a:solidFill>
                  <a:srgbClr val="323232"/>
                </a:solidFill>
                <a:effectLst/>
                <a:highlight>
                  <a:srgbClr val="F7F7F7"/>
                </a:highlight>
                <a:latin typeface="ヒラギノ角ゴ Pro W3"/>
              </a:rPr>
              <a:t>月調査）を使用。</a:t>
            </a:r>
            <a:endParaRPr lang="en-US" altLang="ja-JP" b="0" i="0" dirty="0">
              <a:solidFill>
                <a:srgbClr val="323232"/>
              </a:solidFill>
              <a:effectLst/>
              <a:highlight>
                <a:srgbClr val="F7F7F7"/>
              </a:highlight>
              <a:latin typeface="ヒラギノ角ゴ Pro W3"/>
            </a:endParaRPr>
          </a:p>
          <a:p>
            <a:pPr algn="l"/>
            <a:r>
              <a:rPr lang="en-US" altLang="ja-JP" b="0" i="0" dirty="0">
                <a:solidFill>
                  <a:srgbClr val="323232"/>
                </a:solidFill>
                <a:effectLst/>
                <a:highlight>
                  <a:srgbClr val="F7F7F7"/>
                </a:highlight>
                <a:latin typeface="ヒラギノ角ゴ Pro W3"/>
              </a:rPr>
              <a:t>LP</a:t>
            </a:r>
            <a:r>
              <a:rPr lang="ja-JP" altLang="en-US" b="0" i="0" dirty="0">
                <a:solidFill>
                  <a:srgbClr val="323232"/>
                </a:solidFill>
                <a:effectLst/>
                <a:highlight>
                  <a:srgbClr val="F7F7F7"/>
                </a:highlight>
                <a:latin typeface="ヒラギノ角ゴ Pro W3"/>
              </a:rPr>
              <a:t>ガスの料金および単位の発熱量は、基本料金</a:t>
            </a:r>
            <a:r>
              <a:rPr lang="en-US" altLang="ja-JP" b="0" i="0" dirty="0">
                <a:solidFill>
                  <a:srgbClr val="323232"/>
                </a:solidFill>
                <a:effectLst/>
                <a:highlight>
                  <a:srgbClr val="F7F7F7"/>
                </a:highlight>
                <a:latin typeface="ヒラギノ角ゴ Pro W3"/>
              </a:rPr>
              <a:t>1,846</a:t>
            </a:r>
            <a:r>
              <a:rPr lang="ja-JP" altLang="en-US" b="0" i="0" dirty="0">
                <a:solidFill>
                  <a:srgbClr val="323232"/>
                </a:solidFill>
                <a:effectLst/>
                <a:highlight>
                  <a:srgbClr val="F7F7F7"/>
                </a:highlight>
                <a:latin typeface="ヒラギノ角ゴ Pro W3"/>
              </a:rPr>
              <a:t>円、単価</a:t>
            </a:r>
            <a:r>
              <a:rPr lang="en-US" altLang="ja-JP" b="0" i="0" dirty="0">
                <a:solidFill>
                  <a:srgbClr val="323232"/>
                </a:solidFill>
                <a:effectLst/>
                <a:highlight>
                  <a:srgbClr val="F7F7F7"/>
                </a:highlight>
                <a:latin typeface="ヒラギノ角ゴ Pro W3"/>
              </a:rPr>
              <a:t>496.96</a:t>
            </a:r>
            <a:r>
              <a:rPr lang="ja-JP" altLang="en-US" b="0" i="0" dirty="0">
                <a:solidFill>
                  <a:srgbClr val="323232"/>
                </a:solidFill>
                <a:effectLst/>
                <a:highlight>
                  <a:srgbClr val="F7F7F7"/>
                </a:highlight>
                <a:latin typeface="ヒラギノ角ゴ Pro W3"/>
              </a:rPr>
              <a:t>円</a:t>
            </a:r>
            <a:r>
              <a:rPr lang="en-US" altLang="ja-JP" b="0" i="0" dirty="0">
                <a:solidFill>
                  <a:srgbClr val="323232"/>
                </a:solidFill>
                <a:effectLst/>
                <a:highlight>
                  <a:srgbClr val="F7F7F7"/>
                </a:highlight>
                <a:latin typeface="ヒラギノ角ゴ Pro W3"/>
              </a:rPr>
              <a:t>/</a:t>
            </a:r>
            <a:r>
              <a:rPr lang="ja-JP" altLang="en-US" b="0" i="0" dirty="0">
                <a:solidFill>
                  <a:srgbClr val="323232"/>
                </a:solidFill>
                <a:effectLst/>
                <a:highlight>
                  <a:srgbClr val="F7F7F7"/>
                </a:highlight>
                <a:latin typeface="ヒラギノ角ゴ Pro W3"/>
              </a:rPr>
              <a:t>ｍ</a:t>
            </a:r>
            <a:r>
              <a:rPr lang="en-US" altLang="ja-JP" b="0" i="0" dirty="0">
                <a:solidFill>
                  <a:srgbClr val="323232"/>
                </a:solidFill>
                <a:effectLst/>
                <a:highlight>
                  <a:srgbClr val="F7F7F7"/>
                </a:highlight>
                <a:latin typeface="ヒラギノ角ゴ Pro W3"/>
              </a:rPr>
              <a:t>3</a:t>
            </a:r>
            <a:r>
              <a:rPr lang="ja-JP" altLang="en-US" b="0" i="0" dirty="0">
                <a:solidFill>
                  <a:srgbClr val="323232"/>
                </a:solidFill>
                <a:effectLst/>
                <a:highlight>
                  <a:srgbClr val="F7F7F7"/>
                </a:highlight>
                <a:latin typeface="ヒラギノ角ゴ Pro W3"/>
              </a:rPr>
              <a:t>、単位発熱量</a:t>
            </a:r>
            <a:r>
              <a:rPr lang="en-US" altLang="ja-JP" b="0" i="0" dirty="0">
                <a:solidFill>
                  <a:srgbClr val="323232"/>
                </a:solidFill>
                <a:effectLst/>
                <a:highlight>
                  <a:srgbClr val="F7F7F7"/>
                </a:highlight>
                <a:latin typeface="ヒラギノ角ゴ Pro W3"/>
              </a:rPr>
              <a:t>100.4652MJ/</a:t>
            </a:r>
            <a:r>
              <a:rPr lang="ja-JP" altLang="en-US" b="0" i="0" dirty="0">
                <a:solidFill>
                  <a:srgbClr val="323232"/>
                </a:solidFill>
                <a:effectLst/>
                <a:highlight>
                  <a:srgbClr val="F7F7F7"/>
                </a:highlight>
                <a:latin typeface="ヒラギノ角ゴ Pro W3"/>
              </a:rPr>
              <a:t>ｍ</a:t>
            </a:r>
            <a:r>
              <a:rPr lang="en-US" altLang="ja-JP" b="0" i="0" dirty="0">
                <a:solidFill>
                  <a:srgbClr val="323232"/>
                </a:solidFill>
                <a:effectLst/>
                <a:highlight>
                  <a:srgbClr val="F7F7F7"/>
                </a:highlight>
                <a:latin typeface="ヒラギノ角ゴ Pro W3"/>
              </a:rPr>
              <a:t>3</a:t>
            </a:r>
            <a:r>
              <a:rPr lang="ja-JP" altLang="en-US" b="0" i="0" dirty="0">
                <a:solidFill>
                  <a:srgbClr val="323232"/>
                </a:solidFill>
                <a:effectLst/>
                <a:highlight>
                  <a:srgbClr val="F7F7F7"/>
                </a:highlight>
                <a:latin typeface="ヒラギノ角ゴ Pro W3"/>
              </a:rPr>
              <a:t>で算出</a:t>
            </a:r>
            <a:endParaRPr lang="en-US" altLang="ja-JP" b="0" i="0" dirty="0">
              <a:solidFill>
                <a:srgbClr val="323232"/>
              </a:solidFill>
              <a:effectLst/>
              <a:highlight>
                <a:srgbClr val="F7F7F7"/>
              </a:highlight>
              <a:latin typeface="ヒラギノ角ゴ Pro W3"/>
            </a:endParaRPr>
          </a:p>
          <a:p>
            <a:pPr algn="l"/>
            <a:r>
              <a:rPr lang="ja-JP" altLang="en-US" b="0" i="0" dirty="0">
                <a:solidFill>
                  <a:srgbClr val="323232"/>
                </a:solidFill>
                <a:effectLst/>
                <a:highlight>
                  <a:srgbClr val="F7F7F7"/>
                </a:highlight>
                <a:latin typeface="ヒラギノ角ゴ Pro W3"/>
              </a:rPr>
              <a:t>（使用量</a:t>
            </a:r>
            <a:r>
              <a:rPr lang="en-US" altLang="ja-JP" b="0" i="0" dirty="0">
                <a:solidFill>
                  <a:srgbClr val="323232"/>
                </a:solidFill>
                <a:effectLst/>
                <a:highlight>
                  <a:srgbClr val="F7F7F7"/>
                </a:highlight>
                <a:latin typeface="ヒラギノ角ゴ Pro W3"/>
              </a:rPr>
              <a:t>50</a:t>
            </a:r>
            <a:r>
              <a:rPr lang="ja-JP" altLang="en-US" b="0" i="0" dirty="0">
                <a:solidFill>
                  <a:srgbClr val="323232"/>
                </a:solidFill>
                <a:effectLst/>
                <a:highlight>
                  <a:srgbClr val="F7F7F7"/>
                </a:highlight>
                <a:latin typeface="ヒラギノ角ゴ Pro W3"/>
              </a:rPr>
              <a:t>ｍ</a:t>
            </a:r>
            <a:r>
              <a:rPr lang="en-US" altLang="ja-JP" b="0" i="0" dirty="0">
                <a:solidFill>
                  <a:srgbClr val="323232"/>
                </a:solidFill>
                <a:effectLst/>
                <a:highlight>
                  <a:srgbClr val="F7F7F7"/>
                </a:highlight>
                <a:latin typeface="ヒラギノ角ゴ Pro W3"/>
              </a:rPr>
              <a:t>3</a:t>
            </a:r>
            <a:r>
              <a:rPr lang="ja-JP" altLang="en-US" b="0" i="0" dirty="0">
                <a:solidFill>
                  <a:srgbClr val="323232"/>
                </a:solidFill>
                <a:effectLst/>
                <a:highlight>
                  <a:srgbClr val="F7F7F7"/>
                </a:highlight>
                <a:latin typeface="ヒラギノ角ゴ Pro W3"/>
              </a:rPr>
              <a:t>の料金で試算しています）。</a:t>
            </a:r>
            <a:endParaRPr lang="en-US" altLang="ja-JP" b="0" i="0" dirty="0">
              <a:solidFill>
                <a:srgbClr val="323232"/>
              </a:solidFill>
              <a:effectLst/>
              <a:highlight>
                <a:srgbClr val="F7F7F7"/>
              </a:highlight>
              <a:latin typeface="ヒラギノ角ゴ Pro W3"/>
            </a:endParaRPr>
          </a:p>
          <a:p>
            <a:pPr algn="l"/>
            <a:r>
              <a:rPr lang="ja-JP" altLang="en-US" b="0" i="0" dirty="0">
                <a:solidFill>
                  <a:srgbClr val="323232"/>
                </a:solidFill>
                <a:effectLst/>
                <a:highlight>
                  <a:srgbClr val="F7F7F7"/>
                </a:highlight>
                <a:latin typeface="ヒラギノ角ゴ Pro W3"/>
              </a:rPr>
              <a:t>ランニングコストの目安は、季節や地域、運転モードの設定、ご利用状況、電力契約等により異なります。</a:t>
            </a:r>
            <a:endParaRPr lang="ja-JP" altLang="en-US" b="0" i="0" dirty="0">
              <a:solidFill>
                <a:srgbClr val="333333"/>
              </a:solidFill>
              <a:effectLst/>
              <a:latin typeface="Hiragino Kaku Gothic Pro"/>
            </a:endParaRPr>
          </a:p>
        </p:txBody>
      </p:sp>
      <p:sp>
        <p:nvSpPr>
          <p:cNvPr id="3" name="タイトル 2"/>
          <p:cNvSpPr>
            <a:spLocks noGrp="1"/>
          </p:cNvSpPr>
          <p:nvPr>
            <p:ph type="ctrTitle"/>
          </p:nvPr>
        </p:nvSpPr>
        <p:spPr/>
        <p:txBody>
          <a:bodyPr/>
          <a:lstStyle/>
          <a:p>
            <a:r>
              <a:rPr lang="ja-JP" altLang="en-US" dirty="0"/>
              <a:t>エコキュートのメリット・デメリットって？②</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今からはガスよりも電気が便利でお得！？</a:t>
            </a:r>
            <a:r>
              <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rPr>
              <a:t/>
            </a:r>
            <a:br>
              <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rPr>
            </a:b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5" name="図 4">
            <a:extLst>
              <a:ext uri="{FF2B5EF4-FFF2-40B4-BE49-F238E27FC236}">
                <a16:creationId xmlns:a16="http://schemas.microsoft.com/office/drawing/2014/main" id="{9F768CF9-D49D-DCD2-D7BB-640EA82B8A76}"/>
              </a:ext>
            </a:extLst>
          </p:cNvPr>
          <p:cNvPicPr>
            <a:picLocks noChangeAspect="1"/>
          </p:cNvPicPr>
          <p:nvPr/>
        </p:nvPicPr>
        <p:blipFill rotWithShape="1">
          <a:blip r:embed="rId3"/>
          <a:srcRect t="1623" b="1037"/>
          <a:stretch/>
        </p:blipFill>
        <p:spPr>
          <a:xfrm>
            <a:off x="1208584" y="764704"/>
            <a:ext cx="7037720" cy="2702728"/>
          </a:xfrm>
          <a:prstGeom prst="rect">
            <a:avLst/>
          </a:prstGeom>
        </p:spPr>
      </p:pic>
      <p:sp>
        <p:nvSpPr>
          <p:cNvPr id="10" name="テキスト ボックス 9">
            <a:extLst>
              <a:ext uri="{FF2B5EF4-FFF2-40B4-BE49-F238E27FC236}">
                <a16:creationId xmlns:a16="http://schemas.microsoft.com/office/drawing/2014/main" id="{B14EC5EB-58E6-19D1-F1DA-C43B0CD40596}"/>
              </a:ext>
            </a:extLst>
          </p:cNvPr>
          <p:cNvSpPr txBox="1"/>
          <p:nvPr/>
        </p:nvSpPr>
        <p:spPr>
          <a:xfrm>
            <a:off x="31742" y="5167465"/>
            <a:ext cx="9689737" cy="830997"/>
          </a:xfrm>
          <a:prstGeom prst="rect">
            <a:avLst/>
          </a:prstGeom>
          <a:noFill/>
        </p:spPr>
        <p:txBody>
          <a:bodyPr wrap="square">
            <a:spAutoFit/>
          </a:bodyPr>
          <a:lstStyle/>
          <a:p>
            <a:pPr algn="l"/>
            <a:r>
              <a:rPr lang="ja-JP" altLang="en-US" sz="1200" b="1" i="0" dirty="0">
                <a:solidFill>
                  <a:srgbClr val="011EAA"/>
                </a:solidFill>
                <a:effectLst/>
                <a:latin typeface="ヒラギノ角ゴ Pro W3"/>
              </a:rPr>
              <a:t>エコキュートはガス給湯器に比べると機器本体の価格は高い</a:t>
            </a:r>
            <a:r>
              <a:rPr lang="ja-JP" altLang="en-US" sz="1200" b="0" i="0" dirty="0">
                <a:solidFill>
                  <a:srgbClr val="323232"/>
                </a:solidFill>
                <a:effectLst/>
                <a:latin typeface="ヒラギノ角ゴ Pro W3"/>
              </a:rPr>
              <a:t>のですが、</a:t>
            </a:r>
            <a:r>
              <a:rPr lang="ja-JP" altLang="en-US" sz="1200" b="1" i="0" dirty="0">
                <a:solidFill>
                  <a:srgbClr val="011EAA"/>
                </a:solidFill>
                <a:effectLst/>
                <a:latin typeface="ヒラギノ角ゴ Pro W3"/>
              </a:rPr>
              <a:t>年間の光熱費が</a:t>
            </a:r>
            <a:r>
              <a:rPr lang="en-US" altLang="ja-JP" sz="1200" b="1" i="0" dirty="0">
                <a:solidFill>
                  <a:srgbClr val="011EAA"/>
                </a:solidFill>
                <a:effectLst/>
                <a:latin typeface="ヒラギノ角ゴ Pro W3"/>
              </a:rPr>
              <a:t>10</a:t>
            </a:r>
            <a:r>
              <a:rPr lang="ja-JP" altLang="en-US" sz="1200" b="1" i="0" dirty="0">
                <a:solidFill>
                  <a:srgbClr val="011EAA"/>
                </a:solidFill>
                <a:effectLst/>
                <a:latin typeface="ヒラギノ角ゴ Pro W3"/>
              </a:rPr>
              <a:t>万円以上安くなる</a:t>
            </a:r>
            <a:r>
              <a:rPr lang="ja-JP" altLang="en-US" sz="1200" b="0" i="0" dirty="0">
                <a:solidFill>
                  <a:srgbClr val="323232"/>
                </a:solidFill>
                <a:effectLst/>
                <a:latin typeface="ヒラギノ角ゴ Pro W3"/>
              </a:rPr>
              <a:t>例は珍しくありません。</a:t>
            </a:r>
            <a:endParaRPr lang="en-US" altLang="ja-JP" sz="1200" b="0" i="0" dirty="0">
              <a:solidFill>
                <a:srgbClr val="323232"/>
              </a:solidFill>
              <a:effectLst/>
              <a:latin typeface="ヒラギノ角ゴ Pro W3"/>
            </a:endParaRPr>
          </a:p>
          <a:p>
            <a:pPr algn="l"/>
            <a:endParaRPr lang="en-US" altLang="ja-JP" sz="1200" b="0" i="0" dirty="0">
              <a:solidFill>
                <a:srgbClr val="323232"/>
              </a:solidFill>
              <a:effectLst/>
              <a:latin typeface="ヒラギノ角ゴ Pro W3"/>
            </a:endParaRPr>
          </a:p>
          <a:p>
            <a:pPr algn="l"/>
            <a:r>
              <a:rPr lang="ja-JP" altLang="en-US" sz="1200" b="1" i="0" dirty="0">
                <a:solidFill>
                  <a:srgbClr val="011EAA"/>
                </a:solidFill>
                <a:effectLst/>
                <a:latin typeface="ヒラギノ角ゴ Pro W3"/>
              </a:rPr>
              <a:t>エコキュートの寿命は</a:t>
            </a:r>
            <a:r>
              <a:rPr lang="en-US" altLang="ja-JP" sz="1200" b="1" i="0" dirty="0">
                <a:solidFill>
                  <a:srgbClr val="011EAA"/>
                </a:solidFill>
                <a:effectLst/>
                <a:latin typeface="ヒラギノ角ゴ Pro W3"/>
              </a:rPr>
              <a:t>10</a:t>
            </a:r>
            <a:r>
              <a:rPr lang="ja-JP" altLang="en-US" sz="1200" b="1" i="0" dirty="0">
                <a:solidFill>
                  <a:srgbClr val="011EAA"/>
                </a:solidFill>
                <a:effectLst/>
                <a:latin typeface="ヒラギノ角ゴ Pro W3"/>
              </a:rPr>
              <a:t>～</a:t>
            </a:r>
            <a:r>
              <a:rPr lang="en-US" altLang="ja-JP" sz="1200" b="1" i="0" dirty="0">
                <a:solidFill>
                  <a:srgbClr val="011EAA"/>
                </a:solidFill>
                <a:effectLst/>
                <a:latin typeface="ヒラギノ角ゴ Pro W3"/>
              </a:rPr>
              <a:t>15</a:t>
            </a:r>
            <a:r>
              <a:rPr lang="ja-JP" altLang="en-US" sz="1200" b="1" i="0" dirty="0">
                <a:solidFill>
                  <a:srgbClr val="011EAA"/>
                </a:solidFill>
                <a:effectLst/>
                <a:latin typeface="ヒラギノ角ゴ Pro W3"/>
              </a:rPr>
              <a:t>年</a:t>
            </a:r>
            <a:r>
              <a:rPr lang="ja-JP" altLang="en-US" sz="1200" b="0" i="0" dirty="0">
                <a:solidFill>
                  <a:srgbClr val="323232"/>
                </a:solidFill>
                <a:effectLst/>
                <a:latin typeface="ヒラギノ角ゴ Pro W3"/>
              </a:rPr>
              <a:t>といわれていますので、</a:t>
            </a:r>
            <a:r>
              <a:rPr lang="ja-JP" altLang="en-US" sz="1200" b="1" i="0" u="sng" dirty="0">
                <a:solidFill>
                  <a:srgbClr val="011EAA"/>
                </a:solidFill>
                <a:effectLst/>
                <a:latin typeface="ヒラギノ角ゴ Pro W3"/>
              </a:rPr>
              <a:t>購入時のコストを考えても、ガス給湯器に比べてお得になるご家庭のほうが圧倒的に多い</a:t>
            </a:r>
            <a:r>
              <a:rPr lang="ja-JP" altLang="en-US" sz="1200" b="0" i="0" dirty="0">
                <a:solidFill>
                  <a:srgbClr val="323232"/>
                </a:solidFill>
                <a:effectLst/>
                <a:latin typeface="ヒラギノ角ゴ Pro W3"/>
              </a:rPr>
              <a:t>のです。</a:t>
            </a:r>
          </a:p>
        </p:txBody>
      </p:sp>
    </p:spTree>
    <p:extLst>
      <p:ext uri="{BB962C8B-B14F-4D97-AF65-F5344CB8AC3E}">
        <p14:creationId xmlns:p14="http://schemas.microsoft.com/office/powerpoint/2010/main" val="1084288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4674678" y="1196752"/>
            <a:ext cx="5030851" cy="2050546"/>
          </a:xfrm>
        </p:spPr>
        <p:txBody>
          <a:bodyPr/>
          <a:lstStyle/>
          <a:p>
            <a:pPr algn="l"/>
            <a:r>
              <a:rPr lang="ja-JP" altLang="en-US" b="0" i="0" dirty="0">
                <a:solidFill>
                  <a:srgbClr val="323232"/>
                </a:solidFill>
                <a:effectLst/>
                <a:latin typeface="ヒラギノ角ゴ Pro W3"/>
              </a:rPr>
              <a:t>エコキュートは、少ないエネルギーで空気などから熱を集め、より大きなエネルギーへ変換する、自然冷媒を使った高効率「ヒートポンプ方式」を採用しているため、</a:t>
            </a:r>
            <a:r>
              <a:rPr lang="en-US" altLang="ja-JP" b="0" i="0" dirty="0">
                <a:solidFill>
                  <a:srgbClr val="323232"/>
                </a:solidFill>
                <a:effectLst/>
                <a:latin typeface="ヒラギノ角ゴ Pro W3"/>
              </a:rPr>
              <a:t>CO2</a:t>
            </a:r>
            <a:r>
              <a:rPr lang="ja-JP" altLang="en-US" b="0" i="0" dirty="0">
                <a:solidFill>
                  <a:srgbClr val="323232"/>
                </a:solidFill>
                <a:effectLst/>
                <a:latin typeface="ヒラギノ角ゴ Pro W3"/>
              </a:rPr>
              <a:t>排出量を低減し、地球温暖化防止をサポートします。</a:t>
            </a:r>
            <a:endParaRPr lang="ja-JP" altLang="en-US" b="0" i="0" dirty="0">
              <a:solidFill>
                <a:srgbClr val="333333"/>
              </a:solidFill>
              <a:effectLst/>
              <a:latin typeface="Hiragino Kaku Gothic Pro"/>
            </a:endParaRPr>
          </a:p>
        </p:txBody>
      </p:sp>
      <p:sp>
        <p:nvSpPr>
          <p:cNvPr id="3" name="タイトル 2"/>
          <p:cNvSpPr>
            <a:spLocks noGrp="1"/>
          </p:cNvSpPr>
          <p:nvPr>
            <p:ph type="ctrTitle"/>
          </p:nvPr>
        </p:nvSpPr>
        <p:spPr/>
        <p:txBody>
          <a:bodyPr/>
          <a:lstStyle/>
          <a:p>
            <a:r>
              <a:rPr lang="ja-JP" altLang="en-US" dirty="0"/>
              <a:t>エコキュートのメリット・デメリットって？③</a:t>
            </a:r>
            <a:endParaRPr kumimoji="1" lang="ja-JP" altLang="en-US" dirty="0"/>
          </a:p>
        </p:txBody>
      </p:sp>
      <p:sp>
        <p:nvSpPr>
          <p:cNvPr id="9" name="テキスト ボックス 8"/>
          <p:cNvSpPr txBox="1"/>
          <p:nvPr/>
        </p:nvSpPr>
        <p:spPr>
          <a:xfrm>
            <a:off x="920552" y="5980058"/>
            <a:ext cx="92594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今からはガスよりも電気が便利でお得！？</a:t>
            </a:r>
            <a:r>
              <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rPr>
              <a:t/>
            </a:r>
            <a:br>
              <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rPr>
            </a:b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6" name="図 5">
            <a:extLst>
              <a:ext uri="{FF2B5EF4-FFF2-40B4-BE49-F238E27FC236}">
                <a16:creationId xmlns:a16="http://schemas.microsoft.com/office/drawing/2014/main" id="{93D90EA3-C8DD-9017-E4D5-7FA044A4FA82}"/>
              </a:ext>
            </a:extLst>
          </p:cNvPr>
          <p:cNvPicPr>
            <a:picLocks noChangeAspect="1"/>
          </p:cNvPicPr>
          <p:nvPr/>
        </p:nvPicPr>
        <p:blipFill>
          <a:blip r:embed="rId3"/>
          <a:stretch>
            <a:fillRect/>
          </a:stretch>
        </p:blipFill>
        <p:spPr>
          <a:xfrm>
            <a:off x="57428" y="931754"/>
            <a:ext cx="4504057" cy="1849173"/>
          </a:xfrm>
          <a:prstGeom prst="rect">
            <a:avLst/>
          </a:prstGeom>
        </p:spPr>
      </p:pic>
      <p:pic>
        <p:nvPicPr>
          <p:cNvPr id="8" name="図 7">
            <a:extLst>
              <a:ext uri="{FF2B5EF4-FFF2-40B4-BE49-F238E27FC236}">
                <a16:creationId xmlns:a16="http://schemas.microsoft.com/office/drawing/2014/main" id="{FC77361E-28D8-3921-5154-37A2793AE237}"/>
              </a:ext>
            </a:extLst>
          </p:cNvPr>
          <p:cNvPicPr>
            <a:picLocks noChangeAspect="1"/>
          </p:cNvPicPr>
          <p:nvPr/>
        </p:nvPicPr>
        <p:blipFill>
          <a:blip r:embed="rId4"/>
          <a:stretch>
            <a:fillRect/>
          </a:stretch>
        </p:blipFill>
        <p:spPr>
          <a:xfrm>
            <a:off x="57428" y="3396564"/>
            <a:ext cx="4458791" cy="1760628"/>
          </a:xfrm>
          <a:prstGeom prst="rect">
            <a:avLst/>
          </a:prstGeom>
        </p:spPr>
      </p:pic>
      <p:sp>
        <p:nvSpPr>
          <p:cNvPr id="12" name="テキスト ボックス 11">
            <a:extLst>
              <a:ext uri="{FF2B5EF4-FFF2-40B4-BE49-F238E27FC236}">
                <a16:creationId xmlns:a16="http://schemas.microsoft.com/office/drawing/2014/main" id="{3D4F4250-96CF-7B93-31C5-2FE8CDE2C80F}"/>
              </a:ext>
            </a:extLst>
          </p:cNvPr>
          <p:cNvSpPr txBox="1"/>
          <p:nvPr/>
        </p:nvSpPr>
        <p:spPr>
          <a:xfrm>
            <a:off x="4675458" y="3474052"/>
            <a:ext cx="5287086" cy="2492990"/>
          </a:xfrm>
          <a:prstGeom prst="rect">
            <a:avLst/>
          </a:prstGeom>
          <a:noFill/>
        </p:spPr>
        <p:txBody>
          <a:bodyPr wrap="square">
            <a:spAutoFit/>
          </a:bodyPr>
          <a:lstStyle/>
          <a:p>
            <a:pPr algn="l"/>
            <a:r>
              <a:rPr lang="ja-JP" altLang="en-US" sz="1200" b="0" i="0" dirty="0">
                <a:solidFill>
                  <a:srgbClr val="323232"/>
                </a:solidFill>
                <a:effectLst/>
                <a:latin typeface="ヒラギノ角ゴ Pro W3"/>
              </a:rPr>
              <a:t>エコキュートは夜間電力を利用してお湯を温めタンクに貯蔵し、そのお湯を利用する仕組みです。そのため、タンクにお湯が溜まっている水量内であれば</a:t>
            </a:r>
            <a:r>
              <a:rPr lang="ja-JP" altLang="en-US" sz="1200" b="1" i="0" u="sng" dirty="0">
                <a:solidFill>
                  <a:srgbClr val="011EAA"/>
                </a:solidFill>
                <a:effectLst/>
                <a:latin typeface="ヒラギノ角ゴ Pro W3"/>
              </a:rPr>
              <a:t>停電時や断水時などの非常時でもお湯や水が使えるため安心</a:t>
            </a:r>
            <a:r>
              <a:rPr lang="ja-JP" altLang="en-US" sz="1200" b="0" i="0" dirty="0">
                <a:solidFill>
                  <a:srgbClr val="323232"/>
                </a:solidFill>
                <a:effectLst/>
                <a:latin typeface="ヒラギノ角ゴ Pro W3"/>
              </a:rPr>
              <a:t>です。</a:t>
            </a:r>
          </a:p>
          <a:p>
            <a:pPr algn="l"/>
            <a:r>
              <a:rPr lang="ja-JP" altLang="en-US" sz="1200" b="0" i="0" dirty="0">
                <a:solidFill>
                  <a:srgbClr val="323232"/>
                </a:solidFill>
                <a:effectLst/>
                <a:latin typeface="ヒラギノ角ゴ Pro W3"/>
              </a:rPr>
              <a:t>停電時には通常通り蛇口やシャワーからお湯を使用することができます。温度調節ができなかったり、冬場は湯温が低くなったりと少し制約はありますが、停電時でもお湯が使えるのはとても助かります。</a:t>
            </a:r>
          </a:p>
          <a:p>
            <a:pPr algn="l"/>
            <a:r>
              <a:rPr lang="ja-JP" altLang="en-US" sz="1200" b="0" i="0" dirty="0">
                <a:solidFill>
                  <a:srgbClr val="323232"/>
                </a:solidFill>
                <a:effectLst/>
                <a:latin typeface="ヒラギノ角ゴ Pro W3"/>
              </a:rPr>
              <a:t>断水時には蛇口やシャワーからはお湯を使用することはできませんが、貯湯タンクから生活用水を取水することができます。ほとんどのメーカーで</a:t>
            </a:r>
            <a:r>
              <a:rPr lang="ja-JP" altLang="en-US" sz="1200" b="1" i="0" u="sng" dirty="0">
                <a:solidFill>
                  <a:srgbClr val="011EAA"/>
                </a:solidFill>
                <a:effectLst/>
                <a:latin typeface="ヒラギノ角ゴ Pro W3"/>
              </a:rPr>
              <a:t>貯湯タンクに「非常用取水弁」と呼ばれる箇所があり、そこからホースを使用してポリタンクなどにお湯を取り出すことができます。</a:t>
            </a:r>
            <a:r>
              <a:rPr lang="ja-JP" altLang="en-US" sz="1200" b="0" i="0" dirty="0">
                <a:solidFill>
                  <a:srgbClr val="323232"/>
                </a:solidFill>
                <a:effectLst/>
                <a:latin typeface="ヒラギノ角ゴ Pro W3"/>
              </a:rPr>
              <a:t>（飲料としては使用できません）</a:t>
            </a:r>
          </a:p>
          <a:p>
            <a:pPr algn="l"/>
            <a:r>
              <a:rPr lang="ja-JP" altLang="en-US" sz="1200" b="0" i="0" dirty="0">
                <a:solidFill>
                  <a:srgbClr val="323232"/>
                </a:solidFill>
                <a:effectLst/>
                <a:latin typeface="ヒラギノ角ゴ Pro W3"/>
              </a:rPr>
              <a:t>非常時には「水」は大切な資源です。停電時や断水時にお湯や水が利用できるのは大きなメリットといえるでしょう。</a:t>
            </a:r>
            <a:endParaRPr lang="ja-JP" altLang="en-US" b="0" i="0" dirty="0">
              <a:solidFill>
                <a:srgbClr val="323232"/>
              </a:solidFill>
              <a:effectLst/>
              <a:latin typeface="ヒラギノ角ゴ Pro W3"/>
            </a:endParaRPr>
          </a:p>
        </p:txBody>
      </p:sp>
    </p:spTree>
    <p:extLst>
      <p:ext uri="{BB962C8B-B14F-4D97-AF65-F5344CB8AC3E}">
        <p14:creationId xmlns:p14="http://schemas.microsoft.com/office/powerpoint/2010/main" val="3218183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ctrTitle"/>
          </p:nvPr>
        </p:nvSpPr>
        <p:spPr>
          <a:xfrm>
            <a:off x="-2506" y="237292"/>
            <a:ext cx="10140082" cy="504000"/>
          </a:xfrm>
        </p:spPr>
        <p:txBody>
          <a:bodyPr>
            <a:noAutofit/>
          </a:bodyPr>
          <a:lstStyle/>
          <a:p>
            <a:r>
              <a:rPr lang="ja-JP" altLang="en-US" dirty="0"/>
              <a:t>国、都、区も太陽光・蓄電池の設置を応援しています</a:t>
            </a:r>
            <a:endParaRPr kumimoji="1" lang="ja-JP" altLang="en-US" dirty="0"/>
          </a:p>
        </p:txBody>
      </p:sp>
      <p:sp>
        <p:nvSpPr>
          <p:cNvPr id="44" name="テキスト ボックス 43"/>
          <p:cNvSpPr txBox="1"/>
          <p:nvPr/>
        </p:nvSpPr>
        <p:spPr>
          <a:xfrm>
            <a:off x="-2506" y="762584"/>
            <a:ext cx="9908506" cy="646331"/>
          </a:xfrm>
          <a:prstGeom prst="rect">
            <a:avLst/>
          </a:prstGeom>
          <a:noFill/>
        </p:spPr>
        <p:txBody>
          <a:bodyPr wrap="square" rtlCol="0">
            <a:spAutoFit/>
          </a:bodyPr>
          <a:lstStyle/>
          <a:p>
            <a:pPr>
              <a:lnSpc>
                <a:spcPct val="150000"/>
              </a:lnSpc>
            </a:pPr>
            <a:r>
              <a:rPr lang="ja-JP" altLang="en-US" sz="1200" dirty="0">
                <a:latin typeface="+mn-ea"/>
              </a:rPr>
              <a:t>実は国の方向性としても、今後は太陽光・蓄電池を搭載した「スマートハウス」のようなお家が増えて行くことは国策で決まっています。</a:t>
            </a:r>
          </a:p>
          <a:p>
            <a:pPr>
              <a:lnSpc>
                <a:spcPct val="150000"/>
              </a:lnSpc>
            </a:pPr>
            <a:r>
              <a:rPr lang="ja-JP" altLang="en-US" sz="1200" dirty="0">
                <a:latin typeface="+mn-ea"/>
              </a:rPr>
              <a:t>年々設置件数も増え、小泉元環境相の「設置の義務化」発言を受け、脱炭素社会の実現に向けて経産省を中心に話し合われています。</a:t>
            </a:r>
            <a:endParaRPr kumimoji="1" lang="ja-JP" altLang="en-US" sz="1200" dirty="0">
              <a:latin typeface="+mn-ea"/>
            </a:endParaRPr>
          </a:p>
        </p:txBody>
      </p:sp>
      <p:cxnSp>
        <p:nvCxnSpPr>
          <p:cNvPr id="17" name="直線矢印コネクタ 16"/>
          <p:cNvCxnSpPr/>
          <p:nvPr/>
        </p:nvCxnSpPr>
        <p:spPr>
          <a:xfrm>
            <a:off x="1532620" y="1427098"/>
            <a:ext cx="0" cy="4450174"/>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21" name="楕円 20"/>
          <p:cNvSpPr/>
          <p:nvPr/>
        </p:nvSpPr>
        <p:spPr>
          <a:xfrm>
            <a:off x="1424608" y="1888768"/>
            <a:ext cx="216024" cy="216024"/>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15552" y="1787199"/>
            <a:ext cx="1390125" cy="1354217"/>
          </a:xfrm>
          <a:prstGeom prst="rect">
            <a:avLst/>
          </a:prstGeom>
        </p:spPr>
        <p:txBody>
          <a:bodyPr wrap="none">
            <a:spAutoFit/>
          </a:bodyPr>
          <a:lstStyle/>
          <a:p>
            <a:pPr algn="ctr"/>
            <a:r>
              <a:rPr lang="en-US" altLang="ja-JP" sz="2800" b="1" dirty="0">
                <a:solidFill>
                  <a:srgbClr val="FF6600"/>
                </a:solidFill>
                <a:latin typeface="+mn-ea"/>
              </a:rPr>
              <a:t>2012</a:t>
            </a:r>
            <a:r>
              <a:rPr lang="ja-JP" altLang="en-US" dirty="0">
                <a:solidFill>
                  <a:srgbClr val="FF6600"/>
                </a:solidFill>
                <a:latin typeface="+mn-ea"/>
              </a:rPr>
              <a:t>年</a:t>
            </a:r>
            <a:endParaRPr lang="en-US" altLang="ja-JP" dirty="0">
              <a:solidFill>
                <a:srgbClr val="FF6600"/>
              </a:solidFill>
              <a:latin typeface="+mn-ea"/>
            </a:endParaRPr>
          </a:p>
          <a:p>
            <a:pPr algn="ctr"/>
            <a:r>
              <a:rPr lang="ja-JP" altLang="en-US" b="1" dirty="0">
                <a:solidFill>
                  <a:srgbClr val="FF6600"/>
                </a:solidFill>
                <a:latin typeface="+mn-ea"/>
              </a:rPr>
              <a:t>・</a:t>
            </a:r>
            <a:endParaRPr lang="en-US" altLang="ja-JP" b="1" dirty="0">
              <a:solidFill>
                <a:srgbClr val="FF6600"/>
              </a:solidFill>
              <a:latin typeface="+mn-ea"/>
            </a:endParaRPr>
          </a:p>
          <a:p>
            <a:pPr algn="ctr"/>
            <a:r>
              <a:rPr lang="ja-JP" altLang="en-US" b="1" dirty="0">
                <a:solidFill>
                  <a:srgbClr val="FF6600"/>
                </a:solidFill>
                <a:latin typeface="+mn-ea"/>
              </a:rPr>
              <a:t>・</a:t>
            </a:r>
            <a:endParaRPr lang="en-US" altLang="ja-JP" b="1" dirty="0">
              <a:solidFill>
                <a:srgbClr val="FF6600"/>
              </a:solidFill>
              <a:latin typeface="+mn-ea"/>
            </a:endParaRPr>
          </a:p>
          <a:p>
            <a:pPr algn="ctr"/>
            <a:r>
              <a:rPr lang="ja-JP" altLang="en-US" b="1" dirty="0">
                <a:solidFill>
                  <a:srgbClr val="FF6600"/>
                </a:solidFill>
                <a:latin typeface="+mn-ea"/>
              </a:rPr>
              <a:t>・</a:t>
            </a:r>
            <a:endParaRPr lang="en-US" altLang="ja-JP" b="1" dirty="0">
              <a:solidFill>
                <a:srgbClr val="FF6600"/>
              </a:solidFill>
              <a:latin typeface="+mn-ea"/>
            </a:endParaRPr>
          </a:p>
        </p:txBody>
      </p:sp>
      <p:sp>
        <p:nvSpPr>
          <p:cNvPr id="23" name="正方形/長方形 22"/>
          <p:cNvSpPr/>
          <p:nvPr/>
        </p:nvSpPr>
        <p:spPr>
          <a:xfrm>
            <a:off x="1640632" y="1628800"/>
            <a:ext cx="5869320" cy="769441"/>
          </a:xfrm>
          <a:prstGeom prst="rect">
            <a:avLst/>
          </a:prstGeom>
        </p:spPr>
        <p:txBody>
          <a:bodyPr wrap="square">
            <a:spAutoFit/>
          </a:bodyPr>
          <a:lstStyle/>
          <a:p>
            <a:r>
              <a:rPr lang="en-US" altLang="ja-JP" sz="2400" b="1" dirty="0">
                <a:latin typeface="+mn-ea"/>
              </a:rPr>
              <a:t>“</a:t>
            </a:r>
            <a:r>
              <a:rPr lang="ja-JP" altLang="en-US" sz="2400" b="1" dirty="0">
                <a:latin typeface="+mn-ea"/>
              </a:rPr>
              <a:t>固定価格買取制度（</a:t>
            </a:r>
            <a:r>
              <a:rPr lang="en-US" altLang="ja-JP" sz="2400" b="1" dirty="0">
                <a:latin typeface="+mn-ea"/>
              </a:rPr>
              <a:t>FIT</a:t>
            </a:r>
            <a:r>
              <a:rPr lang="ja-JP" altLang="en-US" sz="2400" b="1" dirty="0">
                <a:latin typeface="+mn-ea"/>
              </a:rPr>
              <a:t>）”が開始</a:t>
            </a:r>
            <a:endParaRPr lang="en-US" altLang="ja-JP" sz="2400" b="1" dirty="0">
              <a:latin typeface="+mn-ea"/>
            </a:endParaRPr>
          </a:p>
          <a:p>
            <a:r>
              <a:rPr lang="ja-JP" altLang="en-US" sz="2000" b="1" dirty="0">
                <a:latin typeface="+mn-ea"/>
              </a:rPr>
              <a:t>設置推奨のために金銭的なインセンティブ導入</a:t>
            </a:r>
          </a:p>
        </p:txBody>
      </p:sp>
      <p:sp>
        <p:nvSpPr>
          <p:cNvPr id="26" name="楕円 25"/>
          <p:cNvSpPr/>
          <p:nvPr/>
        </p:nvSpPr>
        <p:spPr>
          <a:xfrm>
            <a:off x="1424608" y="3367389"/>
            <a:ext cx="216024" cy="216024"/>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15552" y="3265820"/>
            <a:ext cx="1390124" cy="1354217"/>
          </a:xfrm>
          <a:prstGeom prst="rect">
            <a:avLst/>
          </a:prstGeom>
        </p:spPr>
        <p:txBody>
          <a:bodyPr wrap="none">
            <a:spAutoFit/>
          </a:bodyPr>
          <a:lstStyle/>
          <a:p>
            <a:pPr algn="ctr"/>
            <a:r>
              <a:rPr lang="en-US" altLang="ja-JP" sz="2800" b="1" dirty="0">
                <a:solidFill>
                  <a:srgbClr val="FF6600"/>
                </a:solidFill>
                <a:latin typeface="+mn-ea"/>
              </a:rPr>
              <a:t>2015</a:t>
            </a:r>
            <a:r>
              <a:rPr lang="ja-JP" altLang="en-US" dirty="0">
                <a:solidFill>
                  <a:srgbClr val="FF6600"/>
                </a:solidFill>
                <a:latin typeface="+mn-ea"/>
              </a:rPr>
              <a:t>年</a:t>
            </a:r>
            <a:endParaRPr lang="en-US" altLang="ja-JP" dirty="0">
              <a:solidFill>
                <a:srgbClr val="FF6600"/>
              </a:solidFill>
              <a:latin typeface="+mn-ea"/>
            </a:endParaRPr>
          </a:p>
          <a:p>
            <a:pPr algn="ctr"/>
            <a:r>
              <a:rPr lang="ja-JP" altLang="en-US" b="1" dirty="0">
                <a:solidFill>
                  <a:srgbClr val="FF6600"/>
                </a:solidFill>
                <a:latin typeface="+mn-ea"/>
              </a:rPr>
              <a:t>・</a:t>
            </a:r>
            <a:endParaRPr lang="en-US" altLang="ja-JP" b="1" dirty="0">
              <a:solidFill>
                <a:srgbClr val="FF6600"/>
              </a:solidFill>
              <a:latin typeface="+mn-ea"/>
            </a:endParaRPr>
          </a:p>
          <a:p>
            <a:pPr algn="ctr"/>
            <a:r>
              <a:rPr lang="ja-JP" altLang="en-US" b="1" dirty="0">
                <a:solidFill>
                  <a:srgbClr val="FF6600"/>
                </a:solidFill>
                <a:latin typeface="+mn-ea"/>
              </a:rPr>
              <a:t>・</a:t>
            </a:r>
            <a:endParaRPr lang="en-US" altLang="ja-JP" b="1" dirty="0">
              <a:solidFill>
                <a:srgbClr val="FF6600"/>
              </a:solidFill>
              <a:latin typeface="+mn-ea"/>
            </a:endParaRPr>
          </a:p>
          <a:p>
            <a:pPr algn="ctr"/>
            <a:r>
              <a:rPr lang="ja-JP" altLang="en-US" b="1" dirty="0">
                <a:solidFill>
                  <a:srgbClr val="FF6600"/>
                </a:solidFill>
                <a:latin typeface="+mn-ea"/>
              </a:rPr>
              <a:t>・</a:t>
            </a:r>
          </a:p>
        </p:txBody>
      </p:sp>
      <p:sp>
        <p:nvSpPr>
          <p:cNvPr id="28" name="楕円 27"/>
          <p:cNvSpPr/>
          <p:nvPr/>
        </p:nvSpPr>
        <p:spPr>
          <a:xfrm>
            <a:off x="1424608" y="4846010"/>
            <a:ext cx="216024" cy="216024"/>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15551" y="4744441"/>
            <a:ext cx="1390124" cy="1077218"/>
          </a:xfrm>
          <a:prstGeom prst="rect">
            <a:avLst/>
          </a:prstGeom>
        </p:spPr>
        <p:txBody>
          <a:bodyPr wrap="none">
            <a:spAutoFit/>
          </a:bodyPr>
          <a:lstStyle/>
          <a:p>
            <a:pPr algn="ctr"/>
            <a:r>
              <a:rPr lang="en-US" altLang="ja-JP" sz="2800" b="1" dirty="0">
                <a:solidFill>
                  <a:srgbClr val="FF6600"/>
                </a:solidFill>
                <a:latin typeface="+mn-ea"/>
              </a:rPr>
              <a:t>2021</a:t>
            </a:r>
            <a:r>
              <a:rPr lang="ja-JP" altLang="en-US" dirty="0">
                <a:solidFill>
                  <a:srgbClr val="FF6600"/>
                </a:solidFill>
                <a:latin typeface="+mn-ea"/>
              </a:rPr>
              <a:t>年</a:t>
            </a:r>
            <a:endParaRPr lang="en-US" altLang="ja-JP" dirty="0">
              <a:solidFill>
                <a:srgbClr val="FF6600"/>
              </a:solidFill>
              <a:latin typeface="+mn-ea"/>
            </a:endParaRPr>
          </a:p>
          <a:p>
            <a:pPr algn="ctr"/>
            <a:r>
              <a:rPr lang="ja-JP" altLang="en-US" dirty="0">
                <a:solidFill>
                  <a:srgbClr val="FF6600"/>
                </a:solidFill>
                <a:latin typeface="+mn-ea"/>
              </a:rPr>
              <a:t>・</a:t>
            </a:r>
            <a:endParaRPr lang="en-US" altLang="ja-JP" dirty="0">
              <a:solidFill>
                <a:srgbClr val="FF6600"/>
              </a:solidFill>
              <a:latin typeface="+mn-ea"/>
            </a:endParaRPr>
          </a:p>
          <a:p>
            <a:pPr algn="ctr"/>
            <a:r>
              <a:rPr lang="ja-JP" altLang="en-US" dirty="0">
                <a:solidFill>
                  <a:srgbClr val="FF6600"/>
                </a:solidFill>
                <a:latin typeface="+mn-ea"/>
              </a:rPr>
              <a:t>・</a:t>
            </a:r>
          </a:p>
        </p:txBody>
      </p:sp>
      <p:sp>
        <p:nvSpPr>
          <p:cNvPr id="24" name="正方形/長方形 23"/>
          <p:cNvSpPr/>
          <p:nvPr/>
        </p:nvSpPr>
        <p:spPr>
          <a:xfrm>
            <a:off x="1640632" y="4437112"/>
            <a:ext cx="6085344" cy="769441"/>
          </a:xfrm>
          <a:prstGeom prst="rect">
            <a:avLst/>
          </a:prstGeom>
        </p:spPr>
        <p:txBody>
          <a:bodyPr wrap="square">
            <a:spAutoFit/>
          </a:bodyPr>
          <a:lstStyle/>
          <a:p>
            <a:r>
              <a:rPr lang="ja-JP" altLang="en-US" sz="2400" b="1" dirty="0">
                <a:latin typeface="+mn-ea"/>
              </a:rPr>
              <a:t>住宅への</a:t>
            </a:r>
            <a:r>
              <a:rPr lang="en-US" altLang="ja-JP" sz="2400" b="1" dirty="0">
                <a:latin typeface="+mn-ea"/>
              </a:rPr>
              <a:t>”</a:t>
            </a:r>
            <a:r>
              <a:rPr lang="ja-JP" altLang="en-US" sz="2400" b="1" dirty="0">
                <a:latin typeface="+mn-ea"/>
              </a:rPr>
              <a:t>設置義務化</a:t>
            </a:r>
            <a:r>
              <a:rPr lang="en-US" altLang="ja-JP" sz="2400" b="1" dirty="0">
                <a:latin typeface="+mn-ea"/>
              </a:rPr>
              <a:t>”</a:t>
            </a:r>
            <a:r>
              <a:rPr lang="ja-JP" altLang="en-US" sz="2400" b="1" dirty="0">
                <a:latin typeface="+mn-ea"/>
              </a:rPr>
              <a:t>を協議開始</a:t>
            </a:r>
            <a:endParaRPr lang="en-US" altLang="ja-JP" sz="2400" b="1" dirty="0">
              <a:latin typeface="+mn-ea"/>
            </a:endParaRPr>
          </a:p>
          <a:p>
            <a:r>
              <a:rPr lang="ja-JP" altLang="en-US" sz="2000" b="1" dirty="0">
                <a:latin typeface="+mn-ea"/>
              </a:rPr>
              <a:t>小泉元環境相の発言を発端に、設置の義務化に</a:t>
            </a:r>
          </a:p>
        </p:txBody>
      </p:sp>
      <p:sp>
        <p:nvSpPr>
          <p:cNvPr id="25" name="正方形/長方形 24"/>
          <p:cNvSpPr/>
          <p:nvPr/>
        </p:nvSpPr>
        <p:spPr>
          <a:xfrm>
            <a:off x="1640632" y="3037617"/>
            <a:ext cx="6445384" cy="769441"/>
          </a:xfrm>
          <a:prstGeom prst="rect">
            <a:avLst/>
          </a:prstGeom>
        </p:spPr>
        <p:txBody>
          <a:bodyPr wrap="square">
            <a:spAutoFit/>
          </a:bodyPr>
          <a:lstStyle/>
          <a:p>
            <a:r>
              <a:rPr lang="ja-JP" altLang="en-US" sz="2400" b="1" dirty="0">
                <a:latin typeface="+mn-ea"/>
              </a:rPr>
              <a:t>国策として</a:t>
            </a:r>
            <a:r>
              <a:rPr lang="en-US" altLang="ja-JP" sz="2400" b="1" dirty="0">
                <a:latin typeface="+mn-ea"/>
              </a:rPr>
              <a:t>”ZEH</a:t>
            </a:r>
            <a:r>
              <a:rPr lang="ja-JP" altLang="en-US" sz="2400" b="1" dirty="0">
                <a:latin typeface="+mn-ea"/>
              </a:rPr>
              <a:t>ロードマップ</a:t>
            </a:r>
            <a:r>
              <a:rPr lang="en-US" altLang="ja-JP" sz="2400" b="1" dirty="0">
                <a:latin typeface="+mn-ea"/>
              </a:rPr>
              <a:t>”</a:t>
            </a:r>
            <a:r>
              <a:rPr lang="ja-JP" altLang="en-US" sz="2400" b="1" dirty="0">
                <a:latin typeface="+mn-ea"/>
              </a:rPr>
              <a:t>を整備</a:t>
            </a:r>
            <a:endParaRPr lang="en-US" altLang="ja-JP" sz="2000" b="1" dirty="0">
              <a:latin typeface="+mn-ea"/>
            </a:endParaRPr>
          </a:p>
          <a:p>
            <a:r>
              <a:rPr lang="ja-JP" altLang="en-US" sz="2000" b="1" dirty="0">
                <a:latin typeface="+mn-ea"/>
              </a:rPr>
              <a:t>新築住宅で「スマートハウス＝当たり前」に</a:t>
            </a:r>
            <a:endParaRPr lang="en-US" altLang="ja-JP" sz="2000" b="1" dirty="0">
              <a:latin typeface="+mn-ea"/>
            </a:endParaRPr>
          </a:p>
        </p:txBody>
      </p:sp>
      <p:pic>
        <p:nvPicPr>
          <p:cNvPr id="1026" name="Picture 2" descr="【太陽光発電】利用者は要チェック！『FIT制度』のこれから"/>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7720" y="1547490"/>
            <a:ext cx="2189001" cy="1254115"/>
          </a:xfrm>
          <a:prstGeom prst="rect">
            <a:avLst/>
          </a:prstGeom>
          <a:noFill/>
          <a:extLst>
            <a:ext uri="{909E8E84-426E-40DD-AFC4-6F175D3DCCD1}">
              <a14:hiddenFill xmlns:a14="http://schemas.microsoft.com/office/drawing/2010/main">
                <a:solidFill>
                  <a:srgbClr val="FFFFFF"/>
                </a:solidFill>
              </a14:hiddenFill>
            </a:ext>
          </a:extLst>
        </p:spPr>
      </p:pic>
      <p:pic>
        <p:nvPicPr>
          <p:cNvPr id="37" name="図 36"/>
          <p:cNvPicPr>
            <a:picLocks noChangeAspect="1"/>
          </p:cNvPicPr>
          <p:nvPr/>
        </p:nvPicPr>
        <p:blipFill rotWithShape="1">
          <a:blip r:embed="rId4"/>
          <a:srcRect l="29902" t="55240" r="3160" b="1003"/>
          <a:stretch/>
        </p:blipFill>
        <p:spPr>
          <a:xfrm>
            <a:off x="7558398" y="3098283"/>
            <a:ext cx="2333131" cy="1050797"/>
          </a:xfrm>
          <a:prstGeom prst="rect">
            <a:avLst/>
          </a:prstGeom>
          <a:ln w="28575">
            <a:noFill/>
          </a:ln>
        </p:spPr>
      </p:pic>
      <p:pic>
        <p:nvPicPr>
          <p:cNvPr id="38" name="図 37"/>
          <p:cNvPicPr>
            <a:picLocks noChangeAspect="1"/>
          </p:cNvPicPr>
          <p:nvPr/>
        </p:nvPicPr>
        <p:blipFill>
          <a:blip r:embed="rId5"/>
          <a:stretch>
            <a:fillRect/>
          </a:stretch>
        </p:blipFill>
        <p:spPr>
          <a:xfrm>
            <a:off x="7600786" y="4437112"/>
            <a:ext cx="2191740" cy="1229425"/>
          </a:xfrm>
          <a:prstGeom prst="rect">
            <a:avLst/>
          </a:prstGeom>
        </p:spPr>
      </p:pic>
      <p:sp>
        <p:nvSpPr>
          <p:cNvPr id="31" name="角丸四角形 30"/>
          <p:cNvSpPr/>
          <p:nvPr/>
        </p:nvSpPr>
        <p:spPr>
          <a:xfrm>
            <a:off x="1749311" y="2360283"/>
            <a:ext cx="5794097" cy="34863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累計件数：</a:t>
            </a:r>
            <a:r>
              <a:rPr lang="ja-JP" altLang="en-US" sz="1600" dirty="0">
                <a:solidFill>
                  <a:schemeClr val="tx1"/>
                </a:solidFill>
              </a:rPr>
              <a:t>約</a:t>
            </a:r>
            <a:r>
              <a:rPr kumimoji="1" lang="en-US" altLang="ja-JP" sz="1600" dirty="0">
                <a:solidFill>
                  <a:schemeClr val="tx1"/>
                </a:solidFill>
              </a:rPr>
              <a:t>120</a:t>
            </a:r>
            <a:r>
              <a:rPr kumimoji="1" lang="ja-JP" altLang="en-US" sz="1600" dirty="0">
                <a:solidFill>
                  <a:schemeClr val="tx1"/>
                </a:solidFill>
              </a:rPr>
              <a:t>万件</a:t>
            </a:r>
          </a:p>
        </p:txBody>
      </p:sp>
      <p:sp>
        <p:nvSpPr>
          <p:cNvPr id="41" name="角丸四角形 40"/>
          <p:cNvSpPr/>
          <p:nvPr/>
        </p:nvSpPr>
        <p:spPr>
          <a:xfrm>
            <a:off x="1704691" y="3809590"/>
            <a:ext cx="5794097" cy="34863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chemeClr val="tx1"/>
                </a:solidFill>
              </a:rPr>
              <a:t>累計件数：</a:t>
            </a:r>
            <a:r>
              <a:rPr lang="ja-JP" altLang="en-US" sz="1600" dirty="0">
                <a:solidFill>
                  <a:schemeClr val="tx1"/>
                </a:solidFill>
              </a:rPr>
              <a:t>約</a:t>
            </a:r>
            <a:r>
              <a:rPr kumimoji="1" lang="en-US" altLang="ja-JP" sz="1600" dirty="0">
                <a:solidFill>
                  <a:schemeClr val="tx1"/>
                </a:solidFill>
              </a:rPr>
              <a:t>200</a:t>
            </a:r>
            <a:r>
              <a:rPr kumimoji="1" lang="ja-JP" altLang="en-US" sz="1600" dirty="0">
                <a:solidFill>
                  <a:schemeClr val="tx1"/>
                </a:solidFill>
              </a:rPr>
              <a:t>万件</a:t>
            </a:r>
          </a:p>
        </p:txBody>
      </p:sp>
      <p:sp>
        <p:nvSpPr>
          <p:cNvPr id="42" name="角丸四角形 41"/>
          <p:cNvSpPr/>
          <p:nvPr/>
        </p:nvSpPr>
        <p:spPr>
          <a:xfrm>
            <a:off x="1660071" y="5238518"/>
            <a:ext cx="5794097" cy="34863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a:solidFill>
                  <a:srgbClr val="FF0000"/>
                </a:solidFill>
              </a:rPr>
              <a:t>累計件数：約</a:t>
            </a:r>
            <a:r>
              <a:rPr lang="en-US" altLang="ja-JP" sz="1600" dirty="0">
                <a:solidFill>
                  <a:srgbClr val="FF0000"/>
                </a:solidFill>
              </a:rPr>
              <a:t>270</a:t>
            </a:r>
            <a:r>
              <a:rPr kumimoji="1" lang="ja-JP" altLang="en-US" sz="1600" dirty="0">
                <a:solidFill>
                  <a:srgbClr val="FF0000"/>
                </a:solidFill>
              </a:rPr>
              <a:t>万件</a:t>
            </a:r>
          </a:p>
        </p:txBody>
      </p:sp>
      <p:pic>
        <p:nvPicPr>
          <p:cNvPr id="32"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9898" y="2321072"/>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76435" y="2321072"/>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22972" y="2321072"/>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9509" y="2321072"/>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16046" y="2321072"/>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2583" y="2321072"/>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5450" y="380407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87" y="380407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58524" y="380407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5061" y="380407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1598" y="380407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8135" y="380407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4672" y="380407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1209" y="380407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37746" y="380407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4279" y="380407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1002" y="5248947"/>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7539" y="5248947"/>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4076" y="5248947"/>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0613" y="5248947"/>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7150" y="5248947"/>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33687" y="5248947"/>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0224" y="5248947"/>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6761" y="5248947"/>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3298" y="5248947"/>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9831" y="5248947"/>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0872" y="558924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7409" y="558924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3946" y="558924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40483" y="5589240"/>
            <a:ext cx="445079" cy="36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ソーラーパネルの設置された家のイラスト | かわいいフリー素材集 いらすとや"/>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433" y="5629577"/>
            <a:ext cx="445079" cy="360000"/>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471169" y="5726067"/>
            <a:ext cx="1572866" cy="276999"/>
          </a:xfrm>
          <a:prstGeom prst="rect">
            <a:avLst/>
          </a:prstGeom>
        </p:spPr>
        <p:txBody>
          <a:bodyPr wrap="none">
            <a:spAutoFit/>
          </a:bodyPr>
          <a:lstStyle/>
          <a:p>
            <a:r>
              <a:rPr lang="ja-JP" altLang="en-US" sz="1200" dirty="0"/>
              <a:t>＝</a:t>
            </a:r>
            <a:r>
              <a:rPr lang="en-US" altLang="ja-JP" sz="1200" dirty="0"/>
              <a:t>20</a:t>
            </a:r>
            <a:r>
              <a:rPr lang="ja-JP" altLang="en-US" sz="1200" dirty="0"/>
              <a:t>万件として図示</a:t>
            </a:r>
          </a:p>
        </p:txBody>
      </p:sp>
      <p:sp>
        <p:nvSpPr>
          <p:cNvPr id="53" name="正方形/長方形 52"/>
          <p:cNvSpPr/>
          <p:nvPr/>
        </p:nvSpPr>
        <p:spPr>
          <a:xfrm>
            <a:off x="2549744" y="6684277"/>
            <a:ext cx="7098766" cy="200055"/>
          </a:xfrm>
          <a:prstGeom prst="rect">
            <a:avLst/>
          </a:prstGeom>
        </p:spPr>
        <p:txBody>
          <a:bodyPr wrap="square">
            <a:spAutoFit/>
          </a:bodyPr>
          <a:lstStyle/>
          <a:p>
            <a:pPr algn="r"/>
            <a:r>
              <a:rPr lang="ja-JP" altLang="en-US" sz="700" dirty="0">
                <a:latin typeface="メイリオ" pitchFamily="50" charset="-128"/>
                <a:ea typeface="メイリオ" pitchFamily="50" charset="-128"/>
              </a:rPr>
              <a:t>資源エネルギー庁</a:t>
            </a:r>
            <a:r>
              <a:rPr lang="ja-JP" altLang="en-US" sz="700" dirty="0">
                <a:latin typeface="メイリオ" pitchFamily="50" charset="-128"/>
                <a:ea typeface="メイリオ" pitchFamily="50" charset="-128"/>
                <a:cs typeface="メイリオ" pitchFamily="50" charset="-128"/>
              </a:rPr>
              <a:t>「</a:t>
            </a:r>
            <a:r>
              <a:rPr lang="en-US" altLang="ja-JP" sz="700" dirty="0">
                <a:latin typeface="メイリオ" pitchFamily="50" charset="-128"/>
                <a:ea typeface="メイリオ" pitchFamily="50" charset="-128"/>
                <a:cs typeface="メイリオ" pitchFamily="50" charset="-128"/>
              </a:rPr>
              <a:t>ZEH</a:t>
            </a:r>
            <a:r>
              <a:rPr lang="ja-JP" altLang="en-US" sz="700" dirty="0">
                <a:latin typeface="メイリオ" pitchFamily="50" charset="-128"/>
                <a:ea typeface="メイリオ" pitchFamily="50" charset="-128"/>
                <a:cs typeface="メイリオ" pitchFamily="50" charset="-128"/>
              </a:rPr>
              <a:t>の普及促進に向けた政策動向と平成</a:t>
            </a:r>
            <a:r>
              <a:rPr lang="en-US" altLang="ja-JP" sz="700" dirty="0">
                <a:latin typeface="メイリオ" pitchFamily="50" charset="-128"/>
                <a:ea typeface="メイリオ" pitchFamily="50" charset="-128"/>
                <a:cs typeface="メイリオ" pitchFamily="50" charset="-128"/>
              </a:rPr>
              <a:t>30</a:t>
            </a:r>
            <a:r>
              <a:rPr lang="ja-JP" altLang="en-US" sz="700" dirty="0">
                <a:latin typeface="メイリオ" pitchFamily="50" charset="-128"/>
                <a:ea typeface="メイリオ" pitchFamily="50" charset="-128"/>
                <a:cs typeface="メイリオ" pitchFamily="50" charset="-128"/>
              </a:rPr>
              <a:t>年度の関連予算案」</a:t>
            </a:r>
            <a:r>
              <a:rPr lang="ja-JP" altLang="en-US" sz="700" dirty="0">
                <a:latin typeface="メイリオ" pitchFamily="50" charset="-128"/>
                <a:ea typeface="メイリオ" pitchFamily="50" charset="-128"/>
              </a:rPr>
              <a:t>「どうする？ソーラー」／環境省</a:t>
            </a:r>
            <a:r>
              <a:rPr lang="en-US" altLang="ja-JP" sz="700" dirty="0">
                <a:latin typeface="メイリオ" pitchFamily="50" charset="-128"/>
                <a:ea typeface="メイリオ" pitchFamily="50" charset="-128"/>
              </a:rPr>
              <a:t>HP</a:t>
            </a:r>
            <a:r>
              <a:rPr lang="ja-JP" altLang="en-US" sz="700" dirty="0">
                <a:latin typeface="メイリオ" pitchFamily="50" charset="-128"/>
                <a:ea typeface="メイリオ" pitchFamily="50" charset="-128"/>
              </a:rPr>
              <a:t>（小泉大臣）より写真を抜粋</a:t>
            </a:r>
            <a:endParaRPr lang="ja-JP" altLang="en-US" sz="700" dirty="0"/>
          </a:p>
        </p:txBody>
      </p:sp>
      <p:grpSp>
        <p:nvGrpSpPr>
          <p:cNvPr id="78" name="グループ化 77"/>
          <p:cNvGrpSpPr/>
          <p:nvPr/>
        </p:nvGrpSpPr>
        <p:grpSpPr>
          <a:xfrm>
            <a:off x="3224808" y="6653643"/>
            <a:ext cx="432048" cy="231741"/>
            <a:chOff x="10201483" y="684383"/>
            <a:chExt cx="432048" cy="231741"/>
          </a:xfrm>
        </p:grpSpPr>
        <p:sp>
          <p:nvSpPr>
            <p:cNvPr id="79" name="楕円 78"/>
            <p:cNvSpPr/>
            <p:nvPr/>
          </p:nvSpPr>
          <p:spPr>
            <a:xfrm>
              <a:off x="10206775" y="684383"/>
              <a:ext cx="393293" cy="199398"/>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p:cNvSpPr/>
            <p:nvPr/>
          </p:nvSpPr>
          <p:spPr>
            <a:xfrm>
              <a:off x="10201483" y="685292"/>
              <a:ext cx="432048" cy="230832"/>
            </a:xfrm>
            <a:prstGeom prst="rect">
              <a:avLst/>
            </a:prstGeom>
          </p:spPr>
          <p:txBody>
            <a:bodyPr wrap="square">
              <a:spAutoFit/>
            </a:bodyPr>
            <a:lstStyle/>
            <a:p>
              <a:r>
                <a:rPr lang="ja-JP" altLang="en-US" sz="900" dirty="0">
                  <a:latin typeface="メイリオ" pitchFamily="50" charset="-128"/>
                  <a:ea typeface="メイリオ" pitchFamily="50" charset="-128"/>
                  <a:cs typeface="メイリオ" pitchFamily="50" charset="-128"/>
                </a:rPr>
                <a:t>出典</a:t>
              </a:r>
            </a:p>
          </p:txBody>
        </p:sp>
      </p:grpSp>
      <p:sp>
        <p:nvSpPr>
          <p:cNvPr id="81" name="テキスト ボックス 80"/>
          <p:cNvSpPr txBox="1"/>
          <p:nvPr/>
        </p:nvSpPr>
        <p:spPr>
          <a:xfrm>
            <a:off x="1018591" y="5919929"/>
            <a:ext cx="8326897" cy="550151"/>
          </a:xfrm>
          <a:prstGeom prst="rect">
            <a:avLst/>
          </a:prstGeom>
          <a:noFill/>
        </p:spPr>
        <p:txBody>
          <a:bodyPr wrap="square" rtlCol="0">
            <a:spAutoFit/>
          </a:bodyPr>
          <a:lstStyle/>
          <a:p>
            <a:pPr>
              <a:lnSpc>
                <a:spcPts val="3800"/>
              </a:lnSpc>
            </a:pPr>
            <a:r>
              <a:rPr lang="ja-JP" altLang="en-US" sz="2400" b="1" dirty="0">
                <a:solidFill>
                  <a:schemeClr val="bg1"/>
                </a:solidFill>
                <a:latin typeface="メイリオ" pitchFamily="50" charset="-128"/>
                <a:ea typeface="メイリオ" pitchFamily="50" charset="-128"/>
                <a:cs typeface="メイリオ" pitchFamily="50" charset="-128"/>
              </a:rPr>
              <a:t>国の政策はすべて「</a:t>
            </a:r>
            <a:r>
              <a:rPr lang="ja-JP" altLang="en-US" sz="2400" b="1" dirty="0">
                <a:solidFill>
                  <a:srgbClr val="FFFF00"/>
                </a:solidFill>
                <a:latin typeface="メイリオ" pitchFamily="50" charset="-128"/>
                <a:ea typeface="メイリオ" pitchFamily="50" charset="-128"/>
                <a:cs typeface="メイリオ" pitchFamily="50" charset="-128"/>
              </a:rPr>
              <a:t>電気を極力使わない生活へ</a:t>
            </a:r>
            <a:r>
              <a:rPr lang="ja-JP" altLang="en-US" sz="2400" b="1" dirty="0">
                <a:solidFill>
                  <a:schemeClr val="bg1"/>
                </a:solidFill>
                <a:latin typeface="メイリオ" pitchFamily="50" charset="-128"/>
                <a:ea typeface="メイリオ" pitchFamily="50" charset="-128"/>
                <a:cs typeface="メイリオ" pitchFamily="50" charset="-128"/>
              </a:rPr>
              <a:t>」という</a:t>
            </a:r>
            <a:endParaRPr lang="en-US" altLang="ja-JP" sz="2400" b="1" dirty="0">
              <a:solidFill>
                <a:schemeClr val="bg1"/>
              </a:solidFill>
              <a:latin typeface="メイリオ" pitchFamily="50" charset="-128"/>
              <a:ea typeface="メイリオ" pitchFamily="50" charset="-128"/>
              <a:cs typeface="メイリオ" pitchFamily="50" charset="-128"/>
            </a:endParaRPr>
          </a:p>
        </p:txBody>
      </p:sp>
      <p:sp>
        <p:nvSpPr>
          <p:cNvPr id="82" name="正方形/長方形 81"/>
          <p:cNvSpPr/>
          <p:nvPr/>
        </p:nvSpPr>
        <p:spPr>
          <a:xfrm>
            <a:off x="6043567" y="6191217"/>
            <a:ext cx="3877985" cy="550151"/>
          </a:xfrm>
          <a:prstGeom prst="rect">
            <a:avLst/>
          </a:prstGeom>
        </p:spPr>
        <p:txBody>
          <a:bodyPr wrap="none">
            <a:spAutoFit/>
          </a:bodyPr>
          <a:lstStyle/>
          <a:p>
            <a:pPr algn="r">
              <a:lnSpc>
                <a:spcPts val="3800"/>
              </a:lnSpc>
            </a:pPr>
            <a:r>
              <a:rPr lang="ja-JP" altLang="en-US" sz="2400" b="1" dirty="0">
                <a:solidFill>
                  <a:schemeClr val="bg1"/>
                </a:solidFill>
                <a:latin typeface="メイリオ" pitchFamily="50" charset="-128"/>
                <a:ea typeface="メイリオ" pitchFamily="50" charset="-128"/>
                <a:cs typeface="メイリオ" pitchFamily="50" charset="-128"/>
              </a:rPr>
              <a:t>方向に動いているのです。</a:t>
            </a:r>
            <a:endParaRPr lang="ja-JP" altLang="en-US" sz="2400" b="1" dirty="0">
              <a:solidFill>
                <a:schemeClr val="bg1"/>
              </a:solidFill>
              <a:latin typeface="MigMix 1P" pitchFamily="50" charset="-128"/>
              <a:ea typeface="MigMix 1P" pitchFamily="50" charset="-128"/>
              <a:cs typeface="MigMix 1P" pitchFamily="50" charset="-128"/>
            </a:endParaRPr>
          </a:p>
        </p:txBody>
      </p:sp>
    </p:spTree>
    <p:extLst>
      <p:ext uri="{BB962C8B-B14F-4D97-AF65-F5344CB8AC3E}">
        <p14:creationId xmlns:p14="http://schemas.microsoft.com/office/powerpoint/2010/main" val="285711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a:extLst>
              <a:ext uri="{FF2B5EF4-FFF2-40B4-BE49-F238E27FC236}">
                <a16:creationId xmlns:a16="http://schemas.microsoft.com/office/drawing/2014/main" id="{32DE322E-5A94-4102-C963-2A5FCC68C4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60"/>
          <a:stretch/>
        </p:blipFill>
        <p:spPr bwMode="auto">
          <a:xfrm>
            <a:off x="-12852"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342892" y="1864100"/>
            <a:ext cx="9146612" cy="1347134"/>
          </a:xfrm>
          <a:prstGeom prst="rect">
            <a:avLst/>
          </a:prstGeom>
          <a:noFill/>
        </p:spPr>
        <p:txBody>
          <a:bodyPr wrap="square" lIns="107287" tIns="53643" rIns="107287" bIns="53643" rtlCol="0">
            <a:spAutoFit/>
          </a:bodyPr>
          <a:lstStyle/>
          <a:p>
            <a:pPr defTabSz="1072866">
              <a:lnSpc>
                <a:spcPct val="150000"/>
              </a:lnSpc>
            </a:pPr>
            <a:r>
              <a:rPr lang="ja-JP" altLang="en-US" sz="2800" b="1" spc="117" dirty="0">
                <a:solidFill>
                  <a:srgbClr val="FF6600"/>
                </a:solidFill>
                <a:latin typeface="メイリオ" pitchFamily="50" charset="-128"/>
                <a:ea typeface="メイリオ" pitchFamily="50" charset="-128"/>
                <a:cs typeface="メイリオ" pitchFamily="50" charset="-128"/>
              </a:rPr>
              <a:t>発電量、設置費など、</a:t>
            </a:r>
            <a:endParaRPr lang="en-US" altLang="ja-JP" sz="2800" b="1" spc="117" dirty="0">
              <a:solidFill>
                <a:srgbClr val="FF6600"/>
              </a:solidFill>
              <a:latin typeface="メイリオ" pitchFamily="50" charset="-128"/>
              <a:ea typeface="メイリオ" pitchFamily="50" charset="-128"/>
              <a:cs typeface="メイリオ" pitchFamily="50" charset="-128"/>
            </a:endParaRPr>
          </a:p>
          <a:p>
            <a:pPr defTabSz="1072866">
              <a:lnSpc>
                <a:spcPct val="150000"/>
              </a:lnSpc>
            </a:pPr>
            <a:r>
              <a:rPr lang="ja-JP" altLang="en-US" sz="2800" b="1" spc="117" dirty="0">
                <a:solidFill>
                  <a:srgbClr val="FF6600"/>
                </a:solidFill>
                <a:latin typeface="メイリオ" pitchFamily="50" charset="-128"/>
                <a:ea typeface="メイリオ" pitchFamily="50" charset="-128"/>
                <a:cs typeface="メイリオ" pitchFamily="50" charset="-128"/>
              </a:rPr>
              <a:t>　　　　　　専用シミュレーションをご確認下さい。</a:t>
            </a:r>
            <a:endParaRPr lang="en-US" altLang="ja-JP" sz="1100" b="1" spc="117" dirty="0">
              <a:solidFill>
                <a:srgbClr val="FF6600"/>
              </a:solidFill>
              <a:latin typeface="メイリオ" pitchFamily="50" charset="-128"/>
              <a:ea typeface="メイリオ" pitchFamily="50" charset="-128"/>
              <a:cs typeface="メイリオ" pitchFamily="50" charset="-128"/>
            </a:endParaRPr>
          </a:p>
        </p:txBody>
      </p:sp>
      <p:sp>
        <p:nvSpPr>
          <p:cNvPr id="28" name="テキスト ボックス 27"/>
          <p:cNvSpPr txBox="1"/>
          <p:nvPr/>
        </p:nvSpPr>
        <p:spPr>
          <a:xfrm>
            <a:off x="269948" y="267294"/>
            <a:ext cx="5321144" cy="785442"/>
          </a:xfrm>
          <a:prstGeom prst="rect">
            <a:avLst/>
          </a:prstGeom>
          <a:noFill/>
        </p:spPr>
        <p:txBody>
          <a:bodyPr wrap="none" lIns="107287" tIns="53643" rIns="107287" bIns="53643" rtlCol="0">
            <a:spAutoFit/>
          </a:bodyPr>
          <a:lstStyle/>
          <a:p>
            <a:pPr defTabSz="1072866">
              <a:lnSpc>
                <a:spcPct val="150000"/>
              </a:lnSpc>
            </a:pPr>
            <a:r>
              <a:rPr lang="ja-JP" altLang="en-US" sz="3200" b="1" spc="117" dirty="0">
                <a:solidFill>
                  <a:srgbClr val="FF6600"/>
                </a:solidFill>
                <a:latin typeface="メイリオ" pitchFamily="50" charset="-128"/>
                <a:ea typeface="メイリオ" pitchFamily="50" charset="-128"/>
                <a:cs typeface="メイリオ" pitchFamily="50" charset="-128"/>
              </a:rPr>
              <a:t>シミュレーションのご説明</a:t>
            </a:r>
          </a:p>
        </p:txBody>
      </p:sp>
    </p:spTree>
    <p:extLst>
      <p:ext uri="{BB962C8B-B14F-4D97-AF65-F5344CB8AC3E}">
        <p14:creationId xmlns:p14="http://schemas.microsoft.com/office/powerpoint/2010/main" val="1472397943"/>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2" y="730382"/>
            <a:ext cx="9876607" cy="1186450"/>
          </a:xfrm>
        </p:spPr>
        <p:txBody>
          <a:bodyPr/>
          <a:lstStyle/>
          <a:p>
            <a:r>
              <a:rPr kumimoji="1" lang="ja-JP" altLang="en-US" sz="1400" b="1" dirty="0"/>
              <a:t>太陽光発電パネルがどれだけ載せられるか？</a:t>
            </a:r>
            <a:endParaRPr kumimoji="1" lang="en-US" altLang="ja-JP" sz="1400" b="1" dirty="0"/>
          </a:p>
          <a:p>
            <a:r>
              <a:rPr kumimoji="1" lang="ja-JP" altLang="en-US" sz="1400" b="1" dirty="0"/>
              <a:t>ご自宅の屋根に対してパネルを載せるか</a:t>
            </a:r>
            <a:r>
              <a:rPr lang="ja-JP" altLang="en-US" sz="1400" b="1" dirty="0"/>
              <a:t>、別紙ご提案プランをご確認下さい。</a:t>
            </a:r>
            <a:endParaRPr lang="en-US" altLang="ja-JP" sz="1400" b="1" dirty="0"/>
          </a:p>
          <a:p>
            <a:r>
              <a:rPr kumimoji="1" lang="ja-JP" altLang="en-US" sz="1400" b="1" dirty="0"/>
              <a:t>屋根材等の間違いが無いか等、ご確認下さい。</a:t>
            </a:r>
            <a:endParaRPr kumimoji="1" lang="en-US" altLang="ja-JP" sz="1400" b="1" dirty="0"/>
          </a:p>
        </p:txBody>
      </p:sp>
      <p:sp>
        <p:nvSpPr>
          <p:cNvPr id="3" name="タイトル 2"/>
          <p:cNvSpPr>
            <a:spLocks noGrp="1"/>
          </p:cNvSpPr>
          <p:nvPr>
            <p:ph type="ctrTitle"/>
          </p:nvPr>
        </p:nvSpPr>
        <p:spPr/>
        <p:txBody>
          <a:bodyPr/>
          <a:lstStyle/>
          <a:p>
            <a:r>
              <a:rPr lang="ja-JP" altLang="en-US" dirty="0"/>
              <a:t>お客様専用のシミュレーションのご説明①</a:t>
            </a:r>
            <a:endParaRPr kumimoji="1" lang="ja-JP" altLang="en-US" dirty="0"/>
          </a:p>
        </p:txBody>
      </p:sp>
      <p:sp>
        <p:nvSpPr>
          <p:cNvPr id="9" name="テキスト ボックス 8"/>
          <p:cNvSpPr txBox="1"/>
          <p:nvPr/>
        </p:nvSpPr>
        <p:spPr>
          <a:xfrm>
            <a:off x="920552" y="6121965"/>
            <a:ext cx="8784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ご質問は何なりとお話下さい。</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5" name="テキスト ボックス 4">
            <a:extLst>
              <a:ext uri="{FF2B5EF4-FFF2-40B4-BE49-F238E27FC236}">
                <a16:creationId xmlns:a16="http://schemas.microsoft.com/office/drawing/2014/main" id="{1B98E54A-BD58-C105-FE55-2C328EE24460}"/>
              </a:ext>
            </a:extLst>
          </p:cNvPr>
          <p:cNvSpPr txBox="1"/>
          <p:nvPr/>
        </p:nvSpPr>
        <p:spPr>
          <a:xfrm>
            <a:off x="200472" y="2049882"/>
            <a:ext cx="9433048" cy="3816429"/>
          </a:xfrm>
          <a:prstGeom prst="rect">
            <a:avLst/>
          </a:prstGeom>
          <a:noFill/>
        </p:spPr>
        <p:txBody>
          <a:bodyPr wrap="square">
            <a:spAutoFit/>
          </a:bodyPr>
          <a:lstStyle/>
          <a:p>
            <a:pPr algn="l"/>
            <a:r>
              <a:rPr lang="en-US" altLang="ja-JP" sz="1200" b="1" i="0" dirty="0">
                <a:solidFill>
                  <a:srgbClr val="333333"/>
                </a:solidFill>
                <a:effectLst/>
                <a:highlight>
                  <a:srgbClr val="FFFFFF"/>
                </a:highlight>
                <a:latin typeface="Quicksand"/>
              </a:rPr>
              <a:t>【</a:t>
            </a:r>
            <a:r>
              <a:rPr lang="ja-JP" altLang="en-US" sz="1200" b="1" i="0" dirty="0">
                <a:solidFill>
                  <a:srgbClr val="333333"/>
                </a:solidFill>
                <a:effectLst/>
                <a:highlight>
                  <a:srgbClr val="FFFFFF"/>
                </a:highlight>
                <a:latin typeface="Quicksand"/>
              </a:rPr>
              <a:t>備考</a:t>
            </a:r>
            <a:r>
              <a:rPr lang="en-US" altLang="ja-JP" sz="1200" b="1" i="0" dirty="0">
                <a:solidFill>
                  <a:srgbClr val="333333"/>
                </a:solidFill>
                <a:effectLst/>
                <a:highlight>
                  <a:srgbClr val="FFFFFF"/>
                </a:highlight>
                <a:latin typeface="Quicksand"/>
              </a:rPr>
              <a:t>】</a:t>
            </a:r>
          </a:p>
          <a:p>
            <a:pPr algn="l"/>
            <a:r>
              <a:rPr lang="ja-JP" altLang="en-US" sz="1200" b="1" i="0" dirty="0">
                <a:solidFill>
                  <a:srgbClr val="333333"/>
                </a:solidFill>
                <a:effectLst/>
                <a:highlight>
                  <a:srgbClr val="FFFFFF"/>
                </a:highlight>
                <a:latin typeface="Quicksand"/>
              </a:rPr>
              <a:t>★家庭用と産業用の出力の違い</a:t>
            </a:r>
          </a:p>
          <a:p>
            <a:pPr algn="l"/>
            <a:r>
              <a:rPr lang="ja-JP" altLang="en-US" sz="1200" b="0" i="0" dirty="0">
                <a:solidFill>
                  <a:srgbClr val="333333"/>
                </a:solidFill>
                <a:effectLst/>
                <a:highlight>
                  <a:srgbClr val="FFFFFF"/>
                </a:highlight>
                <a:latin typeface="Quicksand"/>
              </a:rPr>
              <a:t>太陽光発電の家庭用と産業用の大きな違いは、太陽光システムの出力になります。</a:t>
            </a:r>
            <a:endParaRPr lang="en-US" altLang="ja-JP" sz="1200" b="0" i="0" dirty="0">
              <a:solidFill>
                <a:srgbClr val="333333"/>
              </a:solidFill>
              <a:effectLst/>
              <a:highlight>
                <a:srgbClr val="FFFFFF"/>
              </a:highlight>
              <a:latin typeface="Quicksand"/>
            </a:endParaRPr>
          </a:p>
          <a:p>
            <a:pPr algn="l"/>
            <a:endParaRPr lang="ja-JP" altLang="en-US" sz="1200" b="0" i="0" dirty="0">
              <a:solidFill>
                <a:srgbClr val="333333"/>
              </a:solidFill>
              <a:effectLst/>
              <a:highlight>
                <a:srgbClr val="FFFFFF"/>
              </a:highlight>
              <a:latin typeface="Quicksand"/>
            </a:endParaRPr>
          </a:p>
          <a:p>
            <a:pPr algn="l"/>
            <a:r>
              <a:rPr lang="ja-JP" altLang="en-US" sz="1200" b="0" i="0" dirty="0">
                <a:solidFill>
                  <a:srgbClr val="1B5498"/>
                </a:solidFill>
                <a:effectLst/>
                <a:highlight>
                  <a:srgbClr val="F0F9FF"/>
                </a:highlight>
                <a:latin typeface="Quicksand"/>
              </a:rPr>
              <a:t>家庭用</a:t>
            </a:r>
          </a:p>
          <a:p>
            <a:pPr algn="l"/>
            <a:r>
              <a:rPr lang="ja-JP" altLang="en-US" sz="1200" b="0" i="0" dirty="0">
                <a:solidFill>
                  <a:srgbClr val="333333"/>
                </a:solidFill>
                <a:effectLst/>
                <a:highlight>
                  <a:srgbClr val="FFFFFF"/>
                </a:highlight>
                <a:latin typeface="Quicksand"/>
              </a:rPr>
              <a:t>家庭用発電システムは一般家庭の屋根に設置し、</a:t>
            </a:r>
            <a:r>
              <a:rPr lang="ja-JP" altLang="en-US" sz="1200" b="0" i="0" dirty="0">
                <a:solidFill>
                  <a:srgbClr val="DE1212"/>
                </a:solidFill>
                <a:effectLst/>
                <a:highlight>
                  <a:srgbClr val="FFFFFF"/>
                </a:highlight>
                <a:latin typeface="Quicksand"/>
              </a:rPr>
              <a:t>出力は</a:t>
            </a:r>
            <a:r>
              <a:rPr lang="en-US" altLang="ja-JP" sz="1200" b="0" i="0" dirty="0">
                <a:solidFill>
                  <a:srgbClr val="DE1212"/>
                </a:solidFill>
                <a:effectLst/>
                <a:highlight>
                  <a:srgbClr val="FFFFFF"/>
                </a:highlight>
                <a:latin typeface="Quicksand"/>
              </a:rPr>
              <a:t>10kW</a:t>
            </a:r>
            <a:r>
              <a:rPr lang="ja-JP" altLang="en-US" sz="1200" b="0" i="0" dirty="0">
                <a:solidFill>
                  <a:srgbClr val="DE1212"/>
                </a:solidFill>
                <a:effectLst/>
                <a:highlight>
                  <a:srgbClr val="FFFFFF"/>
                </a:highlight>
                <a:latin typeface="Quicksand"/>
              </a:rPr>
              <a:t>未満</a:t>
            </a:r>
            <a:r>
              <a:rPr lang="ja-JP" altLang="en-US" sz="1200" b="0" i="0" dirty="0">
                <a:solidFill>
                  <a:srgbClr val="333333"/>
                </a:solidFill>
                <a:effectLst/>
                <a:highlight>
                  <a:srgbClr val="FFFFFF"/>
                </a:highlight>
                <a:latin typeface="Quicksand"/>
              </a:rPr>
              <a:t>です。</a:t>
            </a:r>
            <a:endParaRPr lang="en-US" altLang="ja-JP" sz="1200" b="0" i="0" dirty="0">
              <a:solidFill>
                <a:srgbClr val="333333"/>
              </a:solidFill>
              <a:effectLst/>
              <a:highlight>
                <a:srgbClr val="FFFFFF"/>
              </a:highlight>
              <a:latin typeface="Quicksand"/>
            </a:endParaRPr>
          </a:p>
          <a:p>
            <a:pPr algn="l"/>
            <a:endParaRPr lang="ja-JP" altLang="en-US" sz="1200" b="0" i="0" dirty="0">
              <a:solidFill>
                <a:srgbClr val="333333"/>
              </a:solidFill>
              <a:effectLst/>
              <a:highlight>
                <a:srgbClr val="FFFFFF"/>
              </a:highlight>
              <a:latin typeface="Quicksand"/>
            </a:endParaRPr>
          </a:p>
          <a:p>
            <a:pPr algn="l"/>
            <a:r>
              <a:rPr lang="ja-JP" altLang="en-US" sz="1200" b="0" i="0" dirty="0">
                <a:solidFill>
                  <a:srgbClr val="1B5498"/>
                </a:solidFill>
                <a:effectLst/>
                <a:highlight>
                  <a:srgbClr val="F0F9FF"/>
                </a:highlight>
                <a:latin typeface="Quicksand"/>
              </a:rPr>
              <a:t>産業用</a:t>
            </a:r>
          </a:p>
          <a:p>
            <a:pPr algn="l"/>
            <a:r>
              <a:rPr lang="ja-JP" altLang="en-US" sz="1200" b="0" i="0" dirty="0">
                <a:solidFill>
                  <a:srgbClr val="333333"/>
                </a:solidFill>
                <a:effectLst/>
                <a:highlight>
                  <a:srgbClr val="FFFFFF"/>
                </a:highlight>
                <a:latin typeface="Quicksand"/>
              </a:rPr>
              <a:t>産業用太陽光発電は工場の空き地などの遊休地や工場屋上に設置され出力は</a:t>
            </a:r>
            <a:r>
              <a:rPr lang="en-US" altLang="ja-JP" sz="1200" b="0" i="0" dirty="0">
                <a:solidFill>
                  <a:srgbClr val="DE1212"/>
                </a:solidFill>
                <a:effectLst/>
                <a:highlight>
                  <a:srgbClr val="FFFFFF"/>
                </a:highlight>
                <a:latin typeface="Quicksand"/>
              </a:rPr>
              <a:t>10</a:t>
            </a:r>
            <a:r>
              <a:rPr lang="ja-JP" altLang="en-US" sz="1200" b="0" i="0" dirty="0">
                <a:solidFill>
                  <a:srgbClr val="DE1212"/>
                </a:solidFill>
                <a:effectLst/>
                <a:highlight>
                  <a:srgbClr val="FFFFFF"/>
                </a:highlight>
                <a:latin typeface="Quicksand"/>
              </a:rPr>
              <a:t>ｋ</a:t>
            </a:r>
            <a:r>
              <a:rPr lang="en-US" altLang="ja-JP" sz="1200" b="0" i="0" dirty="0">
                <a:solidFill>
                  <a:srgbClr val="DE1212"/>
                </a:solidFill>
                <a:effectLst/>
                <a:highlight>
                  <a:srgbClr val="FFFFFF"/>
                </a:highlight>
                <a:latin typeface="Quicksand"/>
              </a:rPr>
              <a:t>W</a:t>
            </a:r>
            <a:r>
              <a:rPr lang="ja-JP" altLang="en-US" sz="1200" b="0" i="0" dirty="0">
                <a:solidFill>
                  <a:srgbClr val="DE1212"/>
                </a:solidFill>
                <a:effectLst/>
                <a:highlight>
                  <a:srgbClr val="FFFFFF"/>
                </a:highlight>
                <a:latin typeface="Quicksand"/>
              </a:rPr>
              <a:t>以上</a:t>
            </a:r>
            <a:r>
              <a:rPr lang="ja-JP" altLang="en-US" sz="1200" b="0" i="0" dirty="0">
                <a:solidFill>
                  <a:srgbClr val="333333"/>
                </a:solidFill>
                <a:effectLst/>
                <a:highlight>
                  <a:srgbClr val="FFFFFF"/>
                </a:highlight>
                <a:latin typeface="Quicksand"/>
              </a:rPr>
              <a:t>のものです。</a:t>
            </a:r>
            <a:endParaRPr lang="en-US" altLang="ja-JP" sz="1200" b="0" i="0" dirty="0">
              <a:solidFill>
                <a:srgbClr val="333333"/>
              </a:solidFill>
              <a:effectLst/>
              <a:highlight>
                <a:srgbClr val="FFFFFF"/>
              </a:highlight>
              <a:latin typeface="Quicksand"/>
            </a:endParaRPr>
          </a:p>
          <a:p>
            <a:pPr algn="l"/>
            <a:endParaRPr lang="en-US" altLang="ja-JP" sz="1200" dirty="0">
              <a:solidFill>
                <a:srgbClr val="333333"/>
              </a:solidFill>
              <a:highlight>
                <a:srgbClr val="FFFFFF"/>
              </a:highlight>
              <a:latin typeface="Quicksand"/>
            </a:endParaRPr>
          </a:p>
          <a:p>
            <a:pPr algn="l"/>
            <a:endParaRPr lang="en-US" altLang="ja-JP" sz="1200" b="0" i="0" dirty="0">
              <a:solidFill>
                <a:srgbClr val="333333"/>
              </a:solidFill>
              <a:effectLst/>
              <a:highlight>
                <a:srgbClr val="FFFFFF"/>
              </a:highlight>
              <a:latin typeface="Quicksand"/>
            </a:endParaRPr>
          </a:p>
          <a:p>
            <a:pPr algn="l"/>
            <a:r>
              <a:rPr lang="ja-JP" altLang="en-US" sz="1200" b="1" i="0" dirty="0">
                <a:solidFill>
                  <a:srgbClr val="333333"/>
                </a:solidFill>
                <a:effectLst/>
                <a:highlight>
                  <a:srgbClr val="FFFFFF"/>
                </a:highlight>
                <a:latin typeface="Quicksand"/>
              </a:rPr>
              <a:t>★補助金</a:t>
            </a:r>
          </a:p>
          <a:p>
            <a:pPr algn="l"/>
            <a:endParaRPr lang="en-US" altLang="ja-JP" sz="1200" b="0" i="0" dirty="0">
              <a:solidFill>
                <a:srgbClr val="1B5498"/>
              </a:solidFill>
              <a:effectLst/>
              <a:highlight>
                <a:srgbClr val="F0F9FF"/>
              </a:highlight>
              <a:latin typeface="Quicksand"/>
            </a:endParaRPr>
          </a:p>
          <a:p>
            <a:pPr algn="l"/>
            <a:r>
              <a:rPr lang="ja-JP" altLang="en-US" sz="1200" b="0" i="0" dirty="0">
                <a:solidFill>
                  <a:srgbClr val="1B5498"/>
                </a:solidFill>
                <a:effectLst/>
                <a:highlight>
                  <a:srgbClr val="F0F9FF"/>
                </a:highlight>
                <a:latin typeface="Quicksand"/>
              </a:rPr>
              <a:t>家庭用</a:t>
            </a:r>
          </a:p>
          <a:p>
            <a:pPr algn="l"/>
            <a:r>
              <a:rPr lang="en-US" altLang="ja-JP" sz="1200" b="0" i="0" dirty="0">
                <a:solidFill>
                  <a:srgbClr val="333333"/>
                </a:solidFill>
                <a:effectLst/>
                <a:highlight>
                  <a:srgbClr val="FFFFFF"/>
                </a:highlight>
                <a:latin typeface="Quicksand"/>
              </a:rPr>
              <a:t>10kW</a:t>
            </a:r>
            <a:r>
              <a:rPr lang="ja-JP" altLang="en-US" sz="1200" b="0" i="0" dirty="0">
                <a:solidFill>
                  <a:srgbClr val="333333"/>
                </a:solidFill>
                <a:effectLst/>
                <a:highlight>
                  <a:srgbClr val="FFFFFF"/>
                </a:highlight>
                <a:latin typeface="Quicksand"/>
              </a:rPr>
              <a:t>未満までの家庭用太陽光発電システムは国、地方自治体等の補助金対象となります。</a:t>
            </a:r>
            <a:endParaRPr lang="en-US" altLang="ja-JP" sz="1200" b="0" i="0" dirty="0">
              <a:solidFill>
                <a:srgbClr val="333333"/>
              </a:solidFill>
              <a:effectLst/>
              <a:highlight>
                <a:srgbClr val="FFFFFF"/>
              </a:highlight>
              <a:latin typeface="Quicksand"/>
            </a:endParaRPr>
          </a:p>
          <a:p>
            <a:pPr algn="l"/>
            <a:r>
              <a:rPr lang="ja-JP" altLang="en-US" sz="1200" b="0" i="0" dirty="0">
                <a:solidFill>
                  <a:srgbClr val="333333"/>
                </a:solidFill>
                <a:effectLst/>
                <a:highlight>
                  <a:srgbClr val="FFFFFF"/>
                </a:highlight>
                <a:latin typeface="Quicksand"/>
              </a:rPr>
              <a:t>お住いの地域で補助金がどのくらい利用できるか別紙資料にてご確認下さい。</a:t>
            </a:r>
          </a:p>
          <a:p>
            <a:pPr algn="l"/>
            <a:endParaRPr lang="ja-JP" altLang="en-US" sz="1200" b="0" i="0" dirty="0">
              <a:solidFill>
                <a:srgbClr val="333333"/>
              </a:solidFill>
              <a:effectLst/>
              <a:highlight>
                <a:srgbClr val="FFFFFF"/>
              </a:highlight>
              <a:latin typeface="Quicksand"/>
            </a:endParaRPr>
          </a:p>
          <a:p>
            <a:pPr algn="l"/>
            <a:r>
              <a:rPr lang="ja-JP" altLang="en-US" sz="1200" b="0" i="0" dirty="0">
                <a:solidFill>
                  <a:srgbClr val="1B5498"/>
                </a:solidFill>
                <a:effectLst/>
                <a:highlight>
                  <a:srgbClr val="F0F9FF"/>
                </a:highlight>
                <a:latin typeface="Quicksand"/>
              </a:rPr>
              <a:t>産業用</a:t>
            </a:r>
          </a:p>
          <a:p>
            <a:pPr algn="l"/>
            <a:r>
              <a:rPr lang="ja-JP" altLang="en-US" sz="1200" b="0" i="0" dirty="0">
                <a:solidFill>
                  <a:srgbClr val="333333"/>
                </a:solidFill>
                <a:effectLst/>
                <a:highlight>
                  <a:srgbClr val="FFFFFF"/>
                </a:highlight>
                <a:latin typeface="Quicksand"/>
              </a:rPr>
              <a:t>産業用太陽光発電システム（</a:t>
            </a:r>
            <a:r>
              <a:rPr lang="en-US" altLang="ja-JP" sz="1200" b="0" i="0" dirty="0">
                <a:solidFill>
                  <a:srgbClr val="333333"/>
                </a:solidFill>
                <a:effectLst/>
                <a:highlight>
                  <a:srgbClr val="FFFFFF"/>
                </a:highlight>
                <a:latin typeface="Quicksand"/>
              </a:rPr>
              <a:t>10kW</a:t>
            </a:r>
            <a:r>
              <a:rPr lang="ja-JP" altLang="en-US" sz="1200" b="0" i="0" dirty="0">
                <a:solidFill>
                  <a:srgbClr val="333333"/>
                </a:solidFill>
                <a:effectLst/>
                <a:highlight>
                  <a:srgbClr val="FFFFFF"/>
                </a:highlight>
                <a:latin typeface="Quicksand"/>
              </a:rPr>
              <a:t>以上）の全量買取、つまり、投資用の太陽光発電システムについては</a:t>
            </a:r>
            <a:r>
              <a:rPr lang="ja-JP" altLang="en-US" sz="1200" b="0" i="0" dirty="0">
                <a:solidFill>
                  <a:srgbClr val="DE1212"/>
                </a:solidFill>
                <a:effectLst/>
                <a:highlight>
                  <a:srgbClr val="FFFFFF"/>
                </a:highlight>
                <a:latin typeface="Quicksand"/>
              </a:rPr>
              <a:t>利用できる補助金はありません</a:t>
            </a:r>
            <a:r>
              <a:rPr lang="ja-JP" altLang="en-US" sz="1200" b="0" i="0" dirty="0">
                <a:solidFill>
                  <a:srgbClr val="333333"/>
                </a:solidFill>
                <a:effectLst/>
                <a:highlight>
                  <a:srgbClr val="FFFFFF"/>
                </a:highlight>
                <a:latin typeface="Quicksand"/>
              </a:rPr>
              <a:t>。</a:t>
            </a:r>
          </a:p>
          <a:p>
            <a:pPr algn="l"/>
            <a:endParaRPr lang="ja-JP" altLang="en-US" sz="1400" b="0" i="0" dirty="0">
              <a:solidFill>
                <a:srgbClr val="333333"/>
              </a:solidFill>
              <a:effectLst/>
              <a:highlight>
                <a:srgbClr val="FFFFFF"/>
              </a:highlight>
              <a:latin typeface="Quicksand"/>
            </a:endParaRPr>
          </a:p>
        </p:txBody>
      </p:sp>
    </p:spTree>
    <p:extLst>
      <p:ext uri="{BB962C8B-B14F-4D97-AF65-F5344CB8AC3E}">
        <p14:creationId xmlns:p14="http://schemas.microsoft.com/office/powerpoint/2010/main" val="25701277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2" y="730382"/>
            <a:ext cx="9876607" cy="1186450"/>
          </a:xfrm>
        </p:spPr>
        <p:txBody>
          <a:bodyPr/>
          <a:lstStyle/>
          <a:p>
            <a:r>
              <a:rPr kumimoji="1" lang="ja-JP" altLang="en-US" sz="1400" b="1" dirty="0"/>
              <a:t>太陽光発電システム構成部材の算出を目的としている資料になります。</a:t>
            </a:r>
            <a:endParaRPr kumimoji="1" lang="en-US" altLang="ja-JP" sz="1400" b="1" dirty="0"/>
          </a:p>
          <a:p>
            <a:r>
              <a:rPr lang="ja-JP" altLang="en-US" sz="1400" b="1" dirty="0"/>
              <a:t>勾配等の違いでも発電効率に影響がある為、お客様も念のためご確認下さい。</a:t>
            </a:r>
            <a:endParaRPr kumimoji="1" lang="en-US" altLang="ja-JP" sz="1400" b="1" dirty="0"/>
          </a:p>
        </p:txBody>
      </p:sp>
      <p:sp>
        <p:nvSpPr>
          <p:cNvPr id="3" name="タイトル 2"/>
          <p:cNvSpPr>
            <a:spLocks noGrp="1"/>
          </p:cNvSpPr>
          <p:nvPr>
            <p:ph type="ctrTitle"/>
          </p:nvPr>
        </p:nvSpPr>
        <p:spPr/>
        <p:txBody>
          <a:bodyPr/>
          <a:lstStyle/>
          <a:p>
            <a:r>
              <a:rPr lang="ja-JP" altLang="en-US" dirty="0"/>
              <a:t>お客様専用のシミュレーションのご説明②</a:t>
            </a:r>
            <a:endParaRPr kumimoji="1" lang="ja-JP" altLang="en-US" dirty="0"/>
          </a:p>
        </p:txBody>
      </p:sp>
      <p:sp>
        <p:nvSpPr>
          <p:cNvPr id="9" name="テキスト ボックス 8"/>
          <p:cNvSpPr txBox="1"/>
          <p:nvPr/>
        </p:nvSpPr>
        <p:spPr>
          <a:xfrm>
            <a:off x="920552" y="6121965"/>
            <a:ext cx="8784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ご質問は何なりとお話下さい。</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5" name="テキスト ボックス 4">
            <a:extLst>
              <a:ext uri="{FF2B5EF4-FFF2-40B4-BE49-F238E27FC236}">
                <a16:creationId xmlns:a16="http://schemas.microsoft.com/office/drawing/2014/main" id="{1B98E54A-BD58-C105-FE55-2C328EE24460}"/>
              </a:ext>
            </a:extLst>
          </p:cNvPr>
          <p:cNvSpPr txBox="1"/>
          <p:nvPr/>
        </p:nvSpPr>
        <p:spPr>
          <a:xfrm>
            <a:off x="200472" y="2049882"/>
            <a:ext cx="9433048" cy="1415772"/>
          </a:xfrm>
          <a:prstGeom prst="rect">
            <a:avLst/>
          </a:prstGeom>
          <a:noFill/>
        </p:spPr>
        <p:txBody>
          <a:bodyPr wrap="square">
            <a:spAutoFit/>
          </a:bodyPr>
          <a:lstStyle/>
          <a:p>
            <a:pPr algn="l"/>
            <a:r>
              <a:rPr lang="en-US" altLang="ja-JP" sz="1200" b="1" i="0" dirty="0">
                <a:solidFill>
                  <a:srgbClr val="333333"/>
                </a:solidFill>
                <a:effectLst/>
                <a:highlight>
                  <a:srgbClr val="FFFFFF"/>
                </a:highlight>
                <a:latin typeface="Quicksand"/>
              </a:rPr>
              <a:t>【</a:t>
            </a:r>
            <a:r>
              <a:rPr lang="ja-JP" altLang="en-US" sz="1200" b="1" i="0" dirty="0">
                <a:solidFill>
                  <a:srgbClr val="333333"/>
                </a:solidFill>
                <a:effectLst/>
                <a:highlight>
                  <a:srgbClr val="FFFFFF"/>
                </a:highlight>
                <a:latin typeface="Quicksand"/>
              </a:rPr>
              <a:t>備考</a:t>
            </a:r>
            <a:r>
              <a:rPr lang="en-US" altLang="ja-JP" sz="1200" b="1" i="0" dirty="0">
                <a:solidFill>
                  <a:srgbClr val="333333"/>
                </a:solidFill>
                <a:effectLst/>
                <a:highlight>
                  <a:srgbClr val="FFFFFF"/>
                </a:highlight>
                <a:latin typeface="Quicksand"/>
              </a:rPr>
              <a:t>】</a:t>
            </a:r>
          </a:p>
          <a:p>
            <a:pPr algn="l"/>
            <a:r>
              <a:rPr lang="ja-JP" altLang="en-US" sz="1200" b="1" i="0" dirty="0">
                <a:solidFill>
                  <a:srgbClr val="333333"/>
                </a:solidFill>
                <a:effectLst/>
                <a:highlight>
                  <a:srgbClr val="FFFFFF"/>
                </a:highlight>
                <a:latin typeface="Quicksand"/>
              </a:rPr>
              <a:t>★モジュール型式とは</a:t>
            </a:r>
          </a:p>
          <a:p>
            <a:pPr algn="l"/>
            <a:r>
              <a:rPr lang="ja-JP" altLang="en-US" sz="1200" b="0" i="0" dirty="0">
                <a:solidFill>
                  <a:srgbClr val="333333"/>
                </a:solidFill>
                <a:effectLst/>
                <a:highlight>
                  <a:srgbClr val="FFFFFF"/>
                </a:highlight>
                <a:latin typeface="Quicksand"/>
              </a:rPr>
              <a:t>太陽光発電パネルの事をモジュール。型式とは品番の事を言います。</a:t>
            </a:r>
            <a:endParaRPr lang="en-US" altLang="ja-JP" sz="1200" b="0" i="0" dirty="0">
              <a:solidFill>
                <a:srgbClr val="333333"/>
              </a:solidFill>
              <a:effectLst/>
              <a:highlight>
                <a:srgbClr val="FFFFFF"/>
              </a:highlight>
              <a:latin typeface="Quicksand"/>
            </a:endParaRPr>
          </a:p>
          <a:p>
            <a:pPr algn="l"/>
            <a:r>
              <a:rPr lang="ja-JP" altLang="en-US" sz="1200" b="0" i="0" dirty="0">
                <a:solidFill>
                  <a:srgbClr val="333333"/>
                </a:solidFill>
                <a:effectLst/>
                <a:highlight>
                  <a:srgbClr val="FFFFFF"/>
                </a:highlight>
                <a:latin typeface="Quicksand"/>
              </a:rPr>
              <a:t>どのパネルをご提案しているかは、屋根の形状などでも左右されます。</a:t>
            </a:r>
            <a:endParaRPr lang="en-US" altLang="ja-JP" sz="1200" b="0" i="0" dirty="0">
              <a:solidFill>
                <a:srgbClr val="333333"/>
              </a:solidFill>
              <a:effectLst/>
              <a:highlight>
                <a:srgbClr val="FFFFFF"/>
              </a:highlight>
              <a:latin typeface="Quicksand"/>
            </a:endParaRPr>
          </a:p>
          <a:p>
            <a:pPr algn="l"/>
            <a:endParaRPr lang="ja-JP" altLang="en-US" sz="1200" b="0" i="0" dirty="0">
              <a:solidFill>
                <a:srgbClr val="333333"/>
              </a:solidFill>
              <a:effectLst/>
              <a:highlight>
                <a:srgbClr val="FFFFFF"/>
              </a:highlight>
              <a:latin typeface="Quicksand"/>
            </a:endParaRPr>
          </a:p>
          <a:p>
            <a:pPr algn="l"/>
            <a:endParaRPr lang="en-US" altLang="ja-JP" sz="1200" b="0" i="0" dirty="0">
              <a:solidFill>
                <a:srgbClr val="333333"/>
              </a:solidFill>
              <a:effectLst/>
              <a:highlight>
                <a:srgbClr val="FFFFFF"/>
              </a:highlight>
              <a:latin typeface="Quicksand"/>
            </a:endParaRPr>
          </a:p>
          <a:p>
            <a:pPr algn="l"/>
            <a:endParaRPr lang="ja-JP" altLang="en-US" sz="1400" b="0" i="0" dirty="0">
              <a:solidFill>
                <a:srgbClr val="333333"/>
              </a:solidFill>
              <a:effectLst/>
              <a:highlight>
                <a:srgbClr val="FFFFFF"/>
              </a:highlight>
              <a:latin typeface="Quicksand"/>
            </a:endParaRPr>
          </a:p>
        </p:txBody>
      </p:sp>
    </p:spTree>
    <p:extLst>
      <p:ext uri="{BB962C8B-B14F-4D97-AF65-F5344CB8AC3E}">
        <p14:creationId xmlns:p14="http://schemas.microsoft.com/office/powerpoint/2010/main" val="24871337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2" y="730382"/>
            <a:ext cx="9876607" cy="1186450"/>
          </a:xfrm>
        </p:spPr>
        <p:txBody>
          <a:bodyPr/>
          <a:lstStyle/>
          <a:p>
            <a:r>
              <a:rPr kumimoji="1" lang="ja-JP" altLang="en-US" sz="1400" b="1" dirty="0"/>
              <a:t>それぞれの地域から日照時間等を考慮し、平準化した発電量の目安を計算した資料になります。</a:t>
            </a:r>
            <a:endParaRPr kumimoji="1" lang="en-US" altLang="ja-JP" sz="1400" b="1" dirty="0"/>
          </a:p>
          <a:p>
            <a:r>
              <a:rPr lang="ja-JP" altLang="en-US" sz="1400" b="1" dirty="0"/>
              <a:t>毎月の発電、年間発電量をご確認下さい。</a:t>
            </a:r>
            <a:endParaRPr lang="en-US" altLang="ja-JP" sz="1400" b="1" dirty="0"/>
          </a:p>
          <a:p>
            <a:r>
              <a:rPr kumimoji="1" lang="ja-JP" altLang="en-US" sz="1400" b="1" dirty="0"/>
              <a:t>現在の使用状況と比較してみて下さい。</a:t>
            </a:r>
            <a:endParaRPr kumimoji="1" lang="en-US" altLang="ja-JP" sz="1400" b="1" dirty="0"/>
          </a:p>
        </p:txBody>
      </p:sp>
      <p:sp>
        <p:nvSpPr>
          <p:cNvPr id="3" name="タイトル 2"/>
          <p:cNvSpPr>
            <a:spLocks noGrp="1"/>
          </p:cNvSpPr>
          <p:nvPr>
            <p:ph type="ctrTitle"/>
          </p:nvPr>
        </p:nvSpPr>
        <p:spPr/>
        <p:txBody>
          <a:bodyPr/>
          <a:lstStyle/>
          <a:p>
            <a:r>
              <a:rPr lang="ja-JP" altLang="en-US" dirty="0"/>
              <a:t>お客様専用のシミュレーションのご説明③</a:t>
            </a:r>
            <a:endParaRPr kumimoji="1" lang="ja-JP" altLang="en-US" dirty="0"/>
          </a:p>
        </p:txBody>
      </p:sp>
      <p:sp>
        <p:nvSpPr>
          <p:cNvPr id="9" name="テキスト ボックス 8"/>
          <p:cNvSpPr txBox="1"/>
          <p:nvPr/>
        </p:nvSpPr>
        <p:spPr>
          <a:xfrm>
            <a:off x="920552" y="6121965"/>
            <a:ext cx="8784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ご質問は何なりとお話下さい。</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5" name="テキスト ボックス 4">
            <a:extLst>
              <a:ext uri="{FF2B5EF4-FFF2-40B4-BE49-F238E27FC236}">
                <a16:creationId xmlns:a16="http://schemas.microsoft.com/office/drawing/2014/main" id="{1B98E54A-BD58-C105-FE55-2C328EE24460}"/>
              </a:ext>
            </a:extLst>
          </p:cNvPr>
          <p:cNvSpPr txBox="1"/>
          <p:nvPr/>
        </p:nvSpPr>
        <p:spPr>
          <a:xfrm>
            <a:off x="200472" y="2049882"/>
            <a:ext cx="9433048" cy="1046440"/>
          </a:xfrm>
          <a:prstGeom prst="rect">
            <a:avLst/>
          </a:prstGeom>
          <a:noFill/>
        </p:spPr>
        <p:txBody>
          <a:bodyPr wrap="square">
            <a:spAutoFit/>
          </a:bodyPr>
          <a:lstStyle/>
          <a:p>
            <a:pPr algn="l"/>
            <a:r>
              <a:rPr lang="en-US" altLang="ja-JP" sz="1200" b="1" i="0" dirty="0">
                <a:solidFill>
                  <a:srgbClr val="333333"/>
                </a:solidFill>
                <a:effectLst/>
                <a:highlight>
                  <a:srgbClr val="FFFFFF"/>
                </a:highlight>
                <a:latin typeface="Quicksand"/>
              </a:rPr>
              <a:t>【</a:t>
            </a:r>
            <a:r>
              <a:rPr lang="ja-JP" altLang="en-US" sz="1200" b="1" i="0" dirty="0">
                <a:solidFill>
                  <a:srgbClr val="333333"/>
                </a:solidFill>
                <a:effectLst/>
                <a:highlight>
                  <a:srgbClr val="FFFFFF"/>
                </a:highlight>
                <a:latin typeface="Quicksand"/>
              </a:rPr>
              <a:t>備考</a:t>
            </a:r>
            <a:r>
              <a:rPr lang="en-US" altLang="ja-JP" sz="1200" b="1" i="0" dirty="0">
                <a:solidFill>
                  <a:srgbClr val="333333"/>
                </a:solidFill>
                <a:effectLst/>
                <a:highlight>
                  <a:srgbClr val="FFFFFF"/>
                </a:highlight>
                <a:latin typeface="Quicksand"/>
              </a:rPr>
              <a:t>】</a:t>
            </a:r>
          </a:p>
          <a:p>
            <a:pPr algn="l"/>
            <a:r>
              <a:rPr lang="ja-JP" altLang="en-US" sz="1200" b="1" i="0" dirty="0">
                <a:solidFill>
                  <a:srgbClr val="333333"/>
                </a:solidFill>
                <a:effectLst/>
                <a:highlight>
                  <a:srgbClr val="FFFFFF"/>
                </a:highlight>
                <a:latin typeface="Quicksand"/>
              </a:rPr>
              <a:t>★</a:t>
            </a:r>
            <a:r>
              <a:rPr lang="ja-JP" altLang="en-US" sz="1200" b="1" dirty="0">
                <a:solidFill>
                  <a:srgbClr val="333333"/>
                </a:solidFill>
                <a:highlight>
                  <a:srgbClr val="FFFFFF"/>
                </a:highlight>
                <a:latin typeface="Quicksand"/>
              </a:rPr>
              <a:t>日照時間に左右されます。</a:t>
            </a:r>
            <a:endParaRPr lang="ja-JP" altLang="en-US" sz="1200" b="1" i="0" dirty="0">
              <a:solidFill>
                <a:srgbClr val="333333"/>
              </a:solidFill>
              <a:effectLst/>
              <a:highlight>
                <a:srgbClr val="FFFFFF"/>
              </a:highlight>
              <a:latin typeface="Quicksand"/>
            </a:endParaRPr>
          </a:p>
          <a:p>
            <a:pPr algn="l"/>
            <a:r>
              <a:rPr lang="ja-JP" altLang="en-US" sz="1200" b="0" i="0" dirty="0">
                <a:solidFill>
                  <a:srgbClr val="333333"/>
                </a:solidFill>
                <a:effectLst/>
                <a:highlight>
                  <a:srgbClr val="FFFFFF"/>
                </a:highlight>
                <a:latin typeface="Quicksand"/>
              </a:rPr>
              <a:t>冬場が一番、日照時間が短い事もあり発電量が落ちる月になります。</a:t>
            </a:r>
            <a:endParaRPr lang="en-US" altLang="ja-JP" sz="1200" b="0" i="0" dirty="0">
              <a:solidFill>
                <a:srgbClr val="333333"/>
              </a:solidFill>
              <a:effectLst/>
              <a:highlight>
                <a:srgbClr val="FFFFFF"/>
              </a:highlight>
              <a:latin typeface="Quicksand"/>
            </a:endParaRPr>
          </a:p>
          <a:p>
            <a:pPr algn="l"/>
            <a:r>
              <a:rPr lang="ja-JP" altLang="en-US" sz="1200" dirty="0">
                <a:solidFill>
                  <a:srgbClr val="333333"/>
                </a:solidFill>
                <a:highlight>
                  <a:srgbClr val="FFFFFF"/>
                </a:highlight>
                <a:latin typeface="Quicksand"/>
              </a:rPr>
              <a:t>また、日照時間が長くても夏場は高温になる事で、発電効率が落ちます。</a:t>
            </a:r>
            <a:endParaRPr lang="en-US" altLang="ja-JP" sz="1200" b="0" i="0" dirty="0">
              <a:solidFill>
                <a:srgbClr val="333333"/>
              </a:solidFill>
              <a:effectLst/>
              <a:highlight>
                <a:srgbClr val="FFFFFF"/>
              </a:highlight>
              <a:latin typeface="Quicksand"/>
            </a:endParaRPr>
          </a:p>
          <a:p>
            <a:pPr algn="l"/>
            <a:endParaRPr lang="ja-JP" altLang="en-US" sz="1400" b="0" i="0" dirty="0">
              <a:solidFill>
                <a:srgbClr val="333333"/>
              </a:solidFill>
              <a:effectLst/>
              <a:highlight>
                <a:srgbClr val="FFFFFF"/>
              </a:highlight>
              <a:latin typeface="Quicksand"/>
            </a:endParaRPr>
          </a:p>
        </p:txBody>
      </p:sp>
    </p:spTree>
    <p:extLst>
      <p:ext uri="{BB962C8B-B14F-4D97-AF65-F5344CB8AC3E}">
        <p14:creationId xmlns:p14="http://schemas.microsoft.com/office/powerpoint/2010/main" val="30968724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2" y="730382"/>
            <a:ext cx="9876607" cy="1186450"/>
          </a:xfrm>
        </p:spPr>
        <p:txBody>
          <a:bodyPr/>
          <a:lstStyle/>
          <a:p>
            <a:r>
              <a:rPr kumimoji="1" lang="ja-JP" altLang="en-US" sz="1400" b="1" dirty="0"/>
              <a:t>お客様が一番興味あるページになります。</a:t>
            </a:r>
            <a:endParaRPr kumimoji="1" lang="en-US" altLang="ja-JP" sz="1400" b="1" dirty="0"/>
          </a:p>
          <a:p>
            <a:r>
              <a:rPr lang="ja-JP" altLang="en-US" sz="1400" b="1" dirty="0"/>
              <a:t>具体的に金額的な目安をご説明するページになります。</a:t>
            </a:r>
            <a:endParaRPr kumimoji="1" lang="en-US" altLang="ja-JP" sz="1400" b="1" dirty="0"/>
          </a:p>
        </p:txBody>
      </p:sp>
      <p:sp>
        <p:nvSpPr>
          <p:cNvPr id="3" name="タイトル 2"/>
          <p:cNvSpPr>
            <a:spLocks noGrp="1"/>
          </p:cNvSpPr>
          <p:nvPr>
            <p:ph type="ctrTitle"/>
          </p:nvPr>
        </p:nvSpPr>
        <p:spPr/>
        <p:txBody>
          <a:bodyPr/>
          <a:lstStyle/>
          <a:p>
            <a:r>
              <a:rPr lang="ja-JP" altLang="en-US" dirty="0"/>
              <a:t>お客様専用のシミュレーションのご説明④</a:t>
            </a:r>
            <a:endParaRPr kumimoji="1" lang="ja-JP" altLang="en-US" dirty="0"/>
          </a:p>
        </p:txBody>
      </p:sp>
      <p:sp>
        <p:nvSpPr>
          <p:cNvPr id="9" name="テキスト ボックス 8"/>
          <p:cNvSpPr txBox="1"/>
          <p:nvPr/>
        </p:nvSpPr>
        <p:spPr>
          <a:xfrm>
            <a:off x="920552" y="6121965"/>
            <a:ext cx="8784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ご質問は何なりとお話下さい。</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5" name="テキスト ボックス 4">
            <a:extLst>
              <a:ext uri="{FF2B5EF4-FFF2-40B4-BE49-F238E27FC236}">
                <a16:creationId xmlns:a16="http://schemas.microsoft.com/office/drawing/2014/main" id="{1B98E54A-BD58-C105-FE55-2C328EE24460}"/>
              </a:ext>
            </a:extLst>
          </p:cNvPr>
          <p:cNvSpPr txBox="1"/>
          <p:nvPr/>
        </p:nvSpPr>
        <p:spPr>
          <a:xfrm>
            <a:off x="200472" y="2049882"/>
            <a:ext cx="9433048" cy="1785104"/>
          </a:xfrm>
          <a:prstGeom prst="rect">
            <a:avLst/>
          </a:prstGeom>
          <a:noFill/>
        </p:spPr>
        <p:txBody>
          <a:bodyPr wrap="square">
            <a:spAutoFit/>
          </a:bodyPr>
          <a:lstStyle/>
          <a:p>
            <a:pPr algn="l"/>
            <a:r>
              <a:rPr lang="en-US" altLang="ja-JP" sz="1200" b="1" i="0" dirty="0">
                <a:solidFill>
                  <a:srgbClr val="333333"/>
                </a:solidFill>
                <a:effectLst/>
                <a:highlight>
                  <a:srgbClr val="FFFFFF"/>
                </a:highlight>
                <a:latin typeface="Quicksand"/>
              </a:rPr>
              <a:t>【</a:t>
            </a:r>
            <a:r>
              <a:rPr lang="ja-JP" altLang="en-US" sz="1200" b="1" i="0" dirty="0">
                <a:solidFill>
                  <a:srgbClr val="333333"/>
                </a:solidFill>
                <a:effectLst/>
                <a:highlight>
                  <a:srgbClr val="FFFFFF"/>
                </a:highlight>
                <a:latin typeface="Quicksand"/>
              </a:rPr>
              <a:t>備考</a:t>
            </a:r>
            <a:r>
              <a:rPr lang="en-US" altLang="ja-JP" sz="1200" b="1" i="0" dirty="0">
                <a:solidFill>
                  <a:srgbClr val="333333"/>
                </a:solidFill>
                <a:effectLst/>
                <a:highlight>
                  <a:srgbClr val="FFFFFF"/>
                </a:highlight>
                <a:latin typeface="Quicksand"/>
              </a:rPr>
              <a:t>】</a:t>
            </a:r>
          </a:p>
          <a:p>
            <a:pPr algn="l"/>
            <a:r>
              <a:rPr lang="ja-JP" altLang="en-US" sz="1200" b="1" i="0" dirty="0">
                <a:solidFill>
                  <a:srgbClr val="333333"/>
                </a:solidFill>
                <a:effectLst/>
                <a:highlight>
                  <a:srgbClr val="FFFFFF"/>
                </a:highlight>
                <a:latin typeface="Quicksand"/>
              </a:rPr>
              <a:t>★項目説明</a:t>
            </a:r>
            <a:r>
              <a:rPr lang="ja-JP" altLang="en-US" sz="1200" b="1" dirty="0">
                <a:solidFill>
                  <a:srgbClr val="333333"/>
                </a:solidFill>
                <a:highlight>
                  <a:srgbClr val="FFFFFF"/>
                </a:highlight>
                <a:latin typeface="Quicksand"/>
              </a:rPr>
              <a:t>。</a:t>
            </a:r>
            <a:endParaRPr lang="ja-JP" altLang="en-US" sz="1200" b="1" i="0" dirty="0">
              <a:solidFill>
                <a:srgbClr val="333333"/>
              </a:solidFill>
              <a:effectLst/>
              <a:highlight>
                <a:srgbClr val="FFFFFF"/>
              </a:highlight>
              <a:latin typeface="Quicksand"/>
            </a:endParaRPr>
          </a:p>
          <a:p>
            <a:pPr algn="l"/>
            <a:r>
              <a:rPr lang="ja-JP" altLang="en-US" sz="1200" b="0" i="0" dirty="0">
                <a:solidFill>
                  <a:srgbClr val="333333"/>
                </a:solidFill>
                <a:effectLst/>
                <a:highlight>
                  <a:srgbClr val="FFFFFF"/>
                </a:highlight>
                <a:latin typeface="Quicksand"/>
              </a:rPr>
              <a:t>①今回の発電力の数値が記載されています。</a:t>
            </a:r>
            <a:endParaRPr lang="en-US" altLang="ja-JP" sz="1200" b="0" i="0" dirty="0">
              <a:solidFill>
                <a:srgbClr val="333333"/>
              </a:solidFill>
              <a:effectLst/>
              <a:highlight>
                <a:srgbClr val="FFFFFF"/>
              </a:highlight>
              <a:latin typeface="Quicksand"/>
            </a:endParaRPr>
          </a:p>
          <a:p>
            <a:pPr algn="l"/>
            <a:r>
              <a:rPr lang="ja-JP" altLang="en-US" sz="1200" dirty="0">
                <a:solidFill>
                  <a:srgbClr val="333333"/>
                </a:solidFill>
                <a:highlight>
                  <a:srgbClr val="FFFFFF"/>
                </a:highlight>
                <a:latin typeface="Quicksand"/>
              </a:rPr>
              <a:t>②パワーコンディショナーの出力数値が記載されています。</a:t>
            </a:r>
            <a:endParaRPr lang="en-US" altLang="ja-JP" sz="1200" dirty="0">
              <a:solidFill>
                <a:srgbClr val="333333"/>
              </a:solidFill>
              <a:highlight>
                <a:srgbClr val="FFFFFF"/>
              </a:highlight>
              <a:latin typeface="Quicksand"/>
            </a:endParaRPr>
          </a:p>
          <a:p>
            <a:pPr algn="l"/>
            <a:r>
              <a:rPr lang="ja-JP" altLang="en-US" sz="1200" b="0" i="0" dirty="0">
                <a:solidFill>
                  <a:srgbClr val="333333"/>
                </a:solidFill>
                <a:effectLst/>
                <a:highlight>
                  <a:srgbClr val="FFFFFF"/>
                </a:highlight>
                <a:latin typeface="Quicksand"/>
              </a:rPr>
              <a:t>③蓄電池の容量が記載されています。</a:t>
            </a:r>
            <a:endParaRPr lang="en-US" altLang="ja-JP" sz="1200" b="0" i="0" dirty="0">
              <a:solidFill>
                <a:srgbClr val="333333"/>
              </a:solidFill>
              <a:effectLst/>
              <a:highlight>
                <a:srgbClr val="FFFFFF"/>
              </a:highlight>
              <a:latin typeface="Quicksand"/>
            </a:endParaRPr>
          </a:p>
          <a:p>
            <a:pPr algn="l"/>
            <a:r>
              <a:rPr lang="ja-JP" altLang="en-US" sz="1200" dirty="0">
                <a:solidFill>
                  <a:srgbClr val="333333"/>
                </a:solidFill>
                <a:highlight>
                  <a:srgbClr val="FFFFFF"/>
                </a:highlight>
                <a:latin typeface="Quicksand"/>
              </a:rPr>
              <a:t>④先程のページから、年間発電量を記載しています。</a:t>
            </a:r>
            <a:endParaRPr lang="en-US" altLang="ja-JP" sz="1200" dirty="0">
              <a:solidFill>
                <a:srgbClr val="333333"/>
              </a:solidFill>
              <a:highlight>
                <a:srgbClr val="FFFFFF"/>
              </a:highlight>
              <a:latin typeface="Quicksand"/>
            </a:endParaRPr>
          </a:p>
          <a:p>
            <a:pPr algn="l"/>
            <a:r>
              <a:rPr lang="ja-JP" altLang="en-US" sz="1200" dirty="0">
                <a:solidFill>
                  <a:srgbClr val="333333"/>
                </a:solidFill>
                <a:highlight>
                  <a:srgbClr val="FFFFFF"/>
                </a:highlight>
                <a:latin typeface="Quicksand"/>
              </a:rPr>
              <a:t>⑤発電量から、年間電気料金の想定値を記載しています。</a:t>
            </a:r>
            <a:r>
              <a:rPr lang="en-US" altLang="ja-JP" sz="1200" dirty="0">
                <a:solidFill>
                  <a:srgbClr val="333333"/>
                </a:solidFill>
                <a:highlight>
                  <a:srgbClr val="FFFFFF"/>
                </a:highlight>
                <a:latin typeface="Quicksand"/>
              </a:rPr>
              <a:t>※</a:t>
            </a:r>
            <a:r>
              <a:rPr lang="ja-JP" altLang="en-US" sz="1200" dirty="0">
                <a:solidFill>
                  <a:srgbClr val="333333"/>
                </a:solidFill>
                <a:highlight>
                  <a:srgbClr val="FFFFFF"/>
                </a:highlight>
                <a:latin typeface="Quicksand"/>
              </a:rPr>
              <a:t>平均的な単価計算の為、お客様の電気プラン、電気使用量をご確認下さい。</a:t>
            </a:r>
            <a:endParaRPr lang="en-US" altLang="ja-JP" sz="1200" dirty="0">
              <a:solidFill>
                <a:srgbClr val="333333"/>
              </a:solidFill>
              <a:highlight>
                <a:srgbClr val="FFFFFF"/>
              </a:highlight>
              <a:latin typeface="Quicksand"/>
            </a:endParaRPr>
          </a:p>
          <a:p>
            <a:pPr algn="l"/>
            <a:r>
              <a:rPr lang="ja-JP" altLang="en-US" sz="1200" dirty="0">
                <a:solidFill>
                  <a:srgbClr val="333333"/>
                </a:solidFill>
                <a:highlight>
                  <a:srgbClr val="FFFFFF"/>
                </a:highlight>
                <a:latin typeface="Quicksand"/>
              </a:rPr>
              <a:t>⑥上記⑤を単純に１か月平均として計算しています。月によっては上下しますのでご了承ください。</a:t>
            </a:r>
            <a:endParaRPr lang="en-US" altLang="ja-JP" sz="1200" dirty="0">
              <a:solidFill>
                <a:srgbClr val="333333"/>
              </a:solidFill>
              <a:highlight>
                <a:srgbClr val="FFFFFF"/>
              </a:highlight>
              <a:latin typeface="Quicksand"/>
            </a:endParaRPr>
          </a:p>
          <a:p>
            <a:pPr algn="l"/>
            <a:r>
              <a:rPr lang="ja-JP" altLang="en-US" sz="1200" dirty="0">
                <a:solidFill>
                  <a:srgbClr val="333333"/>
                </a:solidFill>
                <a:highlight>
                  <a:srgbClr val="FFFFFF"/>
                </a:highlight>
                <a:latin typeface="Quicksand"/>
              </a:rPr>
              <a:t>⑦</a:t>
            </a:r>
            <a:endParaRPr lang="en-US" altLang="ja-JP" sz="1400" dirty="0">
              <a:solidFill>
                <a:srgbClr val="333333"/>
              </a:solidFill>
              <a:highlight>
                <a:srgbClr val="FFFFFF"/>
              </a:highlight>
              <a:latin typeface="Quicksand"/>
            </a:endParaRPr>
          </a:p>
        </p:txBody>
      </p:sp>
    </p:spTree>
    <p:extLst>
      <p:ext uri="{BB962C8B-B14F-4D97-AF65-F5344CB8AC3E}">
        <p14:creationId xmlns:p14="http://schemas.microsoft.com/office/powerpoint/2010/main" val="10559554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9392" y="730382"/>
            <a:ext cx="9876607" cy="1186450"/>
          </a:xfrm>
        </p:spPr>
        <p:txBody>
          <a:bodyPr/>
          <a:lstStyle/>
          <a:p>
            <a:r>
              <a:rPr kumimoji="1" lang="ja-JP" altLang="en-US" sz="1400" b="1" dirty="0"/>
              <a:t>お客様が一番興味あるページになります。</a:t>
            </a:r>
            <a:endParaRPr kumimoji="1" lang="en-US" altLang="ja-JP" sz="1400" b="1" dirty="0"/>
          </a:p>
          <a:p>
            <a:r>
              <a:rPr lang="ja-JP" altLang="en-US" sz="1400" b="1" dirty="0"/>
              <a:t>具体的に金額的な目安をご説明するページになります。</a:t>
            </a:r>
            <a:endParaRPr kumimoji="1" lang="en-US" altLang="ja-JP" sz="1400" b="1" dirty="0"/>
          </a:p>
        </p:txBody>
      </p:sp>
      <p:sp>
        <p:nvSpPr>
          <p:cNvPr id="3" name="タイトル 2"/>
          <p:cNvSpPr>
            <a:spLocks noGrp="1"/>
          </p:cNvSpPr>
          <p:nvPr>
            <p:ph type="ctrTitle"/>
          </p:nvPr>
        </p:nvSpPr>
        <p:spPr/>
        <p:txBody>
          <a:bodyPr/>
          <a:lstStyle/>
          <a:p>
            <a:r>
              <a:rPr lang="ja-JP" altLang="en-US" dirty="0"/>
              <a:t>お客様専用のシミュレーションのご説明⑤</a:t>
            </a:r>
            <a:endParaRPr kumimoji="1" lang="ja-JP" altLang="en-US" dirty="0"/>
          </a:p>
        </p:txBody>
      </p:sp>
      <p:sp>
        <p:nvSpPr>
          <p:cNvPr id="9" name="テキスト ボックス 8"/>
          <p:cNvSpPr txBox="1"/>
          <p:nvPr/>
        </p:nvSpPr>
        <p:spPr>
          <a:xfrm>
            <a:off x="920552" y="6121965"/>
            <a:ext cx="8784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ご質問は何なりとお話下さい。</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
        <p:nvSpPr>
          <p:cNvPr id="5" name="テキスト ボックス 4">
            <a:extLst>
              <a:ext uri="{FF2B5EF4-FFF2-40B4-BE49-F238E27FC236}">
                <a16:creationId xmlns:a16="http://schemas.microsoft.com/office/drawing/2014/main" id="{1B98E54A-BD58-C105-FE55-2C328EE24460}"/>
              </a:ext>
            </a:extLst>
          </p:cNvPr>
          <p:cNvSpPr txBox="1"/>
          <p:nvPr/>
        </p:nvSpPr>
        <p:spPr>
          <a:xfrm>
            <a:off x="200472" y="2049882"/>
            <a:ext cx="9433048" cy="307777"/>
          </a:xfrm>
          <a:prstGeom prst="rect">
            <a:avLst/>
          </a:prstGeom>
          <a:noFill/>
        </p:spPr>
        <p:txBody>
          <a:bodyPr wrap="square">
            <a:spAutoFit/>
          </a:bodyPr>
          <a:lstStyle/>
          <a:p>
            <a:pPr algn="l"/>
            <a:r>
              <a:rPr lang="ja-JP" altLang="en-US" sz="1400" dirty="0">
                <a:solidFill>
                  <a:srgbClr val="333333"/>
                </a:solidFill>
                <a:highlight>
                  <a:srgbClr val="FFFFFF"/>
                </a:highlight>
                <a:latin typeface="Quicksand"/>
              </a:rPr>
              <a:t>助成金交付後の月々支払い　　－　　　　月々の電気代削減　　　　　　　　＝　　　　　実質負担額（月々）</a:t>
            </a:r>
            <a:endParaRPr lang="en-US" altLang="ja-JP" sz="1400" dirty="0">
              <a:solidFill>
                <a:srgbClr val="333333"/>
              </a:solidFill>
              <a:highlight>
                <a:srgbClr val="FFFFFF"/>
              </a:highlight>
              <a:latin typeface="Quicksand"/>
            </a:endParaRPr>
          </a:p>
        </p:txBody>
      </p:sp>
      <p:sp>
        <p:nvSpPr>
          <p:cNvPr id="6" name="テキスト ボックス 5">
            <a:extLst>
              <a:ext uri="{FF2B5EF4-FFF2-40B4-BE49-F238E27FC236}">
                <a16:creationId xmlns:a16="http://schemas.microsoft.com/office/drawing/2014/main" id="{2A346F24-3CF6-2044-8036-ED0D0CA40C38}"/>
              </a:ext>
            </a:extLst>
          </p:cNvPr>
          <p:cNvSpPr txBox="1"/>
          <p:nvPr/>
        </p:nvSpPr>
        <p:spPr>
          <a:xfrm>
            <a:off x="235223" y="2874343"/>
            <a:ext cx="9433048" cy="307777"/>
          </a:xfrm>
          <a:prstGeom prst="rect">
            <a:avLst/>
          </a:prstGeom>
          <a:noFill/>
        </p:spPr>
        <p:txBody>
          <a:bodyPr wrap="square">
            <a:spAutoFit/>
          </a:bodyPr>
          <a:lstStyle/>
          <a:p>
            <a:pPr algn="l"/>
            <a:r>
              <a:rPr lang="ja-JP" altLang="en-US" sz="1400" dirty="0">
                <a:solidFill>
                  <a:srgbClr val="333333"/>
                </a:solidFill>
                <a:highlight>
                  <a:srgbClr val="FFFFFF"/>
                </a:highlight>
                <a:latin typeface="Quicksand"/>
              </a:rPr>
              <a:t>　　　　　　　　　　　円　　－　　　　　　　　　　　　　円　　　　　　＝　　　　　　　　　　　　　　円</a:t>
            </a:r>
            <a:endParaRPr lang="en-US" altLang="ja-JP" sz="1400" dirty="0">
              <a:solidFill>
                <a:srgbClr val="333333"/>
              </a:solidFill>
              <a:highlight>
                <a:srgbClr val="FFFFFF"/>
              </a:highlight>
              <a:latin typeface="Quicksand"/>
            </a:endParaRPr>
          </a:p>
        </p:txBody>
      </p:sp>
      <p:sp>
        <p:nvSpPr>
          <p:cNvPr id="4" name="正方形/長方形 3">
            <a:extLst>
              <a:ext uri="{FF2B5EF4-FFF2-40B4-BE49-F238E27FC236}">
                <a16:creationId xmlns:a16="http://schemas.microsoft.com/office/drawing/2014/main" id="{93E26207-171A-B4C0-156E-2EA7864C4CB2}"/>
              </a:ext>
            </a:extLst>
          </p:cNvPr>
          <p:cNvSpPr/>
          <p:nvPr/>
        </p:nvSpPr>
        <p:spPr>
          <a:xfrm>
            <a:off x="344488" y="2636912"/>
            <a:ext cx="2160240" cy="792088"/>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62FF8811-EEFE-85E2-E21A-F9098D92572F}"/>
              </a:ext>
            </a:extLst>
          </p:cNvPr>
          <p:cNvSpPr/>
          <p:nvPr/>
        </p:nvSpPr>
        <p:spPr>
          <a:xfrm>
            <a:off x="3390085" y="2632188"/>
            <a:ext cx="2160240" cy="792088"/>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595C15F6-280A-FA48-E38F-0DE130F28BBE}"/>
              </a:ext>
            </a:extLst>
          </p:cNvPr>
          <p:cNvSpPr/>
          <p:nvPr/>
        </p:nvSpPr>
        <p:spPr>
          <a:xfrm>
            <a:off x="7257256" y="2632188"/>
            <a:ext cx="2160240" cy="792088"/>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DA2DDF5D-7B39-8349-CDAD-1792B66A367D}"/>
              </a:ext>
            </a:extLst>
          </p:cNvPr>
          <p:cNvSpPr txBox="1"/>
          <p:nvPr/>
        </p:nvSpPr>
        <p:spPr>
          <a:xfrm>
            <a:off x="155168" y="4116708"/>
            <a:ext cx="9433048" cy="307777"/>
          </a:xfrm>
          <a:prstGeom prst="rect">
            <a:avLst/>
          </a:prstGeom>
          <a:noFill/>
        </p:spPr>
        <p:txBody>
          <a:bodyPr wrap="square">
            <a:spAutoFit/>
          </a:bodyPr>
          <a:lstStyle/>
          <a:p>
            <a:pPr algn="l"/>
            <a:r>
              <a:rPr lang="ja-JP" altLang="en-US" sz="1400" dirty="0">
                <a:solidFill>
                  <a:srgbClr val="333333"/>
                </a:solidFill>
                <a:highlight>
                  <a:srgbClr val="FFFFFF"/>
                </a:highlight>
                <a:latin typeface="Quicksand"/>
              </a:rPr>
              <a:t>　　　　設置費用　　　　　　</a:t>
            </a:r>
            <a:r>
              <a:rPr lang="en-US" altLang="ja-JP" sz="1400" dirty="0">
                <a:solidFill>
                  <a:srgbClr val="333333"/>
                </a:solidFill>
                <a:highlight>
                  <a:srgbClr val="FFFFFF"/>
                </a:highlight>
                <a:latin typeface="Quicksand"/>
              </a:rPr>
              <a:t>÷</a:t>
            </a:r>
            <a:r>
              <a:rPr lang="ja-JP" altLang="en-US" sz="1400" dirty="0">
                <a:solidFill>
                  <a:srgbClr val="333333"/>
                </a:solidFill>
                <a:highlight>
                  <a:srgbClr val="FFFFFF"/>
                </a:highlight>
                <a:latin typeface="Quicksand"/>
              </a:rPr>
              <a:t>　　　　　　　年間発電量　　　　　　　　＝　　　　　　　回収年数</a:t>
            </a:r>
            <a:endParaRPr lang="en-US" altLang="ja-JP" sz="1400" dirty="0">
              <a:solidFill>
                <a:srgbClr val="333333"/>
              </a:solidFill>
              <a:highlight>
                <a:srgbClr val="FFFFFF"/>
              </a:highlight>
              <a:latin typeface="Quicksand"/>
            </a:endParaRPr>
          </a:p>
        </p:txBody>
      </p:sp>
      <p:sp>
        <p:nvSpPr>
          <p:cNvPr id="12" name="テキスト ボックス 11">
            <a:extLst>
              <a:ext uri="{FF2B5EF4-FFF2-40B4-BE49-F238E27FC236}">
                <a16:creationId xmlns:a16="http://schemas.microsoft.com/office/drawing/2014/main" id="{6C2BC706-5395-38EA-EC01-246ED27522B3}"/>
              </a:ext>
            </a:extLst>
          </p:cNvPr>
          <p:cNvSpPr txBox="1"/>
          <p:nvPr/>
        </p:nvSpPr>
        <p:spPr>
          <a:xfrm>
            <a:off x="189919" y="4941169"/>
            <a:ext cx="9433048" cy="307777"/>
          </a:xfrm>
          <a:prstGeom prst="rect">
            <a:avLst/>
          </a:prstGeom>
          <a:noFill/>
        </p:spPr>
        <p:txBody>
          <a:bodyPr wrap="square">
            <a:spAutoFit/>
          </a:bodyPr>
          <a:lstStyle/>
          <a:p>
            <a:pPr algn="l"/>
            <a:r>
              <a:rPr lang="ja-JP" altLang="en-US" sz="1400" dirty="0">
                <a:solidFill>
                  <a:srgbClr val="333333"/>
                </a:solidFill>
                <a:highlight>
                  <a:srgbClr val="FFFFFF"/>
                </a:highlight>
                <a:latin typeface="Quicksand"/>
              </a:rPr>
              <a:t>　　　　　　　　　　　円　　</a:t>
            </a:r>
            <a:r>
              <a:rPr lang="en-US" altLang="ja-JP" sz="1400" dirty="0">
                <a:solidFill>
                  <a:srgbClr val="333333"/>
                </a:solidFill>
                <a:highlight>
                  <a:srgbClr val="FFFFFF"/>
                </a:highlight>
                <a:latin typeface="Quicksand"/>
              </a:rPr>
              <a:t>÷</a:t>
            </a:r>
            <a:r>
              <a:rPr lang="ja-JP" altLang="en-US" sz="1400" dirty="0">
                <a:solidFill>
                  <a:srgbClr val="333333"/>
                </a:solidFill>
                <a:highlight>
                  <a:srgbClr val="FFFFFF"/>
                </a:highlight>
                <a:latin typeface="Quicksand"/>
              </a:rPr>
              <a:t>　　　　　　　　　　　　　円　　　　　　＝　　　　　　　　　　　　　　年</a:t>
            </a:r>
            <a:endParaRPr lang="en-US" altLang="ja-JP" sz="1400" dirty="0">
              <a:solidFill>
                <a:srgbClr val="333333"/>
              </a:solidFill>
              <a:highlight>
                <a:srgbClr val="FFFFFF"/>
              </a:highlight>
              <a:latin typeface="Quicksand"/>
            </a:endParaRPr>
          </a:p>
        </p:txBody>
      </p:sp>
      <p:sp>
        <p:nvSpPr>
          <p:cNvPr id="13" name="正方形/長方形 12">
            <a:extLst>
              <a:ext uri="{FF2B5EF4-FFF2-40B4-BE49-F238E27FC236}">
                <a16:creationId xmlns:a16="http://schemas.microsoft.com/office/drawing/2014/main" id="{0184B231-43A5-7CFE-CBFB-A9225526B171}"/>
              </a:ext>
            </a:extLst>
          </p:cNvPr>
          <p:cNvSpPr/>
          <p:nvPr/>
        </p:nvSpPr>
        <p:spPr>
          <a:xfrm>
            <a:off x="299184" y="4703738"/>
            <a:ext cx="2160240" cy="792088"/>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0BA0ACD8-50D5-ECFC-DB38-6765E2FC9B73}"/>
              </a:ext>
            </a:extLst>
          </p:cNvPr>
          <p:cNvSpPr/>
          <p:nvPr/>
        </p:nvSpPr>
        <p:spPr>
          <a:xfrm>
            <a:off x="3344781" y="4699014"/>
            <a:ext cx="2160240" cy="792088"/>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2916B201-D174-5FBD-9E76-C0C98797E2BF}"/>
              </a:ext>
            </a:extLst>
          </p:cNvPr>
          <p:cNvSpPr/>
          <p:nvPr/>
        </p:nvSpPr>
        <p:spPr>
          <a:xfrm>
            <a:off x="7211952" y="4699014"/>
            <a:ext cx="2160240" cy="792088"/>
          </a:xfrm>
          <a:prstGeom prst="rect">
            <a:avLst/>
          </a:prstGeom>
          <a:noFill/>
          <a:ln w="28575">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サブタイトル 1">
            <a:extLst>
              <a:ext uri="{FF2B5EF4-FFF2-40B4-BE49-F238E27FC236}">
                <a16:creationId xmlns:a16="http://schemas.microsoft.com/office/drawing/2014/main" id="{2719E36F-D7A4-9974-79E4-69DEAF8D5E7F}"/>
              </a:ext>
            </a:extLst>
          </p:cNvPr>
          <p:cNvSpPr txBox="1">
            <a:spLocks/>
          </p:cNvSpPr>
          <p:nvPr/>
        </p:nvSpPr>
        <p:spPr>
          <a:xfrm>
            <a:off x="167681" y="1669707"/>
            <a:ext cx="445537" cy="343046"/>
          </a:xfrm>
          <a:prstGeom prst="rect">
            <a:avLst/>
          </a:prstGeom>
        </p:spPr>
        <p:txBody>
          <a:bodyPr tIns="0">
            <a:noAutofit/>
          </a:bodyPr>
          <a:lstStyle>
            <a:lvl1pPr marL="0" indent="0" algn="l" defTabSz="914400" rtl="0" eaLnBrk="1" latinLnBrk="0" hangingPunct="1">
              <a:lnSpc>
                <a:spcPct val="150000"/>
              </a:lnSpc>
              <a:spcBef>
                <a:spcPts val="0"/>
              </a:spcBef>
              <a:buFont typeface="Arial" pitchFamily="34" charset="0"/>
              <a:buNone/>
              <a:defRPr kumimoji="1" sz="1200" kern="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ja-JP" altLang="en-US" sz="1400" b="1" dirty="0"/>
              <a:t>①</a:t>
            </a:r>
            <a:endParaRPr lang="en-US" altLang="ja-JP" sz="1400" b="1" dirty="0"/>
          </a:p>
        </p:txBody>
      </p:sp>
      <p:sp>
        <p:nvSpPr>
          <p:cNvPr id="17" name="サブタイトル 1">
            <a:extLst>
              <a:ext uri="{FF2B5EF4-FFF2-40B4-BE49-F238E27FC236}">
                <a16:creationId xmlns:a16="http://schemas.microsoft.com/office/drawing/2014/main" id="{7A0EC523-EC5A-0190-7019-3C54FE25D3FF}"/>
              </a:ext>
            </a:extLst>
          </p:cNvPr>
          <p:cNvSpPr txBox="1">
            <a:spLocks/>
          </p:cNvSpPr>
          <p:nvPr/>
        </p:nvSpPr>
        <p:spPr>
          <a:xfrm>
            <a:off x="200472" y="3843898"/>
            <a:ext cx="445537" cy="343046"/>
          </a:xfrm>
          <a:prstGeom prst="rect">
            <a:avLst/>
          </a:prstGeom>
        </p:spPr>
        <p:txBody>
          <a:bodyPr tIns="0">
            <a:noAutofit/>
          </a:bodyPr>
          <a:lstStyle>
            <a:lvl1pPr marL="0" indent="0" algn="l" defTabSz="914400" rtl="0" eaLnBrk="1" latinLnBrk="0" hangingPunct="1">
              <a:lnSpc>
                <a:spcPct val="150000"/>
              </a:lnSpc>
              <a:spcBef>
                <a:spcPts val="0"/>
              </a:spcBef>
              <a:buFont typeface="Arial" pitchFamily="34" charset="0"/>
              <a:buNone/>
              <a:defRPr kumimoji="1" sz="1200" kern="1200">
                <a:solidFill>
                  <a:schemeClr val="tx1">
                    <a:lumMod val="75000"/>
                    <a:lumOff val="25000"/>
                  </a:schemeClr>
                </a:solidFill>
                <a:latin typeface="メイリオ" pitchFamily="50" charset="-128"/>
                <a:ea typeface="メイリオ" pitchFamily="50" charset="-128"/>
                <a:cs typeface="メイリオ" pitchFamily="50" charset="-128"/>
              </a:defRPr>
            </a:lvl1pPr>
            <a:lvl2pPr marL="457200" indent="0" algn="ctr" defTabSz="914400" rtl="0" eaLnBrk="1" latinLnBrk="0" hangingPunct="1">
              <a:spcBef>
                <a:spcPct val="20000"/>
              </a:spcBef>
              <a:buFont typeface="Arial"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r>
              <a:rPr lang="ja-JP" altLang="en-US" sz="1400" b="1" dirty="0"/>
              <a:t>②</a:t>
            </a:r>
            <a:endParaRPr lang="en-US" altLang="ja-JP" sz="1400" b="1" dirty="0"/>
          </a:p>
        </p:txBody>
      </p:sp>
    </p:spTree>
    <p:extLst>
      <p:ext uri="{BB962C8B-B14F-4D97-AF65-F5344CB8AC3E}">
        <p14:creationId xmlns:p14="http://schemas.microsoft.com/office/powerpoint/2010/main" val="8282774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2050年の未来都市スマートシティinパリの構想イメージ : ラビトーク！">
            <a:extLst>
              <a:ext uri="{FF2B5EF4-FFF2-40B4-BE49-F238E27FC236}">
                <a16:creationId xmlns:a16="http://schemas.microsoft.com/office/drawing/2014/main" id="{202DFE2E-7255-9F62-F4DF-B285A81296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584" y="1340768"/>
            <a:ext cx="7488832" cy="4657117"/>
          </a:xfrm>
          <a:prstGeom prst="rect">
            <a:avLst/>
          </a:prstGeom>
          <a:noFill/>
          <a:extLst>
            <a:ext uri="{909E8E84-426E-40DD-AFC4-6F175D3DCCD1}">
              <a14:hiddenFill xmlns:a14="http://schemas.microsoft.com/office/drawing/2010/main">
                <a:solidFill>
                  <a:srgbClr val="FFFFFF"/>
                </a:solidFill>
              </a14:hiddenFill>
            </a:ext>
          </a:extLst>
        </p:spPr>
      </p:pic>
      <p:sp>
        <p:nvSpPr>
          <p:cNvPr id="2" name="サブタイトル 1"/>
          <p:cNvSpPr>
            <a:spLocks noGrp="1"/>
          </p:cNvSpPr>
          <p:nvPr>
            <p:ph type="subTitle" idx="1"/>
          </p:nvPr>
        </p:nvSpPr>
        <p:spPr>
          <a:xfrm>
            <a:off x="29392" y="730382"/>
            <a:ext cx="9876607" cy="1186450"/>
          </a:xfrm>
        </p:spPr>
        <p:txBody>
          <a:bodyPr/>
          <a:lstStyle/>
          <a:p>
            <a:r>
              <a:rPr lang="ja-JP" altLang="en-US" sz="1400" b="0" i="0" dirty="0">
                <a:solidFill>
                  <a:srgbClr val="191919"/>
                </a:solidFill>
                <a:effectLst/>
                <a:latin typeface="Lato" panose="020F0502020204030203" pitchFamily="34" charset="0"/>
              </a:rPr>
              <a:t>社会・経済・環境が両立する取り組みと多様なステークスホルダーとの連携が行われ、これらが相互に影響し合い好循環を生み出すことです。</a:t>
            </a:r>
            <a:endParaRPr lang="en-US" altLang="ja-JP" sz="1400" b="0" i="0" dirty="0">
              <a:solidFill>
                <a:srgbClr val="191919"/>
              </a:solidFill>
              <a:effectLst/>
              <a:latin typeface="Lato" panose="020F0502020204030203" pitchFamily="34" charset="0"/>
            </a:endParaRPr>
          </a:p>
          <a:p>
            <a:r>
              <a:rPr lang="ja-JP" altLang="en-US" sz="1400" b="0" i="0" dirty="0">
                <a:solidFill>
                  <a:srgbClr val="191919"/>
                </a:solidFill>
                <a:effectLst/>
                <a:latin typeface="Lato" panose="020F0502020204030203" pitchFamily="34" charset="0"/>
              </a:rPr>
              <a:t>ファミリーグループは、今できる環境への配慮から取り組んでいく為に、皆様のお力添えの元、地域社会に貢献したいと考えています。</a:t>
            </a:r>
            <a:endParaRPr kumimoji="1" lang="en-US" altLang="ja-JP" sz="1050" b="1" dirty="0"/>
          </a:p>
        </p:txBody>
      </p:sp>
      <p:sp>
        <p:nvSpPr>
          <p:cNvPr id="3" name="タイトル 2"/>
          <p:cNvSpPr>
            <a:spLocks noGrp="1"/>
          </p:cNvSpPr>
          <p:nvPr>
            <p:ph type="ctrTitle"/>
          </p:nvPr>
        </p:nvSpPr>
        <p:spPr/>
        <p:txBody>
          <a:bodyPr>
            <a:normAutofit/>
          </a:bodyPr>
          <a:lstStyle/>
          <a:p>
            <a:r>
              <a:rPr kumimoji="1" lang="ja-JP" altLang="en-US" dirty="0"/>
              <a:t>ＳＤＧｓ未来都市とは？</a:t>
            </a:r>
          </a:p>
        </p:txBody>
      </p:sp>
      <p:sp>
        <p:nvSpPr>
          <p:cNvPr id="9" name="テキスト ボックス 8"/>
          <p:cNvSpPr txBox="1"/>
          <p:nvPr/>
        </p:nvSpPr>
        <p:spPr>
          <a:xfrm>
            <a:off x="920552" y="6121965"/>
            <a:ext cx="87849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より良い未来の為に、今できる事を。</a:t>
            </a:r>
            <a:r>
              <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rPr>
              <a:t>【</a:t>
            </a: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ファミリーグループ</a:t>
            </a:r>
            <a:r>
              <a:rPr kumimoji="1" lang="en-US" altLang="ja-JP" sz="2400" b="1" i="0" u="none" strike="noStrike" kern="1200" cap="none" spc="0" normalizeH="0" baseline="0" noProof="0" dirty="0">
                <a:ln>
                  <a:noFill/>
                </a:ln>
                <a:solidFill>
                  <a:srgbClr val="FFFF00"/>
                </a:solidFill>
                <a:effectLst/>
                <a:uLnTx/>
                <a:uFillTx/>
                <a:latin typeface="Calibri"/>
                <a:ea typeface="メイリオ"/>
                <a:cs typeface="+mn-cs"/>
              </a:rPr>
              <a:t>】</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3"/>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spTree>
    <p:extLst>
      <p:ext uri="{BB962C8B-B14F-4D97-AF65-F5344CB8AC3E}">
        <p14:creationId xmlns:p14="http://schemas.microsoft.com/office/powerpoint/2010/main" val="3824863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1701BA8-E36B-FCEA-546E-E2BAE54CBDE7}"/>
              </a:ext>
            </a:extLst>
          </p:cNvPr>
          <p:cNvSpPr>
            <a:spLocks noGrp="1"/>
          </p:cNvSpPr>
          <p:nvPr>
            <p:ph type="ctrTitle"/>
          </p:nvPr>
        </p:nvSpPr>
        <p:spPr>
          <a:xfrm>
            <a:off x="-2506" y="237292"/>
            <a:ext cx="10140082" cy="504000"/>
          </a:xfrm>
        </p:spPr>
        <p:txBody>
          <a:bodyPr>
            <a:noAutofit/>
          </a:bodyPr>
          <a:lstStyle/>
          <a:p>
            <a:r>
              <a:rPr lang="ja-JP" altLang="en-US" dirty="0"/>
              <a:t>日本の電力構成と、今後の目標として再エネ普及率２倍！</a:t>
            </a:r>
            <a:endParaRPr kumimoji="1" lang="ja-JP" altLang="en-US" dirty="0"/>
          </a:p>
        </p:txBody>
      </p:sp>
      <p:pic>
        <p:nvPicPr>
          <p:cNvPr id="4" name="図 3">
            <a:extLst>
              <a:ext uri="{FF2B5EF4-FFF2-40B4-BE49-F238E27FC236}">
                <a16:creationId xmlns:a16="http://schemas.microsoft.com/office/drawing/2014/main" id="{D0D850D1-2459-97DC-75DB-C570976DC4E4}"/>
              </a:ext>
            </a:extLst>
          </p:cNvPr>
          <p:cNvPicPr>
            <a:picLocks noChangeAspect="1"/>
          </p:cNvPicPr>
          <p:nvPr/>
        </p:nvPicPr>
        <p:blipFill rotWithShape="1">
          <a:blip r:embed="rId2"/>
          <a:srcRect l="12099" t="15060"/>
          <a:stretch/>
        </p:blipFill>
        <p:spPr>
          <a:xfrm>
            <a:off x="2144688" y="1556792"/>
            <a:ext cx="5400600" cy="4015268"/>
          </a:xfrm>
          <a:prstGeom prst="rect">
            <a:avLst/>
          </a:prstGeom>
        </p:spPr>
      </p:pic>
      <p:sp>
        <p:nvSpPr>
          <p:cNvPr id="5" name="正方形/長方形 4">
            <a:extLst>
              <a:ext uri="{FF2B5EF4-FFF2-40B4-BE49-F238E27FC236}">
                <a16:creationId xmlns:a16="http://schemas.microsoft.com/office/drawing/2014/main" id="{65D30899-BA75-F528-0746-06E11C44A779}"/>
              </a:ext>
            </a:extLst>
          </p:cNvPr>
          <p:cNvSpPr/>
          <p:nvPr/>
        </p:nvSpPr>
        <p:spPr>
          <a:xfrm>
            <a:off x="4376936" y="4005064"/>
            <a:ext cx="2880320" cy="1152128"/>
          </a:xfrm>
          <a:prstGeom prst="rect">
            <a:avLst/>
          </a:prstGeom>
          <a:noFill/>
          <a:ln>
            <a:solidFill>
              <a:srgbClr val="E000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AC48297F-7014-1AA9-754B-BF75C4EDE537}"/>
              </a:ext>
            </a:extLst>
          </p:cNvPr>
          <p:cNvSpPr/>
          <p:nvPr/>
        </p:nvSpPr>
        <p:spPr>
          <a:xfrm>
            <a:off x="4304928" y="1700808"/>
            <a:ext cx="3240360" cy="360040"/>
          </a:xfrm>
          <a:prstGeom prst="rect">
            <a:avLst/>
          </a:prstGeom>
          <a:noFill/>
          <a:ln>
            <a:solidFill>
              <a:srgbClr val="E0002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422170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p:txBody>
          <a:bodyPr/>
          <a:lstStyle/>
          <a:p>
            <a:r>
              <a:rPr lang="ja-JP" altLang="en-US" b="0" i="0" dirty="0">
                <a:solidFill>
                  <a:srgbClr val="333333"/>
                </a:solidFill>
                <a:effectLst/>
                <a:highlight>
                  <a:srgbClr val="FFFFFF"/>
                </a:highlight>
                <a:latin typeface="Hiragino Kaku Gothic ProN"/>
              </a:rPr>
              <a:t>この夏の電力需給について、経済産業省は全国すべての地域で安定供給に最低限必要な余力を確保できる見通しだとして、夏の時期としては</a:t>
            </a:r>
            <a:r>
              <a:rPr lang="en-US" altLang="ja-JP" b="0" i="0" dirty="0">
                <a:solidFill>
                  <a:srgbClr val="333333"/>
                </a:solidFill>
                <a:effectLst/>
                <a:highlight>
                  <a:srgbClr val="FFFFFF"/>
                </a:highlight>
                <a:latin typeface="Hiragino Kaku Gothic ProN"/>
              </a:rPr>
              <a:t>3</a:t>
            </a:r>
            <a:r>
              <a:rPr lang="ja-JP" altLang="en-US" b="0" i="0" dirty="0">
                <a:solidFill>
                  <a:srgbClr val="333333"/>
                </a:solidFill>
                <a:effectLst/>
                <a:highlight>
                  <a:srgbClr val="FFFFFF"/>
                </a:highlight>
                <a:latin typeface="Hiragino Kaku Gothic ProN"/>
              </a:rPr>
              <a:t>年ぶりに節電要請を行わない方針を決めました。</a:t>
            </a:r>
            <a:endParaRPr kumimoji="1" lang="en-US" altLang="ja-JP" dirty="0"/>
          </a:p>
        </p:txBody>
      </p:sp>
      <p:sp>
        <p:nvSpPr>
          <p:cNvPr id="3" name="タイトル 2"/>
          <p:cNvSpPr>
            <a:spLocks noGrp="1"/>
          </p:cNvSpPr>
          <p:nvPr>
            <p:ph type="ctrTitle"/>
          </p:nvPr>
        </p:nvSpPr>
        <p:spPr/>
        <p:txBody>
          <a:bodyPr/>
          <a:lstStyle/>
          <a:p>
            <a:r>
              <a:rPr lang="ja-JP" altLang="en-US" dirty="0"/>
              <a:t>３年ぶりに夏の節電要請は行わない方針で決定</a:t>
            </a:r>
            <a:endParaRPr kumimoji="1" lang="ja-JP" altLang="en-US" dirty="0"/>
          </a:p>
        </p:txBody>
      </p:sp>
      <p:sp>
        <p:nvSpPr>
          <p:cNvPr id="9" name="テキスト ボックス 8"/>
          <p:cNvSpPr txBox="1"/>
          <p:nvPr/>
        </p:nvSpPr>
        <p:spPr>
          <a:xfrm>
            <a:off x="920552" y="5980058"/>
            <a:ext cx="9259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FF00"/>
                </a:solidFill>
                <a:effectLst/>
                <a:uLnTx/>
                <a:uFillTx/>
                <a:latin typeface="Calibri"/>
                <a:ea typeface="メイリオ"/>
                <a:cs typeface="+mn-cs"/>
              </a:rPr>
              <a:t>未来を作るのは、今を生きている我々の責任です。</a:t>
            </a:r>
            <a:endParaRPr kumimoji="1" lang="ja-JP" altLang="en-US" sz="2400" b="1" i="0" u="none" strike="noStrike" kern="1200" cap="none" spc="0" normalizeH="0" baseline="0" noProof="0" dirty="0">
              <a:ln>
                <a:noFill/>
              </a:ln>
              <a:solidFill>
                <a:prstClr val="white"/>
              </a:solidFill>
              <a:effectLst/>
              <a:uLnTx/>
              <a:uFillTx/>
              <a:latin typeface="Calibri"/>
              <a:ea typeface="メイリオ"/>
              <a:cs typeface="+mn-cs"/>
            </a:endParaRPr>
          </a:p>
        </p:txBody>
      </p:sp>
      <p:sp>
        <p:nvSpPr>
          <p:cNvPr id="132" name="正方形/長方形 131"/>
          <p:cNvSpPr/>
          <p:nvPr/>
        </p:nvSpPr>
        <p:spPr>
          <a:xfrm>
            <a:off x="3390085" y="6669540"/>
            <a:ext cx="631544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参考：東京電力パワーグリッド</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HP『</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停電履歴検索</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hlinkClick r:id="rId2"/>
              </a:rPr>
              <a:t>https://teideninfo.tepco.co.jp/day/teiden/index-j.html</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）より作成（閲覧：</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2022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年</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8</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月</a:t>
            </a:r>
            <a:r>
              <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rPr>
              <a:t>2</a:t>
            </a:r>
            <a:r>
              <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rPr>
              <a:t>日）</a:t>
            </a:r>
            <a:endParaRPr kumimoji="1" lang="en-US" altLang="ja-JP" sz="700" b="0" i="0" u="none" strike="noStrike" kern="1200" cap="none" spc="0" normalizeH="0" baseline="0" noProof="0" dirty="0">
              <a:ln>
                <a:noFill/>
              </a:ln>
              <a:solidFill>
                <a:prstClr val="black"/>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00" b="0" i="0" u="none" strike="noStrike" kern="1200" cap="none" spc="0" normalizeH="0" baseline="0" noProof="0" dirty="0">
              <a:ln>
                <a:noFill/>
              </a:ln>
              <a:solidFill>
                <a:prstClr val="black"/>
              </a:solidFill>
              <a:effectLst/>
              <a:uLnTx/>
              <a:uFillTx/>
              <a:latin typeface="メイリオ"/>
              <a:ea typeface="メイリオ"/>
              <a:cs typeface="+mn-cs"/>
            </a:endParaRPr>
          </a:p>
        </p:txBody>
      </p:sp>
      <p:pic>
        <p:nvPicPr>
          <p:cNvPr id="7" name="図 6">
            <a:extLst>
              <a:ext uri="{FF2B5EF4-FFF2-40B4-BE49-F238E27FC236}">
                <a16:creationId xmlns:a16="http://schemas.microsoft.com/office/drawing/2014/main" id="{F43ED69C-2A46-2E85-A746-678A2FE23CDA}"/>
              </a:ext>
            </a:extLst>
          </p:cNvPr>
          <p:cNvPicPr>
            <a:picLocks noChangeAspect="1"/>
          </p:cNvPicPr>
          <p:nvPr/>
        </p:nvPicPr>
        <p:blipFill rotWithShape="1">
          <a:blip r:embed="rId3"/>
          <a:srcRect t="31889"/>
          <a:stretch/>
        </p:blipFill>
        <p:spPr>
          <a:xfrm>
            <a:off x="271485" y="4018320"/>
            <a:ext cx="3773311" cy="1933533"/>
          </a:xfrm>
          <a:prstGeom prst="rect">
            <a:avLst/>
          </a:prstGeom>
        </p:spPr>
      </p:pic>
      <p:sp>
        <p:nvSpPr>
          <p:cNvPr id="6" name="正方形/長方形 5"/>
          <p:cNvSpPr/>
          <p:nvPr/>
        </p:nvSpPr>
        <p:spPr>
          <a:xfrm>
            <a:off x="358456" y="4754219"/>
            <a:ext cx="3686340" cy="331402"/>
          </a:xfrm>
          <a:prstGeom prst="rect">
            <a:avLst/>
          </a:prstGeom>
          <a:noFill/>
          <a:ln w="38100">
            <a:solidFill>
              <a:srgbClr val="FFFF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EF71ED24-2B09-5214-42CB-34A2CAE50C80}"/>
              </a:ext>
            </a:extLst>
          </p:cNvPr>
          <p:cNvPicPr>
            <a:picLocks noChangeAspect="1"/>
          </p:cNvPicPr>
          <p:nvPr/>
        </p:nvPicPr>
        <p:blipFill>
          <a:blip r:embed="rId4"/>
          <a:stretch>
            <a:fillRect/>
          </a:stretch>
        </p:blipFill>
        <p:spPr>
          <a:xfrm>
            <a:off x="336641" y="1310363"/>
            <a:ext cx="3536240" cy="2462351"/>
          </a:xfrm>
          <a:prstGeom prst="rect">
            <a:avLst/>
          </a:prstGeom>
        </p:spPr>
      </p:pic>
      <p:sp>
        <p:nvSpPr>
          <p:cNvPr id="12" name="テキスト ボックス 11">
            <a:extLst>
              <a:ext uri="{FF2B5EF4-FFF2-40B4-BE49-F238E27FC236}">
                <a16:creationId xmlns:a16="http://schemas.microsoft.com/office/drawing/2014/main" id="{89C77D9B-EAC4-46B8-1DAA-A70A5B181B08}"/>
              </a:ext>
            </a:extLst>
          </p:cNvPr>
          <p:cNvSpPr txBox="1"/>
          <p:nvPr/>
        </p:nvSpPr>
        <p:spPr>
          <a:xfrm>
            <a:off x="4180130" y="1030376"/>
            <a:ext cx="5153890" cy="2554545"/>
          </a:xfrm>
          <a:prstGeom prst="rect">
            <a:avLst/>
          </a:prstGeom>
          <a:noFill/>
        </p:spPr>
        <p:txBody>
          <a:bodyPr wrap="square">
            <a:spAutoFit/>
          </a:bodyPr>
          <a:lstStyle/>
          <a:p>
            <a:r>
              <a:rPr lang="ja-JP" altLang="en-US" sz="1600" b="0" i="0" dirty="0">
                <a:solidFill>
                  <a:srgbClr val="333333"/>
                </a:solidFill>
                <a:effectLst/>
                <a:highlight>
                  <a:srgbClr val="FFFFFF"/>
                </a:highlight>
                <a:latin typeface="Hiragino Kaku Gothic ProN"/>
              </a:rPr>
              <a:t>また、ウクライナ侵攻以降強まっていた、火力発電の燃料となる</a:t>
            </a:r>
            <a:r>
              <a:rPr lang="en-US" altLang="ja-JP" sz="1600" b="0" i="0" dirty="0">
                <a:solidFill>
                  <a:srgbClr val="333333"/>
                </a:solidFill>
                <a:effectLst/>
                <a:highlight>
                  <a:srgbClr val="FFFFFF"/>
                </a:highlight>
                <a:latin typeface="Hiragino Kaku Gothic ProN"/>
              </a:rPr>
              <a:t>LNG</a:t>
            </a:r>
            <a:r>
              <a:rPr lang="ja-JP" altLang="en-US" sz="1600" b="0" i="0" dirty="0">
                <a:solidFill>
                  <a:srgbClr val="333333"/>
                </a:solidFill>
                <a:effectLst/>
                <a:highlight>
                  <a:srgbClr val="FFFFFF"/>
                </a:highlight>
                <a:latin typeface="Hiragino Kaku Gothic ProN"/>
              </a:rPr>
              <a:t>＝液化天然ガスなどの調達への懸念が和らいできたことも踏まえ、経済産業省はこの夏、</a:t>
            </a:r>
            <a:r>
              <a:rPr lang="en-US" altLang="ja-JP" sz="1600" b="0" i="0" dirty="0">
                <a:solidFill>
                  <a:srgbClr val="333333"/>
                </a:solidFill>
                <a:effectLst/>
                <a:highlight>
                  <a:srgbClr val="FFFFFF"/>
                </a:highlight>
                <a:latin typeface="Hiragino Kaku Gothic ProN"/>
              </a:rPr>
              <a:t>3</a:t>
            </a:r>
            <a:r>
              <a:rPr lang="ja-JP" altLang="en-US" sz="1600" b="0" i="0" dirty="0">
                <a:solidFill>
                  <a:srgbClr val="333333"/>
                </a:solidFill>
                <a:effectLst/>
                <a:highlight>
                  <a:srgbClr val="FFFFFF"/>
                </a:highlight>
                <a:latin typeface="Hiragino Kaku Gothic ProN"/>
              </a:rPr>
              <a:t>年ぶりに節電要請を行わない方針を決めました。</a:t>
            </a:r>
            <a:r>
              <a:rPr lang="ja-JP" altLang="en-US" sz="1600" dirty="0"/>
              <a:t/>
            </a:r>
            <a:br>
              <a:rPr lang="ja-JP" altLang="en-US" sz="1600" dirty="0"/>
            </a:br>
            <a:r>
              <a:rPr lang="ja-JP" altLang="en-US" sz="1600" dirty="0"/>
              <a:t/>
            </a:r>
            <a:br>
              <a:rPr lang="ja-JP" altLang="en-US" sz="1600" dirty="0"/>
            </a:br>
            <a:r>
              <a:rPr lang="ja-JP" altLang="en-US" sz="1600" b="0" i="0" dirty="0">
                <a:solidFill>
                  <a:srgbClr val="333333"/>
                </a:solidFill>
                <a:effectLst/>
                <a:highlight>
                  <a:srgbClr val="FFFFFF"/>
                </a:highlight>
                <a:latin typeface="Hiragino Kaku Gothic ProN"/>
              </a:rPr>
              <a:t>ただ、</a:t>
            </a:r>
            <a:r>
              <a:rPr lang="ja-JP" altLang="en-US" sz="1600" b="1" i="0" dirty="0">
                <a:solidFill>
                  <a:srgbClr val="FF0000"/>
                </a:solidFill>
                <a:effectLst/>
                <a:highlight>
                  <a:srgbClr val="FFFFFF"/>
                </a:highlight>
                <a:latin typeface="Hiragino Kaku Gothic ProN"/>
              </a:rPr>
              <a:t>火力発電所の中には、老朽化した設備もある</a:t>
            </a:r>
            <a:r>
              <a:rPr lang="ja-JP" altLang="en-US" sz="1600" b="0" i="0" dirty="0">
                <a:solidFill>
                  <a:srgbClr val="333333"/>
                </a:solidFill>
                <a:effectLst/>
                <a:highlight>
                  <a:srgbClr val="FFFFFF"/>
                </a:highlight>
                <a:latin typeface="Hiragino Kaku Gothic ProN"/>
              </a:rPr>
              <a:t>など、構造的な課題も抱えていることから経済産業省では、保安管理の徹底などを発電事業者に求めるほか、企業や家庭には省エネ対策を促していくことにしています。</a:t>
            </a:r>
            <a:endParaRPr lang="ja-JP" altLang="en-US" sz="1600" dirty="0"/>
          </a:p>
        </p:txBody>
      </p:sp>
      <p:pic>
        <p:nvPicPr>
          <p:cNvPr id="13" name="図 12">
            <a:extLst>
              <a:ext uri="{FF2B5EF4-FFF2-40B4-BE49-F238E27FC236}">
                <a16:creationId xmlns:a16="http://schemas.microsoft.com/office/drawing/2014/main" id="{C733220D-DC84-D37F-18DD-21C42FEC05A6}"/>
              </a:ext>
            </a:extLst>
          </p:cNvPr>
          <p:cNvPicPr>
            <a:picLocks noChangeAspect="1"/>
          </p:cNvPicPr>
          <p:nvPr/>
        </p:nvPicPr>
        <p:blipFill rotWithShape="1">
          <a:blip r:embed="rId3"/>
          <a:srcRect l="32246" t="-4" r="27678" b="86627"/>
          <a:stretch/>
        </p:blipFill>
        <p:spPr>
          <a:xfrm>
            <a:off x="1751504" y="3927263"/>
            <a:ext cx="1512168" cy="379738"/>
          </a:xfrm>
          <a:prstGeom prst="rect">
            <a:avLst/>
          </a:prstGeom>
        </p:spPr>
      </p:pic>
      <p:pic>
        <p:nvPicPr>
          <p:cNvPr id="1026" name="Picture 2" descr="2024年最新】火力発電における燃料の使用量と種類について解説 ...">
            <a:extLst>
              <a:ext uri="{FF2B5EF4-FFF2-40B4-BE49-F238E27FC236}">
                <a16:creationId xmlns:a16="http://schemas.microsoft.com/office/drawing/2014/main" id="{0C75E872-2107-02C7-899B-A7291ADD5EE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252" b="9273"/>
          <a:stretch/>
        </p:blipFill>
        <p:spPr bwMode="auto">
          <a:xfrm>
            <a:off x="4281196" y="3613126"/>
            <a:ext cx="2448272" cy="2058830"/>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92349D0D-EC82-A13C-22E5-79B75B1EB194}"/>
              </a:ext>
            </a:extLst>
          </p:cNvPr>
          <p:cNvPicPr>
            <a:picLocks noChangeAspect="1"/>
          </p:cNvPicPr>
          <p:nvPr/>
        </p:nvPicPr>
        <p:blipFill>
          <a:blip r:embed="rId6"/>
          <a:stretch>
            <a:fillRect/>
          </a:stretch>
        </p:blipFill>
        <p:spPr>
          <a:xfrm>
            <a:off x="6729468" y="3429000"/>
            <a:ext cx="2210301" cy="1315089"/>
          </a:xfrm>
          <a:prstGeom prst="rect">
            <a:avLst/>
          </a:prstGeom>
        </p:spPr>
      </p:pic>
      <p:pic>
        <p:nvPicPr>
          <p:cNvPr id="1028" name="Picture 4" descr="燃料調整費とは】なぜ電気料金は高騰しているのか？今後の見通し ...">
            <a:extLst>
              <a:ext uri="{FF2B5EF4-FFF2-40B4-BE49-F238E27FC236}">
                <a16:creationId xmlns:a16="http://schemas.microsoft.com/office/drawing/2014/main" id="{39A6961F-85FA-0E88-0C20-76520804C22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8807"/>
          <a:stretch/>
        </p:blipFill>
        <p:spPr bwMode="auto">
          <a:xfrm>
            <a:off x="6177136" y="4766370"/>
            <a:ext cx="3683458" cy="1213719"/>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A5F15EAD-72BE-0F3E-6C8D-E7C98A8370F0}"/>
              </a:ext>
            </a:extLst>
          </p:cNvPr>
          <p:cNvSpPr/>
          <p:nvPr/>
        </p:nvSpPr>
        <p:spPr>
          <a:xfrm>
            <a:off x="5113917" y="4664579"/>
            <a:ext cx="857312" cy="49997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CAC311B4-C745-F752-1BAB-E7D26F1CA82B}"/>
              </a:ext>
            </a:extLst>
          </p:cNvPr>
          <p:cNvSpPr/>
          <p:nvPr/>
        </p:nvSpPr>
        <p:spPr>
          <a:xfrm>
            <a:off x="5004166" y="3638874"/>
            <a:ext cx="524898" cy="288390"/>
          </a:xfrm>
          <a:prstGeom prst="rect">
            <a:avLst/>
          </a:prstGeom>
          <a:noFill/>
          <a:ln w="38100">
            <a:solidFill>
              <a:srgbClr val="011EAA"/>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93174718"/>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alibri"/>
        <a:ea typeface="メイリオ"/>
        <a:cs typeface=""/>
      </a:majorFont>
      <a:minorFont>
        <a:latin typeface="Calibr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1">
      <a:majorFont>
        <a:latin typeface="Calibri"/>
        <a:ea typeface="メイリオ"/>
        <a:cs typeface=""/>
      </a:majorFont>
      <a:minorFont>
        <a:latin typeface="Calibr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0000"/>
        </a:solidFill>
        <a:ln w="28575">
          <a:solidFill>
            <a:srgbClr val="FF0000"/>
          </a:solidFill>
          <a:prstDash val="sysDash"/>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57361</TotalTime>
  <Words>11479</Words>
  <Application>Microsoft Office PowerPoint</Application>
  <PresentationFormat>A4 210 x 297 mm</PresentationFormat>
  <Paragraphs>1378</Paragraphs>
  <Slides>76</Slides>
  <Notes>4</Notes>
  <HiddenSlides>0</HiddenSlides>
  <MMClips>0</MMClips>
  <ScaleCrop>false</ScaleCrop>
  <HeadingPairs>
    <vt:vector size="6" baseType="variant">
      <vt:variant>
        <vt:lpstr>使用されているフォント</vt:lpstr>
      </vt:variant>
      <vt:variant>
        <vt:i4>28</vt:i4>
      </vt:variant>
      <vt:variant>
        <vt:lpstr>テーマ</vt:lpstr>
      </vt:variant>
      <vt:variant>
        <vt:i4>3</vt:i4>
      </vt:variant>
      <vt:variant>
        <vt:lpstr>スライド タイトル</vt:lpstr>
      </vt:variant>
      <vt:variant>
        <vt:i4>76</vt:i4>
      </vt:variant>
    </vt:vector>
  </HeadingPairs>
  <TitlesOfParts>
    <vt:vector size="107" baseType="lpstr">
      <vt:lpstr>-apple-system</vt:lpstr>
      <vt:lpstr>Bluetti</vt:lpstr>
      <vt:lpstr>HGPｺﾞｼｯｸE</vt:lpstr>
      <vt:lpstr>HGP創英角ｺﾞｼｯｸUB</vt:lpstr>
      <vt:lpstr>HGP明朝B</vt:lpstr>
      <vt:lpstr>HGｺﾞｼｯｸE</vt:lpstr>
      <vt:lpstr>Hiragino Kaku Gothic Pro</vt:lpstr>
      <vt:lpstr>Hiragino Kaku Gothic ProN</vt:lpstr>
      <vt:lpstr>Lato</vt:lpstr>
      <vt:lpstr>Meiryo UI</vt:lpstr>
      <vt:lpstr>MigMix 1P</vt:lpstr>
      <vt:lpstr>Migu 1P</vt:lpstr>
      <vt:lpstr>ＭＳ Ｐゴシック</vt:lpstr>
      <vt:lpstr>Noto</vt:lpstr>
      <vt:lpstr>Quicksand</vt:lpstr>
      <vt:lpstr>ヒラギノ角ゴ Pro W3</vt:lpstr>
      <vt:lpstr>メイリオ</vt:lpstr>
      <vt:lpstr>游ゴシック</vt:lpstr>
      <vt:lpstr>游ゴシック Light</vt:lpstr>
      <vt:lpstr>Arial</vt:lpstr>
      <vt:lpstr>Arial Black</vt:lpstr>
      <vt:lpstr>Bookman Old Style</vt:lpstr>
      <vt:lpstr>Calibri</vt:lpstr>
      <vt:lpstr>Calibri Light</vt:lpstr>
      <vt:lpstr>Impact</vt:lpstr>
      <vt:lpstr>OCRB</vt:lpstr>
      <vt:lpstr>Sitka Subheading</vt:lpstr>
      <vt:lpstr>Verdana</vt:lpstr>
      <vt:lpstr>Office テーマ</vt:lpstr>
      <vt:lpstr>1_Office テーマ</vt:lpstr>
      <vt:lpstr>3_Office テーマ</vt:lpstr>
      <vt:lpstr>PowerPoint プレゼンテーション</vt:lpstr>
      <vt:lpstr>もくじ</vt:lpstr>
      <vt:lpstr>私たちが子供のころと比べて暑くなっています・・・</vt:lpstr>
      <vt:lpstr>温暖化の具体的な要因はCO2</vt:lpstr>
      <vt:lpstr>温暖化に対して世界はどう動いている？</vt:lpstr>
      <vt:lpstr>持続可能な開発目標（SDGs）</vt:lpstr>
      <vt:lpstr>国、都、区も太陽光・蓄電池の設置を応援しています</vt:lpstr>
      <vt:lpstr>日本の電力構成と、今後の目標として再エネ普及率２倍！</vt:lpstr>
      <vt:lpstr>３年ぶりに夏の節電要請は行わない方針で決定</vt:lpstr>
      <vt:lpstr>大手ハウスメーカでは”蓄電池のあるお家”が当たり前に</vt:lpstr>
      <vt:lpstr>太陽光発電と蓄電池がセットのお家が当たり前の時代に</vt:lpstr>
      <vt:lpstr>PowerPoint プレゼンテーション</vt:lpstr>
      <vt:lpstr>太陽光発電は30年間以上使うことができる</vt:lpstr>
      <vt:lpstr>高い単価で売電できる固定買取期間はわずか10年間</vt:lpstr>
      <vt:lpstr>太陽光発電の設置から10年後、売電単価が変わる</vt:lpstr>
      <vt:lpstr>既にエネ庁が積極的に売電終了の告知をスタート</vt:lpstr>
      <vt:lpstr>大手メディアでも盛んに社会問題として取り上げられている</vt:lpstr>
      <vt:lpstr>なぜFIT制度終了後の買取単価は10円以下なのか？</vt:lpstr>
      <vt:lpstr>太陽光発電の設置から10年後、売電収入は激減する</vt:lpstr>
      <vt:lpstr>太陽光発電を賢く使うために、スマートハウスへ</vt:lpstr>
      <vt:lpstr>PowerPoint プレゼンテーション</vt:lpstr>
      <vt:lpstr>PowerPoint プレゼンテーション</vt:lpstr>
      <vt:lpstr>直近10年間、過去最高水準の電気料金になっています</vt:lpstr>
      <vt:lpstr>「電力自由化」でも電気代は上がってしまいました</vt:lpstr>
      <vt:lpstr>電気料金が上昇する理由は「燃料調整費」と「再エネ賦課金」</vt:lpstr>
      <vt:lpstr>エネルギー価格高騰により燃料調整費が大幅に上昇中！</vt:lpstr>
      <vt:lpstr>電気料金が上昇する理由：②再エネ賦課金の上昇</vt:lpstr>
      <vt:lpstr>11年目以降はさらに再エネ賦課金の負担が大きくなります</vt:lpstr>
      <vt:lpstr>再エネ賦課金は10年連続で値上がりし続けていたが・・・</vt:lpstr>
      <vt:lpstr>2023年6月からさらに電気代が値上げへ</vt:lpstr>
      <vt:lpstr>生涯に支払うことになる電気代は500万円を超えます</vt:lpstr>
      <vt:lpstr>新原発で想定超えた安全対策費、電気代上乗せも　経産省</vt:lpstr>
      <vt:lpstr>新原発で想定超えた安全対策費、電気代上乗せも　経産省2</vt:lpstr>
      <vt:lpstr>電気を購入する生活から電気を自給自足する生活へ</vt:lpstr>
      <vt:lpstr>蓄電池を導入される方が年々増加しています</vt:lpstr>
      <vt:lpstr>PowerPoint プレゼンテーション</vt:lpstr>
      <vt:lpstr>世界中で電気自動車へのシフトが進んでいる</vt:lpstr>
      <vt:lpstr>中国が筆頭となり、世界各国はEVを本格的に普及させる</vt:lpstr>
      <vt:lpstr>ようやく動き出した日本の「脱ガソリン化」</vt:lpstr>
      <vt:lpstr>世界中でＥＶブームが巻き起こり、材料不足が起きている</vt:lpstr>
      <vt:lpstr>材料不足は日本にも身近な危機として迫っている</vt:lpstr>
      <vt:lpstr>蓄電池の価格が下がらない理由①コバルトの生産地</vt:lpstr>
      <vt:lpstr>蓄電池の価格が下がらない理由②リチウムの生産方法</vt:lpstr>
      <vt:lpstr>蓄電池の価格が下がらない理由②リチウムの生産方法</vt:lpstr>
      <vt:lpstr>蓄電池の価格が下がらない理由③ここまでのまとめ</vt:lpstr>
      <vt:lpstr>お支払いが楽な蓄電池の導入方法とは？</vt:lpstr>
      <vt:lpstr>政府機関にも予測するのが困難な地震情報</vt:lpstr>
      <vt:lpstr>自然災害とともに停電被害はたくさん出ている</vt:lpstr>
      <vt:lpstr>実は停電は自然災害だけでなく、日常的に起きています</vt:lpstr>
      <vt:lpstr>助成金を活用してお得に省エネ</vt:lpstr>
      <vt:lpstr>助成金を活用してお得に省エネ②</vt:lpstr>
      <vt:lpstr>国や、東京都が推奨している太陽光発電+蓄電池+V2H</vt:lpstr>
      <vt:lpstr>助成金を活用してお得に省エネ</vt:lpstr>
      <vt:lpstr>東京都だけ！優遇されるのはズルい！！</vt:lpstr>
      <vt:lpstr>太陽光パネルのご紹介</vt:lpstr>
      <vt:lpstr>蓄電池のご紹介</vt:lpstr>
      <vt:lpstr>助成金を活用してお得に省エネ③</vt:lpstr>
      <vt:lpstr>助成金を活用してお得に省エネ④</vt:lpstr>
      <vt:lpstr>太陽光は義務化になるの？</vt:lpstr>
      <vt:lpstr>アフターメンテナンス事業部活動事項①</vt:lpstr>
      <vt:lpstr>アフターメンテナンス事業部活動事項②</vt:lpstr>
      <vt:lpstr>任せる会社選定方法って？</vt:lpstr>
      <vt:lpstr>任せる会社選定方法って？</vt:lpstr>
      <vt:lpstr>太陽光発電シミュレーション資料を無料でお渡し致します。</vt:lpstr>
      <vt:lpstr>足立区助成金について</vt:lpstr>
      <vt:lpstr>太陽光とセットでエコキュートは相性抜群！</vt:lpstr>
      <vt:lpstr>エコキュートのメリット・デメリットって？</vt:lpstr>
      <vt:lpstr>エコキュートのメリット・デメリットって？②</vt:lpstr>
      <vt:lpstr>エコキュートのメリット・デメリットって？③</vt:lpstr>
      <vt:lpstr>PowerPoint プレゼンテーション</vt:lpstr>
      <vt:lpstr>お客様専用のシミュレーションのご説明①</vt:lpstr>
      <vt:lpstr>お客様専用のシミュレーションのご説明②</vt:lpstr>
      <vt:lpstr>お客様専用のシミュレーションのご説明③</vt:lpstr>
      <vt:lpstr>お客様専用のシミュレーションのご説明④</vt:lpstr>
      <vt:lpstr>お客様専用のシミュレーションのご説明⑤</vt:lpstr>
      <vt:lpstr>ＳＤＧｓ未来都市とは？</vt:lpstr>
    </vt:vector>
  </TitlesOfParts>
  <Company>船井総合研究所</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安井大貴</dc:creator>
  <cp:lastModifiedBy>阿部智康</cp:lastModifiedBy>
  <cp:revision>1008</cp:revision>
  <cp:lastPrinted>2024-06-05T05:48:50Z</cp:lastPrinted>
  <dcterms:created xsi:type="dcterms:W3CDTF">2017-03-13T08:39:10Z</dcterms:created>
  <dcterms:modified xsi:type="dcterms:W3CDTF">2024-08-21T03:34:07Z</dcterms:modified>
</cp:coreProperties>
</file>