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2.jpg" ContentType="image/jpg"/>
  <Override PartName="/ppt/media/image34.jpg" ContentType="image/jpg"/>
  <Override PartName="/ppt/media/image39.jpg" ContentType="image/jpg"/>
  <Override PartName="/ppt/media/image40.jpg" ContentType="image/jpg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65" r:id="rId2"/>
    <p:sldId id="258" r:id="rId3"/>
    <p:sldId id="259" r:id="rId4"/>
    <p:sldId id="371" r:id="rId5"/>
    <p:sldId id="369" r:id="rId6"/>
    <p:sldId id="377" r:id="rId7"/>
    <p:sldId id="378" r:id="rId8"/>
    <p:sldId id="379" r:id="rId9"/>
    <p:sldId id="380" r:id="rId10"/>
    <p:sldId id="263" r:id="rId11"/>
    <p:sldId id="264" r:id="rId12"/>
    <p:sldId id="265" r:id="rId13"/>
    <p:sldId id="266" r:id="rId14"/>
    <p:sldId id="261" r:id="rId15"/>
    <p:sldId id="272" r:id="rId16"/>
    <p:sldId id="262" r:id="rId17"/>
    <p:sldId id="382" r:id="rId18"/>
    <p:sldId id="383" r:id="rId19"/>
    <p:sldId id="385" r:id="rId20"/>
    <p:sldId id="384" r:id="rId21"/>
    <p:sldId id="3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2BB"/>
    <a:srgbClr val="36B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2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E5123-E587-42B8-9027-2565CF1598CE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73F4F-1D3F-416F-840D-94E22F41B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87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>
            <a:extLst>
              <a:ext uri="{FF2B5EF4-FFF2-40B4-BE49-F238E27FC236}">
                <a16:creationId xmlns:a16="http://schemas.microsoft.com/office/drawing/2014/main" id="{58F5233E-941E-46C5-8BDB-ACE369BD98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>
            <a:extLst>
              <a:ext uri="{FF2B5EF4-FFF2-40B4-BE49-F238E27FC236}">
                <a16:creationId xmlns:a16="http://schemas.microsoft.com/office/drawing/2014/main" id="{9EFFB872-267D-46C0-BDB5-663F6FC884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>
            <a:extLst>
              <a:ext uri="{FF2B5EF4-FFF2-40B4-BE49-F238E27FC236}">
                <a16:creationId xmlns:a16="http://schemas.microsoft.com/office/drawing/2014/main" id="{5669ACA6-F542-41A1-BAE0-6D4FE835B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D921D23D-1480-42BB-A0B4-636FF3761557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DF8CE50E-3007-4193-A72B-D5AB9D8955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D34AF7AF-3A7B-4279-91FD-3662E03FBC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F6867FE5-02CE-47BF-A83D-9BA6C4FFC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37755A6D-5FCE-421D-8E17-CDC157814C15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DF8CE50E-3007-4193-A72B-D5AB9D8955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D34AF7AF-3A7B-4279-91FD-3662E03FBC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F6867FE5-02CE-47BF-A83D-9BA6C4FFC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37755A6D-5FCE-421D-8E17-CDC157814C15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161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DF8CE50E-3007-4193-A72B-D5AB9D8955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D34AF7AF-3A7B-4279-91FD-3662E03FBC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F6867FE5-02CE-47BF-A83D-9BA6C4FFC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37755A6D-5FCE-421D-8E17-CDC157814C15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1657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DF8CE50E-3007-4193-A72B-D5AB9D8955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D34AF7AF-3A7B-4279-91FD-3662E03FBC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F6867FE5-02CE-47BF-A83D-9BA6C4FFC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37755A6D-5FCE-421D-8E17-CDC157814C15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042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>
            <a:extLst>
              <a:ext uri="{FF2B5EF4-FFF2-40B4-BE49-F238E27FC236}">
                <a16:creationId xmlns:a16="http://schemas.microsoft.com/office/drawing/2014/main" id="{58F5233E-941E-46C5-8BDB-ACE369BD98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>
            <a:extLst>
              <a:ext uri="{FF2B5EF4-FFF2-40B4-BE49-F238E27FC236}">
                <a16:creationId xmlns:a16="http://schemas.microsoft.com/office/drawing/2014/main" id="{9EFFB872-267D-46C0-BDB5-663F6FC884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>
            <a:extLst>
              <a:ext uri="{FF2B5EF4-FFF2-40B4-BE49-F238E27FC236}">
                <a16:creationId xmlns:a16="http://schemas.microsoft.com/office/drawing/2014/main" id="{5669ACA6-F542-41A1-BAE0-6D4FE835B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D921D23D-1480-42BB-A0B4-636FF3761557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21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738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C555-D94C-4A42-A5BF-E22FF283E26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27960B9-EBBC-4087-8EFF-EF97F2AD7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79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C555-D94C-4A42-A5BF-E22FF283E26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60B9-EBBC-4087-8EFF-EF97F2AD7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23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C555-D94C-4A42-A5BF-E22FF283E26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60B9-EBBC-4087-8EFF-EF97F2AD7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55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C555-D94C-4A42-A5BF-E22FF283E26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60B9-EBBC-4087-8EFF-EF97F2AD7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9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A0FC555-D94C-4A42-A5BF-E22FF283E26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27960B9-EBBC-4087-8EFF-EF97F2AD7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76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C555-D94C-4A42-A5BF-E22FF283E26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60B9-EBBC-4087-8EFF-EF97F2AD7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77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C555-D94C-4A42-A5BF-E22FF283E26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60B9-EBBC-4087-8EFF-EF97F2AD7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71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C555-D94C-4A42-A5BF-E22FF283E26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60B9-EBBC-4087-8EFF-EF97F2AD7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12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C555-D94C-4A42-A5BF-E22FF283E26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60B9-EBBC-4087-8EFF-EF97F2AD7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02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C555-D94C-4A42-A5BF-E22FF283E26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60B9-EBBC-4087-8EFF-EF97F2AD7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8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C555-D94C-4A42-A5BF-E22FF283E265}" type="datetimeFigureOut">
              <a:rPr lang="zh-CN" altLang="en-US" smtClean="0"/>
              <a:t>2021/5/25</a:t>
            </a:fld>
            <a:endParaRPr lang="zh-CN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60B9-EBBC-4087-8EFF-EF97F2AD7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00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A0FC555-D94C-4A42-A5BF-E22FF283E265}" type="datetimeFigureOut">
              <a:rPr lang="zh-CN" altLang="en-US" smtClean="0"/>
              <a:t>2021/5/25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27960B9-EBBC-4087-8EFF-EF97F2AD7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07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AppData\Local\Microsoft\Windows\Temporary%20Internet%20Files\Content.MSO\725DCF31.wm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7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farm.de/DE/Medizinprodukte/Antigentests/_node.html" TargetMode="External"/><Relationship Id="rId5" Type="http://schemas.openxmlformats.org/officeDocument/2006/relationships/hyperlink" Target="https://antigentest.bfarm.de/ords/f?p=101:100:1985997517383:::::&amp;tz=8:00" TargetMode="Externa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AppData\Local\Microsoft\Windows\Temporary%20Internet%20Files\Content.MSO\725DCF31.wm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6CAFEDF-02B9-4322-842B-7A0F1FE33D8F}"/>
              </a:ext>
            </a:extLst>
          </p:cNvPr>
          <p:cNvSpPr/>
          <p:nvPr/>
        </p:nvSpPr>
        <p:spPr>
          <a:xfrm>
            <a:off x="0" y="5871635"/>
            <a:ext cx="12192000" cy="12441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E730632-AA62-49B3-834F-6A5CEF5C6E85}"/>
              </a:ext>
            </a:extLst>
          </p:cNvPr>
          <p:cNvSpPr/>
          <p:nvPr/>
        </p:nvSpPr>
        <p:spPr>
          <a:xfrm>
            <a:off x="1" y="-1"/>
            <a:ext cx="4825564" cy="8305545"/>
          </a:xfrm>
          <a:custGeom>
            <a:avLst/>
            <a:gdLst/>
            <a:ahLst/>
            <a:cxnLst/>
            <a:rect l="l" t="t" r="r" b="b"/>
            <a:pathLst>
              <a:path w="4106964" h="4299942">
                <a:moveTo>
                  <a:pt x="0" y="0"/>
                </a:moveTo>
                <a:lnTo>
                  <a:pt x="3398556" y="0"/>
                </a:lnTo>
                <a:lnTo>
                  <a:pt x="4106964" y="1472607"/>
                </a:lnTo>
                <a:lnTo>
                  <a:pt x="2724810" y="4299942"/>
                </a:lnTo>
                <a:lnTo>
                  <a:pt x="0" y="4299942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8" name="矩形 3">
            <a:extLst>
              <a:ext uri="{FF2B5EF4-FFF2-40B4-BE49-F238E27FC236}">
                <a16:creationId xmlns:a16="http://schemas.microsoft.com/office/drawing/2014/main" id="{675F0824-EF76-4A0F-97DB-B95A4536248E}"/>
              </a:ext>
            </a:extLst>
          </p:cNvPr>
          <p:cNvSpPr/>
          <p:nvPr/>
        </p:nvSpPr>
        <p:spPr>
          <a:xfrm>
            <a:off x="0" y="-1"/>
            <a:ext cx="4165243" cy="8305545"/>
          </a:xfrm>
          <a:custGeom>
            <a:avLst/>
            <a:gdLst/>
            <a:ahLst/>
            <a:cxnLst/>
            <a:rect l="l" t="t" r="r" b="b"/>
            <a:pathLst>
              <a:path w="3545130" h="4299942">
                <a:moveTo>
                  <a:pt x="0" y="0"/>
                </a:moveTo>
                <a:lnTo>
                  <a:pt x="2836722" y="0"/>
                </a:lnTo>
                <a:lnTo>
                  <a:pt x="3545130" y="1472607"/>
                </a:lnTo>
                <a:lnTo>
                  <a:pt x="2162976" y="4299942"/>
                </a:lnTo>
                <a:lnTo>
                  <a:pt x="0" y="4299942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323F9486-F751-4F27-ABCC-80892D4424A2}"/>
              </a:ext>
            </a:extLst>
          </p:cNvPr>
          <p:cNvCxnSpPr>
            <a:cxnSpLocks/>
          </p:cNvCxnSpPr>
          <p:nvPr/>
        </p:nvCxnSpPr>
        <p:spPr>
          <a:xfrm>
            <a:off x="4825565" y="2847975"/>
            <a:ext cx="7366434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725DCF31.wma">
            <a:hlinkClick r:id="" action="ppaction://media"/>
            <a:extLst>
              <a:ext uri="{FF2B5EF4-FFF2-40B4-BE49-F238E27FC236}">
                <a16:creationId xmlns:a16="http://schemas.microsoft.com/office/drawing/2014/main" id="{726E63D5-3260-46BD-B4B0-87D1F224C634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84" y="-988484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标题 1">
            <a:extLst>
              <a:ext uri="{FF2B5EF4-FFF2-40B4-BE49-F238E27FC236}">
                <a16:creationId xmlns:a16="http://schemas.microsoft.com/office/drawing/2014/main" id="{534A3ADB-D15B-4E97-BFBC-5E978FEF5770}"/>
              </a:ext>
            </a:extLst>
          </p:cNvPr>
          <p:cNvSpPr txBox="1">
            <a:spLocks/>
          </p:cNvSpPr>
          <p:nvPr/>
        </p:nvSpPr>
        <p:spPr>
          <a:xfrm>
            <a:off x="8876944" y="6089247"/>
            <a:ext cx="3219806" cy="64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YOUR</a:t>
            </a:r>
            <a:r>
              <a:rPr lang="zh-CN" altLang="en-US" sz="20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zh-CN" sz="20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HEALTH  </a:t>
            </a:r>
          </a:p>
          <a:p>
            <a:r>
              <a:rPr lang="en-US" altLang="zh-CN" sz="20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OUR CONCERN</a:t>
            </a:r>
            <a:endParaRPr lang="zh-CN" altLang="en-US" sz="2000" i="1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45E648-5C75-401C-8680-0C5622203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00" y="1104155"/>
            <a:ext cx="2749826" cy="245964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8902F70-B498-464D-9F5D-FFEDC6A2E185}"/>
              </a:ext>
            </a:extLst>
          </p:cNvPr>
          <p:cNvSpPr txBox="1"/>
          <p:nvPr/>
        </p:nvSpPr>
        <p:spPr>
          <a:xfrm>
            <a:off x="5300307" y="3686859"/>
            <a:ext cx="71532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Anbio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Company 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5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1409700"/>
            <a:ext cx="2914650" cy="21869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74029" y="1303731"/>
            <a:ext cx="4140200" cy="21646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8450" indent="-285750">
              <a:spcBef>
                <a:spcPts val="9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The sample size of 10 μ l fingertip blood is small, and no instrument is </a:t>
            </a:r>
            <a:r>
              <a:rPr lang="en-US" sz="1400" spc="-5" dirty="0" err="1">
                <a:latin typeface="Arial" panose="020B0604020202020204" pitchFamily="34" charset="0"/>
                <a:cs typeface="Arial" panose="020B0604020202020204" pitchFamily="34" charset="0"/>
              </a:rPr>
              <a:t>needed;Fast</a:t>
            </a: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: 15 minutes to produce results; room temperature transport and </a:t>
            </a:r>
            <a:r>
              <a:rPr lang="en-US" sz="1400" spc="-5" dirty="0" err="1">
                <a:latin typeface="Arial" panose="020B0604020202020204" pitchFamily="34" charset="0"/>
                <a:cs typeface="Arial" panose="020B0604020202020204" pitchFamily="34" charset="0"/>
              </a:rPr>
              <a:t>storage;IgM</a:t>
            </a: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 / IgG were shown separately</a:t>
            </a:r>
          </a:p>
          <a:p>
            <a:pPr marL="298450" indent="-285750">
              <a:spcBef>
                <a:spcPts val="9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FDA</a:t>
            </a:r>
            <a:r>
              <a:rPr sz="1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EUA</a:t>
            </a: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 assessment passed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spcBef>
                <a:spcPts val="8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EU access, Peru, Philippines registration certificate passed</a:t>
            </a:r>
            <a:r>
              <a:rPr lang="zh-CN" alt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98450" indent="-285750">
              <a:spcBef>
                <a:spcPts val="8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altLang="zh-CN" sz="1400" spc="-5" dirty="0">
                <a:latin typeface="Arial" panose="020B0604020202020204" pitchFamily="34" charset="0"/>
                <a:cs typeface="Arial" panose="020B0604020202020204" pitchFamily="34" charset="0"/>
              </a:rPr>
              <a:t>Registered in other countries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6194" y="763898"/>
            <a:ext cx="11402005" cy="41293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introduction </a:t>
            </a:r>
            <a:r>
              <a:rPr lang="en-US" altLang="zh-CN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Neutralizing Antibody of SARS-CoV-2 Test 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0824" y="3731514"/>
            <a:ext cx="1816607" cy="25587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5039" y="2936607"/>
            <a:ext cx="2536698" cy="16062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32682" y="3838194"/>
            <a:ext cx="1760982" cy="249326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970151" y="3828670"/>
            <a:ext cx="1835150" cy="2512695"/>
            <a:chOff x="446151" y="3828669"/>
            <a:chExt cx="1835150" cy="251269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676" y="3838194"/>
              <a:ext cx="1815845" cy="24932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0913" y="3833431"/>
              <a:ext cx="1825625" cy="2503170"/>
            </a:xfrm>
            <a:custGeom>
              <a:avLst/>
              <a:gdLst/>
              <a:ahLst/>
              <a:cxnLst/>
              <a:rect l="l" t="t" r="r" b="b"/>
              <a:pathLst>
                <a:path w="1825625" h="2503170">
                  <a:moveTo>
                    <a:pt x="0" y="2502788"/>
                  </a:moveTo>
                  <a:lnTo>
                    <a:pt x="1825370" y="2502788"/>
                  </a:lnTo>
                  <a:lnTo>
                    <a:pt x="1825370" y="0"/>
                  </a:lnTo>
                  <a:lnTo>
                    <a:pt x="0" y="0"/>
                  </a:lnTo>
                  <a:lnTo>
                    <a:pt x="0" y="2502788"/>
                  </a:lnTo>
                  <a:close/>
                </a:path>
              </a:pathLst>
            </a:custGeom>
            <a:ln w="9525">
              <a:solidFill>
                <a:srgbClr val="4276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75039" y="4764023"/>
            <a:ext cx="2536698" cy="1902714"/>
          </a:xfrm>
          <a:prstGeom prst="rect">
            <a:avLst/>
          </a:prstGeom>
        </p:spPr>
      </p:pic>
      <p:sp>
        <p:nvSpPr>
          <p:cNvPr id="13" name="iconfont-1039-872568">
            <a:extLst>
              <a:ext uri="{FF2B5EF4-FFF2-40B4-BE49-F238E27FC236}">
                <a16:creationId xmlns:a16="http://schemas.microsoft.com/office/drawing/2014/main" id="{F230D72D-A058-4AF6-BAFA-C2A2F79B103E}"/>
              </a:ext>
            </a:extLst>
          </p:cNvPr>
          <p:cNvSpPr>
            <a:spLocks noChangeAspect="1"/>
          </p:cNvSpPr>
          <p:nvPr/>
        </p:nvSpPr>
        <p:spPr bwMode="auto">
          <a:xfrm>
            <a:off x="300772" y="687151"/>
            <a:ext cx="418966" cy="487661"/>
          </a:xfrm>
          <a:custGeom>
            <a:avLst/>
            <a:gdLst>
              <a:gd name="T0" fmla="*/ 7952 w 8836"/>
              <a:gd name="T1" fmla="*/ 8998 h 9598"/>
              <a:gd name="T2" fmla="*/ 7952 w 8836"/>
              <a:gd name="T3" fmla="*/ 1080 h 9598"/>
              <a:gd name="T4" fmla="*/ 6707 w 8836"/>
              <a:gd name="T5" fmla="*/ 0 h 9598"/>
              <a:gd name="T6" fmla="*/ 2530 w 8836"/>
              <a:gd name="T7" fmla="*/ 1560 h 9598"/>
              <a:gd name="T8" fmla="*/ 2530 w 8836"/>
              <a:gd name="T9" fmla="*/ 1960 h 9598"/>
              <a:gd name="T10" fmla="*/ 6306 w 8836"/>
              <a:gd name="T11" fmla="*/ 680 h 9598"/>
              <a:gd name="T12" fmla="*/ 6306 w 8836"/>
              <a:gd name="T13" fmla="*/ 9558 h 9598"/>
              <a:gd name="T14" fmla="*/ 8836 w 8836"/>
              <a:gd name="T15" fmla="*/ 9558 h 9598"/>
              <a:gd name="T16" fmla="*/ 8836 w 8836"/>
              <a:gd name="T17" fmla="*/ 8998 h 9598"/>
              <a:gd name="T18" fmla="*/ 7952 w 8836"/>
              <a:gd name="T19" fmla="*/ 8998 h 9598"/>
              <a:gd name="T20" fmla="*/ 1165 w 8836"/>
              <a:gd name="T21" fmla="*/ 6559 h 9598"/>
              <a:gd name="T22" fmla="*/ 3173 w 8836"/>
              <a:gd name="T23" fmla="*/ 6159 h 9598"/>
              <a:gd name="T24" fmla="*/ 3173 w 8836"/>
              <a:gd name="T25" fmla="*/ 5159 h 9598"/>
              <a:gd name="T26" fmla="*/ 1165 w 8836"/>
              <a:gd name="T27" fmla="*/ 5679 h 9598"/>
              <a:gd name="T28" fmla="*/ 1165 w 8836"/>
              <a:gd name="T29" fmla="*/ 6559 h 9598"/>
              <a:gd name="T30" fmla="*/ 1165 w 8836"/>
              <a:gd name="T31" fmla="*/ 9558 h 9598"/>
              <a:gd name="T32" fmla="*/ 3173 w 8836"/>
              <a:gd name="T33" fmla="*/ 9558 h 9598"/>
              <a:gd name="T34" fmla="*/ 3173 w 8836"/>
              <a:gd name="T35" fmla="*/ 8518 h 9598"/>
              <a:gd name="T36" fmla="*/ 1165 w 8836"/>
              <a:gd name="T37" fmla="*/ 8678 h 9598"/>
              <a:gd name="T38" fmla="*/ 1165 w 8836"/>
              <a:gd name="T39" fmla="*/ 9558 h 9598"/>
              <a:gd name="T40" fmla="*/ 1165 w 8836"/>
              <a:gd name="T41" fmla="*/ 8078 h 9598"/>
              <a:gd name="T42" fmla="*/ 3173 w 8836"/>
              <a:gd name="T43" fmla="*/ 7878 h 9598"/>
              <a:gd name="T44" fmla="*/ 3173 w 8836"/>
              <a:gd name="T45" fmla="*/ 6879 h 9598"/>
              <a:gd name="T46" fmla="*/ 1165 w 8836"/>
              <a:gd name="T47" fmla="*/ 7198 h 9598"/>
              <a:gd name="T48" fmla="*/ 1165 w 8836"/>
              <a:gd name="T49" fmla="*/ 8078 h 9598"/>
              <a:gd name="T50" fmla="*/ 1165 w 8836"/>
              <a:gd name="T51" fmla="*/ 5039 h 9598"/>
              <a:gd name="T52" fmla="*/ 3173 w 8836"/>
              <a:gd name="T53" fmla="*/ 4479 h 9598"/>
              <a:gd name="T54" fmla="*/ 3173 w 8836"/>
              <a:gd name="T55" fmla="*/ 3439 h 9598"/>
              <a:gd name="T56" fmla="*/ 1165 w 8836"/>
              <a:gd name="T57" fmla="*/ 4119 h 9598"/>
              <a:gd name="T58" fmla="*/ 1165 w 8836"/>
              <a:gd name="T59" fmla="*/ 5039 h 9598"/>
              <a:gd name="T60" fmla="*/ 5342 w 8836"/>
              <a:gd name="T61" fmla="*/ 2440 h 9598"/>
              <a:gd name="T62" fmla="*/ 4217 w 8836"/>
              <a:gd name="T63" fmla="*/ 1760 h 9598"/>
              <a:gd name="T64" fmla="*/ 0 w 8836"/>
              <a:gd name="T65" fmla="*/ 3279 h 9598"/>
              <a:gd name="T66" fmla="*/ 0 w 8836"/>
              <a:gd name="T67" fmla="*/ 9598 h 9598"/>
              <a:gd name="T68" fmla="*/ 562 w 8836"/>
              <a:gd name="T69" fmla="*/ 9598 h 9598"/>
              <a:gd name="T70" fmla="*/ 562 w 8836"/>
              <a:gd name="T71" fmla="*/ 3559 h 9598"/>
              <a:gd name="T72" fmla="*/ 3735 w 8836"/>
              <a:gd name="T73" fmla="*/ 2519 h 9598"/>
              <a:gd name="T74" fmla="*/ 3735 w 8836"/>
              <a:gd name="T75" fmla="*/ 9558 h 9598"/>
              <a:gd name="T76" fmla="*/ 5382 w 8836"/>
              <a:gd name="T77" fmla="*/ 9558 h 9598"/>
              <a:gd name="T78" fmla="*/ 5342 w 8836"/>
              <a:gd name="T79" fmla="*/ 2440 h 9598"/>
              <a:gd name="T80" fmla="*/ 5342 w 8836"/>
              <a:gd name="T81" fmla="*/ 2440 h 9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836" h="9598">
                <a:moveTo>
                  <a:pt x="7952" y="8998"/>
                </a:moveTo>
                <a:lnTo>
                  <a:pt x="7952" y="1080"/>
                </a:lnTo>
                <a:lnTo>
                  <a:pt x="6707" y="0"/>
                </a:lnTo>
                <a:lnTo>
                  <a:pt x="2530" y="1560"/>
                </a:lnTo>
                <a:lnTo>
                  <a:pt x="2530" y="1960"/>
                </a:lnTo>
                <a:lnTo>
                  <a:pt x="6306" y="680"/>
                </a:lnTo>
                <a:lnTo>
                  <a:pt x="6306" y="9558"/>
                </a:lnTo>
                <a:lnTo>
                  <a:pt x="8836" y="9558"/>
                </a:lnTo>
                <a:lnTo>
                  <a:pt x="8836" y="8998"/>
                </a:lnTo>
                <a:lnTo>
                  <a:pt x="7952" y="8998"/>
                </a:lnTo>
                <a:close/>
                <a:moveTo>
                  <a:pt x="1165" y="6559"/>
                </a:moveTo>
                <a:lnTo>
                  <a:pt x="3173" y="6159"/>
                </a:lnTo>
                <a:lnTo>
                  <a:pt x="3173" y="5159"/>
                </a:lnTo>
                <a:lnTo>
                  <a:pt x="1165" y="5679"/>
                </a:lnTo>
                <a:lnTo>
                  <a:pt x="1165" y="6559"/>
                </a:lnTo>
                <a:close/>
                <a:moveTo>
                  <a:pt x="1165" y="9558"/>
                </a:moveTo>
                <a:lnTo>
                  <a:pt x="3173" y="9558"/>
                </a:lnTo>
                <a:lnTo>
                  <a:pt x="3173" y="8518"/>
                </a:lnTo>
                <a:lnTo>
                  <a:pt x="1165" y="8678"/>
                </a:lnTo>
                <a:lnTo>
                  <a:pt x="1165" y="9558"/>
                </a:lnTo>
                <a:close/>
                <a:moveTo>
                  <a:pt x="1165" y="8078"/>
                </a:moveTo>
                <a:lnTo>
                  <a:pt x="3173" y="7878"/>
                </a:lnTo>
                <a:lnTo>
                  <a:pt x="3173" y="6879"/>
                </a:lnTo>
                <a:lnTo>
                  <a:pt x="1165" y="7198"/>
                </a:lnTo>
                <a:lnTo>
                  <a:pt x="1165" y="8078"/>
                </a:lnTo>
                <a:close/>
                <a:moveTo>
                  <a:pt x="1165" y="5039"/>
                </a:moveTo>
                <a:lnTo>
                  <a:pt x="3173" y="4479"/>
                </a:lnTo>
                <a:lnTo>
                  <a:pt x="3173" y="3439"/>
                </a:lnTo>
                <a:lnTo>
                  <a:pt x="1165" y="4119"/>
                </a:lnTo>
                <a:lnTo>
                  <a:pt x="1165" y="5039"/>
                </a:lnTo>
                <a:close/>
                <a:moveTo>
                  <a:pt x="5342" y="2440"/>
                </a:moveTo>
                <a:lnTo>
                  <a:pt x="4217" y="1760"/>
                </a:lnTo>
                <a:lnTo>
                  <a:pt x="0" y="3279"/>
                </a:lnTo>
                <a:lnTo>
                  <a:pt x="0" y="9598"/>
                </a:lnTo>
                <a:lnTo>
                  <a:pt x="562" y="9598"/>
                </a:lnTo>
                <a:lnTo>
                  <a:pt x="562" y="3559"/>
                </a:lnTo>
                <a:lnTo>
                  <a:pt x="3735" y="2519"/>
                </a:lnTo>
                <a:lnTo>
                  <a:pt x="3735" y="9558"/>
                </a:lnTo>
                <a:lnTo>
                  <a:pt x="5382" y="9558"/>
                </a:lnTo>
                <a:lnTo>
                  <a:pt x="5342" y="2440"/>
                </a:lnTo>
                <a:close/>
                <a:moveTo>
                  <a:pt x="5342" y="2440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7151037-D7E3-4F44-BF02-491B13CCC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281" y="45910"/>
            <a:ext cx="802693" cy="7179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5564" y="968869"/>
            <a:ext cx="6041136" cy="230575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8450" indent="-285750">
              <a:spcBef>
                <a:spcPts val="9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1400" spc="-5" dirty="0">
                <a:latin typeface="微软雅黑"/>
                <a:cs typeface="微软雅黑"/>
              </a:rPr>
              <a:t>Fast: 15 minutes to produce results; </a:t>
            </a:r>
          </a:p>
          <a:p>
            <a:pPr marL="298450" indent="-285750">
              <a:spcBef>
                <a:spcPts val="9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1400" spc="-5" dirty="0">
                <a:latin typeface="微软雅黑"/>
                <a:cs typeface="微软雅黑"/>
              </a:rPr>
              <a:t>room temperature transport and </a:t>
            </a:r>
            <a:r>
              <a:rPr lang="en-US" sz="1400" spc="-5" dirty="0" err="1">
                <a:latin typeface="微软雅黑"/>
                <a:cs typeface="微软雅黑"/>
              </a:rPr>
              <a:t>storage;N</a:t>
            </a:r>
            <a:r>
              <a:rPr lang="en-US" sz="1400" spc="-5" dirty="0">
                <a:latin typeface="微软雅黑"/>
                <a:cs typeface="微软雅黑"/>
              </a:rPr>
              <a:t> protein + S protein can effectively reduce missed detection;</a:t>
            </a:r>
          </a:p>
          <a:p>
            <a:pPr marL="298450" indent="-285750">
              <a:spcBef>
                <a:spcPts val="9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1400" spc="-5" dirty="0">
                <a:latin typeface="微软雅黑"/>
                <a:cs typeface="微软雅黑"/>
              </a:rPr>
              <a:t>FDA </a:t>
            </a:r>
            <a:r>
              <a:rPr lang="en-US" sz="1400" spc="-5" dirty="0" err="1">
                <a:latin typeface="微软雅黑"/>
                <a:cs typeface="微软雅黑"/>
              </a:rPr>
              <a:t>peua</a:t>
            </a:r>
            <a:r>
              <a:rPr lang="en-US" sz="1400" spc="-5" dirty="0">
                <a:latin typeface="微软雅黑"/>
                <a:cs typeface="微软雅黑"/>
              </a:rPr>
              <a:t> of the United States; EU access has passed; </a:t>
            </a:r>
          </a:p>
          <a:p>
            <a:pPr marL="298450" indent="-285750">
              <a:spcBef>
                <a:spcPts val="9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1400" spc="-5" dirty="0">
                <a:latin typeface="微软雅黑"/>
                <a:cs typeface="微软雅黑"/>
              </a:rPr>
              <a:t>Pei laboratory evaluation of Germany has passed;</a:t>
            </a:r>
          </a:p>
          <a:p>
            <a:pPr marL="298450" indent="-285750">
              <a:spcBef>
                <a:spcPts val="9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1400" spc="-5" dirty="0">
                <a:latin typeface="微软雅黑"/>
                <a:cs typeface="微软雅黑"/>
              </a:rPr>
              <a:t>Saliva single package enters German supermarket for sale Registration in Philippines, Indonesia and other countries has been completed</a:t>
            </a:r>
            <a:endParaRPr sz="1400" dirty="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7777" y="560231"/>
            <a:ext cx="10178923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introduction 2  :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Rapid COVID-19 Antigen Test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801" y="676701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267398" y="0"/>
                </a:moveTo>
                <a:lnTo>
                  <a:pt x="24447" y="0"/>
                </a:lnTo>
                <a:lnTo>
                  <a:pt x="14776" y="1863"/>
                </a:lnTo>
                <a:lnTo>
                  <a:pt x="7023" y="7000"/>
                </a:lnTo>
                <a:lnTo>
                  <a:pt x="1869" y="14733"/>
                </a:lnTo>
                <a:lnTo>
                  <a:pt x="0" y="24384"/>
                </a:lnTo>
                <a:lnTo>
                  <a:pt x="0" y="290067"/>
                </a:lnTo>
                <a:lnTo>
                  <a:pt x="1828" y="291845"/>
                </a:lnTo>
                <a:lnTo>
                  <a:pt x="290017" y="291845"/>
                </a:lnTo>
                <a:lnTo>
                  <a:pt x="291845" y="290067"/>
                </a:lnTo>
                <a:lnTo>
                  <a:pt x="291845" y="281939"/>
                </a:lnTo>
                <a:lnTo>
                  <a:pt x="9855" y="281939"/>
                </a:lnTo>
                <a:lnTo>
                  <a:pt x="9855" y="223647"/>
                </a:lnTo>
                <a:lnTo>
                  <a:pt x="291845" y="223647"/>
                </a:lnTo>
                <a:lnTo>
                  <a:pt x="291845" y="214122"/>
                </a:lnTo>
                <a:lnTo>
                  <a:pt x="9855" y="214122"/>
                </a:lnTo>
                <a:lnTo>
                  <a:pt x="9855" y="199516"/>
                </a:lnTo>
                <a:lnTo>
                  <a:pt x="291845" y="199516"/>
                </a:lnTo>
                <a:lnTo>
                  <a:pt x="291845" y="189737"/>
                </a:lnTo>
                <a:lnTo>
                  <a:pt x="9855" y="189737"/>
                </a:lnTo>
                <a:lnTo>
                  <a:pt x="9855" y="16001"/>
                </a:lnTo>
                <a:lnTo>
                  <a:pt x="16052" y="9905"/>
                </a:lnTo>
                <a:lnTo>
                  <a:pt x="286758" y="9905"/>
                </a:lnTo>
                <a:lnTo>
                  <a:pt x="284822" y="7000"/>
                </a:lnTo>
                <a:lnTo>
                  <a:pt x="277069" y="1863"/>
                </a:lnTo>
                <a:lnTo>
                  <a:pt x="267398" y="0"/>
                </a:lnTo>
                <a:close/>
              </a:path>
              <a:path w="292100" h="292100">
                <a:moveTo>
                  <a:pt x="291845" y="223647"/>
                </a:moveTo>
                <a:lnTo>
                  <a:pt x="281990" y="223647"/>
                </a:lnTo>
                <a:lnTo>
                  <a:pt x="281990" y="281939"/>
                </a:lnTo>
                <a:lnTo>
                  <a:pt x="291845" y="281939"/>
                </a:lnTo>
                <a:lnTo>
                  <a:pt x="291845" y="223647"/>
                </a:lnTo>
                <a:close/>
              </a:path>
              <a:path w="292100" h="292100">
                <a:moveTo>
                  <a:pt x="131317" y="233425"/>
                </a:moveTo>
                <a:lnTo>
                  <a:pt x="121488" y="233425"/>
                </a:lnTo>
                <a:lnTo>
                  <a:pt x="121488" y="272541"/>
                </a:lnTo>
                <a:lnTo>
                  <a:pt x="131317" y="272541"/>
                </a:lnTo>
                <a:lnTo>
                  <a:pt x="131317" y="233425"/>
                </a:lnTo>
                <a:close/>
              </a:path>
              <a:path w="292100" h="292100">
                <a:moveTo>
                  <a:pt x="194424" y="233425"/>
                </a:moveTo>
                <a:lnTo>
                  <a:pt x="186941" y="234961"/>
                </a:lnTo>
                <a:lnTo>
                  <a:pt x="180792" y="239141"/>
                </a:lnTo>
                <a:lnTo>
                  <a:pt x="176627" y="245320"/>
                </a:lnTo>
                <a:lnTo>
                  <a:pt x="175094" y="252856"/>
                </a:lnTo>
                <a:lnTo>
                  <a:pt x="176627" y="260540"/>
                </a:lnTo>
                <a:lnTo>
                  <a:pt x="180792" y="266795"/>
                </a:lnTo>
                <a:lnTo>
                  <a:pt x="186941" y="271002"/>
                </a:lnTo>
                <a:lnTo>
                  <a:pt x="194424" y="272541"/>
                </a:lnTo>
                <a:lnTo>
                  <a:pt x="202122" y="271002"/>
                </a:lnTo>
                <a:lnTo>
                  <a:pt x="208384" y="266795"/>
                </a:lnTo>
                <a:lnTo>
                  <a:pt x="211184" y="262636"/>
                </a:lnTo>
                <a:lnTo>
                  <a:pt x="189318" y="262636"/>
                </a:lnTo>
                <a:lnTo>
                  <a:pt x="184950" y="258317"/>
                </a:lnTo>
                <a:lnTo>
                  <a:pt x="184950" y="247650"/>
                </a:lnTo>
                <a:lnTo>
                  <a:pt x="189318" y="243331"/>
                </a:lnTo>
                <a:lnTo>
                  <a:pt x="211239" y="243331"/>
                </a:lnTo>
                <a:lnTo>
                  <a:pt x="208384" y="239141"/>
                </a:lnTo>
                <a:lnTo>
                  <a:pt x="202122" y="234961"/>
                </a:lnTo>
                <a:lnTo>
                  <a:pt x="194424" y="233425"/>
                </a:lnTo>
                <a:close/>
              </a:path>
              <a:path w="292100" h="292100">
                <a:moveTo>
                  <a:pt x="248069" y="233425"/>
                </a:moveTo>
                <a:lnTo>
                  <a:pt x="240595" y="234961"/>
                </a:lnTo>
                <a:lnTo>
                  <a:pt x="234454" y="239141"/>
                </a:lnTo>
                <a:lnTo>
                  <a:pt x="230295" y="245320"/>
                </a:lnTo>
                <a:lnTo>
                  <a:pt x="228765" y="252856"/>
                </a:lnTo>
                <a:lnTo>
                  <a:pt x="230295" y="260540"/>
                </a:lnTo>
                <a:lnTo>
                  <a:pt x="234454" y="266795"/>
                </a:lnTo>
                <a:lnTo>
                  <a:pt x="240595" y="271002"/>
                </a:lnTo>
                <a:lnTo>
                  <a:pt x="248069" y="272541"/>
                </a:lnTo>
                <a:lnTo>
                  <a:pt x="255545" y="271002"/>
                </a:lnTo>
                <a:lnTo>
                  <a:pt x="261689" y="266795"/>
                </a:lnTo>
                <a:lnTo>
                  <a:pt x="264458" y="262636"/>
                </a:lnTo>
                <a:lnTo>
                  <a:pt x="242608" y="262636"/>
                </a:lnTo>
                <a:lnTo>
                  <a:pt x="238239" y="258317"/>
                </a:lnTo>
                <a:lnTo>
                  <a:pt x="238239" y="247650"/>
                </a:lnTo>
                <a:lnTo>
                  <a:pt x="242608" y="243331"/>
                </a:lnTo>
                <a:lnTo>
                  <a:pt x="264513" y="243331"/>
                </a:lnTo>
                <a:lnTo>
                  <a:pt x="261689" y="239141"/>
                </a:lnTo>
                <a:lnTo>
                  <a:pt x="255545" y="234961"/>
                </a:lnTo>
                <a:lnTo>
                  <a:pt x="248069" y="233425"/>
                </a:lnTo>
                <a:close/>
              </a:path>
              <a:path w="292100" h="292100">
                <a:moveTo>
                  <a:pt x="87553" y="257937"/>
                </a:moveTo>
                <a:lnTo>
                  <a:pt x="19316" y="257937"/>
                </a:lnTo>
                <a:lnTo>
                  <a:pt x="19316" y="267462"/>
                </a:lnTo>
                <a:lnTo>
                  <a:pt x="87553" y="267462"/>
                </a:lnTo>
                <a:lnTo>
                  <a:pt x="87553" y="257937"/>
                </a:lnTo>
                <a:close/>
              </a:path>
              <a:path w="292100" h="292100">
                <a:moveTo>
                  <a:pt x="211239" y="243331"/>
                </a:moveTo>
                <a:lnTo>
                  <a:pt x="199897" y="243331"/>
                </a:lnTo>
                <a:lnTo>
                  <a:pt x="204279" y="247650"/>
                </a:lnTo>
                <a:lnTo>
                  <a:pt x="204279" y="258317"/>
                </a:lnTo>
                <a:lnTo>
                  <a:pt x="199897" y="262636"/>
                </a:lnTo>
                <a:lnTo>
                  <a:pt x="211184" y="262636"/>
                </a:lnTo>
                <a:lnTo>
                  <a:pt x="212594" y="260540"/>
                </a:lnTo>
                <a:lnTo>
                  <a:pt x="214134" y="252856"/>
                </a:lnTo>
                <a:lnTo>
                  <a:pt x="212594" y="245320"/>
                </a:lnTo>
                <a:lnTo>
                  <a:pt x="211239" y="243331"/>
                </a:lnTo>
                <a:close/>
              </a:path>
              <a:path w="292100" h="292100">
                <a:moveTo>
                  <a:pt x="264513" y="243331"/>
                </a:moveTo>
                <a:lnTo>
                  <a:pt x="253542" y="243331"/>
                </a:lnTo>
                <a:lnTo>
                  <a:pt x="257911" y="247650"/>
                </a:lnTo>
                <a:lnTo>
                  <a:pt x="257911" y="258317"/>
                </a:lnTo>
                <a:lnTo>
                  <a:pt x="253542" y="262636"/>
                </a:lnTo>
                <a:lnTo>
                  <a:pt x="264458" y="262636"/>
                </a:lnTo>
                <a:lnTo>
                  <a:pt x="265853" y="260540"/>
                </a:lnTo>
                <a:lnTo>
                  <a:pt x="267385" y="252856"/>
                </a:lnTo>
                <a:lnTo>
                  <a:pt x="265853" y="245320"/>
                </a:lnTo>
                <a:lnTo>
                  <a:pt x="264513" y="243331"/>
                </a:lnTo>
                <a:close/>
              </a:path>
              <a:path w="292100" h="292100">
                <a:moveTo>
                  <a:pt x="29197" y="238251"/>
                </a:moveTo>
                <a:lnTo>
                  <a:pt x="19316" y="238251"/>
                </a:lnTo>
                <a:lnTo>
                  <a:pt x="19316" y="248030"/>
                </a:lnTo>
                <a:lnTo>
                  <a:pt x="29197" y="248030"/>
                </a:lnTo>
                <a:lnTo>
                  <a:pt x="29197" y="238251"/>
                </a:lnTo>
                <a:close/>
              </a:path>
              <a:path w="292100" h="292100">
                <a:moveTo>
                  <a:pt x="48514" y="238251"/>
                </a:moveTo>
                <a:lnTo>
                  <a:pt x="39039" y="238251"/>
                </a:lnTo>
                <a:lnTo>
                  <a:pt x="39039" y="248030"/>
                </a:lnTo>
                <a:lnTo>
                  <a:pt x="48514" y="248030"/>
                </a:lnTo>
                <a:lnTo>
                  <a:pt x="48514" y="238251"/>
                </a:lnTo>
                <a:close/>
              </a:path>
              <a:path w="292100" h="292100">
                <a:moveTo>
                  <a:pt x="68237" y="238251"/>
                </a:moveTo>
                <a:lnTo>
                  <a:pt x="58343" y="238251"/>
                </a:lnTo>
                <a:lnTo>
                  <a:pt x="58343" y="248030"/>
                </a:lnTo>
                <a:lnTo>
                  <a:pt x="68237" y="248030"/>
                </a:lnTo>
                <a:lnTo>
                  <a:pt x="68237" y="238251"/>
                </a:lnTo>
                <a:close/>
              </a:path>
              <a:path w="292100" h="292100">
                <a:moveTo>
                  <a:pt x="87553" y="238251"/>
                </a:moveTo>
                <a:lnTo>
                  <a:pt x="77711" y="238251"/>
                </a:lnTo>
                <a:lnTo>
                  <a:pt x="77711" y="248030"/>
                </a:lnTo>
                <a:lnTo>
                  <a:pt x="87553" y="248030"/>
                </a:lnTo>
                <a:lnTo>
                  <a:pt x="87553" y="238251"/>
                </a:lnTo>
                <a:close/>
              </a:path>
              <a:path w="292100" h="292100">
                <a:moveTo>
                  <a:pt x="291845" y="199516"/>
                </a:moveTo>
                <a:lnTo>
                  <a:pt x="281990" y="199516"/>
                </a:lnTo>
                <a:lnTo>
                  <a:pt x="281990" y="214122"/>
                </a:lnTo>
                <a:lnTo>
                  <a:pt x="291845" y="214122"/>
                </a:lnTo>
                <a:lnTo>
                  <a:pt x="291845" y="199516"/>
                </a:lnTo>
                <a:close/>
              </a:path>
              <a:path w="292100" h="292100">
                <a:moveTo>
                  <a:pt x="265582" y="24384"/>
                </a:moveTo>
                <a:lnTo>
                  <a:pt x="26263" y="24384"/>
                </a:lnTo>
                <a:lnTo>
                  <a:pt x="24447" y="26288"/>
                </a:lnTo>
                <a:lnTo>
                  <a:pt x="24447" y="189737"/>
                </a:lnTo>
                <a:lnTo>
                  <a:pt x="33921" y="189737"/>
                </a:lnTo>
                <a:lnTo>
                  <a:pt x="33921" y="126618"/>
                </a:lnTo>
                <a:lnTo>
                  <a:pt x="59829" y="126618"/>
                </a:lnTo>
                <a:lnTo>
                  <a:pt x="60921" y="125856"/>
                </a:lnTo>
                <a:lnTo>
                  <a:pt x="61658" y="125094"/>
                </a:lnTo>
                <a:lnTo>
                  <a:pt x="70047" y="116712"/>
                </a:lnTo>
                <a:lnTo>
                  <a:pt x="33921" y="116712"/>
                </a:lnTo>
                <a:lnTo>
                  <a:pt x="33921" y="33909"/>
                </a:lnTo>
                <a:lnTo>
                  <a:pt x="267398" y="33909"/>
                </a:lnTo>
                <a:lnTo>
                  <a:pt x="267398" y="26288"/>
                </a:lnTo>
                <a:lnTo>
                  <a:pt x="265582" y="24384"/>
                </a:lnTo>
                <a:close/>
              </a:path>
              <a:path w="292100" h="292100">
                <a:moveTo>
                  <a:pt x="216342" y="99567"/>
                </a:moveTo>
                <a:lnTo>
                  <a:pt x="204292" y="99567"/>
                </a:lnTo>
                <a:lnTo>
                  <a:pt x="219976" y="119634"/>
                </a:lnTo>
                <a:lnTo>
                  <a:pt x="220713" y="121157"/>
                </a:lnTo>
                <a:lnTo>
                  <a:pt x="222173" y="121538"/>
                </a:lnTo>
                <a:lnTo>
                  <a:pt x="257924" y="121538"/>
                </a:lnTo>
                <a:lnTo>
                  <a:pt x="257924" y="189737"/>
                </a:lnTo>
                <a:lnTo>
                  <a:pt x="267398" y="189737"/>
                </a:lnTo>
                <a:lnTo>
                  <a:pt x="267398" y="112013"/>
                </a:lnTo>
                <a:lnTo>
                  <a:pt x="226186" y="112013"/>
                </a:lnTo>
                <a:lnTo>
                  <a:pt x="216342" y="99567"/>
                </a:lnTo>
                <a:close/>
              </a:path>
              <a:path w="292100" h="292100">
                <a:moveTo>
                  <a:pt x="286758" y="9905"/>
                </a:moveTo>
                <a:lnTo>
                  <a:pt x="275793" y="9905"/>
                </a:lnTo>
                <a:lnTo>
                  <a:pt x="281990" y="16001"/>
                </a:lnTo>
                <a:lnTo>
                  <a:pt x="281990" y="189737"/>
                </a:lnTo>
                <a:lnTo>
                  <a:pt x="291845" y="189737"/>
                </a:lnTo>
                <a:lnTo>
                  <a:pt x="291845" y="24384"/>
                </a:lnTo>
                <a:lnTo>
                  <a:pt x="289976" y="14733"/>
                </a:lnTo>
                <a:lnTo>
                  <a:pt x="286758" y="9905"/>
                </a:lnTo>
                <a:close/>
              </a:path>
              <a:path w="292100" h="292100">
                <a:moveTo>
                  <a:pt x="63080" y="170306"/>
                </a:moveTo>
                <a:lnTo>
                  <a:pt x="43776" y="170306"/>
                </a:lnTo>
                <a:lnTo>
                  <a:pt x="43776" y="179831"/>
                </a:lnTo>
                <a:lnTo>
                  <a:pt x="63080" y="179831"/>
                </a:lnTo>
                <a:lnTo>
                  <a:pt x="63080" y="170306"/>
                </a:lnTo>
                <a:close/>
              </a:path>
              <a:path w="292100" h="292100">
                <a:moveTo>
                  <a:pt x="248069" y="170306"/>
                </a:moveTo>
                <a:lnTo>
                  <a:pt x="228765" y="170306"/>
                </a:lnTo>
                <a:lnTo>
                  <a:pt x="228765" y="179831"/>
                </a:lnTo>
                <a:lnTo>
                  <a:pt x="248069" y="179831"/>
                </a:lnTo>
                <a:lnTo>
                  <a:pt x="248069" y="170306"/>
                </a:lnTo>
                <a:close/>
              </a:path>
              <a:path w="292100" h="292100">
                <a:moveTo>
                  <a:pt x="141211" y="145923"/>
                </a:moveTo>
                <a:lnTo>
                  <a:pt x="131317" y="145923"/>
                </a:lnTo>
                <a:lnTo>
                  <a:pt x="131317" y="155828"/>
                </a:lnTo>
                <a:lnTo>
                  <a:pt x="141211" y="155828"/>
                </a:lnTo>
                <a:lnTo>
                  <a:pt x="141211" y="145923"/>
                </a:lnTo>
                <a:close/>
              </a:path>
              <a:path w="292100" h="292100">
                <a:moveTo>
                  <a:pt x="179831" y="141224"/>
                </a:moveTo>
                <a:lnTo>
                  <a:pt x="170357" y="141224"/>
                </a:lnTo>
                <a:lnTo>
                  <a:pt x="170357" y="150622"/>
                </a:lnTo>
                <a:lnTo>
                  <a:pt x="179831" y="150622"/>
                </a:lnTo>
                <a:lnTo>
                  <a:pt x="179831" y="141224"/>
                </a:lnTo>
                <a:close/>
              </a:path>
              <a:path w="292100" h="292100">
                <a:moveTo>
                  <a:pt x="106111" y="94487"/>
                </a:moveTo>
                <a:lnTo>
                  <a:pt x="92290" y="94487"/>
                </a:lnTo>
                <a:lnTo>
                  <a:pt x="132791" y="134619"/>
                </a:lnTo>
                <a:lnTo>
                  <a:pt x="133883" y="135762"/>
                </a:lnTo>
                <a:lnTo>
                  <a:pt x="134619" y="136016"/>
                </a:lnTo>
                <a:lnTo>
                  <a:pt x="137528" y="136016"/>
                </a:lnTo>
                <a:lnTo>
                  <a:pt x="138988" y="135381"/>
                </a:lnTo>
                <a:lnTo>
                  <a:pt x="140449" y="133857"/>
                </a:lnTo>
                <a:lnTo>
                  <a:pt x="148272" y="124078"/>
                </a:lnTo>
                <a:lnTo>
                  <a:pt x="135712" y="124078"/>
                </a:lnTo>
                <a:lnTo>
                  <a:pt x="106111" y="94487"/>
                </a:lnTo>
                <a:close/>
              </a:path>
              <a:path w="292100" h="292100">
                <a:moveTo>
                  <a:pt x="169256" y="113791"/>
                </a:moveTo>
                <a:lnTo>
                  <a:pt x="156502" y="113791"/>
                </a:lnTo>
                <a:lnTo>
                  <a:pt x="172186" y="129539"/>
                </a:lnTo>
                <a:lnTo>
                  <a:pt x="173278" y="130175"/>
                </a:lnTo>
                <a:lnTo>
                  <a:pt x="174015" y="130937"/>
                </a:lnTo>
                <a:lnTo>
                  <a:pt x="176936" y="130937"/>
                </a:lnTo>
                <a:lnTo>
                  <a:pt x="178028" y="130175"/>
                </a:lnTo>
                <a:lnTo>
                  <a:pt x="179120" y="129539"/>
                </a:lnTo>
                <a:lnTo>
                  <a:pt x="187760" y="119252"/>
                </a:lnTo>
                <a:lnTo>
                  <a:pt x="174739" y="119252"/>
                </a:lnTo>
                <a:lnTo>
                  <a:pt x="169256" y="113791"/>
                </a:lnTo>
                <a:close/>
              </a:path>
              <a:path w="292100" h="292100">
                <a:moveTo>
                  <a:pt x="156502" y="102107"/>
                </a:moveTo>
                <a:lnTo>
                  <a:pt x="153581" y="102107"/>
                </a:lnTo>
                <a:lnTo>
                  <a:pt x="152857" y="103250"/>
                </a:lnTo>
                <a:lnTo>
                  <a:pt x="151764" y="104012"/>
                </a:lnTo>
                <a:lnTo>
                  <a:pt x="135712" y="124078"/>
                </a:lnTo>
                <a:lnTo>
                  <a:pt x="148272" y="124078"/>
                </a:lnTo>
                <a:lnTo>
                  <a:pt x="156502" y="113791"/>
                </a:lnTo>
                <a:lnTo>
                  <a:pt x="169256" y="113791"/>
                </a:lnTo>
                <a:lnTo>
                  <a:pt x="159054" y="103631"/>
                </a:lnTo>
                <a:lnTo>
                  <a:pt x="157962" y="102488"/>
                </a:lnTo>
                <a:lnTo>
                  <a:pt x="156502" y="102107"/>
                </a:lnTo>
                <a:close/>
              </a:path>
              <a:path w="292100" h="292100">
                <a:moveTo>
                  <a:pt x="202831" y="87249"/>
                </a:moveTo>
                <a:lnTo>
                  <a:pt x="201371" y="87884"/>
                </a:lnTo>
                <a:lnTo>
                  <a:pt x="200278" y="89026"/>
                </a:lnTo>
                <a:lnTo>
                  <a:pt x="174739" y="119252"/>
                </a:lnTo>
                <a:lnTo>
                  <a:pt x="187760" y="119252"/>
                </a:lnTo>
                <a:lnTo>
                  <a:pt x="204292" y="99567"/>
                </a:lnTo>
                <a:lnTo>
                  <a:pt x="216342" y="99567"/>
                </a:lnTo>
                <a:lnTo>
                  <a:pt x="208305" y="89407"/>
                </a:lnTo>
                <a:lnTo>
                  <a:pt x="207213" y="87884"/>
                </a:lnTo>
                <a:lnTo>
                  <a:pt x="205752" y="87502"/>
                </a:lnTo>
                <a:lnTo>
                  <a:pt x="204292" y="87502"/>
                </a:lnTo>
                <a:lnTo>
                  <a:pt x="202831" y="87249"/>
                </a:lnTo>
                <a:close/>
              </a:path>
              <a:path w="292100" h="292100">
                <a:moveTo>
                  <a:pt x="93751" y="82041"/>
                </a:moveTo>
                <a:lnTo>
                  <a:pt x="90843" y="82041"/>
                </a:lnTo>
                <a:lnTo>
                  <a:pt x="89014" y="84327"/>
                </a:lnTo>
                <a:lnTo>
                  <a:pt x="56540" y="116712"/>
                </a:lnTo>
                <a:lnTo>
                  <a:pt x="70047" y="116712"/>
                </a:lnTo>
                <a:lnTo>
                  <a:pt x="92290" y="94487"/>
                </a:lnTo>
                <a:lnTo>
                  <a:pt x="106111" y="94487"/>
                </a:lnTo>
                <a:lnTo>
                  <a:pt x="95948" y="84327"/>
                </a:lnTo>
                <a:lnTo>
                  <a:pt x="93751" y="82041"/>
                </a:lnTo>
                <a:close/>
              </a:path>
              <a:path w="292100" h="292100">
                <a:moveTo>
                  <a:pt x="267398" y="33909"/>
                </a:moveTo>
                <a:lnTo>
                  <a:pt x="257924" y="33909"/>
                </a:lnTo>
                <a:lnTo>
                  <a:pt x="257924" y="112013"/>
                </a:lnTo>
                <a:lnTo>
                  <a:pt x="267398" y="112013"/>
                </a:lnTo>
                <a:lnTo>
                  <a:pt x="267398" y="33909"/>
                </a:lnTo>
                <a:close/>
              </a:path>
              <a:path w="292100" h="292100">
                <a:moveTo>
                  <a:pt x="160528" y="82803"/>
                </a:moveTo>
                <a:lnTo>
                  <a:pt x="150698" y="82803"/>
                </a:lnTo>
                <a:lnTo>
                  <a:pt x="150698" y="92328"/>
                </a:lnTo>
                <a:lnTo>
                  <a:pt x="160528" y="92328"/>
                </a:lnTo>
                <a:lnTo>
                  <a:pt x="160528" y="82803"/>
                </a:lnTo>
                <a:close/>
              </a:path>
              <a:path w="292100" h="292100">
                <a:moveTo>
                  <a:pt x="209042" y="68199"/>
                </a:moveTo>
                <a:lnTo>
                  <a:pt x="199555" y="68199"/>
                </a:lnTo>
                <a:lnTo>
                  <a:pt x="199555" y="77724"/>
                </a:lnTo>
                <a:lnTo>
                  <a:pt x="209042" y="77724"/>
                </a:lnTo>
                <a:lnTo>
                  <a:pt x="209042" y="68199"/>
                </a:lnTo>
                <a:close/>
              </a:path>
              <a:path w="292100" h="292100">
                <a:moveTo>
                  <a:pt x="97383" y="63118"/>
                </a:moveTo>
                <a:lnTo>
                  <a:pt x="87553" y="63118"/>
                </a:lnTo>
                <a:lnTo>
                  <a:pt x="87553" y="72898"/>
                </a:lnTo>
                <a:lnTo>
                  <a:pt x="97383" y="72898"/>
                </a:lnTo>
                <a:lnTo>
                  <a:pt x="97383" y="63118"/>
                </a:lnTo>
                <a:close/>
              </a:path>
              <a:path w="292100" h="292100">
                <a:moveTo>
                  <a:pt x="63080" y="43814"/>
                </a:moveTo>
                <a:lnTo>
                  <a:pt x="43776" y="43814"/>
                </a:lnTo>
                <a:lnTo>
                  <a:pt x="43776" y="53593"/>
                </a:lnTo>
                <a:lnTo>
                  <a:pt x="63080" y="53593"/>
                </a:lnTo>
                <a:lnTo>
                  <a:pt x="63080" y="43814"/>
                </a:lnTo>
                <a:close/>
              </a:path>
              <a:path w="292100" h="292100">
                <a:moveTo>
                  <a:pt x="248069" y="43814"/>
                </a:moveTo>
                <a:lnTo>
                  <a:pt x="228765" y="43814"/>
                </a:lnTo>
                <a:lnTo>
                  <a:pt x="228765" y="53593"/>
                </a:lnTo>
                <a:lnTo>
                  <a:pt x="248069" y="53593"/>
                </a:lnTo>
                <a:lnTo>
                  <a:pt x="248069" y="43814"/>
                </a:lnTo>
                <a:close/>
              </a:path>
            </a:pathLst>
          </a:custGeom>
          <a:solidFill>
            <a:srgbClr val="4276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113026" y="1187197"/>
            <a:ext cx="5304790" cy="5640705"/>
            <a:chOff x="589026" y="1187196"/>
            <a:chExt cx="5304790" cy="56407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026" y="1187196"/>
              <a:ext cx="3182112" cy="22509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2655" y="3448810"/>
              <a:ext cx="2342358" cy="33695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91230" y="3444048"/>
              <a:ext cx="2397760" cy="3379470"/>
            </a:xfrm>
            <a:custGeom>
              <a:avLst/>
              <a:gdLst/>
              <a:ahLst/>
              <a:cxnLst/>
              <a:rect l="l" t="t" r="r" b="b"/>
              <a:pathLst>
                <a:path w="2397760" h="3379470">
                  <a:moveTo>
                    <a:pt x="0" y="3379089"/>
                  </a:moveTo>
                  <a:lnTo>
                    <a:pt x="2397632" y="3379089"/>
                  </a:lnTo>
                  <a:lnTo>
                    <a:pt x="2397632" y="0"/>
                  </a:lnTo>
                  <a:lnTo>
                    <a:pt x="0" y="0"/>
                  </a:lnTo>
                  <a:lnTo>
                    <a:pt x="0" y="3379089"/>
                  </a:lnTo>
                  <a:close/>
                </a:path>
              </a:pathLst>
            </a:custGeom>
            <a:ln w="9525">
              <a:solidFill>
                <a:srgbClr val="4276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907" y="3546384"/>
              <a:ext cx="2204407" cy="3119561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80783" y="3468622"/>
            <a:ext cx="2387345" cy="33497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A617DF6-47DE-448E-883F-D06090F9C5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478" y="25467"/>
            <a:ext cx="1117133" cy="9992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3455" y="4814948"/>
            <a:ext cx="3009900" cy="1905762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47926" y="1525397"/>
          <a:ext cx="8150858" cy="2997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74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1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Company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Anbio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solidFill>
                      <a:srgbClr val="E19A9A"/>
                    </a:solidFill>
                  </a:tcPr>
                </a:tc>
                <a:tc>
                  <a:txBody>
                    <a:bodyPr/>
                    <a:lstStyle/>
                    <a:p>
                      <a:pPr marL="368935" marR="169545" indent="-192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Fosun</a:t>
                      </a:r>
                      <a:r>
                        <a:rPr sz="1000" b="1" spc="-1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Med- 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Tech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solidFill>
                      <a:srgbClr val="DFBA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Geneodx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solidFill>
                      <a:srgbClr val="A2CD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ZJ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Bio-Tech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solidFill>
                      <a:srgbClr val="8AAC74"/>
                    </a:solidFill>
                  </a:tcPr>
                </a:tc>
                <a:tc>
                  <a:txBody>
                    <a:bodyPr/>
                    <a:lstStyle/>
                    <a:p>
                      <a:pPr marL="207010" marR="194310" indent="-50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DAAN  GENE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solidFill>
                      <a:srgbClr val="849BC9"/>
                    </a:solidFill>
                  </a:tcPr>
                </a:tc>
                <a:tc>
                  <a:txBody>
                    <a:bodyPr/>
                    <a:lstStyle/>
                    <a:p>
                      <a:pPr marL="145415" marR="120650" indent="-171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Su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  Biotech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solidFill>
                      <a:srgbClr val="D1CD9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Biogerm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solidFill>
                      <a:srgbClr val="E19A9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BGI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solidFill>
                      <a:srgbClr val="DFBA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63855" marR="215900" indent="-140970">
                        <a:lnSpc>
                          <a:spcPts val="1190"/>
                        </a:lnSpc>
                        <a:spcBef>
                          <a:spcPts val="97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Spec</a:t>
                      </a:r>
                      <a:r>
                        <a:rPr sz="1000" spc="-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-1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  </a:t>
                      </a:r>
                      <a:r>
                        <a:rPr sz="1000" spc="-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type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 marR="8890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Nasopharynge  al swabs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； 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pharynx</a:t>
                      </a:r>
                      <a:r>
                        <a:rPr sz="1000" spc="-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swabs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95"/>
                        </a:lnSpc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；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sputum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；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BALF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106680" marR="9906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Nasop</a:t>
                      </a:r>
                      <a:r>
                        <a:rPr sz="1000" spc="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aryngea  l swabs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； 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pharynx</a:t>
                      </a:r>
                      <a:r>
                        <a:rPr sz="1000" spc="-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swabs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；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sputum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；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BALF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7314" marR="9906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Nasop</a:t>
                      </a:r>
                      <a:r>
                        <a:rPr sz="1000" spc="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aryngea  l swabs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； 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sputum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04775" marR="96520" algn="ctr">
                        <a:lnSpc>
                          <a:spcPct val="99300"/>
                        </a:lnSpc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Nasop</a:t>
                      </a:r>
                      <a:r>
                        <a:rPr sz="1000" spc="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aryngea  l swabs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；  </a:t>
                      </a:r>
                      <a:r>
                        <a:rPr sz="1000" spc="-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sputum</a:t>
                      </a:r>
                      <a:r>
                        <a:rPr sz="1000" spc="-5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； 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BALF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Nasophary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7005" marR="160020" algn="ctr">
                        <a:lnSpc>
                          <a:spcPts val="118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-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ngeal  swabs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； 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sputum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0810" marR="123189" indent="10160" algn="just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arynx  swabs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； 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BALF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Nasopharynge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3345" marR="85725" indent="67310">
                        <a:lnSpc>
                          <a:spcPts val="1190"/>
                        </a:lnSpc>
                        <a:spcBef>
                          <a:spcPts val="6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-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al swabs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； 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pharynx</a:t>
                      </a:r>
                      <a:r>
                        <a:rPr sz="1000" spc="-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swabs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0020">
                        <a:lnSpc>
                          <a:spcPts val="1155"/>
                        </a:lnSpc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；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sputum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；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</a:txBody>
                  <a:tcPr marL="0" marR="0" marT="1244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6690" marR="179070" indent="10160" algn="just">
                        <a:lnSpc>
                          <a:spcPts val="1180"/>
                        </a:lnSpc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arynx  swabs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； 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BALF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  <a:spcBef>
                          <a:spcPts val="33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Detection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95"/>
                        </a:lnSpc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target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ORF1ab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gene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ORF1ab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gene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ORF1ab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gene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ORF1ab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gene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ORF1ab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endParaRPr sz="1000">
                        <a:latin typeface="微软雅黑"/>
                        <a:cs typeface="微软雅黑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gene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1195"/>
                        </a:lnSpc>
                        <a:spcBef>
                          <a:spcPts val="32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ORF1ab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ts val="1195"/>
                        </a:lnSpc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3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gene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ORF1ab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gene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95"/>
                        </a:lnSpc>
                        <a:spcBef>
                          <a:spcPts val="33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ORF1ab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5"/>
                        </a:lnSpc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gene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5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TAT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1.5h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1.5h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Sensitivity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100copies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300copies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500copies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1000copies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1000copies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200copies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1000copies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100copies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4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I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nter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control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212725" marR="102235" indent="-1028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U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NG </a:t>
                      </a:r>
                      <a:r>
                        <a:rPr sz="1000" spc="-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Enzyme 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dYTP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宋体"/>
                          <a:cs typeface="宋体"/>
                        </a:rPr>
                        <a:t>Yes</a:t>
                      </a:r>
                      <a:endParaRPr sz="1000">
                        <a:latin typeface="宋体"/>
                        <a:cs typeface="宋体"/>
                      </a:endParaRPr>
                    </a:p>
                  </a:txBody>
                  <a:tcPr marL="0" marR="0" marT="190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897124" y="1280922"/>
            <a:ext cx="956310" cy="3487420"/>
          </a:xfrm>
          <a:custGeom>
            <a:avLst/>
            <a:gdLst/>
            <a:ahLst/>
            <a:cxnLst/>
            <a:rect l="l" t="t" r="r" b="b"/>
            <a:pathLst>
              <a:path w="956310" h="3487420">
                <a:moveTo>
                  <a:pt x="0" y="159385"/>
                </a:moveTo>
                <a:lnTo>
                  <a:pt x="8126" y="109012"/>
                </a:lnTo>
                <a:lnTo>
                  <a:pt x="30756" y="65260"/>
                </a:lnTo>
                <a:lnTo>
                  <a:pt x="65260" y="30756"/>
                </a:lnTo>
                <a:lnTo>
                  <a:pt x="109012" y="8126"/>
                </a:lnTo>
                <a:lnTo>
                  <a:pt x="159384" y="0"/>
                </a:lnTo>
                <a:lnTo>
                  <a:pt x="796925" y="0"/>
                </a:lnTo>
                <a:lnTo>
                  <a:pt x="847297" y="8126"/>
                </a:lnTo>
                <a:lnTo>
                  <a:pt x="891049" y="30756"/>
                </a:lnTo>
                <a:lnTo>
                  <a:pt x="925553" y="65260"/>
                </a:lnTo>
                <a:lnTo>
                  <a:pt x="948183" y="109012"/>
                </a:lnTo>
                <a:lnTo>
                  <a:pt x="956309" y="159385"/>
                </a:lnTo>
                <a:lnTo>
                  <a:pt x="956309" y="3327527"/>
                </a:lnTo>
                <a:lnTo>
                  <a:pt x="948183" y="3377899"/>
                </a:lnTo>
                <a:lnTo>
                  <a:pt x="925553" y="3421651"/>
                </a:lnTo>
                <a:lnTo>
                  <a:pt x="891049" y="3456155"/>
                </a:lnTo>
                <a:lnTo>
                  <a:pt x="847297" y="3478785"/>
                </a:lnTo>
                <a:lnTo>
                  <a:pt x="796925" y="3486911"/>
                </a:lnTo>
                <a:lnTo>
                  <a:pt x="159384" y="3486911"/>
                </a:lnTo>
                <a:lnTo>
                  <a:pt x="109012" y="3478785"/>
                </a:lnTo>
                <a:lnTo>
                  <a:pt x="65260" y="3456155"/>
                </a:lnTo>
                <a:lnTo>
                  <a:pt x="30756" y="3421651"/>
                </a:lnTo>
                <a:lnTo>
                  <a:pt x="8126" y="3377899"/>
                </a:lnTo>
                <a:lnTo>
                  <a:pt x="0" y="3327527"/>
                </a:lnTo>
                <a:lnTo>
                  <a:pt x="0" y="159385"/>
                </a:lnTo>
                <a:close/>
              </a:path>
            </a:pathLst>
          </a:custGeom>
          <a:ln w="28575">
            <a:solidFill>
              <a:srgbClr val="2D5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40662" y="600964"/>
            <a:ext cx="9708388" cy="3544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algn="ctr" fontAlgn="ctr"/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introduction 3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-US" altLang="zh-CN" sz="24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COVID-19 Test Kit（ Real-time PCR）</a:t>
            </a:r>
            <a:endParaRPr lang="en-US" altLang="zh-CN" sz="24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3302" y="632142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267398" y="0"/>
                </a:moveTo>
                <a:lnTo>
                  <a:pt x="24447" y="0"/>
                </a:lnTo>
                <a:lnTo>
                  <a:pt x="14776" y="1863"/>
                </a:lnTo>
                <a:lnTo>
                  <a:pt x="7023" y="7000"/>
                </a:lnTo>
                <a:lnTo>
                  <a:pt x="1869" y="14733"/>
                </a:lnTo>
                <a:lnTo>
                  <a:pt x="0" y="24384"/>
                </a:lnTo>
                <a:lnTo>
                  <a:pt x="0" y="290067"/>
                </a:lnTo>
                <a:lnTo>
                  <a:pt x="1828" y="291845"/>
                </a:lnTo>
                <a:lnTo>
                  <a:pt x="290017" y="291845"/>
                </a:lnTo>
                <a:lnTo>
                  <a:pt x="291845" y="290067"/>
                </a:lnTo>
                <a:lnTo>
                  <a:pt x="291845" y="281939"/>
                </a:lnTo>
                <a:lnTo>
                  <a:pt x="9855" y="281939"/>
                </a:lnTo>
                <a:lnTo>
                  <a:pt x="9855" y="223647"/>
                </a:lnTo>
                <a:lnTo>
                  <a:pt x="291845" y="223647"/>
                </a:lnTo>
                <a:lnTo>
                  <a:pt x="291845" y="214122"/>
                </a:lnTo>
                <a:lnTo>
                  <a:pt x="9855" y="214122"/>
                </a:lnTo>
                <a:lnTo>
                  <a:pt x="9855" y="199516"/>
                </a:lnTo>
                <a:lnTo>
                  <a:pt x="291845" y="199516"/>
                </a:lnTo>
                <a:lnTo>
                  <a:pt x="291845" y="189737"/>
                </a:lnTo>
                <a:lnTo>
                  <a:pt x="9855" y="189737"/>
                </a:lnTo>
                <a:lnTo>
                  <a:pt x="9855" y="16001"/>
                </a:lnTo>
                <a:lnTo>
                  <a:pt x="16052" y="9905"/>
                </a:lnTo>
                <a:lnTo>
                  <a:pt x="286758" y="9905"/>
                </a:lnTo>
                <a:lnTo>
                  <a:pt x="284822" y="7000"/>
                </a:lnTo>
                <a:lnTo>
                  <a:pt x="277069" y="1863"/>
                </a:lnTo>
                <a:lnTo>
                  <a:pt x="267398" y="0"/>
                </a:lnTo>
                <a:close/>
              </a:path>
              <a:path w="292100" h="292100">
                <a:moveTo>
                  <a:pt x="291845" y="223647"/>
                </a:moveTo>
                <a:lnTo>
                  <a:pt x="281990" y="223647"/>
                </a:lnTo>
                <a:lnTo>
                  <a:pt x="281990" y="281939"/>
                </a:lnTo>
                <a:lnTo>
                  <a:pt x="291845" y="281939"/>
                </a:lnTo>
                <a:lnTo>
                  <a:pt x="291845" y="223647"/>
                </a:lnTo>
                <a:close/>
              </a:path>
              <a:path w="292100" h="292100">
                <a:moveTo>
                  <a:pt x="131317" y="233425"/>
                </a:moveTo>
                <a:lnTo>
                  <a:pt x="121488" y="233425"/>
                </a:lnTo>
                <a:lnTo>
                  <a:pt x="121488" y="272541"/>
                </a:lnTo>
                <a:lnTo>
                  <a:pt x="131317" y="272541"/>
                </a:lnTo>
                <a:lnTo>
                  <a:pt x="131317" y="233425"/>
                </a:lnTo>
                <a:close/>
              </a:path>
              <a:path w="292100" h="292100">
                <a:moveTo>
                  <a:pt x="194424" y="233425"/>
                </a:moveTo>
                <a:lnTo>
                  <a:pt x="186941" y="234961"/>
                </a:lnTo>
                <a:lnTo>
                  <a:pt x="180792" y="239141"/>
                </a:lnTo>
                <a:lnTo>
                  <a:pt x="176627" y="245320"/>
                </a:lnTo>
                <a:lnTo>
                  <a:pt x="175094" y="252856"/>
                </a:lnTo>
                <a:lnTo>
                  <a:pt x="176627" y="260540"/>
                </a:lnTo>
                <a:lnTo>
                  <a:pt x="180792" y="266795"/>
                </a:lnTo>
                <a:lnTo>
                  <a:pt x="186941" y="271002"/>
                </a:lnTo>
                <a:lnTo>
                  <a:pt x="194424" y="272541"/>
                </a:lnTo>
                <a:lnTo>
                  <a:pt x="202122" y="271002"/>
                </a:lnTo>
                <a:lnTo>
                  <a:pt x="208384" y="266795"/>
                </a:lnTo>
                <a:lnTo>
                  <a:pt x="211184" y="262636"/>
                </a:lnTo>
                <a:lnTo>
                  <a:pt x="189318" y="262636"/>
                </a:lnTo>
                <a:lnTo>
                  <a:pt x="184950" y="258317"/>
                </a:lnTo>
                <a:lnTo>
                  <a:pt x="184950" y="247650"/>
                </a:lnTo>
                <a:lnTo>
                  <a:pt x="189318" y="243331"/>
                </a:lnTo>
                <a:lnTo>
                  <a:pt x="211239" y="243331"/>
                </a:lnTo>
                <a:lnTo>
                  <a:pt x="208384" y="239141"/>
                </a:lnTo>
                <a:lnTo>
                  <a:pt x="202122" y="234961"/>
                </a:lnTo>
                <a:lnTo>
                  <a:pt x="194424" y="233425"/>
                </a:lnTo>
                <a:close/>
              </a:path>
              <a:path w="292100" h="292100">
                <a:moveTo>
                  <a:pt x="248069" y="233425"/>
                </a:moveTo>
                <a:lnTo>
                  <a:pt x="240595" y="234961"/>
                </a:lnTo>
                <a:lnTo>
                  <a:pt x="234454" y="239141"/>
                </a:lnTo>
                <a:lnTo>
                  <a:pt x="230295" y="245320"/>
                </a:lnTo>
                <a:lnTo>
                  <a:pt x="228765" y="252856"/>
                </a:lnTo>
                <a:lnTo>
                  <a:pt x="230295" y="260540"/>
                </a:lnTo>
                <a:lnTo>
                  <a:pt x="234454" y="266795"/>
                </a:lnTo>
                <a:lnTo>
                  <a:pt x="240595" y="271002"/>
                </a:lnTo>
                <a:lnTo>
                  <a:pt x="248069" y="272541"/>
                </a:lnTo>
                <a:lnTo>
                  <a:pt x="255545" y="271002"/>
                </a:lnTo>
                <a:lnTo>
                  <a:pt x="261689" y="266795"/>
                </a:lnTo>
                <a:lnTo>
                  <a:pt x="264458" y="262636"/>
                </a:lnTo>
                <a:lnTo>
                  <a:pt x="242608" y="262636"/>
                </a:lnTo>
                <a:lnTo>
                  <a:pt x="238239" y="258317"/>
                </a:lnTo>
                <a:lnTo>
                  <a:pt x="238239" y="247650"/>
                </a:lnTo>
                <a:lnTo>
                  <a:pt x="242608" y="243331"/>
                </a:lnTo>
                <a:lnTo>
                  <a:pt x="264513" y="243331"/>
                </a:lnTo>
                <a:lnTo>
                  <a:pt x="261689" y="239141"/>
                </a:lnTo>
                <a:lnTo>
                  <a:pt x="255545" y="234961"/>
                </a:lnTo>
                <a:lnTo>
                  <a:pt x="248069" y="233425"/>
                </a:lnTo>
                <a:close/>
              </a:path>
              <a:path w="292100" h="292100">
                <a:moveTo>
                  <a:pt x="87553" y="257937"/>
                </a:moveTo>
                <a:lnTo>
                  <a:pt x="19316" y="257937"/>
                </a:lnTo>
                <a:lnTo>
                  <a:pt x="19316" y="267462"/>
                </a:lnTo>
                <a:lnTo>
                  <a:pt x="87553" y="267462"/>
                </a:lnTo>
                <a:lnTo>
                  <a:pt x="87553" y="257937"/>
                </a:lnTo>
                <a:close/>
              </a:path>
              <a:path w="292100" h="292100">
                <a:moveTo>
                  <a:pt x="211239" y="243331"/>
                </a:moveTo>
                <a:lnTo>
                  <a:pt x="199897" y="243331"/>
                </a:lnTo>
                <a:lnTo>
                  <a:pt x="204279" y="247650"/>
                </a:lnTo>
                <a:lnTo>
                  <a:pt x="204279" y="258317"/>
                </a:lnTo>
                <a:lnTo>
                  <a:pt x="199897" y="262636"/>
                </a:lnTo>
                <a:lnTo>
                  <a:pt x="211184" y="262636"/>
                </a:lnTo>
                <a:lnTo>
                  <a:pt x="212594" y="260540"/>
                </a:lnTo>
                <a:lnTo>
                  <a:pt x="214134" y="252856"/>
                </a:lnTo>
                <a:lnTo>
                  <a:pt x="212594" y="245320"/>
                </a:lnTo>
                <a:lnTo>
                  <a:pt x="211239" y="243331"/>
                </a:lnTo>
                <a:close/>
              </a:path>
              <a:path w="292100" h="292100">
                <a:moveTo>
                  <a:pt x="264513" y="243331"/>
                </a:moveTo>
                <a:lnTo>
                  <a:pt x="253542" y="243331"/>
                </a:lnTo>
                <a:lnTo>
                  <a:pt x="257911" y="247650"/>
                </a:lnTo>
                <a:lnTo>
                  <a:pt x="257911" y="258317"/>
                </a:lnTo>
                <a:lnTo>
                  <a:pt x="253542" y="262636"/>
                </a:lnTo>
                <a:lnTo>
                  <a:pt x="264458" y="262636"/>
                </a:lnTo>
                <a:lnTo>
                  <a:pt x="265853" y="260540"/>
                </a:lnTo>
                <a:lnTo>
                  <a:pt x="267385" y="252856"/>
                </a:lnTo>
                <a:lnTo>
                  <a:pt x="265853" y="245320"/>
                </a:lnTo>
                <a:lnTo>
                  <a:pt x="264513" y="243331"/>
                </a:lnTo>
                <a:close/>
              </a:path>
              <a:path w="292100" h="292100">
                <a:moveTo>
                  <a:pt x="29197" y="238251"/>
                </a:moveTo>
                <a:lnTo>
                  <a:pt x="19316" y="238251"/>
                </a:lnTo>
                <a:lnTo>
                  <a:pt x="19316" y="248030"/>
                </a:lnTo>
                <a:lnTo>
                  <a:pt x="29197" y="248030"/>
                </a:lnTo>
                <a:lnTo>
                  <a:pt x="29197" y="238251"/>
                </a:lnTo>
                <a:close/>
              </a:path>
              <a:path w="292100" h="292100">
                <a:moveTo>
                  <a:pt x="48514" y="238251"/>
                </a:moveTo>
                <a:lnTo>
                  <a:pt x="39039" y="238251"/>
                </a:lnTo>
                <a:lnTo>
                  <a:pt x="39039" y="248030"/>
                </a:lnTo>
                <a:lnTo>
                  <a:pt x="48514" y="248030"/>
                </a:lnTo>
                <a:lnTo>
                  <a:pt x="48514" y="238251"/>
                </a:lnTo>
                <a:close/>
              </a:path>
              <a:path w="292100" h="292100">
                <a:moveTo>
                  <a:pt x="68237" y="238251"/>
                </a:moveTo>
                <a:lnTo>
                  <a:pt x="58343" y="238251"/>
                </a:lnTo>
                <a:lnTo>
                  <a:pt x="58343" y="248030"/>
                </a:lnTo>
                <a:lnTo>
                  <a:pt x="68237" y="248030"/>
                </a:lnTo>
                <a:lnTo>
                  <a:pt x="68237" y="238251"/>
                </a:lnTo>
                <a:close/>
              </a:path>
              <a:path w="292100" h="292100">
                <a:moveTo>
                  <a:pt x="87553" y="238251"/>
                </a:moveTo>
                <a:lnTo>
                  <a:pt x="77711" y="238251"/>
                </a:lnTo>
                <a:lnTo>
                  <a:pt x="77711" y="248030"/>
                </a:lnTo>
                <a:lnTo>
                  <a:pt x="87553" y="248030"/>
                </a:lnTo>
                <a:lnTo>
                  <a:pt x="87553" y="238251"/>
                </a:lnTo>
                <a:close/>
              </a:path>
              <a:path w="292100" h="292100">
                <a:moveTo>
                  <a:pt x="291845" y="199516"/>
                </a:moveTo>
                <a:lnTo>
                  <a:pt x="281990" y="199516"/>
                </a:lnTo>
                <a:lnTo>
                  <a:pt x="281990" y="214122"/>
                </a:lnTo>
                <a:lnTo>
                  <a:pt x="291845" y="214122"/>
                </a:lnTo>
                <a:lnTo>
                  <a:pt x="291845" y="199516"/>
                </a:lnTo>
                <a:close/>
              </a:path>
              <a:path w="292100" h="292100">
                <a:moveTo>
                  <a:pt x="265582" y="24384"/>
                </a:moveTo>
                <a:lnTo>
                  <a:pt x="26263" y="24384"/>
                </a:lnTo>
                <a:lnTo>
                  <a:pt x="24447" y="26288"/>
                </a:lnTo>
                <a:lnTo>
                  <a:pt x="24447" y="189737"/>
                </a:lnTo>
                <a:lnTo>
                  <a:pt x="33921" y="189737"/>
                </a:lnTo>
                <a:lnTo>
                  <a:pt x="33921" y="126618"/>
                </a:lnTo>
                <a:lnTo>
                  <a:pt x="59829" y="126618"/>
                </a:lnTo>
                <a:lnTo>
                  <a:pt x="60921" y="125856"/>
                </a:lnTo>
                <a:lnTo>
                  <a:pt x="61658" y="125094"/>
                </a:lnTo>
                <a:lnTo>
                  <a:pt x="70047" y="116712"/>
                </a:lnTo>
                <a:lnTo>
                  <a:pt x="33921" y="116712"/>
                </a:lnTo>
                <a:lnTo>
                  <a:pt x="33921" y="33909"/>
                </a:lnTo>
                <a:lnTo>
                  <a:pt x="267398" y="33909"/>
                </a:lnTo>
                <a:lnTo>
                  <a:pt x="267398" y="26288"/>
                </a:lnTo>
                <a:lnTo>
                  <a:pt x="265582" y="24384"/>
                </a:lnTo>
                <a:close/>
              </a:path>
              <a:path w="292100" h="292100">
                <a:moveTo>
                  <a:pt x="216342" y="99567"/>
                </a:moveTo>
                <a:lnTo>
                  <a:pt x="204292" y="99567"/>
                </a:lnTo>
                <a:lnTo>
                  <a:pt x="219976" y="119634"/>
                </a:lnTo>
                <a:lnTo>
                  <a:pt x="220713" y="121157"/>
                </a:lnTo>
                <a:lnTo>
                  <a:pt x="222173" y="121538"/>
                </a:lnTo>
                <a:lnTo>
                  <a:pt x="257924" y="121538"/>
                </a:lnTo>
                <a:lnTo>
                  <a:pt x="257924" y="189737"/>
                </a:lnTo>
                <a:lnTo>
                  <a:pt x="267398" y="189737"/>
                </a:lnTo>
                <a:lnTo>
                  <a:pt x="267398" y="112013"/>
                </a:lnTo>
                <a:lnTo>
                  <a:pt x="226186" y="112013"/>
                </a:lnTo>
                <a:lnTo>
                  <a:pt x="216342" y="99567"/>
                </a:lnTo>
                <a:close/>
              </a:path>
              <a:path w="292100" h="292100">
                <a:moveTo>
                  <a:pt x="286758" y="9905"/>
                </a:moveTo>
                <a:lnTo>
                  <a:pt x="275793" y="9905"/>
                </a:lnTo>
                <a:lnTo>
                  <a:pt x="281990" y="16001"/>
                </a:lnTo>
                <a:lnTo>
                  <a:pt x="281990" y="189737"/>
                </a:lnTo>
                <a:lnTo>
                  <a:pt x="291845" y="189737"/>
                </a:lnTo>
                <a:lnTo>
                  <a:pt x="291845" y="24384"/>
                </a:lnTo>
                <a:lnTo>
                  <a:pt x="289976" y="14733"/>
                </a:lnTo>
                <a:lnTo>
                  <a:pt x="286758" y="9905"/>
                </a:lnTo>
                <a:close/>
              </a:path>
              <a:path w="292100" h="292100">
                <a:moveTo>
                  <a:pt x="63080" y="170306"/>
                </a:moveTo>
                <a:lnTo>
                  <a:pt x="43776" y="170306"/>
                </a:lnTo>
                <a:lnTo>
                  <a:pt x="43776" y="179831"/>
                </a:lnTo>
                <a:lnTo>
                  <a:pt x="63080" y="179831"/>
                </a:lnTo>
                <a:lnTo>
                  <a:pt x="63080" y="170306"/>
                </a:lnTo>
                <a:close/>
              </a:path>
              <a:path w="292100" h="292100">
                <a:moveTo>
                  <a:pt x="248069" y="170306"/>
                </a:moveTo>
                <a:lnTo>
                  <a:pt x="228765" y="170306"/>
                </a:lnTo>
                <a:lnTo>
                  <a:pt x="228765" y="179831"/>
                </a:lnTo>
                <a:lnTo>
                  <a:pt x="248069" y="179831"/>
                </a:lnTo>
                <a:lnTo>
                  <a:pt x="248069" y="170306"/>
                </a:lnTo>
                <a:close/>
              </a:path>
              <a:path w="292100" h="292100">
                <a:moveTo>
                  <a:pt x="141211" y="145923"/>
                </a:moveTo>
                <a:lnTo>
                  <a:pt x="131317" y="145923"/>
                </a:lnTo>
                <a:lnTo>
                  <a:pt x="131317" y="155828"/>
                </a:lnTo>
                <a:lnTo>
                  <a:pt x="141211" y="155828"/>
                </a:lnTo>
                <a:lnTo>
                  <a:pt x="141211" y="145923"/>
                </a:lnTo>
                <a:close/>
              </a:path>
              <a:path w="292100" h="292100">
                <a:moveTo>
                  <a:pt x="179831" y="141224"/>
                </a:moveTo>
                <a:lnTo>
                  <a:pt x="170357" y="141224"/>
                </a:lnTo>
                <a:lnTo>
                  <a:pt x="170357" y="150622"/>
                </a:lnTo>
                <a:lnTo>
                  <a:pt x="179831" y="150622"/>
                </a:lnTo>
                <a:lnTo>
                  <a:pt x="179831" y="141224"/>
                </a:lnTo>
                <a:close/>
              </a:path>
              <a:path w="292100" h="292100">
                <a:moveTo>
                  <a:pt x="106111" y="94487"/>
                </a:moveTo>
                <a:lnTo>
                  <a:pt x="92290" y="94487"/>
                </a:lnTo>
                <a:lnTo>
                  <a:pt x="132791" y="134619"/>
                </a:lnTo>
                <a:lnTo>
                  <a:pt x="133883" y="135762"/>
                </a:lnTo>
                <a:lnTo>
                  <a:pt x="134619" y="136016"/>
                </a:lnTo>
                <a:lnTo>
                  <a:pt x="137528" y="136016"/>
                </a:lnTo>
                <a:lnTo>
                  <a:pt x="138988" y="135381"/>
                </a:lnTo>
                <a:lnTo>
                  <a:pt x="140449" y="133857"/>
                </a:lnTo>
                <a:lnTo>
                  <a:pt x="148272" y="124078"/>
                </a:lnTo>
                <a:lnTo>
                  <a:pt x="135712" y="124078"/>
                </a:lnTo>
                <a:lnTo>
                  <a:pt x="106111" y="94487"/>
                </a:lnTo>
                <a:close/>
              </a:path>
              <a:path w="292100" h="292100">
                <a:moveTo>
                  <a:pt x="169256" y="113791"/>
                </a:moveTo>
                <a:lnTo>
                  <a:pt x="156502" y="113791"/>
                </a:lnTo>
                <a:lnTo>
                  <a:pt x="172186" y="129539"/>
                </a:lnTo>
                <a:lnTo>
                  <a:pt x="173278" y="130175"/>
                </a:lnTo>
                <a:lnTo>
                  <a:pt x="174015" y="130937"/>
                </a:lnTo>
                <a:lnTo>
                  <a:pt x="176936" y="130937"/>
                </a:lnTo>
                <a:lnTo>
                  <a:pt x="178028" y="130175"/>
                </a:lnTo>
                <a:lnTo>
                  <a:pt x="179120" y="129539"/>
                </a:lnTo>
                <a:lnTo>
                  <a:pt x="187760" y="119252"/>
                </a:lnTo>
                <a:lnTo>
                  <a:pt x="174739" y="119252"/>
                </a:lnTo>
                <a:lnTo>
                  <a:pt x="169256" y="113791"/>
                </a:lnTo>
                <a:close/>
              </a:path>
              <a:path w="292100" h="292100">
                <a:moveTo>
                  <a:pt x="156502" y="102107"/>
                </a:moveTo>
                <a:lnTo>
                  <a:pt x="153581" y="102107"/>
                </a:lnTo>
                <a:lnTo>
                  <a:pt x="152857" y="103250"/>
                </a:lnTo>
                <a:lnTo>
                  <a:pt x="151764" y="104012"/>
                </a:lnTo>
                <a:lnTo>
                  <a:pt x="135712" y="124078"/>
                </a:lnTo>
                <a:lnTo>
                  <a:pt x="148272" y="124078"/>
                </a:lnTo>
                <a:lnTo>
                  <a:pt x="156502" y="113791"/>
                </a:lnTo>
                <a:lnTo>
                  <a:pt x="169256" y="113791"/>
                </a:lnTo>
                <a:lnTo>
                  <a:pt x="159054" y="103631"/>
                </a:lnTo>
                <a:lnTo>
                  <a:pt x="157962" y="102488"/>
                </a:lnTo>
                <a:lnTo>
                  <a:pt x="156502" y="102107"/>
                </a:lnTo>
                <a:close/>
              </a:path>
              <a:path w="292100" h="292100">
                <a:moveTo>
                  <a:pt x="202831" y="87249"/>
                </a:moveTo>
                <a:lnTo>
                  <a:pt x="201371" y="87884"/>
                </a:lnTo>
                <a:lnTo>
                  <a:pt x="200278" y="89026"/>
                </a:lnTo>
                <a:lnTo>
                  <a:pt x="174739" y="119252"/>
                </a:lnTo>
                <a:lnTo>
                  <a:pt x="187760" y="119252"/>
                </a:lnTo>
                <a:lnTo>
                  <a:pt x="204292" y="99567"/>
                </a:lnTo>
                <a:lnTo>
                  <a:pt x="216342" y="99567"/>
                </a:lnTo>
                <a:lnTo>
                  <a:pt x="208305" y="89407"/>
                </a:lnTo>
                <a:lnTo>
                  <a:pt x="207213" y="87884"/>
                </a:lnTo>
                <a:lnTo>
                  <a:pt x="205752" y="87502"/>
                </a:lnTo>
                <a:lnTo>
                  <a:pt x="204292" y="87502"/>
                </a:lnTo>
                <a:lnTo>
                  <a:pt x="202831" y="87249"/>
                </a:lnTo>
                <a:close/>
              </a:path>
              <a:path w="292100" h="292100">
                <a:moveTo>
                  <a:pt x="93751" y="82041"/>
                </a:moveTo>
                <a:lnTo>
                  <a:pt x="90843" y="82041"/>
                </a:lnTo>
                <a:lnTo>
                  <a:pt x="89014" y="84327"/>
                </a:lnTo>
                <a:lnTo>
                  <a:pt x="56540" y="116712"/>
                </a:lnTo>
                <a:lnTo>
                  <a:pt x="70047" y="116712"/>
                </a:lnTo>
                <a:lnTo>
                  <a:pt x="92290" y="94487"/>
                </a:lnTo>
                <a:lnTo>
                  <a:pt x="106111" y="94487"/>
                </a:lnTo>
                <a:lnTo>
                  <a:pt x="95948" y="84327"/>
                </a:lnTo>
                <a:lnTo>
                  <a:pt x="93751" y="82041"/>
                </a:lnTo>
                <a:close/>
              </a:path>
              <a:path w="292100" h="292100">
                <a:moveTo>
                  <a:pt x="267398" y="33909"/>
                </a:moveTo>
                <a:lnTo>
                  <a:pt x="257924" y="33909"/>
                </a:lnTo>
                <a:lnTo>
                  <a:pt x="257924" y="112013"/>
                </a:lnTo>
                <a:lnTo>
                  <a:pt x="267398" y="112013"/>
                </a:lnTo>
                <a:lnTo>
                  <a:pt x="267398" y="33909"/>
                </a:lnTo>
                <a:close/>
              </a:path>
              <a:path w="292100" h="292100">
                <a:moveTo>
                  <a:pt x="160528" y="82803"/>
                </a:moveTo>
                <a:lnTo>
                  <a:pt x="150698" y="82803"/>
                </a:lnTo>
                <a:lnTo>
                  <a:pt x="150698" y="92328"/>
                </a:lnTo>
                <a:lnTo>
                  <a:pt x="160528" y="92328"/>
                </a:lnTo>
                <a:lnTo>
                  <a:pt x="160528" y="82803"/>
                </a:lnTo>
                <a:close/>
              </a:path>
              <a:path w="292100" h="292100">
                <a:moveTo>
                  <a:pt x="209042" y="68199"/>
                </a:moveTo>
                <a:lnTo>
                  <a:pt x="199555" y="68199"/>
                </a:lnTo>
                <a:lnTo>
                  <a:pt x="199555" y="77724"/>
                </a:lnTo>
                <a:lnTo>
                  <a:pt x="209042" y="77724"/>
                </a:lnTo>
                <a:lnTo>
                  <a:pt x="209042" y="68199"/>
                </a:lnTo>
                <a:close/>
              </a:path>
              <a:path w="292100" h="292100">
                <a:moveTo>
                  <a:pt x="97383" y="63118"/>
                </a:moveTo>
                <a:lnTo>
                  <a:pt x="87553" y="63118"/>
                </a:lnTo>
                <a:lnTo>
                  <a:pt x="87553" y="72898"/>
                </a:lnTo>
                <a:lnTo>
                  <a:pt x="97383" y="72898"/>
                </a:lnTo>
                <a:lnTo>
                  <a:pt x="97383" y="63118"/>
                </a:lnTo>
                <a:close/>
              </a:path>
              <a:path w="292100" h="292100">
                <a:moveTo>
                  <a:pt x="63080" y="43814"/>
                </a:moveTo>
                <a:lnTo>
                  <a:pt x="43776" y="43814"/>
                </a:lnTo>
                <a:lnTo>
                  <a:pt x="43776" y="53593"/>
                </a:lnTo>
                <a:lnTo>
                  <a:pt x="63080" y="53593"/>
                </a:lnTo>
                <a:lnTo>
                  <a:pt x="63080" y="43814"/>
                </a:lnTo>
                <a:close/>
              </a:path>
              <a:path w="292100" h="292100">
                <a:moveTo>
                  <a:pt x="248069" y="43814"/>
                </a:moveTo>
                <a:lnTo>
                  <a:pt x="228765" y="43814"/>
                </a:lnTo>
                <a:lnTo>
                  <a:pt x="228765" y="53593"/>
                </a:lnTo>
                <a:lnTo>
                  <a:pt x="248069" y="53593"/>
                </a:lnTo>
                <a:lnTo>
                  <a:pt x="248069" y="43814"/>
                </a:lnTo>
                <a:close/>
              </a:path>
            </a:pathLst>
          </a:custGeom>
          <a:solidFill>
            <a:srgbClr val="4276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857174" y="4798949"/>
            <a:ext cx="1379220" cy="1938020"/>
            <a:chOff x="3571049" y="4805553"/>
            <a:chExt cx="1379220" cy="19380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1483" y="4815076"/>
              <a:ext cx="1334113" cy="191871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75811" y="4810315"/>
              <a:ext cx="1369695" cy="1928495"/>
            </a:xfrm>
            <a:custGeom>
              <a:avLst/>
              <a:gdLst/>
              <a:ahLst/>
              <a:cxnLst/>
              <a:rect l="l" t="t" r="r" b="b"/>
              <a:pathLst>
                <a:path w="1369695" h="1928495">
                  <a:moveTo>
                    <a:pt x="0" y="1928241"/>
                  </a:moveTo>
                  <a:lnTo>
                    <a:pt x="1369694" y="1928241"/>
                  </a:lnTo>
                  <a:lnTo>
                    <a:pt x="1369694" y="0"/>
                  </a:lnTo>
                  <a:lnTo>
                    <a:pt x="0" y="0"/>
                  </a:lnTo>
                  <a:lnTo>
                    <a:pt x="0" y="1928241"/>
                  </a:lnTo>
                  <a:close/>
                </a:path>
              </a:pathLst>
            </a:custGeom>
            <a:ln w="9525">
              <a:solidFill>
                <a:srgbClr val="4276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919AA227-E401-4535-A2EF-C73DE2F8B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15" y="58486"/>
            <a:ext cx="1282669" cy="11473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087" y="414448"/>
            <a:ext cx="10670413" cy="7514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introduction 4</a:t>
            </a:r>
            <a:r>
              <a:rPr lang="zh-CN" altLang="en-US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-US" altLang="zh-CN" sz="25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COVID-19 Hybrid Capture Test</a:t>
            </a:r>
            <a:br>
              <a:rPr lang="en-US" altLang="zh-CN" sz="23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</a:br>
            <a:endParaRPr sz="2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66197" y="6293744"/>
            <a:ext cx="1066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750" spc="-5" dirty="0">
                <a:solidFill>
                  <a:srgbClr val="7E7E7E"/>
                </a:solidFill>
                <a:latin typeface="Arial"/>
                <a:cs typeface="Arial"/>
              </a:rPr>
              <a:t>11</a:t>
            </a:r>
            <a:endParaRPr sz="7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413" y="5567920"/>
            <a:ext cx="4149529" cy="8602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653" y="3848467"/>
            <a:ext cx="3028950" cy="201167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39775" y="1835382"/>
            <a:ext cx="4638675" cy="1456489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10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cs typeface="微软雅黑"/>
              </a:rPr>
              <a:t>NMPA registration certificate</a:t>
            </a:r>
          </a:p>
          <a:p>
            <a:pPr marL="355600" indent="-342900">
              <a:lnSpc>
                <a:spcPct val="150000"/>
              </a:lnSpc>
              <a:spcBef>
                <a:spcPts val="9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cs typeface="微软雅黑"/>
              </a:rPr>
              <a:t>Published in international top journals</a:t>
            </a:r>
          </a:p>
          <a:p>
            <a:pPr marL="12700">
              <a:lnSpc>
                <a:spcPct val="150000"/>
              </a:lnSpc>
              <a:spcBef>
                <a:spcPts val="960"/>
              </a:spcBef>
              <a:tabLst>
                <a:tab pos="354965" algn="l"/>
                <a:tab pos="355600" algn="l"/>
              </a:tabLs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cs typeface="微软雅黑"/>
              </a:rPr>
              <a:t>   </a:t>
            </a:r>
            <a:r>
              <a:rPr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cs typeface="微软雅黑"/>
              </a:rPr>
              <a:t>《</a:t>
            </a:r>
            <a:r>
              <a:rPr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Natur</a:t>
            </a:r>
            <a:r>
              <a:rPr sz="16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16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nature </a:t>
            </a:r>
            <a:r>
              <a:rPr lang="en-US" sz="1600" b="1" spc="-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biotechonology</a:t>
            </a:r>
            <a:r>
              <a:rPr lang="en-US" sz="16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cs typeface="微软雅黑"/>
              </a:rPr>
              <a:t>》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cs typeface="微软雅黑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37705" y="1332007"/>
            <a:ext cx="2844320" cy="3459068"/>
            <a:chOff x="5887151" y="1128511"/>
            <a:chExt cx="1515745" cy="1891664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7151" y="1128511"/>
              <a:ext cx="1515739" cy="18913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8641" y="1139952"/>
              <a:ext cx="1446275" cy="182194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868917" y="1347243"/>
            <a:ext cx="2583308" cy="3337259"/>
            <a:chOff x="7549119" y="1101841"/>
            <a:chExt cx="1480185" cy="1891664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9119" y="1101841"/>
              <a:ext cx="1479831" cy="18913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9133" y="1139951"/>
              <a:ext cx="1410462" cy="1821942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722553" y="498092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267398" y="0"/>
                </a:moveTo>
                <a:lnTo>
                  <a:pt x="24447" y="0"/>
                </a:lnTo>
                <a:lnTo>
                  <a:pt x="14776" y="1863"/>
                </a:lnTo>
                <a:lnTo>
                  <a:pt x="7023" y="7000"/>
                </a:lnTo>
                <a:lnTo>
                  <a:pt x="1869" y="14733"/>
                </a:lnTo>
                <a:lnTo>
                  <a:pt x="0" y="24384"/>
                </a:lnTo>
                <a:lnTo>
                  <a:pt x="0" y="290067"/>
                </a:lnTo>
                <a:lnTo>
                  <a:pt x="1828" y="291845"/>
                </a:lnTo>
                <a:lnTo>
                  <a:pt x="290017" y="291845"/>
                </a:lnTo>
                <a:lnTo>
                  <a:pt x="291845" y="290067"/>
                </a:lnTo>
                <a:lnTo>
                  <a:pt x="291845" y="281939"/>
                </a:lnTo>
                <a:lnTo>
                  <a:pt x="9855" y="281939"/>
                </a:lnTo>
                <a:lnTo>
                  <a:pt x="9855" y="223647"/>
                </a:lnTo>
                <a:lnTo>
                  <a:pt x="291845" y="223647"/>
                </a:lnTo>
                <a:lnTo>
                  <a:pt x="291845" y="214122"/>
                </a:lnTo>
                <a:lnTo>
                  <a:pt x="9855" y="214122"/>
                </a:lnTo>
                <a:lnTo>
                  <a:pt x="9855" y="199516"/>
                </a:lnTo>
                <a:lnTo>
                  <a:pt x="291845" y="199516"/>
                </a:lnTo>
                <a:lnTo>
                  <a:pt x="291845" y="189737"/>
                </a:lnTo>
                <a:lnTo>
                  <a:pt x="9855" y="189737"/>
                </a:lnTo>
                <a:lnTo>
                  <a:pt x="9855" y="16001"/>
                </a:lnTo>
                <a:lnTo>
                  <a:pt x="16052" y="9905"/>
                </a:lnTo>
                <a:lnTo>
                  <a:pt x="286758" y="9905"/>
                </a:lnTo>
                <a:lnTo>
                  <a:pt x="284822" y="7000"/>
                </a:lnTo>
                <a:lnTo>
                  <a:pt x="277069" y="1863"/>
                </a:lnTo>
                <a:lnTo>
                  <a:pt x="267398" y="0"/>
                </a:lnTo>
                <a:close/>
              </a:path>
              <a:path w="292100" h="292100">
                <a:moveTo>
                  <a:pt x="291845" y="223647"/>
                </a:moveTo>
                <a:lnTo>
                  <a:pt x="281990" y="223647"/>
                </a:lnTo>
                <a:lnTo>
                  <a:pt x="281990" y="281939"/>
                </a:lnTo>
                <a:lnTo>
                  <a:pt x="291845" y="281939"/>
                </a:lnTo>
                <a:lnTo>
                  <a:pt x="291845" y="223647"/>
                </a:lnTo>
                <a:close/>
              </a:path>
              <a:path w="292100" h="292100">
                <a:moveTo>
                  <a:pt x="131317" y="233425"/>
                </a:moveTo>
                <a:lnTo>
                  <a:pt x="121488" y="233425"/>
                </a:lnTo>
                <a:lnTo>
                  <a:pt x="121488" y="272541"/>
                </a:lnTo>
                <a:lnTo>
                  <a:pt x="131317" y="272541"/>
                </a:lnTo>
                <a:lnTo>
                  <a:pt x="131317" y="233425"/>
                </a:lnTo>
                <a:close/>
              </a:path>
              <a:path w="292100" h="292100">
                <a:moveTo>
                  <a:pt x="194424" y="233425"/>
                </a:moveTo>
                <a:lnTo>
                  <a:pt x="186941" y="234961"/>
                </a:lnTo>
                <a:lnTo>
                  <a:pt x="180792" y="239141"/>
                </a:lnTo>
                <a:lnTo>
                  <a:pt x="176627" y="245320"/>
                </a:lnTo>
                <a:lnTo>
                  <a:pt x="175094" y="252856"/>
                </a:lnTo>
                <a:lnTo>
                  <a:pt x="176627" y="260540"/>
                </a:lnTo>
                <a:lnTo>
                  <a:pt x="180792" y="266795"/>
                </a:lnTo>
                <a:lnTo>
                  <a:pt x="186941" y="271002"/>
                </a:lnTo>
                <a:lnTo>
                  <a:pt x="194424" y="272541"/>
                </a:lnTo>
                <a:lnTo>
                  <a:pt x="202122" y="271002"/>
                </a:lnTo>
                <a:lnTo>
                  <a:pt x="208384" y="266795"/>
                </a:lnTo>
                <a:lnTo>
                  <a:pt x="211184" y="262636"/>
                </a:lnTo>
                <a:lnTo>
                  <a:pt x="189318" y="262636"/>
                </a:lnTo>
                <a:lnTo>
                  <a:pt x="184950" y="258317"/>
                </a:lnTo>
                <a:lnTo>
                  <a:pt x="184950" y="247650"/>
                </a:lnTo>
                <a:lnTo>
                  <a:pt x="189318" y="243331"/>
                </a:lnTo>
                <a:lnTo>
                  <a:pt x="211239" y="243331"/>
                </a:lnTo>
                <a:lnTo>
                  <a:pt x="208384" y="239141"/>
                </a:lnTo>
                <a:lnTo>
                  <a:pt x="202122" y="234961"/>
                </a:lnTo>
                <a:lnTo>
                  <a:pt x="194424" y="233425"/>
                </a:lnTo>
                <a:close/>
              </a:path>
              <a:path w="292100" h="292100">
                <a:moveTo>
                  <a:pt x="248069" y="233425"/>
                </a:moveTo>
                <a:lnTo>
                  <a:pt x="240595" y="234961"/>
                </a:lnTo>
                <a:lnTo>
                  <a:pt x="234454" y="239141"/>
                </a:lnTo>
                <a:lnTo>
                  <a:pt x="230295" y="245320"/>
                </a:lnTo>
                <a:lnTo>
                  <a:pt x="228765" y="252856"/>
                </a:lnTo>
                <a:lnTo>
                  <a:pt x="230295" y="260540"/>
                </a:lnTo>
                <a:lnTo>
                  <a:pt x="234454" y="266795"/>
                </a:lnTo>
                <a:lnTo>
                  <a:pt x="240595" y="271002"/>
                </a:lnTo>
                <a:lnTo>
                  <a:pt x="248069" y="272541"/>
                </a:lnTo>
                <a:lnTo>
                  <a:pt x="255545" y="271002"/>
                </a:lnTo>
                <a:lnTo>
                  <a:pt x="261689" y="266795"/>
                </a:lnTo>
                <a:lnTo>
                  <a:pt x="264458" y="262636"/>
                </a:lnTo>
                <a:lnTo>
                  <a:pt x="242608" y="262636"/>
                </a:lnTo>
                <a:lnTo>
                  <a:pt x="238239" y="258317"/>
                </a:lnTo>
                <a:lnTo>
                  <a:pt x="238239" y="247650"/>
                </a:lnTo>
                <a:lnTo>
                  <a:pt x="242608" y="243331"/>
                </a:lnTo>
                <a:lnTo>
                  <a:pt x="264513" y="243331"/>
                </a:lnTo>
                <a:lnTo>
                  <a:pt x="261689" y="239141"/>
                </a:lnTo>
                <a:lnTo>
                  <a:pt x="255545" y="234961"/>
                </a:lnTo>
                <a:lnTo>
                  <a:pt x="248069" y="233425"/>
                </a:lnTo>
                <a:close/>
              </a:path>
              <a:path w="292100" h="292100">
                <a:moveTo>
                  <a:pt x="87553" y="257937"/>
                </a:moveTo>
                <a:lnTo>
                  <a:pt x="19316" y="257937"/>
                </a:lnTo>
                <a:lnTo>
                  <a:pt x="19316" y="267462"/>
                </a:lnTo>
                <a:lnTo>
                  <a:pt x="87553" y="267462"/>
                </a:lnTo>
                <a:lnTo>
                  <a:pt x="87553" y="257937"/>
                </a:lnTo>
                <a:close/>
              </a:path>
              <a:path w="292100" h="292100">
                <a:moveTo>
                  <a:pt x="211239" y="243331"/>
                </a:moveTo>
                <a:lnTo>
                  <a:pt x="199897" y="243331"/>
                </a:lnTo>
                <a:lnTo>
                  <a:pt x="204279" y="247650"/>
                </a:lnTo>
                <a:lnTo>
                  <a:pt x="204279" y="258317"/>
                </a:lnTo>
                <a:lnTo>
                  <a:pt x="199897" y="262636"/>
                </a:lnTo>
                <a:lnTo>
                  <a:pt x="211184" y="262636"/>
                </a:lnTo>
                <a:lnTo>
                  <a:pt x="212594" y="260540"/>
                </a:lnTo>
                <a:lnTo>
                  <a:pt x="214134" y="252856"/>
                </a:lnTo>
                <a:lnTo>
                  <a:pt x="212594" y="245320"/>
                </a:lnTo>
                <a:lnTo>
                  <a:pt x="211239" y="243331"/>
                </a:lnTo>
                <a:close/>
              </a:path>
              <a:path w="292100" h="292100">
                <a:moveTo>
                  <a:pt x="264513" y="243331"/>
                </a:moveTo>
                <a:lnTo>
                  <a:pt x="253542" y="243331"/>
                </a:lnTo>
                <a:lnTo>
                  <a:pt x="257911" y="247650"/>
                </a:lnTo>
                <a:lnTo>
                  <a:pt x="257911" y="258317"/>
                </a:lnTo>
                <a:lnTo>
                  <a:pt x="253542" y="262636"/>
                </a:lnTo>
                <a:lnTo>
                  <a:pt x="264458" y="262636"/>
                </a:lnTo>
                <a:lnTo>
                  <a:pt x="265853" y="260540"/>
                </a:lnTo>
                <a:lnTo>
                  <a:pt x="267385" y="252856"/>
                </a:lnTo>
                <a:lnTo>
                  <a:pt x="265853" y="245320"/>
                </a:lnTo>
                <a:lnTo>
                  <a:pt x="264513" y="243331"/>
                </a:lnTo>
                <a:close/>
              </a:path>
              <a:path w="292100" h="292100">
                <a:moveTo>
                  <a:pt x="29197" y="238251"/>
                </a:moveTo>
                <a:lnTo>
                  <a:pt x="19316" y="238251"/>
                </a:lnTo>
                <a:lnTo>
                  <a:pt x="19316" y="248030"/>
                </a:lnTo>
                <a:lnTo>
                  <a:pt x="29197" y="248030"/>
                </a:lnTo>
                <a:lnTo>
                  <a:pt x="29197" y="238251"/>
                </a:lnTo>
                <a:close/>
              </a:path>
              <a:path w="292100" h="292100">
                <a:moveTo>
                  <a:pt x="48514" y="238251"/>
                </a:moveTo>
                <a:lnTo>
                  <a:pt x="39039" y="238251"/>
                </a:lnTo>
                <a:lnTo>
                  <a:pt x="39039" y="248030"/>
                </a:lnTo>
                <a:lnTo>
                  <a:pt x="48514" y="248030"/>
                </a:lnTo>
                <a:lnTo>
                  <a:pt x="48514" y="238251"/>
                </a:lnTo>
                <a:close/>
              </a:path>
              <a:path w="292100" h="292100">
                <a:moveTo>
                  <a:pt x="68237" y="238251"/>
                </a:moveTo>
                <a:lnTo>
                  <a:pt x="58343" y="238251"/>
                </a:lnTo>
                <a:lnTo>
                  <a:pt x="58343" y="248030"/>
                </a:lnTo>
                <a:lnTo>
                  <a:pt x="68237" y="248030"/>
                </a:lnTo>
                <a:lnTo>
                  <a:pt x="68237" y="238251"/>
                </a:lnTo>
                <a:close/>
              </a:path>
              <a:path w="292100" h="292100">
                <a:moveTo>
                  <a:pt x="87553" y="238251"/>
                </a:moveTo>
                <a:lnTo>
                  <a:pt x="77711" y="238251"/>
                </a:lnTo>
                <a:lnTo>
                  <a:pt x="77711" y="248030"/>
                </a:lnTo>
                <a:lnTo>
                  <a:pt x="87553" y="248030"/>
                </a:lnTo>
                <a:lnTo>
                  <a:pt x="87553" y="238251"/>
                </a:lnTo>
                <a:close/>
              </a:path>
              <a:path w="292100" h="292100">
                <a:moveTo>
                  <a:pt x="291845" y="199516"/>
                </a:moveTo>
                <a:lnTo>
                  <a:pt x="281990" y="199516"/>
                </a:lnTo>
                <a:lnTo>
                  <a:pt x="281990" y="214122"/>
                </a:lnTo>
                <a:lnTo>
                  <a:pt x="291845" y="214122"/>
                </a:lnTo>
                <a:lnTo>
                  <a:pt x="291845" y="199516"/>
                </a:lnTo>
                <a:close/>
              </a:path>
              <a:path w="292100" h="292100">
                <a:moveTo>
                  <a:pt x="265582" y="24384"/>
                </a:moveTo>
                <a:lnTo>
                  <a:pt x="26263" y="24384"/>
                </a:lnTo>
                <a:lnTo>
                  <a:pt x="24447" y="26288"/>
                </a:lnTo>
                <a:lnTo>
                  <a:pt x="24447" y="189737"/>
                </a:lnTo>
                <a:lnTo>
                  <a:pt x="33921" y="189737"/>
                </a:lnTo>
                <a:lnTo>
                  <a:pt x="33921" y="126618"/>
                </a:lnTo>
                <a:lnTo>
                  <a:pt x="59829" y="126618"/>
                </a:lnTo>
                <a:lnTo>
                  <a:pt x="60921" y="125856"/>
                </a:lnTo>
                <a:lnTo>
                  <a:pt x="61658" y="125094"/>
                </a:lnTo>
                <a:lnTo>
                  <a:pt x="70047" y="116712"/>
                </a:lnTo>
                <a:lnTo>
                  <a:pt x="33921" y="116712"/>
                </a:lnTo>
                <a:lnTo>
                  <a:pt x="33921" y="33909"/>
                </a:lnTo>
                <a:lnTo>
                  <a:pt x="267398" y="33909"/>
                </a:lnTo>
                <a:lnTo>
                  <a:pt x="267398" y="26288"/>
                </a:lnTo>
                <a:lnTo>
                  <a:pt x="265582" y="24384"/>
                </a:lnTo>
                <a:close/>
              </a:path>
              <a:path w="292100" h="292100">
                <a:moveTo>
                  <a:pt x="216342" y="99567"/>
                </a:moveTo>
                <a:lnTo>
                  <a:pt x="204292" y="99567"/>
                </a:lnTo>
                <a:lnTo>
                  <a:pt x="219976" y="119634"/>
                </a:lnTo>
                <a:lnTo>
                  <a:pt x="220713" y="121157"/>
                </a:lnTo>
                <a:lnTo>
                  <a:pt x="222173" y="121538"/>
                </a:lnTo>
                <a:lnTo>
                  <a:pt x="257924" y="121538"/>
                </a:lnTo>
                <a:lnTo>
                  <a:pt x="257924" y="189737"/>
                </a:lnTo>
                <a:lnTo>
                  <a:pt x="267398" y="189737"/>
                </a:lnTo>
                <a:lnTo>
                  <a:pt x="267398" y="112013"/>
                </a:lnTo>
                <a:lnTo>
                  <a:pt x="226186" y="112013"/>
                </a:lnTo>
                <a:lnTo>
                  <a:pt x="216342" y="99567"/>
                </a:lnTo>
                <a:close/>
              </a:path>
              <a:path w="292100" h="292100">
                <a:moveTo>
                  <a:pt x="286758" y="9905"/>
                </a:moveTo>
                <a:lnTo>
                  <a:pt x="275793" y="9905"/>
                </a:lnTo>
                <a:lnTo>
                  <a:pt x="281990" y="16001"/>
                </a:lnTo>
                <a:lnTo>
                  <a:pt x="281990" y="189737"/>
                </a:lnTo>
                <a:lnTo>
                  <a:pt x="291845" y="189737"/>
                </a:lnTo>
                <a:lnTo>
                  <a:pt x="291845" y="24384"/>
                </a:lnTo>
                <a:lnTo>
                  <a:pt x="289976" y="14733"/>
                </a:lnTo>
                <a:lnTo>
                  <a:pt x="286758" y="9905"/>
                </a:lnTo>
                <a:close/>
              </a:path>
              <a:path w="292100" h="292100">
                <a:moveTo>
                  <a:pt x="63080" y="170306"/>
                </a:moveTo>
                <a:lnTo>
                  <a:pt x="43776" y="170306"/>
                </a:lnTo>
                <a:lnTo>
                  <a:pt x="43776" y="179831"/>
                </a:lnTo>
                <a:lnTo>
                  <a:pt x="63080" y="179831"/>
                </a:lnTo>
                <a:lnTo>
                  <a:pt x="63080" y="170306"/>
                </a:lnTo>
                <a:close/>
              </a:path>
              <a:path w="292100" h="292100">
                <a:moveTo>
                  <a:pt x="248069" y="170306"/>
                </a:moveTo>
                <a:lnTo>
                  <a:pt x="228765" y="170306"/>
                </a:lnTo>
                <a:lnTo>
                  <a:pt x="228765" y="179831"/>
                </a:lnTo>
                <a:lnTo>
                  <a:pt x="248069" y="179831"/>
                </a:lnTo>
                <a:lnTo>
                  <a:pt x="248069" y="170306"/>
                </a:lnTo>
                <a:close/>
              </a:path>
              <a:path w="292100" h="292100">
                <a:moveTo>
                  <a:pt x="141211" y="145923"/>
                </a:moveTo>
                <a:lnTo>
                  <a:pt x="131317" y="145923"/>
                </a:lnTo>
                <a:lnTo>
                  <a:pt x="131317" y="155828"/>
                </a:lnTo>
                <a:lnTo>
                  <a:pt x="141211" y="155828"/>
                </a:lnTo>
                <a:lnTo>
                  <a:pt x="141211" y="145923"/>
                </a:lnTo>
                <a:close/>
              </a:path>
              <a:path w="292100" h="292100">
                <a:moveTo>
                  <a:pt x="179831" y="141224"/>
                </a:moveTo>
                <a:lnTo>
                  <a:pt x="170357" y="141224"/>
                </a:lnTo>
                <a:lnTo>
                  <a:pt x="170357" y="150622"/>
                </a:lnTo>
                <a:lnTo>
                  <a:pt x="179831" y="150622"/>
                </a:lnTo>
                <a:lnTo>
                  <a:pt x="179831" y="141224"/>
                </a:lnTo>
                <a:close/>
              </a:path>
              <a:path w="292100" h="292100">
                <a:moveTo>
                  <a:pt x="106111" y="94487"/>
                </a:moveTo>
                <a:lnTo>
                  <a:pt x="92290" y="94487"/>
                </a:lnTo>
                <a:lnTo>
                  <a:pt x="132791" y="134619"/>
                </a:lnTo>
                <a:lnTo>
                  <a:pt x="133883" y="135762"/>
                </a:lnTo>
                <a:lnTo>
                  <a:pt x="134619" y="136016"/>
                </a:lnTo>
                <a:lnTo>
                  <a:pt x="137528" y="136016"/>
                </a:lnTo>
                <a:lnTo>
                  <a:pt x="138988" y="135381"/>
                </a:lnTo>
                <a:lnTo>
                  <a:pt x="140449" y="133857"/>
                </a:lnTo>
                <a:lnTo>
                  <a:pt x="148272" y="124078"/>
                </a:lnTo>
                <a:lnTo>
                  <a:pt x="135712" y="124078"/>
                </a:lnTo>
                <a:lnTo>
                  <a:pt x="106111" y="94487"/>
                </a:lnTo>
                <a:close/>
              </a:path>
              <a:path w="292100" h="292100">
                <a:moveTo>
                  <a:pt x="169256" y="113791"/>
                </a:moveTo>
                <a:lnTo>
                  <a:pt x="156502" y="113791"/>
                </a:lnTo>
                <a:lnTo>
                  <a:pt x="172186" y="129539"/>
                </a:lnTo>
                <a:lnTo>
                  <a:pt x="173278" y="130175"/>
                </a:lnTo>
                <a:lnTo>
                  <a:pt x="174015" y="130937"/>
                </a:lnTo>
                <a:lnTo>
                  <a:pt x="176936" y="130937"/>
                </a:lnTo>
                <a:lnTo>
                  <a:pt x="178028" y="130175"/>
                </a:lnTo>
                <a:lnTo>
                  <a:pt x="179120" y="129539"/>
                </a:lnTo>
                <a:lnTo>
                  <a:pt x="187760" y="119252"/>
                </a:lnTo>
                <a:lnTo>
                  <a:pt x="174739" y="119252"/>
                </a:lnTo>
                <a:lnTo>
                  <a:pt x="169256" y="113791"/>
                </a:lnTo>
                <a:close/>
              </a:path>
              <a:path w="292100" h="292100">
                <a:moveTo>
                  <a:pt x="156502" y="102107"/>
                </a:moveTo>
                <a:lnTo>
                  <a:pt x="153581" y="102107"/>
                </a:lnTo>
                <a:lnTo>
                  <a:pt x="152857" y="103250"/>
                </a:lnTo>
                <a:lnTo>
                  <a:pt x="151764" y="104012"/>
                </a:lnTo>
                <a:lnTo>
                  <a:pt x="135712" y="124078"/>
                </a:lnTo>
                <a:lnTo>
                  <a:pt x="148272" y="124078"/>
                </a:lnTo>
                <a:lnTo>
                  <a:pt x="156502" y="113791"/>
                </a:lnTo>
                <a:lnTo>
                  <a:pt x="169256" y="113791"/>
                </a:lnTo>
                <a:lnTo>
                  <a:pt x="159054" y="103631"/>
                </a:lnTo>
                <a:lnTo>
                  <a:pt x="157962" y="102488"/>
                </a:lnTo>
                <a:lnTo>
                  <a:pt x="156502" y="102107"/>
                </a:lnTo>
                <a:close/>
              </a:path>
              <a:path w="292100" h="292100">
                <a:moveTo>
                  <a:pt x="202831" y="87249"/>
                </a:moveTo>
                <a:lnTo>
                  <a:pt x="201371" y="87884"/>
                </a:lnTo>
                <a:lnTo>
                  <a:pt x="200278" y="89026"/>
                </a:lnTo>
                <a:lnTo>
                  <a:pt x="174739" y="119252"/>
                </a:lnTo>
                <a:lnTo>
                  <a:pt x="187760" y="119252"/>
                </a:lnTo>
                <a:lnTo>
                  <a:pt x="204292" y="99567"/>
                </a:lnTo>
                <a:lnTo>
                  <a:pt x="216342" y="99567"/>
                </a:lnTo>
                <a:lnTo>
                  <a:pt x="208305" y="89407"/>
                </a:lnTo>
                <a:lnTo>
                  <a:pt x="207213" y="87884"/>
                </a:lnTo>
                <a:lnTo>
                  <a:pt x="205752" y="87502"/>
                </a:lnTo>
                <a:lnTo>
                  <a:pt x="204292" y="87502"/>
                </a:lnTo>
                <a:lnTo>
                  <a:pt x="202831" y="87249"/>
                </a:lnTo>
                <a:close/>
              </a:path>
              <a:path w="292100" h="292100">
                <a:moveTo>
                  <a:pt x="93751" y="82041"/>
                </a:moveTo>
                <a:lnTo>
                  <a:pt x="90843" y="82041"/>
                </a:lnTo>
                <a:lnTo>
                  <a:pt x="89014" y="84327"/>
                </a:lnTo>
                <a:lnTo>
                  <a:pt x="56540" y="116712"/>
                </a:lnTo>
                <a:lnTo>
                  <a:pt x="70047" y="116712"/>
                </a:lnTo>
                <a:lnTo>
                  <a:pt x="92290" y="94487"/>
                </a:lnTo>
                <a:lnTo>
                  <a:pt x="106111" y="94487"/>
                </a:lnTo>
                <a:lnTo>
                  <a:pt x="95948" y="84327"/>
                </a:lnTo>
                <a:lnTo>
                  <a:pt x="93751" y="82041"/>
                </a:lnTo>
                <a:close/>
              </a:path>
              <a:path w="292100" h="292100">
                <a:moveTo>
                  <a:pt x="267398" y="33909"/>
                </a:moveTo>
                <a:lnTo>
                  <a:pt x="257924" y="33909"/>
                </a:lnTo>
                <a:lnTo>
                  <a:pt x="257924" y="112013"/>
                </a:lnTo>
                <a:lnTo>
                  <a:pt x="267398" y="112013"/>
                </a:lnTo>
                <a:lnTo>
                  <a:pt x="267398" y="33909"/>
                </a:lnTo>
                <a:close/>
              </a:path>
              <a:path w="292100" h="292100">
                <a:moveTo>
                  <a:pt x="160528" y="82803"/>
                </a:moveTo>
                <a:lnTo>
                  <a:pt x="150698" y="82803"/>
                </a:lnTo>
                <a:lnTo>
                  <a:pt x="150698" y="92328"/>
                </a:lnTo>
                <a:lnTo>
                  <a:pt x="160528" y="92328"/>
                </a:lnTo>
                <a:lnTo>
                  <a:pt x="160528" y="82803"/>
                </a:lnTo>
                <a:close/>
              </a:path>
              <a:path w="292100" h="292100">
                <a:moveTo>
                  <a:pt x="209042" y="68199"/>
                </a:moveTo>
                <a:lnTo>
                  <a:pt x="199555" y="68199"/>
                </a:lnTo>
                <a:lnTo>
                  <a:pt x="199555" y="77724"/>
                </a:lnTo>
                <a:lnTo>
                  <a:pt x="209042" y="77724"/>
                </a:lnTo>
                <a:lnTo>
                  <a:pt x="209042" y="68199"/>
                </a:lnTo>
                <a:close/>
              </a:path>
              <a:path w="292100" h="292100">
                <a:moveTo>
                  <a:pt x="97383" y="63118"/>
                </a:moveTo>
                <a:lnTo>
                  <a:pt x="87553" y="63118"/>
                </a:lnTo>
                <a:lnTo>
                  <a:pt x="87553" y="72898"/>
                </a:lnTo>
                <a:lnTo>
                  <a:pt x="97383" y="72898"/>
                </a:lnTo>
                <a:lnTo>
                  <a:pt x="97383" y="63118"/>
                </a:lnTo>
                <a:close/>
              </a:path>
              <a:path w="292100" h="292100">
                <a:moveTo>
                  <a:pt x="63080" y="43814"/>
                </a:moveTo>
                <a:lnTo>
                  <a:pt x="43776" y="43814"/>
                </a:lnTo>
                <a:lnTo>
                  <a:pt x="43776" y="53593"/>
                </a:lnTo>
                <a:lnTo>
                  <a:pt x="63080" y="53593"/>
                </a:lnTo>
                <a:lnTo>
                  <a:pt x="63080" y="43814"/>
                </a:lnTo>
                <a:close/>
              </a:path>
              <a:path w="292100" h="292100">
                <a:moveTo>
                  <a:pt x="248069" y="43814"/>
                </a:moveTo>
                <a:lnTo>
                  <a:pt x="228765" y="43814"/>
                </a:lnTo>
                <a:lnTo>
                  <a:pt x="228765" y="53593"/>
                </a:lnTo>
                <a:lnTo>
                  <a:pt x="248069" y="53593"/>
                </a:lnTo>
                <a:lnTo>
                  <a:pt x="248069" y="43814"/>
                </a:lnTo>
                <a:close/>
              </a:path>
            </a:pathLst>
          </a:custGeom>
          <a:solidFill>
            <a:srgbClr val="4276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E1E14E5-C824-433E-8837-19C3155CA1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0753" y="5567920"/>
            <a:ext cx="1697998" cy="9013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7DA2418-7212-4DE5-8C82-FEC18CF1C8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31" y="70487"/>
            <a:ext cx="1282669" cy="11473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790645-CCBA-4D28-9963-03EFD108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73" y="456810"/>
            <a:ext cx="10515600" cy="1325563"/>
          </a:xfrm>
        </p:spPr>
        <p:txBody>
          <a:bodyPr/>
          <a:lstStyle/>
          <a:p>
            <a:r>
              <a:rPr lang="en-US" altLang="zh-CN" dirty="0"/>
              <a:t>           </a:t>
            </a:r>
            <a:r>
              <a:rPr lang="en-US" altLang="zh-CN" sz="3600" b="1" dirty="0"/>
              <a:t>Our Facility ( 11</a:t>
            </a:r>
            <a:r>
              <a:rPr lang="en-US" altLang="zh-CN" sz="3600" dirty="0"/>
              <a:t>,3</a:t>
            </a:r>
            <a:r>
              <a:rPr lang="en-US" altLang="zh-CN" sz="3600" b="1" dirty="0"/>
              <a:t>000 M</a:t>
            </a:r>
            <a:r>
              <a:rPr lang="en-US" altLang="zh-CN" sz="3600" b="1" baseline="30000" dirty="0"/>
              <a:t>2 </a:t>
            </a:r>
            <a:r>
              <a:rPr lang="en-US" altLang="zh-CN" sz="3600" b="1" dirty="0"/>
              <a:t>)</a:t>
            </a:r>
            <a:endParaRPr lang="zh-CN" altLang="en-US" sz="3600" b="1" baseline="30000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158DF50-336C-40F8-8816-7F7F5E85A518}"/>
              </a:ext>
            </a:extLst>
          </p:cNvPr>
          <p:cNvCxnSpPr/>
          <p:nvPr/>
        </p:nvCxnSpPr>
        <p:spPr>
          <a:xfrm>
            <a:off x="829383" y="1510301"/>
            <a:ext cx="10428270" cy="0"/>
          </a:xfrm>
          <a:prstGeom prst="line">
            <a:avLst/>
          </a:prstGeom>
          <a:ln w="19050">
            <a:solidFill>
              <a:srgbClr val="36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0432C653-DFB4-40C4-B5E7-7CEA7364E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04" y="185308"/>
            <a:ext cx="1282669" cy="11473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D0CD832-A60B-470B-9A37-D580BAD0B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873" y="2702080"/>
            <a:ext cx="2272974" cy="19748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98D737-9655-4469-A037-F5489207E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835" y="2644135"/>
            <a:ext cx="1995961" cy="20907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05837B1-72AA-4755-B02F-83938C77D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53" y="2201444"/>
            <a:ext cx="6337819" cy="314624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1ED2C9C-74A8-4BD0-A040-AF9000D67571}"/>
              </a:ext>
            </a:extLst>
          </p:cNvPr>
          <p:cNvSpPr txBox="1"/>
          <p:nvPr/>
        </p:nvSpPr>
        <p:spPr>
          <a:xfrm>
            <a:off x="7510776" y="4716266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Factory 1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49EC361-BF64-46AC-8F01-0BCBD32A7C08}"/>
              </a:ext>
            </a:extLst>
          </p:cNvPr>
          <p:cNvSpPr txBox="1"/>
          <p:nvPr/>
        </p:nvSpPr>
        <p:spPr>
          <a:xfrm>
            <a:off x="9705593" y="4706289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Factory 2-5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66ADF58-DBF4-4A47-9583-3516A3FD70A6}"/>
              </a:ext>
            </a:extLst>
          </p:cNvPr>
          <p:cNvSpPr txBox="1"/>
          <p:nvPr/>
        </p:nvSpPr>
        <p:spPr>
          <a:xfrm>
            <a:off x="2642877" y="5669496"/>
            <a:ext cx="147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GMP Factory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83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683" y="547117"/>
            <a:ext cx="419100" cy="455295"/>
          </a:xfrm>
          <a:custGeom>
            <a:avLst/>
            <a:gdLst/>
            <a:ahLst/>
            <a:cxnLst/>
            <a:rect l="l" t="t" r="r" b="b"/>
            <a:pathLst>
              <a:path w="419100" h="455294">
                <a:moveTo>
                  <a:pt x="200012" y="83438"/>
                </a:moveTo>
                <a:lnTo>
                  <a:pt x="0" y="155448"/>
                </a:lnTo>
                <a:lnTo>
                  <a:pt x="0" y="454913"/>
                </a:lnTo>
                <a:lnTo>
                  <a:pt x="26657" y="454913"/>
                </a:lnTo>
                <a:lnTo>
                  <a:pt x="26657" y="168656"/>
                </a:lnTo>
                <a:lnTo>
                  <a:pt x="177152" y="119380"/>
                </a:lnTo>
                <a:lnTo>
                  <a:pt x="253398" y="119380"/>
                </a:lnTo>
                <a:lnTo>
                  <a:pt x="253377" y="115697"/>
                </a:lnTo>
                <a:lnTo>
                  <a:pt x="200012" y="83438"/>
                </a:lnTo>
                <a:close/>
              </a:path>
              <a:path w="419100" h="455294">
                <a:moveTo>
                  <a:pt x="150495" y="403733"/>
                </a:moveTo>
                <a:lnTo>
                  <a:pt x="55257" y="411353"/>
                </a:lnTo>
                <a:lnTo>
                  <a:pt x="55257" y="453009"/>
                </a:lnTo>
                <a:lnTo>
                  <a:pt x="150495" y="453009"/>
                </a:lnTo>
                <a:lnTo>
                  <a:pt x="150495" y="403733"/>
                </a:lnTo>
                <a:close/>
              </a:path>
              <a:path w="419100" h="455294">
                <a:moveTo>
                  <a:pt x="253398" y="119380"/>
                </a:moveTo>
                <a:lnTo>
                  <a:pt x="177152" y="119380"/>
                </a:lnTo>
                <a:lnTo>
                  <a:pt x="177152" y="453009"/>
                </a:lnTo>
                <a:lnTo>
                  <a:pt x="255270" y="453009"/>
                </a:lnTo>
                <a:lnTo>
                  <a:pt x="253398" y="119380"/>
                </a:lnTo>
                <a:close/>
              </a:path>
              <a:path w="419100" h="455294">
                <a:moveTo>
                  <a:pt x="355343" y="32258"/>
                </a:moveTo>
                <a:lnTo>
                  <a:pt x="299097" y="32258"/>
                </a:lnTo>
                <a:lnTo>
                  <a:pt x="299097" y="453009"/>
                </a:lnTo>
                <a:lnTo>
                  <a:pt x="419100" y="453009"/>
                </a:lnTo>
                <a:lnTo>
                  <a:pt x="419100" y="426466"/>
                </a:lnTo>
                <a:lnTo>
                  <a:pt x="377177" y="426466"/>
                </a:lnTo>
                <a:lnTo>
                  <a:pt x="377177" y="51181"/>
                </a:lnTo>
                <a:lnTo>
                  <a:pt x="355343" y="32258"/>
                </a:lnTo>
                <a:close/>
              </a:path>
              <a:path w="419100" h="455294">
                <a:moveTo>
                  <a:pt x="150495" y="326009"/>
                </a:moveTo>
                <a:lnTo>
                  <a:pt x="55257" y="341122"/>
                </a:lnTo>
                <a:lnTo>
                  <a:pt x="55257" y="382905"/>
                </a:lnTo>
                <a:lnTo>
                  <a:pt x="150495" y="373380"/>
                </a:lnTo>
                <a:lnTo>
                  <a:pt x="150495" y="326009"/>
                </a:lnTo>
                <a:close/>
              </a:path>
              <a:path w="419100" h="455294">
                <a:moveTo>
                  <a:pt x="150495" y="244475"/>
                </a:moveTo>
                <a:lnTo>
                  <a:pt x="55257" y="269113"/>
                </a:lnTo>
                <a:lnTo>
                  <a:pt x="55257" y="310896"/>
                </a:lnTo>
                <a:lnTo>
                  <a:pt x="150495" y="291973"/>
                </a:lnTo>
                <a:lnTo>
                  <a:pt x="150495" y="244475"/>
                </a:lnTo>
                <a:close/>
              </a:path>
              <a:path w="419100" h="455294">
                <a:moveTo>
                  <a:pt x="150495" y="162941"/>
                </a:moveTo>
                <a:lnTo>
                  <a:pt x="55257" y="195199"/>
                </a:lnTo>
                <a:lnTo>
                  <a:pt x="55257" y="238887"/>
                </a:lnTo>
                <a:lnTo>
                  <a:pt x="150495" y="212344"/>
                </a:lnTo>
                <a:lnTo>
                  <a:pt x="150495" y="162941"/>
                </a:lnTo>
                <a:close/>
              </a:path>
              <a:path w="419100" h="455294">
                <a:moveTo>
                  <a:pt x="318122" y="0"/>
                </a:moveTo>
                <a:lnTo>
                  <a:pt x="120002" y="73913"/>
                </a:lnTo>
                <a:lnTo>
                  <a:pt x="120002" y="92837"/>
                </a:lnTo>
                <a:lnTo>
                  <a:pt x="299097" y="32258"/>
                </a:lnTo>
                <a:lnTo>
                  <a:pt x="355343" y="32258"/>
                </a:lnTo>
                <a:lnTo>
                  <a:pt x="318122" y="0"/>
                </a:lnTo>
                <a:close/>
              </a:path>
            </a:pathLst>
          </a:custGeom>
          <a:solidFill>
            <a:srgbClr val="4276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3545" y="920367"/>
            <a:ext cx="6783705" cy="33598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dirty="0">
                <a:solidFill>
                  <a:srgbClr val="000000"/>
                </a:solidFill>
              </a:rPr>
              <a:t>Factory </a:t>
            </a:r>
            <a:r>
              <a:rPr lang="en-US" altLang="zh-CN" sz="2100" dirty="0">
                <a:solidFill>
                  <a:srgbClr val="000000"/>
                </a:solidFill>
              </a:rPr>
              <a:t>And C</a:t>
            </a:r>
            <a:r>
              <a:rPr lang="en-US" sz="2100" dirty="0">
                <a:solidFill>
                  <a:srgbClr val="000000"/>
                </a:solidFill>
              </a:rPr>
              <a:t>apacity</a:t>
            </a:r>
            <a:endParaRPr sz="21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07964"/>
              </p:ext>
            </p:extLst>
          </p:nvPr>
        </p:nvGraphicFramePr>
        <p:xfrm>
          <a:off x="2066925" y="2142075"/>
          <a:ext cx="7162800" cy="2069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>
                          <a:latin typeface="微软雅黑"/>
                          <a:cs typeface="微软雅黑"/>
                        </a:rPr>
                        <a:t>project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solidFill>
                      <a:srgbClr val="E19A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1600" b="1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content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solidFill>
                      <a:srgbClr val="DFBA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600" b="1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Production line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21 sets of clean workshop, 37 product lines, clean drying workshop 11,300 square meters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；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D9D9D9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1600" b="1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Daily capacity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12 </a:t>
                      </a:r>
                      <a:r>
                        <a:rPr lang="en-US" altLang="zh-CN" sz="1600" dirty="0" err="1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millon</a:t>
                      </a:r>
                      <a:r>
                        <a:rPr lang="en-US" sz="16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tests per day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1600" b="1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Month capacity</a:t>
                      </a:r>
                      <a:endParaRPr lang="en-US" altLang="zh-CN"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38735" marB="0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300 million </a:t>
                      </a:r>
                      <a:r>
                        <a:rPr lang="en-US" altLang="zh-CN" sz="16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tests</a:t>
                      </a:r>
                      <a:r>
                        <a:rPr lang="en-US" sz="16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404040"/>
                          </a:solidFill>
                          <a:latin typeface="微软雅黑"/>
                          <a:cs typeface="微软雅黑"/>
                        </a:rPr>
                        <a:t>per month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object 5">
            <a:extLst>
              <a:ext uri="{FF2B5EF4-FFF2-40B4-BE49-F238E27FC236}">
                <a16:creationId xmlns:a16="http://schemas.microsoft.com/office/drawing/2014/main" id="{48A5FE18-1DE2-4EDD-A9D0-1E5C4789A7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6925" y="4415630"/>
            <a:ext cx="1948813" cy="21537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C6965C-AA61-45AF-9EFD-C3EA74CCF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945" y="0"/>
            <a:ext cx="1282669" cy="1147312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FF6577F-C810-4EBB-BB6B-71910AEF86BD}"/>
              </a:ext>
            </a:extLst>
          </p:cNvPr>
          <p:cNvCxnSpPr/>
          <p:nvPr/>
        </p:nvCxnSpPr>
        <p:spPr>
          <a:xfrm>
            <a:off x="829383" y="1510301"/>
            <a:ext cx="10428270" cy="0"/>
          </a:xfrm>
          <a:prstGeom prst="line">
            <a:avLst/>
          </a:prstGeom>
          <a:ln w="19050">
            <a:solidFill>
              <a:srgbClr val="36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ject 5">
            <a:extLst>
              <a:ext uri="{FF2B5EF4-FFF2-40B4-BE49-F238E27FC236}">
                <a16:creationId xmlns:a16="http://schemas.microsoft.com/office/drawing/2014/main" id="{7F3B0B90-4AD4-4260-9500-15F4E7BFD76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135" y="4441357"/>
            <a:ext cx="1844230" cy="21537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3EC2AB1-A815-48C8-BDB0-0AAD3CAE1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402" y="4457425"/>
            <a:ext cx="2886149" cy="21216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790645-CCBA-4D28-9963-03EFD108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53" y="485385"/>
            <a:ext cx="10515600" cy="1325563"/>
          </a:xfrm>
        </p:spPr>
        <p:txBody>
          <a:bodyPr/>
          <a:lstStyle/>
          <a:p>
            <a:r>
              <a:rPr lang="en-US" altLang="zh-CN" dirty="0"/>
              <a:t>           </a:t>
            </a:r>
            <a:r>
              <a:rPr lang="en-US" altLang="zh-CN" sz="3600" b="1" dirty="0"/>
              <a:t>Our Laboratories ( 1000 M</a:t>
            </a:r>
            <a:r>
              <a:rPr lang="en-US" altLang="zh-CN" sz="3600" b="1" baseline="30000" dirty="0"/>
              <a:t>2 </a:t>
            </a:r>
            <a:r>
              <a:rPr lang="en-US" altLang="zh-CN" sz="3600" b="1" dirty="0"/>
              <a:t>)</a:t>
            </a:r>
            <a:endParaRPr lang="zh-CN" altLang="en-US" sz="3600" b="1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158DF50-336C-40F8-8816-7F7F5E85A518}"/>
              </a:ext>
            </a:extLst>
          </p:cNvPr>
          <p:cNvCxnSpPr/>
          <p:nvPr/>
        </p:nvCxnSpPr>
        <p:spPr>
          <a:xfrm>
            <a:off x="829383" y="1510301"/>
            <a:ext cx="10428270" cy="0"/>
          </a:xfrm>
          <a:prstGeom prst="line">
            <a:avLst/>
          </a:prstGeom>
          <a:ln w="19050">
            <a:solidFill>
              <a:srgbClr val="36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8">
            <a:extLst>
              <a:ext uri="{FF2B5EF4-FFF2-40B4-BE49-F238E27FC236}">
                <a16:creationId xmlns:a16="http://schemas.microsoft.com/office/drawing/2014/main" id="{4D0BCB77-D489-4590-8643-F3D6B1FDD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2" y="4210013"/>
            <a:ext cx="18827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258CCBDE-6C58-4FAB-94AF-4FA27D221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87788"/>
            <a:ext cx="18891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11">
            <a:extLst>
              <a:ext uri="{FF2B5EF4-FFF2-40B4-BE49-F238E27FC236}">
                <a16:creationId xmlns:a16="http://schemas.microsoft.com/office/drawing/2014/main" id="{7E1D83B3-A5F4-4632-9D48-2BBF527E1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7" y="4210013"/>
            <a:ext cx="18700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8">
            <a:extLst>
              <a:ext uri="{FF2B5EF4-FFF2-40B4-BE49-F238E27FC236}">
                <a16:creationId xmlns:a16="http://schemas.microsoft.com/office/drawing/2014/main" id="{1299530D-4BD1-40D4-BF54-579888C269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7" y="1595233"/>
            <a:ext cx="18700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12">
            <a:extLst>
              <a:ext uri="{FF2B5EF4-FFF2-40B4-BE49-F238E27FC236}">
                <a16:creationId xmlns:a16="http://schemas.microsoft.com/office/drawing/2014/main" id="{A707AFC3-E49E-405A-9D50-E57CB47D0C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7" y="1595233"/>
            <a:ext cx="186213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3">
            <a:extLst>
              <a:ext uri="{FF2B5EF4-FFF2-40B4-BE49-F238E27FC236}">
                <a16:creationId xmlns:a16="http://schemas.microsoft.com/office/drawing/2014/main" id="{33B7A5C8-72FE-446A-A786-C5FD35150B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95233"/>
            <a:ext cx="188912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14">
            <a:extLst>
              <a:ext uri="{FF2B5EF4-FFF2-40B4-BE49-F238E27FC236}">
                <a16:creationId xmlns:a16="http://schemas.microsoft.com/office/drawing/2014/main" id="{E779E899-3DB3-4572-859B-EB3BF0DFE2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2" y="1560308"/>
            <a:ext cx="18827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9">
            <a:extLst>
              <a:ext uri="{FF2B5EF4-FFF2-40B4-BE49-F238E27FC236}">
                <a16:creationId xmlns:a16="http://schemas.microsoft.com/office/drawing/2014/main" id="{72929467-B5AD-4F2C-B746-94CD966ECD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7" y="4125708"/>
            <a:ext cx="18669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381583-6C70-44A5-AF6C-790DDBD309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04" y="185308"/>
            <a:ext cx="1282669" cy="11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67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790645-CCBA-4D28-9963-03EFD108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53" y="485385"/>
            <a:ext cx="10515600" cy="1325563"/>
          </a:xfrm>
        </p:spPr>
        <p:txBody>
          <a:bodyPr/>
          <a:lstStyle/>
          <a:p>
            <a:r>
              <a:rPr lang="en-US" altLang="zh-CN" dirty="0"/>
              <a:t>       </a:t>
            </a:r>
            <a:r>
              <a:rPr lang="en-US" altLang="zh-CN" sz="3600" b="1" dirty="0"/>
              <a:t>COVID19 Antigen test in Germany</a:t>
            </a:r>
            <a:endParaRPr lang="zh-CN" altLang="en-US" sz="3600" b="1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158DF50-336C-40F8-8816-7F7F5E85A518}"/>
              </a:ext>
            </a:extLst>
          </p:cNvPr>
          <p:cNvCxnSpPr/>
          <p:nvPr/>
        </p:nvCxnSpPr>
        <p:spPr>
          <a:xfrm>
            <a:off x="829383" y="1510301"/>
            <a:ext cx="10428270" cy="0"/>
          </a:xfrm>
          <a:prstGeom prst="line">
            <a:avLst/>
          </a:prstGeom>
          <a:ln w="19050">
            <a:solidFill>
              <a:srgbClr val="36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2B381583-6C70-44A5-AF6C-790DDBD30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04" y="185308"/>
            <a:ext cx="1282669" cy="11473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74" y="1751611"/>
            <a:ext cx="6489036" cy="462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11142" y="2737262"/>
            <a:ext cx="42632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Evaluated and approved by PEI country lab in Feb 2021.</a:t>
            </a:r>
          </a:p>
          <a:p>
            <a:r>
              <a:rPr lang="de-DE" altLang="zh-CN" b="1" dirty="0"/>
              <a:t>Paul-Ehrlich-Institut</a:t>
            </a:r>
          </a:p>
          <a:p>
            <a:r>
              <a:rPr lang="de-DE" altLang="zh-CN" b="1" dirty="0"/>
              <a:t>Paul-Ehrlich-Str. 51-59</a:t>
            </a:r>
          </a:p>
          <a:p>
            <a:r>
              <a:rPr lang="de-DE" altLang="zh-CN" b="1" dirty="0"/>
              <a:t>63225 Langen, Germany</a:t>
            </a:r>
          </a:p>
          <a:p>
            <a:r>
              <a:rPr lang="de-DE" altLang="zh-CN" b="1" dirty="0"/>
              <a:t>www.pei.de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7201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790645-CCBA-4D28-9963-03EFD108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53" y="485385"/>
            <a:ext cx="10515600" cy="1325563"/>
          </a:xfrm>
        </p:spPr>
        <p:txBody>
          <a:bodyPr/>
          <a:lstStyle/>
          <a:p>
            <a:r>
              <a:rPr lang="en-US" altLang="zh-CN" dirty="0"/>
              <a:t>       </a:t>
            </a:r>
            <a:r>
              <a:rPr lang="en-US" altLang="zh-CN" sz="3600" b="1" dirty="0"/>
              <a:t>COVID19 Antigen test in Germany</a:t>
            </a:r>
            <a:endParaRPr lang="zh-CN" altLang="en-US" sz="3600" b="1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158DF50-336C-40F8-8816-7F7F5E85A518}"/>
              </a:ext>
            </a:extLst>
          </p:cNvPr>
          <p:cNvCxnSpPr/>
          <p:nvPr/>
        </p:nvCxnSpPr>
        <p:spPr>
          <a:xfrm>
            <a:off x="829383" y="1510301"/>
            <a:ext cx="10428270" cy="0"/>
          </a:xfrm>
          <a:prstGeom prst="line">
            <a:avLst/>
          </a:prstGeom>
          <a:ln w="19050">
            <a:solidFill>
              <a:srgbClr val="36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2B381583-6C70-44A5-AF6C-790DDBD30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04" y="185308"/>
            <a:ext cx="1282669" cy="11473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83" y="1603169"/>
            <a:ext cx="5003906" cy="334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89" y="1603169"/>
            <a:ext cx="5212080" cy="465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272" y="5364480"/>
            <a:ext cx="505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Approved by </a:t>
            </a:r>
            <a:r>
              <a:rPr lang="en-US" altLang="zh-CN" b="1" dirty="0" err="1"/>
              <a:t>Bfarm</a:t>
            </a:r>
            <a:r>
              <a:rPr lang="en-US" altLang="zh-CN" b="1" dirty="0"/>
              <a:t> against </a:t>
            </a:r>
            <a:r>
              <a:rPr lang="en-US" altLang="zh-CN" b="1" dirty="0" err="1"/>
              <a:t>Anbio’s</a:t>
            </a:r>
            <a:r>
              <a:rPr lang="en-US" altLang="zh-CN" b="1" dirty="0"/>
              <a:t> COVID19 Antigen Self-Test since Mar, 2019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31562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981FB50-6095-4E5C-881D-AFB7DCB96FF0}"/>
              </a:ext>
            </a:extLst>
          </p:cNvPr>
          <p:cNvSpPr/>
          <p:nvPr/>
        </p:nvSpPr>
        <p:spPr>
          <a:xfrm>
            <a:off x="504352" y="4667250"/>
            <a:ext cx="3534248" cy="68044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7790645-CCBA-4D28-9963-03EFD108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53" y="485385"/>
            <a:ext cx="10515600" cy="1325563"/>
          </a:xfrm>
        </p:spPr>
        <p:txBody>
          <a:bodyPr/>
          <a:lstStyle/>
          <a:p>
            <a:r>
              <a:rPr lang="en-US" altLang="zh-CN" dirty="0"/>
              <a:t>       </a:t>
            </a:r>
            <a:r>
              <a:rPr lang="en-US" altLang="zh-CN" sz="3600" b="1" dirty="0"/>
              <a:t>COVID19 Antigen test in Germany</a:t>
            </a:r>
            <a:endParaRPr lang="zh-CN" altLang="en-US" sz="3600" b="1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158DF50-336C-40F8-8816-7F7F5E85A518}"/>
              </a:ext>
            </a:extLst>
          </p:cNvPr>
          <p:cNvCxnSpPr/>
          <p:nvPr/>
        </p:nvCxnSpPr>
        <p:spPr>
          <a:xfrm>
            <a:off x="829383" y="1510301"/>
            <a:ext cx="10428270" cy="0"/>
          </a:xfrm>
          <a:prstGeom prst="line">
            <a:avLst/>
          </a:prstGeom>
          <a:ln w="19050">
            <a:solidFill>
              <a:srgbClr val="36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2B381583-6C70-44A5-AF6C-790DDBD30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04" y="185308"/>
            <a:ext cx="1282669" cy="11473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8723BF-56A9-4E0D-916E-66B128CBC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52" y="1676362"/>
            <a:ext cx="4788146" cy="37276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923481-85C6-434B-8658-C23659E01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199" y="1547232"/>
            <a:ext cx="5480332" cy="414041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815864E-6118-4C9A-BD9A-3502D1E4C17D}"/>
              </a:ext>
            </a:extLst>
          </p:cNvPr>
          <p:cNvSpPr/>
          <p:nvPr/>
        </p:nvSpPr>
        <p:spPr>
          <a:xfrm>
            <a:off x="504352" y="4667250"/>
            <a:ext cx="4778725" cy="6804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4352" y="5687645"/>
            <a:ext cx="10639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15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BfArA</a:t>
            </a:r>
            <a:r>
              <a:rPr lang="en-US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List website of Professional Test in Germany:</a:t>
            </a:r>
            <a:endParaRPr lang="zh-CN" altLang="zh-CN" sz="15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28600" indent="266700" algn="just"/>
            <a:r>
              <a:rPr lang="en-US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hlinkClick r:id="rId5"/>
              </a:rPr>
              <a:t>https://antigentest.bfarm.de/ords/f?p=101:100:1985997517383:::::&amp;tz=8:00</a:t>
            </a:r>
            <a:endParaRPr lang="en-US" altLang="zh-CN" sz="15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0" algn="just"/>
            <a:r>
              <a:rPr lang="en-US" altLang="zh-CN" sz="15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BfArA</a:t>
            </a:r>
            <a:r>
              <a:rPr lang="en-US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List website of Home Test in Germany:</a:t>
            </a:r>
            <a:endParaRPr lang="zh-CN" altLang="zh-CN" sz="15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28600" indent="266700" algn="just"/>
            <a:r>
              <a:rPr lang="en-US" altLang="zh-CN" sz="15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500" u="sng" kern="100" dirty="0">
                <a:solidFill>
                  <a:srgbClr val="0563C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hlinkClick r:id="rId6"/>
              </a:rPr>
              <a:t>https://www.bfarm.de/DE/Medizinprodukte/Antigentests/_node.html</a:t>
            </a:r>
            <a:endParaRPr lang="zh-CN" altLang="zh-CN" sz="15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86B87DF-58F2-485C-A6E3-6AEEAE622AC3}"/>
              </a:ext>
            </a:extLst>
          </p:cNvPr>
          <p:cNvSpPr/>
          <p:nvPr/>
        </p:nvSpPr>
        <p:spPr>
          <a:xfrm>
            <a:off x="5629275" y="5086350"/>
            <a:ext cx="5776298" cy="7143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07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CCFEA-CF75-48D8-9693-B77E5C5B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28" y="2050086"/>
            <a:ext cx="10319535" cy="3045896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We develop, manufacture, and distribute POCT </a:t>
            </a:r>
            <a:r>
              <a:rPr lang="en-US" altLang="zh-CN" sz="40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products worldwide</a:t>
            </a: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AE8BA0-D640-4AD5-ABA5-DF236780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00" y="304800"/>
            <a:ext cx="1282669" cy="11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74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790645-CCBA-4D28-9963-03EFD108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485385"/>
            <a:ext cx="11038578" cy="1325563"/>
          </a:xfrm>
        </p:spPr>
        <p:txBody>
          <a:bodyPr>
            <a:normAutofit/>
          </a:bodyPr>
          <a:lstStyle/>
          <a:p>
            <a:r>
              <a:rPr lang="en-US" altLang="zh-CN" sz="3000" b="1" dirty="0"/>
              <a:t>COVID19 Antigen test sales and donation in Germany</a:t>
            </a:r>
            <a:endParaRPr lang="zh-CN" altLang="en-US" sz="3000" b="1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158DF50-336C-40F8-8816-7F7F5E85A518}"/>
              </a:ext>
            </a:extLst>
          </p:cNvPr>
          <p:cNvCxnSpPr/>
          <p:nvPr/>
        </p:nvCxnSpPr>
        <p:spPr>
          <a:xfrm>
            <a:off x="829383" y="1510301"/>
            <a:ext cx="10428270" cy="0"/>
          </a:xfrm>
          <a:prstGeom prst="line">
            <a:avLst/>
          </a:prstGeom>
          <a:ln w="19050">
            <a:solidFill>
              <a:srgbClr val="36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2B381583-6C70-44A5-AF6C-790DDBD30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31" y="241923"/>
            <a:ext cx="1282669" cy="114731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9571DF0-FC82-4AA2-9E6B-E900B3184657}"/>
              </a:ext>
            </a:extLst>
          </p:cNvPr>
          <p:cNvSpPr txBox="1"/>
          <p:nvPr/>
        </p:nvSpPr>
        <p:spPr>
          <a:xfrm>
            <a:off x="146371" y="1810948"/>
            <a:ext cx="7302259" cy="2344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/>
              <a:t> Our current sales in Germany: 150 million tests of home test reagents and 50 million tests of professional market reagents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/>
              <a:t> At the same time we donated some home test reagents to Chile, Germany , Brazil, Thailand and so on.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0B1FFC1-CC0E-4381-A8D0-DC31466E2902}"/>
              </a:ext>
            </a:extLst>
          </p:cNvPr>
          <p:cNvSpPr txBox="1"/>
          <p:nvPr/>
        </p:nvSpPr>
        <p:spPr>
          <a:xfrm>
            <a:off x="384496" y="4455762"/>
            <a:ext cx="6549704" cy="1420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70C0"/>
                </a:solidFill>
              </a:rPr>
              <a:t> Our orders for the next three months in Germany : 400 million tests of home test reagents and 100 million tests of professional market reagents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2ED4FD3-F773-4127-81E9-D645837BA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95" y="1924120"/>
            <a:ext cx="3950870" cy="26339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CF01C22-18B5-4A4C-9FB8-59C787DEA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33" y="4775464"/>
            <a:ext cx="2887857" cy="184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18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6CAFEDF-02B9-4322-842B-7A0F1FE33D8F}"/>
              </a:ext>
            </a:extLst>
          </p:cNvPr>
          <p:cNvSpPr/>
          <p:nvPr/>
        </p:nvSpPr>
        <p:spPr>
          <a:xfrm>
            <a:off x="0" y="5871635"/>
            <a:ext cx="12192000" cy="12441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E730632-AA62-49B3-834F-6A5CEF5C6E85}"/>
              </a:ext>
            </a:extLst>
          </p:cNvPr>
          <p:cNvSpPr/>
          <p:nvPr/>
        </p:nvSpPr>
        <p:spPr>
          <a:xfrm>
            <a:off x="1" y="-1"/>
            <a:ext cx="4825564" cy="8305545"/>
          </a:xfrm>
          <a:custGeom>
            <a:avLst/>
            <a:gdLst/>
            <a:ahLst/>
            <a:cxnLst/>
            <a:rect l="l" t="t" r="r" b="b"/>
            <a:pathLst>
              <a:path w="4106964" h="4299942">
                <a:moveTo>
                  <a:pt x="0" y="0"/>
                </a:moveTo>
                <a:lnTo>
                  <a:pt x="3398556" y="0"/>
                </a:lnTo>
                <a:lnTo>
                  <a:pt x="4106964" y="1472607"/>
                </a:lnTo>
                <a:lnTo>
                  <a:pt x="2724810" y="4299942"/>
                </a:lnTo>
                <a:lnTo>
                  <a:pt x="0" y="4299942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8" name="矩形 3">
            <a:extLst>
              <a:ext uri="{FF2B5EF4-FFF2-40B4-BE49-F238E27FC236}">
                <a16:creationId xmlns:a16="http://schemas.microsoft.com/office/drawing/2014/main" id="{675F0824-EF76-4A0F-97DB-B95A4536248E}"/>
              </a:ext>
            </a:extLst>
          </p:cNvPr>
          <p:cNvSpPr/>
          <p:nvPr/>
        </p:nvSpPr>
        <p:spPr>
          <a:xfrm>
            <a:off x="0" y="-1"/>
            <a:ext cx="4165243" cy="8305545"/>
          </a:xfrm>
          <a:custGeom>
            <a:avLst/>
            <a:gdLst/>
            <a:ahLst/>
            <a:cxnLst/>
            <a:rect l="l" t="t" r="r" b="b"/>
            <a:pathLst>
              <a:path w="3545130" h="4299942">
                <a:moveTo>
                  <a:pt x="0" y="0"/>
                </a:moveTo>
                <a:lnTo>
                  <a:pt x="2836722" y="0"/>
                </a:lnTo>
                <a:lnTo>
                  <a:pt x="3545130" y="1472607"/>
                </a:lnTo>
                <a:lnTo>
                  <a:pt x="2162976" y="4299942"/>
                </a:lnTo>
                <a:lnTo>
                  <a:pt x="0" y="4299942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323F9486-F751-4F27-ABCC-80892D4424A2}"/>
              </a:ext>
            </a:extLst>
          </p:cNvPr>
          <p:cNvCxnSpPr>
            <a:cxnSpLocks/>
          </p:cNvCxnSpPr>
          <p:nvPr/>
        </p:nvCxnSpPr>
        <p:spPr>
          <a:xfrm>
            <a:off x="4825565" y="2847975"/>
            <a:ext cx="7366434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725DCF31.wma">
            <a:hlinkClick r:id="" action="ppaction://media"/>
            <a:extLst>
              <a:ext uri="{FF2B5EF4-FFF2-40B4-BE49-F238E27FC236}">
                <a16:creationId xmlns:a16="http://schemas.microsoft.com/office/drawing/2014/main" id="{726E63D5-3260-46BD-B4B0-87D1F224C634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84" y="-988484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标题 1">
            <a:extLst>
              <a:ext uri="{FF2B5EF4-FFF2-40B4-BE49-F238E27FC236}">
                <a16:creationId xmlns:a16="http://schemas.microsoft.com/office/drawing/2014/main" id="{534A3ADB-D15B-4E97-BFBC-5E978FEF5770}"/>
              </a:ext>
            </a:extLst>
          </p:cNvPr>
          <p:cNvSpPr txBox="1">
            <a:spLocks/>
          </p:cNvSpPr>
          <p:nvPr/>
        </p:nvSpPr>
        <p:spPr>
          <a:xfrm>
            <a:off x="5738284" y="1029416"/>
            <a:ext cx="4410489" cy="1420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THANK YOU</a:t>
            </a:r>
            <a:endParaRPr lang="zh-CN" altLang="en-US" sz="4800" i="1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45E648-5C75-401C-8680-0C5622203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47" y="3304174"/>
            <a:ext cx="1897425" cy="16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5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E607995-1A38-4800-9753-99A8B9EA4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309" y="5150859"/>
            <a:ext cx="1315736" cy="157128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7790645-CCBA-4D28-9963-03EFD108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26" y="67870"/>
            <a:ext cx="10515600" cy="1325563"/>
          </a:xfrm>
        </p:spPr>
        <p:txBody>
          <a:bodyPr/>
          <a:lstStyle/>
          <a:p>
            <a:r>
              <a:rPr lang="en-US" altLang="zh-CN" dirty="0"/>
              <a:t>                </a:t>
            </a:r>
            <a:r>
              <a:rPr lang="en-US" altLang="zh-CN" sz="3600" b="1" dirty="0"/>
              <a:t>About Us</a:t>
            </a:r>
            <a:endParaRPr lang="zh-CN" altLang="en-US" sz="3600" b="1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158DF50-336C-40F8-8816-7F7F5E85A518}"/>
              </a:ext>
            </a:extLst>
          </p:cNvPr>
          <p:cNvCxnSpPr/>
          <p:nvPr/>
        </p:nvCxnSpPr>
        <p:spPr>
          <a:xfrm>
            <a:off x="681091" y="1558354"/>
            <a:ext cx="10428270" cy="0"/>
          </a:xfrm>
          <a:prstGeom prst="line">
            <a:avLst/>
          </a:prstGeom>
          <a:ln w="19050">
            <a:solidFill>
              <a:srgbClr val="36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74334CA7-072D-400C-90F9-ACCC500320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5"/>
          <a:stretch/>
        </p:blipFill>
        <p:spPr>
          <a:xfrm>
            <a:off x="8121748" y="2295504"/>
            <a:ext cx="3438713" cy="342900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BB875B9-0740-423D-A0A6-56684076B1EC}"/>
              </a:ext>
            </a:extLst>
          </p:cNvPr>
          <p:cNvSpPr txBox="1"/>
          <p:nvPr/>
        </p:nvSpPr>
        <p:spPr>
          <a:xfrm rot="18240000">
            <a:off x="7218391" y="2726701"/>
            <a:ext cx="2760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36B4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Anbio</a:t>
            </a:r>
            <a:r>
              <a:rPr lang="en-US" altLang="zh-CN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 </a:t>
            </a:r>
            <a:r>
              <a:rPr lang="en-US" altLang="zh-CN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20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09B1D7-F0C5-469B-817D-8BE8872DB831}"/>
              </a:ext>
            </a:extLst>
          </p:cNvPr>
          <p:cNvSpPr txBox="1"/>
          <p:nvPr/>
        </p:nvSpPr>
        <p:spPr>
          <a:xfrm>
            <a:off x="456385" y="1643832"/>
            <a:ext cx="62672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en-US" altLang="zh-CN" dirty="0" err="1"/>
              <a:t>Anbio</a:t>
            </a:r>
            <a:r>
              <a:rPr lang="en-US" altLang="zh-CN" dirty="0"/>
              <a:t> Biotechnology Co., Ltd founded in 2015, is located in No. 2016, </a:t>
            </a:r>
            <a:r>
              <a:rPr lang="en-US" altLang="zh-CN" dirty="0" err="1"/>
              <a:t>Wengjiao</a:t>
            </a:r>
            <a:r>
              <a:rPr lang="en-US" altLang="zh-CN" dirty="0"/>
              <a:t> West Road, </a:t>
            </a:r>
            <a:r>
              <a:rPr lang="en-US" altLang="zh-CN" dirty="0" err="1"/>
              <a:t>Haicang</a:t>
            </a:r>
            <a:r>
              <a:rPr lang="en-US" altLang="zh-CN" dirty="0"/>
              <a:t>, Xiamen, China.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It is a technology-based private enterprise focusing on research, production, sales and service of in vitro diagnostic products. At present, it has 30 technicians and a plant area of 11,300</a:t>
            </a:r>
            <a:r>
              <a:rPr lang="zh-CN" altLang="en-US" dirty="0"/>
              <a:t> </a:t>
            </a:r>
            <a:r>
              <a:rPr lang="en-US" altLang="zh-CN" dirty="0"/>
              <a:t>m</a:t>
            </a:r>
            <a:r>
              <a:rPr lang="en-US" altLang="zh-CN" baseline="30000" dirty="0"/>
              <a:t>2</a:t>
            </a:r>
            <a:r>
              <a:rPr lang="en-US" altLang="zh-CN" dirty="0"/>
              <a:t> .</a:t>
            </a:r>
            <a:r>
              <a:rPr lang="en-US" altLang="zh-CN" dirty="0" err="1"/>
              <a:t>Anbio</a:t>
            </a:r>
            <a:r>
              <a:rPr lang="en-US" altLang="zh-CN" dirty="0"/>
              <a:t> is National High Tech Enterprises</a:t>
            </a:r>
          </a:p>
          <a:p>
            <a:endParaRPr lang="en-US" altLang="zh-CN" dirty="0"/>
          </a:p>
          <a:p>
            <a:r>
              <a:rPr lang="en-US" altLang="zh-CN" dirty="0"/>
              <a:t>*Assembly line: 37 lines </a:t>
            </a:r>
          </a:p>
          <a:p>
            <a:r>
              <a:rPr lang="en-US" altLang="zh-CN" dirty="0"/>
              <a:t>*Employees: 2000+ </a:t>
            </a:r>
          </a:p>
          <a:p>
            <a:r>
              <a:rPr lang="en-US" altLang="zh-CN" dirty="0"/>
              <a:t>*Capacity: &gt; 12 million tests per day </a:t>
            </a:r>
            <a:r>
              <a:rPr lang="zh-CN" altLang="en-US" dirty="0"/>
              <a:t>，</a:t>
            </a:r>
            <a:r>
              <a:rPr lang="en-US" altLang="zh-CN" dirty="0"/>
              <a:t>300million tests per month</a:t>
            </a:r>
          </a:p>
          <a:p>
            <a:r>
              <a:rPr lang="en-US" altLang="zh-CN" dirty="0"/>
              <a:t>*CE certificates: 11 SARS-CoV-2 Products </a:t>
            </a:r>
          </a:p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en-US" altLang="zh-CN" dirty="0" err="1"/>
              <a:t>Anbio</a:t>
            </a:r>
            <a:r>
              <a:rPr lang="en-US" altLang="zh-CN" dirty="0"/>
              <a:t> invests heavily in research to develop new products in response to market demands and continuously improve our </a:t>
            </a:r>
            <a:r>
              <a:rPr lang="en-US" altLang="zh-CN" b="1" dirty="0"/>
              <a:t>POCT</a:t>
            </a:r>
            <a:r>
              <a:rPr lang="en-US" altLang="zh-CN" dirty="0"/>
              <a:t> products.</a:t>
            </a:r>
            <a:endParaRPr lang="zh-CN" altLang="zh-CN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2E40F13-6AFF-4161-BB72-7F61C3F0F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04" y="185308"/>
            <a:ext cx="1282669" cy="11473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F577EFB-77C8-4359-A5AB-DDD59F03F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28" y="5203025"/>
            <a:ext cx="1037366" cy="14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6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790645-CCBA-4D28-9963-03EFD108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26" y="696440"/>
            <a:ext cx="10515600" cy="1325563"/>
          </a:xfrm>
        </p:spPr>
        <p:txBody>
          <a:bodyPr/>
          <a:lstStyle/>
          <a:p>
            <a:r>
              <a:rPr lang="en-US" altLang="zh-CN" dirty="0"/>
              <a:t>                </a:t>
            </a:r>
            <a:r>
              <a:rPr lang="en-US" altLang="zh-CN" sz="3600" b="1" dirty="0"/>
              <a:t>Our Mission</a:t>
            </a:r>
            <a:endParaRPr lang="zh-CN" altLang="en-US" sz="3600" b="1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158DF50-336C-40F8-8816-7F7F5E85A518}"/>
              </a:ext>
            </a:extLst>
          </p:cNvPr>
          <p:cNvCxnSpPr/>
          <p:nvPr/>
        </p:nvCxnSpPr>
        <p:spPr>
          <a:xfrm>
            <a:off x="839056" y="1777429"/>
            <a:ext cx="10428270" cy="0"/>
          </a:xfrm>
          <a:prstGeom prst="line">
            <a:avLst/>
          </a:prstGeom>
          <a:ln w="19050">
            <a:solidFill>
              <a:srgbClr val="36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0209B1D7-F0C5-469B-817D-8BE8872DB831}"/>
              </a:ext>
            </a:extLst>
          </p:cNvPr>
          <p:cNvSpPr txBox="1"/>
          <p:nvPr/>
        </p:nvSpPr>
        <p:spPr>
          <a:xfrm>
            <a:off x="1003505" y="2327685"/>
            <a:ext cx="10035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Enable our customers to make the world healthier &amp; safer.</a:t>
            </a:r>
          </a:p>
          <a:p>
            <a:endParaRPr lang="en-US" altLang="zh-CN" sz="2000" dirty="0"/>
          </a:p>
          <a:p>
            <a:r>
              <a:rPr lang="en-US" altLang="zh-CN" sz="2000" dirty="0" err="1"/>
              <a:t>Anbio</a:t>
            </a:r>
            <a:r>
              <a:rPr lang="en-US" altLang="zh-CN" sz="2000" dirty="0"/>
              <a:t> will offer an unique combination of continuous technology development and the most convenient options.</a:t>
            </a:r>
          </a:p>
          <a:p>
            <a:endParaRPr lang="en-US" altLang="zh-CN" sz="2000" dirty="0"/>
          </a:p>
          <a:p>
            <a:r>
              <a:rPr lang="en-US" altLang="zh-CN" sz="2000" dirty="0"/>
              <a:t>Our products and services will solve analytical challenges ranging from complex research to routine POCT testing to field applications.</a:t>
            </a:r>
            <a:endParaRPr lang="zh-CN" altLang="zh-CN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A103B3E-4E74-4F11-B4C0-09E1588AB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00" y="304800"/>
            <a:ext cx="1282669" cy="11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8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EC04B63-5865-4E8C-9D46-63D89D7A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77" y="733844"/>
            <a:ext cx="10428270" cy="440267"/>
          </a:xfrm>
        </p:spPr>
        <p:txBody>
          <a:bodyPr>
            <a:noAutofit/>
          </a:bodyPr>
          <a:lstStyle/>
          <a:p>
            <a:pPr algn="ctr" defTabSz="1364302">
              <a:defRPr/>
            </a:pPr>
            <a:r>
              <a:rPr lang="en-US" altLang="zh-CN" sz="3600" b="1" dirty="0"/>
              <a:t>  Products Development</a:t>
            </a:r>
            <a:endParaRPr sz="3600" b="1" dirty="0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4D9C38C-A4BF-4A21-A56D-6FFD29E16AF7}"/>
              </a:ext>
            </a:extLst>
          </p:cNvPr>
          <p:cNvCxnSpPr/>
          <p:nvPr/>
        </p:nvCxnSpPr>
        <p:spPr>
          <a:xfrm>
            <a:off x="924674" y="1386503"/>
            <a:ext cx="10428270" cy="0"/>
          </a:xfrm>
          <a:prstGeom prst="line">
            <a:avLst/>
          </a:prstGeom>
          <a:ln w="19050">
            <a:solidFill>
              <a:srgbClr val="36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67DA55B5-4ABA-4097-88D2-A7D5C6488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04" y="185308"/>
            <a:ext cx="1282669" cy="1147312"/>
          </a:xfrm>
          <a:prstGeom prst="rect">
            <a:avLst/>
          </a:prstGeom>
        </p:spPr>
      </p:pic>
      <p:grpSp>
        <p:nvGrpSpPr>
          <p:cNvPr id="42" name="26479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DC59944-DF6B-4743-B2FE-1D3D293C8A0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78949" y="1776577"/>
            <a:ext cx="11423036" cy="4736907"/>
            <a:chOff x="666750" y="1591806"/>
            <a:chExt cx="10858500" cy="4502805"/>
          </a:xfrm>
        </p:grpSpPr>
        <p:sp>
          <p:nvSpPr>
            <p:cNvPr id="43" name="ïşliḑê">
              <a:extLst>
                <a:ext uri="{FF2B5EF4-FFF2-40B4-BE49-F238E27FC236}">
                  <a16:creationId xmlns:a16="http://schemas.microsoft.com/office/drawing/2014/main" id="{4532DF0A-804A-419A-A730-4B8CDEA2175E}"/>
                </a:ext>
              </a:extLst>
            </p:cNvPr>
            <p:cNvSpPr/>
            <p:nvPr/>
          </p:nvSpPr>
          <p:spPr bwMode="auto">
            <a:xfrm>
              <a:off x="666750" y="3409524"/>
              <a:ext cx="10858500" cy="4453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620"/>
            </a:p>
          </p:txBody>
        </p:sp>
        <p:sp>
          <p:nvSpPr>
            <p:cNvPr id="44" name="iṥ1íḍe">
              <a:extLst>
                <a:ext uri="{FF2B5EF4-FFF2-40B4-BE49-F238E27FC236}">
                  <a16:creationId xmlns:a16="http://schemas.microsoft.com/office/drawing/2014/main" id="{F85EBEF5-25C1-4AC4-98EF-9C56820AE3DD}"/>
                </a:ext>
              </a:extLst>
            </p:cNvPr>
            <p:cNvSpPr/>
            <p:nvPr/>
          </p:nvSpPr>
          <p:spPr bwMode="auto">
            <a:xfrm>
              <a:off x="1529424" y="3407811"/>
              <a:ext cx="1579289" cy="448778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2015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i$ḷíďé">
              <a:extLst>
                <a:ext uri="{FF2B5EF4-FFF2-40B4-BE49-F238E27FC236}">
                  <a16:creationId xmlns:a16="http://schemas.microsoft.com/office/drawing/2014/main" id="{25D95E52-6BE1-4F4B-9863-83DCB41600AD}"/>
                </a:ext>
              </a:extLst>
            </p:cNvPr>
            <p:cNvSpPr/>
            <p:nvPr/>
          </p:nvSpPr>
          <p:spPr bwMode="auto">
            <a:xfrm>
              <a:off x="3040197" y="3407811"/>
              <a:ext cx="1579289" cy="448778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2016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6" name="iṣľíḑé">
              <a:extLst>
                <a:ext uri="{FF2B5EF4-FFF2-40B4-BE49-F238E27FC236}">
                  <a16:creationId xmlns:a16="http://schemas.microsoft.com/office/drawing/2014/main" id="{A49DB142-28B7-4867-830F-43238278F445}"/>
                </a:ext>
              </a:extLst>
            </p:cNvPr>
            <p:cNvSpPr/>
            <p:nvPr/>
          </p:nvSpPr>
          <p:spPr bwMode="auto">
            <a:xfrm>
              <a:off x="4550970" y="3407811"/>
              <a:ext cx="1579289" cy="448778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2017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ïṣļîḋè">
              <a:extLst>
                <a:ext uri="{FF2B5EF4-FFF2-40B4-BE49-F238E27FC236}">
                  <a16:creationId xmlns:a16="http://schemas.microsoft.com/office/drawing/2014/main" id="{6E2AEC47-1209-4073-B5D0-EBC35A79762E}"/>
                </a:ext>
              </a:extLst>
            </p:cNvPr>
            <p:cNvSpPr/>
            <p:nvPr/>
          </p:nvSpPr>
          <p:spPr bwMode="auto">
            <a:xfrm>
              <a:off x="6061743" y="3407811"/>
              <a:ext cx="1579289" cy="448778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2018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8" name="iṡľiďè">
              <a:extLst>
                <a:ext uri="{FF2B5EF4-FFF2-40B4-BE49-F238E27FC236}">
                  <a16:creationId xmlns:a16="http://schemas.microsoft.com/office/drawing/2014/main" id="{EC0B4AEC-51DB-45AA-91CA-A4B9DE8E585B}"/>
                </a:ext>
              </a:extLst>
            </p:cNvPr>
            <p:cNvSpPr/>
            <p:nvPr/>
          </p:nvSpPr>
          <p:spPr bwMode="auto">
            <a:xfrm>
              <a:off x="7572516" y="3407811"/>
              <a:ext cx="1579289" cy="448778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2019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9" name="îṩḻiḍê">
              <a:extLst>
                <a:ext uri="{FF2B5EF4-FFF2-40B4-BE49-F238E27FC236}">
                  <a16:creationId xmlns:a16="http://schemas.microsoft.com/office/drawing/2014/main" id="{6E0F360D-1E4D-4F57-AE38-A2A3CD5ACA4D}"/>
                </a:ext>
              </a:extLst>
            </p:cNvPr>
            <p:cNvSpPr/>
            <p:nvPr/>
          </p:nvSpPr>
          <p:spPr bwMode="auto">
            <a:xfrm>
              <a:off x="9083287" y="3407811"/>
              <a:ext cx="1579289" cy="448777"/>
            </a:xfrm>
            <a:custGeom>
              <a:avLst/>
              <a:gdLst/>
              <a:ahLst/>
              <a:cxnLst>
                <a:cxn ang="0">
                  <a:pos x="70" y="123"/>
                </a:cxn>
                <a:cxn ang="0">
                  <a:pos x="7" y="27"/>
                </a:cxn>
                <a:cxn ang="0">
                  <a:pos x="22" y="0"/>
                </a:cxn>
                <a:cxn ang="0">
                  <a:pos x="376" y="0"/>
                </a:cxn>
                <a:cxn ang="0">
                  <a:pos x="391" y="8"/>
                </a:cxn>
                <a:cxn ang="0">
                  <a:pos x="453" y="104"/>
                </a:cxn>
                <a:cxn ang="0">
                  <a:pos x="439" y="131"/>
                </a:cxn>
                <a:cxn ang="0">
                  <a:pos x="85" y="131"/>
                </a:cxn>
                <a:cxn ang="0">
                  <a:pos x="70" y="123"/>
                </a:cxn>
              </a:cxnLst>
              <a:rect l="0" t="0" r="r" b="b"/>
              <a:pathLst>
                <a:path w="461" h="131">
                  <a:moveTo>
                    <a:pt x="70" y="123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0" y="16"/>
                    <a:pt x="8" y="0"/>
                    <a:pt x="22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3"/>
                    <a:pt x="391" y="8"/>
                  </a:cubicBezTo>
                  <a:cubicBezTo>
                    <a:pt x="453" y="104"/>
                    <a:pt x="453" y="104"/>
                    <a:pt x="453" y="104"/>
                  </a:cubicBezTo>
                  <a:cubicBezTo>
                    <a:pt x="461" y="116"/>
                    <a:pt x="453" y="131"/>
                    <a:pt x="439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79" y="131"/>
                    <a:pt x="73" y="128"/>
                    <a:pt x="70" y="12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2020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iśḷíďê">
              <a:extLst>
                <a:ext uri="{FF2B5EF4-FFF2-40B4-BE49-F238E27FC236}">
                  <a16:creationId xmlns:a16="http://schemas.microsoft.com/office/drawing/2014/main" id="{51CD207B-D199-4652-9747-38016A07901C}"/>
                </a:ext>
              </a:extLst>
            </p:cNvPr>
            <p:cNvGrpSpPr/>
            <p:nvPr/>
          </p:nvGrpSpPr>
          <p:grpSpPr>
            <a:xfrm>
              <a:off x="2319068" y="1591806"/>
              <a:ext cx="1954027" cy="1972708"/>
              <a:chOff x="2312718" y="1591806"/>
              <a:chExt cx="1954027" cy="1972708"/>
            </a:xfrm>
          </p:grpSpPr>
          <p:grpSp>
            <p:nvGrpSpPr>
              <p:cNvPr id="73" name="íṥḷîḑê">
                <a:extLst>
                  <a:ext uri="{FF2B5EF4-FFF2-40B4-BE49-F238E27FC236}">
                    <a16:creationId xmlns:a16="http://schemas.microsoft.com/office/drawing/2014/main" id="{14077621-0999-4FC8-94D0-BFF857DB184E}"/>
                  </a:ext>
                </a:extLst>
              </p:cNvPr>
              <p:cNvGrpSpPr/>
              <p:nvPr/>
            </p:nvGrpSpPr>
            <p:grpSpPr>
              <a:xfrm>
                <a:off x="2312718" y="1591806"/>
                <a:ext cx="1954027" cy="1972708"/>
                <a:chOff x="2312718" y="1798172"/>
                <a:chExt cx="1954027" cy="1972708"/>
              </a:xfrm>
            </p:grpSpPr>
            <p:sp>
              <p:nvSpPr>
                <p:cNvPr id="75" name="í$1îḓé">
                  <a:extLst>
                    <a:ext uri="{FF2B5EF4-FFF2-40B4-BE49-F238E27FC236}">
                      <a16:creationId xmlns:a16="http://schemas.microsoft.com/office/drawing/2014/main" id="{5DDDD637-7792-4104-84E2-302681D5092D}"/>
                    </a:ext>
                  </a:extLst>
                </p:cNvPr>
                <p:cNvSpPr/>
                <p:nvPr/>
              </p:nvSpPr>
              <p:spPr>
                <a:xfrm>
                  <a:off x="2312718" y="1798172"/>
                  <a:ext cx="1954027" cy="47368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68580" tIns="34290" rIns="68580" bIns="34290" anchor="ctr">
                  <a:noAutofit/>
                </a:bodyPr>
                <a:lstStyle>
                  <a:defPPr>
                    <a:defRPr lang="en-US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9pPr>
                </a:lstStyle>
                <a:p>
                  <a:pPr lvl="0">
                    <a:lnSpc>
                      <a:spcPct val="120000"/>
                    </a:lnSpc>
                  </a:pPr>
                  <a:r>
                    <a:rPr lang="en-US" altLang="zh-CN" sz="1400" b="1" dirty="0">
                      <a:solidFill>
                        <a:schemeClr val="tx1"/>
                      </a:solidFill>
                    </a:rPr>
                    <a:t>FIA POCT</a:t>
                  </a:r>
                  <a:endParaRPr lang="zh-CN" altLang="en-US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ïśļïďe">
                  <a:extLst>
                    <a:ext uri="{FF2B5EF4-FFF2-40B4-BE49-F238E27FC236}">
                      <a16:creationId xmlns:a16="http://schemas.microsoft.com/office/drawing/2014/main" id="{DC5E8CCF-1EEB-40DA-A4BF-E557FA2A37FE}"/>
                    </a:ext>
                  </a:extLst>
                </p:cNvPr>
                <p:cNvSpPr txBox="1"/>
                <p:nvPr/>
              </p:nvSpPr>
              <p:spPr>
                <a:xfrm>
                  <a:off x="2398910" y="2183929"/>
                  <a:ext cx="1222452" cy="1586951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lIns="68580" tIns="34290" rIns="68580" bIns="34290" anchor="t" anchorCtr="0">
                  <a:noAutofit/>
                </a:bodyPr>
                <a:lstStyle>
                  <a:defPPr>
                    <a:defRPr lang="zh-CN"/>
                  </a:defPPr>
                  <a:lvl1pPr algn="ctr" defTabSz="609585">
                    <a:lnSpc>
                      <a:spcPct val="150000"/>
                    </a:lnSpc>
                    <a:spcBef>
                      <a:spcPct val="0"/>
                    </a:spcBef>
                    <a:defRPr sz="1100"/>
                  </a:lvl1pPr>
                  <a:lvl2pPr marL="609585" defTabSz="609585">
                    <a:defRPr sz="2400"/>
                  </a:lvl2pPr>
                  <a:lvl3pPr marL="1219170" defTabSz="609585">
                    <a:defRPr sz="2400"/>
                  </a:lvl3pPr>
                  <a:lvl4pPr marL="1828754" defTabSz="609585">
                    <a:defRPr sz="2400"/>
                  </a:lvl4pPr>
                  <a:lvl5pPr marL="2438339" defTabSz="609585">
                    <a:defRPr sz="2400"/>
                  </a:lvl5pPr>
                  <a:lvl6pPr marL="3047924" defTabSz="609585">
                    <a:defRPr sz="2400"/>
                  </a:lvl6pPr>
                  <a:lvl7pPr marL="3657509" defTabSz="609585">
                    <a:defRPr sz="2400"/>
                  </a:lvl7pPr>
                  <a:lvl8pPr marL="4267093" defTabSz="609585">
                    <a:defRPr sz="2400"/>
                  </a:lvl8pPr>
                  <a:lvl9pPr marL="4876678" defTabSz="609585">
                    <a:defRPr sz="2400"/>
                  </a:lvl9pPr>
                </a:lstStyle>
                <a:p>
                  <a:pPr algn="l"/>
                  <a:r>
                    <a:rPr lang="en-US" altLang="zh-CN" dirty="0"/>
                    <a:t>Cardiovascular</a:t>
                  </a:r>
                </a:p>
                <a:p>
                  <a:pPr algn="l"/>
                  <a:r>
                    <a:rPr lang="en-US" altLang="zh-CN" dirty="0"/>
                    <a:t>Inflammation</a:t>
                  </a:r>
                </a:p>
                <a:p>
                  <a:pPr algn="l"/>
                  <a:r>
                    <a:rPr lang="en-US" altLang="zh-CN" dirty="0"/>
                    <a:t>Diabetes</a:t>
                  </a:r>
                </a:p>
                <a:p>
                  <a:pPr algn="l"/>
                  <a:r>
                    <a:rPr lang="en-US" altLang="zh-CN" dirty="0"/>
                    <a:t>Kidney</a:t>
                  </a:r>
                </a:p>
                <a:p>
                  <a:pPr algn="l"/>
                  <a:r>
                    <a:rPr lang="en-US" altLang="zh-CN" dirty="0"/>
                    <a:t>Gastric</a:t>
                  </a:r>
                </a:p>
              </p:txBody>
            </p:sp>
          </p:grp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C0F7AB2C-85F0-4E6B-B317-29DDC068A6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2718" y="2035015"/>
                <a:ext cx="0" cy="1372796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íṧḻidè">
              <a:extLst>
                <a:ext uri="{FF2B5EF4-FFF2-40B4-BE49-F238E27FC236}">
                  <a16:creationId xmlns:a16="http://schemas.microsoft.com/office/drawing/2014/main" id="{380E106B-1B7A-447D-BFAE-4665EBAA8930}"/>
                </a:ext>
              </a:extLst>
            </p:cNvPr>
            <p:cNvGrpSpPr/>
            <p:nvPr/>
          </p:nvGrpSpPr>
          <p:grpSpPr>
            <a:xfrm>
              <a:off x="5247895" y="1591806"/>
              <a:ext cx="2014139" cy="1816005"/>
              <a:chOff x="5241545" y="1591806"/>
              <a:chExt cx="2014139" cy="1816005"/>
            </a:xfrm>
          </p:grpSpPr>
          <p:grpSp>
            <p:nvGrpSpPr>
              <p:cNvPr id="69" name="í$ľïḍè">
                <a:extLst>
                  <a:ext uri="{FF2B5EF4-FFF2-40B4-BE49-F238E27FC236}">
                    <a16:creationId xmlns:a16="http://schemas.microsoft.com/office/drawing/2014/main" id="{2918B661-B767-4E50-9259-7EC770995B55}"/>
                  </a:ext>
                </a:extLst>
              </p:cNvPr>
              <p:cNvGrpSpPr/>
              <p:nvPr/>
            </p:nvGrpSpPr>
            <p:grpSpPr>
              <a:xfrm>
                <a:off x="5334264" y="1591806"/>
                <a:ext cx="1921420" cy="1321547"/>
                <a:chOff x="2312718" y="1798172"/>
                <a:chExt cx="1921420" cy="1321547"/>
              </a:xfrm>
            </p:grpSpPr>
            <p:sp>
              <p:nvSpPr>
                <p:cNvPr id="71" name="ïṩľîḋê">
                  <a:extLst>
                    <a:ext uri="{FF2B5EF4-FFF2-40B4-BE49-F238E27FC236}">
                      <a16:creationId xmlns:a16="http://schemas.microsoft.com/office/drawing/2014/main" id="{FADC3773-B7E0-46A5-B4EF-B558C91B15C2}"/>
                    </a:ext>
                  </a:extLst>
                </p:cNvPr>
                <p:cNvSpPr/>
                <p:nvPr/>
              </p:nvSpPr>
              <p:spPr>
                <a:xfrm>
                  <a:off x="2312719" y="1798172"/>
                  <a:ext cx="1921419" cy="47368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68580" tIns="34290" rIns="68580" bIns="34290" anchor="ctr">
                  <a:noAutofit/>
                </a:bodyPr>
                <a:lstStyle>
                  <a:defPPr>
                    <a:defRPr lang="en-US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9pPr>
                </a:lstStyle>
                <a:p>
                  <a:pPr lvl="0">
                    <a:lnSpc>
                      <a:spcPct val="120000"/>
                    </a:lnSpc>
                  </a:pPr>
                  <a:r>
                    <a:rPr lang="en-US" altLang="zh-CN" sz="1400" b="1" dirty="0">
                      <a:solidFill>
                        <a:schemeClr val="tx1"/>
                      </a:solidFill>
                    </a:rPr>
                    <a:t>CLIA POCT</a:t>
                  </a:r>
                  <a:endParaRPr lang="zh-CN" altLang="en-US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iṩlîḋê">
                  <a:extLst>
                    <a:ext uri="{FF2B5EF4-FFF2-40B4-BE49-F238E27FC236}">
                      <a16:creationId xmlns:a16="http://schemas.microsoft.com/office/drawing/2014/main" id="{9D3F2D35-0306-44F7-A6C2-A7E2A6452FE4}"/>
                    </a:ext>
                  </a:extLst>
                </p:cNvPr>
                <p:cNvSpPr txBox="1"/>
                <p:nvPr/>
              </p:nvSpPr>
              <p:spPr>
                <a:xfrm>
                  <a:off x="2312718" y="2271861"/>
                  <a:ext cx="1712903" cy="847858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lIns="68580" tIns="34290" rIns="68580" bIns="34290" anchor="t" anchorCtr="0">
                  <a:noAutofit/>
                </a:bodyPr>
                <a:lstStyle>
                  <a:defPPr>
                    <a:defRPr lang="zh-CN"/>
                  </a:defPPr>
                  <a:lvl1pPr algn="ctr" defTabSz="609585">
                    <a:lnSpc>
                      <a:spcPct val="150000"/>
                    </a:lnSpc>
                    <a:spcBef>
                      <a:spcPct val="0"/>
                    </a:spcBef>
                    <a:defRPr sz="1100"/>
                  </a:lvl1pPr>
                  <a:lvl2pPr marL="609585" defTabSz="609585">
                    <a:defRPr sz="2400"/>
                  </a:lvl2pPr>
                  <a:lvl3pPr marL="1219170" defTabSz="609585">
                    <a:defRPr sz="2400"/>
                  </a:lvl3pPr>
                  <a:lvl4pPr marL="1828754" defTabSz="609585">
                    <a:defRPr sz="2400"/>
                  </a:lvl4pPr>
                  <a:lvl5pPr marL="2438339" defTabSz="609585">
                    <a:defRPr sz="2400"/>
                  </a:lvl5pPr>
                  <a:lvl6pPr marL="3047924" defTabSz="609585">
                    <a:defRPr sz="2400"/>
                  </a:lvl6pPr>
                  <a:lvl7pPr marL="3657509" defTabSz="609585">
                    <a:defRPr sz="2400"/>
                  </a:lvl7pPr>
                  <a:lvl8pPr marL="4267093" defTabSz="609585">
                    <a:defRPr sz="2400"/>
                  </a:lvl8pPr>
                  <a:lvl9pPr marL="4876678" defTabSz="609585">
                    <a:defRPr sz="2400"/>
                  </a:lvl9pPr>
                </a:lstStyle>
                <a:p>
                  <a:pPr algn="l"/>
                  <a:r>
                    <a:rPr lang="en-US" altLang="zh-CN" sz="1200" dirty="0"/>
                    <a:t>Tumor</a:t>
                  </a:r>
                </a:p>
                <a:p>
                  <a:pPr algn="l"/>
                  <a:r>
                    <a:rPr lang="en-US" altLang="zh-CN" sz="1200" dirty="0"/>
                    <a:t>Endocrinology</a:t>
                  </a:r>
                </a:p>
              </p:txBody>
            </p:sp>
          </p:grp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2B387C92-259A-4C40-BC36-4DECD28DE91B}"/>
                  </a:ext>
                </a:extLst>
              </p:cNvPr>
              <p:cNvCxnSpPr/>
              <p:nvPr/>
            </p:nvCxnSpPr>
            <p:spPr>
              <a:xfrm flipV="1">
                <a:off x="5241545" y="2035015"/>
                <a:ext cx="0" cy="1372796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íṣľîdé">
              <a:extLst>
                <a:ext uri="{FF2B5EF4-FFF2-40B4-BE49-F238E27FC236}">
                  <a16:creationId xmlns:a16="http://schemas.microsoft.com/office/drawing/2014/main" id="{3B121F4D-02F3-47F8-A204-67457543ECC8}"/>
                </a:ext>
              </a:extLst>
            </p:cNvPr>
            <p:cNvGrpSpPr/>
            <p:nvPr/>
          </p:nvGrpSpPr>
          <p:grpSpPr>
            <a:xfrm>
              <a:off x="8362159" y="1591806"/>
              <a:ext cx="2231903" cy="1816005"/>
              <a:chOff x="8355809" y="1591806"/>
              <a:chExt cx="2231903" cy="1816005"/>
            </a:xfrm>
          </p:grpSpPr>
          <p:grpSp>
            <p:nvGrpSpPr>
              <p:cNvPr id="65" name="išļiďê">
                <a:extLst>
                  <a:ext uri="{FF2B5EF4-FFF2-40B4-BE49-F238E27FC236}">
                    <a16:creationId xmlns:a16="http://schemas.microsoft.com/office/drawing/2014/main" id="{FA25CAC3-1C29-4465-B68D-8411CAA68C4E}"/>
                  </a:ext>
                </a:extLst>
              </p:cNvPr>
              <p:cNvGrpSpPr/>
              <p:nvPr/>
            </p:nvGrpSpPr>
            <p:grpSpPr>
              <a:xfrm>
                <a:off x="8355809" y="1591806"/>
                <a:ext cx="2231903" cy="1621971"/>
                <a:chOff x="2312717" y="1798172"/>
                <a:chExt cx="2231903" cy="1621971"/>
              </a:xfrm>
            </p:grpSpPr>
            <p:sp>
              <p:nvSpPr>
                <p:cNvPr id="67" name="îšlíḓè">
                  <a:extLst>
                    <a:ext uri="{FF2B5EF4-FFF2-40B4-BE49-F238E27FC236}">
                      <a16:creationId xmlns:a16="http://schemas.microsoft.com/office/drawing/2014/main" id="{8D5A57F1-8337-44B3-82B2-E0A088F61C13}"/>
                    </a:ext>
                  </a:extLst>
                </p:cNvPr>
                <p:cNvSpPr/>
                <p:nvPr/>
              </p:nvSpPr>
              <p:spPr>
                <a:xfrm>
                  <a:off x="2312717" y="1798172"/>
                  <a:ext cx="1968307" cy="47368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68580" tIns="34290" rIns="68580" bIns="34290" anchor="ctr">
                  <a:noAutofit/>
                </a:bodyPr>
                <a:lstStyle>
                  <a:defPPr>
                    <a:defRPr lang="en-US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9pPr>
                </a:lstStyle>
                <a:p>
                  <a:pPr lvl="0">
                    <a:lnSpc>
                      <a:spcPct val="120000"/>
                    </a:lnSpc>
                  </a:pPr>
                  <a:r>
                    <a:rPr lang="en-US" altLang="zh-CN" sz="1400" b="1" dirty="0">
                      <a:solidFill>
                        <a:schemeClr val="tx1"/>
                      </a:solidFill>
                    </a:rPr>
                    <a:t>PCR POCT</a:t>
                  </a:r>
                  <a:endParaRPr lang="zh-CN" altLang="en-US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ïš1îdè">
                  <a:extLst>
                    <a:ext uri="{FF2B5EF4-FFF2-40B4-BE49-F238E27FC236}">
                      <a16:creationId xmlns:a16="http://schemas.microsoft.com/office/drawing/2014/main" id="{214DF686-2509-4064-BFFE-1B6D6F4B066F}"/>
                    </a:ext>
                  </a:extLst>
                </p:cNvPr>
                <p:cNvSpPr txBox="1"/>
                <p:nvPr/>
              </p:nvSpPr>
              <p:spPr>
                <a:xfrm>
                  <a:off x="2312717" y="2271861"/>
                  <a:ext cx="2231903" cy="114828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lIns="68580" tIns="34290" rIns="68580" bIns="34290" anchor="t" anchorCtr="0">
                  <a:noAutofit/>
                </a:bodyPr>
                <a:lstStyle>
                  <a:defPPr>
                    <a:defRPr lang="zh-CN"/>
                  </a:defPPr>
                  <a:lvl1pPr algn="ctr" defTabSz="609585">
                    <a:lnSpc>
                      <a:spcPct val="150000"/>
                    </a:lnSpc>
                    <a:spcBef>
                      <a:spcPct val="0"/>
                    </a:spcBef>
                    <a:defRPr sz="1100"/>
                  </a:lvl1pPr>
                  <a:lvl2pPr marL="609585" defTabSz="609585">
                    <a:defRPr sz="2400"/>
                  </a:lvl2pPr>
                  <a:lvl3pPr marL="1219170" defTabSz="609585">
                    <a:defRPr sz="2400"/>
                  </a:lvl3pPr>
                  <a:lvl4pPr marL="1828754" defTabSz="609585">
                    <a:defRPr sz="2400"/>
                  </a:lvl4pPr>
                  <a:lvl5pPr marL="2438339" defTabSz="609585">
                    <a:defRPr sz="2400"/>
                  </a:lvl5pPr>
                  <a:lvl6pPr marL="3047924" defTabSz="609585">
                    <a:defRPr sz="2400"/>
                  </a:lvl6pPr>
                  <a:lvl7pPr marL="3657509" defTabSz="609585">
                    <a:defRPr sz="2400"/>
                  </a:lvl7pPr>
                  <a:lvl8pPr marL="4267093" defTabSz="609585">
                    <a:defRPr sz="2400"/>
                  </a:lvl8pPr>
                  <a:lvl9pPr marL="4876678" defTabSz="609585">
                    <a:defRPr sz="2400"/>
                  </a:lvl9pPr>
                </a:lstStyle>
                <a:p>
                  <a:pPr algn="l"/>
                  <a:r>
                    <a:rPr lang="en-US" altLang="zh-CN" sz="1200" dirty="0"/>
                    <a:t>Respiratory pathogen</a:t>
                  </a:r>
                </a:p>
                <a:p>
                  <a:pPr algn="l"/>
                  <a:r>
                    <a:rPr lang="en-US" altLang="zh-CN" sz="1200" dirty="0"/>
                    <a:t>Blood borne</a:t>
                  </a:r>
                </a:p>
                <a:p>
                  <a:pPr algn="l"/>
                  <a:r>
                    <a:rPr lang="en-US" altLang="zh-CN" sz="1200" dirty="0"/>
                    <a:t>Genetic Gene</a:t>
                  </a:r>
                </a:p>
                <a:p>
                  <a:pPr algn="l"/>
                  <a:endParaRPr lang="en-US" altLang="zh-CN" sz="1200" dirty="0"/>
                </a:p>
                <a:p>
                  <a:pPr algn="r"/>
                  <a:endParaRPr lang="en-US" altLang="zh-CN" sz="1200" dirty="0"/>
                </a:p>
              </p:txBody>
            </p:sp>
          </p:grp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64BED309-1D7C-4F44-88EC-9745EB1493F7}"/>
                  </a:ext>
                </a:extLst>
              </p:cNvPr>
              <p:cNvCxnSpPr/>
              <p:nvPr/>
            </p:nvCxnSpPr>
            <p:spPr>
              <a:xfrm flipV="1">
                <a:off x="8355810" y="2035015"/>
                <a:ext cx="0" cy="1372796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C8432791-1233-4FC9-BB5B-309A62604F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2930" y="3856589"/>
              <a:ext cx="1" cy="223802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išľïḑe">
              <a:extLst>
                <a:ext uri="{FF2B5EF4-FFF2-40B4-BE49-F238E27FC236}">
                  <a16:creationId xmlns:a16="http://schemas.microsoft.com/office/drawing/2014/main" id="{E80026D2-38AD-4614-A608-DAC0C9C82CA0}"/>
                </a:ext>
              </a:extLst>
            </p:cNvPr>
            <p:cNvGrpSpPr/>
            <p:nvPr/>
          </p:nvGrpSpPr>
          <p:grpSpPr>
            <a:xfrm>
              <a:off x="5738007" y="3856589"/>
              <a:ext cx="4856055" cy="1664863"/>
              <a:chOff x="5731657" y="3856589"/>
              <a:chExt cx="4856055" cy="1664863"/>
            </a:xfrm>
          </p:grpSpPr>
          <p:sp>
            <p:nvSpPr>
              <p:cNvPr id="62" name="ïş1ïdê">
                <a:extLst>
                  <a:ext uri="{FF2B5EF4-FFF2-40B4-BE49-F238E27FC236}">
                    <a16:creationId xmlns:a16="http://schemas.microsoft.com/office/drawing/2014/main" id="{B4969634-34C2-4145-B740-55775378A503}"/>
                  </a:ext>
                </a:extLst>
              </p:cNvPr>
              <p:cNvSpPr/>
              <p:nvPr/>
            </p:nvSpPr>
            <p:spPr>
              <a:xfrm>
                <a:off x="5731657" y="4100814"/>
                <a:ext cx="1720613" cy="473688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8580" tIns="34290" rIns="68580" bIns="34290" anchor="ctr">
                <a:norm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9pPr>
              </a:lstStyle>
              <a:p>
                <a:pPr lvl="0">
                  <a:lnSpc>
                    <a:spcPct val="120000"/>
                  </a:lnSpc>
                </a:pPr>
                <a:r>
                  <a:rPr lang="en-US" altLang="zh-CN" sz="1400" b="1" dirty="0">
                    <a:solidFill>
                      <a:schemeClr val="tx1"/>
                    </a:solidFill>
                  </a:rPr>
                  <a:t>DOA POCT</a:t>
                </a:r>
                <a:endParaRPr lang="zh-CN" altLang="en-US" sz="14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60A9B1FB-9D64-4204-9E09-4A642FDD96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45037" y="3856589"/>
                <a:ext cx="1" cy="1664863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ïş1ïdê">
                <a:extLst>
                  <a:ext uri="{FF2B5EF4-FFF2-40B4-BE49-F238E27FC236}">
                    <a16:creationId xmlns:a16="http://schemas.microsoft.com/office/drawing/2014/main" id="{A634C00D-8515-446D-BFFF-83CF584561BE}"/>
                  </a:ext>
                </a:extLst>
              </p:cNvPr>
              <p:cNvSpPr/>
              <p:nvPr/>
            </p:nvSpPr>
            <p:spPr>
              <a:xfrm>
                <a:off x="8314723" y="4112885"/>
                <a:ext cx="2272989" cy="473688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8580" tIns="34290" rIns="68580" bIns="34290" anchor="ctr">
                <a:no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9pPr>
              </a:lstStyle>
              <a:p>
                <a:pPr lvl="0">
                  <a:lnSpc>
                    <a:spcPct val="120000"/>
                  </a:lnSpc>
                </a:pPr>
                <a:r>
                  <a:rPr lang="en-US" altLang="zh-CN" sz="1400" b="1" dirty="0">
                    <a:solidFill>
                      <a:schemeClr val="tx1"/>
                    </a:solidFill>
                  </a:rPr>
                  <a:t>COVID-19 POCT</a:t>
                </a:r>
                <a:endParaRPr lang="zh-CN" altLang="en-US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íšľïḑé">
              <a:extLst>
                <a:ext uri="{FF2B5EF4-FFF2-40B4-BE49-F238E27FC236}">
                  <a16:creationId xmlns:a16="http://schemas.microsoft.com/office/drawing/2014/main" id="{1958CC9B-3313-40AA-8189-BBDF87EE2304}"/>
                </a:ext>
              </a:extLst>
            </p:cNvPr>
            <p:cNvGrpSpPr/>
            <p:nvPr/>
          </p:nvGrpSpPr>
          <p:grpSpPr>
            <a:xfrm>
              <a:off x="1893611" y="3856589"/>
              <a:ext cx="8002683" cy="2058472"/>
              <a:chOff x="1887261" y="3856589"/>
              <a:chExt cx="8002683" cy="2058472"/>
            </a:xfrm>
          </p:grpSpPr>
          <p:grpSp>
            <p:nvGrpSpPr>
              <p:cNvPr id="56" name="i$ḻiďê">
                <a:extLst>
                  <a:ext uri="{FF2B5EF4-FFF2-40B4-BE49-F238E27FC236}">
                    <a16:creationId xmlns:a16="http://schemas.microsoft.com/office/drawing/2014/main" id="{6E0E1CC5-899C-4FB3-9430-BD504F2D6AC3}"/>
                  </a:ext>
                </a:extLst>
              </p:cNvPr>
              <p:cNvGrpSpPr/>
              <p:nvPr/>
            </p:nvGrpSpPr>
            <p:grpSpPr>
              <a:xfrm>
                <a:off x="1887261" y="4076964"/>
                <a:ext cx="8002683" cy="1838097"/>
                <a:chOff x="1846063" y="1524089"/>
                <a:chExt cx="8002683" cy="1838097"/>
              </a:xfrm>
            </p:grpSpPr>
            <p:sp>
              <p:nvSpPr>
                <p:cNvPr id="58" name="íṩľiďê">
                  <a:extLst>
                    <a:ext uri="{FF2B5EF4-FFF2-40B4-BE49-F238E27FC236}">
                      <a16:creationId xmlns:a16="http://schemas.microsoft.com/office/drawing/2014/main" id="{191788B9-8139-4450-BAF0-9BF98704B61C}"/>
                    </a:ext>
                  </a:extLst>
                </p:cNvPr>
                <p:cNvSpPr/>
                <p:nvPr/>
              </p:nvSpPr>
              <p:spPr>
                <a:xfrm>
                  <a:off x="1846063" y="1524089"/>
                  <a:ext cx="2045645" cy="538587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68580" tIns="34290" rIns="68580" bIns="34290" anchor="ctr">
                  <a:noAutofit/>
                </a:bodyPr>
                <a:lstStyle>
                  <a:defPPr>
                    <a:defRPr lang="en-US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400" b="1" dirty="0">
                      <a:solidFill>
                        <a:schemeClr val="tx1"/>
                      </a:solidFill>
                    </a:rPr>
                    <a:t>Dry chemistry POCT</a:t>
                  </a:r>
                  <a:endParaRPr lang="zh-CN" altLang="en-US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iṩľiḍê">
                  <a:extLst>
                    <a:ext uri="{FF2B5EF4-FFF2-40B4-BE49-F238E27FC236}">
                      <a16:creationId xmlns:a16="http://schemas.microsoft.com/office/drawing/2014/main" id="{7E3BD35E-3CAC-4C47-967E-5C1D493B5C96}"/>
                    </a:ext>
                  </a:extLst>
                </p:cNvPr>
                <p:cNvSpPr txBox="1"/>
                <p:nvPr/>
              </p:nvSpPr>
              <p:spPr>
                <a:xfrm>
                  <a:off x="2203006" y="2120720"/>
                  <a:ext cx="1579288" cy="847858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lIns="68580" tIns="34290" rIns="68580" bIns="34290" anchor="t" anchorCtr="0">
                  <a:noAutofit/>
                </a:bodyPr>
                <a:lstStyle>
                  <a:defPPr>
                    <a:defRPr lang="zh-CN"/>
                  </a:defPPr>
                  <a:lvl1pPr algn="ctr" defTabSz="609585">
                    <a:lnSpc>
                      <a:spcPct val="150000"/>
                    </a:lnSpc>
                    <a:spcBef>
                      <a:spcPct val="0"/>
                    </a:spcBef>
                    <a:defRPr sz="1100"/>
                  </a:lvl1pPr>
                  <a:lvl2pPr marL="609585" defTabSz="609585">
                    <a:defRPr sz="2400"/>
                  </a:lvl2pPr>
                  <a:lvl3pPr marL="1219170" defTabSz="609585">
                    <a:defRPr sz="2400"/>
                  </a:lvl3pPr>
                  <a:lvl4pPr marL="1828754" defTabSz="609585">
                    <a:defRPr sz="2400"/>
                  </a:lvl4pPr>
                  <a:lvl5pPr marL="2438339" defTabSz="609585">
                    <a:defRPr sz="2400"/>
                  </a:lvl5pPr>
                  <a:lvl6pPr marL="3047924" defTabSz="609585">
                    <a:defRPr sz="2400"/>
                  </a:lvl6pPr>
                  <a:lvl7pPr marL="3657509" defTabSz="609585">
                    <a:defRPr sz="2400"/>
                  </a:lvl7pPr>
                  <a:lvl8pPr marL="4267093" defTabSz="609585">
                    <a:defRPr sz="2400"/>
                  </a:lvl8pPr>
                  <a:lvl9pPr marL="4876678" defTabSz="609585">
                    <a:defRPr sz="2400"/>
                  </a:lvl9pPr>
                </a:lstStyle>
                <a:p>
                  <a:pPr algn="r"/>
                  <a:r>
                    <a:rPr lang="en-US" altLang="zh-CN" b="0" i="0" dirty="0">
                      <a:solidFill>
                        <a:srgbClr val="666666"/>
                      </a:solidFill>
                      <a:effectLst/>
                      <a:latin typeface="Arial" panose="020B0604020202020204" pitchFamily="34" charset="0"/>
                    </a:rPr>
                    <a:t>Kindergarten entrance check up</a:t>
                  </a:r>
                </a:p>
                <a:p>
                  <a:pPr algn="r"/>
                  <a:r>
                    <a:rPr lang="en-US" altLang="zh-CN" dirty="0"/>
                    <a:t>Blood screening</a:t>
                  </a:r>
                </a:p>
              </p:txBody>
            </p:sp>
            <p:sp>
              <p:nvSpPr>
                <p:cNvPr id="60" name="iṩľiḍê">
                  <a:extLst>
                    <a:ext uri="{FF2B5EF4-FFF2-40B4-BE49-F238E27FC236}">
                      <a16:creationId xmlns:a16="http://schemas.microsoft.com/office/drawing/2014/main" id="{61EBD873-C0B8-4F24-97C5-4D40B23F97A4}"/>
                    </a:ext>
                  </a:extLst>
                </p:cNvPr>
                <p:cNvSpPr txBox="1"/>
                <p:nvPr/>
              </p:nvSpPr>
              <p:spPr>
                <a:xfrm>
                  <a:off x="5110654" y="1932398"/>
                  <a:ext cx="1720612" cy="1167816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lIns="68580" tIns="34290" rIns="68580" bIns="34290" anchor="t" anchorCtr="0">
                  <a:noAutofit/>
                </a:bodyPr>
                <a:lstStyle>
                  <a:defPPr>
                    <a:defRPr lang="zh-CN"/>
                  </a:defPPr>
                  <a:lvl1pPr algn="ctr" defTabSz="609585">
                    <a:lnSpc>
                      <a:spcPct val="150000"/>
                    </a:lnSpc>
                    <a:spcBef>
                      <a:spcPct val="0"/>
                    </a:spcBef>
                    <a:defRPr sz="1100"/>
                  </a:lvl1pPr>
                  <a:lvl2pPr marL="609585" defTabSz="609585">
                    <a:defRPr sz="2400"/>
                  </a:lvl2pPr>
                  <a:lvl3pPr marL="1219170" defTabSz="609585">
                    <a:defRPr sz="2400"/>
                  </a:lvl3pPr>
                  <a:lvl4pPr marL="1828754" defTabSz="609585">
                    <a:defRPr sz="2400"/>
                  </a:lvl4pPr>
                  <a:lvl5pPr marL="2438339" defTabSz="609585">
                    <a:defRPr sz="2400"/>
                  </a:lvl5pPr>
                  <a:lvl6pPr marL="3047924" defTabSz="609585">
                    <a:defRPr sz="2400"/>
                  </a:lvl6pPr>
                  <a:lvl7pPr marL="3657509" defTabSz="609585">
                    <a:defRPr sz="2400"/>
                  </a:lvl7pPr>
                  <a:lvl8pPr marL="4267093" defTabSz="609585">
                    <a:defRPr sz="2400"/>
                  </a:lvl8pPr>
                  <a:lvl9pPr marL="4876678" defTabSz="609585">
                    <a:defRPr sz="2400"/>
                  </a:lvl9pPr>
                </a:lstStyle>
                <a:p>
                  <a:pPr algn="r"/>
                  <a:r>
                    <a:rPr lang="en-US" altLang="zh-CN" sz="1200" dirty="0"/>
                    <a:t>MET</a:t>
                  </a:r>
                </a:p>
                <a:p>
                  <a:pPr algn="r"/>
                  <a:r>
                    <a:rPr lang="en-US" altLang="zh-CN" sz="1200" dirty="0"/>
                    <a:t>MOP</a:t>
                  </a:r>
                </a:p>
                <a:p>
                  <a:pPr algn="r"/>
                  <a:r>
                    <a:rPr lang="en-US" altLang="zh-CN" sz="1200" dirty="0"/>
                    <a:t>THC</a:t>
                  </a:r>
                </a:p>
                <a:p>
                  <a:pPr algn="r"/>
                  <a:r>
                    <a:rPr lang="en-US" altLang="zh-CN" sz="1200" dirty="0"/>
                    <a:t>KET</a:t>
                  </a:r>
                </a:p>
              </p:txBody>
            </p:sp>
            <p:sp>
              <p:nvSpPr>
                <p:cNvPr id="61" name="iṩľiḍê">
                  <a:extLst>
                    <a:ext uri="{FF2B5EF4-FFF2-40B4-BE49-F238E27FC236}">
                      <a16:creationId xmlns:a16="http://schemas.microsoft.com/office/drawing/2014/main" id="{0C5DA70A-85E4-43E9-A0F6-01ACC5F163A0}"/>
                    </a:ext>
                  </a:extLst>
                </p:cNvPr>
                <p:cNvSpPr txBox="1"/>
                <p:nvPr/>
              </p:nvSpPr>
              <p:spPr>
                <a:xfrm>
                  <a:off x="7620910" y="1875761"/>
                  <a:ext cx="2227836" cy="1486425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txBody>
                <a:bodyPr wrap="square" lIns="68580" tIns="34290" rIns="68580" bIns="34290" anchor="t" anchorCtr="0">
                  <a:noAutofit/>
                </a:bodyPr>
                <a:lstStyle>
                  <a:defPPr>
                    <a:defRPr lang="zh-CN"/>
                  </a:defPPr>
                  <a:lvl1pPr algn="ctr" defTabSz="609585">
                    <a:lnSpc>
                      <a:spcPct val="150000"/>
                    </a:lnSpc>
                    <a:spcBef>
                      <a:spcPct val="0"/>
                    </a:spcBef>
                    <a:defRPr sz="1100"/>
                  </a:lvl1pPr>
                  <a:lvl2pPr marL="609585" defTabSz="609585">
                    <a:defRPr sz="2400"/>
                  </a:lvl2pPr>
                  <a:lvl3pPr marL="1219170" defTabSz="609585">
                    <a:defRPr sz="2400"/>
                  </a:lvl3pPr>
                  <a:lvl4pPr marL="1828754" defTabSz="609585">
                    <a:defRPr sz="2400"/>
                  </a:lvl4pPr>
                  <a:lvl5pPr marL="2438339" defTabSz="609585">
                    <a:defRPr sz="2400"/>
                  </a:lvl5pPr>
                  <a:lvl6pPr marL="3047924" defTabSz="609585">
                    <a:defRPr sz="2400"/>
                  </a:lvl6pPr>
                  <a:lvl7pPr marL="3657509" defTabSz="609585">
                    <a:defRPr sz="2400"/>
                  </a:lvl7pPr>
                  <a:lvl8pPr marL="4267093" defTabSz="609585">
                    <a:defRPr sz="2400"/>
                  </a:lvl8pPr>
                  <a:lvl9pPr marL="4876678" defTabSz="609585">
                    <a:defRPr sz="2400"/>
                  </a:lvl9pPr>
                </a:lstStyle>
                <a:p>
                  <a:pPr algn="r">
                    <a:lnSpc>
                      <a:spcPct val="160000"/>
                    </a:lnSpc>
                  </a:pPr>
                  <a:r>
                    <a:rPr lang="en-US" altLang="zh-CN" sz="1200" dirty="0"/>
                    <a:t>RT PCR</a:t>
                  </a:r>
                </a:p>
                <a:p>
                  <a:pPr algn="r">
                    <a:lnSpc>
                      <a:spcPct val="160000"/>
                    </a:lnSpc>
                  </a:pPr>
                  <a:r>
                    <a:rPr lang="en-US" altLang="zh-CN" sz="1200" dirty="0"/>
                    <a:t>IgG/IgM Antibody</a:t>
                  </a:r>
                </a:p>
                <a:p>
                  <a:pPr algn="r">
                    <a:lnSpc>
                      <a:spcPct val="160000"/>
                    </a:lnSpc>
                  </a:pPr>
                  <a:r>
                    <a:rPr lang="en-US" altLang="zh-CN" sz="1200" dirty="0"/>
                    <a:t>Antigen test</a:t>
                  </a:r>
                </a:p>
                <a:p>
                  <a:pPr algn="r">
                    <a:lnSpc>
                      <a:spcPct val="160000"/>
                    </a:lnSpc>
                  </a:pPr>
                  <a:r>
                    <a:rPr lang="en-US" altLang="zh-CN" sz="1200" dirty="0"/>
                    <a:t>Neutralizing Antibody</a:t>
                  </a:r>
                </a:p>
                <a:p>
                  <a:pPr algn="r">
                    <a:lnSpc>
                      <a:spcPct val="160000"/>
                    </a:lnSpc>
                  </a:pPr>
                  <a:r>
                    <a:rPr lang="en-US" altLang="zh-CN" sz="1200" dirty="0"/>
                    <a:t>COVID19 Antigen Flu A/B combo</a:t>
                  </a:r>
                </a:p>
                <a:p>
                  <a:pPr algn="r">
                    <a:lnSpc>
                      <a:spcPct val="160000"/>
                    </a:lnSpc>
                  </a:pPr>
                  <a:endParaRPr lang="en-US" altLang="zh-CN" sz="1200" dirty="0"/>
                </a:p>
              </p:txBody>
            </p:sp>
          </p:grp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5BE045C3-4C6E-41B5-BE68-23F379ABBEC9}"/>
                  </a:ext>
                </a:extLst>
              </p:cNvPr>
              <p:cNvCxnSpPr/>
              <p:nvPr/>
            </p:nvCxnSpPr>
            <p:spPr>
              <a:xfrm flipV="1">
                <a:off x="3823491" y="3856589"/>
                <a:ext cx="0" cy="1372796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ïśļïďe">
            <a:extLst>
              <a:ext uri="{FF2B5EF4-FFF2-40B4-BE49-F238E27FC236}">
                <a16:creationId xmlns:a16="http://schemas.microsoft.com/office/drawing/2014/main" id="{2FA9A9FA-2DA2-47B7-B05D-8B7F785FF433}"/>
              </a:ext>
            </a:extLst>
          </p:cNvPr>
          <p:cNvSpPr txBox="1"/>
          <p:nvPr/>
        </p:nvSpPr>
        <p:spPr>
          <a:xfrm>
            <a:off x="3103701" y="2145294"/>
            <a:ext cx="1193195" cy="1669457"/>
          </a:xfrm>
          <a:prstGeom prst="rect">
            <a:avLst/>
          </a:prstGeom>
          <a:noFill/>
          <a:ln w="3175">
            <a:noFill/>
          </a:ln>
        </p:spPr>
        <p:txBody>
          <a:bodyPr wrap="square" lIns="68580" tIns="34290" rIns="68580" bIns="34290" anchor="t" anchorCtr="0">
            <a:noAutofit/>
          </a:bodyPr>
          <a:lstStyle>
            <a:defPPr>
              <a:defRPr lang="zh-CN"/>
            </a:defPPr>
            <a:lvl1pPr algn="ctr" defTabSz="609585">
              <a:lnSpc>
                <a:spcPct val="150000"/>
              </a:lnSpc>
              <a:spcBef>
                <a:spcPct val="0"/>
              </a:spcBef>
              <a:defRPr sz="1100"/>
            </a:lvl1pPr>
            <a:lvl2pPr marL="609585" defTabSz="609585">
              <a:defRPr sz="2400"/>
            </a:lvl2pPr>
            <a:lvl3pPr marL="1219170" defTabSz="609585">
              <a:defRPr sz="2400"/>
            </a:lvl3pPr>
            <a:lvl4pPr marL="1828754" defTabSz="609585">
              <a:defRPr sz="2400"/>
            </a:lvl4pPr>
            <a:lvl5pPr marL="2438339" defTabSz="609585">
              <a:defRPr sz="2400"/>
            </a:lvl5pPr>
            <a:lvl6pPr marL="3047924" defTabSz="609585">
              <a:defRPr sz="2400"/>
            </a:lvl6pPr>
            <a:lvl7pPr marL="3657509" defTabSz="609585">
              <a:defRPr sz="2400"/>
            </a:lvl7pPr>
            <a:lvl8pPr marL="4267093" defTabSz="609585">
              <a:defRPr sz="2400"/>
            </a:lvl8pPr>
            <a:lvl9pPr marL="4876678" defTabSz="609585">
              <a:defRPr sz="2400"/>
            </a:lvl9pPr>
          </a:lstStyle>
          <a:p>
            <a:pPr algn="l"/>
            <a:r>
              <a:rPr lang="en-US" altLang="zh-CN" dirty="0"/>
              <a:t>Thyroid</a:t>
            </a:r>
          </a:p>
          <a:p>
            <a:pPr algn="l"/>
            <a:r>
              <a:rPr lang="en-US" altLang="zh-CN" dirty="0"/>
              <a:t>Blood borne</a:t>
            </a:r>
          </a:p>
          <a:p>
            <a:pPr algn="l"/>
            <a:r>
              <a:rPr lang="en-US" altLang="zh-CN" dirty="0"/>
              <a:t>Sex Hormone</a:t>
            </a:r>
          </a:p>
          <a:p>
            <a:pPr algn="l"/>
            <a:r>
              <a:rPr lang="en-US" altLang="zh-CN" dirty="0"/>
              <a:t>Kidney</a:t>
            </a:r>
          </a:p>
          <a:p>
            <a:pPr algn="l"/>
            <a:r>
              <a:rPr lang="en-US" altLang="zh-CN" dirty="0"/>
              <a:t>Tumor</a:t>
            </a:r>
          </a:p>
        </p:txBody>
      </p:sp>
    </p:spTree>
  </p:cSld>
  <p:clrMapOvr>
    <a:masterClrMapping/>
  </p:clrMapOvr>
  <p:transition spd="slow" advTm="7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EC04B63-5865-4E8C-9D46-63D89D7A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77" y="733844"/>
            <a:ext cx="10428270" cy="440267"/>
          </a:xfrm>
        </p:spPr>
        <p:txBody>
          <a:bodyPr>
            <a:noAutofit/>
          </a:bodyPr>
          <a:lstStyle/>
          <a:p>
            <a:pPr algn="ctr" defTabSz="1364302">
              <a:defRPr/>
            </a:pPr>
            <a:r>
              <a:rPr lang="en-US" sz="3600" b="1" dirty="0"/>
              <a:t>  Company Founder</a:t>
            </a:r>
            <a:endParaRPr sz="3600" b="1" dirty="0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4D9C38C-A4BF-4A21-A56D-6FFD29E16AF7}"/>
              </a:ext>
            </a:extLst>
          </p:cNvPr>
          <p:cNvCxnSpPr/>
          <p:nvPr/>
        </p:nvCxnSpPr>
        <p:spPr>
          <a:xfrm>
            <a:off x="924674" y="1386503"/>
            <a:ext cx="10428270" cy="0"/>
          </a:xfrm>
          <a:prstGeom prst="line">
            <a:avLst/>
          </a:prstGeom>
          <a:ln w="19050">
            <a:solidFill>
              <a:srgbClr val="36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67DA55B5-4ABA-4097-88D2-A7D5C6488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04" y="185308"/>
            <a:ext cx="1282669" cy="1147312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CF3B20FD-B3F3-402B-8699-EE653118ED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84" r="9263"/>
          <a:stretch/>
        </p:blipFill>
        <p:spPr>
          <a:xfrm>
            <a:off x="924674" y="1440387"/>
            <a:ext cx="4183332" cy="2377500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7D6F5DFC-4E14-4E1D-9449-7258F60BA9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4" y="3871770"/>
            <a:ext cx="4183332" cy="2377500"/>
          </a:xfrm>
          <a:prstGeom prst="rect">
            <a:avLst/>
          </a:prstGeom>
        </p:spPr>
      </p:pic>
      <p:sp>
        <p:nvSpPr>
          <p:cNvPr id="81" name="矩形 80">
            <a:extLst>
              <a:ext uri="{FF2B5EF4-FFF2-40B4-BE49-F238E27FC236}">
                <a16:creationId xmlns:a16="http://schemas.microsoft.com/office/drawing/2014/main" id="{E67CB9AD-3DCB-4891-99B3-7405DD0CC001}"/>
              </a:ext>
            </a:extLst>
          </p:cNvPr>
          <p:cNvSpPr/>
          <p:nvPr/>
        </p:nvSpPr>
        <p:spPr>
          <a:xfrm>
            <a:off x="5302566" y="1487505"/>
            <a:ext cx="6584634" cy="327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標楷體" pitchFamily="65" charset="-120"/>
                <a:ea typeface="標楷體" pitchFamily="65" charset="-120"/>
              </a:rPr>
              <a:t>Daming</a:t>
            </a:r>
            <a:r>
              <a:rPr lang="en-US" altLang="zh-CN" sz="2000" dirty="0">
                <a:latin typeface="標楷體" pitchFamily="65" charset="-120"/>
                <a:ea typeface="標楷體" pitchFamily="65" charset="-120"/>
              </a:rPr>
              <a:t> Wang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標楷體" pitchFamily="65" charset="-120"/>
                <a:ea typeface="標楷體" pitchFamily="65" charset="-120"/>
              </a:rPr>
              <a:t>-Professor in Chinese Academy of Science Suzhou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CN" sz="14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400" dirty="0">
                <a:latin typeface="標楷體" pitchFamily="65" charset="-120"/>
                <a:ea typeface="標楷體" pitchFamily="65" charset="-120"/>
              </a:rPr>
              <a:t>President of Xiamen Health Research Institute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CN" sz="1400" b="0" i="0" dirty="0">
                <a:solidFill>
                  <a:srgbClr val="4A90E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400" dirty="0">
                <a:latin typeface="標楷體" pitchFamily="65" charset="-120"/>
                <a:ea typeface="標楷體" pitchFamily="65" charset="-120"/>
              </a:rPr>
              <a:t>National advanced individual in combating COVID-19 </a:t>
            </a:r>
            <a:r>
              <a:rPr lang="zh-CN" altLang="en-US" sz="1400" dirty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CN" sz="1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標楷體" pitchFamily="65" charset="-120"/>
                <a:ea typeface="標楷體" pitchFamily="65" charset="-120"/>
              </a:rPr>
              <a:t>- Projects director of Ministry of Science &amp; Technology;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標楷體" pitchFamily="65" charset="-120"/>
                <a:ea typeface="標楷體" pitchFamily="65" charset="-120"/>
              </a:rPr>
              <a:t>- Projects director of Ministry of Industry and Information Technology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sz="1400" dirty="0">
                <a:latin typeface="標楷體" pitchFamily="65" charset="-120"/>
                <a:ea typeface="標楷體" pitchFamily="65" charset="-120"/>
              </a:rPr>
              <a:t>Projects director of the People's Liberation Army </a:t>
            </a:r>
            <a:r>
              <a:rPr lang="zh-CN" altLang="en-US" sz="1400" dirty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CN" sz="14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National recognition </a:t>
            </a:r>
            <a:r>
              <a: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400" b="1" dirty="0" err="1">
                <a:latin typeface="標楷體" pitchFamily="65" charset="-120"/>
                <a:ea typeface="標楷體" pitchFamily="65" charset="-120"/>
              </a:rPr>
              <a:t>Daming</a:t>
            </a:r>
            <a:r>
              <a:rPr lang="en-US" altLang="zh-CN" sz="1400" b="1" dirty="0">
                <a:latin typeface="標楷體" pitchFamily="65" charset="-120"/>
                <a:ea typeface="標楷體" pitchFamily="65" charset="-120"/>
              </a:rPr>
              <a:t> Wang was awarded the national advanced individual in fighting against covid19.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zh-CN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F53B1EC7-097E-49C9-9F42-42D9CAE9BA2C}"/>
              </a:ext>
            </a:extLst>
          </p:cNvPr>
          <p:cNvSpPr/>
          <p:nvPr/>
        </p:nvSpPr>
        <p:spPr>
          <a:xfrm>
            <a:off x="5302566" y="4890337"/>
            <a:ext cx="6103008" cy="1331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標楷體" pitchFamily="65" charset="-120"/>
                <a:ea typeface="標楷體" pitchFamily="65" charset="-120"/>
              </a:rPr>
              <a:t>Reward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標楷體" pitchFamily="65" charset="-120"/>
                <a:ea typeface="標楷體" pitchFamily="65" charset="-120"/>
              </a:rPr>
              <a:t>-First Prize of Shanghai Science and Technology Progress Award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標楷體" pitchFamily="65" charset="-120"/>
                <a:ea typeface="標楷體" pitchFamily="65" charset="-120"/>
              </a:rPr>
              <a:t>-First Prize of Henan Science and Technology Progress Award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標楷體" pitchFamily="65" charset="-120"/>
                <a:ea typeface="標楷體" pitchFamily="65" charset="-120"/>
              </a:rPr>
              <a:t>-Xiamen Science and Technology Progress Award, etc.</a:t>
            </a:r>
          </a:p>
        </p:txBody>
      </p:sp>
    </p:spTree>
    <p:extLst>
      <p:ext uri="{BB962C8B-B14F-4D97-AF65-F5344CB8AC3E}">
        <p14:creationId xmlns:p14="http://schemas.microsoft.com/office/powerpoint/2010/main" val="4072394842"/>
      </p:ext>
    </p:extLst>
  </p:cSld>
  <p:clrMapOvr>
    <a:masterClrMapping/>
  </p:clrMapOvr>
  <p:transition spd="slow" advTm="7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EC04B63-5865-4E8C-9D46-63D89D7A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77" y="733844"/>
            <a:ext cx="10428270" cy="440267"/>
          </a:xfrm>
        </p:spPr>
        <p:txBody>
          <a:bodyPr>
            <a:noAutofit/>
          </a:bodyPr>
          <a:lstStyle/>
          <a:p>
            <a:pPr algn="ctr" defTabSz="1364302">
              <a:defRPr/>
            </a:pPr>
            <a:r>
              <a:rPr lang="en-US" sz="3600" b="1" dirty="0"/>
              <a:t>   Company Reputation</a:t>
            </a:r>
            <a:endParaRPr sz="3600" b="1" dirty="0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4D9C38C-A4BF-4A21-A56D-6FFD29E16AF7}"/>
              </a:ext>
            </a:extLst>
          </p:cNvPr>
          <p:cNvCxnSpPr/>
          <p:nvPr/>
        </p:nvCxnSpPr>
        <p:spPr>
          <a:xfrm>
            <a:off x="924674" y="1386503"/>
            <a:ext cx="10428270" cy="0"/>
          </a:xfrm>
          <a:prstGeom prst="line">
            <a:avLst/>
          </a:prstGeom>
          <a:ln w="19050">
            <a:solidFill>
              <a:srgbClr val="36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67DA55B5-4ABA-4097-88D2-A7D5C6488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04" y="185308"/>
            <a:ext cx="1282669" cy="1147312"/>
          </a:xfrm>
          <a:prstGeom prst="rect">
            <a:avLst/>
          </a:prstGeom>
        </p:spPr>
      </p:pic>
      <p:sp>
        <p:nvSpPr>
          <p:cNvPr id="15" name="标题 3">
            <a:extLst>
              <a:ext uri="{FF2B5EF4-FFF2-40B4-BE49-F238E27FC236}">
                <a16:creationId xmlns:a16="http://schemas.microsoft.com/office/drawing/2014/main" id="{FA299A6D-6987-4594-92C8-0B0B62444381}"/>
              </a:ext>
            </a:extLst>
          </p:cNvPr>
          <p:cNvSpPr txBox="1">
            <a:spLocks/>
          </p:cNvSpPr>
          <p:nvPr/>
        </p:nvSpPr>
        <p:spPr>
          <a:xfrm>
            <a:off x="4745431" y="4615150"/>
            <a:ext cx="7319705" cy="2190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b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Reported and concerned by News broadcast China news, Xinhuanet.com, People's net, China Youth Daily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b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One of the five key enterprises of joint prevention and control mechanism of the State Council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b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Focused enterprise by he National Development and Reform Commission, the Ministry of Industry and Information Technology, the Ministry of Science and Technology, and the National Health Commission </a:t>
            </a:r>
          </a:p>
        </p:txBody>
      </p:sp>
      <p:sp>
        <p:nvSpPr>
          <p:cNvPr id="17" name="标题 3">
            <a:extLst>
              <a:ext uri="{FF2B5EF4-FFF2-40B4-BE49-F238E27FC236}">
                <a16:creationId xmlns:a16="http://schemas.microsoft.com/office/drawing/2014/main" id="{A16F5A66-D4D6-4BCF-9A9E-D272240937E8}"/>
              </a:ext>
            </a:extLst>
          </p:cNvPr>
          <p:cNvSpPr txBox="1">
            <a:spLocks/>
          </p:cNvSpPr>
          <p:nvPr/>
        </p:nvSpPr>
        <p:spPr>
          <a:xfrm>
            <a:off x="524986" y="5350926"/>
            <a:ext cx="4018438" cy="1454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high-tech enterprises in Xiamen</a:t>
            </a:r>
            <a:endParaRPr lang="en-US" altLang="zh-CN" sz="1400" b="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Fujian FDA precise help enterprises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Xiamen intellectual property standards compliance enterprises</a:t>
            </a:r>
            <a:endParaRPr lang="en-US" altLang="zh-CN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5F6F2C5-AF90-4F2C-85FA-E50B1D67E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1" y="1722647"/>
            <a:ext cx="3804623" cy="285346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E89FA41-3002-44AF-8E18-BB7E1A3653A1}"/>
              </a:ext>
            </a:extLst>
          </p:cNvPr>
          <p:cNvSpPr txBox="1"/>
          <p:nvPr/>
        </p:nvSpPr>
        <p:spPr>
          <a:xfrm>
            <a:off x="0" y="4615150"/>
            <a:ext cx="4838700" cy="95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sz="1300" b="1" dirty="0">
                <a:latin typeface="Arial" panose="020B0604020202020204" pitchFamily="34" charset="0"/>
                <a:cs typeface="Arial" panose="020B0604020202020204" pitchFamily="34" charset="0"/>
              </a:rPr>
              <a:t>National recognition </a:t>
            </a:r>
            <a:r>
              <a:rPr lang="zh-CN" alt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300" b="1" dirty="0" err="1">
                <a:latin typeface="標楷體" pitchFamily="65" charset="-120"/>
                <a:ea typeface="標楷體" pitchFamily="65" charset="-120"/>
              </a:rPr>
              <a:t>Daming</a:t>
            </a:r>
            <a:r>
              <a:rPr lang="en-US" altLang="zh-CN" sz="1300" b="1" dirty="0">
                <a:latin typeface="標楷體" pitchFamily="65" charset="-120"/>
                <a:ea typeface="標楷體" pitchFamily="65" charset="-120"/>
              </a:rPr>
              <a:t> Wang was awarded the national advanced individual in fighting against covid19.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D52895-63BA-42FC-93AD-621439283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271" y="1489453"/>
            <a:ext cx="5595967" cy="30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98339"/>
      </p:ext>
    </p:extLst>
  </p:cSld>
  <p:clrMapOvr>
    <a:masterClrMapping/>
  </p:clrMapOvr>
  <p:transition spd="slow" advTm="7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4D9C38C-A4BF-4A21-A56D-6FFD29E16AF7}"/>
              </a:ext>
            </a:extLst>
          </p:cNvPr>
          <p:cNvCxnSpPr/>
          <p:nvPr/>
        </p:nvCxnSpPr>
        <p:spPr>
          <a:xfrm>
            <a:off x="924674" y="1386503"/>
            <a:ext cx="10428270" cy="0"/>
          </a:xfrm>
          <a:prstGeom prst="line">
            <a:avLst/>
          </a:prstGeom>
          <a:ln w="19050">
            <a:solidFill>
              <a:srgbClr val="36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67DA55B5-4ABA-4097-88D2-A7D5C6488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04" y="185308"/>
            <a:ext cx="1282669" cy="1147312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45F76A07-D532-4B1D-8B23-88F922AD7F06}"/>
              </a:ext>
            </a:extLst>
          </p:cNvPr>
          <p:cNvSpPr txBox="1">
            <a:spLocks/>
          </p:cNvSpPr>
          <p:nvPr/>
        </p:nvSpPr>
        <p:spPr>
          <a:xfrm>
            <a:off x="2993642" y="603375"/>
            <a:ext cx="6726828" cy="483527"/>
          </a:xfrm>
          <a:prstGeom prst="rect">
            <a:avLst/>
          </a:prstGeom>
        </p:spPr>
        <p:txBody>
          <a:bodyPr/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/>
              <a:t>    Certificate and Quality</a:t>
            </a:r>
            <a:endParaRPr lang="zh-CN" altLang="en-US" sz="3600" dirty="0"/>
          </a:p>
        </p:txBody>
      </p:sp>
      <p:sp>
        <p:nvSpPr>
          <p:cNvPr id="10" name="iconfont-1039-872568">
            <a:extLst>
              <a:ext uri="{FF2B5EF4-FFF2-40B4-BE49-F238E27FC236}">
                <a16:creationId xmlns:a16="http://schemas.microsoft.com/office/drawing/2014/main" id="{B457B4CB-41C3-4288-9471-1035F84FAA03}"/>
              </a:ext>
            </a:extLst>
          </p:cNvPr>
          <p:cNvSpPr>
            <a:spLocks noChangeAspect="1"/>
          </p:cNvSpPr>
          <p:nvPr/>
        </p:nvSpPr>
        <p:spPr bwMode="auto">
          <a:xfrm>
            <a:off x="2209544" y="628070"/>
            <a:ext cx="418966" cy="487661"/>
          </a:xfrm>
          <a:custGeom>
            <a:avLst/>
            <a:gdLst>
              <a:gd name="T0" fmla="*/ 7952 w 8836"/>
              <a:gd name="T1" fmla="*/ 8998 h 9598"/>
              <a:gd name="T2" fmla="*/ 7952 w 8836"/>
              <a:gd name="T3" fmla="*/ 1080 h 9598"/>
              <a:gd name="T4" fmla="*/ 6707 w 8836"/>
              <a:gd name="T5" fmla="*/ 0 h 9598"/>
              <a:gd name="T6" fmla="*/ 2530 w 8836"/>
              <a:gd name="T7" fmla="*/ 1560 h 9598"/>
              <a:gd name="T8" fmla="*/ 2530 w 8836"/>
              <a:gd name="T9" fmla="*/ 1960 h 9598"/>
              <a:gd name="T10" fmla="*/ 6306 w 8836"/>
              <a:gd name="T11" fmla="*/ 680 h 9598"/>
              <a:gd name="T12" fmla="*/ 6306 w 8836"/>
              <a:gd name="T13" fmla="*/ 9558 h 9598"/>
              <a:gd name="T14" fmla="*/ 8836 w 8836"/>
              <a:gd name="T15" fmla="*/ 9558 h 9598"/>
              <a:gd name="T16" fmla="*/ 8836 w 8836"/>
              <a:gd name="T17" fmla="*/ 8998 h 9598"/>
              <a:gd name="T18" fmla="*/ 7952 w 8836"/>
              <a:gd name="T19" fmla="*/ 8998 h 9598"/>
              <a:gd name="T20" fmla="*/ 1165 w 8836"/>
              <a:gd name="T21" fmla="*/ 6559 h 9598"/>
              <a:gd name="T22" fmla="*/ 3173 w 8836"/>
              <a:gd name="T23" fmla="*/ 6159 h 9598"/>
              <a:gd name="T24" fmla="*/ 3173 w 8836"/>
              <a:gd name="T25" fmla="*/ 5159 h 9598"/>
              <a:gd name="T26" fmla="*/ 1165 w 8836"/>
              <a:gd name="T27" fmla="*/ 5679 h 9598"/>
              <a:gd name="T28" fmla="*/ 1165 w 8836"/>
              <a:gd name="T29" fmla="*/ 6559 h 9598"/>
              <a:gd name="T30" fmla="*/ 1165 w 8836"/>
              <a:gd name="T31" fmla="*/ 9558 h 9598"/>
              <a:gd name="T32" fmla="*/ 3173 w 8836"/>
              <a:gd name="T33" fmla="*/ 9558 h 9598"/>
              <a:gd name="T34" fmla="*/ 3173 w 8836"/>
              <a:gd name="T35" fmla="*/ 8518 h 9598"/>
              <a:gd name="T36" fmla="*/ 1165 w 8836"/>
              <a:gd name="T37" fmla="*/ 8678 h 9598"/>
              <a:gd name="T38" fmla="*/ 1165 w 8836"/>
              <a:gd name="T39" fmla="*/ 9558 h 9598"/>
              <a:gd name="T40" fmla="*/ 1165 w 8836"/>
              <a:gd name="T41" fmla="*/ 8078 h 9598"/>
              <a:gd name="T42" fmla="*/ 3173 w 8836"/>
              <a:gd name="T43" fmla="*/ 7878 h 9598"/>
              <a:gd name="T44" fmla="*/ 3173 w 8836"/>
              <a:gd name="T45" fmla="*/ 6879 h 9598"/>
              <a:gd name="T46" fmla="*/ 1165 w 8836"/>
              <a:gd name="T47" fmla="*/ 7198 h 9598"/>
              <a:gd name="T48" fmla="*/ 1165 w 8836"/>
              <a:gd name="T49" fmla="*/ 8078 h 9598"/>
              <a:gd name="T50" fmla="*/ 1165 w 8836"/>
              <a:gd name="T51" fmla="*/ 5039 h 9598"/>
              <a:gd name="T52" fmla="*/ 3173 w 8836"/>
              <a:gd name="T53" fmla="*/ 4479 h 9598"/>
              <a:gd name="T54" fmla="*/ 3173 w 8836"/>
              <a:gd name="T55" fmla="*/ 3439 h 9598"/>
              <a:gd name="T56" fmla="*/ 1165 w 8836"/>
              <a:gd name="T57" fmla="*/ 4119 h 9598"/>
              <a:gd name="T58" fmla="*/ 1165 w 8836"/>
              <a:gd name="T59" fmla="*/ 5039 h 9598"/>
              <a:gd name="T60" fmla="*/ 5342 w 8836"/>
              <a:gd name="T61" fmla="*/ 2440 h 9598"/>
              <a:gd name="T62" fmla="*/ 4217 w 8836"/>
              <a:gd name="T63" fmla="*/ 1760 h 9598"/>
              <a:gd name="T64" fmla="*/ 0 w 8836"/>
              <a:gd name="T65" fmla="*/ 3279 h 9598"/>
              <a:gd name="T66" fmla="*/ 0 w 8836"/>
              <a:gd name="T67" fmla="*/ 9598 h 9598"/>
              <a:gd name="T68" fmla="*/ 562 w 8836"/>
              <a:gd name="T69" fmla="*/ 9598 h 9598"/>
              <a:gd name="T70" fmla="*/ 562 w 8836"/>
              <a:gd name="T71" fmla="*/ 3559 h 9598"/>
              <a:gd name="T72" fmla="*/ 3735 w 8836"/>
              <a:gd name="T73" fmla="*/ 2519 h 9598"/>
              <a:gd name="T74" fmla="*/ 3735 w 8836"/>
              <a:gd name="T75" fmla="*/ 9558 h 9598"/>
              <a:gd name="T76" fmla="*/ 5382 w 8836"/>
              <a:gd name="T77" fmla="*/ 9558 h 9598"/>
              <a:gd name="T78" fmla="*/ 5342 w 8836"/>
              <a:gd name="T79" fmla="*/ 2440 h 9598"/>
              <a:gd name="T80" fmla="*/ 5342 w 8836"/>
              <a:gd name="T81" fmla="*/ 2440 h 9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836" h="9598">
                <a:moveTo>
                  <a:pt x="7952" y="8998"/>
                </a:moveTo>
                <a:lnTo>
                  <a:pt x="7952" y="1080"/>
                </a:lnTo>
                <a:lnTo>
                  <a:pt x="6707" y="0"/>
                </a:lnTo>
                <a:lnTo>
                  <a:pt x="2530" y="1560"/>
                </a:lnTo>
                <a:lnTo>
                  <a:pt x="2530" y="1960"/>
                </a:lnTo>
                <a:lnTo>
                  <a:pt x="6306" y="680"/>
                </a:lnTo>
                <a:lnTo>
                  <a:pt x="6306" y="9558"/>
                </a:lnTo>
                <a:lnTo>
                  <a:pt x="8836" y="9558"/>
                </a:lnTo>
                <a:lnTo>
                  <a:pt x="8836" y="8998"/>
                </a:lnTo>
                <a:lnTo>
                  <a:pt x="7952" y="8998"/>
                </a:lnTo>
                <a:close/>
                <a:moveTo>
                  <a:pt x="1165" y="6559"/>
                </a:moveTo>
                <a:lnTo>
                  <a:pt x="3173" y="6159"/>
                </a:lnTo>
                <a:lnTo>
                  <a:pt x="3173" y="5159"/>
                </a:lnTo>
                <a:lnTo>
                  <a:pt x="1165" y="5679"/>
                </a:lnTo>
                <a:lnTo>
                  <a:pt x="1165" y="6559"/>
                </a:lnTo>
                <a:close/>
                <a:moveTo>
                  <a:pt x="1165" y="9558"/>
                </a:moveTo>
                <a:lnTo>
                  <a:pt x="3173" y="9558"/>
                </a:lnTo>
                <a:lnTo>
                  <a:pt x="3173" y="8518"/>
                </a:lnTo>
                <a:lnTo>
                  <a:pt x="1165" y="8678"/>
                </a:lnTo>
                <a:lnTo>
                  <a:pt x="1165" y="9558"/>
                </a:lnTo>
                <a:close/>
                <a:moveTo>
                  <a:pt x="1165" y="8078"/>
                </a:moveTo>
                <a:lnTo>
                  <a:pt x="3173" y="7878"/>
                </a:lnTo>
                <a:lnTo>
                  <a:pt x="3173" y="6879"/>
                </a:lnTo>
                <a:lnTo>
                  <a:pt x="1165" y="7198"/>
                </a:lnTo>
                <a:lnTo>
                  <a:pt x="1165" y="8078"/>
                </a:lnTo>
                <a:close/>
                <a:moveTo>
                  <a:pt x="1165" y="5039"/>
                </a:moveTo>
                <a:lnTo>
                  <a:pt x="3173" y="4479"/>
                </a:lnTo>
                <a:lnTo>
                  <a:pt x="3173" y="3439"/>
                </a:lnTo>
                <a:lnTo>
                  <a:pt x="1165" y="4119"/>
                </a:lnTo>
                <a:lnTo>
                  <a:pt x="1165" y="5039"/>
                </a:lnTo>
                <a:close/>
                <a:moveTo>
                  <a:pt x="5342" y="2440"/>
                </a:moveTo>
                <a:lnTo>
                  <a:pt x="4217" y="1760"/>
                </a:lnTo>
                <a:lnTo>
                  <a:pt x="0" y="3279"/>
                </a:lnTo>
                <a:lnTo>
                  <a:pt x="0" y="9598"/>
                </a:lnTo>
                <a:lnTo>
                  <a:pt x="562" y="9598"/>
                </a:lnTo>
                <a:lnTo>
                  <a:pt x="562" y="3559"/>
                </a:lnTo>
                <a:lnTo>
                  <a:pt x="3735" y="2519"/>
                </a:lnTo>
                <a:lnTo>
                  <a:pt x="3735" y="9558"/>
                </a:lnTo>
                <a:lnTo>
                  <a:pt x="5382" y="9558"/>
                </a:lnTo>
                <a:lnTo>
                  <a:pt x="5342" y="2440"/>
                </a:lnTo>
                <a:close/>
                <a:moveTo>
                  <a:pt x="5342" y="2440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46E5820-B31C-438B-B141-592FFC091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63" y="1780051"/>
            <a:ext cx="2991362" cy="423281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961DCAE-7D22-4BCE-9CB3-FC5162D4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817" y="3534032"/>
            <a:ext cx="3785558" cy="267665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52EEE56-CFC2-4E70-9A06-64949B8C320F}"/>
              </a:ext>
            </a:extLst>
          </p:cNvPr>
          <p:cNvSpPr txBox="1"/>
          <p:nvPr/>
        </p:nvSpPr>
        <p:spPr>
          <a:xfrm>
            <a:off x="3977317" y="1788452"/>
            <a:ext cx="534177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TQM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Quality Management</a:t>
            </a:r>
            <a:endParaRPr lang="en-US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CFDA manufacturing License</a:t>
            </a:r>
            <a:r>
              <a:rPr lang="zh-CN" altLang="en-US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ISO13485(BV Italy)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Passed the flight inspection of quality system of National Bureau for every time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37A03AD-782C-4F07-B49C-589C351C7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875" y="3685500"/>
            <a:ext cx="3486150" cy="24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54359"/>
      </p:ext>
    </p:extLst>
  </p:cSld>
  <p:clrMapOvr>
    <a:masterClrMapping/>
  </p:clrMapOvr>
  <p:transition spd="slow" advTm="7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790645-CCBA-4D28-9963-03EFD108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53" y="485385"/>
            <a:ext cx="10515600" cy="1325563"/>
          </a:xfrm>
        </p:spPr>
        <p:txBody>
          <a:bodyPr/>
          <a:lstStyle/>
          <a:p>
            <a:r>
              <a:rPr lang="en-US" altLang="zh-CN" dirty="0"/>
              <a:t>       </a:t>
            </a:r>
            <a:r>
              <a:rPr lang="en-US" altLang="zh-CN" sz="3600" b="1" dirty="0"/>
              <a:t>COVID19 Products with CE Mark</a:t>
            </a:r>
            <a:endParaRPr lang="zh-CN" altLang="en-US" sz="3600" b="1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158DF50-336C-40F8-8816-7F7F5E85A518}"/>
              </a:ext>
            </a:extLst>
          </p:cNvPr>
          <p:cNvCxnSpPr/>
          <p:nvPr/>
        </p:nvCxnSpPr>
        <p:spPr>
          <a:xfrm>
            <a:off x="829383" y="1510301"/>
            <a:ext cx="10428270" cy="0"/>
          </a:xfrm>
          <a:prstGeom prst="line">
            <a:avLst/>
          </a:prstGeom>
          <a:ln w="19050">
            <a:solidFill>
              <a:srgbClr val="36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2B381583-6C70-44A5-AF6C-790DDBD30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04" y="185308"/>
            <a:ext cx="1282669" cy="1147312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560CD7B-9F28-492B-AEE1-B25709288169}"/>
              </a:ext>
            </a:extLst>
          </p:cNvPr>
          <p:cNvGraphicFramePr>
            <a:graphicFrameLocks noGrp="1"/>
          </p:cNvGraphicFramePr>
          <p:nvPr/>
        </p:nvGraphicFramePr>
        <p:xfrm>
          <a:off x="1514475" y="1810947"/>
          <a:ext cx="9229725" cy="4332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895">
                  <a:extLst>
                    <a:ext uri="{9D8B030D-6E8A-4147-A177-3AD203B41FA5}">
                      <a16:colId xmlns:a16="http://schemas.microsoft.com/office/drawing/2014/main" val="3067855586"/>
                    </a:ext>
                  </a:extLst>
                </a:gridCol>
                <a:gridCol w="6175403">
                  <a:extLst>
                    <a:ext uri="{9D8B030D-6E8A-4147-A177-3AD203B41FA5}">
                      <a16:colId xmlns:a16="http://schemas.microsoft.com/office/drawing/2014/main" val="999141656"/>
                    </a:ext>
                  </a:extLst>
                </a:gridCol>
                <a:gridCol w="2186427">
                  <a:extLst>
                    <a:ext uri="{9D8B030D-6E8A-4147-A177-3AD203B41FA5}">
                      <a16:colId xmlns:a16="http://schemas.microsoft.com/office/drawing/2014/main" val="552023522"/>
                    </a:ext>
                  </a:extLst>
                </a:gridCol>
              </a:tblGrid>
              <a:tr h="36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NO.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Product name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CE number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65470417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>
                          <a:effectLst/>
                        </a:rPr>
                        <a:t>1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Neutralizing Antibody of SARS-CoV-2 Test (</a:t>
                      </a:r>
                      <a:r>
                        <a:rPr lang="en-US" sz="1100" b="1" u="none" strike="noStrike" dirty="0" err="1">
                          <a:effectLst/>
                        </a:rPr>
                        <a:t>Immuochromatographic</a:t>
                      </a:r>
                      <a:r>
                        <a:rPr lang="en-US" sz="1100" b="1" u="none" strike="noStrike" dirty="0">
                          <a:effectLst/>
                        </a:rPr>
                        <a:t> Assay)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NL-CA002-2020-54641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8493063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>
                          <a:effectLst/>
                        </a:rPr>
                        <a:t>2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Rapid Neutralizing Antibody of SARS-CoV-2 Test (Colloidal Gold)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NL-CA002-2020-54641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59949426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>
                          <a:effectLst/>
                        </a:rPr>
                        <a:t>3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SARS-CoV-2 &amp; influence A/B Multiplex </a:t>
                      </a:r>
                      <a:r>
                        <a:rPr lang="en-US" sz="1100" b="1" u="none" strike="noStrike" dirty="0" err="1">
                          <a:effectLst/>
                        </a:rPr>
                        <a:t>Tset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Kit（Real-time</a:t>
                      </a:r>
                      <a:r>
                        <a:rPr lang="en-US" sz="1100" b="1" u="none" strike="noStrike" dirty="0">
                          <a:effectLst/>
                        </a:rPr>
                        <a:t> PCR）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NL-CA002-2020-54640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83602731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>
                          <a:effectLst/>
                        </a:rPr>
                        <a:t>4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Rapid Antigen Test for SARS-CoV-2&amp;Flu A/B （Colloidal Gold）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NL-CA002-2020-54640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73605034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>
                          <a:effectLst/>
                        </a:rPr>
                        <a:t>5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COVID-19 Test Kit（ Real-time PCR）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NL-CA002-2020-53206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1567869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>
                          <a:effectLst/>
                        </a:rPr>
                        <a:t>6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Rapid COVID-19 Antigen </a:t>
                      </a:r>
                      <a:r>
                        <a:rPr lang="en-US" sz="1100" b="1" u="none" strike="noStrike" dirty="0" err="1">
                          <a:effectLst/>
                        </a:rPr>
                        <a:t>Test（Colloidal</a:t>
                      </a:r>
                      <a:r>
                        <a:rPr lang="en-US" sz="1100" b="1" u="none" strike="noStrike" dirty="0">
                          <a:effectLst/>
                        </a:rPr>
                        <a:t> Gold）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NL-CA002-2020-53206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0897216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>
                          <a:effectLst/>
                        </a:rPr>
                        <a:t>7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COVID-19 IgM/IgG Antibody Colloidal Gold Test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NL-CA002-2020-50112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64826910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>
                          <a:effectLst/>
                        </a:rPr>
                        <a:t>8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COVID-19 Hybrid Capture Fluorescence Immunoassay Test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NL-CA002-2020-50112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46548046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>
                          <a:effectLst/>
                        </a:rPr>
                        <a:t>9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Rapid </a:t>
                      </a:r>
                      <a:r>
                        <a:rPr lang="en-US" sz="1100" b="1" u="none" strike="noStrike" dirty="0" err="1">
                          <a:effectLst/>
                        </a:rPr>
                        <a:t>FluA</a:t>
                      </a:r>
                      <a:r>
                        <a:rPr lang="en-US" sz="1100" b="1" u="none" strike="noStrike" dirty="0">
                          <a:effectLst/>
                        </a:rPr>
                        <a:t>/B </a:t>
                      </a:r>
                      <a:r>
                        <a:rPr lang="en-US" sz="1100" b="1" u="none" strike="noStrike" dirty="0" err="1">
                          <a:effectLst/>
                        </a:rPr>
                        <a:t>Test（Colloidal</a:t>
                      </a:r>
                      <a:r>
                        <a:rPr lang="en-US" sz="1100" b="1" u="none" strike="noStrike" dirty="0">
                          <a:effectLst/>
                        </a:rPr>
                        <a:t> Gold）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NL-CA002-2020-54640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089534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>
                          <a:effectLst/>
                        </a:rPr>
                        <a:t>10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Virus Sample And Extraction Kit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NL-CA002-2020-54640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78866346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u="none" strike="noStrike">
                          <a:effectLst/>
                        </a:rPr>
                        <a:t>11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Immuofluorescence Analyzer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NL-CA002-2020-50112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91870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618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6479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材纹理">
  <a:themeElements>
    <a:clrScheme name="木材纹理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木材纹理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木材纹理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木材纹理</Template>
  <TotalTime>1224</TotalTime>
  <Words>1192</Words>
  <Application>Microsoft Office PowerPoint</Application>
  <PresentationFormat>ワイド画面</PresentationFormat>
  <Paragraphs>263</Paragraphs>
  <Slides>21</Slides>
  <Notes>6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4" baseType="lpstr">
      <vt:lpstr>等线</vt:lpstr>
      <vt:lpstr>標楷體</vt:lpstr>
      <vt:lpstr>微软雅黑</vt:lpstr>
      <vt:lpstr>宋体</vt:lpstr>
      <vt:lpstr>Arial</vt:lpstr>
      <vt:lpstr>Arial Rounded MT Bold</vt:lpstr>
      <vt:lpstr>Calibri</vt:lpstr>
      <vt:lpstr>Georgia</vt:lpstr>
      <vt:lpstr>Segoe UI</vt:lpstr>
      <vt:lpstr>Times New Roman</vt:lpstr>
      <vt:lpstr>Trebuchet MS</vt:lpstr>
      <vt:lpstr>Wingdings</vt:lpstr>
      <vt:lpstr>木材纹理</vt:lpstr>
      <vt:lpstr>PowerPoint プレゼンテーション</vt:lpstr>
      <vt:lpstr>We develop, manufacture, and distribute POCT products worldwide</vt:lpstr>
      <vt:lpstr>                About Us</vt:lpstr>
      <vt:lpstr>                Our Mission</vt:lpstr>
      <vt:lpstr>  Products Development</vt:lpstr>
      <vt:lpstr>  Company Founder</vt:lpstr>
      <vt:lpstr>   Company Reputation</vt:lpstr>
      <vt:lpstr>PowerPoint プレゼンテーション</vt:lpstr>
      <vt:lpstr>       COVID19 Products with CE Mark</vt:lpstr>
      <vt:lpstr>Product introduction 1 : Rapid Neutralizing Antibody of SARS-CoV-2 Test </vt:lpstr>
      <vt:lpstr>Product introduction 2  :  Rapid COVID-19 Antigen Test</vt:lpstr>
      <vt:lpstr>Product introduction 3： COVID-19 Test Kit（ Real-time PCR）</vt:lpstr>
      <vt:lpstr>Product introduction 4： COVID-19 Hybrid Capture Test </vt:lpstr>
      <vt:lpstr>           Our Facility ( 11,3000 M2 )</vt:lpstr>
      <vt:lpstr>Factory And Capacity</vt:lpstr>
      <vt:lpstr>           Our Laboratories ( 1000 M2 )</vt:lpstr>
      <vt:lpstr>       COVID19 Antigen test in Germany</vt:lpstr>
      <vt:lpstr>       COVID19 Antigen test in Germany</vt:lpstr>
      <vt:lpstr>       COVID19 Antigen test in Germany</vt:lpstr>
      <vt:lpstr>COVID19 Antigen test sales and donation in Germany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HEALTH</dc:title>
  <dc:creator>julia_zhu@reachdiagnostic.cn</dc:creator>
  <cp:lastModifiedBy>秋山 崇光</cp:lastModifiedBy>
  <cp:revision>125</cp:revision>
  <dcterms:created xsi:type="dcterms:W3CDTF">2019-01-14T10:43:07Z</dcterms:created>
  <dcterms:modified xsi:type="dcterms:W3CDTF">2021-05-25T09:08:50Z</dcterms:modified>
</cp:coreProperties>
</file>