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7DC"/>
    <a:srgbClr val="3E718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100" d="100"/>
          <a:sy n="100" d="100"/>
        </p:scale>
        <p:origin x="1134" y="-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a3839333b328ccb" providerId="LiveId" clId="{C1E242B1-4EC2-4FF8-A7A4-86E678A425DF}"/>
    <pc:docChg chg="custSel modSld">
      <pc:chgData name="" userId="9a3839333b328ccb" providerId="LiveId" clId="{C1E242B1-4EC2-4FF8-A7A4-86E678A425DF}" dt="2022-08-15T06:11:42.769" v="199" actId="14100"/>
      <pc:docMkLst>
        <pc:docMk/>
      </pc:docMkLst>
      <pc:sldChg chg="addSp modSp">
        <pc:chgData name="" userId="9a3839333b328ccb" providerId="LiveId" clId="{C1E242B1-4EC2-4FF8-A7A4-86E678A425DF}" dt="2022-08-15T06:11:42.769" v="199" actId="14100"/>
        <pc:sldMkLst>
          <pc:docMk/>
          <pc:sldMk cId="4158208154" sldId="258"/>
        </pc:sldMkLst>
        <pc:spChg chg="mod">
          <ac:chgData name="" userId="9a3839333b328ccb" providerId="LiveId" clId="{C1E242B1-4EC2-4FF8-A7A4-86E678A425DF}" dt="2022-08-15T06:11:15.693" v="196" actId="1076"/>
          <ac:spMkLst>
            <pc:docMk/>
            <pc:sldMk cId="4158208154" sldId="258"/>
            <ac:spMk id="23" creationId="{C357454D-1B97-4C1B-9BB7-88C191D46181}"/>
          </ac:spMkLst>
        </pc:spChg>
        <pc:spChg chg="add mod">
          <ac:chgData name="" userId="9a3839333b328ccb" providerId="LiveId" clId="{C1E242B1-4EC2-4FF8-A7A4-86E678A425DF}" dt="2022-08-15T06:07:23.694" v="89" actId="20577"/>
          <ac:spMkLst>
            <pc:docMk/>
            <pc:sldMk cId="4158208154" sldId="258"/>
            <ac:spMk id="79" creationId="{7121BDCF-E7B4-441C-A8F1-2AD952176A62}"/>
          </ac:spMkLst>
        </pc:spChg>
        <pc:spChg chg="add mod">
          <ac:chgData name="" userId="9a3839333b328ccb" providerId="LiveId" clId="{C1E242B1-4EC2-4FF8-A7A4-86E678A425DF}" dt="2022-08-15T06:09:25.402" v="143" actId="20577"/>
          <ac:spMkLst>
            <pc:docMk/>
            <pc:sldMk cId="4158208154" sldId="258"/>
            <ac:spMk id="82" creationId="{CAEB2DB5-1AAD-49E0-99D6-32810BF4853A}"/>
          </ac:spMkLst>
        </pc:spChg>
        <pc:picChg chg="add mod">
          <ac:chgData name="" userId="9a3839333b328ccb" providerId="LiveId" clId="{C1E242B1-4EC2-4FF8-A7A4-86E678A425DF}" dt="2022-08-15T06:08:35.709" v="93" actId="14100"/>
          <ac:picMkLst>
            <pc:docMk/>
            <pc:sldMk cId="4158208154" sldId="258"/>
            <ac:picMk id="81" creationId="{19685797-74CE-439E-A96A-BF1D34B0DFA0}"/>
          </ac:picMkLst>
        </pc:picChg>
        <pc:cxnChg chg="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25" creationId="{15884C86-3143-40F2-A23E-FEB02CDE1E3E}"/>
          </ac:cxnSpMkLst>
        </pc:cxnChg>
        <pc:cxnChg chg="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28" creationId="{91121CDB-A162-4879-9A10-C4C8881F2DB6}"/>
          </ac:cxnSpMkLst>
        </pc:cxnChg>
        <pc:cxnChg chg="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32" creationId="{3441F3E8-D970-4CC4-A70F-08A2C71EE64D}"/>
          </ac:cxnSpMkLst>
        </pc:cxnChg>
        <pc:cxnChg chg="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37" creationId="{7A1863B9-5062-4926-A86F-924A5BFB0440}"/>
          </ac:cxnSpMkLst>
        </pc:cxnChg>
        <pc:cxnChg chg="add 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83" creationId="{D917CDAD-8F60-4954-97E7-29E5010E61E0}"/>
          </ac:cxnSpMkLst>
        </pc:cxnChg>
        <pc:cxnChg chg="add 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86" creationId="{6BA308D2-AA4E-4186-80BD-192BD05C3DFB}"/>
          </ac:cxnSpMkLst>
        </pc:cxnChg>
        <pc:cxnChg chg="add mod">
          <ac:chgData name="" userId="9a3839333b328ccb" providerId="LiveId" clId="{C1E242B1-4EC2-4FF8-A7A4-86E678A425DF}" dt="2022-08-15T06:11:15.693" v="196" actId="1076"/>
          <ac:cxnSpMkLst>
            <pc:docMk/>
            <pc:sldMk cId="4158208154" sldId="258"/>
            <ac:cxnSpMk id="89" creationId="{33972D3C-7B96-42E9-9DDC-AE507B50DFE7}"/>
          </ac:cxnSpMkLst>
        </pc:cxnChg>
        <pc:cxnChg chg="add mod">
          <ac:chgData name="" userId="9a3839333b328ccb" providerId="LiveId" clId="{C1E242B1-4EC2-4FF8-A7A4-86E678A425DF}" dt="2022-08-15T06:11:42.769" v="199" actId="14100"/>
          <ac:cxnSpMkLst>
            <pc:docMk/>
            <pc:sldMk cId="4158208154" sldId="258"/>
            <ac:cxnSpMk id="93" creationId="{38C0D160-062B-4482-86AF-58F7AE9247F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07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29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26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51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38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53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95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3298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3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84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0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D886-FD98-4714-968C-37C0004E59F4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93254-2F85-4B5D-8DB0-161FBF5C9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90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7EC8AA4-08BC-4F8C-A511-13217AB59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1" y="722344"/>
            <a:ext cx="4624388" cy="375114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71A15DE-77D3-43DE-B5A1-BE41D25FE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9" y="4447308"/>
            <a:ext cx="4601467" cy="325841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948BF0D-A25D-4423-AD7D-25C07B1C6C2C}"/>
              </a:ext>
            </a:extLst>
          </p:cNvPr>
          <p:cNvSpPr txBox="1"/>
          <p:nvPr/>
        </p:nvSpPr>
        <p:spPr>
          <a:xfrm>
            <a:off x="759977" y="857250"/>
            <a:ext cx="1261884" cy="253916"/>
          </a:xfrm>
          <a:prstGeom prst="rect">
            <a:avLst/>
          </a:prstGeom>
          <a:solidFill>
            <a:srgbClr val="EBE7DC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050" b="1" dirty="0"/>
              <a:t>介護に関する相談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72EBA03-5044-4730-999D-98813238D549}"/>
              </a:ext>
            </a:extLst>
          </p:cNvPr>
          <p:cNvSpPr txBox="1"/>
          <p:nvPr/>
        </p:nvSpPr>
        <p:spPr>
          <a:xfrm>
            <a:off x="2524125" y="1028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6FA2A9B0-32CC-4E01-8900-F589CD379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39" y="3216823"/>
            <a:ext cx="967089" cy="1184191"/>
          </a:xfrm>
          <a:prstGeom prst="rect">
            <a:avLst/>
          </a:prstGeom>
        </p:spPr>
      </p:pic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47D850B2-A2E9-4774-A2EC-EE3DA67DD222}"/>
              </a:ext>
            </a:extLst>
          </p:cNvPr>
          <p:cNvSpPr/>
          <p:nvPr/>
        </p:nvSpPr>
        <p:spPr>
          <a:xfrm>
            <a:off x="4922312" y="340936"/>
            <a:ext cx="1507063" cy="513742"/>
          </a:xfrm>
          <a:prstGeom prst="wedgeRoundRectCallout">
            <a:avLst>
              <a:gd name="adj1" fmla="val -81184"/>
              <a:gd name="adj2" fmla="val 10746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+mn-ea"/>
              </a:rPr>
              <a:t>相談する人の</a:t>
            </a:r>
            <a:endParaRPr kumimoji="1"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+mn-ea"/>
              </a:rPr>
              <a:t>イラスト入れる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57454D-1B97-4C1B-9BB7-88C191D46181}"/>
              </a:ext>
            </a:extLst>
          </p:cNvPr>
          <p:cNvSpPr txBox="1"/>
          <p:nvPr/>
        </p:nvSpPr>
        <p:spPr>
          <a:xfrm>
            <a:off x="2614331" y="359766"/>
            <a:ext cx="20697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b="1" dirty="0"/>
              <a:t>どの段階も説明文はいりません</a:t>
            </a: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5884C86-3143-40F2-A23E-FEB02CDE1E3E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614332" y="613682"/>
            <a:ext cx="1034898" cy="492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3D158AFC-60D6-48F1-936A-55B7686D5840}"/>
              </a:ext>
            </a:extLst>
          </p:cNvPr>
          <p:cNvSpPr/>
          <p:nvPr/>
        </p:nvSpPr>
        <p:spPr>
          <a:xfrm>
            <a:off x="4908024" y="1296104"/>
            <a:ext cx="1507063" cy="513742"/>
          </a:xfrm>
          <a:prstGeom prst="wedgeRoundRectCallout">
            <a:avLst>
              <a:gd name="adj1" fmla="val -81184"/>
              <a:gd name="adj2" fmla="val 10746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市役所に申請する人のイラスト入れる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  <a:p>
            <a:r>
              <a:rPr kumimoji="1" lang="en-US" altLang="ja-JP" sz="1100" dirty="0">
                <a:solidFill>
                  <a:schemeClr val="tx1"/>
                </a:solidFill>
                <a:latin typeface="+mn-ea"/>
              </a:rPr>
              <a:t>※</a:t>
            </a:r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添付画像１参照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91121CDB-A162-4879-9A10-C4C8881F2DB6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614332" y="613682"/>
            <a:ext cx="1034898" cy="1272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DB07BD5D-0195-4C73-9010-5FE816411CA9}"/>
              </a:ext>
            </a:extLst>
          </p:cNvPr>
          <p:cNvSpPr/>
          <p:nvPr/>
        </p:nvSpPr>
        <p:spPr>
          <a:xfrm>
            <a:off x="4908023" y="2394298"/>
            <a:ext cx="1507063" cy="513742"/>
          </a:xfrm>
          <a:prstGeom prst="wedgeRoundRectCallout">
            <a:avLst>
              <a:gd name="adj1" fmla="val -81184"/>
              <a:gd name="adj2" fmla="val 10746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調査員が家庭訪問するイラスト入れる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3441F3E8-D970-4CC4-A70F-08A2C71EE64D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799064" y="613682"/>
            <a:ext cx="850166" cy="2394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DD7E32E-E9EA-4AB0-A8A9-5456C6CF7152}"/>
              </a:ext>
            </a:extLst>
          </p:cNvPr>
          <p:cNvSpPr txBox="1"/>
          <p:nvPr/>
        </p:nvSpPr>
        <p:spPr>
          <a:xfrm>
            <a:off x="4771567" y="3891110"/>
            <a:ext cx="8899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+mn-ea"/>
              </a:rPr>
              <a:t>認定結果は</a:t>
            </a:r>
            <a:endParaRPr kumimoji="1" lang="en-US" altLang="ja-JP" sz="1100" dirty="0">
              <a:latin typeface="+mn-ea"/>
            </a:endParaRPr>
          </a:p>
          <a:p>
            <a:r>
              <a:rPr kumimoji="1" lang="ja-JP" altLang="en-US" sz="1100" dirty="0">
                <a:latin typeface="+mn-ea"/>
              </a:rPr>
              <a:t>右図の様に</a:t>
            </a:r>
            <a:endParaRPr kumimoji="1" lang="en-US" altLang="ja-JP" sz="1100" dirty="0">
              <a:latin typeface="+mn-ea"/>
            </a:endParaRPr>
          </a:p>
          <a:p>
            <a:r>
              <a:rPr kumimoji="1" lang="ja-JP" altLang="en-US" sz="1100" dirty="0">
                <a:latin typeface="+mn-ea"/>
              </a:rPr>
              <a:t>区分される</a:t>
            </a:r>
          </a:p>
        </p:txBody>
      </p:sp>
      <p:sp>
        <p:nvSpPr>
          <p:cNvPr id="36" name="吹き出し: 角を丸めた四角形 35">
            <a:extLst>
              <a:ext uri="{FF2B5EF4-FFF2-40B4-BE49-F238E27FC236}">
                <a16:creationId xmlns:a16="http://schemas.microsoft.com/office/drawing/2014/main" id="{6434DBB2-BD6C-4250-A447-E1DC36D152A6}"/>
              </a:ext>
            </a:extLst>
          </p:cNvPr>
          <p:cNvSpPr/>
          <p:nvPr/>
        </p:nvSpPr>
        <p:spPr>
          <a:xfrm>
            <a:off x="3924301" y="3335286"/>
            <a:ext cx="1697938" cy="513742"/>
          </a:xfrm>
          <a:prstGeom prst="wedgeRoundRectCallout">
            <a:avLst>
              <a:gd name="adj1" fmla="val -54007"/>
              <a:gd name="adj2" fmla="val 8150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会議の結果、介護度が通知されるイラスト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  <a:p>
            <a:r>
              <a:rPr kumimoji="1" lang="en-US" altLang="ja-JP" sz="1100" dirty="0">
                <a:solidFill>
                  <a:schemeClr val="tx1"/>
                </a:solidFill>
                <a:latin typeface="+mn-ea"/>
              </a:rPr>
              <a:t>※</a:t>
            </a:r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添付画像１参照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7A1863B9-5062-4926-A86F-924A5BFB0440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3201126" y="613682"/>
            <a:ext cx="448104" cy="3401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002643D1-0F93-45F5-A8B1-57D569F611F4}"/>
              </a:ext>
            </a:extLst>
          </p:cNvPr>
          <p:cNvSpPr/>
          <p:nvPr/>
        </p:nvSpPr>
        <p:spPr>
          <a:xfrm>
            <a:off x="123826" y="4416720"/>
            <a:ext cx="4876800" cy="1496485"/>
          </a:xfrm>
          <a:prstGeom prst="round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吹き出し: 角を丸めた四角形 40">
            <a:extLst>
              <a:ext uri="{FF2B5EF4-FFF2-40B4-BE49-F238E27FC236}">
                <a16:creationId xmlns:a16="http://schemas.microsoft.com/office/drawing/2014/main" id="{350F2872-62EF-44F9-BF0F-1E9B6A210F69}"/>
              </a:ext>
            </a:extLst>
          </p:cNvPr>
          <p:cNvSpPr/>
          <p:nvPr/>
        </p:nvSpPr>
        <p:spPr>
          <a:xfrm>
            <a:off x="5082265" y="4632825"/>
            <a:ext cx="1507063" cy="513742"/>
          </a:xfrm>
          <a:prstGeom prst="wedgeRoundRectCallout">
            <a:avLst>
              <a:gd name="adj1" fmla="val -49583"/>
              <a:gd name="adj2" fmla="val 8336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地域包括支援センターが担当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EA03AE2-2320-4730-AEA8-CD4C27877A72}"/>
              </a:ext>
            </a:extLst>
          </p:cNvPr>
          <p:cNvSpPr txBox="1"/>
          <p:nvPr/>
        </p:nvSpPr>
        <p:spPr>
          <a:xfrm>
            <a:off x="1194453" y="4509380"/>
            <a:ext cx="24737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b="1" dirty="0"/>
              <a:t>（介護予防・生活支援のための事業）</a:t>
            </a:r>
          </a:p>
        </p:txBody>
      </p:sp>
      <p:sp>
        <p:nvSpPr>
          <p:cNvPr id="43" name="吹き出し: 角を丸めた四角形 42">
            <a:extLst>
              <a:ext uri="{FF2B5EF4-FFF2-40B4-BE49-F238E27FC236}">
                <a16:creationId xmlns:a16="http://schemas.microsoft.com/office/drawing/2014/main" id="{1392FF1F-9860-4571-A212-EB2A74AEFD94}"/>
              </a:ext>
            </a:extLst>
          </p:cNvPr>
          <p:cNvSpPr/>
          <p:nvPr/>
        </p:nvSpPr>
        <p:spPr>
          <a:xfrm>
            <a:off x="2478439" y="4953000"/>
            <a:ext cx="1697938" cy="377988"/>
          </a:xfrm>
          <a:prstGeom prst="wedgeRoundRectCallout">
            <a:avLst>
              <a:gd name="adj1" fmla="val -68592"/>
              <a:gd name="adj2" fmla="val -6125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まだまだ元気な老人の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イラスト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615966CB-2666-43AA-82A4-938F9E4768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265" y="6469414"/>
            <a:ext cx="1688605" cy="2747686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9899642C-6AC4-480F-AA34-4EEA8CE733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0" y="7705726"/>
            <a:ext cx="699193" cy="566737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B3CA5D7-16A0-49F2-9C8B-B314F7135A2A}"/>
              </a:ext>
            </a:extLst>
          </p:cNvPr>
          <p:cNvSpPr txBox="1"/>
          <p:nvPr/>
        </p:nvSpPr>
        <p:spPr>
          <a:xfrm>
            <a:off x="293341" y="8303377"/>
            <a:ext cx="9332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訪問介護</a:t>
            </a:r>
            <a:r>
              <a:rPr kumimoji="1" lang="en-US" altLang="ja-JP" sz="900" dirty="0">
                <a:latin typeface="+mn-ea"/>
              </a:rPr>
              <a:t>/</a:t>
            </a:r>
            <a:r>
              <a:rPr kumimoji="1" lang="ja-JP" altLang="en-US" sz="900" dirty="0">
                <a:latin typeface="+mn-ea"/>
              </a:rPr>
              <a:t>リハ</a:t>
            </a: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D186FAC7-C05F-4154-A6DC-F2CC056F2A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34" y="7713747"/>
            <a:ext cx="796420" cy="619438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658E293-B8E2-4746-814D-F42AA0CBE7C1}"/>
              </a:ext>
            </a:extLst>
          </p:cNvPr>
          <p:cNvSpPr txBox="1"/>
          <p:nvPr/>
        </p:nvSpPr>
        <p:spPr>
          <a:xfrm>
            <a:off x="1141776" y="8310541"/>
            <a:ext cx="9332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訪問入浴</a:t>
            </a:r>
            <a:r>
              <a:rPr kumimoji="1" lang="en-US" altLang="ja-JP" sz="900" dirty="0">
                <a:latin typeface="+mn-ea"/>
              </a:rPr>
              <a:t>/</a:t>
            </a:r>
            <a:r>
              <a:rPr kumimoji="1" lang="ja-JP" altLang="en-US" sz="900" dirty="0">
                <a:latin typeface="+mn-ea"/>
              </a:rPr>
              <a:t>リハ</a:t>
            </a: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3FDC5B62-4CB9-40E1-934F-D73697C754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877" y="7718060"/>
            <a:ext cx="794141" cy="628457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9DA17A31-6C9C-4881-B3B9-F5AD8E4798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8" y="7712891"/>
            <a:ext cx="821900" cy="666172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7D554A68-818B-4B3F-843C-764ACFCA8869}"/>
              </a:ext>
            </a:extLst>
          </p:cNvPr>
          <p:cNvSpPr txBox="1"/>
          <p:nvPr/>
        </p:nvSpPr>
        <p:spPr>
          <a:xfrm>
            <a:off x="2942137" y="836718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訪問介護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FB6272A-ABE9-4E52-A81B-A90EF0AEDADE}"/>
              </a:ext>
            </a:extLst>
          </p:cNvPr>
          <p:cNvSpPr txBox="1"/>
          <p:nvPr/>
        </p:nvSpPr>
        <p:spPr>
          <a:xfrm>
            <a:off x="2161151" y="8333185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訪問看護</a:t>
            </a:r>
          </a:p>
        </p:txBody>
      </p:sp>
      <p:pic>
        <p:nvPicPr>
          <p:cNvPr id="61" name="図 60">
            <a:extLst>
              <a:ext uri="{FF2B5EF4-FFF2-40B4-BE49-F238E27FC236}">
                <a16:creationId xmlns:a16="http://schemas.microsoft.com/office/drawing/2014/main" id="{F77EFB22-4FD8-482F-A0B5-EBF5EDE21A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676" y="7618789"/>
            <a:ext cx="847725" cy="771525"/>
          </a:xfrm>
          <a:prstGeom prst="rect">
            <a:avLst/>
          </a:prstGeom>
        </p:spPr>
      </p:pic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635B39B9-0ECB-4DC3-8F37-70A6044A1913}"/>
              </a:ext>
            </a:extLst>
          </p:cNvPr>
          <p:cNvSpPr txBox="1"/>
          <p:nvPr/>
        </p:nvSpPr>
        <p:spPr>
          <a:xfrm>
            <a:off x="3752372" y="8346517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短期入所</a:t>
            </a: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9E36E752-9D26-4427-B4C4-BFEF217A17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96" y="8739188"/>
            <a:ext cx="846232" cy="384651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50191CD-A10E-496A-96F9-1AEAD8D315D3}"/>
              </a:ext>
            </a:extLst>
          </p:cNvPr>
          <p:cNvSpPr txBox="1"/>
          <p:nvPr/>
        </p:nvSpPr>
        <p:spPr>
          <a:xfrm>
            <a:off x="167507" y="9154602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地域密着型通所介護</a:t>
            </a:r>
          </a:p>
        </p:txBody>
      </p:sp>
      <p:pic>
        <p:nvPicPr>
          <p:cNvPr id="68" name="図 67">
            <a:extLst>
              <a:ext uri="{FF2B5EF4-FFF2-40B4-BE49-F238E27FC236}">
                <a16:creationId xmlns:a16="http://schemas.microsoft.com/office/drawing/2014/main" id="{9893AB75-C859-49D7-841F-A44205F6F6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46" y="8651367"/>
            <a:ext cx="637638" cy="532289"/>
          </a:xfrm>
          <a:prstGeom prst="rect">
            <a:avLst/>
          </a:prstGeom>
        </p:spPr>
      </p:pic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2AEF98E-A6EF-4BA8-BCCE-D738D68EC23A}"/>
              </a:ext>
            </a:extLst>
          </p:cNvPr>
          <p:cNvSpPr txBox="1"/>
          <p:nvPr/>
        </p:nvSpPr>
        <p:spPr>
          <a:xfrm>
            <a:off x="1390919" y="9146188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夜間対応型訪問看護</a:t>
            </a: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BA79DED6-AF57-407A-B46D-4E60629732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331" y="8644373"/>
            <a:ext cx="624970" cy="532382"/>
          </a:xfrm>
          <a:prstGeom prst="rect">
            <a:avLst/>
          </a:prstGeom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FD84348-61A9-4FD9-91F0-B9A011F47D11}"/>
              </a:ext>
            </a:extLst>
          </p:cNvPr>
          <p:cNvSpPr txBox="1"/>
          <p:nvPr/>
        </p:nvSpPr>
        <p:spPr>
          <a:xfrm>
            <a:off x="2647480" y="9154602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定期巡回</a:t>
            </a:r>
          </a:p>
        </p:txBody>
      </p:sp>
      <p:pic>
        <p:nvPicPr>
          <p:cNvPr id="74" name="図 73">
            <a:extLst>
              <a:ext uri="{FF2B5EF4-FFF2-40B4-BE49-F238E27FC236}">
                <a16:creationId xmlns:a16="http://schemas.microsoft.com/office/drawing/2014/main" id="{AEA398E6-7F1B-47C2-B706-6103525CB0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23" y="8651367"/>
            <a:ext cx="548640" cy="457200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7DD3246-7D25-4241-93A4-4B5A367143A3}"/>
              </a:ext>
            </a:extLst>
          </p:cNvPr>
          <p:cNvSpPr txBox="1"/>
          <p:nvPr/>
        </p:nvSpPr>
        <p:spPr>
          <a:xfrm>
            <a:off x="3374223" y="9146188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福祉用具</a:t>
            </a:r>
          </a:p>
        </p:txBody>
      </p:sp>
      <p:pic>
        <p:nvPicPr>
          <p:cNvPr id="77" name="図 76">
            <a:extLst>
              <a:ext uri="{FF2B5EF4-FFF2-40B4-BE49-F238E27FC236}">
                <a16:creationId xmlns:a16="http://schemas.microsoft.com/office/drawing/2014/main" id="{E08E2931-CB3F-4092-999A-FF362C8074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117" y="8683295"/>
            <a:ext cx="626010" cy="502373"/>
          </a:xfrm>
          <a:prstGeom prst="rect">
            <a:avLst/>
          </a:prstGeom>
        </p:spPr>
      </p:pic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D14FF372-C511-4F94-949C-57CF3BB1977F}"/>
              </a:ext>
            </a:extLst>
          </p:cNvPr>
          <p:cNvSpPr txBox="1"/>
          <p:nvPr/>
        </p:nvSpPr>
        <p:spPr>
          <a:xfrm>
            <a:off x="4172696" y="9123839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+mn-ea"/>
              </a:rPr>
              <a:t>施設入所</a:t>
            </a:r>
          </a:p>
        </p:txBody>
      </p:sp>
      <p:sp>
        <p:nvSpPr>
          <p:cNvPr id="79" name="吹き出し: 角を丸めた四角形 78">
            <a:extLst>
              <a:ext uri="{FF2B5EF4-FFF2-40B4-BE49-F238E27FC236}">
                <a16:creationId xmlns:a16="http://schemas.microsoft.com/office/drawing/2014/main" id="{7121BDCF-E7B4-441C-A8F1-2AD952176A62}"/>
              </a:ext>
            </a:extLst>
          </p:cNvPr>
          <p:cNvSpPr/>
          <p:nvPr/>
        </p:nvSpPr>
        <p:spPr>
          <a:xfrm>
            <a:off x="5000626" y="5723861"/>
            <a:ext cx="1507063" cy="513742"/>
          </a:xfrm>
          <a:prstGeom prst="wedgeRoundRectCallout">
            <a:avLst>
              <a:gd name="adj1" fmla="val -68544"/>
              <a:gd name="adj2" fmla="val 41523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⑦⑧で利用できる介護サービスの種類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81" name="図 80">
            <a:extLst>
              <a:ext uri="{FF2B5EF4-FFF2-40B4-BE49-F238E27FC236}">
                <a16:creationId xmlns:a16="http://schemas.microsoft.com/office/drawing/2014/main" id="{19685797-74CE-439E-A96A-BF1D34B0DFA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164" y="7191375"/>
            <a:ext cx="441160" cy="441160"/>
          </a:xfrm>
          <a:prstGeom prst="rect">
            <a:avLst/>
          </a:prstGeom>
        </p:spPr>
      </p:pic>
      <p:sp>
        <p:nvSpPr>
          <p:cNvPr id="82" name="吹き出し: 角を丸めた四角形 81">
            <a:extLst>
              <a:ext uri="{FF2B5EF4-FFF2-40B4-BE49-F238E27FC236}">
                <a16:creationId xmlns:a16="http://schemas.microsoft.com/office/drawing/2014/main" id="{CAEB2DB5-1AAD-49E0-99D6-32810BF4853A}"/>
              </a:ext>
            </a:extLst>
          </p:cNvPr>
          <p:cNvSpPr/>
          <p:nvPr/>
        </p:nvSpPr>
        <p:spPr>
          <a:xfrm>
            <a:off x="3057990" y="7171698"/>
            <a:ext cx="1507063" cy="400736"/>
          </a:xfrm>
          <a:prstGeom prst="wedgeRoundRectCallout">
            <a:avLst>
              <a:gd name="adj1" fmla="val -113418"/>
              <a:gd name="adj2" fmla="val 1476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ケアマネがケアプランを作るイラスト</a:t>
            </a:r>
            <a:endParaRPr kumimoji="1" lang="en-US" altLang="ja-JP" sz="11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D917CDAD-8F60-4954-97E7-29E5010E61E0}"/>
              </a:ext>
            </a:extLst>
          </p:cNvPr>
          <p:cNvCxnSpPr>
            <a:cxnSpLocks/>
            <a:stCxn id="23" idx="2"/>
            <a:endCxn id="42" idx="3"/>
          </p:cNvCxnSpPr>
          <p:nvPr/>
        </p:nvCxnSpPr>
        <p:spPr>
          <a:xfrm>
            <a:off x="3649230" y="613682"/>
            <a:ext cx="18977" cy="4022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6BA308D2-AA4E-4186-80BD-192BD05C3DFB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712958" y="613682"/>
            <a:ext cx="936272" cy="4907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33972D3C-7B96-42E9-9DDC-AE507B50DFE7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329548" y="613682"/>
            <a:ext cx="1319682" cy="5701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38C0D160-062B-4482-86AF-58F7AE9247F8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3226520" y="613682"/>
            <a:ext cx="422710" cy="6245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20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126</Words>
  <Application>Microsoft Office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15</cp:revision>
  <dcterms:created xsi:type="dcterms:W3CDTF">2022-08-12T07:33:22Z</dcterms:created>
  <dcterms:modified xsi:type="dcterms:W3CDTF">2022-08-15T06:12:56Z</dcterms:modified>
</cp:coreProperties>
</file>