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sldIdLst>
    <p:sldId id="641" r:id="rId2"/>
    <p:sldId id="257" r:id="rId3"/>
    <p:sldId id="596" r:id="rId4"/>
    <p:sldId id="648" r:id="rId5"/>
    <p:sldId id="643" r:id="rId6"/>
    <p:sldId id="464" r:id="rId7"/>
    <p:sldId id="634" r:id="rId8"/>
    <p:sldId id="635" r:id="rId9"/>
    <p:sldId id="261" r:id="rId10"/>
    <p:sldId id="262" r:id="rId11"/>
    <p:sldId id="637" r:id="rId12"/>
    <p:sldId id="616" r:id="rId13"/>
    <p:sldId id="614" r:id="rId14"/>
    <p:sldId id="589" r:id="rId15"/>
    <p:sldId id="578" r:id="rId16"/>
    <p:sldId id="266" r:id="rId17"/>
  </p:sldIdLst>
  <p:sldSz cx="9144000" cy="5143500" type="screen16x9"/>
  <p:notesSz cx="5143500" cy="9144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A2FD"/>
    <a:srgbClr val="0CA3FF"/>
    <a:srgbClr val="0DA2FF"/>
    <a:srgbClr val="000000"/>
    <a:srgbClr val="0CA3FD"/>
    <a:srgbClr val="0383DD"/>
    <a:srgbClr val="069FFF"/>
    <a:srgbClr val="F8F3EA"/>
    <a:srgbClr val="CED5DE"/>
    <a:srgbClr val="01215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淡色スタイル 2 - アクセント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370" autoAdjust="0"/>
    <p:restoredTop sz="93194" autoAdjust="0"/>
  </p:normalViewPr>
  <p:slideViewPr>
    <p:cSldViewPr snapToGrid="0" snapToObjects="1">
      <p:cViewPr varScale="1">
        <p:scale>
          <a:sx n="97" d="100"/>
          <a:sy n="97" d="100"/>
        </p:scale>
        <p:origin x="384" y="67"/>
      </p:cViewPr>
      <p:guideLst/>
    </p:cSldViewPr>
  </p:slideViewPr>
  <p:notesTextViewPr>
    <p:cViewPr>
      <p:scale>
        <a:sx n="20" d="100"/>
        <a:sy n="2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461349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2EE1FF-789D-1846-A4D7-ADA3920D23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801018-1770-49A0-7F02-5BA8EEB6FC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198C1D-37B7-DEF4-0450-F4B5A6A04B5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F84D85B-3AC1-3984-034E-7DB526EBDD4F}"/>
              </a:ext>
            </a:extLst>
          </p:cNvPr>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20812206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71450" y="1143000"/>
            <a:ext cx="5486400" cy="3086100"/>
          </a:xfrm>
          <a:prstGeom prst="rect">
            <a:avLst/>
          </a:prstGeom>
          <a:noFill/>
          <a:ln w="12700">
            <a:solidFill>
              <a:prstClr val="black"/>
            </a:solidFill>
          </a:ln>
        </p:spPr>
      </p:sp>
      <p:sp>
        <p:nvSpPr>
          <p:cNvPr id="3" name="ノート プレースホルダー 2"/>
          <p:cNvSpPr>
            <a:spLocks noGrp="1"/>
          </p:cNvSpPr>
          <p:nvPr>
            <p:ph type="body" idx="1"/>
          </p:nvPr>
        </p:nvSpPr>
        <p:spPr>
          <a:xfrm>
            <a:off x="514350" y="4400550"/>
            <a:ext cx="4114800" cy="3600450"/>
          </a:xfrm>
          <a:prstGeom prst="rect">
            <a:avLst/>
          </a:prstGeom>
        </p:spPr>
        <p:txBody>
          <a:bodyPr/>
          <a:lstStyle/>
          <a:p>
            <a:endParaRPr kumimoji="1" lang="ja-JP" altLang="en-US" dirty="0"/>
          </a:p>
        </p:txBody>
      </p:sp>
    </p:spTree>
    <p:extLst>
      <p:ext uri="{BB962C8B-B14F-4D97-AF65-F5344CB8AC3E}">
        <p14:creationId xmlns:p14="http://schemas.microsoft.com/office/powerpoint/2010/main" val="37844039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71450" y="1143000"/>
            <a:ext cx="5486400" cy="3086100"/>
          </a:xfrm>
          <a:prstGeom prst="rect">
            <a:avLst/>
          </a:prstGeom>
          <a:noFill/>
          <a:ln w="12700">
            <a:solidFill>
              <a:prstClr val="black"/>
            </a:solidFill>
          </a:ln>
        </p:spPr>
      </p:sp>
      <p:sp>
        <p:nvSpPr>
          <p:cNvPr id="3" name="ノート プレースホルダー 2"/>
          <p:cNvSpPr>
            <a:spLocks noGrp="1"/>
          </p:cNvSpPr>
          <p:nvPr>
            <p:ph type="body" idx="1"/>
          </p:nvPr>
        </p:nvSpPr>
        <p:spPr>
          <a:xfrm>
            <a:off x="514350" y="4400550"/>
            <a:ext cx="4114800" cy="3600450"/>
          </a:xfrm>
          <a:prstGeom prst="rect">
            <a:avLst/>
          </a:prstGeom>
        </p:spPr>
        <p:txBody>
          <a:bodyPr/>
          <a:lstStyle/>
          <a:p>
            <a:endParaRPr kumimoji="1" lang="ja-JP" altLang="en-US" dirty="0"/>
          </a:p>
        </p:txBody>
      </p:sp>
    </p:spTree>
    <p:extLst>
      <p:ext uri="{BB962C8B-B14F-4D97-AF65-F5344CB8AC3E}">
        <p14:creationId xmlns:p14="http://schemas.microsoft.com/office/powerpoint/2010/main" val="20771163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71450" y="1143000"/>
            <a:ext cx="5486400" cy="3086100"/>
          </a:xfrm>
          <a:prstGeom prst="rect">
            <a:avLst/>
          </a:prstGeom>
          <a:noFill/>
          <a:ln w="12700">
            <a:solidFill>
              <a:prstClr val="black"/>
            </a:solidFill>
          </a:ln>
        </p:spPr>
      </p:sp>
      <p:sp>
        <p:nvSpPr>
          <p:cNvPr id="3" name="ノート プレースホルダー 2"/>
          <p:cNvSpPr>
            <a:spLocks noGrp="1"/>
          </p:cNvSpPr>
          <p:nvPr>
            <p:ph type="body" idx="1"/>
          </p:nvPr>
        </p:nvSpPr>
        <p:spPr>
          <a:xfrm>
            <a:off x="514350" y="4400550"/>
            <a:ext cx="4114800" cy="3600450"/>
          </a:xfrm>
          <a:prstGeom prst="rect">
            <a:avLst/>
          </a:prstGeom>
        </p:spPr>
        <p:txBody>
          <a:bodyPr/>
          <a:lstStyle/>
          <a:p>
            <a:endParaRPr kumimoji="1" lang="ja-JP" altLang="en-US" dirty="0"/>
          </a:p>
        </p:txBody>
      </p:sp>
    </p:spTree>
    <p:extLst>
      <p:ext uri="{BB962C8B-B14F-4D97-AF65-F5344CB8AC3E}">
        <p14:creationId xmlns:p14="http://schemas.microsoft.com/office/powerpoint/2010/main" val="39305768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49FAA0-C99A-E67C-22A6-B6A2D52DA4B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75308E0-8A87-F876-468A-EE3AB3504934}"/>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C82B542-2831-B0D7-45CB-1CC33543C811}"/>
              </a:ext>
            </a:extLst>
          </p:cNvPr>
          <p:cNvSpPr>
            <a:spLocks noGrp="1"/>
          </p:cNvSpPr>
          <p:nvPr>
            <p:ph type="body" idx="1"/>
          </p:nvPr>
        </p:nvSpPr>
        <p:spPr/>
        <p:txBody>
          <a:bodyPr/>
          <a:lstStyle/>
          <a:p>
            <a:r>
              <a:rPr kumimoji="1" lang="ja-JP" altLang="en-US" dirty="0"/>
              <a:t>技能実習制度は入国に試験がないこと、また入国後も３年で技能実習２号になれれば、やはり試験なしで、特定技能１号になれ、８年は日本で労働ができました。しかしながら、技能実習制度は外国人労働者の賃金問題、労働環境問題、さらには転職ができないための奴隷的問題、また、入国するための借金問題、日本語教育問題がありました。そのため国は新しく２０２７年から育成就労制度を設けます。</a:t>
            </a:r>
            <a:endParaRPr kumimoji="1" lang="en-US" altLang="ja-JP" dirty="0"/>
          </a:p>
          <a:p>
            <a:r>
              <a:rPr kumimoji="1" lang="ja-JP" altLang="en-US" dirty="0"/>
              <a:t>この制度は早急な労働不足への対応に加え、日本語コミュニケーションの質の向上という労働者の入国に際してのハードルを設けるものとなっています。入国前に</a:t>
            </a:r>
            <a:r>
              <a:rPr kumimoji="1" lang="en-US" altLang="ja-JP" dirty="0"/>
              <a:t>N5</a:t>
            </a:r>
            <a:r>
              <a:rPr kumimoji="1" lang="ja-JP" altLang="en-US" dirty="0"/>
              <a:t>（</a:t>
            </a:r>
            <a:r>
              <a:rPr kumimoji="1" lang="en-US" altLang="ja-JP" dirty="0"/>
              <a:t>A2</a:t>
            </a:r>
            <a:r>
              <a:rPr kumimoji="1" lang="ja-JP" altLang="en-US" dirty="0"/>
              <a:t>）以上の日本語能力または登録教員による１００時間以上の講習により入国（技能実習は無試験）、入国後も登録教員による１００時間以上の講習を義務化して日本労働環境になじむように変更しています。また、借金も給料の２カ月まででそれ以上は受入機関の企業が負担することになっており、日本語教育の負担も企業にかかることになります。また登録教員は十分な人数がいないのが現状で、登録日本語学校も十分とは言えません。一方、国は特定技能１号の直接入国を推進していますが、現実には海外で試験を受けることができないことが多く、まだまだ、制度の普及には時間がかかりそうです。</a:t>
            </a:r>
          </a:p>
        </p:txBody>
      </p:sp>
      <p:sp>
        <p:nvSpPr>
          <p:cNvPr id="4" name="スライド番号プレースホルダー 3">
            <a:extLst>
              <a:ext uri="{FF2B5EF4-FFF2-40B4-BE49-F238E27FC236}">
                <a16:creationId xmlns:a16="http://schemas.microsoft.com/office/drawing/2014/main" id="{7A0AEF18-F486-A83B-1CAD-479D59267713}"/>
              </a:ext>
            </a:extLst>
          </p:cNvPr>
          <p:cNvSpPr>
            <a:spLocks noGrp="1"/>
          </p:cNvSpPr>
          <p:nvPr>
            <p:ph type="sldNum" sz="quarter" idx="5"/>
          </p:nvPr>
        </p:nvSpPr>
        <p:spPr/>
        <p:txBody>
          <a:bodyPr/>
          <a:lstStyle/>
          <a:p>
            <a:pPr rtl="0"/>
            <a:fld id="{C384C781-2765-427A-A960-385CE0D0CAB9}" type="slidenum">
              <a:rPr lang="en-US" altLang="ja-JP" smtClean="0"/>
              <a:pPr rtl="0"/>
              <a:t>4</a:t>
            </a:fld>
            <a:endParaRPr lang="ja-JP" dirty="0"/>
          </a:p>
        </p:txBody>
      </p:sp>
    </p:spTree>
    <p:extLst>
      <p:ext uri="{BB962C8B-B14F-4D97-AF65-F5344CB8AC3E}">
        <p14:creationId xmlns:p14="http://schemas.microsoft.com/office/powerpoint/2010/main" val="41459182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71450" y="1143000"/>
            <a:ext cx="5486400" cy="3086100"/>
          </a:xfrm>
          <a:prstGeom prst="rect">
            <a:avLst/>
          </a:prstGeom>
          <a:noFill/>
          <a:ln w="12700">
            <a:solidFill>
              <a:prstClr val="black"/>
            </a:solidFill>
          </a:ln>
        </p:spPr>
      </p:sp>
      <p:sp>
        <p:nvSpPr>
          <p:cNvPr id="3" name="ノート プレースホルダー 2"/>
          <p:cNvSpPr>
            <a:spLocks noGrp="1"/>
          </p:cNvSpPr>
          <p:nvPr>
            <p:ph type="body" idx="1"/>
          </p:nvPr>
        </p:nvSpPr>
        <p:spPr>
          <a:xfrm>
            <a:off x="514350" y="4400550"/>
            <a:ext cx="4114800" cy="3600450"/>
          </a:xfrm>
          <a:prstGeom prst="rect">
            <a:avLst/>
          </a:prstGeom>
        </p:spPr>
        <p:txBody>
          <a:bodyPr/>
          <a:lstStyle/>
          <a:p>
            <a:endParaRPr kumimoji="1" lang="ja-JP" altLang="en-US" dirty="0"/>
          </a:p>
        </p:txBody>
      </p:sp>
    </p:spTree>
    <p:extLst>
      <p:ext uri="{BB962C8B-B14F-4D97-AF65-F5344CB8AC3E}">
        <p14:creationId xmlns:p14="http://schemas.microsoft.com/office/powerpoint/2010/main" val="35819370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28343738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5/27/2026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6801366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13" Type="http://schemas.openxmlformats.org/officeDocument/2006/relationships/image" Target="../media/image158.png"/><Relationship Id="rId18" Type="http://schemas.openxmlformats.org/officeDocument/2006/relationships/image" Target="../media/image163.png"/><Relationship Id="rId26" Type="http://schemas.openxmlformats.org/officeDocument/2006/relationships/image" Target="../media/image171.png"/><Relationship Id="rId39" Type="http://schemas.openxmlformats.org/officeDocument/2006/relationships/image" Target="../media/image184.png"/><Relationship Id="rId21" Type="http://schemas.openxmlformats.org/officeDocument/2006/relationships/image" Target="../media/image166.png"/><Relationship Id="rId34" Type="http://schemas.openxmlformats.org/officeDocument/2006/relationships/image" Target="../media/image179.png"/><Relationship Id="rId42" Type="http://schemas.openxmlformats.org/officeDocument/2006/relationships/image" Target="../media/image187.png"/><Relationship Id="rId47" Type="http://schemas.openxmlformats.org/officeDocument/2006/relationships/image" Target="../media/image192.png"/><Relationship Id="rId50" Type="http://schemas.openxmlformats.org/officeDocument/2006/relationships/image" Target="../media/image195.png"/><Relationship Id="rId55" Type="http://schemas.openxmlformats.org/officeDocument/2006/relationships/image" Target="../media/image200.png"/><Relationship Id="rId63" Type="http://schemas.openxmlformats.org/officeDocument/2006/relationships/image" Target="../media/image208.png"/><Relationship Id="rId68" Type="http://schemas.openxmlformats.org/officeDocument/2006/relationships/image" Target="../media/image213.png"/><Relationship Id="rId76" Type="http://schemas.openxmlformats.org/officeDocument/2006/relationships/image" Target="../media/image221.png"/><Relationship Id="rId7" Type="http://schemas.openxmlformats.org/officeDocument/2006/relationships/image" Target="../media/image152.png"/><Relationship Id="rId71" Type="http://schemas.openxmlformats.org/officeDocument/2006/relationships/image" Target="../media/image216.png"/><Relationship Id="rId2" Type="http://schemas.openxmlformats.org/officeDocument/2006/relationships/notesSlide" Target="../notesSlides/notesSlide8.xml"/><Relationship Id="rId16" Type="http://schemas.openxmlformats.org/officeDocument/2006/relationships/image" Target="../media/image161.png"/><Relationship Id="rId29" Type="http://schemas.openxmlformats.org/officeDocument/2006/relationships/image" Target="../media/image174.png"/><Relationship Id="rId11" Type="http://schemas.openxmlformats.org/officeDocument/2006/relationships/image" Target="../media/image156.png"/><Relationship Id="rId24" Type="http://schemas.openxmlformats.org/officeDocument/2006/relationships/image" Target="../media/image169.png"/><Relationship Id="rId32" Type="http://schemas.openxmlformats.org/officeDocument/2006/relationships/image" Target="../media/image177.png"/><Relationship Id="rId37" Type="http://schemas.openxmlformats.org/officeDocument/2006/relationships/image" Target="../media/image182.png"/><Relationship Id="rId40" Type="http://schemas.openxmlformats.org/officeDocument/2006/relationships/image" Target="../media/image185.png"/><Relationship Id="rId45" Type="http://schemas.openxmlformats.org/officeDocument/2006/relationships/image" Target="../media/image190.png"/><Relationship Id="rId53" Type="http://schemas.openxmlformats.org/officeDocument/2006/relationships/image" Target="../media/image198.png"/><Relationship Id="rId58" Type="http://schemas.openxmlformats.org/officeDocument/2006/relationships/image" Target="../media/image203.png"/><Relationship Id="rId66" Type="http://schemas.openxmlformats.org/officeDocument/2006/relationships/image" Target="../media/image211.png"/><Relationship Id="rId74" Type="http://schemas.openxmlformats.org/officeDocument/2006/relationships/image" Target="../media/image219.png"/><Relationship Id="rId79" Type="http://schemas.openxmlformats.org/officeDocument/2006/relationships/image" Target="../media/image224.png"/><Relationship Id="rId5" Type="http://schemas.openxmlformats.org/officeDocument/2006/relationships/image" Target="../media/image150.png"/><Relationship Id="rId61" Type="http://schemas.openxmlformats.org/officeDocument/2006/relationships/image" Target="../media/image206.png"/><Relationship Id="rId10" Type="http://schemas.openxmlformats.org/officeDocument/2006/relationships/image" Target="../media/image155.png"/><Relationship Id="rId19" Type="http://schemas.openxmlformats.org/officeDocument/2006/relationships/image" Target="../media/image164.png"/><Relationship Id="rId31" Type="http://schemas.openxmlformats.org/officeDocument/2006/relationships/image" Target="../media/image176.png"/><Relationship Id="rId44" Type="http://schemas.openxmlformats.org/officeDocument/2006/relationships/image" Target="../media/image189.png"/><Relationship Id="rId52" Type="http://schemas.openxmlformats.org/officeDocument/2006/relationships/image" Target="../media/image197.png"/><Relationship Id="rId60" Type="http://schemas.openxmlformats.org/officeDocument/2006/relationships/image" Target="../media/image205.png"/><Relationship Id="rId65" Type="http://schemas.openxmlformats.org/officeDocument/2006/relationships/image" Target="../media/image210.png"/><Relationship Id="rId73" Type="http://schemas.openxmlformats.org/officeDocument/2006/relationships/image" Target="../media/image218.png"/><Relationship Id="rId78" Type="http://schemas.openxmlformats.org/officeDocument/2006/relationships/image" Target="../media/image223.png"/><Relationship Id="rId4" Type="http://schemas.openxmlformats.org/officeDocument/2006/relationships/image" Target="../media/image149.png"/><Relationship Id="rId9" Type="http://schemas.openxmlformats.org/officeDocument/2006/relationships/image" Target="../media/image154.png"/><Relationship Id="rId14" Type="http://schemas.openxmlformats.org/officeDocument/2006/relationships/image" Target="../media/image159.png"/><Relationship Id="rId22" Type="http://schemas.openxmlformats.org/officeDocument/2006/relationships/image" Target="../media/image167.png"/><Relationship Id="rId27" Type="http://schemas.openxmlformats.org/officeDocument/2006/relationships/image" Target="../media/image172.png"/><Relationship Id="rId30" Type="http://schemas.openxmlformats.org/officeDocument/2006/relationships/image" Target="../media/image175.png"/><Relationship Id="rId35" Type="http://schemas.openxmlformats.org/officeDocument/2006/relationships/image" Target="../media/image180.png"/><Relationship Id="rId43" Type="http://schemas.openxmlformats.org/officeDocument/2006/relationships/image" Target="../media/image188.png"/><Relationship Id="rId48" Type="http://schemas.openxmlformats.org/officeDocument/2006/relationships/image" Target="../media/image193.png"/><Relationship Id="rId56" Type="http://schemas.openxmlformats.org/officeDocument/2006/relationships/image" Target="../media/image201.png"/><Relationship Id="rId64" Type="http://schemas.openxmlformats.org/officeDocument/2006/relationships/image" Target="../media/image209.png"/><Relationship Id="rId69" Type="http://schemas.openxmlformats.org/officeDocument/2006/relationships/image" Target="../media/image214.png"/><Relationship Id="rId77" Type="http://schemas.openxmlformats.org/officeDocument/2006/relationships/image" Target="../media/image222.png"/><Relationship Id="rId8" Type="http://schemas.openxmlformats.org/officeDocument/2006/relationships/image" Target="../media/image153.png"/><Relationship Id="rId51" Type="http://schemas.openxmlformats.org/officeDocument/2006/relationships/image" Target="../media/image196.png"/><Relationship Id="rId72" Type="http://schemas.openxmlformats.org/officeDocument/2006/relationships/image" Target="../media/image217.png"/><Relationship Id="rId3" Type="http://schemas.openxmlformats.org/officeDocument/2006/relationships/image" Target="../media/image148.png"/><Relationship Id="rId12" Type="http://schemas.openxmlformats.org/officeDocument/2006/relationships/image" Target="../media/image157.png"/><Relationship Id="rId17" Type="http://schemas.openxmlformats.org/officeDocument/2006/relationships/image" Target="../media/image162.png"/><Relationship Id="rId25" Type="http://schemas.openxmlformats.org/officeDocument/2006/relationships/image" Target="../media/image170.png"/><Relationship Id="rId33" Type="http://schemas.openxmlformats.org/officeDocument/2006/relationships/image" Target="../media/image178.png"/><Relationship Id="rId38" Type="http://schemas.openxmlformats.org/officeDocument/2006/relationships/image" Target="../media/image183.png"/><Relationship Id="rId46" Type="http://schemas.openxmlformats.org/officeDocument/2006/relationships/image" Target="../media/image191.png"/><Relationship Id="rId59" Type="http://schemas.openxmlformats.org/officeDocument/2006/relationships/image" Target="../media/image204.png"/><Relationship Id="rId67" Type="http://schemas.openxmlformats.org/officeDocument/2006/relationships/image" Target="../media/image212.png"/><Relationship Id="rId20" Type="http://schemas.openxmlformats.org/officeDocument/2006/relationships/image" Target="../media/image165.png"/><Relationship Id="rId41" Type="http://schemas.openxmlformats.org/officeDocument/2006/relationships/image" Target="../media/image186.png"/><Relationship Id="rId54" Type="http://schemas.openxmlformats.org/officeDocument/2006/relationships/image" Target="../media/image199.png"/><Relationship Id="rId62" Type="http://schemas.openxmlformats.org/officeDocument/2006/relationships/image" Target="../media/image207.png"/><Relationship Id="rId70" Type="http://schemas.openxmlformats.org/officeDocument/2006/relationships/image" Target="../media/image215.png"/><Relationship Id="rId75" Type="http://schemas.openxmlformats.org/officeDocument/2006/relationships/image" Target="../media/image220.png"/><Relationship Id="rId1" Type="http://schemas.openxmlformats.org/officeDocument/2006/relationships/slideLayout" Target="../slideLayouts/slideLayout1.xml"/><Relationship Id="rId6" Type="http://schemas.openxmlformats.org/officeDocument/2006/relationships/image" Target="../media/image151.png"/><Relationship Id="rId15" Type="http://schemas.openxmlformats.org/officeDocument/2006/relationships/image" Target="../media/image160.png"/><Relationship Id="rId23" Type="http://schemas.openxmlformats.org/officeDocument/2006/relationships/image" Target="../media/image168.png"/><Relationship Id="rId28" Type="http://schemas.openxmlformats.org/officeDocument/2006/relationships/image" Target="../media/image173.png"/><Relationship Id="rId36" Type="http://schemas.openxmlformats.org/officeDocument/2006/relationships/image" Target="../media/image181.png"/><Relationship Id="rId49" Type="http://schemas.openxmlformats.org/officeDocument/2006/relationships/image" Target="../media/image194.png"/><Relationship Id="rId57" Type="http://schemas.openxmlformats.org/officeDocument/2006/relationships/image" Target="../media/image202.png"/></Relationships>
</file>

<file path=ppt/slides/_rels/slide11.xml.rels><?xml version="1.0" encoding="UTF-8" standalone="yes"?>
<Relationships xmlns="http://schemas.openxmlformats.org/package/2006/relationships"><Relationship Id="rId8" Type="http://schemas.openxmlformats.org/officeDocument/2006/relationships/image" Target="../media/image230.png"/><Relationship Id="rId13" Type="http://schemas.openxmlformats.org/officeDocument/2006/relationships/image" Target="../media/image235.png"/><Relationship Id="rId3" Type="http://schemas.openxmlformats.org/officeDocument/2006/relationships/image" Target="../media/image225.png"/><Relationship Id="rId7" Type="http://schemas.openxmlformats.org/officeDocument/2006/relationships/image" Target="../media/image229.png"/><Relationship Id="rId12" Type="http://schemas.openxmlformats.org/officeDocument/2006/relationships/image" Target="../media/image234.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28.png"/><Relationship Id="rId11" Type="http://schemas.openxmlformats.org/officeDocument/2006/relationships/image" Target="../media/image233.png"/><Relationship Id="rId5" Type="http://schemas.openxmlformats.org/officeDocument/2006/relationships/image" Target="../media/image227.png"/><Relationship Id="rId15" Type="http://schemas.openxmlformats.org/officeDocument/2006/relationships/image" Target="../media/image237.png"/><Relationship Id="rId10" Type="http://schemas.openxmlformats.org/officeDocument/2006/relationships/image" Target="../media/image232.png"/><Relationship Id="rId4" Type="http://schemas.openxmlformats.org/officeDocument/2006/relationships/image" Target="../media/image226.png"/><Relationship Id="rId9" Type="http://schemas.openxmlformats.org/officeDocument/2006/relationships/image" Target="../media/image231.png"/><Relationship Id="rId14" Type="http://schemas.openxmlformats.org/officeDocument/2006/relationships/image" Target="../media/image236.png"/></Relationships>
</file>

<file path=ppt/slides/_rels/slide12.xml.rels><?xml version="1.0" encoding="UTF-8" standalone="yes"?>
<Relationships xmlns="http://schemas.openxmlformats.org/package/2006/relationships"><Relationship Id="rId2" Type="http://schemas.openxmlformats.org/officeDocument/2006/relationships/image" Target="../media/image238.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244.png"/><Relationship Id="rId13" Type="http://schemas.openxmlformats.org/officeDocument/2006/relationships/image" Target="../media/image249.png"/><Relationship Id="rId18" Type="http://schemas.openxmlformats.org/officeDocument/2006/relationships/image" Target="../media/image254.png"/><Relationship Id="rId3" Type="http://schemas.openxmlformats.org/officeDocument/2006/relationships/image" Target="../media/image239.png"/><Relationship Id="rId21" Type="http://schemas.openxmlformats.org/officeDocument/2006/relationships/image" Target="../media/image257.png"/><Relationship Id="rId7" Type="http://schemas.openxmlformats.org/officeDocument/2006/relationships/image" Target="../media/image243.png"/><Relationship Id="rId12" Type="http://schemas.openxmlformats.org/officeDocument/2006/relationships/image" Target="../media/image248.png"/><Relationship Id="rId17" Type="http://schemas.openxmlformats.org/officeDocument/2006/relationships/image" Target="../media/image253.png"/><Relationship Id="rId2" Type="http://schemas.openxmlformats.org/officeDocument/2006/relationships/notesSlide" Target="../notesSlides/notesSlide10.xml"/><Relationship Id="rId16" Type="http://schemas.openxmlformats.org/officeDocument/2006/relationships/image" Target="../media/image252.png"/><Relationship Id="rId20" Type="http://schemas.openxmlformats.org/officeDocument/2006/relationships/image" Target="../media/image256.png"/><Relationship Id="rId1" Type="http://schemas.openxmlformats.org/officeDocument/2006/relationships/slideLayout" Target="../slideLayouts/slideLayout1.xml"/><Relationship Id="rId6" Type="http://schemas.openxmlformats.org/officeDocument/2006/relationships/image" Target="../media/image242.png"/><Relationship Id="rId11" Type="http://schemas.openxmlformats.org/officeDocument/2006/relationships/image" Target="../media/image247.png"/><Relationship Id="rId5" Type="http://schemas.openxmlformats.org/officeDocument/2006/relationships/image" Target="../media/image241.png"/><Relationship Id="rId15" Type="http://schemas.openxmlformats.org/officeDocument/2006/relationships/image" Target="../media/image251.png"/><Relationship Id="rId23" Type="http://schemas.openxmlformats.org/officeDocument/2006/relationships/image" Target="../media/image259.png"/><Relationship Id="rId10" Type="http://schemas.openxmlformats.org/officeDocument/2006/relationships/image" Target="../media/image246.png"/><Relationship Id="rId19" Type="http://schemas.openxmlformats.org/officeDocument/2006/relationships/image" Target="../media/image255.png"/><Relationship Id="rId4" Type="http://schemas.openxmlformats.org/officeDocument/2006/relationships/image" Target="../media/image240.png"/><Relationship Id="rId9" Type="http://schemas.openxmlformats.org/officeDocument/2006/relationships/image" Target="../media/image245.png"/><Relationship Id="rId14" Type="http://schemas.openxmlformats.org/officeDocument/2006/relationships/image" Target="../media/image250.png"/><Relationship Id="rId22" Type="http://schemas.openxmlformats.org/officeDocument/2006/relationships/image" Target="../media/image258.png"/></Relationships>
</file>

<file path=ppt/slides/_rels/slide14.xml.rels><?xml version="1.0" encoding="UTF-8" standalone="yes"?>
<Relationships xmlns="http://schemas.openxmlformats.org/package/2006/relationships"><Relationship Id="rId8" Type="http://schemas.openxmlformats.org/officeDocument/2006/relationships/image" Target="../media/image265.png"/><Relationship Id="rId13" Type="http://schemas.openxmlformats.org/officeDocument/2006/relationships/image" Target="../media/image270.png"/><Relationship Id="rId3" Type="http://schemas.openxmlformats.org/officeDocument/2006/relationships/image" Target="../media/image260.png"/><Relationship Id="rId7" Type="http://schemas.openxmlformats.org/officeDocument/2006/relationships/image" Target="../media/image264.png"/><Relationship Id="rId12" Type="http://schemas.openxmlformats.org/officeDocument/2006/relationships/image" Target="../media/image269.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63.png"/><Relationship Id="rId11" Type="http://schemas.openxmlformats.org/officeDocument/2006/relationships/image" Target="../media/image268.png"/><Relationship Id="rId5" Type="http://schemas.openxmlformats.org/officeDocument/2006/relationships/image" Target="../media/image262.png"/><Relationship Id="rId10" Type="http://schemas.openxmlformats.org/officeDocument/2006/relationships/image" Target="../media/image267.png"/><Relationship Id="rId4" Type="http://schemas.openxmlformats.org/officeDocument/2006/relationships/image" Target="../media/image261.png"/><Relationship Id="rId9" Type="http://schemas.openxmlformats.org/officeDocument/2006/relationships/image" Target="../media/image266.png"/><Relationship Id="rId14" Type="http://schemas.openxmlformats.org/officeDocument/2006/relationships/image" Target="../media/image271.png"/></Relationships>
</file>

<file path=ppt/slides/_rels/slide15.xml.rels><?xml version="1.0" encoding="UTF-8" standalone="yes"?>
<Relationships xmlns="http://schemas.openxmlformats.org/package/2006/relationships"><Relationship Id="rId3" Type="http://schemas.openxmlformats.org/officeDocument/2006/relationships/image" Target="../media/image272.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278.png"/><Relationship Id="rId13" Type="http://schemas.openxmlformats.org/officeDocument/2006/relationships/image" Target="../media/image283.png"/><Relationship Id="rId18" Type="http://schemas.openxmlformats.org/officeDocument/2006/relationships/image" Target="../media/image288.png"/><Relationship Id="rId3" Type="http://schemas.openxmlformats.org/officeDocument/2006/relationships/image" Target="../media/image273.png"/><Relationship Id="rId21" Type="http://schemas.openxmlformats.org/officeDocument/2006/relationships/image" Target="../media/image151.png"/><Relationship Id="rId7" Type="http://schemas.openxmlformats.org/officeDocument/2006/relationships/image" Target="../media/image277.png"/><Relationship Id="rId12" Type="http://schemas.openxmlformats.org/officeDocument/2006/relationships/image" Target="../media/image282.png"/><Relationship Id="rId17" Type="http://schemas.openxmlformats.org/officeDocument/2006/relationships/image" Target="../media/image287.png"/><Relationship Id="rId2" Type="http://schemas.openxmlformats.org/officeDocument/2006/relationships/notesSlide" Target="../notesSlides/notesSlide13.xml"/><Relationship Id="rId16" Type="http://schemas.openxmlformats.org/officeDocument/2006/relationships/image" Target="../media/image286.png"/><Relationship Id="rId20" Type="http://schemas.openxmlformats.org/officeDocument/2006/relationships/image" Target="../media/image150.png"/><Relationship Id="rId1" Type="http://schemas.openxmlformats.org/officeDocument/2006/relationships/slideLayout" Target="../slideLayouts/slideLayout1.xml"/><Relationship Id="rId6" Type="http://schemas.openxmlformats.org/officeDocument/2006/relationships/image" Target="../media/image276.png"/><Relationship Id="rId11" Type="http://schemas.openxmlformats.org/officeDocument/2006/relationships/image" Target="../media/image281.png"/><Relationship Id="rId5" Type="http://schemas.openxmlformats.org/officeDocument/2006/relationships/image" Target="../media/image275.png"/><Relationship Id="rId15" Type="http://schemas.openxmlformats.org/officeDocument/2006/relationships/image" Target="../media/image285.png"/><Relationship Id="rId10" Type="http://schemas.openxmlformats.org/officeDocument/2006/relationships/image" Target="../media/image280.png"/><Relationship Id="rId19" Type="http://schemas.openxmlformats.org/officeDocument/2006/relationships/image" Target="../media/image289.png"/><Relationship Id="rId4" Type="http://schemas.openxmlformats.org/officeDocument/2006/relationships/image" Target="../media/image274.png"/><Relationship Id="rId9" Type="http://schemas.openxmlformats.org/officeDocument/2006/relationships/image" Target="../media/image279.png"/><Relationship Id="rId14" Type="http://schemas.openxmlformats.org/officeDocument/2006/relationships/image" Target="../media/image284.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18" Type="http://schemas.openxmlformats.org/officeDocument/2006/relationships/image" Target="../media/image35.png"/><Relationship Id="rId26" Type="http://schemas.openxmlformats.org/officeDocument/2006/relationships/image" Target="../media/image43.png"/><Relationship Id="rId3" Type="http://schemas.openxmlformats.org/officeDocument/2006/relationships/image" Target="../media/image20.png"/><Relationship Id="rId21" Type="http://schemas.openxmlformats.org/officeDocument/2006/relationships/image" Target="../media/image38.png"/><Relationship Id="rId7" Type="http://schemas.openxmlformats.org/officeDocument/2006/relationships/image" Target="../media/image24.png"/><Relationship Id="rId12" Type="http://schemas.openxmlformats.org/officeDocument/2006/relationships/image" Target="../media/image29.png"/><Relationship Id="rId17" Type="http://schemas.openxmlformats.org/officeDocument/2006/relationships/image" Target="../media/image34.png"/><Relationship Id="rId25" Type="http://schemas.openxmlformats.org/officeDocument/2006/relationships/image" Target="../media/image42.png"/><Relationship Id="rId2" Type="http://schemas.openxmlformats.org/officeDocument/2006/relationships/image" Target="../media/image19.png"/><Relationship Id="rId16" Type="http://schemas.openxmlformats.org/officeDocument/2006/relationships/image" Target="../media/image33.png"/><Relationship Id="rId20" Type="http://schemas.openxmlformats.org/officeDocument/2006/relationships/image" Target="../media/image37.png"/><Relationship Id="rId29" Type="http://schemas.openxmlformats.org/officeDocument/2006/relationships/image" Target="../media/image46.png"/><Relationship Id="rId1" Type="http://schemas.openxmlformats.org/officeDocument/2006/relationships/slideLayout" Target="../slideLayouts/slideLayout1.xml"/><Relationship Id="rId6" Type="http://schemas.openxmlformats.org/officeDocument/2006/relationships/image" Target="../media/image23.png"/><Relationship Id="rId11" Type="http://schemas.openxmlformats.org/officeDocument/2006/relationships/image" Target="../media/image28.png"/><Relationship Id="rId24" Type="http://schemas.openxmlformats.org/officeDocument/2006/relationships/image" Target="../media/image41.png"/><Relationship Id="rId5" Type="http://schemas.openxmlformats.org/officeDocument/2006/relationships/image" Target="../media/image22.png"/><Relationship Id="rId15" Type="http://schemas.openxmlformats.org/officeDocument/2006/relationships/image" Target="../media/image32.png"/><Relationship Id="rId23" Type="http://schemas.openxmlformats.org/officeDocument/2006/relationships/image" Target="../media/image40.png"/><Relationship Id="rId28" Type="http://schemas.openxmlformats.org/officeDocument/2006/relationships/image" Target="../media/image45.png"/><Relationship Id="rId10" Type="http://schemas.openxmlformats.org/officeDocument/2006/relationships/image" Target="../media/image27.png"/><Relationship Id="rId19" Type="http://schemas.openxmlformats.org/officeDocument/2006/relationships/image" Target="../media/image36.png"/><Relationship Id="rId31" Type="http://schemas.openxmlformats.org/officeDocument/2006/relationships/image" Target="../media/image48.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 Id="rId22" Type="http://schemas.openxmlformats.org/officeDocument/2006/relationships/image" Target="../media/image39.png"/><Relationship Id="rId27" Type="http://schemas.openxmlformats.org/officeDocument/2006/relationships/image" Target="../media/image44.png"/><Relationship Id="rId30" Type="http://schemas.openxmlformats.org/officeDocument/2006/relationships/image" Target="../media/image47.png"/></Relationships>
</file>

<file path=ppt/slides/_rels/slide4.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png"/><Relationship Id="rId18" Type="http://schemas.openxmlformats.org/officeDocument/2006/relationships/image" Target="../media/image72.png"/><Relationship Id="rId3" Type="http://schemas.openxmlformats.org/officeDocument/2006/relationships/image" Target="../media/image57.png"/><Relationship Id="rId21" Type="http://schemas.openxmlformats.org/officeDocument/2006/relationships/image" Target="../media/image75.png"/><Relationship Id="rId7" Type="http://schemas.openxmlformats.org/officeDocument/2006/relationships/image" Target="../media/image61.png"/><Relationship Id="rId12" Type="http://schemas.openxmlformats.org/officeDocument/2006/relationships/image" Target="../media/image66.png"/><Relationship Id="rId17" Type="http://schemas.openxmlformats.org/officeDocument/2006/relationships/image" Target="../media/image71.png"/><Relationship Id="rId2" Type="http://schemas.openxmlformats.org/officeDocument/2006/relationships/notesSlide" Target="../notesSlides/notesSlide4.xml"/><Relationship Id="rId16" Type="http://schemas.openxmlformats.org/officeDocument/2006/relationships/image" Target="../media/image70.png"/><Relationship Id="rId20" Type="http://schemas.openxmlformats.org/officeDocument/2006/relationships/image" Target="../media/image74.png"/><Relationship Id="rId1" Type="http://schemas.openxmlformats.org/officeDocument/2006/relationships/slideLayout" Target="../slideLayouts/slideLayout1.xml"/><Relationship Id="rId6" Type="http://schemas.openxmlformats.org/officeDocument/2006/relationships/image" Target="../media/image60.png"/><Relationship Id="rId11" Type="http://schemas.openxmlformats.org/officeDocument/2006/relationships/image" Target="../media/image65.png"/><Relationship Id="rId24" Type="http://schemas.openxmlformats.org/officeDocument/2006/relationships/image" Target="../media/image78.png"/><Relationship Id="rId5" Type="http://schemas.openxmlformats.org/officeDocument/2006/relationships/image" Target="../media/image59.png"/><Relationship Id="rId15" Type="http://schemas.openxmlformats.org/officeDocument/2006/relationships/image" Target="../media/image69.png"/><Relationship Id="rId23" Type="http://schemas.openxmlformats.org/officeDocument/2006/relationships/image" Target="../media/image77.png"/><Relationship Id="rId10" Type="http://schemas.openxmlformats.org/officeDocument/2006/relationships/image" Target="../media/image64.png"/><Relationship Id="rId19" Type="http://schemas.openxmlformats.org/officeDocument/2006/relationships/image" Target="../media/image73.png"/><Relationship Id="rId4" Type="http://schemas.openxmlformats.org/officeDocument/2006/relationships/image" Target="../media/image58.png"/><Relationship Id="rId9" Type="http://schemas.openxmlformats.org/officeDocument/2006/relationships/image" Target="../media/image63.png"/><Relationship Id="rId14" Type="http://schemas.openxmlformats.org/officeDocument/2006/relationships/image" Target="../media/image68.png"/><Relationship Id="rId22" Type="http://schemas.openxmlformats.org/officeDocument/2006/relationships/image" Target="../media/image76.png"/></Relationships>
</file>

<file path=ppt/slides/_rels/slide7.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9.png"/><Relationship Id="rId18" Type="http://schemas.openxmlformats.org/officeDocument/2006/relationships/image" Target="../media/image94.png"/><Relationship Id="rId26" Type="http://schemas.openxmlformats.org/officeDocument/2006/relationships/image" Target="../media/image102.png"/><Relationship Id="rId3" Type="http://schemas.openxmlformats.org/officeDocument/2006/relationships/image" Target="../media/image79.png"/><Relationship Id="rId21" Type="http://schemas.openxmlformats.org/officeDocument/2006/relationships/image" Target="../media/image97.png"/><Relationship Id="rId34" Type="http://schemas.openxmlformats.org/officeDocument/2006/relationships/image" Target="../media/image110.png"/><Relationship Id="rId7" Type="http://schemas.openxmlformats.org/officeDocument/2006/relationships/image" Target="../media/image83.png"/><Relationship Id="rId12" Type="http://schemas.openxmlformats.org/officeDocument/2006/relationships/image" Target="../media/image88.png"/><Relationship Id="rId17" Type="http://schemas.openxmlformats.org/officeDocument/2006/relationships/image" Target="../media/image93.png"/><Relationship Id="rId25" Type="http://schemas.openxmlformats.org/officeDocument/2006/relationships/image" Target="../media/image101.png"/><Relationship Id="rId33" Type="http://schemas.openxmlformats.org/officeDocument/2006/relationships/image" Target="../media/image109.png"/><Relationship Id="rId2" Type="http://schemas.openxmlformats.org/officeDocument/2006/relationships/notesSlide" Target="../notesSlides/notesSlide5.xml"/><Relationship Id="rId16" Type="http://schemas.openxmlformats.org/officeDocument/2006/relationships/image" Target="../media/image92.png"/><Relationship Id="rId20" Type="http://schemas.openxmlformats.org/officeDocument/2006/relationships/image" Target="../media/image96.png"/><Relationship Id="rId29" Type="http://schemas.openxmlformats.org/officeDocument/2006/relationships/image" Target="../media/image105.png"/><Relationship Id="rId1" Type="http://schemas.openxmlformats.org/officeDocument/2006/relationships/slideLayout" Target="../slideLayouts/slideLayout1.xml"/><Relationship Id="rId6" Type="http://schemas.openxmlformats.org/officeDocument/2006/relationships/image" Target="../media/image82.png"/><Relationship Id="rId11" Type="http://schemas.openxmlformats.org/officeDocument/2006/relationships/image" Target="../media/image87.png"/><Relationship Id="rId24" Type="http://schemas.openxmlformats.org/officeDocument/2006/relationships/image" Target="../media/image100.png"/><Relationship Id="rId32" Type="http://schemas.openxmlformats.org/officeDocument/2006/relationships/image" Target="../media/image108.png"/><Relationship Id="rId5" Type="http://schemas.openxmlformats.org/officeDocument/2006/relationships/image" Target="../media/image81.png"/><Relationship Id="rId15" Type="http://schemas.openxmlformats.org/officeDocument/2006/relationships/image" Target="../media/image91.png"/><Relationship Id="rId23" Type="http://schemas.openxmlformats.org/officeDocument/2006/relationships/image" Target="../media/image99.png"/><Relationship Id="rId28" Type="http://schemas.openxmlformats.org/officeDocument/2006/relationships/image" Target="../media/image104.png"/><Relationship Id="rId36" Type="http://schemas.openxmlformats.org/officeDocument/2006/relationships/image" Target="../media/image112.png"/><Relationship Id="rId10" Type="http://schemas.openxmlformats.org/officeDocument/2006/relationships/image" Target="../media/image86.png"/><Relationship Id="rId19" Type="http://schemas.openxmlformats.org/officeDocument/2006/relationships/image" Target="../media/image95.png"/><Relationship Id="rId31" Type="http://schemas.openxmlformats.org/officeDocument/2006/relationships/image" Target="../media/image107.png"/><Relationship Id="rId4" Type="http://schemas.openxmlformats.org/officeDocument/2006/relationships/image" Target="../media/image80.png"/><Relationship Id="rId9" Type="http://schemas.openxmlformats.org/officeDocument/2006/relationships/image" Target="../media/image85.png"/><Relationship Id="rId14" Type="http://schemas.openxmlformats.org/officeDocument/2006/relationships/image" Target="../media/image90.png"/><Relationship Id="rId22" Type="http://schemas.openxmlformats.org/officeDocument/2006/relationships/image" Target="../media/image98.png"/><Relationship Id="rId27" Type="http://schemas.openxmlformats.org/officeDocument/2006/relationships/image" Target="../media/image103.png"/><Relationship Id="rId30" Type="http://schemas.openxmlformats.org/officeDocument/2006/relationships/image" Target="../media/image106.png"/><Relationship Id="rId35" Type="http://schemas.openxmlformats.org/officeDocument/2006/relationships/image" Target="../media/image111.png"/></Relationships>
</file>

<file path=ppt/slides/_rels/slide8.xml.rels><?xml version="1.0" encoding="UTF-8" standalone="yes"?>
<Relationships xmlns="http://schemas.openxmlformats.org/package/2006/relationships"><Relationship Id="rId8" Type="http://schemas.openxmlformats.org/officeDocument/2006/relationships/image" Target="../media/image118.png"/><Relationship Id="rId13" Type="http://schemas.openxmlformats.org/officeDocument/2006/relationships/image" Target="../media/image123.png"/><Relationship Id="rId3" Type="http://schemas.openxmlformats.org/officeDocument/2006/relationships/image" Target="../media/image113.png"/><Relationship Id="rId7" Type="http://schemas.openxmlformats.org/officeDocument/2006/relationships/image" Target="../media/image117.png"/><Relationship Id="rId12" Type="http://schemas.openxmlformats.org/officeDocument/2006/relationships/image" Target="../media/image122.png"/><Relationship Id="rId2" Type="http://schemas.openxmlformats.org/officeDocument/2006/relationships/notesSlide" Target="../notesSlides/notesSlide6.xml"/><Relationship Id="rId16" Type="http://schemas.openxmlformats.org/officeDocument/2006/relationships/image" Target="../media/image126.png"/><Relationship Id="rId1" Type="http://schemas.openxmlformats.org/officeDocument/2006/relationships/slideLayout" Target="../slideLayouts/slideLayout1.xml"/><Relationship Id="rId6" Type="http://schemas.openxmlformats.org/officeDocument/2006/relationships/image" Target="../media/image116.png"/><Relationship Id="rId11" Type="http://schemas.openxmlformats.org/officeDocument/2006/relationships/image" Target="../media/image121.png"/><Relationship Id="rId5" Type="http://schemas.openxmlformats.org/officeDocument/2006/relationships/image" Target="../media/image115.png"/><Relationship Id="rId15" Type="http://schemas.openxmlformats.org/officeDocument/2006/relationships/image" Target="../media/image125.png"/><Relationship Id="rId10" Type="http://schemas.openxmlformats.org/officeDocument/2006/relationships/image" Target="../media/image120.png"/><Relationship Id="rId4" Type="http://schemas.openxmlformats.org/officeDocument/2006/relationships/image" Target="../media/image114.png"/><Relationship Id="rId9" Type="http://schemas.openxmlformats.org/officeDocument/2006/relationships/image" Target="../media/image119.png"/><Relationship Id="rId14" Type="http://schemas.openxmlformats.org/officeDocument/2006/relationships/image" Target="../media/image124.png"/></Relationships>
</file>

<file path=ppt/slides/_rels/slide9.xml.rels><?xml version="1.0" encoding="UTF-8" standalone="yes"?>
<Relationships xmlns="http://schemas.openxmlformats.org/package/2006/relationships"><Relationship Id="rId8" Type="http://schemas.openxmlformats.org/officeDocument/2006/relationships/image" Target="../media/image132.png"/><Relationship Id="rId13" Type="http://schemas.openxmlformats.org/officeDocument/2006/relationships/image" Target="../media/image137.png"/><Relationship Id="rId18" Type="http://schemas.openxmlformats.org/officeDocument/2006/relationships/image" Target="../media/image142.png"/><Relationship Id="rId3" Type="http://schemas.openxmlformats.org/officeDocument/2006/relationships/image" Target="../media/image127.png"/><Relationship Id="rId21" Type="http://schemas.openxmlformats.org/officeDocument/2006/relationships/image" Target="../media/image145.png"/><Relationship Id="rId7" Type="http://schemas.openxmlformats.org/officeDocument/2006/relationships/image" Target="../media/image131.png"/><Relationship Id="rId12" Type="http://schemas.openxmlformats.org/officeDocument/2006/relationships/image" Target="../media/image136.png"/><Relationship Id="rId17" Type="http://schemas.openxmlformats.org/officeDocument/2006/relationships/image" Target="../media/image141.png"/><Relationship Id="rId2" Type="http://schemas.openxmlformats.org/officeDocument/2006/relationships/notesSlide" Target="../notesSlides/notesSlide7.xml"/><Relationship Id="rId16" Type="http://schemas.openxmlformats.org/officeDocument/2006/relationships/image" Target="../media/image140.png"/><Relationship Id="rId20" Type="http://schemas.openxmlformats.org/officeDocument/2006/relationships/image" Target="../media/image144.png"/><Relationship Id="rId1" Type="http://schemas.openxmlformats.org/officeDocument/2006/relationships/slideLayout" Target="../slideLayouts/slideLayout1.xml"/><Relationship Id="rId6" Type="http://schemas.openxmlformats.org/officeDocument/2006/relationships/image" Target="../media/image130.png"/><Relationship Id="rId11" Type="http://schemas.openxmlformats.org/officeDocument/2006/relationships/image" Target="../media/image135.png"/><Relationship Id="rId5" Type="http://schemas.openxmlformats.org/officeDocument/2006/relationships/image" Target="../media/image129.png"/><Relationship Id="rId15" Type="http://schemas.openxmlformats.org/officeDocument/2006/relationships/image" Target="../media/image139.png"/><Relationship Id="rId23" Type="http://schemas.openxmlformats.org/officeDocument/2006/relationships/image" Target="../media/image147.png"/><Relationship Id="rId10" Type="http://schemas.openxmlformats.org/officeDocument/2006/relationships/image" Target="../media/image134.png"/><Relationship Id="rId19" Type="http://schemas.openxmlformats.org/officeDocument/2006/relationships/image" Target="../media/image143.png"/><Relationship Id="rId4" Type="http://schemas.openxmlformats.org/officeDocument/2006/relationships/image" Target="../media/image128.png"/><Relationship Id="rId9" Type="http://schemas.openxmlformats.org/officeDocument/2006/relationships/image" Target="../media/image133.png"/><Relationship Id="rId14" Type="http://schemas.openxmlformats.org/officeDocument/2006/relationships/image" Target="../media/image138.png"/><Relationship Id="rId22" Type="http://schemas.openxmlformats.org/officeDocument/2006/relationships/image" Target="../media/image14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007D41-630B-21BD-5FBD-D21099E6AE3C}"/>
            </a:ext>
          </a:extLst>
        </p:cNvPr>
        <p:cNvGrpSpPr/>
        <p:nvPr/>
      </p:nvGrpSpPr>
      <p:grpSpPr>
        <a:xfrm>
          <a:off x="0" y="0"/>
          <a:ext cx="0" cy="0"/>
          <a:chOff x="0" y="0"/>
          <a:chExt cx="0" cy="0"/>
        </a:xfrm>
      </p:grpSpPr>
      <p:pic>
        <p:nvPicPr>
          <p:cNvPr id="2" name="Image 0" descr="preencoded.png">
            <a:extLst>
              <a:ext uri="{FF2B5EF4-FFF2-40B4-BE49-F238E27FC236}">
                <a16:creationId xmlns:a16="http://schemas.microsoft.com/office/drawing/2014/main" id="{F9201018-2D45-7A62-F216-4F8A07914957}"/>
              </a:ext>
            </a:extLst>
          </p:cNvPr>
          <p:cNvPicPr>
            <a:picLocks noChangeAspect="1"/>
          </p:cNvPicPr>
          <p:nvPr/>
        </p:nvPicPr>
        <p:blipFill>
          <a:blip r:embed="rId3"/>
          <a:stretch>
            <a:fillRect/>
          </a:stretch>
        </p:blipFill>
        <p:spPr>
          <a:xfrm>
            <a:off x="0" y="0"/>
            <a:ext cx="9144000" cy="5103628"/>
          </a:xfrm>
          <a:prstGeom prst="rect">
            <a:avLst/>
          </a:prstGeom>
        </p:spPr>
      </p:pic>
      <p:pic>
        <p:nvPicPr>
          <p:cNvPr id="3" name="Image 1" descr="preencoded.png">
            <a:extLst>
              <a:ext uri="{FF2B5EF4-FFF2-40B4-BE49-F238E27FC236}">
                <a16:creationId xmlns:a16="http://schemas.microsoft.com/office/drawing/2014/main" id="{F6E897E6-F252-05CD-7DDF-4CB33C3BBC57}"/>
              </a:ext>
            </a:extLst>
          </p:cNvPr>
          <p:cNvPicPr>
            <a:picLocks noChangeAspect="1"/>
          </p:cNvPicPr>
          <p:nvPr/>
        </p:nvPicPr>
        <p:blipFill>
          <a:blip r:embed="rId4"/>
          <a:stretch>
            <a:fillRect/>
          </a:stretch>
        </p:blipFill>
        <p:spPr>
          <a:xfrm>
            <a:off x="1704531" y="2167309"/>
            <a:ext cx="5984137" cy="1804212"/>
          </a:xfrm>
          <a:prstGeom prst="rect">
            <a:avLst/>
          </a:prstGeom>
        </p:spPr>
      </p:pic>
      <p:pic>
        <p:nvPicPr>
          <p:cNvPr id="4" name="Image 2" descr="preencoded.png">
            <a:extLst>
              <a:ext uri="{FF2B5EF4-FFF2-40B4-BE49-F238E27FC236}">
                <a16:creationId xmlns:a16="http://schemas.microsoft.com/office/drawing/2014/main" id="{195EB5D8-4855-6621-D560-34E47ED331D0}"/>
              </a:ext>
            </a:extLst>
          </p:cNvPr>
          <p:cNvPicPr>
            <a:picLocks noChangeAspect="1"/>
          </p:cNvPicPr>
          <p:nvPr/>
        </p:nvPicPr>
        <p:blipFill>
          <a:blip r:embed="rId5"/>
          <a:stretch>
            <a:fillRect/>
          </a:stretch>
        </p:blipFill>
        <p:spPr>
          <a:xfrm>
            <a:off x="8808410" y="1614820"/>
            <a:ext cx="69776" cy="33227"/>
          </a:xfrm>
          <a:prstGeom prst="rect">
            <a:avLst/>
          </a:prstGeom>
        </p:spPr>
      </p:pic>
      <p:pic>
        <p:nvPicPr>
          <p:cNvPr id="5" name="Image 3" descr="preencoded.png">
            <a:extLst>
              <a:ext uri="{FF2B5EF4-FFF2-40B4-BE49-F238E27FC236}">
                <a16:creationId xmlns:a16="http://schemas.microsoft.com/office/drawing/2014/main" id="{0039EA98-E443-8976-1137-27FD34422E0B}"/>
              </a:ext>
            </a:extLst>
          </p:cNvPr>
          <p:cNvPicPr>
            <a:picLocks noChangeAspect="1"/>
          </p:cNvPicPr>
          <p:nvPr/>
        </p:nvPicPr>
        <p:blipFill>
          <a:blip r:embed="rId6"/>
          <a:stretch>
            <a:fillRect/>
          </a:stretch>
        </p:blipFill>
        <p:spPr>
          <a:xfrm>
            <a:off x="8383108" y="1604852"/>
            <a:ext cx="69776" cy="49840"/>
          </a:xfrm>
          <a:prstGeom prst="rect">
            <a:avLst/>
          </a:prstGeom>
        </p:spPr>
      </p:pic>
      <p:pic>
        <p:nvPicPr>
          <p:cNvPr id="6" name="Image 4" descr="preencoded.png">
            <a:extLst>
              <a:ext uri="{FF2B5EF4-FFF2-40B4-BE49-F238E27FC236}">
                <a16:creationId xmlns:a16="http://schemas.microsoft.com/office/drawing/2014/main" id="{14C683C4-2B9B-2B5E-E144-AF20343B36C0}"/>
              </a:ext>
            </a:extLst>
          </p:cNvPr>
          <p:cNvPicPr>
            <a:picLocks noChangeAspect="1"/>
          </p:cNvPicPr>
          <p:nvPr/>
        </p:nvPicPr>
        <p:blipFill>
          <a:blip r:embed="rId7"/>
          <a:stretch>
            <a:fillRect/>
          </a:stretch>
        </p:blipFill>
        <p:spPr>
          <a:xfrm>
            <a:off x="8044195" y="1604852"/>
            <a:ext cx="76422" cy="49840"/>
          </a:xfrm>
          <a:prstGeom prst="rect">
            <a:avLst/>
          </a:prstGeom>
        </p:spPr>
      </p:pic>
      <p:pic>
        <p:nvPicPr>
          <p:cNvPr id="7" name="Image 5" descr="preencoded.png">
            <a:extLst>
              <a:ext uri="{FF2B5EF4-FFF2-40B4-BE49-F238E27FC236}">
                <a16:creationId xmlns:a16="http://schemas.microsoft.com/office/drawing/2014/main" id="{14DFD60C-8FEB-6E83-8180-AE88A53D76B2}"/>
              </a:ext>
            </a:extLst>
          </p:cNvPr>
          <p:cNvPicPr>
            <a:picLocks noChangeAspect="1"/>
          </p:cNvPicPr>
          <p:nvPr/>
        </p:nvPicPr>
        <p:blipFill>
          <a:blip r:embed="rId8"/>
          <a:stretch>
            <a:fillRect/>
          </a:stretch>
        </p:blipFill>
        <p:spPr>
          <a:xfrm>
            <a:off x="7675378" y="1299166"/>
            <a:ext cx="36549" cy="79744"/>
          </a:xfrm>
          <a:prstGeom prst="rect">
            <a:avLst/>
          </a:prstGeom>
        </p:spPr>
      </p:pic>
      <p:pic>
        <p:nvPicPr>
          <p:cNvPr id="8" name="Image 6" descr="preencoded.png">
            <a:extLst>
              <a:ext uri="{FF2B5EF4-FFF2-40B4-BE49-F238E27FC236}">
                <a16:creationId xmlns:a16="http://schemas.microsoft.com/office/drawing/2014/main" id="{B424D3A6-4D73-7E2E-D9EF-E1B814DFA93C}"/>
              </a:ext>
            </a:extLst>
          </p:cNvPr>
          <p:cNvPicPr>
            <a:picLocks noChangeAspect="1"/>
          </p:cNvPicPr>
          <p:nvPr/>
        </p:nvPicPr>
        <p:blipFill>
          <a:blip r:embed="rId9"/>
          <a:stretch>
            <a:fillRect/>
          </a:stretch>
        </p:blipFill>
        <p:spPr>
          <a:xfrm>
            <a:off x="7662087" y="774183"/>
            <a:ext cx="53163" cy="89712"/>
          </a:xfrm>
          <a:prstGeom prst="rect">
            <a:avLst/>
          </a:prstGeom>
        </p:spPr>
      </p:pic>
      <p:pic>
        <p:nvPicPr>
          <p:cNvPr id="9" name="Image 7" descr="preencoded.png">
            <a:extLst>
              <a:ext uri="{FF2B5EF4-FFF2-40B4-BE49-F238E27FC236}">
                <a16:creationId xmlns:a16="http://schemas.microsoft.com/office/drawing/2014/main" id="{2AE91867-90D0-D971-A0C2-06E4E20D07B0}"/>
              </a:ext>
            </a:extLst>
          </p:cNvPr>
          <p:cNvPicPr>
            <a:picLocks noChangeAspect="1"/>
          </p:cNvPicPr>
          <p:nvPr/>
        </p:nvPicPr>
        <p:blipFill>
          <a:blip r:embed="rId10"/>
          <a:stretch>
            <a:fillRect/>
          </a:stretch>
        </p:blipFill>
        <p:spPr>
          <a:xfrm>
            <a:off x="7559084" y="694439"/>
            <a:ext cx="53163" cy="126262"/>
          </a:xfrm>
          <a:prstGeom prst="rect">
            <a:avLst/>
          </a:prstGeom>
        </p:spPr>
      </p:pic>
      <p:pic>
        <p:nvPicPr>
          <p:cNvPr id="10" name="Image 8" descr="preencoded.png">
            <a:extLst>
              <a:ext uri="{FF2B5EF4-FFF2-40B4-BE49-F238E27FC236}">
                <a16:creationId xmlns:a16="http://schemas.microsoft.com/office/drawing/2014/main" id="{9B21A48D-1757-A414-E519-1FE1AD3729C2}"/>
              </a:ext>
            </a:extLst>
          </p:cNvPr>
          <p:cNvPicPr>
            <a:picLocks noChangeAspect="1"/>
          </p:cNvPicPr>
          <p:nvPr/>
        </p:nvPicPr>
        <p:blipFill>
          <a:blip r:embed="rId11"/>
          <a:stretch>
            <a:fillRect/>
          </a:stretch>
        </p:blipFill>
        <p:spPr>
          <a:xfrm>
            <a:off x="7675378" y="265814"/>
            <a:ext cx="36549" cy="96358"/>
          </a:xfrm>
          <a:prstGeom prst="rect">
            <a:avLst/>
          </a:prstGeom>
        </p:spPr>
      </p:pic>
      <p:sp>
        <p:nvSpPr>
          <p:cNvPr id="12" name="Text 1">
            <a:extLst>
              <a:ext uri="{FF2B5EF4-FFF2-40B4-BE49-F238E27FC236}">
                <a16:creationId xmlns:a16="http://schemas.microsoft.com/office/drawing/2014/main" id="{08B37443-7F32-3534-FE8E-4AAD8E37A86B}"/>
              </a:ext>
            </a:extLst>
          </p:cNvPr>
          <p:cNvSpPr/>
          <p:nvPr/>
        </p:nvSpPr>
        <p:spPr>
          <a:xfrm>
            <a:off x="2734690" y="1781398"/>
            <a:ext cx="4877557" cy="365494"/>
          </a:xfrm>
          <a:prstGeom prst="rect">
            <a:avLst/>
          </a:prstGeom>
          <a:noFill/>
          <a:ln/>
        </p:spPr>
        <p:txBody>
          <a:bodyPr wrap="none" lIns="0" tIns="0" rIns="0" bIns="0" rtlCol="0" anchor="ctr">
            <a:normAutofit/>
          </a:bodyPr>
          <a:lstStyle/>
          <a:p>
            <a:pPr marL="0" indent="0" algn="l">
              <a:buNone/>
            </a:pPr>
            <a:r>
              <a:rPr lang="en-US" sz="1600" b="1" dirty="0">
                <a:solidFill>
                  <a:srgbClr val="2D3F54"/>
                </a:solidFill>
                <a:latin typeface="+mj-ea"/>
                <a:ea typeface="+mj-ea"/>
                <a:cs typeface="Inter" pitchFamily="34" charset="-120"/>
              </a:rPr>
              <a:t>「</a:t>
            </a:r>
            <a:r>
              <a:rPr lang="en-US" sz="1600" b="1" dirty="0" err="1">
                <a:solidFill>
                  <a:srgbClr val="2D3F54"/>
                </a:solidFill>
                <a:latin typeface="+mj-ea"/>
                <a:ea typeface="+mj-ea"/>
                <a:cs typeface="Inter" pitchFamily="34" charset="-120"/>
              </a:rPr>
              <a:t>多文化共生社会」の</a:t>
            </a:r>
            <a:r>
              <a:rPr lang="ja-JP" altLang="en-US" sz="1600" b="1" dirty="0">
                <a:solidFill>
                  <a:srgbClr val="2D3F54"/>
                </a:solidFill>
                <a:latin typeface="+mj-ea"/>
                <a:ea typeface="+mj-ea"/>
                <a:cs typeface="Inter" pitchFamily="34" charset="-120"/>
              </a:rPr>
              <a:t>プラットホーム</a:t>
            </a:r>
            <a:r>
              <a:rPr lang="en-US" sz="1600" b="1" dirty="0" err="1">
                <a:solidFill>
                  <a:srgbClr val="2D3F54"/>
                </a:solidFill>
                <a:latin typeface="+mj-ea"/>
                <a:ea typeface="+mj-ea"/>
                <a:cs typeface="Inter" pitchFamily="34" charset="-120"/>
              </a:rPr>
              <a:t>構築</a:t>
            </a:r>
            <a:endParaRPr lang="en-US" sz="1600" dirty="0">
              <a:latin typeface="+mj-ea"/>
              <a:ea typeface="+mj-ea"/>
            </a:endParaRPr>
          </a:p>
        </p:txBody>
      </p:sp>
      <p:sp>
        <p:nvSpPr>
          <p:cNvPr id="13" name="Text 2">
            <a:extLst>
              <a:ext uri="{FF2B5EF4-FFF2-40B4-BE49-F238E27FC236}">
                <a16:creationId xmlns:a16="http://schemas.microsoft.com/office/drawing/2014/main" id="{B65039E6-0782-E85B-293A-5046F6C45904}"/>
              </a:ext>
            </a:extLst>
          </p:cNvPr>
          <p:cNvSpPr/>
          <p:nvPr/>
        </p:nvSpPr>
        <p:spPr>
          <a:xfrm>
            <a:off x="2876684" y="1528720"/>
            <a:ext cx="6179552" cy="365494"/>
          </a:xfrm>
          <a:prstGeom prst="rect">
            <a:avLst/>
          </a:prstGeom>
          <a:noFill/>
          <a:ln/>
        </p:spPr>
        <p:txBody>
          <a:bodyPr wrap="none" lIns="0" tIns="0" rIns="0" bIns="0" rtlCol="0" anchor="ctr">
            <a:normAutofit/>
          </a:bodyPr>
          <a:lstStyle/>
          <a:p>
            <a:pPr marL="0" indent="0" algn="l">
              <a:buNone/>
            </a:pPr>
            <a:r>
              <a:rPr lang="en-US" sz="1200" b="1" dirty="0">
                <a:solidFill>
                  <a:srgbClr val="37475C"/>
                </a:solidFill>
                <a:latin typeface="+mj-ea"/>
                <a:ea typeface="+mj-ea"/>
                <a:cs typeface="Inter" pitchFamily="34" charset="-120"/>
              </a:rPr>
              <a:t>登録日本語教員と企業のダイレクトマッチングによる</a:t>
            </a:r>
            <a:endParaRPr lang="en-US" sz="1200" dirty="0">
              <a:latin typeface="+mj-ea"/>
              <a:ea typeface="+mj-ea"/>
            </a:endParaRPr>
          </a:p>
        </p:txBody>
      </p:sp>
      <p:sp>
        <p:nvSpPr>
          <p:cNvPr id="14" name="Text 3">
            <a:extLst>
              <a:ext uri="{FF2B5EF4-FFF2-40B4-BE49-F238E27FC236}">
                <a16:creationId xmlns:a16="http://schemas.microsoft.com/office/drawing/2014/main" id="{09665E26-2524-CF50-3F37-C9B928C115DD}"/>
              </a:ext>
            </a:extLst>
          </p:cNvPr>
          <p:cNvSpPr/>
          <p:nvPr/>
        </p:nvSpPr>
        <p:spPr>
          <a:xfrm>
            <a:off x="3549074" y="4487562"/>
            <a:ext cx="2477861" cy="342971"/>
          </a:xfrm>
          <a:prstGeom prst="rect">
            <a:avLst/>
          </a:prstGeom>
          <a:noFill/>
          <a:ln/>
        </p:spPr>
        <p:txBody>
          <a:bodyPr wrap="none" lIns="0" tIns="0" rIns="0" bIns="0" rtlCol="0" anchor="ctr">
            <a:normAutofit/>
          </a:bodyPr>
          <a:lstStyle/>
          <a:p>
            <a:pPr marL="0" indent="0" algn="l">
              <a:buNone/>
            </a:pPr>
            <a:r>
              <a:rPr lang="ja-JP" altLang="en-US" sz="900" b="1" dirty="0">
                <a:solidFill>
                  <a:srgbClr val="1C3754"/>
                </a:solidFill>
                <a:latin typeface="+mj-ea"/>
                <a:ea typeface="+mj-ea"/>
              </a:rPr>
              <a:t>株式会社　</a:t>
            </a:r>
            <a:r>
              <a:rPr lang="en-US" altLang="ja-JP" sz="900" b="1" dirty="0">
                <a:solidFill>
                  <a:srgbClr val="1C3754"/>
                </a:solidFill>
                <a:latin typeface="+mj-ea"/>
                <a:ea typeface="+mj-ea"/>
              </a:rPr>
              <a:t>J-</a:t>
            </a:r>
            <a:r>
              <a:rPr lang="ja-JP" altLang="en-US" sz="900" b="1" dirty="0">
                <a:solidFill>
                  <a:srgbClr val="1C3754"/>
                </a:solidFill>
                <a:latin typeface="+mj-ea"/>
                <a:ea typeface="+mj-ea"/>
              </a:rPr>
              <a:t>サポート・パートナーズ（</a:t>
            </a:r>
            <a:r>
              <a:rPr lang="en-US" altLang="ja-JP" sz="900" b="1" dirty="0">
                <a:solidFill>
                  <a:srgbClr val="1C3754"/>
                </a:solidFill>
                <a:latin typeface="+mj-ea"/>
                <a:ea typeface="+mj-ea"/>
              </a:rPr>
              <a:t>JSP</a:t>
            </a:r>
            <a:r>
              <a:rPr lang="ja-JP" altLang="en-US" sz="900" b="1" dirty="0">
                <a:solidFill>
                  <a:srgbClr val="1C3754"/>
                </a:solidFill>
                <a:latin typeface="+mj-ea"/>
                <a:ea typeface="+mj-ea"/>
              </a:rPr>
              <a:t>）</a:t>
            </a:r>
            <a:endParaRPr lang="en-US" sz="900" dirty="0">
              <a:latin typeface="+mj-ea"/>
              <a:ea typeface="+mj-ea"/>
            </a:endParaRPr>
          </a:p>
        </p:txBody>
      </p:sp>
      <p:sp>
        <p:nvSpPr>
          <p:cNvPr id="15" name="Text 4">
            <a:extLst>
              <a:ext uri="{FF2B5EF4-FFF2-40B4-BE49-F238E27FC236}">
                <a16:creationId xmlns:a16="http://schemas.microsoft.com/office/drawing/2014/main" id="{40DE5E27-E055-2C01-D340-F767A18B3DDB}"/>
              </a:ext>
            </a:extLst>
          </p:cNvPr>
          <p:cNvSpPr/>
          <p:nvPr/>
        </p:nvSpPr>
        <p:spPr>
          <a:xfrm>
            <a:off x="670041" y="693255"/>
            <a:ext cx="7803918" cy="571500"/>
          </a:xfrm>
          <a:prstGeom prst="rect">
            <a:avLst/>
          </a:prstGeom>
          <a:noFill/>
          <a:ln/>
        </p:spPr>
        <p:txBody>
          <a:bodyPr wrap="none" lIns="0" tIns="0" rIns="0" bIns="0" rtlCol="0" anchor="ctr">
            <a:normAutofit/>
          </a:bodyPr>
          <a:lstStyle/>
          <a:p>
            <a:pPr algn="ctr"/>
            <a:r>
              <a:rPr lang="ja-JP" altLang="ja-JP" b="1" dirty="0"/>
              <a:t>育成就労制度対応</a:t>
            </a:r>
            <a:br>
              <a:rPr lang="en-US" altLang="ja-JP" b="1" dirty="0"/>
            </a:br>
            <a:r>
              <a:rPr lang="ja-JP" altLang="ja-JP" b="1" dirty="0"/>
              <a:t>登録日本語教員による</a:t>
            </a:r>
            <a:r>
              <a:rPr lang="en-US" altLang="ja-JP" b="1" dirty="0"/>
              <a:t>100</a:t>
            </a:r>
            <a:r>
              <a:rPr lang="ja-JP" altLang="ja-JP" b="1" dirty="0"/>
              <a:t>時間教育・</a:t>
            </a:r>
            <a:r>
              <a:rPr lang="en-US" altLang="ja-JP" b="1" dirty="0"/>
              <a:t>LMS</a:t>
            </a:r>
            <a:r>
              <a:rPr lang="ja-JP" altLang="ja-JP" b="1" dirty="0"/>
              <a:t>報告管理サービス</a:t>
            </a:r>
            <a:endParaRPr lang="ja-JP" altLang="ja-JP" dirty="0"/>
          </a:p>
        </p:txBody>
      </p:sp>
      <p:pic>
        <p:nvPicPr>
          <p:cNvPr id="11" name="図 10">
            <a:extLst>
              <a:ext uri="{FF2B5EF4-FFF2-40B4-BE49-F238E27FC236}">
                <a16:creationId xmlns:a16="http://schemas.microsoft.com/office/drawing/2014/main" id="{DB2995E8-B954-7036-F119-B3EE32DE8DB4}"/>
              </a:ext>
            </a:extLst>
          </p:cNvPr>
          <p:cNvPicPr>
            <a:picLocks noChangeAspect="1"/>
          </p:cNvPicPr>
          <p:nvPr/>
        </p:nvPicPr>
        <p:blipFill>
          <a:blip r:embed="rId12"/>
          <a:stretch>
            <a:fillRect/>
          </a:stretch>
        </p:blipFill>
        <p:spPr>
          <a:xfrm>
            <a:off x="3026101" y="4012356"/>
            <a:ext cx="2731294" cy="664369"/>
          </a:xfrm>
          <a:prstGeom prst="rect">
            <a:avLst/>
          </a:prstGeom>
        </p:spPr>
      </p:pic>
    </p:spTree>
    <p:extLst>
      <p:ext uri="{BB962C8B-B14F-4D97-AF65-F5344CB8AC3E}">
        <p14:creationId xmlns:p14="http://schemas.microsoft.com/office/powerpoint/2010/main" val="30656291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66452" y="26581"/>
            <a:ext cx="9144000" cy="5103628"/>
          </a:xfrm>
          <a:prstGeom prst="rect">
            <a:avLst/>
          </a:prstGeom>
        </p:spPr>
      </p:pic>
      <p:pic>
        <p:nvPicPr>
          <p:cNvPr id="3" name="Image 1" descr="preencoded.png"/>
          <p:cNvPicPr>
            <a:picLocks noChangeAspect="1"/>
          </p:cNvPicPr>
          <p:nvPr/>
        </p:nvPicPr>
        <p:blipFill>
          <a:blip r:embed="rId4"/>
          <a:stretch>
            <a:fillRect/>
          </a:stretch>
        </p:blipFill>
        <p:spPr>
          <a:xfrm>
            <a:off x="21599" y="5093661"/>
            <a:ext cx="9144000" cy="9968"/>
          </a:xfrm>
          <a:prstGeom prst="rect">
            <a:avLst/>
          </a:prstGeom>
        </p:spPr>
      </p:pic>
      <p:sp>
        <p:nvSpPr>
          <p:cNvPr id="5" name="Shape 0"/>
          <p:cNvSpPr/>
          <p:nvPr/>
        </p:nvSpPr>
        <p:spPr>
          <a:xfrm>
            <a:off x="5891102" y="1113097"/>
            <a:ext cx="3000375" cy="3761267"/>
          </a:xfrm>
          <a:prstGeom prst="rect">
            <a:avLst/>
          </a:prstGeom>
          <a:solidFill>
            <a:srgbClr val="FCFCFA"/>
          </a:solidFill>
          <a:ln/>
        </p:spPr>
        <p:txBody>
          <a:bodyPr/>
          <a:lstStyle/>
          <a:p>
            <a:endParaRPr lang="ja-JP" altLang="en-US" sz="1350">
              <a:latin typeface="+mj-ea"/>
              <a:ea typeface="+mj-ea"/>
            </a:endParaRPr>
          </a:p>
        </p:txBody>
      </p:sp>
      <p:pic>
        <p:nvPicPr>
          <p:cNvPr id="6" name="Image 3" descr="preencoded.png"/>
          <p:cNvPicPr>
            <a:picLocks noChangeAspect="1"/>
          </p:cNvPicPr>
          <p:nvPr/>
        </p:nvPicPr>
        <p:blipFill>
          <a:blip r:embed="rId5"/>
          <a:stretch>
            <a:fillRect/>
          </a:stretch>
        </p:blipFill>
        <p:spPr>
          <a:xfrm>
            <a:off x="6266564" y="3309384"/>
            <a:ext cx="946962" cy="661212"/>
          </a:xfrm>
          <a:prstGeom prst="rect">
            <a:avLst/>
          </a:prstGeom>
        </p:spPr>
      </p:pic>
      <p:pic>
        <p:nvPicPr>
          <p:cNvPr id="7" name="Image 4" descr="preencoded.png"/>
          <p:cNvPicPr>
            <a:picLocks noChangeAspect="1"/>
          </p:cNvPicPr>
          <p:nvPr/>
        </p:nvPicPr>
        <p:blipFill>
          <a:blip r:embed="rId6"/>
          <a:stretch>
            <a:fillRect/>
          </a:stretch>
        </p:blipFill>
        <p:spPr>
          <a:xfrm>
            <a:off x="6731738" y="3362547"/>
            <a:ext cx="465174" cy="591436"/>
          </a:xfrm>
          <a:prstGeom prst="rect">
            <a:avLst/>
          </a:prstGeom>
        </p:spPr>
      </p:pic>
      <p:pic>
        <p:nvPicPr>
          <p:cNvPr id="8" name="Image 5" descr="preencoded.png"/>
          <p:cNvPicPr>
            <a:picLocks noChangeAspect="1"/>
          </p:cNvPicPr>
          <p:nvPr/>
        </p:nvPicPr>
        <p:blipFill>
          <a:blip r:embed="rId7"/>
          <a:stretch>
            <a:fillRect/>
          </a:stretch>
        </p:blipFill>
        <p:spPr>
          <a:xfrm>
            <a:off x="7618893" y="1761017"/>
            <a:ext cx="1169581" cy="1292520"/>
          </a:xfrm>
          <a:prstGeom prst="rect">
            <a:avLst/>
          </a:prstGeom>
        </p:spPr>
      </p:pic>
      <p:pic>
        <p:nvPicPr>
          <p:cNvPr id="9" name="Image 6" descr="preencoded.png"/>
          <p:cNvPicPr>
            <a:picLocks noChangeAspect="1"/>
          </p:cNvPicPr>
          <p:nvPr/>
        </p:nvPicPr>
        <p:blipFill>
          <a:blip r:embed="rId8"/>
          <a:stretch>
            <a:fillRect/>
          </a:stretch>
        </p:blipFill>
        <p:spPr>
          <a:xfrm>
            <a:off x="7559085" y="1312457"/>
            <a:ext cx="9968" cy="3422355"/>
          </a:xfrm>
          <a:prstGeom prst="rect">
            <a:avLst/>
          </a:prstGeom>
        </p:spPr>
      </p:pic>
      <p:pic>
        <p:nvPicPr>
          <p:cNvPr id="10" name="Image 7" descr="preencoded.png"/>
          <p:cNvPicPr>
            <a:picLocks noChangeAspect="1"/>
          </p:cNvPicPr>
          <p:nvPr/>
        </p:nvPicPr>
        <p:blipFill>
          <a:blip r:embed="rId9"/>
          <a:stretch>
            <a:fillRect/>
          </a:stretch>
        </p:blipFill>
        <p:spPr>
          <a:xfrm>
            <a:off x="6309760" y="1402170"/>
            <a:ext cx="840637" cy="800765"/>
          </a:xfrm>
          <a:prstGeom prst="rect">
            <a:avLst/>
          </a:prstGeom>
        </p:spPr>
      </p:pic>
      <p:sp>
        <p:nvSpPr>
          <p:cNvPr id="11" name="Text 1"/>
          <p:cNvSpPr/>
          <p:nvPr/>
        </p:nvSpPr>
        <p:spPr>
          <a:xfrm>
            <a:off x="6037300" y="4342736"/>
            <a:ext cx="1405491" cy="398721"/>
          </a:xfrm>
          <a:prstGeom prst="rect">
            <a:avLst/>
          </a:prstGeom>
          <a:noFill/>
          <a:ln/>
        </p:spPr>
        <p:txBody>
          <a:bodyPr wrap="none" lIns="0" tIns="0" rIns="0" bIns="0" rtlCol="0" anchor="ctr">
            <a:normAutofit/>
          </a:bodyPr>
          <a:lstStyle/>
          <a:p>
            <a:r>
              <a:rPr lang="en-US" sz="709" b="1" dirty="0" err="1">
                <a:solidFill>
                  <a:srgbClr val="484745"/>
                </a:solidFill>
                <a:latin typeface="+mj-ea"/>
                <a:ea typeface="+mj-ea"/>
                <a:cs typeface="Inter" pitchFamily="34" charset="-120"/>
              </a:rPr>
              <a:t>業界の第一人者が</a:t>
            </a:r>
            <a:r>
              <a:rPr lang="ja-JP" altLang="en-US" sz="709" b="1" dirty="0">
                <a:solidFill>
                  <a:srgbClr val="484745"/>
                </a:solidFill>
                <a:latin typeface="+mj-ea"/>
                <a:ea typeface="+mj-ea"/>
                <a:cs typeface="Inter" pitchFamily="34" charset="-120"/>
              </a:rPr>
              <a:t>編集</a:t>
            </a:r>
            <a:r>
              <a:rPr lang="en-US" sz="709" b="1" dirty="0" err="1">
                <a:solidFill>
                  <a:srgbClr val="484745"/>
                </a:solidFill>
                <a:latin typeface="+mj-ea"/>
                <a:ea typeface="+mj-ea"/>
                <a:cs typeface="Inter" pitchFamily="34" charset="-120"/>
              </a:rPr>
              <a:t>した現場直</a:t>
            </a:r>
            <a:endParaRPr lang="en-US" sz="709" dirty="0">
              <a:latin typeface="+mj-ea"/>
              <a:ea typeface="+mj-ea"/>
            </a:endParaRPr>
          </a:p>
          <a:p>
            <a:r>
              <a:rPr lang="en-US" sz="709" b="1" dirty="0" err="1">
                <a:solidFill>
                  <a:srgbClr val="484745"/>
                </a:solidFill>
                <a:latin typeface="+mj-ea"/>
                <a:ea typeface="+mj-ea"/>
                <a:cs typeface="Inter" pitchFamily="34" charset="-120"/>
              </a:rPr>
              <a:t>結の</a:t>
            </a:r>
            <a:r>
              <a:rPr lang="ja-JP" altLang="en-US" sz="709" b="1" dirty="0">
                <a:solidFill>
                  <a:srgbClr val="484745"/>
                </a:solidFill>
                <a:latin typeface="+mj-ea"/>
                <a:ea typeface="+mj-ea"/>
                <a:cs typeface="Inter" pitchFamily="34" charset="-120"/>
              </a:rPr>
              <a:t>教案</a:t>
            </a:r>
            <a:r>
              <a:rPr lang="en-US" sz="709" b="1" dirty="0" err="1">
                <a:solidFill>
                  <a:srgbClr val="484745"/>
                </a:solidFill>
                <a:latin typeface="+mj-ea"/>
                <a:ea typeface="+mj-ea"/>
                <a:cs typeface="Inter" pitchFamily="34" charset="-120"/>
              </a:rPr>
              <a:t>により、講師による質の</a:t>
            </a:r>
            <a:endParaRPr lang="en-US" sz="709" dirty="0">
              <a:latin typeface="+mj-ea"/>
              <a:ea typeface="+mj-ea"/>
            </a:endParaRPr>
          </a:p>
          <a:p>
            <a:r>
              <a:rPr lang="ja-JP" altLang="en-US" sz="709" b="1" dirty="0">
                <a:solidFill>
                  <a:srgbClr val="484745"/>
                </a:solidFill>
                <a:latin typeface="+mj-ea"/>
                <a:ea typeface="+mj-ea"/>
                <a:cs typeface="Inter" pitchFamily="34" charset="-120"/>
              </a:rPr>
              <a:t>ばら</a:t>
            </a:r>
            <a:r>
              <a:rPr lang="en-US" sz="709" b="1" dirty="0" err="1">
                <a:solidFill>
                  <a:srgbClr val="484745"/>
                </a:solidFill>
                <a:latin typeface="+mj-ea"/>
                <a:ea typeface="+mj-ea"/>
                <a:cs typeface="Inter" pitchFamily="34" charset="-120"/>
              </a:rPr>
              <a:t>つきを排します</a:t>
            </a:r>
            <a:r>
              <a:rPr lang="en-US" sz="709" b="1" dirty="0">
                <a:solidFill>
                  <a:srgbClr val="484745"/>
                </a:solidFill>
                <a:latin typeface="+mj-ea"/>
                <a:ea typeface="+mj-ea"/>
                <a:cs typeface="Inter" pitchFamily="34" charset="-120"/>
              </a:rPr>
              <a:t>。</a:t>
            </a:r>
            <a:endParaRPr lang="en-US" sz="709" dirty="0">
              <a:latin typeface="+mj-ea"/>
              <a:ea typeface="+mj-ea"/>
            </a:endParaRPr>
          </a:p>
        </p:txBody>
      </p:sp>
      <p:sp>
        <p:nvSpPr>
          <p:cNvPr id="12" name="Text 2"/>
          <p:cNvSpPr/>
          <p:nvPr/>
        </p:nvSpPr>
        <p:spPr>
          <a:xfrm>
            <a:off x="6050591" y="4020437"/>
            <a:ext cx="1375587" cy="302363"/>
          </a:xfrm>
          <a:prstGeom prst="rect">
            <a:avLst/>
          </a:prstGeom>
          <a:noFill/>
          <a:ln/>
        </p:spPr>
        <p:txBody>
          <a:bodyPr wrap="none" lIns="0" tIns="0" rIns="0" bIns="0" rtlCol="0" anchor="ctr">
            <a:normAutofit/>
          </a:bodyPr>
          <a:lstStyle/>
          <a:p>
            <a:pPr algn="ctr"/>
            <a:r>
              <a:rPr lang="en-US" sz="790" b="1" dirty="0" err="1">
                <a:solidFill>
                  <a:srgbClr val="413F3F"/>
                </a:solidFill>
                <a:latin typeface="+mj-ea"/>
                <a:ea typeface="+mj-ea"/>
                <a:cs typeface="Inter" pitchFamily="34" charset="-120"/>
              </a:rPr>
              <a:t>国家</a:t>
            </a:r>
            <a:r>
              <a:rPr lang="ja-JP" altLang="en-US" sz="790" b="1" dirty="0">
                <a:solidFill>
                  <a:srgbClr val="413F3F"/>
                </a:solidFill>
                <a:latin typeface="+mj-ea"/>
                <a:ea typeface="+mj-ea"/>
                <a:cs typeface="Inter" pitchFamily="34" charset="-120"/>
              </a:rPr>
              <a:t>資</a:t>
            </a:r>
            <a:r>
              <a:rPr lang="en-US" sz="790" b="1" dirty="0" err="1">
                <a:solidFill>
                  <a:srgbClr val="413F3F"/>
                </a:solidFill>
                <a:latin typeface="+mj-ea"/>
                <a:ea typeface="+mj-ea"/>
                <a:cs typeface="Inter" pitchFamily="34" charset="-120"/>
              </a:rPr>
              <a:t>格者（登録日本語教員</a:t>
            </a:r>
            <a:r>
              <a:rPr lang="en-US" sz="790" b="1" dirty="0">
                <a:solidFill>
                  <a:srgbClr val="413F3F"/>
                </a:solidFill>
                <a:latin typeface="+mj-ea"/>
                <a:ea typeface="+mj-ea"/>
                <a:cs typeface="Inter" pitchFamily="34" charset="-120"/>
              </a:rPr>
              <a:t>）</a:t>
            </a:r>
            <a:endParaRPr lang="en-US" sz="790" dirty="0">
              <a:latin typeface="+mj-ea"/>
              <a:ea typeface="+mj-ea"/>
            </a:endParaRPr>
          </a:p>
          <a:p>
            <a:pPr algn="ctr"/>
            <a:r>
              <a:rPr lang="en-US" sz="790" b="1" dirty="0">
                <a:solidFill>
                  <a:srgbClr val="413F3F"/>
                </a:solidFill>
                <a:latin typeface="+mj-ea"/>
                <a:ea typeface="+mj-ea"/>
                <a:cs typeface="Inter" pitchFamily="34" charset="-120"/>
              </a:rPr>
              <a:t>の</a:t>
            </a:r>
            <a:r>
              <a:rPr lang="ja-JP" altLang="en-US" sz="790" b="1" dirty="0">
                <a:solidFill>
                  <a:srgbClr val="413F3F"/>
                </a:solidFill>
                <a:latin typeface="+mj-ea"/>
                <a:ea typeface="+mj-ea"/>
                <a:cs typeface="Inter" pitchFamily="34" charset="-120"/>
              </a:rPr>
              <a:t>オリジナル</a:t>
            </a:r>
            <a:r>
              <a:rPr lang="en-US" sz="790" b="1" dirty="0" err="1">
                <a:solidFill>
                  <a:srgbClr val="413F3F"/>
                </a:solidFill>
                <a:latin typeface="+mj-ea"/>
                <a:ea typeface="+mj-ea"/>
                <a:cs typeface="Inter" pitchFamily="34" charset="-120"/>
              </a:rPr>
              <a:t>教案</a:t>
            </a:r>
            <a:r>
              <a:rPr lang="ja-JP" altLang="en-US" sz="790" b="1" dirty="0">
                <a:solidFill>
                  <a:srgbClr val="413F3F"/>
                </a:solidFill>
                <a:latin typeface="+mj-ea"/>
                <a:ea typeface="+mj-ea"/>
                <a:cs typeface="Inter" pitchFamily="34" charset="-120"/>
              </a:rPr>
              <a:t>と高品質な授業</a:t>
            </a:r>
            <a:endParaRPr lang="en-US" sz="790" dirty="0">
              <a:latin typeface="+mj-ea"/>
              <a:ea typeface="+mj-ea"/>
            </a:endParaRPr>
          </a:p>
        </p:txBody>
      </p:sp>
      <p:sp>
        <p:nvSpPr>
          <p:cNvPr id="13" name="Text 3"/>
          <p:cNvSpPr/>
          <p:nvPr/>
        </p:nvSpPr>
        <p:spPr>
          <a:xfrm>
            <a:off x="7691992" y="3435646"/>
            <a:ext cx="1093160" cy="521660"/>
          </a:xfrm>
          <a:prstGeom prst="rect">
            <a:avLst/>
          </a:prstGeom>
          <a:noFill/>
          <a:ln/>
        </p:spPr>
        <p:txBody>
          <a:bodyPr wrap="none" lIns="0" tIns="0" rIns="0" bIns="0" rtlCol="0" anchor="ctr">
            <a:normAutofit/>
          </a:bodyPr>
          <a:lstStyle/>
          <a:p>
            <a:r>
              <a:rPr lang="en-US" sz="719" b="1" dirty="0" err="1">
                <a:solidFill>
                  <a:srgbClr val="494646"/>
                </a:solidFill>
                <a:latin typeface="+mj-ea"/>
                <a:ea typeface="+mj-ea"/>
                <a:cs typeface="Inter" pitchFamily="34" charset="-120"/>
              </a:rPr>
              <a:t>紙の出席等ではなく</a:t>
            </a:r>
            <a:r>
              <a:rPr lang="en-US" sz="719" b="1" dirty="0">
                <a:solidFill>
                  <a:srgbClr val="494646"/>
                </a:solidFill>
                <a:latin typeface="+mj-ea"/>
                <a:ea typeface="+mj-ea"/>
                <a:cs typeface="Inter" pitchFamily="34" charset="-120"/>
              </a:rPr>
              <a:t>、</a:t>
            </a:r>
          </a:p>
          <a:p>
            <a:r>
              <a:rPr lang="ja-JP" altLang="en-US" sz="719" b="1" dirty="0">
                <a:solidFill>
                  <a:srgbClr val="494646"/>
                </a:solidFill>
                <a:latin typeface="+mj-ea"/>
                <a:ea typeface="+mj-ea"/>
                <a:cs typeface="Inter" pitchFamily="34" charset="-120"/>
              </a:rPr>
              <a:t>確認可能</a:t>
            </a:r>
            <a:r>
              <a:rPr lang="en-US" sz="719" b="1" dirty="0">
                <a:solidFill>
                  <a:srgbClr val="494646"/>
                </a:solidFill>
                <a:latin typeface="+mj-ea"/>
                <a:ea typeface="+mj-ea"/>
                <a:cs typeface="Inter" pitchFamily="34" charset="-120"/>
              </a:rPr>
              <a:t>な</a:t>
            </a:r>
            <a:r>
              <a:rPr lang="ja-JP" altLang="en-US" sz="719" b="1" dirty="0">
                <a:solidFill>
                  <a:srgbClr val="494646"/>
                </a:solidFill>
                <a:latin typeface="+mj-ea"/>
                <a:ea typeface="+mj-ea"/>
                <a:cs typeface="Inter" pitchFamily="34" charset="-120"/>
              </a:rPr>
              <a:t>デジタル記録</a:t>
            </a:r>
            <a:r>
              <a:rPr lang="ja-JP" altLang="en-US" sz="719" dirty="0">
                <a:latin typeface="+mj-ea"/>
                <a:ea typeface="+mj-ea"/>
              </a:rPr>
              <a:t>が</a:t>
            </a:r>
            <a:endParaRPr lang="en-US" altLang="ja-JP" sz="719" dirty="0">
              <a:latin typeface="+mj-ea"/>
              <a:ea typeface="+mj-ea"/>
            </a:endParaRPr>
          </a:p>
          <a:p>
            <a:r>
              <a:rPr lang="en-US" sz="719" b="1" dirty="0" err="1">
                <a:solidFill>
                  <a:srgbClr val="494646"/>
                </a:solidFill>
                <a:latin typeface="+mj-ea"/>
                <a:ea typeface="+mj-ea"/>
                <a:cs typeface="Inter" pitchFamily="34" charset="-120"/>
              </a:rPr>
              <a:t>高い</a:t>
            </a:r>
            <a:r>
              <a:rPr lang="ja-JP" altLang="en-US" sz="719" b="1" dirty="0">
                <a:solidFill>
                  <a:srgbClr val="494646"/>
                </a:solidFill>
                <a:latin typeface="+mj-ea"/>
                <a:ea typeface="+mj-ea"/>
                <a:cs typeface="Inter" pitchFamily="34" charset="-120"/>
              </a:rPr>
              <a:t>信頼性</a:t>
            </a:r>
            <a:r>
              <a:rPr lang="en-US" sz="719" b="1" dirty="0" err="1">
                <a:solidFill>
                  <a:srgbClr val="494646"/>
                </a:solidFill>
                <a:latin typeface="+mj-ea"/>
                <a:ea typeface="+mj-ea"/>
                <a:cs typeface="Inter" pitchFamily="34" charset="-120"/>
              </a:rPr>
              <a:t>を保証します</a:t>
            </a:r>
            <a:r>
              <a:rPr lang="en-US" sz="719" b="1" dirty="0">
                <a:solidFill>
                  <a:srgbClr val="494646"/>
                </a:solidFill>
                <a:latin typeface="+mj-ea"/>
                <a:ea typeface="+mj-ea"/>
                <a:cs typeface="Inter" pitchFamily="34" charset="-120"/>
              </a:rPr>
              <a:t>。</a:t>
            </a:r>
            <a:endParaRPr lang="en-US" sz="719" dirty="0">
              <a:latin typeface="+mj-ea"/>
              <a:ea typeface="+mj-ea"/>
            </a:endParaRPr>
          </a:p>
        </p:txBody>
      </p:sp>
      <p:sp>
        <p:nvSpPr>
          <p:cNvPr id="14" name="Text 4"/>
          <p:cNvSpPr/>
          <p:nvPr/>
        </p:nvSpPr>
        <p:spPr>
          <a:xfrm>
            <a:off x="7718574" y="3269512"/>
            <a:ext cx="1049965" cy="146198"/>
          </a:xfrm>
          <a:prstGeom prst="rect">
            <a:avLst/>
          </a:prstGeom>
          <a:noFill/>
          <a:ln/>
        </p:spPr>
        <p:txBody>
          <a:bodyPr wrap="none" lIns="0" tIns="0" rIns="0" bIns="0" rtlCol="0" anchor="ctr">
            <a:normAutofit/>
          </a:bodyPr>
          <a:lstStyle/>
          <a:p>
            <a:r>
              <a:rPr lang="en-US" sz="743" b="1" dirty="0">
                <a:solidFill>
                  <a:srgbClr val="434140"/>
                </a:solidFill>
                <a:latin typeface="+mj-ea"/>
                <a:ea typeface="+mj-ea"/>
                <a:cs typeface="Inter" pitchFamily="34" charset="-120"/>
              </a:rPr>
              <a:t>「</a:t>
            </a:r>
            <a:r>
              <a:rPr lang="en-US" sz="743" b="1" dirty="0" err="1">
                <a:solidFill>
                  <a:srgbClr val="434140"/>
                </a:solidFill>
                <a:latin typeface="+mj-ea"/>
                <a:ea typeface="+mj-ea"/>
                <a:cs typeface="Inter" pitchFamily="34" charset="-120"/>
              </a:rPr>
              <a:t>デジタル</a:t>
            </a:r>
            <a:r>
              <a:rPr lang="ja-JP" altLang="en-US" sz="743" b="1" dirty="0">
                <a:solidFill>
                  <a:srgbClr val="434140"/>
                </a:solidFill>
                <a:latin typeface="+mj-ea"/>
                <a:ea typeface="+mj-ea"/>
                <a:cs typeface="Inter" pitchFamily="34" charset="-120"/>
              </a:rPr>
              <a:t>ログ</a:t>
            </a:r>
            <a:r>
              <a:rPr lang="en-US" sz="743" b="1" dirty="0">
                <a:solidFill>
                  <a:srgbClr val="434140"/>
                </a:solidFill>
                <a:latin typeface="+mj-ea"/>
                <a:ea typeface="+mj-ea"/>
                <a:cs typeface="Inter" pitchFamily="34" charset="-120"/>
              </a:rPr>
              <a:t>」の</a:t>
            </a:r>
            <a:r>
              <a:rPr lang="ja-JP" altLang="en-US" sz="743" b="1" dirty="0">
                <a:solidFill>
                  <a:srgbClr val="434140"/>
                </a:solidFill>
                <a:latin typeface="+mj-ea"/>
                <a:ea typeface="+mj-ea"/>
                <a:cs typeface="Inter" pitchFamily="34" charset="-120"/>
              </a:rPr>
              <a:t>発行</a:t>
            </a:r>
            <a:endParaRPr lang="en-US" sz="743" dirty="0">
              <a:latin typeface="+mj-ea"/>
              <a:ea typeface="+mj-ea"/>
            </a:endParaRPr>
          </a:p>
        </p:txBody>
      </p:sp>
      <p:sp>
        <p:nvSpPr>
          <p:cNvPr id="15" name="Text 5"/>
          <p:cNvSpPr/>
          <p:nvPr/>
        </p:nvSpPr>
        <p:spPr>
          <a:xfrm>
            <a:off x="7834867" y="3116670"/>
            <a:ext cx="804087" cy="139552"/>
          </a:xfrm>
          <a:prstGeom prst="rect">
            <a:avLst/>
          </a:prstGeom>
          <a:noFill/>
          <a:ln/>
        </p:spPr>
        <p:txBody>
          <a:bodyPr wrap="none" lIns="0" tIns="0" rIns="0" bIns="0" rtlCol="0" anchor="ctr">
            <a:normAutofit/>
          </a:bodyPr>
          <a:lstStyle/>
          <a:p>
            <a:r>
              <a:rPr lang="en-US" sz="790" b="1" dirty="0">
                <a:solidFill>
                  <a:srgbClr val="383536"/>
                </a:solidFill>
                <a:latin typeface="+mj-ea"/>
                <a:ea typeface="+mj-ea"/>
                <a:cs typeface="Inter" pitchFamily="34" charset="-120"/>
              </a:rPr>
              <a:t>監査をクリアする</a:t>
            </a:r>
            <a:endParaRPr lang="en-US" sz="790" dirty="0">
              <a:latin typeface="+mj-ea"/>
              <a:ea typeface="+mj-ea"/>
            </a:endParaRPr>
          </a:p>
        </p:txBody>
      </p:sp>
      <p:sp>
        <p:nvSpPr>
          <p:cNvPr id="16" name="Text 6"/>
          <p:cNvSpPr/>
          <p:nvPr/>
        </p:nvSpPr>
        <p:spPr>
          <a:xfrm>
            <a:off x="6037300" y="2704658"/>
            <a:ext cx="1412137" cy="395398"/>
          </a:xfrm>
          <a:prstGeom prst="rect">
            <a:avLst/>
          </a:prstGeom>
          <a:noFill/>
          <a:ln/>
        </p:spPr>
        <p:txBody>
          <a:bodyPr wrap="none" lIns="0" tIns="0" rIns="0" bIns="0" rtlCol="0" anchor="ctr">
            <a:normAutofit/>
          </a:bodyPr>
          <a:lstStyle/>
          <a:p>
            <a:r>
              <a:rPr lang="en-US" sz="693" b="1" dirty="0">
                <a:solidFill>
                  <a:srgbClr val="484644"/>
                </a:solidFill>
                <a:latin typeface="+mj-ea"/>
                <a:ea typeface="+mj-ea"/>
                <a:cs typeface="Inter" pitchFamily="34" charset="-120"/>
              </a:rPr>
              <a:t>国際標準に基づき「何ができるよう</a:t>
            </a:r>
            <a:endParaRPr lang="en-US" sz="693" dirty="0">
              <a:latin typeface="+mj-ea"/>
              <a:ea typeface="+mj-ea"/>
            </a:endParaRPr>
          </a:p>
          <a:p>
            <a:r>
              <a:rPr lang="en-US" sz="693" b="1" dirty="0" err="1">
                <a:solidFill>
                  <a:srgbClr val="484644"/>
                </a:solidFill>
                <a:latin typeface="+mj-ea"/>
                <a:ea typeface="+mj-ea"/>
                <a:cs typeface="Inter" pitchFamily="34" charset="-120"/>
              </a:rPr>
              <a:t>になったか」を評価し、特定</a:t>
            </a:r>
            <a:r>
              <a:rPr lang="ja-JP" altLang="en-US" sz="693" b="1" dirty="0">
                <a:solidFill>
                  <a:srgbClr val="484644"/>
                </a:solidFill>
                <a:latin typeface="+mj-ea"/>
                <a:ea typeface="+mj-ea"/>
                <a:cs typeface="Inter" pitchFamily="34" charset="-120"/>
              </a:rPr>
              <a:t>技</a:t>
            </a:r>
            <a:r>
              <a:rPr lang="en-US" sz="693" b="1" dirty="0" err="1">
                <a:solidFill>
                  <a:srgbClr val="484644"/>
                </a:solidFill>
                <a:latin typeface="+mj-ea"/>
                <a:ea typeface="+mj-ea"/>
                <a:cs typeface="Inter" pitchFamily="34" charset="-120"/>
              </a:rPr>
              <a:t>能への</a:t>
            </a:r>
            <a:endParaRPr lang="en-US" sz="693" dirty="0">
              <a:latin typeface="+mj-ea"/>
              <a:ea typeface="+mj-ea"/>
            </a:endParaRPr>
          </a:p>
          <a:p>
            <a:r>
              <a:rPr lang="ja-JP" altLang="en-US" sz="693" b="1" dirty="0">
                <a:solidFill>
                  <a:srgbClr val="484644"/>
                </a:solidFill>
                <a:latin typeface="+mj-ea"/>
                <a:ea typeface="+mj-ea"/>
                <a:cs typeface="Inter" pitchFamily="34" charset="-120"/>
              </a:rPr>
              <a:t>移行</a:t>
            </a:r>
            <a:r>
              <a:rPr lang="en-US" sz="693" b="1" dirty="0" err="1">
                <a:solidFill>
                  <a:srgbClr val="484644"/>
                </a:solidFill>
                <a:latin typeface="+mj-ea"/>
                <a:ea typeface="+mj-ea"/>
                <a:cs typeface="Inter" pitchFamily="34" charset="-120"/>
              </a:rPr>
              <a:t>を後押しします</a:t>
            </a:r>
            <a:r>
              <a:rPr lang="en-US" sz="693" b="1" dirty="0">
                <a:solidFill>
                  <a:srgbClr val="484644"/>
                </a:solidFill>
                <a:latin typeface="+mj-ea"/>
                <a:ea typeface="+mj-ea"/>
                <a:cs typeface="Inter" pitchFamily="34" charset="-120"/>
              </a:rPr>
              <a:t>。</a:t>
            </a:r>
            <a:endParaRPr lang="en-US" sz="693" dirty="0">
              <a:latin typeface="+mj-ea"/>
              <a:ea typeface="+mj-ea"/>
            </a:endParaRPr>
          </a:p>
        </p:txBody>
      </p:sp>
      <p:sp>
        <p:nvSpPr>
          <p:cNvPr id="17" name="Text 7"/>
          <p:cNvSpPr/>
          <p:nvPr/>
        </p:nvSpPr>
        <p:spPr>
          <a:xfrm>
            <a:off x="6007396" y="2545170"/>
            <a:ext cx="1475267" cy="139552"/>
          </a:xfrm>
          <a:prstGeom prst="rect">
            <a:avLst/>
          </a:prstGeom>
          <a:noFill/>
          <a:ln/>
        </p:spPr>
        <p:txBody>
          <a:bodyPr wrap="none" lIns="0" tIns="0" rIns="0" bIns="0" rtlCol="0" anchor="ctr">
            <a:normAutofit/>
          </a:bodyPr>
          <a:lstStyle/>
          <a:p>
            <a:r>
              <a:rPr lang="en-US" sz="699" b="1" dirty="0">
                <a:solidFill>
                  <a:srgbClr val="42413F"/>
                </a:solidFill>
                <a:latin typeface="+mj-ea"/>
                <a:ea typeface="+mj-ea"/>
                <a:cs typeface="Inter" pitchFamily="34" charset="-120"/>
              </a:rPr>
              <a:t>「Can-doチェツク」で成長を可視化</a:t>
            </a:r>
            <a:endParaRPr lang="en-US" sz="699" dirty="0">
              <a:latin typeface="+mj-ea"/>
              <a:ea typeface="+mj-ea"/>
            </a:endParaRPr>
          </a:p>
        </p:txBody>
      </p:sp>
      <p:sp>
        <p:nvSpPr>
          <p:cNvPr id="18" name="Text 8"/>
          <p:cNvSpPr/>
          <p:nvPr/>
        </p:nvSpPr>
        <p:spPr>
          <a:xfrm>
            <a:off x="6359600" y="2389004"/>
            <a:ext cx="757570" cy="142875"/>
          </a:xfrm>
          <a:prstGeom prst="rect">
            <a:avLst/>
          </a:prstGeom>
          <a:noFill/>
          <a:ln/>
        </p:spPr>
        <p:txBody>
          <a:bodyPr wrap="none" lIns="0" tIns="0" rIns="0" bIns="0" rtlCol="0" anchor="ctr">
            <a:normAutofit/>
          </a:bodyPr>
          <a:lstStyle/>
          <a:p>
            <a:r>
              <a:rPr lang="en-US" sz="858" b="1" dirty="0">
                <a:solidFill>
                  <a:srgbClr val="3B3A39"/>
                </a:solidFill>
                <a:latin typeface="+mj-ea"/>
                <a:ea typeface="+mj-ea"/>
                <a:cs typeface="Inter" pitchFamily="34" charset="-120"/>
              </a:rPr>
              <a:t>CEFR</a:t>
            </a:r>
            <a:r>
              <a:rPr lang="ja-JP" altLang="en-US" sz="858" b="1" dirty="0">
                <a:solidFill>
                  <a:srgbClr val="3B3A39"/>
                </a:solidFill>
                <a:latin typeface="+mj-ea"/>
                <a:ea typeface="+mj-ea"/>
                <a:cs typeface="Inter" pitchFamily="34" charset="-120"/>
              </a:rPr>
              <a:t>　</a:t>
            </a:r>
            <a:r>
              <a:rPr lang="en-US" sz="858" b="1" dirty="0" err="1">
                <a:solidFill>
                  <a:srgbClr val="3B3A39"/>
                </a:solidFill>
                <a:latin typeface="+mj-ea"/>
                <a:ea typeface="+mj-ea"/>
                <a:cs typeface="Inter" pitchFamily="34" charset="-120"/>
              </a:rPr>
              <a:t>準拠の</a:t>
            </a:r>
            <a:endParaRPr lang="en-US" sz="858" dirty="0">
              <a:latin typeface="+mj-ea"/>
              <a:ea typeface="+mj-ea"/>
            </a:endParaRPr>
          </a:p>
        </p:txBody>
      </p:sp>
      <p:sp>
        <p:nvSpPr>
          <p:cNvPr id="19" name="Text 9"/>
          <p:cNvSpPr/>
          <p:nvPr/>
        </p:nvSpPr>
        <p:spPr>
          <a:xfrm>
            <a:off x="6970972" y="2222870"/>
            <a:ext cx="162811" cy="109648"/>
          </a:xfrm>
          <a:prstGeom prst="rect">
            <a:avLst/>
          </a:prstGeom>
          <a:noFill/>
          <a:ln/>
        </p:spPr>
        <p:txBody>
          <a:bodyPr wrap="none" lIns="0" tIns="0" rIns="0" bIns="0" rtlCol="0" anchor="ctr">
            <a:normAutofit/>
          </a:bodyPr>
          <a:lstStyle/>
          <a:p>
            <a:r>
              <a:rPr lang="en-US" sz="636" dirty="0">
                <a:solidFill>
                  <a:srgbClr val="454441"/>
                </a:solidFill>
                <a:latin typeface="+mj-ea"/>
                <a:ea typeface="+mj-ea"/>
                <a:cs typeface="Inter" pitchFamily="34" charset="-120"/>
              </a:rPr>
              <a:t>聞く</a:t>
            </a:r>
            <a:endParaRPr lang="en-US" sz="636" dirty="0">
              <a:latin typeface="+mj-ea"/>
              <a:ea typeface="+mj-ea"/>
            </a:endParaRPr>
          </a:p>
        </p:txBody>
      </p:sp>
      <p:sp>
        <p:nvSpPr>
          <p:cNvPr id="20" name="Text 10"/>
          <p:cNvSpPr/>
          <p:nvPr/>
        </p:nvSpPr>
        <p:spPr>
          <a:xfrm>
            <a:off x="6309760" y="2219548"/>
            <a:ext cx="189392" cy="112971"/>
          </a:xfrm>
          <a:prstGeom prst="rect">
            <a:avLst/>
          </a:prstGeom>
          <a:noFill/>
          <a:ln/>
        </p:spPr>
        <p:txBody>
          <a:bodyPr wrap="none" lIns="0" tIns="0" rIns="0" bIns="0" rtlCol="0" anchor="ctr">
            <a:normAutofit/>
          </a:bodyPr>
          <a:lstStyle/>
          <a:p>
            <a:r>
              <a:rPr lang="en-US" sz="738" b="1" dirty="0">
                <a:solidFill>
                  <a:srgbClr val="484645"/>
                </a:solidFill>
                <a:latin typeface="+mj-ea"/>
                <a:ea typeface="+mj-ea"/>
                <a:cs typeface="Inter" pitchFamily="34" charset="-120"/>
              </a:rPr>
              <a:t>話す</a:t>
            </a:r>
            <a:endParaRPr lang="en-US" sz="738" dirty="0">
              <a:latin typeface="+mj-ea"/>
              <a:ea typeface="+mj-ea"/>
            </a:endParaRPr>
          </a:p>
        </p:txBody>
      </p:sp>
      <p:sp>
        <p:nvSpPr>
          <p:cNvPr id="21" name="Text 11"/>
          <p:cNvSpPr/>
          <p:nvPr/>
        </p:nvSpPr>
        <p:spPr>
          <a:xfrm>
            <a:off x="7170331" y="1638079"/>
            <a:ext cx="166134" cy="122939"/>
          </a:xfrm>
          <a:prstGeom prst="rect">
            <a:avLst/>
          </a:prstGeom>
          <a:noFill/>
          <a:ln/>
        </p:spPr>
        <p:txBody>
          <a:bodyPr wrap="none" lIns="0" tIns="0" rIns="0" bIns="0" rtlCol="0" anchor="ctr">
            <a:normAutofit/>
          </a:bodyPr>
          <a:lstStyle/>
          <a:p>
            <a:r>
              <a:rPr lang="en-US" sz="651" b="1" dirty="0">
                <a:solidFill>
                  <a:srgbClr val="504C4B"/>
                </a:solidFill>
                <a:latin typeface="+mj-ea"/>
                <a:ea typeface="+mj-ea"/>
                <a:cs typeface="Inter" pitchFamily="34" charset="-120"/>
              </a:rPr>
              <a:t>書く</a:t>
            </a:r>
            <a:endParaRPr lang="en-US" sz="651" dirty="0">
              <a:latin typeface="+mj-ea"/>
              <a:ea typeface="+mj-ea"/>
            </a:endParaRPr>
          </a:p>
        </p:txBody>
      </p:sp>
      <p:sp>
        <p:nvSpPr>
          <p:cNvPr id="22" name="Text 12"/>
          <p:cNvSpPr/>
          <p:nvPr/>
        </p:nvSpPr>
        <p:spPr>
          <a:xfrm>
            <a:off x="6103753" y="1631434"/>
            <a:ext cx="189392" cy="132907"/>
          </a:xfrm>
          <a:prstGeom prst="rect">
            <a:avLst/>
          </a:prstGeom>
          <a:noFill/>
          <a:ln/>
        </p:spPr>
        <p:txBody>
          <a:bodyPr wrap="none" lIns="0" tIns="0" rIns="0" bIns="0" rtlCol="0" anchor="ctr">
            <a:normAutofit/>
          </a:bodyPr>
          <a:lstStyle/>
          <a:p>
            <a:r>
              <a:rPr lang="en-US" sz="740" dirty="0">
                <a:solidFill>
                  <a:srgbClr val="4C4A48"/>
                </a:solidFill>
                <a:latin typeface="+mj-ea"/>
                <a:ea typeface="+mj-ea"/>
                <a:cs typeface="Inter" pitchFamily="34" charset="-120"/>
              </a:rPr>
              <a:t>対話</a:t>
            </a:r>
            <a:endParaRPr lang="en-US" sz="740" dirty="0">
              <a:latin typeface="+mj-ea"/>
              <a:ea typeface="+mj-ea"/>
            </a:endParaRPr>
          </a:p>
        </p:txBody>
      </p:sp>
      <p:sp>
        <p:nvSpPr>
          <p:cNvPr id="23" name="Text 13"/>
          <p:cNvSpPr/>
          <p:nvPr/>
        </p:nvSpPr>
        <p:spPr>
          <a:xfrm>
            <a:off x="6635382" y="1262617"/>
            <a:ext cx="189392" cy="112971"/>
          </a:xfrm>
          <a:prstGeom prst="rect">
            <a:avLst/>
          </a:prstGeom>
          <a:noFill/>
          <a:ln/>
        </p:spPr>
        <p:txBody>
          <a:bodyPr wrap="none" lIns="0" tIns="0" rIns="0" bIns="0" rtlCol="0" anchor="ctr">
            <a:normAutofit/>
          </a:bodyPr>
          <a:lstStyle/>
          <a:p>
            <a:r>
              <a:rPr lang="en-US" sz="738" dirty="0">
                <a:solidFill>
                  <a:srgbClr val="4B4A49"/>
                </a:solidFill>
                <a:latin typeface="+mj-ea"/>
                <a:ea typeface="+mj-ea"/>
                <a:cs typeface="Inter" pitchFamily="34" charset="-120"/>
              </a:rPr>
              <a:t>読む</a:t>
            </a:r>
            <a:endParaRPr lang="en-US" sz="738" dirty="0">
              <a:latin typeface="+mj-ea"/>
              <a:ea typeface="+mj-ea"/>
            </a:endParaRPr>
          </a:p>
        </p:txBody>
      </p:sp>
      <p:pic>
        <p:nvPicPr>
          <p:cNvPr id="24" name="Image 8" descr="preencoded.png"/>
          <p:cNvPicPr>
            <a:picLocks noChangeAspect="1"/>
          </p:cNvPicPr>
          <p:nvPr/>
        </p:nvPicPr>
        <p:blipFill>
          <a:blip r:embed="rId10"/>
          <a:stretch>
            <a:fillRect/>
          </a:stretch>
        </p:blipFill>
        <p:spPr>
          <a:xfrm>
            <a:off x="209328" y="3349257"/>
            <a:ext cx="5615320" cy="1531753"/>
          </a:xfrm>
          <a:prstGeom prst="rect">
            <a:avLst/>
          </a:prstGeom>
        </p:spPr>
      </p:pic>
      <p:sp>
        <p:nvSpPr>
          <p:cNvPr id="25" name="Shape 14"/>
          <p:cNvSpPr/>
          <p:nvPr/>
        </p:nvSpPr>
        <p:spPr>
          <a:xfrm>
            <a:off x="3532003" y="3588489"/>
            <a:ext cx="2146448" cy="1156291"/>
          </a:xfrm>
          <a:prstGeom prst="rect">
            <a:avLst/>
          </a:prstGeom>
          <a:solidFill>
            <a:srgbClr val="FAFBF8"/>
          </a:solidFill>
          <a:ln/>
        </p:spPr>
        <p:txBody>
          <a:bodyPr/>
          <a:lstStyle/>
          <a:p>
            <a:endParaRPr lang="ja-JP" altLang="en-US" sz="1350">
              <a:latin typeface="+mj-ea"/>
              <a:ea typeface="+mj-ea"/>
            </a:endParaRPr>
          </a:p>
        </p:txBody>
      </p:sp>
      <p:sp>
        <p:nvSpPr>
          <p:cNvPr id="26" name="Shape 15"/>
          <p:cNvSpPr/>
          <p:nvPr/>
        </p:nvSpPr>
        <p:spPr>
          <a:xfrm>
            <a:off x="3608425" y="4020437"/>
            <a:ext cx="1993605" cy="634631"/>
          </a:xfrm>
          <a:prstGeom prst="rect">
            <a:avLst/>
          </a:prstGeom>
          <a:solidFill>
            <a:srgbClr val="FCFCFA"/>
          </a:solidFill>
          <a:ln/>
        </p:spPr>
        <p:txBody>
          <a:bodyPr/>
          <a:lstStyle/>
          <a:p>
            <a:endParaRPr lang="ja-JP" altLang="en-US" sz="1350">
              <a:latin typeface="+mj-ea"/>
              <a:ea typeface="+mj-ea"/>
            </a:endParaRPr>
          </a:p>
        </p:txBody>
      </p:sp>
      <p:sp>
        <p:nvSpPr>
          <p:cNvPr id="27" name="Text 16"/>
          <p:cNvSpPr/>
          <p:nvPr/>
        </p:nvSpPr>
        <p:spPr>
          <a:xfrm>
            <a:off x="3661588" y="4492257"/>
            <a:ext cx="338913" cy="99680"/>
          </a:xfrm>
          <a:prstGeom prst="rect">
            <a:avLst/>
          </a:prstGeom>
          <a:noFill/>
          <a:ln/>
        </p:spPr>
        <p:txBody>
          <a:bodyPr wrap="none" lIns="0" tIns="0" rIns="0" bIns="0" rtlCol="0" anchor="ctr">
            <a:normAutofit/>
          </a:bodyPr>
          <a:lstStyle/>
          <a:p>
            <a:r>
              <a:rPr lang="en-US" sz="523" b="1" dirty="0">
                <a:solidFill>
                  <a:srgbClr val="4D4E51"/>
                </a:solidFill>
                <a:latin typeface="+mj-ea"/>
                <a:ea typeface="+mj-ea"/>
                <a:cs typeface="Inter" pitchFamily="34" charset="-120"/>
              </a:rPr>
              <a:t>クラス定員</a:t>
            </a:r>
            <a:endParaRPr lang="en-US" sz="523" dirty="0">
              <a:latin typeface="+mj-ea"/>
              <a:ea typeface="+mj-ea"/>
            </a:endParaRPr>
          </a:p>
        </p:txBody>
      </p:sp>
      <p:pic>
        <p:nvPicPr>
          <p:cNvPr id="28" name="Image 9" descr="preencoded.png"/>
          <p:cNvPicPr>
            <a:picLocks noChangeAspect="1"/>
          </p:cNvPicPr>
          <p:nvPr/>
        </p:nvPicPr>
        <p:blipFill>
          <a:blip r:embed="rId11"/>
          <a:stretch>
            <a:fillRect/>
          </a:stretch>
        </p:blipFill>
        <p:spPr>
          <a:xfrm>
            <a:off x="3615071" y="4425803"/>
            <a:ext cx="1986959" cy="19936"/>
          </a:xfrm>
          <a:prstGeom prst="rect">
            <a:avLst/>
          </a:prstGeom>
        </p:spPr>
      </p:pic>
      <p:sp>
        <p:nvSpPr>
          <p:cNvPr id="29" name="Text 17"/>
          <p:cNvSpPr/>
          <p:nvPr/>
        </p:nvSpPr>
        <p:spPr>
          <a:xfrm>
            <a:off x="4086890" y="4279606"/>
            <a:ext cx="1279230" cy="103003"/>
          </a:xfrm>
          <a:prstGeom prst="rect">
            <a:avLst/>
          </a:prstGeom>
          <a:noFill/>
          <a:ln/>
        </p:spPr>
        <p:txBody>
          <a:bodyPr wrap="none" lIns="0" tIns="0" rIns="0" bIns="0" rtlCol="0" anchor="ctr">
            <a:normAutofit/>
          </a:bodyPr>
          <a:lstStyle/>
          <a:p>
            <a:r>
              <a:rPr lang="en-US" sz="599" dirty="0" err="1">
                <a:solidFill>
                  <a:srgbClr val="575756"/>
                </a:solidFill>
                <a:latin typeface="+mj-ea"/>
                <a:ea typeface="+mj-ea"/>
                <a:cs typeface="Inter" pitchFamily="34" charset="-120"/>
              </a:rPr>
              <a:t>双方ライブ授業</a:t>
            </a:r>
            <a:endParaRPr lang="en-US" sz="599" dirty="0">
              <a:latin typeface="+mj-ea"/>
              <a:ea typeface="+mj-ea"/>
            </a:endParaRPr>
          </a:p>
        </p:txBody>
      </p:sp>
      <p:sp>
        <p:nvSpPr>
          <p:cNvPr id="30" name="Text 18"/>
          <p:cNvSpPr/>
          <p:nvPr/>
        </p:nvSpPr>
        <p:spPr>
          <a:xfrm>
            <a:off x="3658265" y="4279606"/>
            <a:ext cx="292395" cy="103003"/>
          </a:xfrm>
          <a:prstGeom prst="rect">
            <a:avLst/>
          </a:prstGeom>
          <a:noFill/>
          <a:ln/>
        </p:spPr>
        <p:txBody>
          <a:bodyPr wrap="none" lIns="0" tIns="0" rIns="0" bIns="0" rtlCol="0" anchor="ctr">
            <a:normAutofit/>
          </a:bodyPr>
          <a:lstStyle/>
          <a:p>
            <a:r>
              <a:rPr lang="en-US" sz="573" dirty="0">
                <a:solidFill>
                  <a:srgbClr val="515153"/>
                </a:solidFill>
                <a:latin typeface="+mj-ea"/>
                <a:ea typeface="+mj-ea"/>
                <a:cs typeface="Inter" pitchFamily="34" charset="-120"/>
              </a:rPr>
              <a:t>推契形式</a:t>
            </a:r>
            <a:endParaRPr lang="en-US" sz="573" dirty="0">
              <a:latin typeface="+mj-ea"/>
              <a:ea typeface="+mj-ea"/>
            </a:endParaRPr>
          </a:p>
        </p:txBody>
      </p:sp>
      <p:pic>
        <p:nvPicPr>
          <p:cNvPr id="31" name="Image 10" descr="preencoded.png"/>
          <p:cNvPicPr>
            <a:picLocks noChangeAspect="1"/>
          </p:cNvPicPr>
          <p:nvPr/>
        </p:nvPicPr>
        <p:blipFill>
          <a:blip r:embed="rId12"/>
          <a:stretch>
            <a:fillRect/>
          </a:stretch>
        </p:blipFill>
        <p:spPr>
          <a:xfrm>
            <a:off x="3605103" y="4216475"/>
            <a:ext cx="1996927" cy="19936"/>
          </a:xfrm>
          <a:prstGeom prst="rect">
            <a:avLst/>
          </a:prstGeom>
        </p:spPr>
      </p:pic>
      <p:sp>
        <p:nvSpPr>
          <p:cNvPr id="32" name="Text 19"/>
          <p:cNvSpPr/>
          <p:nvPr/>
        </p:nvSpPr>
        <p:spPr>
          <a:xfrm>
            <a:off x="3661588" y="4066954"/>
            <a:ext cx="289073" cy="103003"/>
          </a:xfrm>
          <a:prstGeom prst="rect">
            <a:avLst/>
          </a:prstGeom>
          <a:noFill/>
          <a:ln/>
        </p:spPr>
        <p:txBody>
          <a:bodyPr wrap="none" lIns="0" tIns="0" rIns="0" bIns="0" rtlCol="0" anchor="ctr">
            <a:normAutofit/>
          </a:bodyPr>
          <a:lstStyle/>
          <a:p>
            <a:r>
              <a:rPr lang="en-US" sz="560" dirty="0">
                <a:solidFill>
                  <a:srgbClr val="4E4E4E"/>
                </a:solidFill>
                <a:latin typeface="+mj-ea"/>
                <a:ea typeface="+mj-ea"/>
                <a:cs typeface="Inter" pitchFamily="34" charset="-120"/>
              </a:rPr>
              <a:t>学習時間</a:t>
            </a:r>
            <a:endParaRPr lang="en-US" sz="560" dirty="0">
              <a:latin typeface="+mj-ea"/>
              <a:ea typeface="+mj-ea"/>
            </a:endParaRPr>
          </a:p>
        </p:txBody>
      </p:sp>
      <p:sp>
        <p:nvSpPr>
          <p:cNvPr id="33" name="Text 20"/>
          <p:cNvSpPr/>
          <p:nvPr/>
        </p:nvSpPr>
        <p:spPr>
          <a:xfrm>
            <a:off x="4086890" y="4455707"/>
            <a:ext cx="1481913" cy="252524"/>
          </a:xfrm>
          <a:prstGeom prst="rect">
            <a:avLst/>
          </a:prstGeom>
          <a:noFill/>
          <a:ln/>
        </p:spPr>
        <p:txBody>
          <a:bodyPr wrap="none" lIns="0" tIns="0" rIns="0" bIns="0" rtlCol="0" anchor="ctr">
            <a:normAutofit/>
          </a:bodyPr>
          <a:lstStyle/>
          <a:p>
            <a:r>
              <a:rPr lang="en-US" sz="612" dirty="0">
                <a:solidFill>
                  <a:srgbClr val="535251"/>
                </a:solidFill>
                <a:latin typeface="+mj-ea"/>
                <a:ea typeface="+mj-ea"/>
                <a:cs typeface="Inter" pitchFamily="34" charset="-120"/>
              </a:rPr>
              <a:t>最大20名以下</a:t>
            </a:r>
          </a:p>
          <a:p>
            <a:r>
              <a:rPr lang="en-US" sz="612" dirty="0">
                <a:solidFill>
                  <a:srgbClr val="535251"/>
                </a:solidFill>
                <a:latin typeface="+mj-ea"/>
                <a:ea typeface="+mj-ea"/>
                <a:cs typeface="Inter" pitchFamily="34" charset="-120"/>
              </a:rPr>
              <a:t>(</a:t>
            </a:r>
            <a:r>
              <a:rPr lang="en-US" sz="612" dirty="0" err="1">
                <a:solidFill>
                  <a:srgbClr val="535251"/>
                </a:solidFill>
                <a:latin typeface="+mj-ea"/>
                <a:ea typeface="+mj-ea"/>
                <a:cs typeface="Inter" pitchFamily="34" charset="-120"/>
              </a:rPr>
              <a:t>教育の質を</a:t>
            </a:r>
            <a:r>
              <a:rPr lang="ja-JP" altLang="en-US" sz="612" dirty="0">
                <a:solidFill>
                  <a:srgbClr val="535251"/>
                </a:solidFill>
                <a:latin typeface="+mj-ea"/>
                <a:ea typeface="+mj-ea"/>
                <a:cs typeface="Inter" pitchFamily="34" charset="-120"/>
              </a:rPr>
              <a:t>担保</a:t>
            </a:r>
            <a:r>
              <a:rPr lang="en-US" sz="612" dirty="0" err="1">
                <a:solidFill>
                  <a:srgbClr val="535251"/>
                </a:solidFill>
                <a:latin typeface="+mj-ea"/>
                <a:ea typeface="+mj-ea"/>
                <a:cs typeface="Inter" pitchFamily="34" charset="-120"/>
              </a:rPr>
              <a:t>する</a:t>
            </a:r>
            <a:r>
              <a:rPr lang="ja-JP" altLang="en-US" sz="612" dirty="0">
                <a:solidFill>
                  <a:srgbClr val="535251"/>
                </a:solidFill>
                <a:latin typeface="+mj-ea"/>
                <a:ea typeface="+mj-ea"/>
                <a:cs typeface="Inter" pitchFamily="34" charset="-120"/>
              </a:rPr>
              <a:t>標準</a:t>
            </a:r>
            <a:r>
              <a:rPr lang="en-US" sz="612" dirty="0" err="1">
                <a:solidFill>
                  <a:srgbClr val="535251"/>
                </a:solidFill>
                <a:latin typeface="+mj-ea"/>
                <a:ea typeface="+mj-ea"/>
                <a:cs typeface="Inter" pitchFamily="34" charset="-120"/>
              </a:rPr>
              <a:t>ルール</a:t>
            </a:r>
            <a:r>
              <a:rPr lang="en-US" sz="612" dirty="0">
                <a:solidFill>
                  <a:srgbClr val="535251"/>
                </a:solidFill>
                <a:latin typeface="+mj-ea"/>
                <a:ea typeface="+mj-ea"/>
                <a:cs typeface="Inter" pitchFamily="34" charset="-120"/>
              </a:rPr>
              <a:t>)</a:t>
            </a:r>
            <a:endParaRPr lang="en-US" sz="612" dirty="0">
              <a:latin typeface="+mj-ea"/>
              <a:ea typeface="+mj-ea"/>
            </a:endParaRPr>
          </a:p>
        </p:txBody>
      </p:sp>
      <p:sp>
        <p:nvSpPr>
          <p:cNvPr id="34" name="Text 21"/>
          <p:cNvSpPr/>
          <p:nvPr/>
        </p:nvSpPr>
        <p:spPr>
          <a:xfrm>
            <a:off x="4086891" y="4066954"/>
            <a:ext cx="1013416" cy="103003"/>
          </a:xfrm>
          <a:prstGeom prst="rect">
            <a:avLst/>
          </a:prstGeom>
          <a:noFill/>
          <a:ln/>
        </p:spPr>
        <p:txBody>
          <a:bodyPr wrap="none" lIns="0" tIns="0" rIns="0" bIns="0" rtlCol="0" anchor="ctr">
            <a:normAutofit/>
          </a:bodyPr>
          <a:lstStyle/>
          <a:p>
            <a:r>
              <a:rPr lang="en-US" sz="662" dirty="0">
                <a:solidFill>
                  <a:srgbClr val="504F4D"/>
                </a:solidFill>
                <a:latin typeface="+mj-ea"/>
                <a:ea typeface="+mj-ea"/>
                <a:cs typeface="Inter" pitchFamily="34" charset="-120"/>
              </a:rPr>
              <a:t>3年間で計</a:t>
            </a:r>
            <a:r>
              <a:rPr lang="ja-JP" altLang="en-US" sz="662" dirty="0">
                <a:solidFill>
                  <a:srgbClr val="504F4D"/>
                </a:solidFill>
                <a:latin typeface="+mj-ea"/>
                <a:ea typeface="+mj-ea"/>
                <a:cs typeface="Inter" pitchFamily="34" charset="-120"/>
              </a:rPr>
              <a:t>２</a:t>
            </a:r>
            <a:r>
              <a:rPr lang="en-US" sz="662" dirty="0">
                <a:solidFill>
                  <a:srgbClr val="504F4D"/>
                </a:solidFill>
                <a:latin typeface="+mj-ea"/>
                <a:ea typeface="+mj-ea"/>
                <a:cs typeface="Inter" pitchFamily="34" charset="-120"/>
              </a:rPr>
              <a:t>00時間</a:t>
            </a:r>
            <a:endParaRPr lang="en-US" sz="662" dirty="0">
              <a:latin typeface="+mj-ea"/>
              <a:ea typeface="+mj-ea"/>
            </a:endParaRPr>
          </a:p>
        </p:txBody>
      </p:sp>
      <p:sp>
        <p:nvSpPr>
          <p:cNvPr id="35" name="Shape 22"/>
          <p:cNvSpPr/>
          <p:nvPr/>
        </p:nvSpPr>
        <p:spPr>
          <a:xfrm>
            <a:off x="3535327" y="3611747"/>
            <a:ext cx="2143125" cy="219297"/>
          </a:xfrm>
          <a:prstGeom prst="rect">
            <a:avLst/>
          </a:prstGeom>
          <a:solidFill>
            <a:srgbClr val="E1EAF2"/>
          </a:solidFill>
          <a:ln/>
        </p:spPr>
        <p:txBody>
          <a:bodyPr/>
          <a:lstStyle/>
          <a:p>
            <a:endParaRPr lang="ja-JP" altLang="en-US" sz="1350">
              <a:latin typeface="+mj-ea"/>
              <a:ea typeface="+mj-ea"/>
            </a:endParaRPr>
          </a:p>
        </p:txBody>
      </p:sp>
      <p:sp>
        <p:nvSpPr>
          <p:cNvPr id="36" name="Text 23"/>
          <p:cNvSpPr/>
          <p:nvPr/>
        </p:nvSpPr>
        <p:spPr>
          <a:xfrm>
            <a:off x="3621715" y="3661588"/>
            <a:ext cx="481788" cy="122939"/>
          </a:xfrm>
          <a:prstGeom prst="rect">
            <a:avLst/>
          </a:prstGeom>
          <a:noFill/>
          <a:ln/>
        </p:spPr>
        <p:txBody>
          <a:bodyPr wrap="none" lIns="0" tIns="0" rIns="0" bIns="0" rtlCol="0" anchor="ctr">
            <a:normAutofit/>
          </a:bodyPr>
          <a:lstStyle/>
          <a:p>
            <a:r>
              <a:rPr lang="en-US" sz="772" b="1" dirty="0">
                <a:solidFill>
                  <a:srgbClr val="39393C"/>
                </a:solidFill>
                <a:latin typeface="+mj-ea"/>
                <a:ea typeface="+mj-ea"/>
                <a:cs typeface="Inter" pitchFamily="34" charset="-120"/>
              </a:rPr>
              <a:t>Data Table</a:t>
            </a:r>
            <a:endParaRPr lang="en-US" sz="772" dirty="0">
              <a:latin typeface="+mj-ea"/>
              <a:ea typeface="+mj-ea"/>
            </a:endParaRPr>
          </a:p>
        </p:txBody>
      </p:sp>
      <p:sp>
        <p:nvSpPr>
          <p:cNvPr id="37" name="Text 24"/>
          <p:cNvSpPr/>
          <p:nvPr/>
        </p:nvSpPr>
        <p:spPr>
          <a:xfrm>
            <a:off x="3678202" y="3860949"/>
            <a:ext cx="1873988" cy="129584"/>
          </a:xfrm>
          <a:prstGeom prst="rect">
            <a:avLst/>
          </a:prstGeom>
          <a:noFill/>
          <a:ln/>
        </p:spPr>
        <p:txBody>
          <a:bodyPr wrap="none" lIns="0" tIns="0" rIns="0" bIns="0" rtlCol="0" anchor="ctr">
            <a:normAutofit/>
          </a:bodyPr>
          <a:lstStyle/>
          <a:p>
            <a:r>
              <a:rPr lang="en-US" sz="549" dirty="0">
                <a:solidFill>
                  <a:srgbClr val="565553"/>
                </a:solidFill>
                <a:latin typeface="+mj-ea"/>
                <a:ea typeface="+mj-ea"/>
                <a:cs typeface="Inter" pitchFamily="34" charset="-120"/>
              </a:rPr>
              <a:t>[育成就労制度における日本語教育の法的要件と標準モデル]</a:t>
            </a:r>
            <a:endParaRPr lang="en-US" sz="549" dirty="0">
              <a:latin typeface="+mj-ea"/>
              <a:ea typeface="+mj-ea"/>
            </a:endParaRPr>
          </a:p>
        </p:txBody>
      </p:sp>
      <p:pic>
        <p:nvPicPr>
          <p:cNvPr id="38" name="Image 11" descr="preencoded.png"/>
          <p:cNvPicPr>
            <a:picLocks noChangeAspect="1"/>
          </p:cNvPicPr>
          <p:nvPr/>
        </p:nvPicPr>
        <p:blipFill>
          <a:blip r:embed="rId13"/>
          <a:stretch>
            <a:fillRect/>
          </a:stretch>
        </p:blipFill>
        <p:spPr>
          <a:xfrm>
            <a:off x="1847408" y="3894174"/>
            <a:ext cx="169456" cy="362172"/>
          </a:xfrm>
          <a:prstGeom prst="rect">
            <a:avLst/>
          </a:prstGeom>
        </p:spPr>
      </p:pic>
      <p:pic>
        <p:nvPicPr>
          <p:cNvPr id="39" name="Image 12" descr="preencoded.png"/>
          <p:cNvPicPr>
            <a:picLocks noChangeAspect="1"/>
          </p:cNvPicPr>
          <p:nvPr/>
        </p:nvPicPr>
        <p:blipFill>
          <a:blip r:embed="rId14"/>
          <a:stretch>
            <a:fillRect/>
          </a:stretch>
        </p:blipFill>
        <p:spPr>
          <a:xfrm>
            <a:off x="2229515" y="3452260"/>
            <a:ext cx="1083192" cy="558209"/>
          </a:xfrm>
          <a:prstGeom prst="rect">
            <a:avLst/>
          </a:prstGeom>
        </p:spPr>
      </p:pic>
      <p:pic>
        <p:nvPicPr>
          <p:cNvPr id="40" name="Image 13" descr="preencoded.png"/>
          <p:cNvPicPr>
            <a:picLocks noChangeAspect="1"/>
          </p:cNvPicPr>
          <p:nvPr/>
        </p:nvPicPr>
        <p:blipFill>
          <a:blip r:embed="rId15"/>
          <a:stretch>
            <a:fillRect/>
          </a:stretch>
        </p:blipFill>
        <p:spPr>
          <a:xfrm>
            <a:off x="2907341" y="3498777"/>
            <a:ext cx="378785" cy="485110"/>
          </a:xfrm>
          <a:prstGeom prst="rect">
            <a:avLst/>
          </a:prstGeom>
        </p:spPr>
      </p:pic>
      <p:pic>
        <p:nvPicPr>
          <p:cNvPr id="41" name="Image 14" descr="preencoded.png"/>
          <p:cNvPicPr>
            <a:picLocks noChangeAspect="1"/>
          </p:cNvPicPr>
          <p:nvPr/>
        </p:nvPicPr>
        <p:blipFill>
          <a:blip r:embed="rId16"/>
          <a:stretch>
            <a:fillRect/>
          </a:stretch>
        </p:blipFill>
        <p:spPr>
          <a:xfrm>
            <a:off x="2259420" y="3478840"/>
            <a:ext cx="491756" cy="511692"/>
          </a:xfrm>
          <a:prstGeom prst="rect">
            <a:avLst/>
          </a:prstGeom>
        </p:spPr>
      </p:pic>
      <p:pic>
        <p:nvPicPr>
          <p:cNvPr id="42" name="Image 15" descr="preencoded.png"/>
          <p:cNvPicPr>
            <a:picLocks noChangeAspect="1"/>
          </p:cNvPicPr>
          <p:nvPr/>
        </p:nvPicPr>
        <p:blipFill>
          <a:blip r:embed="rId17"/>
          <a:stretch>
            <a:fillRect/>
          </a:stretch>
        </p:blipFill>
        <p:spPr>
          <a:xfrm>
            <a:off x="681149" y="3432324"/>
            <a:ext cx="740956" cy="588113"/>
          </a:xfrm>
          <a:prstGeom prst="rect">
            <a:avLst/>
          </a:prstGeom>
        </p:spPr>
      </p:pic>
      <p:sp>
        <p:nvSpPr>
          <p:cNvPr id="43" name="Text 25"/>
          <p:cNvSpPr/>
          <p:nvPr/>
        </p:nvSpPr>
        <p:spPr>
          <a:xfrm>
            <a:off x="2109899" y="4369318"/>
            <a:ext cx="1329070" cy="398721"/>
          </a:xfrm>
          <a:prstGeom prst="rect">
            <a:avLst/>
          </a:prstGeom>
          <a:noFill/>
          <a:ln/>
        </p:spPr>
        <p:txBody>
          <a:bodyPr wrap="none" lIns="0" tIns="0" rIns="0" bIns="0" rtlCol="0" anchor="ctr">
            <a:normAutofit/>
          </a:bodyPr>
          <a:lstStyle/>
          <a:p>
            <a:r>
              <a:rPr lang="en-US" sz="651" b="1" dirty="0" err="1">
                <a:solidFill>
                  <a:srgbClr val="4B4A48"/>
                </a:solidFill>
                <a:latin typeface="+mj-ea"/>
                <a:ea typeface="+mj-ea"/>
                <a:cs typeface="Inter" pitchFamily="34" charset="-120"/>
              </a:rPr>
              <a:t>講師の授業</a:t>
            </a:r>
            <a:r>
              <a:rPr lang="ja-JP" altLang="en-US" sz="651" b="1" dirty="0">
                <a:solidFill>
                  <a:srgbClr val="4B4A48"/>
                </a:solidFill>
                <a:latin typeface="+mj-ea"/>
                <a:ea typeface="+mj-ea"/>
                <a:cs typeface="Inter" pitchFamily="34" charset="-120"/>
              </a:rPr>
              <a:t>引継ぎ</a:t>
            </a:r>
            <a:r>
              <a:rPr lang="en-US" sz="651" b="1" dirty="0" err="1">
                <a:solidFill>
                  <a:srgbClr val="4B4A48"/>
                </a:solidFill>
                <a:latin typeface="+mj-ea"/>
                <a:ea typeface="+mj-ea"/>
                <a:cs typeface="Inter" pitchFamily="34" charset="-120"/>
              </a:rPr>
              <a:t>メモを解析し、公的</a:t>
            </a:r>
            <a:endParaRPr lang="en-US" sz="651" dirty="0">
              <a:latin typeface="+mj-ea"/>
              <a:ea typeface="+mj-ea"/>
            </a:endParaRPr>
          </a:p>
          <a:p>
            <a:r>
              <a:rPr lang="en-US" sz="651" b="1" dirty="0" err="1">
                <a:solidFill>
                  <a:srgbClr val="4B4A48"/>
                </a:solidFill>
                <a:latin typeface="+mj-ea"/>
                <a:ea typeface="+mj-ea"/>
                <a:cs typeface="Inter" pitchFamily="34" charset="-120"/>
              </a:rPr>
              <a:t>フォーマットへ</a:t>
            </a:r>
            <a:r>
              <a:rPr lang="ja-JP" altLang="en-US" sz="651" b="1" dirty="0">
                <a:solidFill>
                  <a:srgbClr val="4B4A48"/>
                </a:solidFill>
                <a:latin typeface="+mj-ea"/>
                <a:ea typeface="+mj-ea"/>
                <a:cs typeface="Inter" pitchFamily="34" charset="-120"/>
              </a:rPr>
              <a:t>変換</a:t>
            </a:r>
            <a:r>
              <a:rPr lang="en-US" sz="651" b="1" dirty="0">
                <a:solidFill>
                  <a:srgbClr val="4B4A48"/>
                </a:solidFill>
                <a:latin typeface="+mj-ea"/>
                <a:ea typeface="+mj-ea"/>
                <a:cs typeface="Inter" pitchFamily="34" charset="-120"/>
              </a:rPr>
              <a:t>。</a:t>
            </a:r>
            <a:r>
              <a:rPr lang="en-US" sz="651" b="1" dirty="0" err="1">
                <a:solidFill>
                  <a:srgbClr val="4B4A48"/>
                </a:solidFill>
                <a:latin typeface="+mj-ea"/>
                <a:ea typeface="+mj-ea"/>
                <a:cs typeface="Inter" pitchFamily="34" charset="-120"/>
              </a:rPr>
              <a:t>事務コストを</a:t>
            </a:r>
            <a:endParaRPr lang="en-US" sz="651" b="1" dirty="0">
              <a:solidFill>
                <a:srgbClr val="4B4A48"/>
              </a:solidFill>
              <a:latin typeface="+mj-ea"/>
              <a:ea typeface="+mj-ea"/>
              <a:cs typeface="Inter" pitchFamily="34" charset="-120"/>
            </a:endParaRPr>
          </a:p>
          <a:p>
            <a:r>
              <a:rPr lang="en-US" sz="651" b="1" dirty="0" err="1">
                <a:solidFill>
                  <a:srgbClr val="4B4A48"/>
                </a:solidFill>
                <a:latin typeface="+mj-ea"/>
                <a:ea typeface="+mj-ea"/>
                <a:cs typeface="Inter" pitchFamily="34" charset="-120"/>
              </a:rPr>
              <a:t>削減します</a:t>
            </a:r>
            <a:r>
              <a:rPr lang="en-US" sz="651" b="1" dirty="0">
                <a:solidFill>
                  <a:srgbClr val="4B4A48"/>
                </a:solidFill>
                <a:latin typeface="+mj-ea"/>
                <a:ea typeface="+mj-ea"/>
                <a:cs typeface="Inter" pitchFamily="34" charset="-120"/>
              </a:rPr>
              <a:t>。</a:t>
            </a:r>
            <a:endParaRPr lang="en-US" sz="651" dirty="0">
              <a:latin typeface="+mj-ea"/>
              <a:ea typeface="+mj-ea"/>
            </a:endParaRPr>
          </a:p>
        </p:txBody>
      </p:sp>
      <p:sp>
        <p:nvSpPr>
          <p:cNvPr id="44" name="Text 26"/>
          <p:cNvSpPr/>
          <p:nvPr/>
        </p:nvSpPr>
        <p:spPr>
          <a:xfrm>
            <a:off x="455207" y="4369317"/>
            <a:ext cx="1295843" cy="395398"/>
          </a:xfrm>
          <a:prstGeom prst="rect">
            <a:avLst/>
          </a:prstGeom>
          <a:noFill/>
          <a:ln/>
        </p:spPr>
        <p:txBody>
          <a:bodyPr wrap="none" lIns="0" tIns="0" rIns="0" bIns="0" rtlCol="0" anchor="ctr">
            <a:normAutofit/>
          </a:bodyPr>
          <a:lstStyle/>
          <a:p>
            <a:r>
              <a:rPr lang="en-US" sz="685" b="1" dirty="0">
                <a:solidFill>
                  <a:srgbClr val="4B4A49"/>
                </a:solidFill>
                <a:latin typeface="+mj-ea"/>
                <a:ea typeface="+mj-ea"/>
                <a:cs typeface="Inter" pitchFamily="34" charset="-120"/>
              </a:rPr>
              <a:t>分単位の受講履歴を正確に記録</a:t>
            </a:r>
            <a:endParaRPr lang="en-US" sz="685" dirty="0">
              <a:latin typeface="+mj-ea"/>
              <a:ea typeface="+mj-ea"/>
            </a:endParaRPr>
          </a:p>
          <a:p>
            <a:r>
              <a:rPr lang="en-US" sz="685" b="1" dirty="0" err="1">
                <a:solidFill>
                  <a:srgbClr val="4B4A49"/>
                </a:solidFill>
                <a:latin typeface="+mj-ea"/>
                <a:ea typeface="+mj-ea"/>
                <a:cs typeface="Inter" pitchFamily="34" charset="-120"/>
              </a:rPr>
              <a:t>し、法的要件を</a:t>
            </a:r>
            <a:r>
              <a:rPr lang="ja-JP" altLang="en-US" sz="685" b="1" dirty="0">
                <a:solidFill>
                  <a:srgbClr val="4B4A49"/>
                </a:solidFill>
                <a:latin typeface="+mj-ea"/>
                <a:ea typeface="+mj-ea"/>
                <a:cs typeface="Inter" pitchFamily="34" charset="-120"/>
              </a:rPr>
              <a:t>満たした</a:t>
            </a:r>
            <a:endParaRPr lang="en-US" sz="685" dirty="0">
              <a:latin typeface="+mj-ea"/>
              <a:ea typeface="+mj-ea"/>
            </a:endParaRPr>
          </a:p>
          <a:p>
            <a:r>
              <a:rPr lang="en-US" sz="685" b="1" dirty="0" err="1">
                <a:solidFill>
                  <a:srgbClr val="4B4A49"/>
                </a:solidFill>
                <a:latin typeface="+mj-ea"/>
                <a:ea typeface="+mj-ea"/>
                <a:cs typeface="Inter" pitchFamily="34" charset="-120"/>
              </a:rPr>
              <a:t>監査資料を</a:t>
            </a:r>
            <a:r>
              <a:rPr lang="ja-JP" altLang="en-US" sz="685" b="1" dirty="0">
                <a:solidFill>
                  <a:srgbClr val="4B4A49"/>
                </a:solidFill>
                <a:latin typeface="+mj-ea"/>
                <a:ea typeface="+mj-ea"/>
                <a:cs typeface="Inter" pitchFamily="34" charset="-120"/>
              </a:rPr>
              <a:t>生成</a:t>
            </a:r>
            <a:r>
              <a:rPr lang="en-US" sz="685" b="1" dirty="0" err="1">
                <a:solidFill>
                  <a:srgbClr val="4B4A49"/>
                </a:solidFill>
                <a:latin typeface="+mj-ea"/>
                <a:ea typeface="+mj-ea"/>
                <a:cs typeface="Inter" pitchFamily="34" charset="-120"/>
              </a:rPr>
              <a:t>します</a:t>
            </a:r>
            <a:r>
              <a:rPr lang="en-US" sz="685" b="1" dirty="0">
                <a:solidFill>
                  <a:srgbClr val="4B4A49"/>
                </a:solidFill>
                <a:latin typeface="+mj-ea"/>
                <a:ea typeface="+mj-ea"/>
                <a:cs typeface="Inter" pitchFamily="34" charset="-120"/>
              </a:rPr>
              <a:t>。</a:t>
            </a:r>
            <a:endParaRPr lang="en-US" sz="685" dirty="0">
              <a:latin typeface="+mj-ea"/>
              <a:ea typeface="+mj-ea"/>
            </a:endParaRPr>
          </a:p>
        </p:txBody>
      </p:sp>
      <p:sp>
        <p:nvSpPr>
          <p:cNvPr id="45" name="Text 27"/>
          <p:cNvSpPr/>
          <p:nvPr/>
        </p:nvSpPr>
        <p:spPr>
          <a:xfrm>
            <a:off x="2252773" y="4060309"/>
            <a:ext cx="1046642" cy="299041"/>
          </a:xfrm>
          <a:prstGeom prst="rect">
            <a:avLst/>
          </a:prstGeom>
          <a:noFill/>
          <a:ln/>
        </p:spPr>
        <p:txBody>
          <a:bodyPr wrap="none" lIns="0" tIns="0" rIns="0" bIns="0" rtlCol="0" anchor="ctr">
            <a:normAutofit/>
          </a:bodyPr>
          <a:lstStyle/>
          <a:p>
            <a:pPr algn="ctr"/>
            <a:r>
              <a:rPr lang="ja-JP" altLang="en-US" sz="832" b="1" dirty="0">
                <a:solidFill>
                  <a:srgbClr val="42403F"/>
                </a:solidFill>
                <a:latin typeface="+mj-ea"/>
                <a:ea typeface="+mj-ea"/>
                <a:cs typeface="Inter" pitchFamily="34" charset="-120"/>
              </a:rPr>
              <a:t>システム</a:t>
            </a:r>
            <a:r>
              <a:rPr lang="en-US" sz="832" b="1" dirty="0" err="1">
                <a:solidFill>
                  <a:srgbClr val="42403F"/>
                </a:solidFill>
                <a:latin typeface="+mj-ea"/>
                <a:ea typeface="+mj-ea"/>
                <a:cs typeface="Inter" pitchFamily="34" charset="-120"/>
              </a:rPr>
              <a:t>による報告書作成</a:t>
            </a:r>
            <a:endParaRPr lang="en-US" sz="832" dirty="0">
              <a:latin typeface="+mj-ea"/>
              <a:ea typeface="+mj-ea"/>
            </a:endParaRPr>
          </a:p>
        </p:txBody>
      </p:sp>
      <p:sp>
        <p:nvSpPr>
          <p:cNvPr id="46" name="Text 28"/>
          <p:cNvSpPr/>
          <p:nvPr/>
        </p:nvSpPr>
        <p:spPr>
          <a:xfrm>
            <a:off x="488434" y="4056986"/>
            <a:ext cx="1255971" cy="302363"/>
          </a:xfrm>
          <a:prstGeom prst="rect">
            <a:avLst/>
          </a:prstGeom>
          <a:noFill/>
          <a:ln/>
        </p:spPr>
        <p:txBody>
          <a:bodyPr wrap="none" lIns="0" tIns="0" rIns="0" bIns="0" rtlCol="0" anchor="ctr">
            <a:normAutofit/>
          </a:bodyPr>
          <a:lstStyle/>
          <a:p>
            <a:pPr algn="ctr"/>
            <a:r>
              <a:rPr lang="en-US" sz="814" b="1" dirty="0">
                <a:solidFill>
                  <a:srgbClr val="403F3E"/>
                </a:solidFill>
                <a:latin typeface="+mj-ea"/>
                <a:ea typeface="+mj-ea"/>
                <a:cs typeface="Inter" pitchFamily="34" charset="-120"/>
              </a:rPr>
              <a:t>100時間講習修了</a:t>
            </a:r>
          </a:p>
          <a:p>
            <a:pPr algn="ctr"/>
            <a:r>
              <a:rPr lang="en-US" sz="814" b="1" dirty="0" err="1">
                <a:solidFill>
                  <a:srgbClr val="403F3E"/>
                </a:solidFill>
                <a:latin typeface="+mj-ea"/>
                <a:ea typeface="+mj-ea"/>
                <a:cs typeface="Inter" pitchFamily="34" charset="-120"/>
              </a:rPr>
              <a:t>証明書の発行</a:t>
            </a:r>
            <a:endParaRPr lang="en-US" sz="814" dirty="0">
              <a:latin typeface="+mj-ea"/>
              <a:ea typeface="+mj-ea"/>
            </a:endParaRPr>
          </a:p>
        </p:txBody>
      </p:sp>
      <p:pic>
        <p:nvPicPr>
          <p:cNvPr id="47" name="Image 16" descr="preencoded.png"/>
          <p:cNvPicPr>
            <a:picLocks noChangeAspect="1"/>
          </p:cNvPicPr>
          <p:nvPr/>
        </p:nvPicPr>
        <p:blipFill>
          <a:blip r:embed="rId18"/>
          <a:stretch>
            <a:fillRect/>
          </a:stretch>
        </p:blipFill>
        <p:spPr>
          <a:xfrm>
            <a:off x="1202809" y="853928"/>
            <a:ext cx="3757945" cy="2083317"/>
          </a:xfrm>
          <a:prstGeom prst="rect">
            <a:avLst/>
          </a:prstGeom>
        </p:spPr>
      </p:pic>
      <p:pic>
        <p:nvPicPr>
          <p:cNvPr id="48" name="Image 17" descr="preencoded.png"/>
          <p:cNvPicPr>
            <a:picLocks noChangeAspect="1"/>
          </p:cNvPicPr>
          <p:nvPr/>
        </p:nvPicPr>
        <p:blipFill>
          <a:blip r:embed="rId19"/>
          <a:stretch>
            <a:fillRect/>
          </a:stretch>
        </p:blipFill>
        <p:spPr>
          <a:xfrm>
            <a:off x="1488559" y="2541847"/>
            <a:ext cx="83067" cy="83067"/>
          </a:xfrm>
          <a:prstGeom prst="rect">
            <a:avLst/>
          </a:prstGeom>
        </p:spPr>
      </p:pic>
      <p:pic>
        <p:nvPicPr>
          <p:cNvPr id="49" name="Image 18" descr="preencoded.png"/>
          <p:cNvPicPr>
            <a:picLocks noChangeAspect="1"/>
          </p:cNvPicPr>
          <p:nvPr/>
        </p:nvPicPr>
        <p:blipFill>
          <a:blip r:embed="rId20"/>
          <a:stretch>
            <a:fillRect/>
          </a:stretch>
        </p:blipFill>
        <p:spPr>
          <a:xfrm>
            <a:off x="1488558" y="2232838"/>
            <a:ext cx="96358" cy="83067"/>
          </a:xfrm>
          <a:prstGeom prst="rect">
            <a:avLst/>
          </a:prstGeom>
        </p:spPr>
      </p:pic>
      <p:pic>
        <p:nvPicPr>
          <p:cNvPr id="50" name="Image 19" descr="preencoded.png"/>
          <p:cNvPicPr>
            <a:picLocks noChangeAspect="1"/>
          </p:cNvPicPr>
          <p:nvPr/>
        </p:nvPicPr>
        <p:blipFill>
          <a:blip r:embed="rId21"/>
          <a:stretch>
            <a:fillRect/>
          </a:stretch>
        </p:blipFill>
        <p:spPr>
          <a:xfrm>
            <a:off x="1491881" y="1933798"/>
            <a:ext cx="83067" cy="73099"/>
          </a:xfrm>
          <a:prstGeom prst="rect">
            <a:avLst/>
          </a:prstGeom>
        </p:spPr>
      </p:pic>
      <p:pic>
        <p:nvPicPr>
          <p:cNvPr id="51" name="Image 20" descr="preencoded.png"/>
          <p:cNvPicPr>
            <a:picLocks noChangeAspect="1"/>
          </p:cNvPicPr>
          <p:nvPr/>
        </p:nvPicPr>
        <p:blipFill>
          <a:blip r:embed="rId22"/>
          <a:stretch>
            <a:fillRect/>
          </a:stretch>
        </p:blipFill>
        <p:spPr>
          <a:xfrm>
            <a:off x="1488558" y="1621465"/>
            <a:ext cx="89712" cy="86390"/>
          </a:xfrm>
          <a:prstGeom prst="rect">
            <a:avLst/>
          </a:prstGeom>
        </p:spPr>
      </p:pic>
      <p:sp>
        <p:nvSpPr>
          <p:cNvPr id="52" name="Shape 29"/>
          <p:cNvSpPr/>
          <p:nvPr/>
        </p:nvSpPr>
        <p:spPr>
          <a:xfrm>
            <a:off x="1701209" y="1246004"/>
            <a:ext cx="2595009" cy="1508494"/>
          </a:xfrm>
          <a:prstGeom prst="rect">
            <a:avLst/>
          </a:prstGeom>
          <a:solidFill>
            <a:srgbClr val="E7ECEF"/>
          </a:solidFill>
          <a:ln/>
        </p:spPr>
        <p:txBody>
          <a:bodyPr/>
          <a:lstStyle/>
          <a:p>
            <a:endParaRPr lang="ja-JP" altLang="en-US" sz="1350">
              <a:latin typeface="+mj-ea"/>
              <a:ea typeface="+mj-ea"/>
            </a:endParaRPr>
          </a:p>
        </p:txBody>
      </p:sp>
      <p:pic>
        <p:nvPicPr>
          <p:cNvPr id="53" name="Image 21" descr="preencoded.png"/>
          <p:cNvPicPr>
            <a:picLocks noChangeAspect="1"/>
          </p:cNvPicPr>
          <p:nvPr/>
        </p:nvPicPr>
        <p:blipFill>
          <a:blip r:embed="rId23"/>
          <a:stretch>
            <a:fillRect/>
          </a:stretch>
        </p:blipFill>
        <p:spPr>
          <a:xfrm>
            <a:off x="3462228" y="1349007"/>
            <a:ext cx="1508494" cy="1651369"/>
          </a:xfrm>
          <a:prstGeom prst="rect">
            <a:avLst/>
          </a:prstGeom>
        </p:spPr>
      </p:pic>
      <p:pic>
        <p:nvPicPr>
          <p:cNvPr id="54" name="Image 22" descr="preencoded.png"/>
          <p:cNvPicPr>
            <a:picLocks noChangeAspect="1"/>
          </p:cNvPicPr>
          <p:nvPr/>
        </p:nvPicPr>
        <p:blipFill>
          <a:blip r:embed="rId24"/>
          <a:stretch>
            <a:fillRect/>
          </a:stretch>
        </p:blipFill>
        <p:spPr>
          <a:xfrm>
            <a:off x="4269638" y="2329196"/>
            <a:ext cx="13291" cy="169456"/>
          </a:xfrm>
          <a:prstGeom prst="rect">
            <a:avLst/>
          </a:prstGeom>
        </p:spPr>
      </p:pic>
      <p:pic>
        <p:nvPicPr>
          <p:cNvPr id="55" name="Image 23" descr="preencoded.png"/>
          <p:cNvPicPr>
            <a:picLocks noChangeAspect="1"/>
          </p:cNvPicPr>
          <p:nvPr/>
        </p:nvPicPr>
        <p:blipFill>
          <a:blip r:embed="rId25"/>
          <a:stretch>
            <a:fillRect/>
          </a:stretch>
        </p:blipFill>
        <p:spPr>
          <a:xfrm>
            <a:off x="1794245" y="1820826"/>
            <a:ext cx="2369067" cy="936994"/>
          </a:xfrm>
          <a:prstGeom prst="rect">
            <a:avLst/>
          </a:prstGeom>
        </p:spPr>
      </p:pic>
      <p:sp>
        <p:nvSpPr>
          <p:cNvPr id="56" name="Shape 30"/>
          <p:cNvSpPr/>
          <p:nvPr/>
        </p:nvSpPr>
        <p:spPr>
          <a:xfrm>
            <a:off x="3462228" y="1834117"/>
            <a:ext cx="664535" cy="920381"/>
          </a:xfrm>
          <a:prstGeom prst="rect">
            <a:avLst/>
          </a:prstGeom>
          <a:solidFill>
            <a:srgbClr val="F9FAF7"/>
          </a:solidFill>
          <a:ln/>
        </p:spPr>
        <p:txBody>
          <a:bodyPr/>
          <a:lstStyle/>
          <a:p>
            <a:endParaRPr lang="ja-JP" altLang="en-US" sz="1350">
              <a:latin typeface="+mj-ea"/>
              <a:ea typeface="+mj-ea"/>
            </a:endParaRPr>
          </a:p>
        </p:txBody>
      </p:sp>
      <p:sp>
        <p:nvSpPr>
          <p:cNvPr id="57" name="Shape 31"/>
          <p:cNvSpPr/>
          <p:nvPr/>
        </p:nvSpPr>
        <p:spPr>
          <a:xfrm>
            <a:off x="3518713" y="2578395"/>
            <a:ext cx="608049" cy="106326"/>
          </a:xfrm>
          <a:prstGeom prst="rect">
            <a:avLst/>
          </a:prstGeom>
          <a:solidFill>
            <a:srgbClr val="FAFAF8"/>
          </a:solidFill>
          <a:ln/>
        </p:spPr>
        <p:txBody>
          <a:bodyPr/>
          <a:lstStyle/>
          <a:p>
            <a:endParaRPr lang="ja-JP" altLang="en-US" sz="1350">
              <a:latin typeface="+mj-ea"/>
              <a:ea typeface="+mj-ea"/>
            </a:endParaRPr>
          </a:p>
        </p:txBody>
      </p:sp>
      <p:pic>
        <p:nvPicPr>
          <p:cNvPr id="58" name="Image 24" descr="preencoded.png"/>
          <p:cNvPicPr>
            <a:picLocks noChangeAspect="1"/>
          </p:cNvPicPr>
          <p:nvPr/>
        </p:nvPicPr>
        <p:blipFill>
          <a:blip r:embed="rId26"/>
          <a:stretch>
            <a:fillRect/>
          </a:stretch>
        </p:blipFill>
        <p:spPr>
          <a:xfrm>
            <a:off x="3757946" y="2601655"/>
            <a:ext cx="219297" cy="56485"/>
          </a:xfrm>
          <a:prstGeom prst="rect">
            <a:avLst/>
          </a:prstGeom>
        </p:spPr>
      </p:pic>
      <p:pic>
        <p:nvPicPr>
          <p:cNvPr id="59" name="Image 25" descr="preencoded.png"/>
          <p:cNvPicPr>
            <a:picLocks noChangeAspect="1"/>
          </p:cNvPicPr>
          <p:nvPr/>
        </p:nvPicPr>
        <p:blipFill>
          <a:blip r:embed="rId27"/>
          <a:stretch>
            <a:fillRect/>
          </a:stretch>
        </p:blipFill>
        <p:spPr>
          <a:xfrm>
            <a:off x="3518713" y="2485361"/>
            <a:ext cx="448561" cy="26581"/>
          </a:xfrm>
          <a:prstGeom prst="rect">
            <a:avLst/>
          </a:prstGeom>
        </p:spPr>
      </p:pic>
      <p:pic>
        <p:nvPicPr>
          <p:cNvPr id="60" name="Image 26" descr="preencoded.png"/>
          <p:cNvPicPr>
            <a:picLocks noChangeAspect="1"/>
          </p:cNvPicPr>
          <p:nvPr/>
        </p:nvPicPr>
        <p:blipFill>
          <a:blip r:embed="rId28"/>
          <a:stretch>
            <a:fillRect/>
          </a:stretch>
        </p:blipFill>
        <p:spPr>
          <a:xfrm>
            <a:off x="3522035" y="2312582"/>
            <a:ext cx="594759" cy="19936"/>
          </a:xfrm>
          <a:prstGeom prst="rect">
            <a:avLst/>
          </a:prstGeom>
        </p:spPr>
      </p:pic>
      <p:pic>
        <p:nvPicPr>
          <p:cNvPr id="61" name="Image 27" descr="preencoded.png"/>
          <p:cNvPicPr>
            <a:picLocks noChangeAspect="1"/>
          </p:cNvPicPr>
          <p:nvPr/>
        </p:nvPicPr>
        <p:blipFill>
          <a:blip r:embed="rId29"/>
          <a:stretch>
            <a:fillRect/>
          </a:stretch>
        </p:blipFill>
        <p:spPr>
          <a:xfrm>
            <a:off x="3518712" y="2136481"/>
            <a:ext cx="601404" cy="23259"/>
          </a:xfrm>
          <a:prstGeom prst="rect">
            <a:avLst/>
          </a:prstGeom>
        </p:spPr>
      </p:pic>
      <p:pic>
        <p:nvPicPr>
          <p:cNvPr id="62" name="Image 28" descr="preencoded.png"/>
          <p:cNvPicPr>
            <a:picLocks noChangeAspect="1"/>
          </p:cNvPicPr>
          <p:nvPr/>
        </p:nvPicPr>
        <p:blipFill>
          <a:blip r:embed="rId30"/>
          <a:stretch>
            <a:fillRect/>
          </a:stretch>
        </p:blipFill>
        <p:spPr>
          <a:xfrm>
            <a:off x="3518713" y="2046768"/>
            <a:ext cx="252523" cy="63131"/>
          </a:xfrm>
          <a:prstGeom prst="rect">
            <a:avLst/>
          </a:prstGeom>
        </p:spPr>
      </p:pic>
      <p:pic>
        <p:nvPicPr>
          <p:cNvPr id="63" name="Image 29" descr="preencoded.png"/>
          <p:cNvPicPr>
            <a:picLocks noChangeAspect="1"/>
          </p:cNvPicPr>
          <p:nvPr/>
        </p:nvPicPr>
        <p:blipFill>
          <a:blip r:embed="rId31"/>
          <a:stretch>
            <a:fillRect/>
          </a:stretch>
        </p:blipFill>
        <p:spPr>
          <a:xfrm>
            <a:off x="3462228" y="1983638"/>
            <a:ext cx="664535" cy="23259"/>
          </a:xfrm>
          <a:prstGeom prst="rect">
            <a:avLst/>
          </a:prstGeom>
        </p:spPr>
      </p:pic>
      <p:sp>
        <p:nvSpPr>
          <p:cNvPr id="64" name="Text 32"/>
          <p:cNvSpPr/>
          <p:nvPr/>
        </p:nvSpPr>
        <p:spPr>
          <a:xfrm>
            <a:off x="3518713" y="2398971"/>
            <a:ext cx="282427" cy="59808"/>
          </a:xfrm>
          <a:prstGeom prst="rect">
            <a:avLst/>
          </a:prstGeom>
          <a:noFill/>
          <a:ln/>
        </p:spPr>
        <p:txBody>
          <a:bodyPr wrap="none" lIns="0" tIns="0" rIns="0" bIns="0" rtlCol="0" anchor="ctr">
            <a:normAutofit/>
          </a:bodyPr>
          <a:lstStyle/>
          <a:p>
            <a:r>
              <a:rPr lang="en-US" sz="343" dirty="0">
                <a:solidFill>
                  <a:srgbClr val="A7A7A4"/>
                </a:solidFill>
                <a:latin typeface="+mj-ea"/>
                <a:ea typeface="+mj-ea"/>
                <a:cs typeface="Inter" pitchFamily="34" charset="-120"/>
              </a:rPr>
              <a:t>GLENJIE</a:t>
            </a:r>
            <a:endParaRPr lang="en-US" sz="343" dirty="0">
              <a:latin typeface="+mj-ea"/>
              <a:ea typeface="+mj-ea"/>
            </a:endParaRPr>
          </a:p>
        </p:txBody>
      </p:sp>
      <p:sp>
        <p:nvSpPr>
          <p:cNvPr id="65" name="Text 33"/>
          <p:cNvSpPr/>
          <p:nvPr/>
        </p:nvSpPr>
        <p:spPr>
          <a:xfrm>
            <a:off x="4070277" y="2232837"/>
            <a:ext cx="56485" cy="49840"/>
          </a:xfrm>
          <a:prstGeom prst="rect">
            <a:avLst/>
          </a:prstGeom>
          <a:noFill/>
          <a:ln/>
        </p:spPr>
        <p:txBody>
          <a:bodyPr wrap="none" lIns="0" tIns="0" rIns="0" bIns="0" rtlCol="0" anchor="ctr">
            <a:normAutofit lnSpcReduction="10000"/>
          </a:bodyPr>
          <a:lstStyle/>
          <a:p>
            <a:pPr algn="ctr"/>
            <a:r>
              <a:rPr lang="en-US" sz="338" dirty="0">
                <a:solidFill>
                  <a:srgbClr val="9C9C99"/>
                </a:solidFill>
                <a:latin typeface="+mj-ea"/>
                <a:ea typeface="+mj-ea"/>
                <a:cs typeface="Inter" pitchFamily="34" charset="-120"/>
              </a:rPr>
              <a:t>40</a:t>
            </a:r>
            <a:endParaRPr lang="en-US" sz="338" dirty="0">
              <a:latin typeface="+mj-ea"/>
              <a:ea typeface="+mj-ea"/>
            </a:endParaRPr>
          </a:p>
        </p:txBody>
      </p:sp>
      <p:sp>
        <p:nvSpPr>
          <p:cNvPr id="66" name="Text 34"/>
          <p:cNvSpPr/>
          <p:nvPr/>
        </p:nvSpPr>
        <p:spPr>
          <a:xfrm>
            <a:off x="3518713" y="2226193"/>
            <a:ext cx="295718" cy="56485"/>
          </a:xfrm>
          <a:prstGeom prst="rect">
            <a:avLst/>
          </a:prstGeom>
          <a:noFill/>
          <a:ln/>
        </p:spPr>
        <p:txBody>
          <a:bodyPr wrap="none" lIns="0" tIns="0" rIns="0" bIns="0" rtlCol="0" anchor="ctr">
            <a:normAutofit/>
          </a:bodyPr>
          <a:lstStyle/>
          <a:p>
            <a:r>
              <a:rPr lang="en-US" sz="361" dirty="0">
                <a:solidFill>
                  <a:srgbClr val="A0A09E"/>
                </a:solidFill>
                <a:latin typeface="+mj-ea"/>
                <a:ea typeface="+mj-ea"/>
                <a:cs typeface="Inter" pitchFamily="34" charset="-120"/>
              </a:rPr>
              <a:t>LLDSイプ配</a:t>
            </a:r>
            <a:endParaRPr lang="en-US" sz="361" dirty="0">
              <a:latin typeface="+mj-ea"/>
              <a:ea typeface="+mj-ea"/>
            </a:endParaRPr>
          </a:p>
        </p:txBody>
      </p:sp>
      <p:sp>
        <p:nvSpPr>
          <p:cNvPr id="67" name="Text 35"/>
          <p:cNvSpPr/>
          <p:nvPr/>
        </p:nvSpPr>
        <p:spPr>
          <a:xfrm>
            <a:off x="4047017" y="2056736"/>
            <a:ext cx="83067" cy="53163"/>
          </a:xfrm>
          <a:prstGeom prst="rect">
            <a:avLst/>
          </a:prstGeom>
          <a:noFill/>
          <a:ln/>
        </p:spPr>
        <p:txBody>
          <a:bodyPr wrap="none" lIns="0" tIns="0" rIns="0" bIns="0" rtlCol="0" anchor="ctr">
            <a:normAutofit fontScale="92500" lnSpcReduction="20000"/>
          </a:bodyPr>
          <a:lstStyle/>
          <a:p>
            <a:r>
              <a:rPr lang="en-US" sz="382" dirty="0">
                <a:solidFill>
                  <a:srgbClr val="90908C"/>
                </a:solidFill>
                <a:latin typeface="+mj-ea"/>
                <a:ea typeface="+mj-ea"/>
                <a:cs typeface="Inter" pitchFamily="34" charset="-120"/>
              </a:rPr>
              <a:t>100</a:t>
            </a:r>
            <a:endParaRPr lang="en-US" sz="382" dirty="0">
              <a:latin typeface="+mj-ea"/>
              <a:ea typeface="+mj-ea"/>
            </a:endParaRPr>
          </a:p>
        </p:txBody>
      </p:sp>
      <p:sp>
        <p:nvSpPr>
          <p:cNvPr id="68" name="Text 36"/>
          <p:cNvSpPr/>
          <p:nvPr/>
        </p:nvSpPr>
        <p:spPr>
          <a:xfrm>
            <a:off x="3515390" y="1877311"/>
            <a:ext cx="398721" cy="76422"/>
          </a:xfrm>
          <a:prstGeom prst="rect">
            <a:avLst/>
          </a:prstGeom>
          <a:noFill/>
          <a:ln/>
        </p:spPr>
        <p:txBody>
          <a:bodyPr wrap="none" lIns="0" tIns="0" rIns="0" bIns="0" rtlCol="0" anchor="ctr">
            <a:normAutofit lnSpcReduction="10000"/>
          </a:bodyPr>
          <a:lstStyle/>
          <a:p>
            <a:r>
              <a:rPr lang="ja-JP" altLang="en-US" sz="505" dirty="0">
                <a:solidFill>
                  <a:srgbClr val="787977"/>
                </a:solidFill>
                <a:latin typeface="+mj-ea"/>
                <a:ea typeface="+mj-ea"/>
                <a:cs typeface="Inter" pitchFamily="34" charset="-120"/>
              </a:rPr>
              <a:t>ステップ</a:t>
            </a:r>
            <a:endParaRPr lang="en-US" sz="505" dirty="0">
              <a:latin typeface="+mj-ea"/>
              <a:ea typeface="+mj-ea"/>
            </a:endParaRPr>
          </a:p>
        </p:txBody>
      </p:sp>
      <p:sp>
        <p:nvSpPr>
          <p:cNvPr id="69" name="Shape 37"/>
          <p:cNvSpPr/>
          <p:nvPr/>
        </p:nvSpPr>
        <p:spPr>
          <a:xfrm>
            <a:off x="1797568" y="1824149"/>
            <a:ext cx="1621465" cy="930349"/>
          </a:xfrm>
          <a:prstGeom prst="rect">
            <a:avLst/>
          </a:prstGeom>
          <a:solidFill>
            <a:srgbClr val="FBFBF9"/>
          </a:solidFill>
          <a:ln/>
        </p:spPr>
        <p:txBody>
          <a:bodyPr/>
          <a:lstStyle/>
          <a:p>
            <a:endParaRPr lang="ja-JP" altLang="en-US" sz="1350">
              <a:latin typeface="+mj-ea"/>
              <a:ea typeface="+mj-ea"/>
            </a:endParaRPr>
          </a:p>
        </p:txBody>
      </p:sp>
      <p:pic>
        <p:nvPicPr>
          <p:cNvPr id="71" name="Image 31" descr="preencoded.png"/>
          <p:cNvPicPr>
            <a:picLocks noChangeAspect="1"/>
          </p:cNvPicPr>
          <p:nvPr/>
        </p:nvPicPr>
        <p:blipFill>
          <a:blip r:embed="rId32"/>
          <a:stretch>
            <a:fillRect/>
          </a:stretch>
        </p:blipFill>
        <p:spPr>
          <a:xfrm>
            <a:off x="2857501" y="2595010"/>
            <a:ext cx="312331" cy="53163"/>
          </a:xfrm>
          <a:prstGeom prst="rect">
            <a:avLst/>
          </a:prstGeom>
        </p:spPr>
      </p:pic>
      <p:pic>
        <p:nvPicPr>
          <p:cNvPr id="72" name="Image 32" descr="preencoded.png"/>
          <p:cNvPicPr>
            <a:picLocks noChangeAspect="1"/>
          </p:cNvPicPr>
          <p:nvPr/>
        </p:nvPicPr>
        <p:blipFill>
          <a:blip r:embed="rId33"/>
          <a:stretch>
            <a:fillRect/>
          </a:stretch>
        </p:blipFill>
        <p:spPr>
          <a:xfrm>
            <a:off x="2332518" y="2591687"/>
            <a:ext cx="521660" cy="56485"/>
          </a:xfrm>
          <a:prstGeom prst="rect">
            <a:avLst/>
          </a:prstGeom>
        </p:spPr>
      </p:pic>
      <p:pic>
        <p:nvPicPr>
          <p:cNvPr id="73" name="Image 33" descr="preencoded.png"/>
          <p:cNvPicPr>
            <a:picLocks noChangeAspect="1"/>
          </p:cNvPicPr>
          <p:nvPr/>
        </p:nvPicPr>
        <p:blipFill>
          <a:blip r:embed="rId34"/>
          <a:stretch>
            <a:fillRect/>
          </a:stretch>
        </p:blipFill>
        <p:spPr>
          <a:xfrm>
            <a:off x="2040122" y="2511942"/>
            <a:ext cx="219297" cy="59808"/>
          </a:xfrm>
          <a:prstGeom prst="rect">
            <a:avLst/>
          </a:prstGeom>
        </p:spPr>
      </p:pic>
      <p:pic>
        <p:nvPicPr>
          <p:cNvPr id="74" name="Image 34" descr="preencoded.png"/>
          <p:cNvPicPr>
            <a:picLocks noChangeAspect="1"/>
          </p:cNvPicPr>
          <p:nvPr/>
        </p:nvPicPr>
        <p:blipFill>
          <a:blip r:embed="rId35"/>
          <a:stretch>
            <a:fillRect/>
          </a:stretch>
        </p:blipFill>
        <p:spPr>
          <a:xfrm>
            <a:off x="1880635" y="2515265"/>
            <a:ext cx="112971" cy="119616"/>
          </a:xfrm>
          <a:prstGeom prst="rect">
            <a:avLst/>
          </a:prstGeom>
        </p:spPr>
      </p:pic>
      <p:pic>
        <p:nvPicPr>
          <p:cNvPr id="75" name="Image 35" descr="preencoded.png"/>
          <p:cNvPicPr>
            <a:picLocks noChangeAspect="1"/>
          </p:cNvPicPr>
          <p:nvPr/>
        </p:nvPicPr>
        <p:blipFill>
          <a:blip r:embed="rId36"/>
          <a:stretch>
            <a:fillRect/>
          </a:stretch>
        </p:blipFill>
        <p:spPr>
          <a:xfrm>
            <a:off x="2030154" y="2452135"/>
            <a:ext cx="1312456" cy="23259"/>
          </a:xfrm>
          <a:prstGeom prst="rect">
            <a:avLst/>
          </a:prstGeom>
        </p:spPr>
      </p:pic>
      <p:pic>
        <p:nvPicPr>
          <p:cNvPr id="76" name="Image 36" descr="preencoded.png"/>
          <p:cNvPicPr>
            <a:picLocks noChangeAspect="1"/>
          </p:cNvPicPr>
          <p:nvPr/>
        </p:nvPicPr>
        <p:blipFill>
          <a:blip r:embed="rId37"/>
          <a:stretch>
            <a:fillRect/>
          </a:stretch>
        </p:blipFill>
        <p:spPr>
          <a:xfrm>
            <a:off x="2043446" y="2335841"/>
            <a:ext cx="156166" cy="93035"/>
          </a:xfrm>
          <a:prstGeom prst="rect">
            <a:avLst/>
          </a:prstGeom>
        </p:spPr>
      </p:pic>
      <p:pic>
        <p:nvPicPr>
          <p:cNvPr id="77" name="Image 37" descr="preencoded.png"/>
          <p:cNvPicPr>
            <a:picLocks noChangeAspect="1"/>
          </p:cNvPicPr>
          <p:nvPr/>
        </p:nvPicPr>
        <p:blipFill>
          <a:blip r:embed="rId38"/>
          <a:stretch>
            <a:fillRect/>
          </a:stretch>
        </p:blipFill>
        <p:spPr>
          <a:xfrm>
            <a:off x="2691367" y="2252774"/>
            <a:ext cx="289073" cy="56485"/>
          </a:xfrm>
          <a:prstGeom prst="rect">
            <a:avLst/>
          </a:prstGeom>
        </p:spPr>
      </p:pic>
      <p:pic>
        <p:nvPicPr>
          <p:cNvPr id="78" name="Image 38" descr="preencoded.png"/>
          <p:cNvPicPr>
            <a:picLocks noChangeAspect="1"/>
          </p:cNvPicPr>
          <p:nvPr/>
        </p:nvPicPr>
        <p:blipFill>
          <a:blip r:embed="rId39"/>
          <a:stretch>
            <a:fillRect/>
          </a:stretch>
        </p:blipFill>
        <p:spPr>
          <a:xfrm>
            <a:off x="2418908" y="2129834"/>
            <a:ext cx="272459" cy="53163"/>
          </a:xfrm>
          <a:prstGeom prst="rect">
            <a:avLst/>
          </a:prstGeom>
        </p:spPr>
      </p:pic>
      <p:pic>
        <p:nvPicPr>
          <p:cNvPr id="79" name="Image 39" descr="preencoded.png"/>
          <p:cNvPicPr>
            <a:picLocks noChangeAspect="1"/>
          </p:cNvPicPr>
          <p:nvPr/>
        </p:nvPicPr>
        <p:blipFill>
          <a:blip r:embed="rId40"/>
          <a:stretch>
            <a:fillRect/>
          </a:stretch>
        </p:blipFill>
        <p:spPr>
          <a:xfrm>
            <a:off x="2040123" y="2126513"/>
            <a:ext cx="378785" cy="56485"/>
          </a:xfrm>
          <a:prstGeom prst="rect">
            <a:avLst/>
          </a:prstGeom>
        </p:spPr>
      </p:pic>
      <p:pic>
        <p:nvPicPr>
          <p:cNvPr id="80" name="Image 40" descr="preencoded.png"/>
          <p:cNvPicPr>
            <a:picLocks noChangeAspect="1"/>
          </p:cNvPicPr>
          <p:nvPr/>
        </p:nvPicPr>
        <p:blipFill>
          <a:blip r:embed="rId41"/>
          <a:stretch>
            <a:fillRect/>
          </a:stretch>
        </p:blipFill>
        <p:spPr>
          <a:xfrm>
            <a:off x="1923829" y="2182998"/>
            <a:ext cx="26581" cy="325622"/>
          </a:xfrm>
          <a:prstGeom prst="rect">
            <a:avLst/>
          </a:prstGeom>
        </p:spPr>
      </p:pic>
      <p:pic>
        <p:nvPicPr>
          <p:cNvPr id="81" name="Image 41" descr="preencoded.png"/>
          <p:cNvPicPr>
            <a:picLocks noChangeAspect="1"/>
          </p:cNvPicPr>
          <p:nvPr/>
        </p:nvPicPr>
        <p:blipFill>
          <a:blip r:embed="rId42"/>
          <a:stretch>
            <a:fillRect/>
          </a:stretch>
        </p:blipFill>
        <p:spPr>
          <a:xfrm>
            <a:off x="1873989" y="2050091"/>
            <a:ext cx="122939" cy="122939"/>
          </a:xfrm>
          <a:prstGeom prst="rect">
            <a:avLst/>
          </a:prstGeom>
        </p:spPr>
      </p:pic>
      <p:pic>
        <p:nvPicPr>
          <p:cNvPr id="82" name="Image 42" descr="preencoded.png"/>
          <p:cNvPicPr>
            <a:picLocks noChangeAspect="1"/>
          </p:cNvPicPr>
          <p:nvPr/>
        </p:nvPicPr>
        <p:blipFill>
          <a:blip r:embed="rId43"/>
          <a:stretch>
            <a:fillRect/>
          </a:stretch>
        </p:blipFill>
        <p:spPr>
          <a:xfrm>
            <a:off x="1814180" y="1983638"/>
            <a:ext cx="1578270" cy="23259"/>
          </a:xfrm>
          <a:prstGeom prst="rect">
            <a:avLst/>
          </a:prstGeom>
        </p:spPr>
      </p:pic>
      <p:sp>
        <p:nvSpPr>
          <p:cNvPr id="83" name="Shape 38"/>
          <p:cNvSpPr/>
          <p:nvPr/>
        </p:nvSpPr>
        <p:spPr>
          <a:xfrm>
            <a:off x="3026956" y="1873989"/>
            <a:ext cx="315654" cy="86390"/>
          </a:xfrm>
          <a:prstGeom prst="rect">
            <a:avLst/>
          </a:prstGeom>
          <a:solidFill>
            <a:srgbClr val="FEFEFE"/>
          </a:solidFill>
          <a:ln/>
        </p:spPr>
        <p:txBody>
          <a:bodyPr/>
          <a:lstStyle/>
          <a:p>
            <a:endParaRPr lang="ja-JP" altLang="en-US" sz="1350">
              <a:latin typeface="+mj-ea"/>
              <a:ea typeface="+mj-ea"/>
            </a:endParaRPr>
          </a:p>
        </p:txBody>
      </p:sp>
      <p:pic>
        <p:nvPicPr>
          <p:cNvPr id="84" name="Image 43" descr="preencoded.png"/>
          <p:cNvPicPr>
            <a:picLocks noChangeAspect="1"/>
          </p:cNvPicPr>
          <p:nvPr/>
        </p:nvPicPr>
        <p:blipFill>
          <a:blip r:embed="rId44"/>
          <a:stretch>
            <a:fillRect/>
          </a:stretch>
        </p:blipFill>
        <p:spPr>
          <a:xfrm>
            <a:off x="3113346" y="1887280"/>
            <a:ext cx="196038" cy="53163"/>
          </a:xfrm>
          <a:prstGeom prst="rect">
            <a:avLst/>
          </a:prstGeom>
        </p:spPr>
      </p:pic>
      <p:pic>
        <p:nvPicPr>
          <p:cNvPr id="85" name="Image 44" descr="preencoded.png"/>
          <p:cNvPicPr>
            <a:picLocks noChangeAspect="1"/>
          </p:cNvPicPr>
          <p:nvPr/>
        </p:nvPicPr>
        <p:blipFill>
          <a:blip r:embed="rId45"/>
          <a:stretch>
            <a:fillRect/>
          </a:stretch>
        </p:blipFill>
        <p:spPr>
          <a:xfrm>
            <a:off x="3073475" y="1900571"/>
            <a:ext cx="16613" cy="33227"/>
          </a:xfrm>
          <a:prstGeom prst="rect">
            <a:avLst/>
          </a:prstGeom>
        </p:spPr>
      </p:pic>
      <p:sp>
        <p:nvSpPr>
          <p:cNvPr id="86" name="Text 39"/>
          <p:cNvSpPr/>
          <p:nvPr/>
        </p:nvSpPr>
        <p:spPr>
          <a:xfrm>
            <a:off x="2040123" y="2591686"/>
            <a:ext cx="289073" cy="59808"/>
          </a:xfrm>
          <a:prstGeom prst="rect">
            <a:avLst/>
          </a:prstGeom>
          <a:noFill/>
          <a:ln/>
        </p:spPr>
        <p:txBody>
          <a:bodyPr wrap="none" lIns="0" tIns="0" rIns="0" bIns="0" rtlCol="0" anchor="ctr">
            <a:normAutofit/>
          </a:bodyPr>
          <a:lstStyle/>
          <a:p>
            <a:r>
              <a:rPr lang="en-US" sz="351" dirty="0">
                <a:solidFill>
                  <a:srgbClr val="C8CECF"/>
                </a:solidFill>
                <a:latin typeface="+mj-ea"/>
                <a:ea typeface="+mj-ea"/>
                <a:cs typeface="Inter" pitchFamily="34" charset="-120"/>
              </a:rPr>
              <a:t>カDクアイエ</a:t>
            </a:r>
            <a:endParaRPr lang="en-US" sz="351" dirty="0">
              <a:latin typeface="+mj-ea"/>
              <a:ea typeface="+mj-ea"/>
            </a:endParaRPr>
          </a:p>
        </p:txBody>
      </p:sp>
      <p:sp>
        <p:nvSpPr>
          <p:cNvPr id="87" name="Text 40"/>
          <p:cNvSpPr/>
          <p:nvPr/>
        </p:nvSpPr>
        <p:spPr>
          <a:xfrm>
            <a:off x="2266064" y="2515266"/>
            <a:ext cx="285750" cy="56485"/>
          </a:xfrm>
          <a:prstGeom prst="rect">
            <a:avLst/>
          </a:prstGeom>
          <a:noFill/>
          <a:ln/>
        </p:spPr>
        <p:txBody>
          <a:bodyPr wrap="none" lIns="0" tIns="0" rIns="0" bIns="0" rtlCol="0" anchor="ctr">
            <a:normAutofit/>
          </a:bodyPr>
          <a:lstStyle/>
          <a:p>
            <a:r>
              <a:rPr lang="en-US" sz="332" dirty="0">
                <a:solidFill>
                  <a:srgbClr val="C4C4C0"/>
                </a:solidFill>
                <a:latin typeface="+mj-ea"/>
                <a:ea typeface="+mj-ea"/>
                <a:cs typeface="Inter" pitchFamily="34" charset="-120"/>
              </a:rPr>
              <a:t>2022/6-15-30</a:t>
            </a:r>
            <a:endParaRPr lang="en-US" sz="332" dirty="0">
              <a:latin typeface="+mj-ea"/>
              <a:ea typeface="+mj-ea"/>
            </a:endParaRPr>
          </a:p>
        </p:txBody>
      </p:sp>
      <p:sp>
        <p:nvSpPr>
          <p:cNvPr id="88" name="Text 41"/>
          <p:cNvSpPr/>
          <p:nvPr/>
        </p:nvSpPr>
        <p:spPr>
          <a:xfrm>
            <a:off x="2222869" y="2355776"/>
            <a:ext cx="116294" cy="53163"/>
          </a:xfrm>
          <a:prstGeom prst="rect">
            <a:avLst/>
          </a:prstGeom>
          <a:noFill/>
          <a:ln/>
        </p:spPr>
        <p:txBody>
          <a:bodyPr wrap="none" lIns="0" tIns="0" rIns="0" bIns="0" rtlCol="0" anchor="ctr">
            <a:normAutofit fontScale="92500" lnSpcReduction="20000"/>
          </a:bodyPr>
          <a:lstStyle/>
          <a:p>
            <a:r>
              <a:rPr lang="en-US" sz="424" dirty="0">
                <a:solidFill>
                  <a:srgbClr val="C2C4C0"/>
                </a:solidFill>
                <a:latin typeface="+mj-ea"/>
                <a:ea typeface="+mj-ea"/>
                <a:cs typeface="Inter" pitchFamily="34" charset="-120"/>
              </a:rPr>
              <a:t>AnE</a:t>
            </a:r>
            <a:endParaRPr lang="en-US" sz="424" dirty="0">
              <a:latin typeface="+mj-ea"/>
              <a:ea typeface="+mj-ea"/>
            </a:endParaRPr>
          </a:p>
        </p:txBody>
      </p:sp>
      <p:sp>
        <p:nvSpPr>
          <p:cNvPr id="89" name="Text 42"/>
          <p:cNvSpPr/>
          <p:nvPr/>
        </p:nvSpPr>
        <p:spPr>
          <a:xfrm>
            <a:off x="2332518" y="2252773"/>
            <a:ext cx="348881" cy="59808"/>
          </a:xfrm>
          <a:prstGeom prst="rect">
            <a:avLst/>
          </a:prstGeom>
          <a:noFill/>
          <a:ln/>
        </p:spPr>
        <p:txBody>
          <a:bodyPr wrap="none" lIns="0" tIns="0" rIns="0" bIns="0" rtlCol="0" anchor="ctr">
            <a:normAutofit/>
          </a:bodyPr>
          <a:lstStyle/>
          <a:p>
            <a:r>
              <a:rPr lang="en-US" sz="314" dirty="0">
                <a:solidFill>
                  <a:srgbClr val="8E8E8C"/>
                </a:solidFill>
                <a:latin typeface="+mj-ea"/>
                <a:ea typeface="+mj-ea"/>
                <a:cs typeface="Inter" pitchFamily="34" charset="-120"/>
              </a:rPr>
              <a:t>L60時期/1L0B特7o</a:t>
            </a:r>
            <a:endParaRPr lang="en-US" sz="314" dirty="0">
              <a:latin typeface="+mj-ea"/>
              <a:ea typeface="+mj-ea"/>
            </a:endParaRPr>
          </a:p>
        </p:txBody>
      </p:sp>
      <p:sp>
        <p:nvSpPr>
          <p:cNvPr id="90" name="Text 43"/>
          <p:cNvSpPr/>
          <p:nvPr/>
        </p:nvSpPr>
        <p:spPr>
          <a:xfrm>
            <a:off x="2040122" y="2249451"/>
            <a:ext cx="285750" cy="59808"/>
          </a:xfrm>
          <a:prstGeom prst="rect">
            <a:avLst/>
          </a:prstGeom>
          <a:noFill/>
          <a:ln/>
        </p:spPr>
        <p:txBody>
          <a:bodyPr wrap="none" lIns="0" tIns="0" rIns="0" bIns="0" rtlCol="0" anchor="ctr">
            <a:normAutofit/>
          </a:bodyPr>
          <a:lstStyle/>
          <a:p>
            <a:endParaRPr lang="en-US" sz="319" dirty="0">
              <a:latin typeface="+mj-ea"/>
              <a:ea typeface="+mj-ea"/>
            </a:endParaRPr>
          </a:p>
        </p:txBody>
      </p:sp>
      <p:sp>
        <p:nvSpPr>
          <p:cNvPr id="91" name="Text 44"/>
          <p:cNvSpPr/>
          <p:nvPr/>
        </p:nvSpPr>
        <p:spPr>
          <a:xfrm>
            <a:off x="2040122" y="2189643"/>
            <a:ext cx="488433" cy="56485"/>
          </a:xfrm>
          <a:prstGeom prst="rect">
            <a:avLst/>
          </a:prstGeom>
          <a:noFill/>
          <a:ln/>
        </p:spPr>
        <p:txBody>
          <a:bodyPr wrap="none" lIns="0" tIns="0" rIns="0" bIns="0" rtlCol="0" anchor="ctr">
            <a:normAutofit/>
          </a:bodyPr>
          <a:lstStyle/>
          <a:p>
            <a:r>
              <a:rPr lang="en-US" sz="366" dirty="0">
                <a:solidFill>
                  <a:srgbClr val="B2B3B1"/>
                </a:solidFill>
                <a:latin typeface="+mj-ea"/>
                <a:ea typeface="+mj-ea"/>
                <a:cs typeface="Inter" pitchFamily="34" charset="-120"/>
              </a:rPr>
              <a:t>T学OEZREします</a:t>
            </a:r>
            <a:endParaRPr lang="en-US" sz="366" dirty="0">
              <a:latin typeface="+mj-ea"/>
              <a:ea typeface="+mj-ea"/>
            </a:endParaRPr>
          </a:p>
        </p:txBody>
      </p:sp>
      <p:sp>
        <p:nvSpPr>
          <p:cNvPr id="92" name="Text 45"/>
          <p:cNvSpPr/>
          <p:nvPr/>
        </p:nvSpPr>
        <p:spPr>
          <a:xfrm>
            <a:off x="2036800" y="2050090"/>
            <a:ext cx="515015" cy="59808"/>
          </a:xfrm>
          <a:prstGeom prst="rect">
            <a:avLst/>
          </a:prstGeom>
          <a:noFill/>
          <a:ln/>
        </p:spPr>
        <p:txBody>
          <a:bodyPr wrap="none" lIns="0" tIns="0" rIns="0" bIns="0" rtlCol="0" anchor="ctr">
            <a:normAutofit/>
          </a:bodyPr>
          <a:lstStyle/>
          <a:p>
            <a:r>
              <a:rPr lang="en-US" sz="348" dirty="0">
                <a:solidFill>
                  <a:srgbClr val="B4B4B3"/>
                </a:solidFill>
                <a:latin typeface="+mj-ea"/>
                <a:ea typeface="+mj-ea"/>
                <a:cs typeface="Inter" pitchFamily="34" charset="-120"/>
              </a:rPr>
              <a:t>202-D0~1230</a:t>
            </a:r>
            <a:endParaRPr lang="en-US" sz="348" dirty="0">
              <a:latin typeface="+mj-ea"/>
              <a:ea typeface="+mj-ea"/>
            </a:endParaRPr>
          </a:p>
        </p:txBody>
      </p:sp>
      <p:sp>
        <p:nvSpPr>
          <p:cNvPr id="93" name="Text 46"/>
          <p:cNvSpPr/>
          <p:nvPr/>
        </p:nvSpPr>
        <p:spPr>
          <a:xfrm>
            <a:off x="1880635" y="1877312"/>
            <a:ext cx="564855" cy="73099"/>
          </a:xfrm>
          <a:prstGeom prst="rect">
            <a:avLst/>
          </a:prstGeom>
          <a:noFill/>
          <a:ln/>
        </p:spPr>
        <p:txBody>
          <a:bodyPr wrap="none" lIns="0" tIns="0" rIns="0" bIns="0" rtlCol="0" anchor="ctr">
            <a:normAutofit/>
          </a:bodyPr>
          <a:lstStyle/>
          <a:p>
            <a:r>
              <a:rPr lang="en-US" sz="442" dirty="0" err="1">
                <a:solidFill>
                  <a:srgbClr val="7F7F7C"/>
                </a:solidFill>
                <a:latin typeface="+mj-ea"/>
                <a:ea typeface="+mj-ea"/>
                <a:cs typeface="Inter" pitchFamily="34" charset="-120"/>
              </a:rPr>
              <a:t>リアルタイム</a:t>
            </a:r>
            <a:endParaRPr lang="en-US" sz="442" dirty="0">
              <a:latin typeface="+mj-ea"/>
              <a:ea typeface="+mj-ea"/>
            </a:endParaRPr>
          </a:p>
        </p:txBody>
      </p:sp>
      <p:pic>
        <p:nvPicPr>
          <p:cNvPr id="94" name="Image 45" descr="preencoded.png"/>
          <p:cNvPicPr>
            <a:picLocks noChangeAspect="1"/>
          </p:cNvPicPr>
          <p:nvPr/>
        </p:nvPicPr>
        <p:blipFill>
          <a:blip r:embed="rId46"/>
          <a:stretch>
            <a:fillRect/>
          </a:stretch>
        </p:blipFill>
        <p:spPr>
          <a:xfrm>
            <a:off x="1810859" y="1259295"/>
            <a:ext cx="2472070" cy="515015"/>
          </a:xfrm>
          <a:prstGeom prst="rect">
            <a:avLst/>
          </a:prstGeom>
        </p:spPr>
      </p:pic>
      <p:pic>
        <p:nvPicPr>
          <p:cNvPr id="95" name="Image 46" descr="preencoded.png"/>
          <p:cNvPicPr>
            <a:picLocks noChangeAspect="1"/>
          </p:cNvPicPr>
          <p:nvPr/>
        </p:nvPicPr>
        <p:blipFill>
          <a:blip r:embed="rId47"/>
          <a:stretch>
            <a:fillRect/>
          </a:stretch>
        </p:blipFill>
        <p:spPr>
          <a:xfrm>
            <a:off x="4203184" y="1555013"/>
            <a:ext cx="46517" cy="33227"/>
          </a:xfrm>
          <a:prstGeom prst="rect">
            <a:avLst/>
          </a:prstGeom>
        </p:spPr>
      </p:pic>
      <p:pic>
        <p:nvPicPr>
          <p:cNvPr id="96" name="Image 47" descr="preencoded.png"/>
          <p:cNvPicPr>
            <a:picLocks noChangeAspect="1"/>
          </p:cNvPicPr>
          <p:nvPr/>
        </p:nvPicPr>
        <p:blipFill>
          <a:blip r:embed="rId48"/>
          <a:stretch>
            <a:fillRect/>
          </a:stretch>
        </p:blipFill>
        <p:spPr>
          <a:xfrm>
            <a:off x="3704782" y="1339039"/>
            <a:ext cx="355526" cy="355526"/>
          </a:xfrm>
          <a:prstGeom prst="rect">
            <a:avLst/>
          </a:prstGeom>
        </p:spPr>
      </p:pic>
      <p:sp>
        <p:nvSpPr>
          <p:cNvPr id="97" name="Text 47"/>
          <p:cNvSpPr/>
          <p:nvPr/>
        </p:nvSpPr>
        <p:spPr>
          <a:xfrm>
            <a:off x="3814431" y="1518462"/>
            <a:ext cx="139552" cy="59808"/>
          </a:xfrm>
          <a:prstGeom prst="rect">
            <a:avLst/>
          </a:prstGeom>
          <a:noFill/>
          <a:ln/>
        </p:spPr>
        <p:txBody>
          <a:bodyPr wrap="none" lIns="0" tIns="0" rIns="0" bIns="0" rtlCol="0" anchor="ctr">
            <a:normAutofit/>
          </a:bodyPr>
          <a:lstStyle/>
          <a:p>
            <a:r>
              <a:rPr lang="en-US" sz="364" dirty="0">
                <a:solidFill>
                  <a:srgbClr val="8D8D8C"/>
                </a:solidFill>
                <a:latin typeface="+mj-ea"/>
                <a:ea typeface="+mj-ea"/>
                <a:cs typeface="Inter" pitchFamily="34" charset="-120"/>
              </a:rPr>
              <a:t>護聯比</a:t>
            </a:r>
            <a:endParaRPr lang="en-US" sz="364" dirty="0">
              <a:latin typeface="+mj-ea"/>
              <a:ea typeface="+mj-ea"/>
            </a:endParaRPr>
          </a:p>
        </p:txBody>
      </p:sp>
      <p:sp>
        <p:nvSpPr>
          <p:cNvPr id="98" name="Text 48"/>
          <p:cNvSpPr/>
          <p:nvPr/>
        </p:nvSpPr>
        <p:spPr>
          <a:xfrm>
            <a:off x="3827722" y="1448687"/>
            <a:ext cx="112971" cy="66453"/>
          </a:xfrm>
          <a:prstGeom prst="rect">
            <a:avLst/>
          </a:prstGeom>
          <a:noFill/>
          <a:ln/>
        </p:spPr>
        <p:txBody>
          <a:bodyPr wrap="none" lIns="0" tIns="0" rIns="0" bIns="0" rtlCol="0" anchor="ctr">
            <a:normAutofit fontScale="92500" lnSpcReduction="20000"/>
          </a:bodyPr>
          <a:lstStyle/>
          <a:p>
            <a:r>
              <a:rPr lang="en-US" sz="523" dirty="0">
                <a:solidFill>
                  <a:srgbClr val="6E6F6F"/>
                </a:solidFill>
                <a:latin typeface="+mj-ea"/>
                <a:ea typeface="+mj-ea"/>
                <a:cs typeface="Inter" pitchFamily="34" charset="-120"/>
              </a:rPr>
              <a:t>100</a:t>
            </a:r>
            <a:endParaRPr lang="en-US" sz="523" dirty="0">
              <a:latin typeface="+mj-ea"/>
              <a:ea typeface="+mj-ea"/>
            </a:endParaRPr>
          </a:p>
        </p:txBody>
      </p:sp>
      <p:pic>
        <p:nvPicPr>
          <p:cNvPr id="99" name="Image 48" descr="preencoded.png"/>
          <p:cNvPicPr>
            <a:picLocks noChangeAspect="1"/>
          </p:cNvPicPr>
          <p:nvPr/>
        </p:nvPicPr>
        <p:blipFill>
          <a:blip r:embed="rId49"/>
          <a:stretch>
            <a:fillRect/>
          </a:stretch>
        </p:blipFill>
        <p:spPr>
          <a:xfrm>
            <a:off x="3575199" y="1315779"/>
            <a:ext cx="19936" cy="392076"/>
          </a:xfrm>
          <a:prstGeom prst="rect">
            <a:avLst/>
          </a:prstGeom>
        </p:spPr>
      </p:pic>
      <p:pic>
        <p:nvPicPr>
          <p:cNvPr id="100" name="Image 49" descr="preencoded.png"/>
          <p:cNvPicPr>
            <a:picLocks noChangeAspect="1"/>
          </p:cNvPicPr>
          <p:nvPr/>
        </p:nvPicPr>
        <p:blipFill>
          <a:blip r:embed="rId50"/>
          <a:stretch>
            <a:fillRect/>
          </a:stretch>
        </p:blipFill>
        <p:spPr>
          <a:xfrm>
            <a:off x="2169707" y="1548367"/>
            <a:ext cx="1305811" cy="69776"/>
          </a:xfrm>
          <a:prstGeom prst="rect">
            <a:avLst/>
          </a:prstGeom>
        </p:spPr>
      </p:pic>
      <p:pic>
        <p:nvPicPr>
          <p:cNvPr id="101" name="Image 50" descr="preencoded.png"/>
          <p:cNvPicPr>
            <a:picLocks noChangeAspect="1"/>
          </p:cNvPicPr>
          <p:nvPr/>
        </p:nvPicPr>
        <p:blipFill>
          <a:blip r:embed="rId51"/>
          <a:stretch>
            <a:fillRect/>
          </a:stretch>
        </p:blipFill>
        <p:spPr>
          <a:xfrm>
            <a:off x="1877312" y="1325747"/>
            <a:ext cx="242555" cy="249201"/>
          </a:xfrm>
          <a:prstGeom prst="rect">
            <a:avLst/>
          </a:prstGeom>
        </p:spPr>
      </p:pic>
      <p:sp>
        <p:nvSpPr>
          <p:cNvPr id="102" name="Text 49"/>
          <p:cNvSpPr/>
          <p:nvPr/>
        </p:nvSpPr>
        <p:spPr>
          <a:xfrm>
            <a:off x="2664786" y="1638079"/>
            <a:ext cx="475142" cy="66453"/>
          </a:xfrm>
          <a:prstGeom prst="rect">
            <a:avLst/>
          </a:prstGeom>
          <a:noFill/>
          <a:ln/>
        </p:spPr>
        <p:txBody>
          <a:bodyPr wrap="none" lIns="0" tIns="0" rIns="0" bIns="0" rtlCol="0" anchor="ctr">
            <a:normAutofit/>
          </a:bodyPr>
          <a:lstStyle/>
          <a:p>
            <a:r>
              <a:rPr lang="en-US" sz="426" dirty="0">
                <a:solidFill>
                  <a:srgbClr val="A3A3A0"/>
                </a:solidFill>
                <a:latin typeface="+mj-ea"/>
                <a:ea typeface="+mj-ea"/>
                <a:cs typeface="Inter" pitchFamily="34" charset="-120"/>
              </a:rPr>
              <a:t>/1000</a:t>
            </a:r>
            <a:endParaRPr lang="en-US" sz="426" dirty="0">
              <a:latin typeface="+mj-ea"/>
              <a:ea typeface="+mj-ea"/>
            </a:endParaRPr>
          </a:p>
        </p:txBody>
      </p:sp>
      <p:sp>
        <p:nvSpPr>
          <p:cNvPr id="104" name="Text 51"/>
          <p:cNvSpPr/>
          <p:nvPr/>
        </p:nvSpPr>
        <p:spPr>
          <a:xfrm>
            <a:off x="3359224" y="1471946"/>
            <a:ext cx="119616" cy="63131"/>
          </a:xfrm>
          <a:prstGeom prst="rect">
            <a:avLst/>
          </a:prstGeom>
          <a:noFill/>
          <a:ln/>
        </p:spPr>
        <p:txBody>
          <a:bodyPr wrap="none" lIns="0" tIns="0" rIns="0" bIns="0" rtlCol="0" anchor="ctr">
            <a:normAutofit/>
          </a:bodyPr>
          <a:lstStyle/>
          <a:p>
            <a:r>
              <a:rPr lang="en-US" sz="351" dirty="0">
                <a:solidFill>
                  <a:srgbClr val="ABACAB"/>
                </a:solidFill>
                <a:latin typeface="+mj-ea"/>
                <a:ea typeface="+mj-ea"/>
                <a:cs typeface="Inter" pitchFamily="34" charset="-120"/>
              </a:rPr>
              <a:t>100%</a:t>
            </a:r>
            <a:endParaRPr lang="en-US" sz="351" dirty="0">
              <a:latin typeface="+mj-ea"/>
              <a:ea typeface="+mj-ea"/>
            </a:endParaRPr>
          </a:p>
        </p:txBody>
      </p:sp>
      <p:sp>
        <p:nvSpPr>
          <p:cNvPr id="105" name="Text 52"/>
          <p:cNvSpPr/>
          <p:nvPr/>
        </p:nvSpPr>
        <p:spPr>
          <a:xfrm>
            <a:off x="2179675" y="1452009"/>
            <a:ext cx="338913" cy="59808"/>
          </a:xfrm>
          <a:prstGeom prst="rect">
            <a:avLst/>
          </a:prstGeom>
          <a:noFill/>
          <a:ln/>
        </p:spPr>
        <p:txBody>
          <a:bodyPr wrap="none" lIns="0" tIns="0" rIns="0" bIns="0" rtlCol="0" anchor="ctr">
            <a:normAutofit/>
          </a:bodyPr>
          <a:lstStyle/>
          <a:p>
            <a:r>
              <a:rPr lang="en-US" sz="353" dirty="0">
                <a:solidFill>
                  <a:srgbClr val="ADADAB"/>
                </a:solidFill>
                <a:latin typeface="+mj-ea"/>
                <a:ea typeface="+mj-ea"/>
                <a:cs typeface="Inter" pitchFamily="34" charset="-120"/>
              </a:rPr>
              <a:t>研速能：2007間</a:t>
            </a:r>
            <a:endParaRPr lang="en-US" sz="353" dirty="0">
              <a:latin typeface="+mj-ea"/>
              <a:ea typeface="+mj-ea"/>
            </a:endParaRPr>
          </a:p>
        </p:txBody>
      </p:sp>
      <p:sp>
        <p:nvSpPr>
          <p:cNvPr id="106" name="Text 53"/>
          <p:cNvSpPr/>
          <p:nvPr/>
        </p:nvSpPr>
        <p:spPr>
          <a:xfrm>
            <a:off x="2179675" y="1342360"/>
            <a:ext cx="618017" cy="89712"/>
          </a:xfrm>
          <a:prstGeom prst="rect">
            <a:avLst/>
          </a:prstGeom>
          <a:noFill/>
          <a:ln/>
        </p:spPr>
        <p:txBody>
          <a:bodyPr wrap="none" lIns="0" tIns="0" rIns="0" bIns="0" rtlCol="0" anchor="ctr">
            <a:normAutofit/>
          </a:bodyPr>
          <a:lstStyle/>
          <a:p>
            <a:r>
              <a:rPr lang="ja-JP" altLang="en-US" sz="581" dirty="0">
                <a:solidFill>
                  <a:srgbClr val="5F6062"/>
                </a:solidFill>
                <a:latin typeface="+mj-ea"/>
                <a:ea typeface="+mj-ea"/>
                <a:cs typeface="Inter" pitchFamily="34" charset="-120"/>
              </a:rPr>
              <a:t>育成就労</a:t>
            </a:r>
            <a:r>
              <a:rPr lang="en-US" sz="581" dirty="0">
                <a:solidFill>
                  <a:srgbClr val="5F6062"/>
                </a:solidFill>
                <a:latin typeface="+mj-ea"/>
                <a:ea typeface="+mj-ea"/>
                <a:cs typeface="Inter" pitchFamily="34" charset="-120"/>
              </a:rPr>
              <a:t>：山田夕ロウ</a:t>
            </a:r>
            <a:endParaRPr lang="en-US" sz="581" dirty="0">
              <a:latin typeface="+mj-ea"/>
              <a:ea typeface="+mj-ea"/>
            </a:endParaRPr>
          </a:p>
        </p:txBody>
      </p:sp>
      <p:pic>
        <p:nvPicPr>
          <p:cNvPr id="107" name="Image 51" descr="preencoded.png"/>
          <p:cNvPicPr>
            <a:picLocks noChangeAspect="1"/>
          </p:cNvPicPr>
          <p:nvPr/>
        </p:nvPicPr>
        <p:blipFill>
          <a:blip r:embed="rId52"/>
          <a:stretch>
            <a:fillRect/>
          </a:stretch>
        </p:blipFill>
        <p:spPr>
          <a:xfrm>
            <a:off x="4402544" y="2890728"/>
            <a:ext cx="255846" cy="9968"/>
          </a:xfrm>
          <a:prstGeom prst="rect">
            <a:avLst/>
          </a:prstGeom>
        </p:spPr>
      </p:pic>
      <p:pic>
        <p:nvPicPr>
          <p:cNvPr id="108" name="Image 52" descr="preencoded.png"/>
          <p:cNvPicPr>
            <a:picLocks noChangeAspect="1"/>
          </p:cNvPicPr>
          <p:nvPr/>
        </p:nvPicPr>
        <p:blipFill>
          <a:blip r:embed="rId53"/>
          <a:stretch>
            <a:fillRect/>
          </a:stretch>
        </p:blipFill>
        <p:spPr>
          <a:xfrm>
            <a:off x="4787975" y="2764465"/>
            <a:ext cx="66453" cy="76422"/>
          </a:xfrm>
          <a:prstGeom prst="rect">
            <a:avLst/>
          </a:prstGeom>
        </p:spPr>
      </p:pic>
      <p:pic>
        <p:nvPicPr>
          <p:cNvPr id="109" name="Image 53" descr="preencoded.png"/>
          <p:cNvPicPr>
            <a:picLocks noChangeAspect="1"/>
          </p:cNvPicPr>
          <p:nvPr/>
        </p:nvPicPr>
        <p:blipFill>
          <a:blip r:embed="rId54"/>
          <a:stretch>
            <a:fillRect/>
          </a:stretch>
        </p:blipFill>
        <p:spPr>
          <a:xfrm>
            <a:off x="4645100" y="2761143"/>
            <a:ext cx="46517" cy="49840"/>
          </a:xfrm>
          <a:prstGeom prst="rect">
            <a:avLst/>
          </a:prstGeom>
        </p:spPr>
      </p:pic>
      <p:pic>
        <p:nvPicPr>
          <p:cNvPr id="110" name="Image 54" descr="preencoded.png"/>
          <p:cNvPicPr>
            <a:picLocks noChangeAspect="1"/>
          </p:cNvPicPr>
          <p:nvPr/>
        </p:nvPicPr>
        <p:blipFill>
          <a:blip r:embed="rId55"/>
          <a:stretch>
            <a:fillRect/>
          </a:stretch>
        </p:blipFill>
        <p:spPr>
          <a:xfrm>
            <a:off x="4505548" y="2764465"/>
            <a:ext cx="46517" cy="76422"/>
          </a:xfrm>
          <a:prstGeom prst="rect">
            <a:avLst/>
          </a:prstGeom>
        </p:spPr>
      </p:pic>
      <p:pic>
        <p:nvPicPr>
          <p:cNvPr id="111" name="Image 55" descr="preencoded.png"/>
          <p:cNvPicPr>
            <a:picLocks noChangeAspect="1"/>
          </p:cNvPicPr>
          <p:nvPr/>
        </p:nvPicPr>
        <p:blipFill>
          <a:blip r:embed="rId56"/>
          <a:stretch>
            <a:fillRect/>
          </a:stretch>
        </p:blipFill>
        <p:spPr>
          <a:xfrm>
            <a:off x="4356027" y="2764465"/>
            <a:ext cx="56485" cy="76422"/>
          </a:xfrm>
          <a:prstGeom prst="rect">
            <a:avLst/>
          </a:prstGeom>
        </p:spPr>
      </p:pic>
      <p:pic>
        <p:nvPicPr>
          <p:cNvPr id="112" name="Image 56" descr="preencoded.png"/>
          <p:cNvPicPr>
            <a:picLocks noChangeAspect="1"/>
          </p:cNvPicPr>
          <p:nvPr/>
        </p:nvPicPr>
        <p:blipFill>
          <a:blip r:embed="rId57"/>
          <a:stretch>
            <a:fillRect/>
          </a:stretch>
        </p:blipFill>
        <p:spPr>
          <a:xfrm>
            <a:off x="4223120" y="2764465"/>
            <a:ext cx="46517" cy="59808"/>
          </a:xfrm>
          <a:prstGeom prst="rect">
            <a:avLst/>
          </a:prstGeom>
        </p:spPr>
      </p:pic>
      <p:pic>
        <p:nvPicPr>
          <p:cNvPr id="113" name="Image 57" descr="preencoded.png"/>
          <p:cNvPicPr>
            <a:picLocks noChangeAspect="1"/>
          </p:cNvPicPr>
          <p:nvPr/>
        </p:nvPicPr>
        <p:blipFill>
          <a:blip r:embed="rId58"/>
          <a:stretch>
            <a:fillRect/>
          </a:stretch>
        </p:blipFill>
        <p:spPr>
          <a:xfrm>
            <a:off x="4226443" y="2767789"/>
            <a:ext cx="39872" cy="39872"/>
          </a:xfrm>
          <a:prstGeom prst="rect">
            <a:avLst/>
          </a:prstGeom>
        </p:spPr>
      </p:pic>
      <p:pic>
        <p:nvPicPr>
          <p:cNvPr id="114" name="Image 58" descr="preencoded.png"/>
          <p:cNvPicPr>
            <a:picLocks noChangeAspect="1"/>
          </p:cNvPicPr>
          <p:nvPr/>
        </p:nvPicPr>
        <p:blipFill>
          <a:blip r:embed="rId59"/>
          <a:stretch>
            <a:fillRect/>
          </a:stretch>
        </p:blipFill>
        <p:spPr>
          <a:xfrm>
            <a:off x="4339413" y="2568427"/>
            <a:ext cx="465174" cy="39872"/>
          </a:xfrm>
          <a:prstGeom prst="rect">
            <a:avLst/>
          </a:prstGeom>
        </p:spPr>
      </p:pic>
      <p:pic>
        <p:nvPicPr>
          <p:cNvPr id="115" name="Image 59" descr="preencoded.png"/>
          <p:cNvPicPr>
            <a:picLocks noChangeAspect="1"/>
          </p:cNvPicPr>
          <p:nvPr/>
        </p:nvPicPr>
        <p:blipFill>
          <a:blip r:embed="rId60"/>
          <a:stretch>
            <a:fillRect/>
          </a:stretch>
        </p:blipFill>
        <p:spPr>
          <a:xfrm>
            <a:off x="4336091" y="2518588"/>
            <a:ext cx="139552" cy="39872"/>
          </a:xfrm>
          <a:prstGeom prst="rect">
            <a:avLst/>
          </a:prstGeom>
        </p:spPr>
      </p:pic>
      <p:pic>
        <p:nvPicPr>
          <p:cNvPr id="116" name="Image 60" descr="preencoded.png"/>
          <p:cNvPicPr>
            <a:picLocks noChangeAspect="1"/>
          </p:cNvPicPr>
          <p:nvPr/>
        </p:nvPicPr>
        <p:blipFill>
          <a:blip r:embed="rId61"/>
          <a:stretch>
            <a:fillRect/>
          </a:stretch>
        </p:blipFill>
        <p:spPr>
          <a:xfrm>
            <a:off x="4236411" y="2521910"/>
            <a:ext cx="73099" cy="76422"/>
          </a:xfrm>
          <a:prstGeom prst="rect">
            <a:avLst/>
          </a:prstGeom>
        </p:spPr>
      </p:pic>
      <p:pic>
        <p:nvPicPr>
          <p:cNvPr id="117" name="Image 61" descr="preencoded.png"/>
          <p:cNvPicPr>
            <a:picLocks noChangeAspect="1"/>
          </p:cNvPicPr>
          <p:nvPr/>
        </p:nvPicPr>
        <p:blipFill>
          <a:blip r:embed="rId62"/>
          <a:stretch>
            <a:fillRect/>
          </a:stretch>
        </p:blipFill>
        <p:spPr>
          <a:xfrm>
            <a:off x="4336090" y="2295969"/>
            <a:ext cx="461852" cy="86390"/>
          </a:xfrm>
          <a:prstGeom prst="rect">
            <a:avLst/>
          </a:prstGeom>
        </p:spPr>
      </p:pic>
      <p:pic>
        <p:nvPicPr>
          <p:cNvPr id="118" name="Image 62" descr="preencoded.png"/>
          <p:cNvPicPr>
            <a:picLocks noChangeAspect="1"/>
          </p:cNvPicPr>
          <p:nvPr/>
        </p:nvPicPr>
        <p:blipFill>
          <a:blip r:embed="rId63"/>
          <a:stretch>
            <a:fillRect/>
          </a:stretch>
        </p:blipFill>
        <p:spPr>
          <a:xfrm>
            <a:off x="4236410" y="2252773"/>
            <a:ext cx="76422" cy="69776"/>
          </a:xfrm>
          <a:prstGeom prst="rect">
            <a:avLst/>
          </a:prstGeom>
        </p:spPr>
      </p:pic>
      <p:pic>
        <p:nvPicPr>
          <p:cNvPr id="119" name="Image 63" descr="preencoded.png"/>
          <p:cNvPicPr>
            <a:picLocks noChangeAspect="1"/>
          </p:cNvPicPr>
          <p:nvPr/>
        </p:nvPicPr>
        <p:blipFill>
          <a:blip r:embed="rId64"/>
          <a:stretch>
            <a:fillRect/>
          </a:stretch>
        </p:blipFill>
        <p:spPr>
          <a:xfrm>
            <a:off x="4615195" y="2129835"/>
            <a:ext cx="209328" cy="63131"/>
          </a:xfrm>
          <a:prstGeom prst="rect">
            <a:avLst/>
          </a:prstGeom>
        </p:spPr>
      </p:pic>
      <p:pic>
        <p:nvPicPr>
          <p:cNvPr id="120" name="Image 64" descr="preencoded.png"/>
          <p:cNvPicPr>
            <a:picLocks noChangeAspect="1"/>
          </p:cNvPicPr>
          <p:nvPr/>
        </p:nvPicPr>
        <p:blipFill>
          <a:blip r:embed="rId65"/>
          <a:stretch>
            <a:fillRect/>
          </a:stretch>
        </p:blipFill>
        <p:spPr>
          <a:xfrm>
            <a:off x="4675004" y="2136481"/>
            <a:ext cx="122939" cy="39872"/>
          </a:xfrm>
          <a:prstGeom prst="rect">
            <a:avLst/>
          </a:prstGeom>
        </p:spPr>
      </p:pic>
      <p:pic>
        <p:nvPicPr>
          <p:cNvPr id="121" name="Image 65" descr="preencoded.png"/>
          <p:cNvPicPr>
            <a:picLocks noChangeAspect="1"/>
          </p:cNvPicPr>
          <p:nvPr/>
        </p:nvPicPr>
        <p:blipFill>
          <a:blip r:embed="rId66"/>
          <a:stretch>
            <a:fillRect/>
          </a:stretch>
        </p:blipFill>
        <p:spPr>
          <a:xfrm>
            <a:off x="4628486" y="2136481"/>
            <a:ext cx="33227" cy="36549"/>
          </a:xfrm>
          <a:prstGeom prst="rect">
            <a:avLst/>
          </a:prstGeom>
        </p:spPr>
      </p:pic>
      <p:pic>
        <p:nvPicPr>
          <p:cNvPr id="122" name="Image 66" descr="preencoded.png"/>
          <p:cNvPicPr>
            <a:picLocks noChangeAspect="1"/>
          </p:cNvPicPr>
          <p:nvPr/>
        </p:nvPicPr>
        <p:blipFill>
          <a:blip r:embed="rId67"/>
          <a:stretch>
            <a:fillRect/>
          </a:stretch>
        </p:blipFill>
        <p:spPr>
          <a:xfrm>
            <a:off x="4233088" y="1930475"/>
            <a:ext cx="192715" cy="96358"/>
          </a:xfrm>
          <a:prstGeom prst="rect">
            <a:avLst/>
          </a:prstGeom>
        </p:spPr>
      </p:pic>
      <p:pic>
        <p:nvPicPr>
          <p:cNvPr id="123" name="Image 67" descr="preencoded.png"/>
          <p:cNvPicPr>
            <a:picLocks noChangeAspect="1"/>
          </p:cNvPicPr>
          <p:nvPr/>
        </p:nvPicPr>
        <p:blipFill>
          <a:blip r:embed="rId68"/>
          <a:stretch>
            <a:fillRect/>
          </a:stretch>
        </p:blipFill>
        <p:spPr>
          <a:xfrm>
            <a:off x="4236411" y="1930475"/>
            <a:ext cx="186070" cy="46517"/>
          </a:xfrm>
          <a:prstGeom prst="rect">
            <a:avLst/>
          </a:prstGeom>
        </p:spPr>
      </p:pic>
      <p:pic>
        <p:nvPicPr>
          <p:cNvPr id="124" name="Image 68" descr="preencoded.png"/>
          <p:cNvPicPr>
            <a:picLocks noChangeAspect="1"/>
          </p:cNvPicPr>
          <p:nvPr/>
        </p:nvPicPr>
        <p:blipFill>
          <a:blip r:embed="rId69"/>
          <a:stretch>
            <a:fillRect/>
          </a:stretch>
        </p:blipFill>
        <p:spPr>
          <a:xfrm>
            <a:off x="4236410" y="1694565"/>
            <a:ext cx="112971" cy="116294"/>
          </a:xfrm>
          <a:prstGeom prst="rect">
            <a:avLst/>
          </a:prstGeom>
        </p:spPr>
      </p:pic>
      <p:pic>
        <p:nvPicPr>
          <p:cNvPr id="125" name="Image 69" descr="preencoded.png"/>
          <p:cNvPicPr>
            <a:picLocks noChangeAspect="1"/>
          </p:cNvPicPr>
          <p:nvPr/>
        </p:nvPicPr>
        <p:blipFill>
          <a:blip r:embed="rId70"/>
          <a:stretch>
            <a:fillRect/>
          </a:stretch>
        </p:blipFill>
        <p:spPr>
          <a:xfrm>
            <a:off x="4821202" y="1564981"/>
            <a:ext cx="26581" cy="16613"/>
          </a:xfrm>
          <a:prstGeom prst="rect">
            <a:avLst/>
          </a:prstGeom>
        </p:spPr>
      </p:pic>
      <p:pic>
        <p:nvPicPr>
          <p:cNvPr id="126" name="Image 70" descr="preencoded.png"/>
          <p:cNvPicPr>
            <a:picLocks noChangeAspect="1"/>
          </p:cNvPicPr>
          <p:nvPr/>
        </p:nvPicPr>
        <p:blipFill>
          <a:blip r:embed="rId71"/>
          <a:stretch>
            <a:fillRect/>
          </a:stretch>
        </p:blipFill>
        <p:spPr>
          <a:xfrm>
            <a:off x="4744779" y="1535077"/>
            <a:ext cx="59808" cy="69776"/>
          </a:xfrm>
          <a:prstGeom prst="rect">
            <a:avLst/>
          </a:prstGeom>
        </p:spPr>
      </p:pic>
      <p:pic>
        <p:nvPicPr>
          <p:cNvPr id="127" name="Image 71" descr="preencoded.png"/>
          <p:cNvPicPr>
            <a:picLocks noChangeAspect="1"/>
          </p:cNvPicPr>
          <p:nvPr/>
        </p:nvPicPr>
        <p:blipFill>
          <a:blip r:embed="rId72"/>
          <a:stretch>
            <a:fillRect/>
          </a:stretch>
        </p:blipFill>
        <p:spPr>
          <a:xfrm>
            <a:off x="4665036" y="1538399"/>
            <a:ext cx="49840" cy="53163"/>
          </a:xfrm>
          <a:prstGeom prst="rect">
            <a:avLst/>
          </a:prstGeom>
        </p:spPr>
      </p:pic>
      <p:sp>
        <p:nvSpPr>
          <p:cNvPr id="128" name="Shape 54"/>
          <p:cNvSpPr/>
          <p:nvPr/>
        </p:nvSpPr>
        <p:spPr>
          <a:xfrm>
            <a:off x="1372266" y="1252649"/>
            <a:ext cx="312331" cy="302363"/>
          </a:xfrm>
          <a:prstGeom prst="rect">
            <a:avLst/>
          </a:prstGeom>
          <a:solidFill>
            <a:srgbClr val="30536F"/>
          </a:solidFill>
          <a:ln/>
        </p:spPr>
        <p:txBody>
          <a:bodyPr/>
          <a:lstStyle/>
          <a:p>
            <a:endParaRPr lang="ja-JP" altLang="en-US" sz="1350">
              <a:latin typeface="+mj-ea"/>
              <a:ea typeface="+mj-ea"/>
            </a:endParaRPr>
          </a:p>
        </p:txBody>
      </p:sp>
      <p:pic>
        <p:nvPicPr>
          <p:cNvPr id="129" name="Image 72" descr="preencoded.png"/>
          <p:cNvPicPr>
            <a:picLocks noChangeAspect="1"/>
          </p:cNvPicPr>
          <p:nvPr/>
        </p:nvPicPr>
        <p:blipFill>
          <a:blip r:embed="rId73"/>
          <a:stretch>
            <a:fillRect/>
          </a:stretch>
        </p:blipFill>
        <p:spPr>
          <a:xfrm>
            <a:off x="1491882" y="1322425"/>
            <a:ext cx="86390" cy="83067"/>
          </a:xfrm>
          <a:prstGeom prst="rect">
            <a:avLst/>
          </a:prstGeom>
        </p:spPr>
      </p:pic>
      <p:pic>
        <p:nvPicPr>
          <p:cNvPr id="130" name="Image 73" descr="preencoded.png"/>
          <p:cNvPicPr>
            <a:picLocks noChangeAspect="1"/>
          </p:cNvPicPr>
          <p:nvPr/>
        </p:nvPicPr>
        <p:blipFill>
          <a:blip r:embed="rId74"/>
          <a:stretch>
            <a:fillRect/>
          </a:stretch>
        </p:blipFill>
        <p:spPr>
          <a:xfrm>
            <a:off x="1375588" y="1255972"/>
            <a:ext cx="16613" cy="292395"/>
          </a:xfrm>
          <a:prstGeom prst="rect">
            <a:avLst/>
          </a:prstGeom>
        </p:spPr>
      </p:pic>
      <p:sp>
        <p:nvSpPr>
          <p:cNvPr id="131" name="Text 55"/>
          <p:cNvSpPr/>
          <p:nvPr/>
        </p:nvSpPr>
        <p:spPr>
          <a:xfrm>
            <a:off x="1471945" y="1432074"/>
            <a:ext cx="129584" cy="56485"/>
          </a:xfrm>
          <a:prstGeom prst="rect">
            <a:avLst/>
          </a:prstGeom>
          <a:noFill/>
          <a:ln/>
        </p:spPr>
        <p:txBody>
          <a:bodyPr wrap="none" lIns="0" tIns="0" rIns="0" bIns="0" rtlCol="0" anchor="ctr">
            <a:normAutofit/>
          </a:bodyPr>
          <a:lstStyle/>
          <a:p>
            <a:r>
              <a:rPr lang="en-US" sz="338" dirty="0">
                <a:solidFill>
                  <a:srgbClr val="8BA7B7"/>
                </a:solidFill>
                <a:latin typeface="+mj-ea"/>
                <a:ea typeface="+mj-ea"/>
                <a:cs typeface="Inter" pitchFamily="34" charset="-120"/>
              </a:rPr>
              <a:t>ホーム</a:t>
            </a:r>
            <a:endParaRPr lang="en-US" sz="338" dirty="0">
              <a:latin typeface="+mj-ea"/>
              <a:ea typeface="+mj-ea"/>
            </a:endParaRPr>
          </a:p>
        </p:txBody>
      </p:sp>
      <p:pic>
        <p:nvPicPr>
          <p:cNvPr id="132" name="Image 74" descr="preencoded.png"/>
          <p:cNvPicPr>
            <a:picLocks noChangeAspect="1"/>
          </p:cNvPicPr>
          <p:nvPr/>
        </p:nvPicPr>
        <p:blipFill>
          <a:blip r:embed="rId75"/>
          <a:stretch>
            <a:fillRect/>
          </a:stretch>
        </p:blipFill>
        <p:spPr>
          <a:xfrm>
            <a:off x="4236411" y="1093161"/>
            <a:ext cx="33227" cy="19936"/>
          </a:xfrm>
          <a:prstGeom prst="rect">
            <a:avLst/>
          </a:prstGeom>
        </p:spPr>
      </p:pic>
      <p:pic>
        <p:nvPicPr>
          <p:cNvPr id="133" name="Image 75" descr="preencoded.png"/>
          <p:cNvPicPr>
            <a:picLocks noChangeAspect="1"/>
          </p:cNvPicPr>
          <p:nvPr/>
        </p:nvPicPr>
        <p:blipFill>
          <a:blip r:embed="rId76"/>
          <a:stretch>
            <a:fillRect/>
          </a:stretch>
        </p:blipFill>
        <p:spPr>
          <a:xfrm>
            <a:off x="4096859" y="1039998"/>
            <a:ext cx="112971" cy="116294"/>
          </a:xfrm>
          <a:prstGeom prst="rect">
            <a:avLst/>
          </a:prstGeom>
        </p:spPr>
      </p:pic>
      <p:pic>
        <p:nvPicPr>
          <p:cNvPr id="134" name="Image 76" descr="preencoded.png"/>
          <p:cNvPicPr>
            <a:picLocks noChangeAspect="1"/>
          </p:cNvPicPr>
          <p:nvPr/>
        </p:nvPicPr>
        <p:blipFill>
          <a:blip r:embed="rId77"/>
          <a:stretch>
            <a:fillRect/>
          </a:stretch>
        </p:blipFill>
        <p:spPr>
          <a:xfrm>
            <a:off x="3953984" y="1053289"/>
            <a:ext cx="79744" cy="86390"/>
          </a:xfrm>
          <a:prstGeom prst="rect">
            <a:avLst/>
          </a:prstGeom>
        </p:spPr>
      </p:pic>
      <p:pic>
        <p:nvPicPr>
          <p:cNvPr id="135" name="Image 77" descr="preencoded.png"/>
          <p:cNvPicPr>
            <a:picLocks noChangeAspect="1"/>
          </p:cNvPicPr>
          <p:nvPr/>
        </p:nvPicPr>
        <p:blipFill>
          <a:blip r:embed="rId78"/>
          <a:stretch>
            <a:fillRect/>
          </a:stretch>
        </p:blipFill>
        <p:spPr>
          <a:xfrm>
            <a:off x="3794495" y="1066579"/>
            <a:ext cx="66453" cy="69776"/>
          </a:xfrm>
          <a:prstGeom prst="rect">
            <a:avLst/>
          </a:prstGeom>
        </p:spPr>
      </p:pic>
      <p:pic>
        <p:nvPicPr>
          <p:cNvPr id="136" name="Image 78" descr="preencoded.png"/>
          <p:cNvPicPr>
            <a:picLocks noChangeAspect="1"/>
          </p:cNvPicPr>
          <p:nvPr/>
        </p:nvPicPr>
        <p:blipFill>
          <a:blip r:embed="rId79"/>
          <a:stretch>
            <a:fillRect/>
          </a:stretch>
        </p:blipFill>
        <p:spPr>
          <a:xfrm>
            <a:off x="1475268" y="1079870"/>
            <a:ext cx="116294" cy="126262"/>
          </a:xfrm>
          <a:prstGeom prst="rect">
            <a:avLst/>
          </a:prstGeom>
        </p:spPr>
      </p:pic>
      <p:sp>
        <p:nvSpPr>
          <p:cNvPr id="138" name="Text 57"/>
          <p:cNvSpPr/>
          <p:nvPr/>
        </p:nvSpPr>
        <p:spPr>
          <a:xfrm>
            <a:off x="1515141" y="3096733"/>
            <a:ext cx="2960503" cy="209328"/>
          </a:xfrm>
          <a:prstGeom prst="rect">
            <a:avLst/>
          </a:prstGeom>
          <a:noFill/>
          <a:ln/>
        </p:spPr>
        <p:txBody>
          <a:bodyPr wrap="none" lIns="0" tIns="0" rIns="0" bIns="0" rtlCol="0" anchor="ctr">
            <a:normAutofit/>
          </a:bodyPr>
          <a:lstStyle/>
          <a:p>
            <a:r>
              <a:rPr lang="en-US" sz="1112" b="1" dirty="0">
                <a:solidFill>
                  <a:srgbClr val="39393A"/>
                </a:solidFill>
                <a:latin typeface="+mj-ea"/>
                <a:ea typeface="+mj-ea"/>
                <a:cs typeface="Inter" pitchFamily="34" charset="-120"/>
              </a:rPr>
              <a:t>事務·法的要件の自動化(コンプライアンス対応)</a:t>
            </a:r>
            <a:endParaRPr lang="en-US" sz="1112" dirty="0">
              <a:latin typeface="+mj-ea"/>
              <a:ea typeface="+mj-ea"/>
            </a:endParaRPr>
          </a:p>
        </p:txBody>
      </p:sp>
      <p:sp>
        <p:nvSpPr>
          <p:cNvPr id="139" name="Text 58"/>
          <p:cNvSpPr/>
          <p:nvPr/>
        </p:nvSpPr>
        <p:spPr>
          <a:xfrm>
            <a:off x="6107076" y="897123"/>
            <a:ext cx="2601654" cy="199360"/>
          </a:xfrm>
          <a:prstGeom prst="rect">
            <a:avLst/>
          </a:prstGeom>
          <a:noFill/>
          <a:ln/>
        </p:spPr>
        <p:txBody>
          <a:bodyPr wrap="none" lIns="0" tIns="0" rIns="0" bIns="0" rtlCol="0" anchor="ctr">
            <a:normAutofit/>
          </a:bodyPr>
          <a:lstStyle/>
          <a:p>
            <a:r>
              <a:rPr lang="en-US" sz="1075" b="1" dirty="0">
                <a:solidFill>
                  <a:srgbClr val="353637"/>
                </a:solidFill>
                <a:latin typeface="+mj-ea"/>
                <a:ea typeface="+mj-ea"/>
                <a:cs typeface="Inter" pitchFamily="34" charset="-120"/>
              </a:rPr>
              <a:t>教育品質の可視化と特定技能への移行支援</a:t>
            </a:r>
            <a:endParaRPr lang="en-US" sz="1075" dirty="0">
              <a:latin typeface="+mj-ea"/>
              <a:ea typeface="+mj-ea"/>
            </a:endParaRPr>
          </a:p>
        </p:txBody>
      </p:sp>
      <p:sp>
        <p:nvSpPr>
          <p:cNvPr id="140" name="Text 59"/>
          <p:cNvSpPr/>
          <p:nvPr/>
        </p:nvSpPr>
        <p:spPr>
          <a:xfrm>
            <a:off x="1488559" y="2339164"/>
            <a:ext cx="86390" cy="53163"/>
          </a:xfrm>
          <a:prstGeom prst="rect">
            <a:avLst/>
          </a:prstGeom>
          <a:noFill/>
          <a:ln/>
        </p:spPr>
        <p:txBody>
          <a:bodyPr wrap="none" lIns="0" tIns="0" rIns="0" bIns="0" rtlCol="0" anchor="ctr">
            <a:normAutofit/>
          </a:bodyPr>
          <a:lstStyle/>
          <a:p>
            <a:r>
              <a:rPr lang="en-US" sz="249" b="1" dirty="0">
                <a:solidFill>
                  <a:srgbClr val="496783"/>
                </a:solidFill>
                <a:latin typeface="+mj-ea"/>
                <a:ea typeface="+mj-ea"/>
                <a:cs typeface="Inter" pitchFamily="34" charset="-120"/>
              </a:rPr>
              <a:t>BESU</a:t>
            </a:r>
            <a:endParaRPr lang="en-US" sz="249" dirty="0">
              <a:latin typeface="+mj-ea"/>
              <a:ea typeface="+mj-ea"/>
            </a:endParaRPr>
          </a:p>
        </p:txBody>
      </p:sp>
      <p:sp>
        <p:nvSpPr>
          <p:cNvPr id="141" name="Text 60"/>
          <p:cNvSpPr/>
          <p:nvPr/>
        </p:nvSpPr>
        <p:spPr>
          <a:xfrm>
            <a:off x="1428751" y="2033478"/>
            <a:ext cx="206006" cy="56485"/>
          </a:xfrm>
          <a:prstGeom prst="rect">
            <a:avLst/>
          </a:prstGeom>
          <a:noFill/>
          <a:ln/>
        </p:spPr>
        <p:txBody>
          <a:bodyPr wrap="none" lIns="0" tIns="0" rIns="0" bIns="0" rtlCol="0" anchor="ctr">
            <a:normAutofit/>
          </a:bodyPr>
          <a:lstStyle/>
          <a:p>
            <a:r>
              <a:rPr lang="en-US" sz="348" dirty="0">
                <a:solidFill>
                  <a:srgbClr val="49637D"/>
                </a:solidFill>
                <a:latin typeface="+mj-ea"/>
                <a:ea typeface="+mj-ea"/>
                <a:cs typeface="Inter" pitchFamily="34" charset="-120"/>
              </a:rPr>
              <a:t>公里を覆</a:t>
            </a:r>
            <a:endParaRPr lang="en-US" sz="348" dirty="0">
              <a:latin typeface="+mj-ea"/>
              <a:ea typeface="+mj-ea"/>
            </a:endParaRPr>
          </a:p>
        </p:txBody>
      </p:sp>
      <p:sp>
        <p:nvSpPr>
          <p:cNvPr id="142" name="Text 61"/>
          <p:cNvSpPr/>
          <p:nvPr/>
        </p:nvSpPr>
        <p:spPr>
          <a:xfrm>
            <a:off x="1428751" y="1731113"/>
            <a:ext cx="212651" cy="59808"/>
          </a:xfrm>
          <a:prstGeom prst="rect">
            <a:avLst/>
          </a:prstGeom>
          <a:noFill/>
          <a:ln/>
        </p:spPr>
        <p:txBody>
          <a:bodyPr wrap="none" lIns="0" tIns="0" rIns="0" bIns="0" rtlCol="0" anchor="ctr">
            <a:normAutofit/>
          </a:bodyPr>
          <a:lstStyle/>
          <a:p>
            <a:r>
              <a:rPr lang="en-US" sz="358" dirty="0">
                <a:solidFill>
                  <a:srgbClr val="426484"/>
                </a:solidFill>
                <a:latin typeface="+mj-ea"/>
                <a:ea typeface="+mj-ea"/>
                <a:cs typeface="Inter" pitchFamily="34" charset="-120"/>
              </a:rPr>
              <a:t>アス7ーム</a:t>
            </a:r>
            <a:endParaRPr lang="en-US" sz="358" dirty="0">
              <a:latin typeface="+mj-ea"/>
              <a:ea typeface="+mj-ea"/>
            </a:endParaRPr>
          </a:p>
        </p:txBody>
      </p:sp>
      <p:sp>
        <p:nvSpPr>
          <p:cNvPr id="143" name="Text 62"/>
          <p:cNvSpPr/>
          <p:nvPr/>
        </p:nvSpPr>
        <p:spPr>
          <a:xfrm>
            <a:off x="4768038" y="2810983"/>
            <a:ext cx="76422" cy="29904"/>
          </a:xfrm>
          <a:prstGeom prst="rect">
            <a:avLst/>
          </a:prstGeom>
          <a:noFill/>
          <a:ln/>
        </p:spPr>
        <p:txBody>
          <a:bodyPr wrap="none" lIns="0" tIns="0" rIns="0" bIns="0" rtlCol="0" anchor="ctr">
            <a:normAutofit lnSpcReduction="10000"/>
          </a:bodyPr>
          <a:lstStyle/>
          <a:p>
            <a:pPr algn="ctr"/>
            <a:r>
              <a:rPr lang="en-US" sz="207" dirty="0">
                <a:solidFill>
                  <a:srgbClr val="D0D0CB"/>
                </a:solidFill>
                <a:latin typeface="+mj-ea"/>
                <a:ea typeface="+mj-ea"/>
                <a:cs typeface="Inter" pitchFamily="34" charset="-120"/>
              </a:rPr>
              <a:t>PR.S1</a:t>
            </a:r>
            <a:endParaRPr lang="en-US" sz="207" dirty="0">
              <a:latin typeface="+mj-ea"/>
              <a:ea typeface="+mj-ea"/>
            </a:endParaRPr>
          </a:p>
        </p:txBody>
      </p:sp>
      <p:sp>
        <p:nvSpPr>
          <p:cNvPr id="144" name="Text 63"/>
          <p:cNvSpPr/>
          <p:nvPr/>
        </p:nvSpPr>
        <p:spPr>
          <a:xfrm>
            <a:off x="4611873" y="2810983"/>
            <a:ext cx="103003" cy="29904"/>
          </a:xfrm>
          <a:prstGeom prst="rect">
            <a:avLst/>
          </a:prstGeom>
          <a:noFill/>
          <a:ln/>
        </p:spPr>
        <p:txBody>
          <a:bodyPr wrap="none" lIns="0" tIns="0" rIns="0" bIns="0" rtlCol="0" anchor="ctr">
            <a:normAutofit lnSpcReduction="10000"/>
          </a:bodyPr>
          <a:lstStyle/>
          <a:p>
            <a:r>
              <a:rPr lang="en-US" sz="209" dirty="0">
                <a:solidFill>
                  <a:srgbClr val="DBDAD6"/>
                </a:solidFill>
                <a:latin typeface="+mj-ea"/>
                <a:ea typeface="+mj-ea"/>
                <a:cs typeface="Inter" pitchFamily="34" charset="-120"/>
              </a:rPr>
              <a:t>9738</a:t>
            </a:r>
            <a:endParaRPr lang="en-US" sz="209" dirty="0">
              <a:latin typeface="+mj-ea"/>
              <a:ea typeface="+mj-ea"/>
            </a:endParaRPr>
          </a:p>
        </p:txBody>
      </p:sp>
      <p:sp>
        <p:nvSpPr>
          <p:cNvPr id="145" name="Text 64"/>
          <p:cNvSpPr/>
          <p:nvPr/>
        </p:nvSpPr>
        <p:spPr>
          <a:xfrm>
            <a:off x="4452385" y="2681399"/>
            <a:ext cx="73099" cy="36549"/>
          </a:xfrm>
          <a:prstGeom prst="rect">
            <a:avLst/>
          </a:prstGeom>
          <a:noFill/>
          <a:ln/>
        </p:spPr>
        <p:txBody>
          <a:bodyPr wrap="none" lIns="0" tIns="0" rIns="0" bIns="0" rtlCol="0" anchor="ctr">
            <a:normAutofit fontScale="92500"/>
          </a:bodyPr>
          <a:lstStyle/>
          <a:p>
            <a:pPr algn="ctr"/>
            <a:r>
              <a:rPr lang="en-US" sz="264" dirty="0">
                <a:solidFill>
                  <a:srgbClr val="C9CAC8"/>
                </a:solidFill>
                <a:latin typeface="+mj-ea"/>
                <a:ea typeface="+mj-ea"/>
                <a:cs typeface="Inter" pitchFamily="34" charset="-120"/>
              </a:rPr>
              <a:t>100</a:t>
            </a:r>
            <a:endParaRPr lang="en-US" sz="264" dirty="0">
              <a:latin typeface="+mj-ea"/>
              <a:ea typeface="+mj-ea"/>
            </a:endParaRPr>
          </a:p>
        </p:txBody>
      </p:sp>
      <p:sp>
        <p:nvSpPr>
          <p:cNvPr id="146" name="Text 65"/>
          <p:cNvSpPr/>
          <p:nvPr/>
        </p:nvSpPr>
        <p:spPr>
          <a:xfrm>
            <a:off x="4346059" y="2668109"/>
            <a:ext cx="99680" cy="63131"/>
          </a:xfrm>
          <a:prstGeom prst="rect">
            <a:avLst/>
          </a:prstGeom>
          <a:noFill/>
          <a:ln/>
        </p:spPr>
        <p:txBody>
          <a:bodyPr wrap="none" lIns="0" tIns="0" rIns="0" bIns="0" rtlCol="0" anchor="ctr">
            <a:normAutofit fontScale="85000" lnSpcReduction="10000"/>
          </a:bodyPr>
          <a:lstStyle/>
          <a:p>
            <a:r>
              <a:rPr lang="en-US" sz="518" dirty="0">
                <a:solidFill>
                  <a:srgbClr val="9AA09F"/>
                </a:solidFill>
                <a:latin typeface="+mj-ea"/>
                <a:ea typeface="+mj-ea"/>
                <a:cs typeface="Inter" pitchFamily="34" charset="-120"/>
              </a:rPr>
              <a:t>CO</a:t>
            </a:r>
            <a:endParaRPr lang="en-US" sz="518" dirty="0">
              <a:latin typeface="+mj-ea"/>
              <a:ea typeface="+mj-ea"/>
            </a:endParaRPr>
          </a:p>
        </p:txBody>
      </p:sp>
      <p:sp>
        <p:nvSpPr>
          <p:cNvPr id="147" name="Text 66"/>
          <p:cNvSpPr/>
          <p:nvPr/>
        </p:nvSpPr>
        <p:spPr>
          <a:xfrm>
            <a:off x="4336090" y="2608300"/>
            <a:ext cx="451884" cy="46517"/>
          </a:xfrm>
          <a:prstGeom prst="rect">
            <a:avLst/>
          </a:prstGeom>
          <a:noFill/>
          <a:ln/>
        </p:spPr>
        <p:txBody>
          <a:bodyPr wrap="none" lIns="0" tIns="0" rIns="0" bIns="0" rtlCol="0" anchor="ctr">
            <a:normAutofit/>
          </a:bodyPr>
          <a:lstStyle/>
          <a:p>
            <a:r>
              <a:rPr lang="en-US" sz="249" dirty="0">
                <a:solidFill>
                  <a:srgbClr val="AEAFA9"/>
                </a:solidFill>
                <a:latin typeface="+mj-ea"/>
                <a:ea typeface="+mj-ea"/>
                <a:cs typeface="Inter" pitchFamily="34" charset="-120"/>
              </a:rPr>
              <a:t>BELAE TORUIMSEETNLAT.</a:t>
            </a:r>
            <a:endParaRPr lang="en-US" sz="249" dirty="0">
              <a:latin typeface="+mj-ea"/>
              <a:ea typeface="+mj-ea"/>
            </a:endParaRPr>
          </a:p>
        </p:txBody>
      </p:sp>
      <p:sp>
        <p:nvSpPr>
          <p:cNvPr id="148" name="Text 67"/>
          <p:cNvSpPr/>
          <p:nvPr/>
        </p:nvSpPr>
        <p:spPr>
          <a:xfrm>
            <a:off x="4482289" y="2518588"/>
            <a:ext cx="182747" cy="39872"/>
          </a:xfrm>
          <a:prstGeom prst="rect">
            <a:avLst/>
          </a:prstGeom>
          <a:noFill/>
          <a:ln/>
        </p:spPr>
        <p:txBody>
          <a:bodyPr wrap="none" lIns="0" tIns="0" rIns="0" bIns="0" rtlCol="0" anchor="ctr">
            <a:normAutofit lnSpcReduction="10000"/>
          </a:bodyPr>
          <a:lstStyle/>
          <a:p>
            <a:r>
              <a:rPr lang="en-US" sz="264" dirty="0">
                <a:solidFill>
                  <a:srgbClr val="CACBC7"/>
                </a:solidFill>
                <a:latin typeface="+mj-ea"/>
                <a:ea typeface="+mj-ea"/>
                <a:cs typeface="Inter" pitchFamily="34" charset="-120"/>
              </a:rPr>
              <a:t>2020-11.30</a:t>
            </a:r>
            <a:endParaRPr lang="en-US" sz="264" dirty="0">
              <a:latin typeface="+mj-ea"/>
              <a:ea typeface="+mj-ea"/>
            </a:endParaRPr>
          </a:p>
        </p:txBody>
      </p:sp>
      <p:sp>
        <p:nvSpPr>
          <p:cNvPr id="149" name="Text 68"/>
          <p:cNvSpPr/>
          <p:nvPr/>
        </p:nvSpPr>
        <p:spPr>
          <a:xfrm>
            <a:off x="4452384" y="2405617"/>
            <a:ext cx="76422" cy="39872"/>
          </a:xfrm>
          <a:prstGeom prst="rect">
            <a:avLst/>
          </a:prstGeom>
          <a:noFill/>
          <a:ln/>
        </p:spPr>
        <p:txBody>
          <a:bodyPr wrap="none" lIns="0" tIns="0" rIns="0" bIns="0" rtlCol="0" anchor="ctr">
            <a:normAutofit lnSpcReduction="10000"/>
          </a:bodyPr>
          <a:lstStyle/>
          <a:p>
            <a:r>
              <a:rPr lang="en-US" sz="264" b="1" dirty="0">
                <a:solidFill>
                  <a:srgbClr val="CDCDC8"/>
                </a:solidFill>
                <a:latin typeface="+mj-ea"/>
                <a:ea typeface="+mj-ea"/>
                <a:cs typeface="Inter" pitchFamily="34" charset="-120"/>
              </a:rPr>
              <a:t>AAE</a:t>
            </a:r>
            <a:endParaRPr lang="en-US" sz="264" dirty="0">
              <a:latin typeface="+mj-ea"/>
              <a:ea typeface="+mj-ea"/>
            </a:endParaRPr>
          </a:p>
        </p:txBody>
      </p:sp>
      <p:sp>
        <p:nvSpPr>
          <p:cNvPr id="150" name="Text 69"/>
          <p:cNvSpPr/>
          <p:nvPr/>
        </p:nvSpPr>
        <p:spPr>
          <a:xfrm>
            <a:off x="4339413" y="2395649"/>
            <a:ext cx="96358" cy="63131"/>
          </a:xfrm>
          <a:prstGeom prst="rect">
            <a:avLst/>
          </a:prstGeom>
          <a:noFill/>
          <a:ln/>
        </p:spPr>
        <p:txBody>
          <a:bodyPr wrap="none" lIns="0" tIns="0" rIns="0" bIns="0" rtlCol="0" anchor="ctr">
            <a:normAutofit fontScale="85000" lnSpcReduction="10000"/>
          </a:bodyPr>
          <a:lstStyle/>
          <a:p>
            <a:r>
              <a:rPr lang="en-US" sz="518" dirty="0">
                <a:solidFill>
                  <a:srgbClr val="99A2A2"/>
                </a:solidFill>
                <a:latin typeface="+mj-ea"/>
                <a:ea typeface="+mj-ea"/>
                <a:cs typeface="Inter" pitchFamily="34" charset="-120"/>
              </a:rPr>
              <a:t>CC</a:t>
            </a:r>
            <a:endParaRPr lang="en-US" sz="518" dirty="0">
              <a:latin typeface="+mj-ea"/>
              <a:ea typeface="+mj-ea"/>
            </a:endParaRPr>
          </a:p>
        </p:txBody>
      </p:sp>
      <p:sp>
        <p:nvSpPr>
          <p:cNvPr id="151" name="Text 70"/>
          <p:cNvSpPr/>
          <p:nvPr/>
        </p:nvSpPr>
        <p:spPr>
          <a:xfrm>
            <a:off x="4478966" y="2249452"/>
            <a:ext cx="186070" cy="39872"/>
          </a:xfrm>
          <a:prstGeom prst="rect">
            <a:avLst/>
          </a:prstGeom>
          <a:noFill/>
          <a:ln/>
        </p:spPr>
        <p:txBody>
          <a:bodyPr wrap="none" lIns="0" tIns="0" rIns="0" bIns="0" rtlCol="0" anchor="ctr">
            <a:normAutofit lnSpcReduction="10000"/>
          </a:bodyPr>
          <a:lstStyle/>
          <a:p>
            <a:r>
              <a:rPr lang="en-US" sz="264" dirty="0">
                <a:solidFill>
                  <a:srgbClr val="CCCDCA"/>
                </a:solidFill>
                <a:latin typeface="+mj-ea"/>
                <a:ea typeface="+mj-ea"/>
                <a:cs typeface="Inter" pitchFamily="34" charset="-120"/>
              </a:rPr>
              <a:t>2021-11-19</a:t>
            </a:r>
            <a:endParaRPr lang="en-US" sz="264" dirty="0">
              <a:latin typeface="+mj-ea"/>
              <a:ea typeface="+mj-ea"/>
            </a:endParaRPr>
          </a:p>
        </p:txBody>
      </p:sp>
      <p:sp>
        <p:nvSpPr>
          <p:cNvPr id="152" name="Text 71"/>
          <p:cNvSpPr/>
          <p:nvPr/>
        </p:nvSpPr>
        <p:spPr>
          <a:xfrm>
            <a:off x="4336091" y="2249452"/>
            <a:ext cx="139552" cy="39872"/>
          </a:xfrm>
          <a:prstGeom prst="rect">
            <a:avLst/>
          </a:prstGeom>
          <a:noFill/>
          <a:ln/>
        </p:spPr>
        <p:txBody>
          <a:bodyPr wrap="none" lIns="0" tIns="0" rIns="0" bIns="0" rtlCol="0" anchor="ctr">
            <a:normAutofit/>
          </a:bodyPr>
          <a:lstStyle/>
          <a:p>
            <a:r>
              <a:rPr lang="en-US" sz="215" dirty="0">
                <a:solidFill>
                  <a:srgbClr val="959693"/>
                </a:solidFill>
                <a:latin typeface="+mj-ea"/>
                <a:ea typeface="+mj-ea"/>
                <a:cs typeface="Inter" pitchFamily="34" charset="-120"/>
              </a:rPr>
              <a:t>薩羅口川器</a:t>
            </a:r>
            <a:endParaRPr lang="en-US" sz="215" dirty="0">
              <a:latin typeface="+mj-ea"/>
              <a:ea typeface="+mj-ea"/>
            </a:endParaRPr>
          </a:p>
        </p:txBody>
      </p:sp>
      <p:sp>
        <p:nvSpPr>
          <p:cNvPr id="153" name="Text 72"/>
          <p:cNvSpPr/>
          <p:nvPr/>
        </p:nvSpPr>
        <p:spPr>
          <a:xfrm>
            <a:off x="4236411" y="2136481"/>
            <a:ext cx="302363" cy="46517"/>
          </a:xfrm>
          <a:prstGeom prst="rect">
            <a:avLst/>
          </a:prstGeom>
          <a:noFill/>
          <a:ln/>
        </p:spPr>
        <p:txBody>
          <a:bodyPr wrap="none" lIns="0" tIns="0" rIns="0" bIns="0" rtlCol="0" anchor="ctr">
            <a:normAutofit fontScale="92500"/>
          </a:bodyPr>
          <a:lstStyle/>
          <a:p>
            <a:r>
              <a:rPr lang="en-US" sz="353" dirty="0">
                <a:solidFill>
                  <a:srgbClr val="9C9C99"/>
                </a:solidFill>
                <a:latin typeface="+mj-ea"/>
                <a:ea typeface="+mj-ea"/>
                <a:cs typeface="Inter" pitchFamily="34" charset="-120"/>
              </a:rPr>
              <a:t>177916771</a:t>
            </a:r>
            <a:endParaRPr lang="en-US" sz="353" dirty="0">
              <a:latin typeface="+mj-ea"/>
              <a:ea typeface="+mj-ea"/>
            </a:endParaRPr>
          </a:p>
        </p:txBody>
      </p:sp>
      <p:sp>
        <p:nvSpPr>
          <p:cNvPr id="154" name="Text 73"/>
          <p:cNvSpPr/>
          <p:nvPr/>
        </p:nvSpPr>
        <p:spPr>
          <a:xfrm>
            <a:off x="4558709" y="1930475"/>
            <a:ext cx="136230" cy="43195"/>
          </a:xfrm>
          <a:prstGeom prst="rect">
            <a:avLst/>
          </a:prstGeom>
          <a:noFill/>
          <a:ln/>
        </p:spPr>
        <p:txBody>
          <a:bodyPr wrap="none" lIns="0" tIns="0" rIns="0" bIns="0" rtlCol="0" anchor="ctr">
            <a:normAutofit/>
          </a:bodyPr>
          <a:lstStyle/>
          <a:p>
            <a:r>
              <a:rPr lang="en-US" sz="230" dirty="0">
                <a:solidFill>
                  <a:srgbClr val="ABABA8"/>
                </a:solidFill>
                <a:latin typeface="+mj-ea"/>
                <a:ea typeface="+mj-ea"/>
                <a:cs typeface="Inter" pitchFamily="34" charset="-120"/>
              </a:rPr>
              <a:t>/LLEOBID</a:t>
            </a:r>
            <a:endParaRPr lang="en-US" sz="230" dirty="0">
              <a:latin typeface="+mj-ea"/>
              <a:ea typeface="+mj-ea"/>
            </a:endParaRPr>
          </a:p>
        </p:txBody>
      </p:sp>
      <p:sp>
        <p:nvSpPr>
          <p:cNvPr id="155" name="Text 74"/>
          <p:cNvSpPr/>
          <p:nvPr/>
        </p:nvSpPr>
        <p:spPr>
          <a:xfrm>
            <a:off x="4425803" y="1930474"/>
            <a:ext cx="132907" cy="39872"/>
          </a:xfrm>
          <a:prstGeom prst="rect">
            <a:avLst/>
          </a:prstGeom>
          <a:noFill/>
          <a:ln/>
        </p:spPr>
        <p:txBody>
          <a:bodyPr wrap="none" lIns="0" tIns="0" rIns="0" bIns="0" rtlCol="0" anchor="ctr">
            <a:normAutofit lnSpcReduction="10000"/>
          </a:bodyPr>
          <a:lstStyle/>
          <a:p>
            <a:r>
              <a:rPr lang="en-US" sz="280" dirty="0">
                <a:solidFill>
                  <a:srgbClr val="61615D"/>
                </a:solidFill>
                <a:latin typeface="+mj-ea"/>
                <a:ea typeface="+mj-ea"/>
                <a:cs typeface="Inter" pitchFamily="34" charset="-120"/>
              </a:rPr>
              <a:t>10021</a:t>
            </a:r>
            <a:endParaRPr lang="en-US" sz="280" dirty="0">
              <a:latin typeface="+mj-ea"/>
              <a:ea typeface="+mj-ea"/>
            </a:endParaRPr>
          </a:p>
        </p:txBody>
      </p:sp>
      <p:sp>
        <p:nvSpPr>
          <p:cNvPr id="157" name="Text 76"/>
          <p:cNvSpPr/>
          <p:nvPr/>
        </p:nvSpPr>
        <p:spPr>
          <a:xfrm>
            <a:off x="4748103" y="1827472"/>
            <a:ext cx="73099" cy="39872"/>
          </a:xfrm>
          <a:prstGeom prst="rect">
            <a:avLst/>
          </a:prstGeom>
          <a:noFill/>
          <a:ln/>
        </p:spPr>
        <p:txBody>
          <a:bodyPr wrap="none" lIns="0" tIns="0" rIns="0" bIns="0" rtlCol="0" anchor="ctr">
            <a:normAutofit/>
          </a:bodyPr>
          <a:lstStyle/>
          <a:p>
            <a:pPr algn="ctr"/>
            <a:r>
              <a:rPr lang="en-US" sz="256" dirty="0">
                <a:solidFill>
                  <a:srgbClr val="BBB9B3"/>
                </a:solidFill>
                <a:latin typeface="+mj-ea"/>
                <a:ea typeface="+mj-ea"/>
                <a:cs typeface="Inter" pitchFamily="34" charset="-120"/>
              </a:rPr>
              <a:t>32%</a:t>
            </a:r>
            <a:endParaRPr lang="en-US" sz="256" dirty="0">
              <a:latin typeface="+mj-ea"/>
              <a:ea typeface="+mj-ea"/>
            </a:endParaRPr>
          </a:p>
        </p:txBody>
      </p:sp>
      <p:sp>
        <p:nvSpPr>
          <p:cNvPr id="158" name="Text 77"/>
          <p:cNvSpPr/>
          <p:nvPr/>
        </p:nvSpPr>
        <p:spPr>
          <a:xfrm>
            <a:off x="4375963" y="1757696"/>
            <a:ext cx="212651" cy="43195"/>
          </a:xfrm>
          <a:prstGeom prst="rect">
            <a:avLst/>
          </a:prstGeom>
          <a:noFill/>
          <a:ln/>
        </p:spPr>
        <p:txBody>
          <a:bodyPr wrap="none" lIns="0" tIns="0" rIns="0" bIns="0" rtlCol="0" anchor="ctr">
            <a:normAutofit/>
          </a:bodyPr>
          <a:lstStyle/>
          <a:p>
            <a:r>
              <a:rPr lang="ja-JP" altLang="en-US" sz="238" b="1" dirty="0">
                <a:solidFill>
                  <a:srgbClr val="B5B5B3"/>
                </a:solidFill>
                <a:latin typeface="+mj-ea"/>
                <a:ea typeface="+mj-ea"/>
                <a:cs typeface="Inter" pitchFamily="34" charset="-120"/>
              </a:rPr>
              <a:t>育成就労　。。。。。</a:t>
            </a:r>
            <a:endParaRPr lang="en-US" sz="238" dirty="0">
              <a:latin typeface="+mj-ea"/>
              <a:ea typeface="+mj-ea"/>
            </a:endParaRPr>
          </a:p>
        </p:txBody>
      </p:sp>
      <p:sp>
        <p:nvSpPr>
          <p:cNvPr id="160" name="Text 79"/>
          <p:cNvSpPr/>
          <p:nvPr/>
        </p:nvSpPr>
        <p:spPr>
          <a:xfrm>
            <a:off x="4578646" y="1535076"/>
            <a:ext cx="46517" cy="59808"/>
          </a:xfrm>
          <a:prstGeom prst="rect">
            <a:avLst/>
          </a:prstGeom>
          <a:noFill/>
          <a:ln/>
        </p:spPr>
        <p:txBody>
          <a:bodyPr wrap="none" lIns="0" tIns="0" rIns="0" bIns="0" rtlCol="0" anchor="ctr">
            <a:normAutofit/>
          </a:bodyPr>
          <a:lstStyle/>
          <a:p>
            <a:pPr algn="ctr"/>
            <a:r>
              <a:rPr lang="en-US" sz="387" dirty="0">
                <a:solidFill>
                  <a:srgbClr val="949795"/>
                </a:solidFill>
                <a:latin typeface="+mj-ea"/>
                <a:ea typeface="+mj-ea"/>
                <a:cs typeface="Inter" pitchFamily="34" charset="-120"/>
              </a:rPr>
              <a:t>Q</a:t>
            </a:r>
            <a:endParaRPr lang="en-US" sz="387" dirty="0">
              <a:latin typeface="+mj-ea"/>
              <a:ea typeface="+mj-ea"/>
            </a:endParaRPr>
          </a:p>
        </p:txBody>
      </p:sp>
      <p:sp>
        <p:nvSpPr>
          <p:cNvPr id="161" name="Text 80"/>
          <p:cNvSpPr/>
          <p:nvPr/>
        </p:nvSpPr>
        <p:spPr>
          <a:xfrm>
            <a:off x="1820826" y="1049966"/>
            <a:ext cx="661212" cy="96358"/>
          </a:xfrm>
          <a:prstGeom prst="rect">
            <a:avLst/>
          </a:prstGeom>
          <a:noFill/>
          <a:ln/>
        </p:spPr>
        <p:txBody>
          <a:bodyPr wrap="none" lIns="0" tIns="0" rIns="0" bIns="0" rtlCol="0" anchor="ctr">
            <a:normAutofit/>
          </a:bodyPr>
          <a:lstStyle/>
          <a:p>
            <a:r>
              <a:rPr lang="en-US" sz="570" dirty="0">
                <a:solidFill>
                  <a:srgbClr val="6A6A67"/>
                </a:solidFill>
                <a:latin typeface="+mj-ea"/>
                <a:ea typeface="+mj-ea"/>
                <a:cs typeface="Inter" pitchFamily="34" charset="-120"/>
              </a:rPr>
              <a:t>LMS</a:t>
            </a:r>
            <a:r>
              <a:rPr lang="ja-JP" altLang="en-US" sz="570" dirty="0">
                <a:solidFill>
                  <a:srgbClr val="6A6A67"/>
                </a:solidFill>
                <a:latin typeface="+mj-ea"/>
                <a:ea typeface="+mj-ea"/>
                <a:cs typeface="Inter" pitchFamily="34" charset="-120"/>
              </a:rPr>
              <a:t>ダッシュボ</a:t>
            </a:r>
            <a:r>
              <a:rPr lang="en-US" sz="570" dirty="0">
                <a:solidFill>
                  <a:srgbClr val="6A6A67"/>
                </a:solidFill>
                <a:latin typeface="+mj-ea"/>
                <a:ea typeface="+mj-ea"/>
                <a:cs typeface="Inter" pitchFamily="34" charset="-120"/>
              </a:rPr>
              <a:t>ード</a:t>
            </a:r>
            <a:endParaRPr lang="en-US" sz="570" dirty="0">
              <a:latin typeface="+mj-ea"/>
              <a:ea typeface="+mj-ea"/>
            </a:endParaRPr>
          </a:p>
        </p:txBody>
      </p:sp>
      <p:sp>
        <p:nvSpPr>
          <p:cNvPr id="162" name="Text 81"/>
          <p:cNvSpPr/>
          <p:nvPr/>
        </p:nvSpPr>
        <p:spPr>
          <a:xfrm>
            <a:off x="1041908" y="275784"/>
            <a:ext cx="8519337" cy="639788"/>
          </a:xfrm>
          <a:prstGeom prst="rect">
            <a:avLst/>
          </a:prstGeom>
          <a:noFill/>
          <a:ln/>
        </p:spPr>
        <p:txBody>
          <a:bodyPr wrap="none" lIns="0" tIns="0" rIns="0" bIns="0" rtlCol="0" anchor="ctr">
            <a:normAutofit/>
          </a:bodyPr>
          <a:lstStyle/>
          <a:p>
            <a:r>
              <a:rPr lang="ja-JP" altLang="en-US" sz="1400" b="1" dirty="0">
                <a:solidFill>
                  <a:srgbClr val="2D2E2E"/>
                </a:solidFill>
                <a:latin typeface="+mj-ea"/>
                <a:ea typeface="+mj-ea"/>
                <a:cs typeface="Noto Sans JP" pitchFamily="34" charset="-120"/>
              </a:rPr>
              <a:t>独自の強み　</a:t>
            </a:r>
            <a:r>
              <a:rPr lang="en-US" sz="1400" b="1" dirty="0" err="1">
                <a:solidFill>
                  <a:srgbClr val="1C1D1C"/>
                </a:solidFill>
                <a:latin typeface="+mj-ea"/>
                <a:ea typeface="+mj-ea"/>
                <a:cs typeface="Inter" pitchFamily="34" charset="-120"/>
              </a:rPr>
              <a:t>監査に即答できる「証拠」を。事務作業を</a:t>
            </a:r>
            <a:r>
              <a:rPr lang="ja-JP" altLang="en-US" sz="1400" b="1" dirty="0">
                <a:solidFill>
                  <a:srgbClr val="1C1D1C"/>
                </a:solidFill>
                <a:latin typeface="+mj-ea"/>
                <a:ea typeface="+mj-ea"/>
                <a:cs typeface="Inter" pitchFamily="34" charset="-120"/>
              </a:rPr>
              <a:t>軽減</a:t>
            </a:r>
            <a:r>
              <a:rPr lang="en-US" sz="1400" b="1" dirty="0" err="1">
                <a:solidFill>
                  <a:srgbClr val="1C1D1C"/>
                </a:solidFill>
                <a:latin typeface="+mj-ea"/>
                <a:ea typeface="+mj-ea"/>
                <a:cs typeface="Inter" pitchFamily="34" charset="-120"/>
              </a:rPr>
              <a:t>するLMSの力</a:t>
            </a:r>
            <a:endParaRPr lang="en-US" sz="1400" dirty="0">
              <a:latin typeface="+mj-ea"/>
              <a:ea typeface="+mj-ea"/>
            </a:endParaRPr>
          </a:p>
        </p:txBody>
      </p:sp>
      <p:sp>
        <p:nvSpPr>
          <p:cNvPr id="163" name="テキスト ボックス 162">
            <a:extLst>
              <a:ext uri="{FF2B5EF4-FFF2-40B4-BE49-F238E27FC236}">
                <a16:creationId xmlns:a16="http://schemas.microsoft.com/office/drawing/2014/main" id="{765A258F-7184-A58F-A465-B7AA0FC30339}"/>
              </a:ext>
            </a:extLst>
          </p:cNvPr>
          <p:cNvSpPr txBox="1"/>
          <p:nvPr/>
        </p:nvSpPr>
        <p:spPr>
          <a:xfrm>
            <a:off x="5301577" y="674549"/>
            <a:ext cx="1750800" cy="213585"/>
          </a:xfrm>
          <a:prstGeom prst="rect">
            <a:avLst/>
          </a:prstGeom>
          <a:noFill/>
        </p:spPr>
        <p:txBody>
          <a:bodyPr wrap="none" rtlCol="0">
            <a:spAutoFit/>
          </a:bodyPr>
          <a:lstStyle/>
          <a:p>
            <a:r>
              <a:rPr lang="ja-JP" altLang="en-US" sz="788" b="1" dirty="0">
                <a:solidFill>
                  <a:srgbClr val="1C1D1C"/>
                </a:solidFill>
                <a:latin typeface="+mj-ea"/>
                <a:ea typeface="+mj-ea"/>
                <a:cs typeface="Inter" pitchFamily="34" charset="-120"/>
              </a:rPr>
              <a:t>（ラーニングマネージメントシステム）</a:t>
            </a:r>
            <a:endParaRPr kumimoji="1" lang="ja-JP" altLang="en-US" sz="788" dirty="0"/>
          </a:p>
        </p:txBody>
      </p:sp>
      <p:sp>
        <p:nvSpPr>
          <p:cNvPr id="164" name="Text 4">
            <a:extLst>
              <a:ext uri="{FF2B5EF4-FFF2-40B4-BE49-F238E27FC236}">
                <a16:creationId xmlns:a16="http://schemas.microsoft.com/office/drawing/2014/main" id="{9D615255-2A18-0DE6-83F7-E4E1EADCA60B}"/>
              </a:ext>
            </a:extLst>
          </p:cNvPr>
          <p:cNvSpPr/>
          <p:nvPr/>
        </p:nvSpPr>
        <p:spPr>
          <a:xfrm>
            <a:off x="7718574" y="3974091"/>
            <a:ext cx="1049965" cy="368817"/>
          </a:xfrm>
          <a:prstGeom prst="rect">
            <a:avLst/>
          </a:prstGeom>
          <a:noFill/>
          <a:ln/>
        </p:spPr>
        <p:txBody>
          <a:bodyPr wrap="none" lIns="0" tIns="0" rIns="0" bIns="0" rtlCol="0" anchor="ctr">
            <a:normAutofit/>
          </a:bodyPr>
          <a:lstStyle/>
          <a:p>
            <a:r>
              <a:rPr lang="ja-JP" altLang="en-US" sz="743" b="1" dirty="0">
                <a:solidFill>
                  <a:srgbClr val="434140"/>
                </a:solidFill>
                <a:latin typeface="+mj-ea"/>
                <a:ea typeface="+mj-ea"/>
                <a:cs typeface="Inter" pitchFamily="34" charset="-120"/>
              </a:rPr>
              <a:t>国家資格「登録日本語教員」</a:t>
            </a:r>
            <a:endParaRPr lang="en-US" altLang="ja-JP" sz="743" b="1" dirty="0">
              <a:solidFill>
                <a:srgbClr val="434140"/>
              </a:solidFill>
              <a:latin typeface="+mj-ea"/>
              <a:ea typeface="+mj-ea"/>
              <a:cs typeface="Inter" pitchFamily="34" charset="-120"/>
            </a:endParaRPr>
          </a:p>
          <a:p>
            <a:r>
              <a:rPr lang="en-US" sz="743" b="1" dirty="0">
                <a:solidFill>
                  <a:srgbClr val="434140"/>
                </a:solidFill>
                <a:latin typeface="+mj-ea"/>
                <a:ea typeface="+mj-ea"/>
                <a:cs typeface="Inter" pitchFamily="34" charset="-120"/>
              </a:rPr>
              <a:t>の</a:t>
            </a:r>
            <a:r>
              <a:rPr lang="ja-JP" altLang="en-US" sz="743" b="1" dirty="0">
                <a:solidFill>
                  <a:srgbClr val="434140"/>
                </a:solidFill>
                <a:latin typeface="+mj-ea"/>
                <a:ea typeface="+mj-ea"/>
                <a:cs typeface="Inter" pitchFamily="34" charset="-120"/>
              </a:rPr>
              <a:t>監修</a:t>
            </a:r>
            <a:endParaRPr lang="en-US" sz="743" dirty="0">
              <a:latin typeface="+mj-ea"/>
              <a:ea typeface="+mj-ea"/>
            </a:endParaRPr>
          </a:p>
        </p:txBody>
      </p:sp>
      <p:sp>
        <p:nvSpPr>
          <p:cNvPr id="165" name="Text 3">
            <a:extLst>
              <a:ext uri="{FF2B5EF4-FFF2-40B4-BE49-F238E27FC236}">
                <a16:creationId xmlns:a16="http://schemas.microsoft.com/office/drawing/2014/main" id="{F12210D3-64E0-56A4-C749-4FE2CC54597F}"/>
              </a:ext>
            </a:extLst>
          </p:cNvPr>
          <p:cNvSpPr/>
          <p:nvPr/>
        </p:nvSpPr>
        <p:spPr>
          <a:xfrm>
            <a:off x="7716235" y="4184908"/>
            <a:ext cx="1093160" cy="521660"/>
          </a:xfrm>
          <a:prstGeom prst="rect">
            <a:avLst/>
          </a:prstGeom>
          <a:noFill/>
          <a:ln/>
        </p:spPr>
        <p:txBody>
          <a:bodyPr wrap="none" lIns="0" tIns="0" rIns="0" bIns="0" rtlCol="0" anchor="ctr">
            <a:normAutofit/>
          </a:bodyPr>
          <a:lstStyle/>
          <a:p>
            <a:r>
              <a:rPr lang="ja-JP" altLang="en-US" sz="719" b="1" dirty="0">
                <a:solidFill>
                  <a:srgbClr val="494646"/>
                </a:solidFill>
                <a:latin typeface="+mj-ea"/>
                <a:ea typeface="+mj-ea"/>
                <a:cs typeface="Inter" pitchFamily="34" charset="-120"/>
              </a:rPr>
              <a:t>資格者のお墨付きが</a:t>
            </a:r>
            <a:endParaRPr lang="en-US" altLang="ja-JP" sz="719" b="1" dirty="0">
              <a:solidFill>
                <a:srgbClr val="494646"/>
              </a:solidFill>
              <a:latin typeface="+mj-ea"/>
              <a:ea typeface="+mj-ea"/>
              <a:cs typeface="Inter" pitchFamily="34" charset="-120"/>
            </a:endParaRPr>
          </a:p>
          <a:p>
            <a:r>
              <a:rPr lang="ja-JP" altLang="en-US" sz="719" b="1" dirty="0">
                <a:solidFill>
                  <a:srgbClr val="494646"/>
                </a:solidFill>
                <a:latin typeface="+mj-ea"/>
                <a:ea typeface="+mj-ea"/>
                <a:cs typeface="Inter" pitchFamily="34" charset="-120"/>
              </a:rPr>
              <a:t>当局の許可を促します。</a:t>
            </a:r>
            <a:endParaRPr lang="en-US" sz="719" dirty="0">
              <a:latin typeface="+mj-ea"/>
              <a:ea typeface="+mj-ea"/>
            </a:endParaRPr>
          </a:p>
        </p:txBody>
      </p:sp>
      <p:sp>
        <p:nvSpPr>
          <p:cNvPr id="4" name="テキスト ボックス 3">
            <a:extLst>
              <a:ext uri="{FF2B5EF4-FFF2-40B4-BE49-F238E27FC236}">
                <a16:creationId xmlns:a16="http://schemas.microsoft.com/office/drawing/2014/main" id="{4D61FF7F-B4FC-C225-33D4-4487E97C7605}"/>
              </a:ext>
            </a:extLst>
          </p:cNvPr>
          <p:cNvSpPr txBox="1"/>
          <p:nvPr/>
        </p:nvSpPr>
        <p:spPr>
          <a:xfrm>
            <a:off x="182167" y="75375"/>
            <a:ext cx="3462807" cy="307777"/>
          </a:xfrm>
          <a:prstGeom prst="rect">
            <a:avLst/>
          </a:prstGeom>
          <a:noFill/>
        </p:spPr>
        <p:txBody>
          <a:bodyPr wrap="none" rtlCol="0">
            <a:spAutoFit/>
          </a:bodyPr>
          <a:lstStyle/>
          <a:p>
            <a:r>
              <a:rPr lang="en-US" altLang="ja-JP" sz="1400" b="1" dirty="0" err="1">
                <a:solidFill>
                  <a:srgbClr val="292A2A"/>
                </a:solidFill>
                <a:latin typeface="+mj-ea"/>
                <a:cs typeface="Inter" pitchFamily="34" charset="-120"/>
              </a:rPr>
              <a:t>ダイレクト・サポートシステム</a:t>
            </a:r>
            <a:r>
              <a:rPr lang="ja-JP" altLang="en-US" sz="1400" b="1" dirty="0">
                <a:solidFill>
                  <a:srgbClr val="2D2E2E"/>
                </a:solidFill>
                <a:latin typeface="+mj-ea"/>
                <a:ea typeface="+mj-ea"/>
                <a:cs typeface="Noto Sans JP" pitchFamily="34" charset="-120"/>
              </a:rPr>
              <a:t>独自の強み②　</a:t>
            </a:r>
            <a:endParaRPr kumimoji="1" lang="ja-JP" altLang="en-US" sz="14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6907840" cy="5103628"/>
          </a:xfrm>
          <a:prstGeom prst="rect">
            <a:avLst/>
          </a:prstGeom>
        </p:spPr>
      </p:pic>
      <p:pic>
        <p:nvPicPr>
          <p:cNvPr id="3" name="Image 1" descr="preencoded.png"/>
          <p:cNvPicPr>
            <a:picLocks noChangeAspect="1"/>
          </p:cNvPicPr>
          <p:nvPr/>
        </p:nvPicPr>
        <p:blipFill>
          <a:blip r:embed="rId4"/>
          <a:stretch>
            <a:fillRect/>
          </a:stretch>
        </p:blipFill>
        <p:spPr>
          <a:xfrm>
            <a:off x="9107451" y="0"/>
            <a:ext cx="36549" cy="5103628"/>
          </a:xfrm>
          <a:prstGeom prst="rect">
            <a:avLst/>
          </a:prstGeom>
        </p:spPr>
      </p:pic>
      <p:sp>
        <p:nvSpPr>
          <p:cNvPr id="4" name="Shape 0"/>
          <p:cNvSpPr/>
          <p:nvPr/>
        </p:nvSpPr>
        <p:spPr>
          <a:xfrm>
            <a:off x="0" y="903767"/>
            <a:ext cx="1139677" cy="3090087"/>
          </a:xfrm>
          <a:prstGeom prst="rect">
            <a:avLst/>
          </a:prstGeom>
          <a:solidFill>
            <a:srgbClr val="EAEFF1"/>
          </a:solidFill>
          <a:ln/>
        </p:spPr>
        <p:txBody>
          <a:bodyPr/>
          <a:lstStyle/>
          <a:p>
            <a:endParaRPr lang="ja-JP" altLang="en-US">
              <a:latin typeface="+mj-ea"/>
              <a:ea typeface="+mj-ea"/>
            </a:endParaRPr>
          </a:p>
        </p:txBody>
      </p:sp>
      <p:pic>
        <p:nvPicPr>
          <p:cNvPr id="5" name="Image 2" descr="preencoded.png"/>
          <p:cNvPicPr>
            <a:picLocks noChangeAspect="1"/>
          </p:cNvPicPr>
          <p:nvPr/>
        </p:nvPicPr>
        <p:blipFill>
          <a:blip r:embed="rId5"/>
          <a:stretch>
            <a:fillRect/>
          </a:stretch>
        </p:blipFill>
        <p:spPr>
          <a:xfrm>
            <a:off x="6884581" y="0"/>
            <a:ext cx="2256096" cy="5103628"/>
          </a:xfrm>
          <a:prstGeom prst="rect">
            <a:avLst/>
          </a:prstGeom>
        </p:spPr>
      </p:pic>
      <p:pic>
        <p:nvPicPr>
          <p:cNvPr id="8" name="Image 4" descr="preencoded.png"/>
          <p:cNvPicPr>
            <a:picLocks noChangeAspect="1"/>
          </p:cNvPicPr>
          <p:nvPr/>
        </p:nvPicPr>
        <p:blipFill>
          <a:blip r:embed="rId6"/>
          <a:stretch>
            <a:fillRect/>
          </a:stretch>
        </p:blipFill>
        <p:spPr>
          <a:xfrm>
            <a:off x="1228345" y="4631143"/>
            <a:ext cx="63131" cy="63131"/>
          </a:xfrm>
          <a:prstGeom prst="rect">
            <a:avLst/>
          </a:prstGeom>
        </p:spPr>
      </p:pic>
      <p:pic>
        <p:nvPicPr>
          <p:cNvPr id="9" name="Image 5" descr="preencoded.png"/>
          <p:cNvPicPr>
            <a:picLocks noChangeAspect="1"/>
          </p:cNvPicPr>
          <p:nvPr/>
        </p:nvPicPr>
        <p:blipFill>
          <a:blip r:embed="rId7"/>
          <a:stretch>
            <a:fillRect/>
          </a:stretch>
        </p:blipFill>
        <p:spPr>
          <a:xfrm>
            <a:off x="1231668" y="4374300"/>
            <a:ext cx="59808" cy="63131"/>
          </a:xfrm>
          <a:prstGeom prst="rect">
            <a:avLst/>
          </a:prstGeom>
        </p:spPr>
      </p:pic>
      <p:sp>
        <p:nvSpPr>
          <p:cNvPr id="10" name="Text 2"/>
          <p:cNvSpPr/>
          <p:nvPr/>
        </p:nvSpPr>
        <p:spPr>
          <a:xfrm>
            <a:off x="1150644" y="4230477"/>
            <a:ext cx="7036617" cy="631308"/>
          </a:xfrm>
          <a:prstGeom prst="rect">
            <a:avLst/>
          </a:prstGeom>
          <a:noFill/>
          <a:ln/>
        </p:spPr>
        <p:txBody>
          <a:bodyPr wrap="none" lIns="0" tIns="0" rIns="0" bIns="0" rtlCol="0" anchor="ctr">
            <a:normAutofit/>
          </a:bodyPr>
          <a:lstStyle/>
          <a:p>
            <a:pPr marL="0" indent="0" algn="ctr">
              <a:buNone/>
            </a:pPr>
            <a:r>
              <a:rPr lang="ja-JP" altLang="en-US" sz="1682" b="1" dirty="0">
                <a:solidFill>
                  <a:srgbClr val="39393A"/>
                </a:solidFill>
                <a:latin typeface="+mj-ea"/>
                <a:ea typeface="+mj-ea"/>
                <a:cs typeface="Noto Sans JP" pitchFamily="34" charset="-120"/>
              </a:rPr>
              <a:t>登録教員による</a:t>
            </a:r>
            <a:r>
              <a:rPr lang="en-US" sz="1682" b="1" dirty="0" err="1">
                <a:solidFill>
                  <a:srgbClr val="39393A"/>
                </a:solidFill>
                <a:latin typeface="+mj-ea"/>
                <a:ea typeface="+mj-ea"/>
                <a:cs typeface="Noto Sans JP" pitchFamily="34" charset="-120"/>
              </a:rPr>
              <a:t>同じ基準で修了証が発行される「説明可能な」品質管理</a:t>
            </a:r>
            <a:r>
              <a:rPr lang="en-US" sz="1682" b="1" dirty="0">
                <a:solidFill>
                  <a:srgbClr val="39393A"/>
                </a:solidFill>
                <a:latin typeface="+mj-ea"/>
                <a:ea typeface="+mj-ea"/>
                <a:cs typeface="Noto Sans JP" pitchFamily="34" charset="-120"/>
              </a:rPr>
              <a:t>。</a:t>
            </a:r>
          </a:p>
          <a:p>
            <a:pPr marL="0" indent="0" algn="ctr">
              <a:buNone/>
            </a:pPr>
            <a:r>
              <a:rPr lang="en-US" sz="1682" b="1" dirty="0" err="1">
                <a:solidFill>
                  <a:srgbClr val="39393A"/>
                </a:solidFill>
                <a:latin typeface="+mj-ea"/>
                <a:ea typeface="+mj-ea"/>
                <a:cs typeface="Noto Sans JP" pitchFamily="34" charset="-120"/>
              </a:rPr>
              <a:t>教員個人の力量に依存しない、組織としての統一された評価システム</a:t>
            </a:r>
            <a:r>
              <a:rPr lang="en-US" sz="1682" b="1" dirty="0">
                <a:solidFill>
                  <a:srgbClr val="39393A"/>
                </a:solidFill>
                <a:latin typeface="+mj-ea"/>
                <a:ea typeface="+mj-ea"/>
                <a:cs typeface="Noto Sans JP" pitchFamily="34" charset="-120"/>
              </a:rPr>
              <a:t>。</a:t>
            </a:r>
            <a:endParaRPr lang="en-US" sz="1682" dirty="0">
              <a:latin typeface="+mj-ea"/>
              <a:ea typeface="+mj-ea"/>
            </a:endParaRPr>
          </a:p>
        </p:txBody>
      </p:sp>
      <p:pic>
        <p:nvPicPr>
          <p:cNvPr id="11" name="Image 6" descr="preencoded.png"/>
          <p:cNvPicPr>
            <a:picLocks noChangeAspect="1"/>
          </p:cNvPicPr>
          <p:nvPr/>
        </p:nvPicPr>
        <p:blipFill>
          <a:blip r:embed="rId8"/>
          <a:stretch>
            <a:fillRect/>
          </a:stretch>
        </p:blipFill>
        <p:spPr>
          <a:xfrm>
            <a:off x="7399596" y="986834"/>
            <a:ext cx="1239358" cy="2844209"/>
          </a:xfrm>
          <a:prstGeom prst="rect">
            <a:avLst/>
          </a:prstGeom>
        </p:spPr>
      </p:pic>
      <p:pic>
        <p:nvPicPr>
          <p:cNvPr id="12" name="Image 7" descr="preencoded.png"/>
          <p:cNvPicPr>
            <a:picLocks noChangeAspect="1"/>
          </p:cNvPicPr>
          <p:nvPr/>
        </p:nvPicPr>
        <p:blipFill>
          <a:blip r:embed="rId9"/>
          <a:stretch>
            <a:fillRect/>
          </a:stretch>
        </p:blipFill>
        <p:spPr>
          <a:xfrm>
            <a:off x="7452759" y="2418907"/>
            <a:ext cx="1073224" cy="1292520"/>
          </a:xfrm>
          <a:prstGeom prst="rect">
            <a:avLst/>
          </a:prstGeom>
        </p:spPr>
      </p:pic>
      <p:pic>
        <p:nvPicPr>
          <p:cNvPr id="13" name="Image 8" descr="preencoded.png"/>
          <p:cNvPicPr>
            <a:picLocks noChangeAspect="1"/>
          </p:cNvPicPr>
          <p:nvPr/>
        </p:nvPicPr>
        <p:blipFill>
          <a:blip r:embed="rId10"/>
          <a:stretch>
            <a:fillRect/>
          </a:stretch>
        </p:blipFill>
        <p:spPr>
          <a:xfrm>
            <a:off x="7452759" y="1033352"/>
            <a:ext cx="1076547" cy="1285875"/>
          </a:xfrm>
          <a:prstGeom prst="rect">
            <a:avLst/>
          </a:prstGeom>
        </p:spPr>
      </p:pic>
      <p:sp>
        <p:nvSpPr>
          <p:cNvPr id="14" name="Text 3"/>
          <p:cNvSpPr/>
          <p:nvPr/>
        </p:nvSpPr>
        <p:spPr>
          <a:xfrm>
            <a:off x="7665410" y="2837564"/>
            <a:ext cx="677826" cy="229265"/>
          </a:xfrm>
          <a:prstGeom prst="rect">
            <a:avLst/>
          </a:prstGeom>
          <a:noFill/>
          <a:ln/>
        </p:spPr>
        <p:txBody>
          <a:bodyPr wrap="none" lIns="0" tIns="0" rIns="0" bIns="0" rtlCol="0" anchor="ctr">
            <a:normAutofit/>
          </a:bodyPr>
          <a:lstStyle/>
          <a:p>
            <a:pPr marL="0" indent="0" algn="l">
              <a:buNone/>
            </a:pPr>
            <a:r>
              <a:rPr lang="en-US" sz="1324" b="1" dirty="0">
                <a:solidFill>
                  <a:srgbClr val="3A3A3A"/>
                </a:solidFill>
                <a:latin typeface="+mj-ea"/>
                <a:ea typeface="+mj-ea"/>
                <a:cs typeface="Noto Sans SC" pitchFamily="34" charset="-120"/>
              </a:rPr>
              <a:t>国家資格</a:t>
            </a:r>
            <a:endParaRPr lang="en-US" sz="1324" dirty="0">
              <a:latin typeface="+mj-ea"/>
              <a:ea typeface="+mj-ea"/>
            </a:endParaRPr>
          </a:p>
        </p:txBody>
      </p:sp>
      <p:sp>
        <p:nvSpPr>
          <p:cNvPr id="15" name="Text 4"/>
          <p:cNvSpPr/>
          <p:nvPr/>
        </p:nvSpPr>
        <p:spPr>
          <a:xfrm>
            <a:off x="7569052" y="1302278"/>
            <a:ext cx="840637" cy="448561"/>
          </a:xfrm>
          <a:prstGeom prst="rect">
            <a:avLst/>
          </a:prstGeom>
          <a:noFill/>
          <a:ln/>
        </p:spPr>
        <p:txBody>
          <a:bodyPr wrap="none" lIns="0" tIns="0" rIns="0" bIns="0" rtlCol="0" anchor="ctr">
            <a:normAutofit/>
          </a:bodyPr>
          <a:lstStyle/>
          <a:p>
            <a:pPr marL="0" indent="0" algn="ctr">
              <a:buNone/>
            </a:pPr>
            <a:r>
              <a:rPr lang="en-US" sz="1350" b="1" dirty="0">
                <a:solidFill>
                  <a:srgbClr val="383837"/>
                </a:solidFill>
                <a:latin typeface="+mj-ea"/>
                <a:ea typeface="+mj-ea"/>
                <a:cs typeface="Noto Sans SC" pitchFamily="34" charset="-120"/>
              </a:rPr>
              <a:t>JITCO</a:t>
            </a:r>
          </a:p>
          <a:p>
            <a:pPr marL="0" indent="0" algn="ctr">
              <a:buNone/>
            </a:pPr>
            <a:r>
              <a:rPr lang="ja-JP" altLang="en-US" sz="1350" b="1" dirty="0">
                <a:solidFill>
                  <a:srgbClr val="383837"/>
                </a:solidFill>
                <a:latin typeface="+mj-ea"/>
                <a:ea typeface="+mj-ea"/>
                <a:cs typeface="Noto Sans SC" pitchFamily="34" charset="-120"/>
              </a:rPr>
              <a:t>実務基準</a:t>
            </a:r>
            <a:endParaRPr lang="en-US" sz="1350" b="1" dirty="0">
              <a:solidFill>
                <a:srgbClr val="383837"/>
              </a:solidFill>
              <a:latin typeface="+mj-ea"/>
              <a:ea typeface="+mj-ea"/>
              <a:cs typeface="Noto Sans SC" pitchFamily="34" charset="-120"/>
            </a:endParaRPr>
          </a:p>
        </p:txBody>
      </p:sp>
      <p:pic>
        <p:nvPicPr>
          <p:cNvPr id="16" name="Image 9" descr="preencoded.png"/>
          <p:cNvPicPr>
            <a:picLocks noChangeAspect="1"/>
          </p:cNvPicPr>
          <p:nvPr/>
        </p:nvPicPr>
        <p:blipFill>
          <a:blip r:embed="rId11"/>
          <a:stretch>
            <a:fillRect/>
          </a:stretch>
        </p:blipFill>
        <p:spPr>
          <a:xfrm>
            <a:off x="1933797" y="897122"/>
            <a:ext cx="5269762" cy="3133282"/>
          </a:xfrm>
          <a:prstGeom prst="rect">
            <a:avLst/>
          </a:prstGeom>
        </p:spPr>
      </p:pic>
      <p:sp>
        <p:nvSpPr>
          <p:cNvPr id="17" name="Shape 5"/>
          <p:cNvSpPr/>
          <p:nvPr/>
        </p:nvSpPr>
        <p:spPr>
          <a:xfrm>
            <a:off x="1933797" y="3226317"/>
            <a:ext cx="5266439" cy="760892"/>
          </a:xfrm>
          <a:prstGeom prst="rect">
            <a:avLst/>
          </a:prstGeom>
          <a:solidFill>
            <a:srgbClr val="072740"/>
          </a:solidFill>
          <a:ln/>
        </p:spPr>
        <p:txBody>
          <a:bodyPr/>
          <a:lstStyle/>
          <a:p>
            <a:endParaRPr lang="ja-JP" altLang="en-US">
              <a:latin typeface="+mj-ea"/>
              <a:ea typeface="+mj-ea"/>
            </a:endParaRPr>
          </a:p>
        </p:txBody>
      </p:sp>
      <p:sp>
        <p:nvSpPr>
          <p:cNvPr id="18" name="Text 6"/>
          <p:cNvSpPr/>
          <p:nvPr/>
        </p:nvSpPr>
        <p:spPr>
          <a:xfrm>
            <a:off x="3312706" y="3668233"/>
            <a:ext cx="2558459" cy="212651"/>
          </a:xfrm>
          <a:prstGeom prst="rect">
            <a:avLst/>
          </a:prstGeom>
          <a:noFill/>
          <a:ln/>
        </p:spPr>
        <p:txBody>
          <a:bodyPr wrap="none" lIns="0" tIns="0" rIns="0" bIns="0" rtlCol="0" anchor="ctr">
            <a:normAutofit/>
          </a:bodyPr>
          <a:lstStyle/>
          <a:p>
            <a:pPr marL="0" indent="0" algn="l">
              <a:buNone/>
            </a:pPr>
            <a:r>
              <a:rPr lang="en-US" sz="1156" b="1" dirty="0">
                <a:solidFill>
                  <a:srgbClr val="B3BEC4"/>
                </a:solidFill>
                <a:latin typeface="+mj-ea"/>
                <a:ea typeface="+mj-ea"/>
                <a:cs typeface="Noto Sans JP" pitchFamily="34" charset="-120"/>
              </a:rPr>
              <a:t>(国家資格保持者限定のネットワーク）</a:t>
            </a:r>
            <a:endParaRPr lang="en-US" sz="1156" dirty="0">
              <a:latin typeface="+mj-ea"/>
              <a:ea typeface="+mj-ea"/>
            </a:endParaRPr>
          </a:p>
        </p:txBody>
      </p:sp>
      <p:sp>
        <p:nvSpPr>
          <p:cNvPr id="19" name="Text 7"/>
          <p:cNvSpPr/>
          <p:nvPr/>
        </p:nvSpPr>
        <p:spPr>
          <a:xfrm>
            <a:off x="3254513" y="3345933"/>
            <a:ext cx="1704532" cy="295718"/>
          </a:xfrm>
          <a:prstGeom prst="rect">
            <a:avLst/>
          </a:prstGeom>
          <a:noFill/>
          <a:ln/>
        </p:spPr>
        <p:txBody>
          <a:bodyPr wrap="none" lIns="0" tIns="0" rIns="0" bIns="0" rtlCol="0" anchor="ctr">
            <a:normAutofit/>
          </a:bodyPr>
          <a:lstStyle/>
          <a:p>
            <a:pPr marL="0" indent="0" algn="l">
              <a:buNone/>
            </a:pPr>
            <a:r>
              <a:rPr lang="en-US" sz="1913" b="1" dirty="0" err="1">
                <a:solidFill>
                  <a:srgbClr val="CAD2D6"/>
                </a:solidFill>
                <a:latin typeface="+mj-ea"/>
                <a:ea typeface="+mj-ea"/>
                <a:cs typeface="Noto Sans SC" pitchFamily="34" charset="-120"/>
              </a:rPr>
              <a:t>登録日本語教員</a:t>
            </a:r>
            <a:r>
              <a:rPr lang="ja-JP" altLang="en-US" sz="1913" b="1" dirty="0">
                <a:solidFill>
                  <a:srgbClr val="CAD2D6"/>
                </a:solidFill>
                <a:latin typeface="+mj-ea"/>
                <a:ea typeface="+mj-ea"/>
                <a:cs typeface="Noto Sans SC" pitchFamily="34" charset="-120"/>
              </a:rPr>
              <a:t>の信頼</a:t>
            </a:r>
            <a:endParaRPr lang="en-US" sz="1913" dirty="0">
              <a:latin typeface="+mj-ea"/>
              <a:ea typeface="+mj-ea"/>
            </a:endParaRPr>
          </a:p>
        </p:txBody>
      </p:sp>
      <p:pic>
        <p:nvPicPr>
          <p:cNvPr id="23" name="Image 11" descr="preencoded.png"/>
          <p:cNvPicPr>
            <a:picLocks noChangeAspect="1"/>
          </p:cNvPicPr>
          <p:nvPr/>
        </p:nvPicPr>
        <p:blipFill>
          <a:blip r:embed="rId12"/>
          <a:stretch>
            <a:fillRect/>
          </a:stretch>
        </p:blipFill>
        <p:spPr>
          <a:xfrm>
            <a:off x="3304264" y="911931"/>
            <a:ext cx="2528555" cy="1834116"/>
          </a:xfrm>
          <a:prstGeom prst="rect">
            <a:avLst/>
          </a:prstGeom>
        </p:spPr>
      </p:pic>
      <p:sp>
        <p:nvSpPr>
          <p:cNvPr id="24" name="Shape 10"/>
          <p:cNvSpPr/>
          <p:nvPr/>
        </p:nvSpPr>
        <p:spPr>
          <a:xfrm>
            <a:off x="3312706" y="1448686"/>
            <a:ext cx="2518587" cy="760892"/>
          </a:xfrm>
          <a:prstGeom prst="rect">
            <a:avLst/>
          </a:prstGeom>
          <a:solidFill>
            <a:srgbClr val="346E38"/>
          </a:solidFill>
          <a:ln/>
        </p:spPr>
        <p:txBody>
          <a:bodyPr/>
          <a:lstStyle/>
          <a:p>
            <a:endParaRPr lang="ja-JP" altLang="en-US">
              <a:latin typeface="+mj-ea"/>
              <a:ea typeface="+mj-ea"/>
            </a:endParaRPr>
          </a:p>
        </p:txBody>
      </p:sp>
      <p:sp>
        <p:nvSpPr>
          <p:cNvPr id="25" name="Text 11"/>
          <p:cNvSpPr/>
          <p:nvPr/>
        </p:nvSpPr>
        <p:spPr>
          <a:xfrm>
            <a:off x="3525358" y="1903892"/>
            <a:ext cx="2133157" cy="212651"/>
          </a:xfrm>
          <a:prstGeom prst="rect">
            <a:avLst/>
          </a:prstGeom>
          <a:noFill/>
          <a:ln/>
        </p:spPr>
        <p:txBody>
          <a:bodyPr wrap="none" lIns="0" tIns="0" rIns="0" bIns="0" rtlCol="0" anchor="ctr">
            <a:normAutofit/>
          </a:bodyPr>
          <a:lstStyle/>
          <a:p>
            <a:pPr marL="0" indent="0" algn="l">
              <a:buNone/>
            </a:pPr>
            <a:r>
              <a:rPr lang="en-US" sz="1206" b="1" dirty="0">
                <a:solidFill>
                  <a:srgbClr val="B6CDB7"/>
                </a:solidFill>
                <a:latin typeface="+mj-ea"/>
                <a:ea typeface="+mj-ea"/>
                <a:cs typeface="Noto Sans JP" pitchFamily="34" charset="-120"/>
              </a:rPr>
              <a:t>(出席率80%以上＋確認テスト)</a:t>
            </a:r>
            <a:endParaRPr lang="en-US" sz="1206" dirty="0">
              <a:latin typeface="+mj-ea"/>
              <a:ea typeface="+mj-ea"/>
            </a:endParaRPr>
          </a:p>
        </p:txBody>
      </p:sp>
      <p:sp>
        <p:nvSpPr>
          <p:cNvPr id="26" name="Text 12"/>
          <p:cNvSpPr/>
          <p:nvPr/>
        </p:nvSpPr>
        <p:spPr>
          <a:xfrm>
            <a:off x="3724718" y="1578270"/>
            <a:ext cx="1714500" cy="299041"/>
          </a:xfrm>
          <a:prstGeom prst="rect">
            <a:avLst/>
          </a:prstGeom>
          <a:noFill/>
          <a:ln/>
        </p:spPr>
        <p:txBody>
          <a:bodyPr wrap="none" lIns="0" tIns="0" rIns="0" bIns="0" rtlCol="0" anchor="ctr">
            <a:normAutofit/>
          </a:bodyPr>
          <a:lstStyle/>
          <a:p>
            <a:pPr marL="0" indent="0" algn="l">
              <a:buNone/>
            </a:pPr>
            <a:r>
              <a:rPr lang="en-US" sz="1913" b="1" dirty="0">
                <a:solidFill>
                  <a:srgbClr val="CDDDCD"/>
                </a:solidFill>
                <a:latin typeface="+mj-ea"/>
                <a:ea typeface="+mj-ea"/>
                <a:cs typeface="Noto Sans JP" pitchFamily="34" charset="-120"/>
              </a:rPr>
              <a:t>厳格な修了基準</a:t>
            </a:r>
            <a:endParaRPr lang="en-US" sz="1913" dirty="0">
              <a:latin typeface="+mj-ea"/>
              <a:ea typeface="+mj-ea"/>
            </a:endParaRPr>
          </a:p>
        </p:txBody>
      </p:sp>
      <p:pic>
        <p:nvPicPr>
          <p:cNvPr id="27" name="Image 12" descr="preencoded.png"/>
          <p:cNvPicPr>
            <a:picLocks noChangeAspect="1"/>
          </p:cNvPicPr>
          <p:nvPr/>
        </p:nvPicPr>
        <p:blipFill>
          <a:blip r:embed="rId13"/>
          <a:stretch>
            <a:fillRect/>
          </a:stretch>
        </p:blipFill>
        <p:spPr>
          <a:xfrm>
            <a:off x="3415709" y="302363"/>
            <a:ext cx="2322549" cy="1136355"/>
          </a:xfrm>
          <a:prstGeom prst="rect">
            <a:avLst/>
          </a:prstGeom>
        </p:spPr>
      </p:pic>
      <p:pic>
        <p:nvPicPr>
          <p:cNvPr id="28" name="Image 13" descr="preencoded.png"/>
          <p:cNvPicPr>
            <a:picLocks noChangeAspect="1"/>
          </p:cNvPicPr>
          <p:nvPr/>
        </p:nvPicPr>
        <p:blipFill>
          <a:blip r:embed="rId14"/>
          <a:stretch>
            <a:fillRect/>
          </a:stretch>
        </p:blipFill>
        <p:spPr>
          <a:xfrm>
            <a:off x="4203183" y="936994"/>
            <a:ext cx="734311" cy="505047"/>
          </a:xfrm>
          <a:prstGeom prst="rect">
            <a:avLst/>
          </a:prstGeom>
        </p:spPr>
      </p:pic>
      <p:sp>
        <p:nvSpPr>
          <p:cNvPr id="29" name="Text 13"/>
          <p:cNvSpPr/>
          <p:nvPr/>
        </p:nvSpPr>
        <p:spPr>
          <a:xfrm>
            <a:off x="1119741" y="307103"/>
            <a:ext cx="8020936" cy="714375"/>
          </a:xfrm>
          <a:prstGeom prst="rect">
            <a:avLst/>
          </a:prstGeom>
          <a:noFill/>
          <a:ln/>
        </p:spPr>
        <p:txBody>
          <a:bodyPr wrap="none" lIns="0" tIns="0" rIns="0" bIns="0" rtlCol="0" anchor="ctr">
            <a:normAutofit/>
          </a:bodyPr>
          <a:lstStyle/>
          <a:p>
            <a:pPr marL="0" indent="0" algn="l">
              <a:buNone/>
            </a:pPr>
            <a:r>
              <a:rPr lang="ja-JP" altLang="en-US" sz="1200" b="1" dirty="0">
                <a:solidFill>
                  <a:srgbClr val="2D2E2E"/>
                </a:solidFill>
                <a:latin typeface="+mj-ea"/>
                <a:ea typeface="+mj-ea"/>
                <a:cs typeface="Noto Sans JP" pitchFamily="34" charset="-120"/>
              </a:rPr>
              <a:t>独自の強み　国家資格　登録日本語教員によるお墨付き</a:t>
            </a:r>
            <a:r>
              <a:rPr lang="en-US" sz="1200" b="1" dirty="0" err="1">
                <a:solidFill>
                  <a:srgbClr val="2D2E2E"/>
                </a:solidFill>
                <a:latin typeface="+mj-ea"/>
                <a:ea typeface="+mj-ea"/>
                <a:cs typeface="Noto Sans JP" pitchFamily="34" charset="-120"/>
              </a:rPr>
              <a:t>監査に耐えうる、品質とコンプライアンスの「統一管理体制</a:t>
            </a:r>
            <a:r>
              <a:rPr lang="en-US" sz="1200" b="1" dirty="0">
                <a:solidFill>
                  <a:srgbClr val="2D2E2E"/>
                </a:solidFill>
                <a:latin typeface="+mj-ea"/>
                <a:ea typeface="+mj-ea"/>
                <a:cs typeface="Noto Sans JP" pitchFamily="34" charset="-120"/>
              </a:rPr>
              <a:t>」</a:t>
            </a:r>
            <a:endParaRPr lang="en-US" sz="1200" dirty="0">
              <a:latin typeface="+mj-ea"/>
              <a:ea typeface="+mj-ea"/>
            </a:endParaRPr>
          </a:p>
        </p:txBody>
      </p:sp>
      <p:pic>
        <p:nvPicPr>
          <p:cNvPr id="20" name="Image 10" descr="preencoded.png"/>
          <p:cNvPicPr>
            <a:picLocks noChangeAspect="1"/>
          </p:cNvPicPr>
          <p:nvPr/>
        </p:nvPicPr>
        <p:blipFill>
          <a:blip r:embed="rId15"/>
          <a:stretch>
            <a:fillRect/>
          </a:stretch>
        </p:blipFill>
        <p:spPr>
          <a:xfrm>
            <a:off x="2762609" y="2382643"/>
            <a:ext cx="3625825" cy="748030"/>
          </a:xfrm>
          <a:prstGeom prst="rect">
            <a:avLst/>
          </a:prstGeom>
        </p:spPr>
      </p:pic>
      <p:sp>
        <p:nvSpPr>
          <p:cNvPr id="21" name="Text 8"/>
          <p:cNvSpPr/>
          <p:nvPr/>
        </p:nvSpPr>
        <p:spPr>
          <a:xfrm>
            <a:off x="3615070" y="2830919"/>
            <a:ext cx="1963701" cy="215974"/>
          </a:xfrm>
          <a:prstGeom prst="rect">
            <a:avLst/>
          </a:prstGeom>
          <a:noFill/>
          <a:ln/>
        </p:spPr>
        <p:txBody>
          <a:bodyPr wrap="none" lIns="0" tIns="0" rIns="0" bIns="0" rtlCol="0" anchor="ctr">
            <a:normAutofit/>
          </a:bodyPr>
          <a:lstStyle/>
          <a:p>
            <a:pPr marL="0" indent="0" algn="l">
              <a:buNone/>
            </a:pPr>
            <a:r>
              <a:rPr lang="en-US" sz="1201" b="1" dirty="0">
                <a:solidFill>
                  <a:srgbClr val="B9C4CC"/>
                </a:solidFill>
                <a:latin typeface="+mj-ea"/>
                <a:ea typeface="+mj-ea"/>
                <a:cs typeface="Noto Sans JP" pitchFamily="34" charset="-120"/>
              </a:rPr>
              <a:t>(現場重視の統一プログラム)</a:t>
            </a:r>
            <a:endParaRPr lang="en-US" sz="1201" dirty="0">
              <a:latin typeface="+mj-ea"/>
              <a:ea typeface="+mj-ea"/>
            </a:endParaRPr>
          </a:p>
        </p:txBody>
      </p:sp>
      <p:sp>
        <p:nvSpPr>
          <p:cNvPr id="22" name="Text 9"/>
          <p:cNvSpPr/>
          <p:nvPr/>
        </p:nvSpPr>
        <p:spPr>
          <a:xfrm>
            <a:off x="3010343" y="2511942"/>
            <a:ext cx="3156541" cy="299041"/>
          </a:xfrm>
          <a:prstGeom prst="rect">
            <a:avLst/>
          </a:prstGeom>
          <a:noFill/>
          <a:ln/>
        </p:spPr>
        <p:txBody>
          <a:bodyPr wrap="none" lIns="0" tIns="0" rIns="0" bIns="0" rtlCol="0" anchor="ctr">
            <a:normAutofit/>
          </a:bodyPr>
          <a:lstStyle/>
          <a:p>
            <a:pPr marL="0" indent="0" algn="l">
              <a:buNone/>
            </a:pPr>
            <a:r>
              <a:rPr lang="en-US" sz="1902" b="1" dirty="0">
                <a:solidFill>
                  <a:srgbClr val="D1D9DF"/>
                </a:solidFill>
                <a:latin typeface="+mj-ea"/>
                <a:ea typeface="+mj-ea"/>
                <a:cs typeface="Noto Sans JP" pitchFamily="34" charset="-120"/>
              </a:rPr>
              <a:t>共通カリキュラム・共通教材</a:t>
            </a:r>
            <a:endParaRPr lang="en-US" sz="1902" dirty="0">
              <a:latin typeface="+mj-ea"/>
              <a:ea typeface="+mj-ea"/>
            </a:endParaRPr>
          </a:p>
        </p:txBody>
      </p:sp>
      <p:sp>
        <p:nvSpPr>
          <p:cNvPr id="6" name="テキスト ボックス 5">
            <a:extLst>
              <a:ext uri="{FF2B5EF4-FFF2-40B4-BE49-F238E27FC236}">
                <a16:creationId xmlns:a16="http://schemas.microsoft.com/office/drawing/2014/main" id="{E75E57A5-74F9-C06F-80BB-FBBCA9E6B457}"/>
              </a:ext>
            </a:extLst>
          </p:cNvPr>
          <p:cNvSpPr txBox="1"/>
          <p:nvPr/>
        </p:nvSpPr>
        <p:spPr>
          <a:xfrm>
            <a:off x="164849" y="136165"/>
            <a:ext cx="4402167" cy="369332"/>
          </a:xfrm>
          <a:prstGeom prst="rect">
            <a:avLst/>
          </a:prstGeom>
          <a:noFill/>
        </p:spPr>
        <p:txBody>
          <a:bodyPr wrap="none" rtlCol="0">
            <a:spAutoFit/>
          </a:bodyPr>
          <a:lstStyle/>
          <a:p>
            <a:r>
              <a:rPr lang="en-US" altLang="ja-JP" b="1" dirty="0" err="1">
                <a:solidFill>
                  <a:srgbClr val="292A2A"/>
                </a:solidFill>
                <a:latin typeface="+mj-ea"/>
                <a:cs typeface="Inter" pitchFamily="34" charset="-120"/>
              </a:rPr>
              <a:t>ダイレクト・サポートシステム</a:t>
            </a:r>
            <a:r>
              <a:rPr lang="ja-JP" altLang="en-US" sz="1800" b="1" dirty="0">
                <a:solidFill>
                  <a:srgbClr val="2D2E2E"/>
                </a:solidFill>
                <a:latin typeface="+mj-ea"/>
                <a:ea typeface="+mj-ea"/>
                <a:cs typeface="Noto Sans JP" pitchFamily="34" charset="-120"/>
              </a:rPr>
              <a:t>独自の強み③　</a:t>
            </a:r>
            <a:endParaRPr kumimoji="1" lang="ja-JP" altLang="en-US" dirty="0"/>
          </a:p>
        </p:txBody>
      </p:sp>
    </p:spTree>
    <p:extLst>
      <p:ext uri="{BB962C8B-B14F-4D97-AF65-F5344CB8AC3E}">
        <p14:creationId xmlns:p14="http://schemas.microsoft.com/office/powerpoint/2010/main" val="32188750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Text 11">
            <a:extLst>
              <a:ext uri="{FF2B5EF4-FFF2-40B4-BE49-F238E27FC236}">
                <a16:creationId xmlns:a16="http://schemas.microsoft.com/office/drawing/2014/main" id="{D99381D4-753E-059D-B8FA-DE11467E09CD}"/>
              </a:ext>
            </a:extLst>
          </p:cNvPr>
          <p:cNvSpPr/>
          <p:nvPr/>
        </p:nvSpPr>
        <p:spPr>
          <a:xfrm>
            <a:off x="4569296" y="2527431"/>
            <a:ext cx="4380271" cy="769202"/>
          </a:xfrm>
          <a:prstGeom prst="rect">
            <a:avLst/>
          </a:prstGeom>
          <a:noFill/>
          <a:ln/>
        </p:spPr>
        <p:txBody>
          <a:bodyPr wrap="none" lIns="0" tIns="0" rIns="0" bIns="0" rtlCol="0" anchor="ctr">
            <a:normAutofit fontScale="92500" lnSpcReduction="10000"/>
          </a:bodyPr>
          <a:lstStyle/>
          <a:p>
            <a:pPr algn="ctr"/>
            <a:r>
              <a:rPr lang="ja-JP" altLang="en-US" sz="1884" b="1" dirty="0">
                <a:solidFill>
                  <a:srgbClr val="33435C"/>
                </a:solidFill>
                <a:latin typeface="+mj-ea"/>
                <a:ea typeface="+mj-ea"/>
                <a:cs typeface="Inter" pitchFamily="34" charset="-120"/>
              </a:rPr>
              <a:t>１００＋技能テスト</a:t>
            </a:r>
            <a:endParaRPr lang="en-US" altLang="ja-JP" sz="1884" b="1" dirty="0">
              <a:solidFill>
                <a:srgbClr val="33435C"/>
              </a:solidFill>
              <a:latin typeface="+mj-ea"/>
              <a:ea typeface="+mj-ea"/>
              <a:cs typeface="Inter" pitchFamily="34" charset="-120"/>
            </a:endParaRPr>
          </a:p>
          <a:p>
            <a:pPr algn="ctr"/>
            <a:r>
              <a:rPr lang="en-US" altLang="ja-JP" sz="1884" b="1" dirty="0">
                <a:solidFill>
                  <a:srgbClr val="33435C"/>
                </a:solidFill>
                <a:latin typeface="+mj-ea"/>
                <a:ea typeface="+mj-ea"/>
                <a:cs typeface="Inter" pitchFamily="34" charset="-120"/>
              </a:rPr>
              <a:t>×</a:t>
            </a:r>
          </a:p>
          <a:p>
            <a:pPr algn="ctr"/>
            <a:r>
              <a:rPr lang="ja-JP" altLang="en-US" sz="1884" dirty="0">
                <a:solidFill>
                  <a:prstClr val="black"/>
                </a:solidFill>
                <a:latin typeface="+mj-ea"/>
                <a:ea typeface="+mj-ea"/>
              </a:rPr>
              <a:t>実際の業種教育を融合（オリジナル教案）</a:t>
            </a:r>
            <a:endParaRPr lang="en-US" sz="1884" dirty="0">
              <a:solidFill>
                <a:prstClr val="black"/>
              </a:solidFill>
              <a:latin typeface="+mj-ea"/>
              <a:ea typeface="+mj-ea"/>
            </a:endParaRPr>
          </a:p>
        </p:txBody>
      </p:sp>
      <p:sp>
        <p:nvSpPr>
          <p:cNvPr id="234" name="Text 12">
            <a:extLst>
              <a:ext uri="{FF2B5EF4-FFF2-40B4-BE49-F238E27FC236}">
                <a16:creationId xmlns:a16="http://schemas.microsoft.com/office/drawing/2014/main" id="{137A25FA-B85A-1159-E9DD-3B213BD753CB}"/>
              </a:ext>
            </a:extLst>
          </p:cNvPr>
          <p:cNvSpPr/>
          <p:nvPr/>
        </p:nvSpPr>
        <p:spPr>
          <a:xfrm>
            <a:off x="4930982" y="3342818"/>
            <a:ext cx="2990407" cy="880789"/>
          </a:xfrm>
          <a:prstGeom prst="rect">
            <a:avLst/>
          </a:prstGeom>
          <a:noFill/>
          <a:ln/>
        </p:spPr>
        <p:txBody>
          <a:bodyPr wrap="none" lIns="0" tIns="0" rIns="0" bIns="0" rtlCol="0" anchor="ctr">
            <a:normAutofit/>
          </a:bodyPr>
          <a:lstStyle/>
          <a:p>
            <a:r>
              <a:rPr lang="ja-JP" altLang="en-US" sz="1455" b="1" dirty="0">
                <a:solidFill>
                  <a:srgbClr val="4F4F4F"/>
                </a:solidFill>
                <a:latin typeface="+mj-ea"/>
                <a:ea typeface="+mj-ea"/>
                <a:cs typeface="Inter" pitchFamily="34" charset="-120"/>
              </a:rPr>
              <a:t>単に日本語教育を行うだけでなく、</a:t>
            </a:r>
            <a:endParaRPr lang="en-US" altLang="ja-JP" sz="1455" b="1" dirty="0">
              <a:solidFill>
                <a:srgbClr val="4F4F4F"/>
              </a:solidFill>
              <a:latin typeface="+mj-ea"/>
              <a:ea typeface="+mj-ea"/>
              <a:cs typeface="Inter" pitchFamily="34" charset="-120"/>
            </a:endParaRPr>
          </a:p>
          <a:p>
            <a:r>
              <a:rPr lang="en-US" altLang="ja-JP" sz="1455" b="1" dirty="0">
                <a:solidFill>
                  <a:srgbClr val="4F4F4F"/>
                </a:solidFill>
                <a:latin typeface="+mj-ea"/>
                <a:ea typeface="+mj-ea"/>
                <a:cs typeface="Inter" pitchFamily="34" charset="-120"/>
              </a:rPr>
              <a:t>AI</a:t>
            </a:r>
            <a:r>
              <a:rPr lang="ja-JP" altLang="en-US" sz="1455" b="1" dirty="0">
                <a:solidFill>
                  <a:srgbClr val="4F4F4F"/>
                </a:solidFill>
                <a:latin typeface="+mj-ea"/>
                <a:ea typeface="+mj-ea"/>
                <a:cs typeface="Inter" pitchFamily="34" charset="-120"/>
              </a:rPr>
              <a:t>により教案に職業に関係あるコンテンツを制作、</a:t>
            </a:r>
            <a:endParaRPr lang="en-US" altLang="ja-JP" sz="1455" b="1" dirty="0">
              <a:solidFill>
                <a:srgbClr val="4F4F4F"/>
              </a:solidFill>
              <a:latin typeface="+mj-ea"/>
              <a:ea typeface="+mj-ea"/>
              <a:cs typeface="Inter" pitchFamily="34" charset="-120"/>
            </a:endParaRPr>
          </a:p>
          <a:p>
            <a:r>
              <a:rPr lang="ja-JP" altLang="en-US" sz="1455" b="1" dirty="0">
                <a:solidFill>
                  <a:srgbClr val="4F4F4F"/>
                </a:solidFill>
                <a:latin typeface="+mj-ea"/>
                <a:ea typeface="+mj-ea"/>
                <a:cs typeface="Inter" pitchFamily="34" charset="-120"/>
              </a:rPr>
              <a:t>オリジナル教案の作成</a:t>
            </a:r>
            <a:endParaRPr lang="en-US" sz="1455" dirty="0">
              <a:solidFill>
                <a:prstClr val="black"/>
              </a:solidFill>
              <a:latin typeface="+mj-ea"/>
              <a:ea typeface="+mj-ea"/>
            </a:endParaRPr>
          </a:p>
        </p:txBody>
      </p:sp>
      <p:sp>
        <p:nvSpPr>
          <p:cNvPr id="245" name="Text 17">
            <a:extLst>
              <a:ext uri="{FF2B5EF4-FFF2-40B4-BE49-F238E27FC236}">
                <a16:creationId xmlns:a16="http://schemas.microsoft.com/office/drawing/2014/main" id="{9BE3AED1-D672-7B22-8548-126CD9BFB41B}"/>
              </a:ext>
            </a:extLst>
          </p:cNvPr>
          <p:cNvSpPr/>
          <p:nvPr/>
        </p:nvSpPr>
        <p:spPr>
          <a:xfrm>
            <a:off x="594037" y="1284587"/>
            <a:ext cx="2104075" cy="609710"/>
          </a:xfrm>
          <a:prstGeom prst="rect">
            <a:avLst/>
          </a:prstGeom>
          <a:noFill/>
          <a:ln/>
        </p:spPr>
        <p:txBody>
          <a:bodyPr wrap="none" lIns="0" tIns="0" rIns="0" bIns="0" rtlCol="0" anchor="ctr">
            <a:normAutofit/>
          </a:bodyPr>
          <a:lstStyle/>
          <a:p>
            <a:r>
              <a:rPr lang="ja-JP" altLang="en-US" sz="1928" b="1" dirty="0">
                <a:solidFill>
                  <a:srgbClr val="3D4A62"/>
                </a:solidFill>
                <a:latin typeface="+mj-ea"/>
                <a:ea typeface="+mj-ea"/>
                <a:cs typeface="Inter" pitchFamily="34" charset="-120"/>
              </a:rPr>
              <a:t>法定与件の日本語教育１００時間だけでなく、</a:t>
            </a:r>
            <a:endParaRPr lang="en-US" altLang="ja-JP" sz="1928" b="1" dirty="0">
              <a:solidFill>
                <a:srgbClr val="3D4A62"/>
              </a:solidFill>
              <a:latin typeface="+mj-ea"/>
              <a:ea typeface="+mj-ea"/>
              <a:cs typeface="Inter" pitchFamily="34" charset="-120"/>
            </a:endParaRPr>
          </a:p>
          <a:p>
            <a:r>
              <a:rPr lang="ja-JP" altLang="en-US" sz="1928" b="1" dirty="0">
                <a:solidFill>
                  <a:srgbClr val="3D4A62"/>
                </a:solidFill>
                <a:latin typeface="+mj-ea"/>
                <a:ea typeface="+mj-ea"/>
                <a:cs typeface="Inter" pitchFamily="34" charset="-120"/>
              </a:rPr>
              <a:t>実際の仕事の教育を取り入れたオリジナル教案対策</a:t>
            </a:r>
            <a:r>
              <a:rPr lang="en-US" altLang="ja-JP" sz="1928" b="1" dirty="0">
                <a:solidFill>
                  <a:srgbClr val="3D4A62"/>
                </a:solidFill>
                <a:latin typeface="+mj-ea"/>
                <a:ea typeface="+mj-ea"/>
                <a:cs typeface="Inter" pitchFamily="34" charset="-120"/>
              </a:rPr>
              <a:t>/</a:t>
            </a:r>
            <a:r>
              <a:rPr lang="ja-JP" altLang="en-US" sz="1928" b="1" dirty="0">
                <a:solidFill>
                  <a:srgbClr val="3D4A62"/>
                </a:solidFill>
                <a:latin typeface="+mj-ea"/>
                <a:ea typeface="+mj-ea"/>
                <a:cs typeface="Inter" pitchFamily="34" charset="-120"/>
              </a:rPr>
              <a:t>技能検定対策授業</a:t>
            </a:r>
            <a:endParaRPr lang="en-US" sz="1928" dirty="0">
              <a:solidFill>
                <a:prstClr val="black"/>
              </a:solidFill>
              <a:latin typeface="+mj-ea"/>
              <a:ea typeface="+mj-ea"/>
            </a:endParaRPr>
          </a:p>
        </p:txBody>
      </p:sp>
      <p:sp>
        <p:nvSpPr>
          <p:cNvPr id="247" name="Text 19">
            <a:extLst>
              <a:ext uri="{FF2B5EF4-FFF2-40B4-BE49-F238E27FC236}">
                <a16:creationId xmlns:a16="http://schemas.microsoft.com/office/drawing/2014/main" id="{53D6B851-DD5D-8C06-129D-3363D2D6A7A8}"/>
              </a:ext>
            </a:extLst>
          </p:cNvPr>
          <p:cNvSpPr/>
          <p:nvPr/>
        </p:nvSpPr>
        <p:spPr>
          <a:xfrm>
            <a:off x="656281" y="505497"/>
            <a:ext cx="1774308" cy="428625"/>
          </a:xfrm>
          <a:prstGeom prst="rect">
            <a:avLst/>
          </a:prstGeom>
          <a:noFill/>
          <a:ln/>
        </p:spPr>
        <p:txBody>
          <a:bodyPr wrap="none" lIns="0" tIns="0" rIns="0" bIns="0" rtlCol="0" anchor="ctr">
            <a:normAutofit/>
          </a:bodyPr>
          <a:lstStyle/>
          <a:p>
            <a:r>
              <a:rPr lang="ja-JP" altLang="en-US" sz="1400" b="1" dirty="0">
                <a:solidFill>
                  <a:srgbClr val="263958"/>
                </a:solidFill>
                <a:latin typeface="+mj-ea"/>
                <a:ea typeface="+mj-ea"/>
                <a:cs typeface="Inter" pitchFamily="34" charset="-120"/>
              </a:rPr>
              <a:t>法定与件　日本語教育と仕事教育の融合（オリジナル教案）</a:t>
            </a:r>
            <a:endParaRPr lang="en-US" sz="1400" dirty="0">
              <a:solidFill>
                <a:prstClr val="black"/>
              </a:solidFill>
              <a:latin typeface="+mj-ea"/>
              <a:ea typeface="+mj-ea"/>
            </a:endParaRPr>
          </a:p>
        </p:txBody>
      </p:sp>
      <p:pic>
        <p:nvPicPr>
          <p:cNvPr id="2" name="図 1">
            <a:extLst>
              <a:ext uri="{FF2B5EF4-FFF2-40B4-BE49-F238E27FC236}">
                <a16:creationId xmlns:a16="http://schemas.microsoft.com/office/drawing/2014/main" id="{BEADCD1E-3333-FEC6-BC87-84E7FF3B832A}"/>
              </a:ext>
            </a:extLst>
          </p:cNvPr>
          <p:cNvPicPr>
            <a:picLocks noChangeAspect="1"/>
          </p:cNvPicPr>
          <p:nvPr/>
        </p:nvPicPr>
        <p:blipFill>
          <a:blip r:embed="rId2"/>
          <a:srcRect b="31086"/>
          <a:stretch/>
        </p:blipFill>
        <p:spPr>
          <a:xfrm>
            <a:off x="454510" y="2753504"/>
            <a:ext cx="4241719" cy="1339395"/>
          </a:xfrm>
          <a:prstGeom prst="rect">
            <a:avLst/>
          </a:prstGeom>
          <a:ln>
            <a:noFill/>
          </a:ln>
          <a:effectLst>
            <a:outerShdw blurRad="190500" algn="tl" rotWithShape="0">
              <a:srgbClr val="000000">
                <a:alpha val="70000"/>
              </a:srgbClr>
            </a:outerShdw>
          </a:effectLst>
        </p:spPr>
      </p:pic>
      <p:sp>
        <p:nvSpPr>
          <p:cNvPr id="3" name="テキスト ボックス 2">
            <a:extLst>
              <a:ext uri="{FF2B5EF4-FFF2-40B4-BE49-F238E27FC236}">
                <a16:creationId xmlns:a16="http://schemas.microsoft.com/office/drawing/2014/main" id="{27050FBC-32C3-B013-04E3-C79E2213BC1B}"/>
              </a:ext>
            </a:extLst>
          </p:cNvPr>
          <p:cNvSpPr txBox="1"/>
          <p:nvPr/>
        </p:nvSpPr>
        <p:spPr>
          <a:xfrm>
            <a:off x="164849" y="136165"/>
            <a:ext cx="4402167" cy="369332"/>
          </a:xfrm>
          <a:prstGeom prst="rect">
            <a:avLst/>
          </a:prstGeom>
          <a:noFill/>
        </p:spPr>
        <p:txBody>
          <a:bodyPr wrap="none" rtlCol="0">
            <a:spAutoFit/>
          </a:bodyPr>
          <a:lstStyle/>
          <a:p>
            <a:r>
              <a:rPr lang="en-US" altLang="ja-JP" b="1" dirty="0" err="1">
                <a:solidFill>
                  <a:srgbClr val="292A2A"/>
                </a:solidFill>
                <a:latin typeface="+mj-ea"/>
                <a:cs typeface="Inter" pitchFamily="34" charset="-120"/>
              </a:rPr>
              <a:t>ダイレクト・サポートシステム</a:t>
            </a:r>
            <a:r>
              <a:rPr lang="ja-JP" altLang="en-US" sz="1800" b="1" dirty="0">
                <a:solidFill>
                  <a:srgbClr val="2D2E2E"/>
                </a:solidFill>
                <a:latin typeface="+mj-ea"/>
                <a:ea typeface="+mj-ea"/>
                <a:cs typeface="Noto Sans JP" pitchFamily="34" charset="-120"/>
              </a:rPr>
              <a:t>独自の強み④　</a:t>
            </a:r>
            <a:endParaRPr kumimoji="1" lang="ja-JP" altLang="en-US" dirty="0"/>
          </a:p>
        </p:txBody>
      </p:sp>
    </p:spTree>
    <p:extLst>
      <p:ext uri="{BB962C8B-B14F-4D97-AF65-F5344CB8AC3E}">
        <p14:creationId xmlns:p14="http://schemas.microsoft.com/office/powerpoint/2010/main" val="36089015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a:extLst>
              <a:ext uri="{FF2B5EF4-FFF2-40B4-BE49-F238E27FC236}">
                <a16:creationId xmlns:a16="http://schemas.microsoft.com/office/drawing/2014/main" id="{5DE9D6F3-42E2-15DD-56D1-31EACF1A9628}"/>
              </a:ext>
            </a:extLst>
          </p:cNvPr>
          <p:cNvSpPr/>
          <p:nvPr/>
        </p:nvSpPr>
        <p:spPr>
          <a:xfrm>
            <a:off x="16746" y="176678"/>
            <a:ext cx="9144000" cy="5103628"/>
          </a:xfrm>
          <a:prstGeom prst="rect">
            <a:avLst/>
          </a:prstGeom>
          <a:solidFill>
            <a:srgbClr val="EAF4F4"/>
          </a:solidFill>
          <a:ln/>
        </p:spPr>
        <p:txBody>
          <a:bodyPr/>
          <a:lstStyle/>
          <a:p>
            <a:endParaRPr lang="ja-JP" altLang="en-US">
              <a:latin typeface="+mj-ea"/>
              <a:ea typeface="+mj-ea"/>
            </a:endParaRPr>
          </a:p>
        </p:txBody>
      </p:sp>
      <p:pic>
        <p:nvPicPr>
          <p:cNvPr id="3" name="Image 0">
            <a:extLst>
              <a:ext uri="{FF2B5EF4-FFF2-40B4-BE49-F238E27FC236}">
                <a16:creationId xmlns:a16="http://schemas.microsoft.com/office/drawing/2014/main" id="{AB5868DF-1C22-840E-4344-B146C2DECBBA}"/>
              </a:ext>
            </a:extLst>
          </p:cNvPr>
          <p:cNvPicPr>
            <a:picLocks noChangeAspect="1"/>
          </p:cNvPicPr>
          <p:nvPr/>
        </p:nvPicPr>
        <p:blipFill>
          <a:blip r:embed="rId3"/>
          <a:stretch>
            <a:fillRect/>
          </a:stretch>
        </p:blipFill>
        <p:spPr>
          <a:xfrm>
            <a:off x="4694939" y="3834366"/>
            <a:ext cx="4342735" cy="1252648"/>
          </a:xfrm>
          <a:prstGeom prst="rect">
            <a:avLst/>
          </a:prstGeom>
        </p:spPr>
      </p:pic>
      <p:pic>
        <p:nvPicPr>
          <p:cNvPr id="5" name="Image 2">
            <a:extLst>
              <a:ext uri="{FF2B5EF4-FFF2-40B4-BE49-F238E27FC236}">
                <a16:creationId xmlns:a16="http://schemas.microsoft.com/office/drawing/2014/main" id="{8598CF21-C171-A87D-C145-93B27842BA1F}"/>
              </a:ext>
            </a:extLst>
          </p:cNvPr>
          <p:cNvPicPr>
            <a:picLocks noChangeAspect="1"/>
          </p:cNvPicPr>
          <p:nvPr/>
        </p:nvPicPr>
        <p:blipFill>
          <a:blip r:embed="rId4"/>
          <a:stretch>
            <a:fillRect/>
          </a:stretch>
        </p:blipFill>
        <p:spPr>
          <a:xfrm>
            <a:off x="8306686" y="4146698"/>
            <a:ext cx="372140" cy="362172"/>
          </a:xfrm>
          <a:prstGeom prst="rect">
            <a:avLst/>
          </a:prstGeom>
        </p:spPr>
      </p:pic>
      <p:pic>
        <p:nvPicPr>
          <p:cNvPr id="6" name="Image 3">
            <a:extLst>
              <a:ext uri="{FF2B5EF4-FFF2-40B4-BE49-F238E27FC236}">
                <a16:creationId xmlns:a16="http://schemas.microsoft.com/office/drawing/2014/main" id="{A183EACD-7165-D4A7-CA77-87A8962D8353}"/>
              </a:ext>
            </a:extLst>
          </p:cNvPr>
          <p:cNvPicPr>
            <a:picLocks noChangeAspect="1"/>
          </p:cNvPicPr>
          <p:nvPr/>
        </p:nvPicPr>
        <p:blipFill>
          <a:blip r:embed="rId5"/>
          <a:stretch>
            <a:fillRect/>
          </a:stretch>
        </p:blipFill>
        <p:spPr>
          <a:xfrm>
            <a:off x="7761767" y="4146698"/>
            <a:ext cx="388753" cy="365494"/>
          </a:xfrm>
          <a:prstGeom prst="rect">
            <a:avLst/>
          </a:prstGeom>
        </p:spPr>
      </p:pic>
      <p:pic>
        <p:nvPicPr>
          <p:cNvPr id="7" name="Image 4">
            <a:extLst>
              <a:ext uri="{FF2B5EF4-FFF2-40B4-BE49-F238E27FC236}">
                <a16:creationId xmlns:a16="http://schemas.microsoft.com/office/drawing/2014/main" id="{FA45428F-634E-6B4F-5769-79A10256879E}"/>
              </a:ext>
            </a:extLst>
          </p:cNvPr>
          <p:cNvPicPr>
            <a:picLocks noChangeAspect="1"/>
          </p:cNvPicPr>
          <p:nvPr/>
        </p:nvPicPr>
        <p:blipFill>
          <a:blip r:embed="rId6"/>
          <a:stretch>
            <a:fillRect/>
          </a:stretch>
        </p:blipFill>
        <p:spPr>
          <a:xfrm>
            <a:off x="7223494" y="4156666"/>
            <a:ext cx="375462" cy="352203"/>
          </a:xfrm>
          <a:prstGeom prst="rect">
            <a:avLst/>
          </a:prstGeom>
        </p:spPr>
      </p:pic>
      <p:pic>
        <p:nvPicPr>
          <p:cNvPr id="8" name="Image 5">
            <a:extLst>
              <a:ext uri="{FF2B5EF4-FFF2-40B4-BE49-F238E27FC236}">
                <a16:creationId xmlns:a16="http://schemas.microsoft.com/office/drawing/2014/main" id="{48112D8D-A028-CDDF-6523-18F65A19B0FA}"/>
              </a:ext>
            </a:extLst>
          </p:cNvPr>
          <p:cNvPicPr>
            <a:picLocks noChangeAspect="1"/>
          </p:cNvPicPr>
          <p:nvPr/>
        </p:nvPicPr>
        <p:blipFill>
          <a:blip r:embed="rId7"/>
          <a:stretch>
            <a:fillRect/>
          </a:stretch>
        </p:blipFill>
        <p:spPr>
          <a:xfrm>
            <a:off x="5910521" y="4140052"/>
            <a:ext cx="368817" cy="368817"/>
          </a:xfrm>
          <a:prstGeom prst="rect">
            <a:avLst/>
          </a:prstGeom>
        </p:spPr>
      </p:pic>
      <p:pic>
        <p:nvPicPr>
          <p:cNvPr id="9" name="Image 6">
            <a:extLst>
              <a:ext uri="{FF2B5EF4-FFF2-40B4-BE49-F238E27FC236}">
                <a16:creationId xmlns:a16="http://schemas.microsoft.com/office/drawing/2014/main" id="{09A05867-FC9F-58E6-BBCB-B3CF70833609}"/>
              </a:ext>
            </a:extLst>
          </p:cNvPr>
          <p:cNvPicPr>
            <a:picLocks noChangeAspect="1"/>
          </p:cNvPicPr>
          <p:nvPr/>
        </p:nvPicPr>
        <p:blipFill>
          <a:blip r:embed="rId8"/>
          <a:stretch>
            <a:fillRect/>
          </a:stretch>
        </p:blipFill>
        <p:spPr>
          <a:xfrm>
            <a:off x="5130209" y="4140052"/>
            <a:ext cx="368817" cy="368817"/>
          </a:xfrm>
          <a:prstGeom prst="rect">
            <a:avLst/>
          </a:prstGeom>
        </p:spPr>
      </p:pic>
      <p:pic>
        <p:nvPicPr>
          <p:cNvPr id="10" name="Image 7">
            <a:extLst>
              <a:ext uri="{FF2B5EF4-FFF2-40B4-BE49-F238E27FC236}">
                <a16:creationId xmlns:a16="http://schemas.microsoft.com/office/drawing/2014/main" id="{DF801FCA-185C-B7B7-91DF-ACEF372D445A}"/>
              </a:ext>
            </a:extLst>
          </p:cNvPr>
          <p:cNvPicPr>
            <a:picLocks noChangeAspect="1"/>
          </p:cNvPicPr>
          <p:nvPr/>
        </p:nvPicPr>
        <p:blipFill>
          <a:blip r:embed="rId9"/>
          <a:stretch>
            <a:fillRect/>
          </a:stretch>
        </p:blipFill>
        <p:spPr>
          <a:xfrm>
            <a:off x="9124064" y="19936"/>
            <a:ext cx="19936" cy="5103628"/>
          </a:xfrm>
          <a:prstGeom prst="rect">
            <a:avLst/>
          </a:prstGeom>
        </p:spPr>
      </p:pic>
      <p:pic>
        <p:nvPicPr>
          <p:cNvPr id="11" name="Image 8">
            <a:extLst>
              <a:ext uri="{FF2B5EF4-FFF2-40B4-BE49-F238E27FC236}">
                <a16:creationId xmlns:a16="http://schemas.microsoft.com/office/drawing/2014/main" id="{67E82DFB-A0E0-E7D1-DFF6-54F003BF735D}"/>
              </a:ext>
            </a:extLst>
          </p:cNvPr>
          <p:cNvPicPr>
            <a:picLocks noChangeAspect="1"/>
          </p:cNvPicPr>
          <p:nvPr/>
        </p:nvPicPr>
        <p:blipFill>
          <a:blip r:embed="rId10"/>
          <a:stretch>
            <a:fillRect/>
          </a:stretch>
        </p:blipFill>
        <p:spPr>
          <a:xfrm>
            <a:off x="5721645" y="1302488"/>
            <a:ext cx="2192965" cy="2286000"/>
          </a:xfrm>
          <a:prstGeom prst="rect">
            <a:avLst/>
          </a:prstGeom>
        </p:spPr>
      </p:pic>
      <p:pic>
        <p:nvPicPr>
          <p:cNvPr id="12" name="Image 9">
            <a:extLst>
              <a:ext uri="{FF2B5EF4-FFF2-40B4-BE49-F238E27FC236}">
                <a16:creationId xmlns:a16="http://schemas.microsoft.com/office/drawing/2014/main" id="{7D4CE11B-5C58-5A42-0BC9-4FAE659C44D5}"/>
              </a:ext>
            </a:extLst>
          </p:cNvPr>
          <p:cNvPicPr>
            <a:picLocks noChangeAspect="1"/>
          </p:cNvPicPr>
          <p:nvPr/>
        </p:nvPicPr>
        <p:blipFill>
          <a:blip r:embed="rId11"/>
          <a:stretch>
            <a:fillRect/>
          </a:stretch>
        </p:blipFill>
        <p:spPr>
          <a:xfrm>
            <a:off x="5734936" y="2332517"/>
            <a:ext cx="1046642" cy="1219422"/>
          </a:xfrm>
          <a:prstGeom prst="rect">
            <a:avLst/>
          </a:prstGeom>
        </p:spPr>
      </p:pic>
      <p:pic>
        <p:nvPicPr>
          <p:cNvPr id="13" name="Image 10">
            <a:extLst>
              <a:ext uri="{FF2B5EF4-FFF2-40B4-BE49-F238E27FC236}">
                <a16:creationId xmlns:a16="http://schemas.microsoft.com/office/drawing/2014/main" id="{04BA16AA-8B58-CCF5-6854-7588CDB29F69}"/>
              </a:ext>
            </a:extLst>
          </p:cNvPr>
          <p:cNvPicPr>
            <a:picLocks noChangeAspect="1"/>
          </p:cNvPicPr>
          <p:nvPr/>
        </p:nvPicPr>
        <p:blipFill>
          <a:blip r:embed="rId12"/>
          <a:stretch>
            <a:fillRect/>
          </a:stretch>
        </p:blipFill>
        <p:spPr>
          <a:xfrm>
            <a:off x="7014166" y="2691366"/>
            <a:ext cx="893799" cy="843959"/>
          </a:xfrm>
          <a:prstGeom prst="rect">
            <a:avLst/>
          </a:prstGeom>
        </p:spPr>
      </p:pic>
      <p:pic>
        <p:nvPicPr>
          <p:cNvPr id="14" name="Image 11">
            <a:extLst>
              <a:ext uri="{FF2B5EF4-FFF2-40B4-BE49-F238E27FC236}">
                <a16:creationId xmlns:a16="http://schemas.microsoft.com/office/drawing/2014/main" id="{C9F6C033-A2CE-21B6-6812-20D98A9FB79C}"/>
              </a:ext>
            </a:extLst>
          </p:cNvPr>
          <p:cNvPicPr>
            <a:picLocks noChangeAspect="1"/>
          </p:cNvPicPr>
          <p:nvPr/>
        </p:nvPicPr>
        <p:blipFill>
          <a:blip r:embed="rId13"/>
          <a:stretch>
            <a:fillRect/>
          </a:stretch>
        </p:blipFill>
        <p:spPr>
          <a:xfrm>
            <a:off x="6515765" y="2136480"/>
            <a:ext cx="604727" cy="608049"/>
          </a:xfrm>
          <a:prstGeom prst="rect">
            <a:avLst/>
          </a:prstGeom>
        </p:spPr>
      </p:pic>
      <p:pic>
        <p:nvPicPr>
          <p:cNvPr id="15" name="Image 12">
            <a:extLst>
              <a:ext uri="{FF2B5EF4-FFF2-40B4-BE49-F238E27FC236}">
                <a16:creationId xmlns:a16="http://schemas.microsoft.com/office/drawing/2014/main" id="{285EDE67-D13C-6016-BD85-6BD66C9DBAF7}"/>
              </a:ext>
            </a:extLst>
          </p:cNvPr>
          <p:cNvPicPr>
            <a:picLocks noChangeAspect="1"/>
          </p:cNvPicPr>
          <p:nvPr/>
        </p:nvPicPr>
        <p:blipFill>
          <a:blip r:embed="rId14"/>
          <a:stretch>
            <a:fillRect/>
          </a:stretch>
        </p:blipFill>
        <p:spPr>
          <a:xfrm>
            <a:off x="7080619" y="1538398"/>
            <a:ext cx="222619" cy="209328"/>
          </a:xfrm>
          <a:prstGeom prst="rect">
            <a:avLst/>
          </a:prstGeom>
        </p:spPr>
      </p:pic>
      <p:pic>
        <p:nvPicPr>
          <p:cNvPr id="16" name="Image 13">
            <a:extLst>
              <a:ext uri="{FF2B5EF4-FFF2-40B4-BE49-F238E27FC236}">
                <a16:creationId xmlns:a16="http://schemas.microsoft.com/office/drawing/2014/main" id="{F206A0D3-9215-7445-6234-1C0E392D4200}"/>
              </a:ext>
            </a:extLst>
          </p:cNvPr>
          <p:cNvPicPr>
            <a:picLocks noChangeAspect="1"/>
          </p:cNvPicPr>
          <p:nvPr/>
        </p:nvPicPr>
        <p:blipFill>
          <a:blip r:embed="rId15"/>
          <a:stretch>
            <a:fillRect/>
          </a:stretch>
        </p:blipFill>
        <p:spPr>
          <a:xfrm>
            <a:off x="5761517" y="1365619"/>
            <a:ext cx="358849" cy="368817"/>
          </a:xfrm>
          <a:prstGeom prst="rect">
            <a:avLst/>
          </a:prstGeom>
        </p:spPr>
      </p:pic>
      <p:pic>
        <p:nvPicPr>
          <p:cNvPr id="17" name="Image 14">
            <a:extLst>
              <a:ext uri="{FF2B5EF4-FFF2-40B4-BE49-F238E27FC236}">
                <a16:creationId xmlns:a16="http://schemas.microsoft.com/office/drawing/2014/main" id="{AE8CB06E-8C9B-27F1-FF33-084A7CB63B73}"/>
              </a:ext>
            </a:extLst>
          </p:cNvPr>
          <p:cNvPicPr>
            <a:picLocks noChangeAspect="1"/>
          </p:cNvPicPr>
          <p:nvPr/>
        </p:nvPicPr>
        <p:blipFill>
          <a:blip r:embed="rId16"/>
          <a:stretch>
            <a:fillRect/>
          </a:stretch>
        </p:blipFill>
        <p:spPr>
          <a:xfrm>
            <a:off x="2309259" y="1491881"/>
            <a:ext cx="2362422" cy="2744529"/>
          </a:xfrm>
          <a:prstGeom prst="rect">
            <a:avLst/>
          </a:prstGeom>
        </p:spPr>
      </p:pic>
      <p:pic>
        <p:nvPicPr>
          <p:cNvPr id="18" name="Image 15">
            <a:extLst>
              <a:ext uri="{FF2B5EF4-FFF2-40B4-BE49-F238E27FC236}">
                <a16:creationId xmlns:a16="http://schemas.microsoft.com/office/drawing/2014/main" id="{8996C008-DE6B-D9D1-FEA9-56BEC448F6F9}"/>
              </a:ext>
            </a:extLst>
          </p:cNvPr>
          <p:cNvPicPr>
            <a:picLocks noChangeAspect="1"/>
          </p:cNvPicPr>
          <p:nvPr/>
        </p:nvPicPr>
        <p:blipFill>
          <a:blip r:embed="rId17"/>
          <a:stretch>
            <a:fillRect/>
          </a:stretch>
        </p:blipFill>
        <p:spPr>
          <a:xfrm>
            <a:off x="2624913" y="3741331"/>
            <a:ext cx="1169581" cy="657890"/>
          </a:xfrm>
          <a:prstGeom prst="rect">
            <a:avLst/>
          </a:prstGeom>
        </p:spPr>
      </p:pic>
      <p:pic>
        <p:nvPicPr>
          <p:cNvPr id="19" name="Image 16">
            <a:extLst>
              <a:ext uri="{FF2B5EF4-FFF2-40B4-BE49-F238E27FC236}">
                <a16:creationId xmlns:a16="http://schemas.microsoft.com/office/drawing/2014/main" id="{5C338462-CC3C-3E3A-9840-ACC2F25916E6}"/>
              </a:ext>
            </a:extLst>
          </p:cNvPr>
          <p:cNvPicPr>
            <a:picLocks noChangeAspect="1"/>
          </p:cNvPicPr>
          <p:nvPr/>
        </p:nvPicPr>
        <p:blipFill>
          <a:blip r:embed="rId18"/>
          <a:stretch>
            <a:fillRect/>
          </a:stretch>
        </p:blipFill>
        <p:spPr>
          <a:xfrm>
            <a:off x="2638203" y="4047017"/>
            <a:ext cx="166134" cy="225942"/>
          </a:xfrm>
          <a:prstGeom prst="rect">
            <a:avLst/>
          </a:prstGeom>
        </p:spPr>
      </p:pic>
      <p:pic>
        <p:nvPicPr>
          <p:cNvPr id="20" name="Image 17">
            <a:extLst>
              <a:ext uri="{FF2B5EF4-FFF2-40B4-BE49-F238E27FC236}">
                <a16:creationId xmlns:a16="http://schemas.microsoft.com/office/drawing/2014/main" id="{DE9E92A1-166D-1C66-3097-FB1B70B866A2}"/>
              </a:ext>
            </a:extLst>
          </p:cNvPr>
          <p:cNvPicPr>
            <a:picLocks noChangeAspect="1"/>
          </p:cNvPicPr>
          <p:nvPr/>
        </p:nvPicPr>
        <p:blipFill>
          <a:blip r:embed="rId19"/>
          <a:stretch>
            <a:fillRect/>
          </a:stretch>
        </p:blipFill>
        <p:spPr>
          <a:xfrm>
            <a:off x="2640951" y="2320448"/>
            <a:ext cx="1252648" cy="674503"/>
          </a:xfrm>
          <a:prstGeom prst="rect">
            <a:avLst/>
          </a:prstGeom>
        </p:spPr>
      </p:pic>
      <p:pic>
        <p:nvPicPr>
          <p:cNvPr id="21" name="Image 18">
            <a:extLst>
              <a:ext uri="{FF2B5EF4-FFF2-40B4-BE49-F238E27FC236}">
                <a16:creationId xmlns:a16="http://schemas.microsoft.com/office/drawing/2014/main" id="{4A438709-2E6D-2AAB-9762-24C5BB84FD1B}"/>
              </a:ext>
            </a:extLst>
          </p:cNvPr>
          <p:cNvPicPr>
            <a:picLocks noChangeAspect="1"/>
          </p:cNvPicPr>
          <p:nvPr/>
        </p:nvPicPr>
        <p:blipFill>
          <a:blip r:embed="rId20"/>
          <a:stretch>
            <a:fillRect/>
          </a:stretch>
        </p:blipFill>
        <p:spPr>
          <a:xfrm>
            <a:off x="2993730" y="1275907"/>
            <a:ext cx="917058" cy="581468"/>
          </a:xfrm>
          <a:prstGeom prst="rect">
            <a:avLst/>
          </a:prstGeom>
        </p:spPr>
      </p:pic>
      <p:pic>
        <p:nvPicPr>
          <p:cNvPr id="22" name="Image 19">
            <a:extLst>
              <a:ext uri="{FF2B5EF4-FFF2-40B4-BE49-F238E27FC236}">
                <a16:creationId xmlns:a16="http://schemas.microsoft.com/office/drawing/2014/main" id="{691B71F1-9DDF-71F3-84DA-04C7E161A9C0}"/>
              </a:ext>
            </a:extLst>
          </p:cNvPr>
          <p:cNvPicPr>
            <a:picLocks noChangeAspect="1"/>
          </p:cNvPicPr>
          <p:nvPr/>
        </p:nvPicPr>
        <p:blipFill>
          <a:blip r:embed="rId21"/>
          <a:stretch>
            <a:fillRect/>
          </a:stretch>
        </p:blipFill>
        <p:spPr>
          <a:xfrm>
            <a:off x="2588363" y="1295843"/>
            <a:ext cx="378785" cy="465174"/>
          </a:xfrm>
          <a:prstGeom prst="rect">
            <a:avLst/>
          </a:prstGeom>
        </p:spPr>
      </p:pic>
      <p:pic>
        <p:nvPicPr>
          <p:cNvPr id="23" name="Image 20">
            <a:extLst>
              <a:ext uri="{FF2B5EF4-FFF2-40B4-BE49-F238E27FC236}">
                <a16:creationId xmlns:a16="http://schemas.microsoft.com/office/drawing/2014/main" id="{2AB73331-333A-5E9F-2554-76736A0A4AB2}"/>
              </a:ext>
            </a:extLst>
          </p:cNvPr>
          <p:cNvPicPr>
            <a:picLocks noChangeAspect="1"/>
          </p:cNvPicPr>
          <p:nvPr/>
        </p:nvPicPr>
        <p:blipFill>
          <a:blip r:embed="rId22"/>
          <a:stretch>
            <a:fillRect/>
          </a:stretch>
        </p:blipFill>
        <p:spPr>
          <a:xfrm>
            <a:off x="4030404" y="1525108"/>
            <a:ext cx="531628" cy="2671430"/>
          </a:xfrm>
          <a:prstGeom prst="rect">
            <a:avLst/>
          </a:prstGeom>
        </p:spPr>
      </p:pic>
      <p:pic>
        <p:nvPicPr>
          <p:cNvPr id="24" name="Image 21">
            <a:extLst>
              <a:ext uri="{FF2B5EF4-FFF2-40B4-BE49-F238E27FC236}">
                <a16:creationId xmlns:a16="http://schemas.microsoft.com/office/drawing/2014/main" id="{B7BC0B4F-C8BB-0099-D20D-0E76BDC58F45}"/>
              </a:ext>
            </a:extLst>
          </p:cNvPr>
          <p:cNvPicPr>
            <a:picLocks noChangeAspect="1"/>
          </p:cNvPicPr>
          <p:nvPr/>
        </p:nvPicPr>
        <p:blipFill>
          <a:blip r:embed="rId23"/>
          <a:stretch>
            <a:fillRect/>
          </a:stretch>
        </p:blipFill>
        <p:spPr>
          <a:xfrm>
            <a:off x="6645" y="1242680"/>
            <a:ext cx="2003573" cy="3698137"/>
          </a:xfrm>
          <a:prstGeom prst="rect">
            <a:avLst/>
          </a:prstGeom>
        </p:spPr>
      </p:pic>
      <p:sp>
        <p:nvSpPr>
          <p:cNvPr id="25" name="Shape 1">
            <a:extLst>
              <a:ext uri="{FF2B5EF4-FFF2-40B4-BE49-F238E27FC236}">
                <a16:creationId xmlns:a16="http://schemas.microsoft.com/office/drawing/2014/main" id="{CF366DD9-BB44-DA86-EE55-D2F2263B161B}"/>
              </a:ext>
            </a:extLst>
          </p:cNvPr>
          <p:cNvSpPr/>
          <p:nvPr/>
        </p:nvSpPr>
        <p:spPr>
          <a:xfrm>
            <a:off x="4671680" y="887154"/>
            <a:ext cx="4319477" cy="272459"/>
          </a:xfrm>
          <a:prstGeom prst="rect">
            <a:avLst/>
          </a:prstGeom>
          <a:solidFill>
            <a:srgbClr val="264562"/>
          </a:solidFill>
          <a:ln/>
        </p:spPr>
        <p:txBody>
          <a:bodyPr/>
          <a:lstStyle/>
          <a:p>
            <a:endParaRPr lang="ja-JP" altLang="en-US">
              <a:latin typeface="+mj-ea"/>
              <a:ea typeface="+mj-ea"/>
            </a:endParaRPr>
          </a:p>
        </p:txBody>
      </p:sp>
      <p:sp>
        <p:nvSpPr>
          <p:cNvPr id="26" name="Text 2">
            <a:extLst>
              <a:ext uri="{FF2B5EF4-FFF2-40B4-BE49-F238E27FC236}">
                <a16:creationId xmlns:a16="http://schemas.microsoft.com/office/drawing/2014/main" id="{306FCC76-2C7E-4479-E320-53053C794B65}"/>
              </a:ext>
            </a:extLst>
          </p:cNvPr>
          <p:cNvSpPr/>
          <p:nvPr/>
        </p:nvSpPr>
        <p:spPr>
          <a:xfrm>
            <a:off x="5093660" y="927026"/>
            <a:ext cx="3419032" cy="192715"/>
          </a:xfrm>
          <a:prstGeom prst="rect">
            <a:avLst/>
          </a:prstGeom>
          <a:noFill/>
          <a:ln/>
        </p:spPr>
        <p:txBody>
          <a:bodyPr wrap="none" lIns="0" tIns="0" rIns="0" bIns="0" rtlCol="0" anchor="ctr">
            <a:norm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a:buNone/>
            </a:pPr>
            <a:r>
              <a:rPr lang="en-US" sz="1107" b="1" dirty="0">
                <a:solidFill>
                  <a:srgbClr val="CFD7DB"/>
                </a:solidFill>
                <a:latin typeface="+mj-ea"/>
                <a:ea typeface="+mj-ea"/>
                <a:cs typeface="Inter" pitchFamily="34" charset="-120"/>
              </a:rPr>
              <a:t>4つのWINを同時に達成するスキーム（WINx4モデル)</a:t>
            </a:r>
            <a:endParaRPr lang="en-US" sz="1107" dirty="0">
              <a:latin typeface="+mj-ea"/>
              <a:ea typeface="+mj-ea"/>
            </a:endParaRPr>
          </a:p>
        </p:txBody>
      </p:sp>
      <p:sp>
        <p:nvSpPr>
          <p:cNvPr id="27" name="Shape 3">
            <a:extLst>
              <a:ext uri="{FF2B5EF4-FFF2-40B4-BE49-F238E27FC236}">
                <a16:creationId xmlns:a16="http://schemas.microsoft.com/office/drawing/2014/main" id="{0513BE52-6EC5-2FA2-8943-A8E47E642057}"/>
              </a:ext>
            </a:extLst>
          </p:cNvPr>
          <p:cNvSpPr/>
          <p:nvPr/>
        </p:nvSpPr>
        <p:spPr>
          <a:xfrm>
            <a:off x="149520" y="887154"/>
            <a:ext cx="4047017" cy="272459"/>
          </a:xfrm>
          <a:prstGeom prst="rect">
            <a:avLst/>
          </a:prstGeom>
          <a:solidFill>
            <a:srgbClr val="254563"/>
          </a:solidFill>
          <a:ln/>
        </p:spPr>
        <p:txBody>
          <a:bodyPr/>
          <a:lstStyle/>
          <a:p>
            <a:endParaRPr lang="ja-JP" altLang="en-US">
              <a:latin typeface="+mj-ea"/>
              <a:ea typeface="+mj-ea"/>
            </a:endParaRPr>
          </a:p>
        </p:txBody>
      </p:sp>
      <p:sp>
        <p:nvSpPr>
          <p:cNvPr id="28" name="Text 4">
            <a:extLst>
              <a:ext uri="{FF2B5EF4-FFF2-40B4-BE49-F238E27FC236}">
                <a16:creationId xmlns:a16="http://schemas.microsoft.com/office/drawing/2014/main" id="{D9A5597D-C2C3-3B49-489A-4B24F46AD3AD}"/>
              </a:ext>
            </a:extLst>
          </p:cNvPr>
          <p:cNvSpPr/>
          <p:nvPr/>
        </p:nvSpPr>
        <p:spPr>
          <a:xfrm>
            <a:off x="1073224" y="927026"/>
            <a:ext cx="2236160" cy="186070"/>
          </a:xfrm>
          <a:prstGeom prst="rect">
            <a:avLst/>
          </a:prstGeom>
          <a:noFill/>
          <a:ln/>
        </p:spPr>
        <p:txBody>
          <a:bodyPr wrap="none" lIns="0" tIns="0" rIns="0" bIns="0" rtlCol="0" anchor="ctr">
            <a:norm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a:buNone/>
            </a:pPr>
            <a:r>
              <a:rPr lang="en-US" sz="1091" b="1" dirty="0" err="1">
                <a:solidFill>
                  <a:srgbClr val="CBD3D7"/>
                </a:solidFill>
                <a:latin typeface="+mj-ea"/>
                <a:ea typeface="+mj-ea"/>
                <a:cs typeface="Inter" pitchFamily="34" charset="-120"/>
              </a:rPr>
              <a:t>LMSによる監理事務負担の劇的</a:t>
            </a:r>
            <a:r>
              <a:rPr lang="ja-JP" altLang="en-US" sz="1091" b="1" dirty="0">
                <a:solidFill>
                  <a:srgbClr val="CBD3D7"/>
                </a:solidFill>
                <a:latin typeface="+mj-ea"/>
                <a:ea typeface="+mj-ea"/>
                <a:cs typeface="Inter" pitchFamily="34" charset="-120"/>
              </a:rPr>
              <a:t>減少</a:t>
            </a:r>
            <a:endParaRPr lang="en-US" sz="1091" dirty="0">
              <a:latin typeface="+mj-ea"/>
              <a:ea typeface="+mj-ea"/>
            </a:endParaRPr>
          </a:p>
        </p:txBody>
      </p:sp>
      <p:sp>
        <p:nvSpPr>
          <p:cNvPr id="30" name="Text 6">
            <a:extLst>
              <a:ext uri="{FF2B5EF4-FFF2-40B4-BE49-F238E27FC236}">
                <a16:creationId xmlns:a16="http://schemas.microsoft.com/office/drawing/2014/main" id="{580A1F6B-5EBA-093C-2EDA-3992D6E7CC26}"/>
              </a:ext>
            </a:extLst>
          </p:cNvPr>
          <p:cNvSpPr/>
          <p:nvPr/>
        </p:nvSpPr>
        <p:spPr>
          <a:xfrm>
            <a:off x="7150705" y="4655067"/>
            <a:ext cx="1817503" cy="338913"/>
          </a:xfrm>
          <a:prstGeom prst="rect">
            <a:avLst/>
          </a:prstGeom>
          <a:noFill/>
          <a:ln/>
        </p:spPr>
        <p:txBody>
          <a:bodyPr wrap="none" lIns="0" tIns="0" rIns="0" bIns="0" rtlCol="0" anchor="ctr">
            <a:norm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a:buNone/>
            </a:pPr>
            <a:r>
              <a:rPr lang="en-US" sz="610" dirty="0" err="1">
                <a:solidFill>
                  <a:srgbClr val="565754"/>
                </a:solidFill>
                <a:latin typeface="+mj-ea"/>
                <a:ea typeface="+mj-ea"/>
                <a:cs typeface="Inter" pitchFamily="34" charset="-120"/>
              </a:rPr>
              <a:t>介護、建設、外食など、各</a:t>
            </a:r>
            <a:r>
              <a:rPr lang="ja-JP" altLang="en-US" sz="610" dirty="0">
                <a:solidFill>
                  <a:srgbClr val="565754"/>
                </a:solidFill>
                <a:latin typeface="+mj-ea"/>
                <a:ea typeface="+mj-ea"/>
                <a:cs typeface="Inter" pitchFamily="34" charset="-120"/>
              </a:rPr>
              <a:t>分</a:t>
            </a:r>
            <a:r>
              <a:rPr lang="en-US" sz="610" dirty="0" err="1">
                <a:solidFill>
                  <a:srgbClr val="565754"/>
                </a:solidFill>
                <a:latin typeface="+mj-ea"/>
                <a:ea typeface="+mj-ea"/>
                <a:cs typeface="Inter" pitchFamily="34" charset="-120"/>
              </a:rPr>
              <a:t>野の特定技能評価試験</a:t>
            </a:r>
            <a:endParaRPr lang="en-US" sz="610" dirty="0">
              <a:latin typeface="+mj-ea"/>
              <a:ea typeface="+mj-ea"/>
            </a:endParaRPr>
          </a:p>
          <a:p>
            <a:pPr marL="0" indent="0" algn="l">
              <a:buNone/>
            </a:pPr>
            <a:r>
              <a:rPr lang="en-US" sz="610" dirty="0" err="1">
                <a:solidFill>
                  <a:srgbClr val="565754"/>
                </a:solidFill>
                <a:latin typeface="+mj-ea"/>
                <a:ea typeface="+mj-ea"/>
                <a:cs typeface="Inter" pitchFamily="34" charset="-120"/>
              </a:rPr>
              <a:t>に合わせた専門技能対策プログラムを</a:t>
            </a:r>
            <a:endParaRPr lang="en-US" sz="610" dirty="0">
              <a:solidFill>
                <a:srgbClr val="565754"/>
              </a:solidFill>
              <a:latin typeface="+mj-ea"/>
              <a:ea typeface="+mj-ea"/>
              <a:cs typeface="Inter" pitchFamily="34" charset="-120"/>
            </a:endParaRPr>
          </a:p>
          <a:p>
            <a:pPr marL="0" indent="0" algn="l">
              <a:buNone/>
            </a:pPr>
            <a:r>
              <a:rPr lang="en-US" sz="610" dirty="0" err="1">
                <a:solidFill>
                  <a:srgbClr val="565754"/>
                </a:solidFill>
                <a:latin typeface="+mj-ea"/>
                <a:ea typeface="+mj-ea"/>
                <a:cs typeface="Inter" pitchFamily="34" charset="-120"/>
              </a:rPr>
              <a:t>同時並行で実施します</a:t>
            </a:r>
            <a:r>
              <a:rPr lang="en-US" sz="610" dirty="0">
                <a:solidFill>
                  <a:srgbClr val="565754"/>
                </a:solidFill>
                <a:latin typeface="+mj-ea"/>
                <a:ea typeface="+mj-ea"/>
                <a:cs typeface="Inter" pitchFamily="34" charset="-120"/>
              </a:rPr>
              <a:t>。</a:t>
            </a:r>
            <a:endParaRPr lang="en-US" sz="610" dirty="0">
              <a:latin typeface="+mj-ea"/>
              <a:ea typeface="+mj-ea"/>
            </a:endParaRPr>
          </a:p>
        </p:txBody>
      </p:sp>
      <p:sp>
        <p:nvSpPr>
          <p:cNvPr id="31" name="Text 7">
            <a:extLst>
              <a:ext uri="{FF2B5EF4-FFF2-40B4-BE49-F238E27FC236}">
                <a16:creationId xmlns:a16="http://schemas.microsoft.com/office/drawing/2014/main" id="{526A6E1A-2D9D-76F3-80FE-2F4938886526}"/>
              </a:ext>
            </a:extLst>
          </p:cNvPr>
          <p:cNvSpPr/>
          <p:nvPr/>
        </p:nvSpPr>
        <p:spPr>
          <a:xfrm>
            <a:off x="4940019" y="4663826"/>
            <a:ext cx="2113222" cy="335590"/>
          </a:xfrm>
          <a:prstGeom prst="rect">
            <a:avLst/>
          </a:prstGeom>
          <a:noFill/>
          <a:ln/>
        </p:spPr>
        <p:txBody>
          <a:bodyPr wrap="none" lIns="0" tIns="0" rIns="0" bIns="0" rtlCol="0" anchor="ctr">
            <a:norm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a:buNone/>
            </a:pPr>
            <a:r>
              <a:rPr lang="en-US" sz="625" dirty="0">
                <a:solidFill>
                  <a:srgbClr val="535350"/>
                </a:solidFill>
                <a:latin typeface="+mj-ea"/>
                <a:ea typeface="+mj-ea"/>
                <a:cs typeface="Inter" pitchFamily="34" charset="-120"/>
              </a:rPr>
              <a:t>3年間の育成就対期間中に、特定技能1号への</a:t>
            </a:r>
            <a:r>
              <a:rPr lang="ja-JP" altLang="en-US" sz="625" dirty="0">
                <a:solidFill>
                  <a:srgbClr val="535350"/>
                </a:solidFill>
                <a:latin typeface="+mj-ea"/>
                <a:ea typeface="+mj-ea"/>
                <a:cs typeface="Inter" pitchFamily="34" charset="-120"/>
              </a:rPr>
              <a:t>移</a:t>
            </a:r>
            <a:r>
              <a:rPr lang="en-US" sz="625" dirty="0" err="1">
                <a:solidFill>
                  <a:srgbClr val="535350"/>
                </a:solidFill>
                <a:latin typeface="+mj-ea"/>
                <a:ea typeface="+mj-ea"/>
                <a:cs typeface="Inter" pitchFamily="34" charset="-120"/>
              </a:rPr>
              <a:t>行条件</a:t>
            </a:r>
            <a:endParaRPr lang="en-US" sz="625" dirty="0">
              <a:latin typeface="+mj-ea"/>
              <a:ea typeface="+mj-ea"/>
            </a:endParaRPr>
          </a:p>
          <a:p>
            <a:pPr marL="0" indent="0" algn="l">
              <a:buNone/>
            </a:pPr>
            <a:r>
              <a:rPr lang="en-US" sz="625" dirty="0" err="1">
                <a:solidFill>
                  <a:srgbClr val="535350"/>
                </a:solidFill>
                <a:latin typeface="+mj-ea"/>
                <a:ea typeface="+mj-ea"/>
                <a:cs typeface="Inter" pitchFamily="34" charset="-120"/>
              </a:rPr>
              <a:t>である日本試験と技能</a:t>
            </a:r>
            <a:r>
              <a:rPr lang="ja-JP" altLang="en-US" sz="625" dirty="0">
                <a:solidFill>
                  <a:srgbClr val="535350"/>
                </a:solidFill>
                <a:latin typeface="+mj-ea"/>
                <a:ea typeface="+mj-ea"/>
                <a:cs typeface="Inter" pitchFamily="34" charset="-120"/>
              </a:rPr>
              <a:t>検定</a:t>
            </a:r>
            <a:r>
              <a:rPr lang="en-US" sz="625" dirty="0" err="1">
                <a:solidFill>
                  <a:srgbClr val="535350"/>
                </a:solidFill>
                <a:latin typeface="+mj-ea"/>
                <a:ea typeface="+mj-ea"/>
                <a:cs typeface="Inter" pitchFamily="34" charset="-120"/>
              </a:rPr>
              <a:t>の合格を、LM</a:t>
            </a:r>
            <a:r>
              <a:rPr lang="en-US" altLang="ja-JP" sz="625" dirty="0" err="1">
                <a:solidFill>
                  <a:srgbClr val="535350"/>
                </a:solidFill>
                <a:latin typeface="+mj-ea"/>
                <a:ea typeface="+mj-ea"/>
                <a:cs typeface="Inter" pitchFamily="34" charset="-120"/>
              </a:rPr>
              <a:t>S</a:t>
            </a:r>
            <a:r>
              <a:rPr lang="en-US" sz="625" dirty="0" err="1">
                <a:solidFill>
                  <a:srgbClr val="535350"/>
                </a:solidFill>
                <a:latin typeface="+mj-ea"/>
                <a:ea typeface="+mj-ea"/>
                <a:cs typeface="Inter" pitchFamily="34" charset="-120"/>
              </a:rPr>
              <a:t>を通じた管理</a:t>
            </a:r>
            <a:endParaRPr lang="en-US" sz="625" dirty="0">
              <a:latin typeface="+mj-ea"/>
              <a:ea typeface="+mj-ea"/>
            </a:endParaRPr>
          </a:p>
          <a:p>
            <a:pPr marL="0" indent="0" algn="l">
              <a:buNone/>
            </a:pPr>
            <a:r>
              <a:rPr lang="en-US" sz="625" dirty="0">
                <a:solidFill>
                  <a:srgbClr val="535350"/>
                </a:solidFill>
                <a:latin typeface="+mj-ea"/>
                <a:ea typeface="+mj-ea"/>
                <a:cs typeface="Inter" pitchFamily="34" charset="-120"/>
              </a:rPr>
              <a:t>で経実にサポートします。</a:t>
            </a:r>
            <a:endParaRPr lang="en-US" sz="625" dirty="0">
              <a:latin typeface="+mj-ea"/>
              <a:ea typeface="+mj-ea"/>
            </a:endParaRPr>
          </a:p>
        </p:txBody>
      </p:sp>
      <p:sp>
        <p:nvSpPr>
          <p:cNvPr id="32" name="Text 8">
            <a:extLst>
              <a:ext uri="{FF2B5EF4-FFF2-40B4-BE49-F238E27FC236}">
                <a16:creationId xmlns:a16="http://schemas.microsoft.com/office/drawing/2014/main" id="{B973B4FB-D4DD-2D9B-0CA4-C7F1805F544B}"/>
              </a:ext>
            </a:extLst>
          </p:cNvPr>
          <p:cNvSpPr/>
          <p:nvPr/>
        </p:nvSpPr>
        <p:spPr>
          <a:xfrm>
            <a:off x="8406366" y="4522160"/>
            <a:ext cx="182747" cy="126262"/>
          </a:xfrm>
          <a:prstGeom prst="rect">
            <a:avLst/>
          </a:prstGeom>
          <a:noFill/>
          <a:ln/>
        </p:spPr>
        <p:txBody>
          <a:bodyPr wrap="none" lIns="0" tIns="0" rIns="0" bIns="0" rtlCol="0" anchor="ctr">
            <a:norm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a:buNone/>
            </a:pPr>
            <a:r>
              <a:rPr lang="en-US" sz="714" dirty="0">
                <a:solidFill>
                  <a:srgbClr val="434241"/>
                </a:solidFill>
                <a:latin typeface="+mj-ea"/>
                <a:ea typeface="+mj-ea"/>
                <a:cs typeface="Inter" pitchFamily="34" charset="-120"/>
              </a:rPr>
              <a:t>外食</a:t>
            </a:r>
            <a:endParaRPr lang="en-US" sz="714" dirty="0">
              <a:latin typeface="+mj-ea"/>
              <a:ea typeface="+mj-ea"/>
            </a:endParaRPr>
          </a:p>
        </p:txBody>
      </p:sp>
      <p:sp>
        <p:nvSpPr>
          <p:cNvPr id="33" name="Text 9">
            <a:extLst>
              <a:ext uri="{FF2B5EF4-FFF2-40B4-BE49-F238E27FC236}">
                <a16:creationId xmlns:a16="http://schemas.microsoft.com/office/drawing/2014/main" id="{03DE3631-1932-78EB-FCC6-4FBCB3FF05E2}"/>
              </a:ext>
            </a:extLst>
          </p:cNvPr>
          <p:cNvSpPr/>
          <p:nvPr/>
        </p:nvSpPr>
        <p:spPr>
          <a:xfrm>
            <a:off x="7864770" y="4522160"/>
            <a:ext cx="182747" cy="126262"/>
          </a:xfrm>
          <a:prstGeom prst="rect">
            <a:avLst/>
          </a:prstGeom>
          <a:noFill/>
          <a:ln/>
        </p:spPr>
        <p:txBody>
          <a:bodyPr wrap="none" lIns="0" tIns="0" rIns="0" bIns="0" rtlCol="0" anchor="ctr">
            <a:norm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a:buNone/>
            </a:pPr>
            <a:r>
              <a:rPr lang="en-US" sz="714" b="1" dirty="0">
                <a:solidFill>
                  <a:srgbClr val="4A4A47"/>
                </a:solidFill>
                <a:latin typeface="+mj-ea"/>
                <a:ea typeface="+mj-ea"/>
                <a:cs typeface="Inter" pitchFamily="34" charset="-120"/>
              </a:rPr>
              <a:t>建設</a:t>
            </a:r>
            <a:endParaRPr lang="en-US" sz="714" dirty="0">
              <a:latin typeface="+mj-ea"/>
              <a:ea typeface="+mj-ea"/>
            </a:endParaRPr>
          </a:p>
        </p:txBody>
      </p:sp>
      <p:sp>
        <p:nvSpPr>
          <p:cNvPr id="34" name="Text 10">
            <a:extLst>
              <a:ext uri="{FF2B5EF4-FFF2-40B4-BE49-F238E27FC236}">
                <a16:creationId xmlns:a16="http://schemas.microsoft.com/office/drawing/2014/main" id="{F808AF75-FF57-8516-6194-FD231E3AC82C}"/>
              </a:ext>
            </a:extLst>
          </p:cNvPr>
          <p:cNvSpPr/>
          <p:nvPr/>
        </p:nvSpPr>
        <p:spPr>
          <a:xfrm>
            <a:off x="7323174" y="4522160"/>
            <a:ext cx="186070" cy="126262"/>
          </a:xfrm>
          <a:prstGeom prst="rect">
            <a:avLst/>
          </a:prstGeom>
          <a:noFill/>
          <a:ln/>
        </p:spPr>
        <p:txBody>
          <a:bodyPr wrap="none" lIns="0" tIns="0" rIns="0" bIns="0" rtlCol="0" anchor="ctr">
            <a:norm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a:buNone/>
            </a:pPr>
            <a:r>
              <a:rPr lang="en-US" sz="727" dirty="0">
                <a:solidFill>
                  <a:srgbClr val="4F4E4C"/>
                </a:solidFill>
                <a:latin typeface="+mj-ea"/>
                <a:ea typeface="+mj-ea"/>
                <a:cs typeface="Inter" pitchFamily="34" charset="-120"/>
              </a:rPr>
              <a:t>介護</a:t>
            </a:r>
            <a:endParaRPr lang="en-US" sz="727" dirty="0">
              <a:latin typeface="+mj-ea"/>
              <a:ea typeface="+mj-ea"/>
            </a:endParaRPr>
          </a:p>
        </p:txBody>
      </p:sp>
      <p:sp>
        <p:nvSpPr>
          <p:cNvPr id="35" name="Text 11">
            <a:extLst>
              <a:ext uri="{FF2B5EF4-FFF2-40B4-BE49-F238E27FC236}">
                <a16:creationId xmlns:a16="http://schemas.microsoft.com/office/drawing/2014/main" id="{6A11E7E2-E9B6-09B7-C9DF-E8F0DC7C796F}"/>
              </a:ext>
            </a:extLst>
          </p:cNvPr>
          <p:cNvSpPr/>
          <p:nvPr/>
        </p:nvSpPr>
        <p:spPr>
          <a:xfrm>
            <a:off x="5790905" y="4522160"/>
            <a:ext cx="578145" cy="126262"/>
          </a:xfrm>
          <a:prstGeom prst="rect">
            <a:avLst/>
          </a:prstGeom>
          <a:noFill/>
          <a:ln/>
        </p:spPr>
        <p:txBody>
          <a:bodyPr wrap="none" lIns="0" tIns="0" rIns="0" bIns="0" rtlCol="0" anchor="ctr">
            <a:norm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a:buNone/>
            </a:pPr>
            <a:r>
              <a:rPr lang="en-US" sz="565" dirty="0">
                <a:solidFill>
                  <a:srgbClr val="494947"/>
                </a:solidFill>
                <a:latin typeface="+mj-ea"/>
                <a:ea typeface="+mj-ea"/>
                <a:cs typeface="Inter" pitchFamily="34" charset="-120"/>
              </a:rPr>
              <a:t>N4（3年終了時）</a:t>
            </a:r>
            <a:endParaRPr lang="en-US" sz="565" dirty="0">
              <a:latin typeface="+mj-ea"/>
              <a:ea typeface="+mj-ea"/>
            </a:endParaRPr>
          </a:p>
        </p:txBody>
      </p:sp>
      <p:sp>
        <p:nvSpPr>
          <p:cNvPr id="36" name="Text 12">
            <a:extLst>
              <a:ext uri="{FF2B5EF4-FFF2-40B4-BE49-F238E27FC236}">
                <a16:creationId xmlns:a16="http://schemas.microsoft.com/office/drawing/2014/main" id="{C77BBDCD-F37B-C363-998C-C81E3C3AC3AA}"/>
              </a:ext>
            </a:extLst>
          </p:cNvPr>
          <p:cNvSpPr/>
          <p:nvPr/>
        </p:nvSpPr>
        <p:spPr>
          <a:xfrm>
            <a:off x="5070401" y="4522160"/>
            <a:ext cx="455206" cy="122939"/>
          </a:xfrm>
          <a:prstGeom prst="rect">
            <a:avLst/>
          </a:prstGeom>
          <a:noFill/>
          <a:ln/>
        </p:spPr>
        <p:txBody>
          <a:bodyPr wrap="none" lIns="0" tIns="0" rIns="0" bIns="0" rtlCol="0" anchor="ctr">
            <a:norm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a:buNone/>
            </a:pPr>
            <a:r>
              <a:rPr lang="en-US" sz="565" dirty="0">
                <a:solidFill>
                  <a:srgbClr val="4D4D4C"/>
                </a:solidFill>
                <a:latin typeface="+mj-ea"/>
                <a:ea typeface="+mj-ea"/>
                <a:cs typeface="Inter" pitchFamily="34" charset="-120"/>
              </a:rPr>
              <a:t>N5（</a:t>
            </a:r>
            <a:r>
              <a:rPr lang="ja-JP" altLang="en-US" sz="565" dirty="0">
                <a:solidFill>
                  <a:srgbClr val="4D4D4C"/>
                </a:solidFill>
                <a:latin typeface="+mj-ea"/>
                <a:ea typeface="+mj-ea"/>
                <a:cs typeface="Inter" pitchFamily="34" charset="-120"/>
              </a:rPr>
              <a:t>入国時</a:t>
            </a:r>
            <a:r>
              <a:rPr lang="en-US" sz="565" dirty="0">
                <a:solidFill>
                  <a:srgbClr val="4D4D4C"/>
                </a:solidFill>
                <a:latin typeface="+mj-ea"/>
                <a:ea typeface="+mj-ea"/>
                <a:cs typeface="Inter" pitchFamily="34" charset="-120"/>
              </a:rPr>
              <a:t>）</a:t>
            </a:r>
            <a:endParaRPr lang="en-US" sz="565" dirty="0">
              <a:latin typeface="+mj-ea"/>
              <a:ea typeface="+mj-ea"/>
            </a:endParaRPr>
          </a:p>
        </p:txBody>
      </p:sp>
      <p:sp>
        <p:nvSpPr>
          <p:cNvPr id="37" name="Text 13">
            <a:extLst>
              <a:ext uri="{FF2B5EF4-FFF2-40B4-BE49-F238E27FC236}">
                <a16:creationId xmlns:a16="http://schemas.microsoft.com/office/drawing/2014/main" id="{003F0BA7-7B48-36F4-1BDD-8F00BA90BE94}"/>
              </a:ext>
            </a:extLst>
          </p:cNvPr>
          <p:cNvSpPr/>
          <p:nvPr/>
        </p:nvSpPr>
        <p:spPr>
          <a:xfrm>
            <a:off x="5983620" y="4236410"/>
            <a:ext cx="239233" cy="182747"/>
          </a:xfrm>
          <a:prstGeom prst="rect">
            <a:avLst/>
          </a:prstGeom>
          <a:noFill/>
          <a:ln/>
        </p:spPr>
        <p:txBody>
          <a:bodyPr wrap="none" lIns="0" tIns="0" rIns="0" bIns="0" rtlCol="0" anchor="ctr">
            <a:normAutofit fontScale="92500" lnSpcReduction="10000"/>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a:buNone/>
            </a:pPr>
            <a:r>
              <a:rPr lang="en-US" altLang="ja-JP" sz="1355" b="1" dirty="0">
                <a:solidFill>
                  <a:srgbClr val="DFE4E6"/>
                </a:solidFill>
                <a:latin typeface="+mj-ea"/>
                <a:ea typeface="+mj-ea"/>
              </a:rPr>
              <a:t>A2</a:t>
            </a:r>
            <a:endParaRPr lang="en-US" sz="1355" dirty="0">
              <a:latin typeface="+mj-ea"/>
              <a:ea typeface="+mj-ea"/>
            </a:endParaRPr>
          </a:p>
        </p:txBody>
      </p:sp>
      <p:sp>
        <p:nvSpPr>
          <p:cNvPr id="38" name="Text 14">
            <a:extLst>
              <a:ext uri="{FF2B5EF4-FFF2-40B4-BE49-F238E27FC236}">
                <a16:creationId xmlns:a16="http://schemas.microsoft.com/office/drawing/2014/main" id="{F6717601-1686-C1D0-94C9-CE60CB17DF93}"/>
              </a:ext>
            </a:extLst>
          </p:cNvPr>
          <p:cNvSpPr/>
          <p:nvPr/>
        </p:nvSpPr>
        <p:spPr>
          <a:xfrm>
            <a:off x="5211615" y="4236410"/>
            <a:ext cx="235910" cy="182747"/>
          </a:xfrm>
          <a:prstGeom prst="rect">
            <a:avLst/>
          </a:prstGeom>
          <a:noFill/>
          <a:ln/>
        </p:spPr>
        <p:txBody>
          <a:bodyPr wrap="none" lIns="0" tIns="0" rIns="0" bIns="0" rtlCol="0" anchor="ctr">
            <a:normAutofit fontScale="92500" lnSpcReduction="10000"/>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a:buNone/>
            </a:pPr>
            <a:r>
              <a:rPr lang="en-US" altLang="ja-JP" sz="1392" b="1" dirty="0">
                <a:solidFill>
                  <a:srgbClr val="E2EAED"/>
                </a:solidFill>
                <a:latin typeface="+mj-ea"/>
                <a:ea typeface="+mj-ea"/>
                <a:cs typeface="Inter" pitchFamily="34" charset="-120"/>
              </a:rPr>
              <a:t>A1</a:t>
            </a:r>
            <a:endParaRPr lang="en-US" sz="1392" dirty="0">
              <a:latin typeface="+mj-ea"/>
              <a:ea typeface="+mj-ea"/>
            </a:endParaRPr>
          </a:p>
        </p:txBody>
      </p:sp>
      <p:sp>
        <p:nvSpPr>
          <p:cNvPr id="39" name="Text 15">
            <a:extLst>
              <a:ext uri="{FF2B5EF4-FFF2-40B4-BE49-F238E27FC236}">
                <a16:creationId xmlns:a16="http://schemas.microsoft.com/office/drawing/2014/main" id="{E978AAB7-9CE6-B098-84C8-C5DBFE83CEEB}"/>
              </a:ext>
            </a:extLst>
          </p:cNvPr>
          <p:cNvSpPr/>
          <p:nvPr/>
        </p:nvSpPr>
        <p:spPr>
          <a:xfrm>
            <a:off x="7256720" y="3931342"/>
            <a:ext cx="1116419" cy="152843"/>
          </a:xfrm>
          <a:prstGeom prst="rect">
            <a:avLst/>
          </a:prstGeom>
          <a:noFill/>
          <a:ln/>
        </p:spPr>
        <p:txBody>
          <a:bodyPr wrap="none" lIns="0" tIns="0" rIns="0" bIns="0" rtlCol="0" anchor="ctr">
            <a:norm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a:buNone/>
            </a:pPr>
            <a:r>
              <a:rPr lang="ja-JP" altLang="en-US" sz="725" b="1" dirty="0">
                <a:solidFill>
                  <a:srgbClr val="4B4B49"/>
                </a:solidFill>
                <a:latin typeface="+mj-ea"/>
                <a:ea typeface="+mj-ea"/>
                <a:cs typeface="Inter" pitchFamily="34" charset="-120"/>
              </a:rPr>
              <a:t>業種</a:t>
            </a:r>
            <a:r>
              <a:rPr lang="en-US" sz="725" b="1" dirty="0">
                <a:solidFill>
                  <a:srgbClr val="4B4B49"/>
                </a:solidFill>
                <a:latin typeface="+mj-ea"/>
                <a:ea typeface="+mj-ea"/>
                <a:cs typeface="Inter" pitchFamily="34" charset="-120"/>
              </a:rPr>
              <a:t>別</a:t>
            </a:r>
            <a:r>
              <a:rPr lang="ja-JP" altLang="en-US" sz="725" b="1" dirty="0">
                <a:solidFill>
                  <a:srgbClr val="4B4B49"/>
                </a:solidFill>
                <a:latin typeface="+mj-ea"/>
                <a:ea typeface="+mj-ea"/>
                <a:cs typeface="Inter" pitchFamily="34" charset="-120"/>
              </a:rPr>
              <a:t>オリジナル</a:t>
            </a:r>
            <a:r>
              <a:rPr lang="en-US" sz="725" b="1" dirty="0" err="1">
                <a:solidFill>
                  <a:srgbClr val="4B4B49"/>
                </a:solidFill>
                <a:latin typeface="+mj-ea"/>
                <a:ea typeface="+mj-ea"/>
                <a:cs typeface="Inter" pitchFamily="34" charset="-120"/>
              </a:rPr>
              <a:t>カリキュラムの提供</a:t>
            </a:r>
            <a:endParaRPr lang="en-US" sz="725" dirty="0">
              <a:latin typeface="+mj-ea"/>
              <a:ea typeface="+mj-ea"/>
            </a:endParaRPr>
          </a:p>
        </p:txBody>
      </p:sp>
      <p:sp>
        <p:nvSpPr>
          <p:cNvPr id="40" name="Text 16">
            <a:extLst>
              <a:ext uri="{FF2B5EF4-FFF2-40B4-BE49-F238E27FC236}">
                <a16:creationId xmlns:a16="http://schemas.microsoft.com/office/drawing/2014/main" id="{0B4B2CF0-50DA-5B29-6FA6-7D8E608B77D3}"/>
              </a:ext>
            </a:extLst>
          </p:cNvPr>
          <p:cNvSpPr/>
          <p:nvPr/>
        </p:nvSpPr>
        <p:spPr>
          <a:xfrm>
            <a:off x="4807910" y="3934046"/>
            <a:ext cx="2030154" cy="159488"/>
          </a:xfrm>
          <a:prstGeom prst="rect">
            <a:avLst/>
          </a:prstGeom>
          <a:noFill/>
          <a:ln/>
        </p:spPr>
        <p:txBody>
          <a:bodyPr wrap="none" lIns="0" tIns="0" rIns="0" bIns="0" rtlCol="0" anchor="ctr">
            <a:norm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a:buNone/>
            </a:pPr>
            <a:r>
              <a:rPr lang="en-US" sz="725" b="1" dirty="0">
                <a:solidFill>
                  <a:srgbClr val="4C4C49"/>
                </a:solidFill>
                <a:latin typeface="+mj-ea"/>
                <a:ea typeface="+mj-ea"/>
                <a:cs typeface="Inter" pitchFamily="34" charset="-120"/>
              </a:rPr>
              <a:t>育成就労から特定技能</a:t>
            </a:r>
            <a:r>
              <a:rPr lang="en-US" altLang="ja-JP" sz="725" b="1" dirty="0">
                <a:solidFill>
                  <a:srgbClr val="4C4C49"/>
                </a:solidFill>
                <a:latin typeface="+mj-ea"/>
                <a:ea typeface="+mj-ea"/>
                <a:cs typeface="Inter" pitchFamily="34" charset="-120"/>
              </a:rPr>
              <a:t>1</a:t>
            </a:r>
            <a:r>
              <a:rPr lang="ja-JP" altLang="en-US" sz="725" b="1" dirty="0">
                <a:solidFill>
                  <a:srgbClr val="4C4C49"/>
                </a:solidFill>
                <a:latin typeface="+mj-ea"/>
                <a:ea typeface="+mj-ea"/>
                <a:cs typeface="Inter" pitchFamily="34" charset="-120"/>
              </a:rPr>
              <a:t>号</a:t>
            </a:r>
            <a:r>
              <a:rPr lang="en-US" sz="725" b="1" dirty="0" err="1">
                <a:solidFill>
                  <a:srgbClr val="4C4C49"/>
                </a:solidFill>
                <a:latin typeface="+mj-ea"/>
                <a:ea typeface="+mj-ea"/>
                <a:cs typeface="Inter" pitchFamily="34" charset="-120"/>
              </a:rPr>
              <a:t>への確実なステップアップ</a:t>
            </a:r>
            <a:endParaRPr lang="en-US" sz="725" dirty="0">
              <a:latin typeface="+mj-ea"/>
              <a:ea typeface="+mj-ea"/>
            </a:endParaRPr>
          </a:p>
        </p:txBody>
      </p:sp>
      <p:sp>
        <p:nvSpPr>
          <p:cNvPr id="41" name="Text 17">
            <a:extLst>
              <a:ext uri="{FF2B5EF4-FFF2-40B4-BE49-F238E27FC236}">
                <a16:creationId xmlns:a16="http://schemas.microsoft.com/office/drawing/2014/main" id="{1AB145FE-1C2F-4EAD-7E23-BFA4B1E9918C}"/>
              </a:ext>
            </a:extLst>
          </p:cNvPr>
          <p:cNvSpPr/>
          <p:nvPr/>
        </p:nvSpPr>
        <p:spPr>
          <a:xfrm>
            <a:off x="2283962" y="4663826"/>
            <a:ext cx="1671305" cy="335590"/>
          </a:xfrm>
          <a:prstGeom prst="rect">
            <a:avLst/>
          </a:prstGeom>
          <a:noFill/>
          <a:ln/>
        </p:spPr>
        <p:txBody>
          <a:bodyPr wrap="none" lIns="0" tIns="0" rIns="0" bIns="0" rtlCol="0" anchor="ctr">
            <a:norm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a:buNone/>
            </a:pPr>
            <a:r>
              <a:rPr lang="ja-JP" altLang="en-US" sz="662" dirty="0">
                <a:solidFill>
                  <a:srgbClr val="51514E"/>
                </a:solidFill>
                <a:latin typeface="+mj-ea"/>
                <a:ea typeface="+mj-ea"/>
                <a:cs typeface="Inter" pitchFamily="34" charset="-120"/>
              </a:rPr>
              <a:t>オン</a:t>
            </a:r>
            <a:r>
              <a:rPr lang="en-US" sz="662" dirty="0" err="1">
                <a:solidFill>
                  <a:srgbClr val="51514E"/>
                </a:solidFill>
                <a:latin typeface="+mj-ea"/>
                <a:ea typeface="+mj-ea"/>
                <a:cs typeface="Inter" pitchFamily="34" charset="-120"/>
              </a:rPr>
              <a:t>ラインライブ校の</a:t>
            </a:r>
            <a:r>
              <a:rPr lang="ja-JP" altLang="en-US" sz="662" dirty="0">
                <a:solidFill>
                  <a:srgbClr val="51514E"/>
                </a:solidFill>
                <a:latin typeface="+mj-ea"/>
                <a:ea typeface="+mj-ea"/>
                <a:cs typeface="Inter" pitchFamily="34" charset="-120"/>
              </a:rPr>
              <a:t>出席</a:t>
            </a:r>
            <a:r>
              <a:rPr lang="en-US" sz="662" dirty="0" err="1">
                <a:solidFill>
                  <a:srgbClr val="51514E"/>
                </a:solidFill>
                <a:latin typeface="+mj-ea"/>
                <a:ea typeface="+mj-ea"/>
                <a:cs typeface="Inter" pitchFamily="34" charset="-120"/>
              </a:rPr>
              <a:t>や成績</a:t>
            </a:r>
            <a:r>
              <a:rPr lang="ja-JP" altLang="en-US" sz="662" dirty="0">
                <a:solidFill>
                  <a:srgbClr val="51514E"/>
                </a:solidFill>
                <a:latin typeface="+mj-ea"/>
                <a:ea typeface="+mj-ea"/>
                <a:cs typeface="Inter" pitchFamily="34" charset="-120"/>
              </a:rPr>
              <a:t>評価</a:t>
            </a:r>
            <a:r>
              <a:rPr lang="en-US" sz="662" dirty="0" err="1">
                <a:solidFill>
                  <a:srgbClr val="51514E"/>
                </a:solidFill>
                <a:latin typeface="+mj-ea"/>
                <a:ea typeface="+mj-ea"/>
                <a:cs typeface="Inter" pitchFamily="34" charset="-120"/>
              </a:rPr>
              <a:t>をデータ</a:t>
            </a:r>
            <a:endParaRPr lang="en-US" sz="662" dirty="0">
              <a:solidFill>
                <a:srgbClr val="51514E"/>
              </a:solidFill>
              <a:latin typeface="+mj-ea"/>
              <a:ea typeface="+mj-ea"/>
              <a:cs typeface="Inter" pitchFamily="34" charset="-120"/>
            </a:endParaRPr>
          </a:p>
          <a:p>
            <a:pPr marL="0" indent="0" algn="l">
              <a:buNone/>
            </a:pPr>
            <a:r>
              <a:rPr lang="en-US" sz="662" dirty="0" err="1">
                <a:solidFill>
                  <a:srgbClr val="51514E"/>
                </a:solidFill>
                <a:latin typeface="+mj-ea"/>
                <a:ea typeface="+mj-ea"/>
                <a:cs typeface="Inter" pitchFamily="34" charset="-120"/>
              </a:rPr>
              <a:t>として</a:t>
            </a:r>
            <a:r>
              <a:rPr lang="ja-JP" altLang="en-US" sz="662" dirty="0">
                <a:solidFill>
                  <a:srgbClr val="51514E"/>
                </a:solidFill>
                <a:latin typeface="+mj-ea"/>
                <a:ea typeface="+mj-ea"/>
                <a:cs typeface="Inter" pitchFamily="34" charset="-120"/>
              </a:rPr>
              <a:t>各機関</a:t>
            </a:r>
            <a:r>
              <a:rPr lang="en-US" sz="662" dirty="0" err="1">
                <a:solidFill>
                  <a:srgbClr val="51514E"/>
                </a:solidFill>
                <a:latin typeface="+mj-ea"/>
                <a:ea typeface="+mj-ea"/>
                <a:cs typeface="Inter" pitchFamily="34" charset="-120"/>
              </a:rPr>
              <a:t>への提出や</a:t>
            </a:r>
            <a:r>
              <a:rPr lang="ja-JP" altLang="en-US" sz="662" dirty="0">
                <a:solidFill>
                  <a:srgbClr val="51514E"/>
                </a:solidFill>
                <a:latin typeface="+mj-ea"/>
                <a:ea typeface="+mj-ea"/>
                <a:cs typeface="Inter" pitchFamily="34" charset="-120"/>
              </a:rPr>
              <a:t>管理</a:t>
            </a:r>
            <a:r>
              <a:rPr lang="en-US" sz="662" dirty="0" err="1">
                <a:solidFill>
                  <a:srgbClr val="51514E"/>
                </a:solidFill>
                <a:latin typeface="+mj-ea"/>
                <a:ea typeface="+mj-ea"/>
                <a:cs typeface="Inter" pitchFamily="34" charset="-120"/>
              </a:rPr>
              <a:t>の資料として活用可能です</a:t>
            </a:r>
            <a:r>
              <a:rPr lang="en-US" sz="662" dirty="0">
                <a:solidFill>
                  <a:srgbClr val="51514E"/>
                </a:solidFill>
                <a:latin typeface="+mj-ea"/>
                <a:ea typeface="+mj-ea"/>
                <a:cs typeface="Inter" pitchFamily="34" charset="-120"/>
              </a:rPr>
              <a:t>。</a:t>
            </a:r>
            <a:endParaRPr lang="en-US" sz="662" dirty="0">
              <a:latin typeface="+mj-ea"/>
              <a:ea typeface="+mj-ea"/>
            </a:endParaRPr>
          </a:p>
        </p:txBody>
      </p:sp>
      <p:sp>
        <p:nvSpPr>
          <p:cNvPr id="42" name="Text 18">
            <a:extLst>
              <a:ext uri="{FF2B5EF4-FFF2-40B4-BE49-F238E27FC236}">
                <a16:creationId xmlns:a16="http://schemas.microsoft.com/office/drawing/2014/main" id="{DD57E41A-692E-1263-F525-AD75235AA647}"/>
              </a:ext>
            </a:extLst>
          </p:cNvPr>
          <p:cNvSpPr/>
          <p:nvPr/>
        </p:nvSpPr>
        <p:spPr>
          <a:xfrm>
            <a:off x="2269327" y="4383507"/>
            <a:ext cx="1920506" cy="305686"/>
          </a:xfrm>
          <a:prstGeom prst="rect">
            <a:avLst/>
          </a:prstGeom>
          <a:noFill/>
          <a:ln/>
        </p:spPr>
        <p:txBody>
          <a:bodyPr wrap="none" lIns="0" tIns="0" rIns="0" bIns="0" rtlCol="0" anchor="ctr">
            <a:norm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a:buNone/>
            </a:pPr>
            <a:r>
              <a:rPr lang="ja-JP" altLang="en-US" sz="900" b="1" dirty="0">
                <a:solidFill>
                  <a:srgbClr val="FF0000"/>
                </a:solidFill>
                <a:latin typeface="+mj-ea"/>
                <a:ea typeface="+mj-ea"/>
                <a:cs typeface="Inter" pitchFamily="34" charset="-120"/>
              </a:rPr>
              <a:t>国家資格　登録日本語教員のお墨付きによる</a:t>
            </a:r>
            <a:endParaRPr lang="en-US" sz="900" b="1" dirty="0">
              <a:solidFill>
                <a:srgbClr val="FF0000"/>
              </a:solidFill>
              <a:latin typeface="+mj-ea"/>
              <a:ea typeface="+mj-ea"/>
              <a:cs typeface="Inter" pitchFamily="34" charset="-120"/>
            </a:endParaRPr>
          </a:p>
          <a:p>
            <a:pPr marL="0" indent="0" algn="l">
              <a:buNone/>
            </a:pPr>
            <a:r>
              <a:rPr lang="en-US" sz="900" b="1" dirty="0" err="1">
                <a:solidFill>
                  <a:srgbClr val="FF0000"/>
                </a:solidFill>
                <a:latin typeface="+mj-ea"/>
                <a:ea typeface="+mj-ea"/>
                <a:cs typeface="Inter" pitchFamily="34" charset="-120"/>
              </a:rPr>
              <a:t>監査・実地検査に対応するデジタルエビデンス</a:t>
            </a:r>
            <a:endParaRPr lang="en-US" sz="900" dirty="0">
              <a:solidFill>
                <a:srgbClr val="FF0000"/>
              </a:solidFill>
              <a:latin typeface="+mj-ea"/>
              <a:ea typeface="+mj-ea"/>
            </a:endParaRPr>
          </a:p>
        </p:txBody>
      </p:sp>
      <p:sp>
        <p:nvSpPr>
          <p:cNvPr id="43" name="Text 19">
            <a:extLst>
              <a:ext uri="{FF2B5EF4-FFF2-40B4-BE49-F238E27FC236}">
                <a16:creationId xmlns:a16="http://schemas.microsoft.com/office/drawing/2014/main" id="{6FDD272D-C2F0-6F24-552C-7E0920341128}"/>
              </a:ext>
            </a:extLst>
          </p:cNvPr>
          <p:cNvSpPr/>
          <p:nvPr/>
        </p:nvSpPr>
        <p:spPr>
          <a:xfrm>
            <a:off x="8024259" y="3046892"/>
            <a:ext cx="1006770" cy="548241"/>
          </a:xfrm>
          <a:prstGeom prst="rect">
            <a:avLst/>
          </a:prstGeom>
          <a:noFill/>
          <a:ln/>
        </p:spPr>
        <p:txBody>
          <a:bodyPr wrap="none" lIns="0" tIns="0" rIns="0" bIns="0" rtlCol="0" anchor="ctr">
            <a:norm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a:buNone/>
            </a:pPr>
            <a:r>
              <a:rPr lang="en-US" sz="599" b="1" dirty="0" err="1">
                <a:solidFill>
                  <a:srgbClr val="4F4E4C"/>
                </a:solidFill>
                <a:latin typeface="+mj-ea"/>
                <a:ea typeface="+mj-ea"/>
                <a:cs typeface="Inter" pitchFamily="34" charset="-120"/>
              </a:rPr>
              <a:t>語学だけでなく</a:t>
            </a:r>
            <a:r>
              <a:rPr lang="ja-JP" altLang="en-US" sz="599" b="1" dirty="0">
                <a:solidFill>
                  <a:srgbClr val="4F4E4C"/>
                </a:solidFill>
                <a:latin typeface="+mj-ea"/>
                <a:ea typeface="+mj-ea"/>
                <a:cs typeface="Inter" pitchFamily="34" charset="-120"/>
              </a:rPr>
              <a:t>、職業与件や</a:t>
            </a:r>
            <a:endParaRPr lang="en-US" altLang="ja-JP" sz="599" b="1" dirty="0">
              <a:solidFill>
                <a:srgbClr val="4F4E4C"/>
              </a:solidFill>
              <a:latin typeface="+mj-ea"/>
              <a:ea typeface="+mj-ea"/>
              <a:cs typeface="Inter" pitchFamily="34" charset="-120"/>
            </a:endParaRPr>
          </a:p>
          <a:p>
            <a:pPr marL="0" indent="0" algn="l">
              <a:buNone/>
            </a:pPr>
            <a:r>
              <a:rPr lang="en-US" sz="599" b="1" dirty="0" err="1">
                <a:solidFill>
                  <a:srgbClr val="4F4E4C"/>
                </a:solidFill>
                <a:latin typeface="+mj-ea"/>
                <a:ea typeface="+mj-ea"/>
                <a:cs typeface="Inter" pitchFamily="34" charset="-120"/>
              </a:rPr>
              <a:t>日本の生活</a:t>
            </a:r>
            <a:r>
              <a:rPr lang="ja-JP" altLang="en-US" sz="599" b="1" dirty="0">
                <a:solidFill>
                  <a:srgbClr val="4F4E4C"/>
                </a:solidFill>
                <a:latin typeface="+mj-ea"/>
                <a:ea typeface="+mj-ea"/>
                <a:cs typeface="Inter" pitchFamily="34" charset="-120"/>
              </a:rPr>
              <a:t>慣習</a:t>
            </a:r>
            <a:r>
              <a:rPr lang="en-US" sz="599" b="1" dirty="0" err="1">
                <a:solidFill>
                  <a:srgbClr val="4F4E4C"/>
                </a:solidFill>
                <a:latin typeface="+mj-ea"/>
                <a:ea typeface="+mj-ea"/>
                <a:cs typeface="Inter" pitchFamily="34" charset="-120"/>
              </a:rPr>
              <a:t>や文化を</a:t>
            </a:r>
            <a:endParaRPr lang="en-US" sz="599" b="1" dirty="0">
              <a:solidFill>
                <a:srgbClr val="4F4E4C"/>
              </a:solidFill>
              <a:latin typeface="+mj-ea"/>
              <a:ea typeface="+mj-ea"/>
              <a:cs typeface="Inter" pitchFamily="34" charset="-120"/>
            </a:endParaRPr>
          </a:p>
          <a:p>
            <a:pPr marL="0" indent="0" algn="l">
              <a:buNone/>
            </a:pPr>
            <a:r>
              <a:rPr lang="ja-JP" altLang="en-US" sz="599" b="1" dirty="0">
                <a:solidFill>
                  <a:srgbClr val="4F4E4C"/>
                </a:solidFill>
                <a:latin typeface="+mj-ea"/>
                <a:ea typeface="+mj-ea"/>
                <a:cs typeface="Inter" pitchFamily="34" charset="-120"/>
              </a:rPr>
              <a:t>質の</a:t>
            </a:r>
            <a:r>
              <a:rPr lang="en-US" sz="599" b="1" dirty="0" err="1">
                <a:solidFill>
                  <a:srgbClr val="4F4E4C"/>
                </a:solidFill>
                <a:latin typeface="+mj-ea"/>
                <a:ea typeface="+mj-ea"/>
                <a:cs typeface="Inter" pitchFamily="34" charset="-120"/>
              </a:rPr>
              <a:t>高い</a:t>
            </a:r>
            <a:r>
              <a:rPr lang="ja-JP" altLang="en-US" sz="599" b="1" dirty="0">
                <a:solidFill>
                  <a:srgbClr val="4F4E4C"/>
                </a:solidFill>
                <a:latin typeface="+mj-ea"/>
                <a:ea typeface="+mj-ea"/>
                <a:cs typeface="Inter" pitchFamily="34" charset="-120"/>
              </a:rPr>
              <a:t>講師</a:t>
            </a:r>
            <a:r>
              <a:rPr lang="en-US" sz="599" b="1" dirty="0" err="1">
                <a:solidFill>
                  <a:srgbClr val="4F4E4C"/>
                </a:solidFill>
                <a:latin typeface="+mj-ea"/>
                <a:ea typeface="+mj-ea"/>
                <a:cs typeface="Inter" pitchFamily="34" charset="-120"/>
              </a:rPr>
              <a:t>から受けることで</a:t>
            </a:r>
            <a:endParaRPr lang="en-US" sz="599" b="1" dirty="0">
              <a:solidFill>
                <a:srgbClr val="4F4E4C"/>
              </a:solidFill>
              <a:latin typeface="+mj-ea"/>
              <a:ea typeface="+mj-ea"/>
              <a:cs typeface="Inter" pitchFamily="34" charset="-120"/>
            </a:endParaRPr>
          </a:p>
          <a:p>
            <a:pPr marL="0" indent="0" algn="l">
              <a:buNone/>
            </a:pPr>
            <a:r>
              <a:rPr lang="en-US" sz="599" b="1" dirty="0" err="1">
                <a:solidFill>
                  <a:srgbClr val="4F4E4C"/>
                </a:solidFill>
                <a:latin typeface="+mj-ea"/>
                <a:ea typeface="+mj-ea"/>
                <a:cs typeface="Inter" pitchFamily="34" charset="-120"/>
              </a:rPr>
              <a:t>職場でのコミュニケーション</a:t>
            </a:r>
            <a:endParaRPr lang="en-US" sz="599" b="1" dirty="0">
              <a:solidFill>
                <a:srgbClr val="4F4E4C"/>
              </a:solidFill>
              <a:latin typeface="+mj-ea"/>
              <a:ea typeface="+mj-ea"/>
              <a:cs typeface="Inter" pitchFamily="34" charset="-120"/>
            </a:endParaRPr>
          </a:p>
          <a:p>
            <a:pPr marL="0" indent="0" algn="l">
              <a:buNone/>
            </a:pPr>
            <a:r>
              <a:rPr lang="en-US" sz="599" b="1" dirty="0" err="1">
                <a:solidFill>
                  <a:srgbClr val="4F4E4C"/>
                </a:solidFill>
                <a:latin typeface="+mj-ea"/>
                <a:ea typeface="+mj-ea"/>
                <a:cs typeface="Inter" pitchFamily="34" charset="-120"/>
              </a:rPr>
              <a:t>不安を</a:t>
            </a:r>
            <a:r>
              <a:rPr lang="ja-JP" altLang="en-US" sz="599" b="1" dirty="0">
                <a:solidFill>
                  <a:srgbClr val="4F4E4C"/>
                </a:solidFill>
                <a:latin typeface="+mj-ea"/>
                <a:ea typeface="+mj-ea"/>
                <a:cs typeface="Inter" pitchFamily="34" charset="-120"/>
              </a:rPr>
              <a:t>解消</a:t>
            </a:r>
            <a:r>
              <a:rPr lang="en-US" sz="599" b="1" dirty="0" err="1">
                <a:solidFill>
                  <a:srgbClr val="4F4E4C"/>
                </a:solidFill>
                <a:latin typeface="+mj-ea"/>
                <a:ea typeface="+mj-ea"/>
                <a:cs typeface="Inter" pitchFamily="34" charset="-120"/>
              </a:rPr>
              <a:t>します</a:t>
            </a:r>
            <a:r>
              <a:rPr lang="en-US" sz="599" b="1" dirty="0">
                <a:solidFill>
                  <a:srgbClr val="4F4E4C"/>
                </a:solidFill>
                <a:latin typeface="+mj-ea"/>
                <a:ea typeface="+mj-ea"/>
                <a:cs typeface="Inter" pitchFamily="34" charset="-120"/>
              </a:rPr>
              <a:t>。</a:t>
            </a:r>
            <a:endParaRPr lang="en-US" sz="599" dirty="0">
              <a:latin typeface="+mj-ea"/>
              <a:ea typeface="+mj-ea"/>
            </a:endParaRPr>
          </a:p>
        </p:txBody>
      </p:sp>
      <p:sp>
        <p:nvSpPr>
          <p:cNvPr id="44" name="Text 20">
            <a:extLst>
              <a:ext uri="{FF2B5EF4-FFF2-40B4-BE49-F238E27FC236}">
                <a16:creationId xmlns:a16="http://schemas.microsoft.com/office/drawing/2014/main" id="{8BF562D0-D887-FA34-456C-D82D00A5A069}"/>
              </a:ext>
            </a:extLst>
          </p:cNvPr>
          <p:cNvSpPr/>
          <p:nvPr/>
        </p:nvSpPr>
        <p:spPr>
          <a:xfrm>
            <a:off x="4728166" y="2934420"/>
            <a:ext cx="976866" cy="548241"/>
          </a:xfrm>
          <a:prstGeom prst="rect">
            <a:avLst/>
          </a:prstGeom>
          <a:noFill/>
          <a:ln/>
        </p:spPr>
        <p:txBody>
          <a:bodyPr wrap="none" lIns="0" tIns="0" rIns="0" bIns="0" rtlCol="0" anchor="ctr">
            <a:norm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a:buNone/>
            </a:pPr>
            <a:r>
              <a:rPr lang="en-US" sz="636" b="1" dirty="0" err="1">
                <a:solidFill>
                  <a:srgbClr val="4E4D4C"/>
                </a:solidFill>
                <a:latin typeface="+mj-ea"/>
                <a:ea typeface="+mj-ea"/>
                <a:cs typeface="Inter" pitchFamily="34" charset="-120"/>
              </a:rPr>
              <a:t>シニアや主層の</a:t>
            </a:r>
            <a:endParaRPr lang="en-US" sz="636" dirty="0">
              <a:latin typeface="+mj-ea"/>
              <a:ea typeface="+mj-ea"/>
            </a:endParaRPr>
          </a:p>
          <a:p>
            <a:pPr marL="0" indent="0" algn="l">
              <a:buNone/>
            </a:pPr>
            <a:r>
              <a:rPr lang="ja-JP" altLang="en-US" sz="636" b="1" dirty="0">
                <a:solidFill>
                  <a:srgbClr val="4E4D4C"/>
                </a:solidFill>
                <a:latin typeface="+mj-ea"/>
                <a:ea typeface="+mj-ea"/>
                <a:cs typeface="Inter" pitchFamily="34" charset="-120"/>
              </a:rPr>
              <a:t>登録教員</a:t>
            </a:r>
            <a:r>
              <a:rPr lang="en-US" sz="636" b="1" dirty="0" err="1">
                <a:solidFill>
                  <a:srgbClr val="4E4D4C"/>
                </a:solidFill>
                <a:latin typeface="+mj-ea"/>
                <a:ea typeface="+mj-ea"/>
                <a:cs typeface="Inter" pitchFamily="34" charset="-120"/>
              </a:rPr>
              <a:t>がオ</a:t>
            </a:r>
            <a:r>
              <a:rPr lang="ja-JP" altLang="en-US" sz="636" b="1" dirty="0">
                <a:solidFill>
                  <a:srgbClr val="4E4D4C"/>
                </a:solidFill>
                <a:latin typeface="+mj-ea"/>
                <a:ea typeface="+mj-ea"/>
                <a:cs typeface="Inter" pitchFamily="34" charset="-120"/>
              </a:rPr>
              <a:t>ン</a:t>
            </a:r>
            <a:r>
              <a:rPr lang="en-US" sz="636" b="1" dirty="0" err="1">
                <a:solidFill>
                  <a:srgbClr val="4E4D4C"/>
                </a:solidFill>
                <a:latin typeface="+mj-ea"/>
                <a:ea typeface="+mj-ea"/>
                <a:cs typeface="Inter" pitchFamily="34" charset="-120"/>
              </a:rPr>
              <a:t>ラインで</a:t>
            </a:r>
            <a:endParaRPr lang="en-US" sz="636" b="1" dirty="0">
              <a:solidFill>
                <a:srgbClr val="4E4D4C"/>
              </a:solidFill>
              <a:latin typeface="+mj-ea"/>
              <a:ea typeface="+mj-ea"/>
              <a:cs typeface="Inter" pitchFamily="34" charset="-120"/>
            </a:endParaRPr>
          </a:p>
          <a:p>
            <a:pPr marL="0" indent="0" algn="l">
              <a:buNone/>
            </a:pPr>
            <a:r>
              <a:rPr lang="en-US" sz="636" b="1" dirty="0" err="1">
                <a:solidFill>
                  <a:srgbClr val="4E4D4C"/>
                </a:solidFill>
                <a:latin typeface="+mj-ea"/>
                <a:ea typeface="+mj-ea"/>
                <a:cs typeface="Inter" pitchFamily="34" charset="-120"/>
              </a:rPr>
              <a:t>活躍できるサステナブルな</a:t>
            </a:r>
            <a:endParaRPr lang="en-US" sz="636" b="1" dirty="0">
              <a:solidFill>
                <a:srgbClr val="4E4D4C"/>
              </a:solidFill>
              <a:latin typeface="+mj-ea"/>
              <a:ea typeface="+mj-ea"/>
              <a:cs typeface="Inter" pitchFamily="34" charset="-120"/>
            </a:endParaRPr>
          </a:p>
          <a:p>
            <a:pPr marL="0" indent="0" algn="l">
              <a:buNone/>
            </a:pPr>
            <a:r>
              <a:rPr lang="en-US" sz="636" b="1" dirty="0" err="1">
                <a:solidFill>
                  <a:srgbClr val="4E4D4C"/>
                </a:solidFill>
                <a:latin typeface="+mj-ea"/>
                <a:ea typeface="+mj-ea"/>
                <a:cs typeface="Inter" pitchFamily="34" charset="-120"/>
              </a:rPr>
              <a:t>労働</a:t>
            </a:r>
            <a:r>
              <a:rPr lang="ja-JP" altLang="en-US" sz="636" b="1" dirty="0">
                <a:solidFill>
                  <a:srgbClr val="4E4D4C"/>
                </a:solidFill>
                <a:latin typeface="+mj-ea"/>
                <a:ea typeface="+mj-ea"/>
                <a:cs typeface="Inter" pitchFamily="34" charset="-120"/>
              </a:rPr>
              <a:t>機会</a:t>
            </a:r>
            <a:r>
              <a:rPr lang="en-US" sz="636" b="1" dirty="0" err="1">
                <a:solidFill>
                  <a:srgbClr val="4E4D4C"/>
                </a:solidFill>
                <a:latin typeface="+mj-ea"/>
                <a:ea typeface="+mj-ea"/>
                <a:cs typeface="Inter" pitchFamily="34" charset="-120"/>
              </a:rPr>
              <a:t>を提供します</a:t>
            </a:r>
            <a:r>
              <a:rPr lang="en-US" sz="636" b="1" dirty="0">
                <a:solidFill>
                  <a:srgbClr val="4E4D4C"/>
                </a:solidFill>
                <a:latin typeface="+mj-ea"/>
                <a:ea typeface="+mj-ea"/>
                <a:cs typeface="Inter" pitchFamily="34" charset="-120"/>
              </a:rPr>
              <a:t>。</a:t>
            </a:r>
            <a:endParaRPr lang="en-US" sz="636" dirty="0">
              <a:latin typeface="+mj-ea"/>
              <a:ea typeface="+mj-ea"/>
            </a:endParaRPr>
          </a:p>
        </p:txBody>
      </p:sp>
      <p:sp>
        <p:nvSpPr>
          <p:cNvPr id="45" name="Text 21">
            <a:extLst>
              <a:ext uri="{FF2B5EF4-FFF2-40B4-BE49-F238E27FC236}">
                <a16:creationId xmlns:a16="http://schemas.microsoft.com/office/drawing/2014/main" id="{3B6831C2-D5AE-BA39-21DE-6AF6474D44FE}"/>
              </a:ext>
            </a:extLst>
          </p:cNvPr>
          <p:cNvSpPr/>
          <p:nvPr/>
        </p:nvSpPr>
        <p:spPr>
          <a:xfrm>
            <a:off x="8153843" y="2595009"/>
            <a:ext cx="697762" cy="431948"/>
          </a:xfrm>
          <a:prstGeom prst="rect">
            <a:avLst/>
          </a:prstGeom>
          <a:noFill/>
          <a:ln/>
        </p:spPr>
        <p:txBody>
          <a:bodyPr wrap="none" lIns="0" tIns="0" rIns="0" bIns="0" rtlCol="0" anchor="ctr">
            <a:norm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buNone/>
            </a:pPr>
            <a:r>
              <a:rPr lang="en-US" sz="808" b="1" dirty="0">
                <a:solidFill>
                  <a:srgbClr val="41403E"/>
                </a:solidFill>
                <a:latin typeface="+mj-ea"/>
                <a:ea typeface="+mj-ea"/>
                <a:cs typeface="Inter" pitchFamily="34" charset="-120"/>
              </a:rPr>
              <a:t>[外国人就労者]</a:t>
            </a:r>
            <a:endParaRPr lang="en-US" sz="808" dirty="0">
              <a:latin typeface="+mj-ea"/>
              <a:ea typeface="+mj-ea"/>
            </a:endParaRPr>
          </a:p>
          <a:p>
            <a:pPr marL="0" indent="0" algn="ctr">
              <a:buNone/>
            </a:pPr>
            <a:r>
              <a:rPr lang="en-US" sz="808" b="1" dirty="0" err="1">
                <a:solidFill>
                  <a:srgbClr val="41403E"/>
                </a:solidFill>
                <a:latin typeface="+mj-ea"/>
                <a:ea typeface="+mj-ea"/>
                <a:cs typeface="Inter" pitchFamily="34" charset="-120"/>
              </a:rPr>
              <a:t>安心の教育とキャリア形成</a:t>
            </a:r>
            <a:endParaRPr lang="en-US" sz="808" dirty="0">
              <a:latin typeface="+mj-ea"/>
              <a:ea typeface="+mj-ea"/>
            </a:endParaRPr>
          </a:p>
        </p:txBody>
      </p:sp>
      <p:sp>
        <p:nvSpPr>
          <p:cNvPr id="46" name="Text 22">
            <a:extLst>
              <a:ext uri="{FF2B5EF4-FFF2-40B4-BE49-F238E27FC236}">
                <a16:creationId xmlns:a16="http://schemas.microsoft.com/office/drawing/2014/main" id="{3FBB8CFA-184F-B46B-7B87-0498C5BCEFC3}"/>
              </a:ext>
            </a:extLst>
          </p:cNvPr>
          <p:cNvSpPr/>
          <p:nvPr/>
        </p:nvSpPr>
        <p:spPr>
          <a:xfrm>
            <a:off x="4861072" y="2513494"/>
            <a:ext cx="740956" cy="438593"/>
          </a:xfrm>
          <a:prstGeom prst="rect">
            <a:avLst/>
          </a:prstGeom>
          <a:noFill/>
          <a:ln/>
        </p:spPr>
        <p:txBody>
          <a:bodyPr wrap="none" lIns="0" tIns="0" rIns="0" bIns="0" rtlCol="0" anchor="ctr">
            <a:norm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82" b="1" dirty="0">
                <a:solidFill>
                  <a:srgbClr val="434241"/>
                </a:solidFill>
                <a:latin typeface="+mj-ea"/>
                <a:ea typeface="+mj-ea"/>
                <a:cs typeface="Inter" pitchFamily="34" charset="-120"/>
              </a:rPr>
              <a:t>【</a:t>
            </a:r>
            <a:r>
              <a:rPr lang="en-US" sz="782" b="1" dirty="0" err="1">
                <a:solidFill>
                  <a:srgbClr val="434241"/>
                </a:solidFill>
                <a:latin typeface="+mj-ea"/>
                <a:ea typeface="+mj-ea"/>
                <a:cs typeface="Inter" pitchFamily="34" charset="-120"/>
              </a:rPr>
              <a:t>日本語教師</a:t>
            </a:r>
            <a:r>
              <a:rPr lang="en-US" altLang="ja-JP" sz="782" b="1" dirty="0">
                <a:solidFill>
                  <a:srgbClr val="434241"/>
                </a:solidFill>
                <a:latin typeface="+mj-ea"/>
                <a:ea typeface="+mj-ea"/>
                <a:cs typeface="Inter" pitchFamily="34" charset="-120"/>
              </a:rPr>
              <a:t>】</a:t>
            </a:r>
            <a:r>
              <a:rPr lang="ja-JP" altLang="en-US" sz="782" b="1" dirty="0">
                <a:solidFill>
                  <a:srgbClr val="434241"/>
                </a:solidFill>
                <a:latin typeface="+mj-ea"/>
                <a:ea typeface="+mj-ea"/>
                <a:cs typeface="Inter" pitchFamily="34" charset="-120"/>
              </a:rPr>
              <a:t>待遇</a:t>
            </a:r>
            <a:r>
              <a:rPr lang="en-US" sz="782" b="1" dirty="0" err="1">
                <a:solidFill>
                  <a:srgbClr val="434241"/>
                </a:solidFill>
                <a:latin typeface="+mj-ea"/>
                <a:ea typeface="+mj-ea"/>
                <a:cs typeface="Inter" pitchFamily="34" charset="-120"/>
              </a:rPr>
              <a:t>改善</a:t>
            </a:r>
            <a:endParaRPr lang="en-US" sz="782" dirty="0">
              <a:latin typeface="+mj-ea"/>
              <a:ea typeface="+mj-ea"/>
            </a:endParaRPr>
          </a:p>
          <a:p>
            <a:pPr marL="0" indent="0" algn="ctr">
              <a:buNone/>
            </a:pPr>
            <a:r>
              <a:rPr lang="en-US" sz="782" b="1" dirty="0" err="1">
                <a:solidFill>
                  <a:srgbClr val="434241"/>
                </a:solidFill>
                <a:latin typeface="+mj-ea"/>
                <a:ea typeface="+mj-ea"/>
                <a:cs typeface="Inter" pitchFamily="34" charset="-120"/>
              </a:rPr>
              <a:t>と柔教な働き方</a:t>
            </a:r>
            <a:endParaRPr lang="en-US" sz="782" dirty="0">
              <a:latin typeface="+mj-ea"/>
              <a:ea typeface="+mj-ea"/>
            </a:endParaRPr>
          </a:p>
        </p:txBody>
      </p:sp>
      <p:sp>
        <p:nvSpPr>
          <p:cNvPr id="47" name="Text 23">
            <a:extLst>
              <a:ext uri="{FF2B5EF4-FFF2-40B4-BE49-F238E27FC236}">
                <a16:creationId xmlns:a16="http://schemas.microsoft.com/office/drawing/2014/main" id="{0991CA9E-84DD-6F09-6B29-9A5B12F1688A}"/>
              </a:ext>
            </a:extLst>
          </p:cNvPr>
          <p:cNvSpPr/>
          <p:nvPr/>
        </p:nvSpPr>
        <p:spPr>
          <a:xfrm>
            <a:off x="8024259" y="1694564"/>
            <a:ext cx="966898" cy="538273"/>
          </a:xfrm>
          <a:prstGeom prst="rect">
            <a:avLst/>
          </a:prstGeom>
          <a:noFill/>
          <a:ln/>
        </p:spPr>
        <p:txBody>
          <a:bodyPr wrap="none" lIns="0" tIns="0" rIns="0" bIns="0" rtlCol="0" anchor="ctr">
            <a:norm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a:buNone/>
            </a:pPr>
            <a:r>
              <a:rPr lang="ja-JP" altLang="en-US" sz="612" dirty="0">
                <a:solidFill>
                  <a:srgbClr val="595753"/>
                </a:solidFill>
                <a:latin typeface="+mj-ea"/>
                <a:ea typeface="+mj-ea"/>
                <a:cs typeface="Inter" pitchFamily="34" charset="-120"/>
              </a:rPr>
              <a:t>固定資産を持た</a:t>
            </a:r>
            <a:r>
              <a:rPr lang="en-US" sz="612" dirty="0" err="1">
                <a:solidFill>
                  <a:srgbClr val="595753"/>
                </a:solidFill>
                <a:latin typeface="+mj-ea"/>
                <a:ea typeface="+mj-ea"/>
                <a:cs typeface="Inter" pitchFamily="34" charset="-120"/>
              </a:rPr>
              <a:t>ないオンライン</a:t>
            </a:r>
            <a:endParaRPr lang="en-US" sz="612" dirty="0">
              <a:latin typeface="+mj-ea"/>
              <a:ea typeface="+mj-ea"/>
            </a:endParaRPr>
          </a:p>
          <a:p>
            <a:pPr marL="0" indent="0" algn="l">
              <a:buNone/>
            </a:pPr>
            <a:r>
              <a:rPr lang="en-US" sz="612" dirty="0" err="1">
                <a:solidFill>
                  <a:srgbClr val="595753"/>
                </a:solidFill>
                <a:latin typeface="+mj-ea"/>
                <a:ea typeface="+mj-ea"/>
                <a:cs typeface="Inter" pitchFamily="34" charset="-120"/>
              </a:rPr>
              <a:t>モデルにより教育費を</a:t>
            </a:r>
            <a:endParaRPr lang="en-US" sz="612" dirty="0">
              <a:solidFill>
                <a:srgbClr val="595753"/>
              </a:solidFill>
              <a:latin typeface="+mj-ea"/>
              <a:ea typeface="+mj-ea"/>
              <a:cs typeface="Inter" pitchFamily="34" charset="-120"/>
            </a:endParaRPr>
          </a:p>
          <a:p>
            <a:pPr marL="0" indent="0" algn="l">
              <a:buNone/>
            </a:pPr>
            <a:r>
              <a:rPr lang="ja-JP" altLang="en-US" sz="612" dirty="0">
                <a:solidFill>
                  <a:srgbClr val="595753"/>
                </a:solidFill>
                <a:latin typeface="+mj-ea"/>
                <a:ea typeface="+mj-ea"/>
                <a:cs typeface="Inter" pitchFamily="34" charset="-120"/>
              </a:rPr>
              <a:t>抑制</a:t>
            </a:r>
            <a:r>
              <a:rPr lang="en-US" sz="612" dirty="0" err="1">
                <a:solidFill>
                  <a:srgbClr val="595753"/>
                </a:solidFill>
                <a:latin typeface="+mj-ea"/>
                <a:ea typeface="+mj-ea"/>
                <a:cs typeface="Inter" pitchFamily="34" charset="-120"/>
              </a:rPr>
              <a:t>しつつ</a:t>
            </a:r>
            <a:r>
              <a:rPr lang="ja-JP" altLang="en-US" sz="612" dirty="0">
                <a:solidFill>
                  <a:srgbClr val="595753"/>
                </a:solidFill>
                <a:latin typeface="+mj-ea"/>
                <a:ea typeface="+mj-ea"/>
                <a:cs typeface="Inter" pitchFamily="34" charset="-120"/>
              </a:rPr>
              <a:t>教員の質をあげ</a:t>
            </a:r>
            <a:r>
              <a:rPr lang="en-US" sz="612" dirty="0">
                <a:solidFill>
                  <a:srgbClr val="595753"/>
                </a:solidFill>
                <a:latin typeface="+mj-ea"/>
                <a:ea typeface="+mj-ea"/>
                <a:cs typeface="Inter" pitchFamily="34" charset="-120"/>
              </a:rPr>
              <a:t>、</a:t>
            </a:r>
          </a:p>
          <a:p>
            <a:pPr marL="0" indent="0" algn="l">
              <a:buNone/>
            </a:pPr>
            <a:r>
              <a:rPr lang="en-US" sz="612" dirty="0" err="1">
                <a:solidFill>
                  <a:srgbClr val="595753"/>
                </a:solidFill>
                <a:latin typeface="+mj-ea"/>
                <a:ea typeface="+mj-ea"/>
                <a:cs typeface="Inter" pitchFamily="34" charset="-120"/>
              </a:rPr>
              <a:t>特定技能I号へのスムーズな移行</a:t>
            </a:r>
            <a:endParaRPr lang="en-US" sz="612" dirty="0">
              <a:latin typeface="+mj-ea"/>
              <a:ea typeface="+mj-ea"/>
            </a:endParaRPr>
          </a:p>
          <a:p>
            <a:pPr marL="0" indent="0" algn="l">
              <a:buNone/>
            </a:pPr>
            <a:r>
              <a:rPr lang="en-US" sz="612" dirty="0">
                <a:solidFill>
                  <a:srgbClr val="595753"/>
                </a:solidFill>
                <a:latin typeface="+mj-ea"/>
                <a:ea typeface="+mj-ea"/>
                <a:cs typeface="Inter" pitchFamily="34" charset="-120"/>
              </a:rPr>
              <a:t>(定着)を実現します。</a:t>
            </a:r>
            <a:endParaRPr lang="en-US" sz="612" dirty="0">
              <a:latin typeface="+mj-ea"/>
              <a:ea typeface="+mj-ea"/>
            </a:endParaRPr>
          </a:p>
        </p:txBody>
      </p:sp>
      <p:sp>
        <p:nvSpPr>
          <p:cNvPr id="48" name="Text 24">
            <a:extLst>
              <a:ext uri="{FF2B5EF4-FFF2-40B4-BE49-F238E27FC236}">
                <a16:creationId xmlns:a16="http://schemas.microsoft.com/office/drawing/2014/main" id="{8C2954EF-7A35-7F3F-A2AE-7CCEAC54F70B}"/>
              </a:ext>
            </a:extLst>
          </p:cNvPr>
          <p:cNvSpPr/>
          <p:nvPr/>
        </p:nvSpPr>
        <p:spPr>
          <a:xfrm>
            <a:off x="8143875" y="1408814"/>
            <a:ext cx="717698" cy="269137"/>
          </a:xfrm>
          <a:prstGeom prst="rect">
            <a:avLst/>
          </a:prstGeom>
          <a:noFill/>
          <a:ln/>
        </p:spPr>
        <p:txBody>
          <a:bodyPr wrap="none" lIns="0" tIns="0" rIns="0" bIns="0" rtlCol="0" anchor="ctr">
            <a:norm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buNone/>
            </a:pPr>
            <a:r>
              <a:rPr lang="en-US" sz="790" b="1" dirty="0" err="1">
                <a:solidFill>
                  <a:srgbClr val="474440"/>
                </a:solidFill>
                <a:latin typeface="+mj-ea"/>
                <a:ea typeface="+mj-ea"/>
                <a:cs typeface="Inter" pitchFamily="34" charset="-120"/>
              </a:rPr>
              <a:t>コスト抑制と</a:t>
            </a:r>
            <a:endParaRPr lang="en-US" sz="790" b="1" dirty="0">
              <a:solidFill>
                <a:srgbClr val="474440"/>
              </a:solidFill>
              <a:latin typeface="+mj-ea"/>
              <a:ea typeface="+mj-ea"/>
              <a:cs typeface="Inter" pitchFamily="34" charset="-120"/>
            </a:endParaRPr>
          </a:p>
          <a:p>
            <a:pPr marL="0" indent="0" algn="ctr">
              <a:buNone/>
            </a:pPr>
            <a:r>
              <a:rPr lang="en-US" sz="790" b="1" dirty="0" err="1">
                <a:solidFill>
                  <a:srgbClr val="474440"/>
                </a:solidFill>
                <a:latin typeface="+mj-ea"/>
                <a:ea typeface="+mj-ea"/>
                <a:cs typeface="Inter" pitchFamily="34" charset="-120"/>
              </a:rPr>
              <a:t>人材の安定確保</a:t>
            </a:r>
            <a:endParaRPr lang="en-US" sz="790" dirty="0">
              <a:latin typeface="+mj-ea"/>
              <a:ea typeface="+mj-ea"/>
            </a:endParaRPr>
          </a:p>
        </p:txBody>
      </p:sp>
      <p:sp>
        <p:nvSpPr>
          <p:cNvPr id="49" name="Text 25">
            <a:extLst>
              <a:ext uri="{FF2B5EF4-FFF2-40B4-BE49-F238E27FC236}">
                <a16:creationId xmlns:a16="http://schemas.microsoft.com/office/drawing/2014/main" id="{190C01E1-49D6-47E2-1C67-8B3FB199024C}"/>
              </a:ext>
            </a:extLst>
          </p:cNvPr>
          <p:cNvSpPr/>
          <p:nvPr/>
        </p:nvSpPr>
        <p:spPr>
          <a:xfrm>
            <a:off x="8233586" y="1280890"/>
            <a:ext cx="505047" cy="146198"/>
          </a:xfrm>
          <a:prstGeom prst="rect">
            <a:avLst/>
          </a:prstGeom>
          <a:noFill/>
          <a:ln/>
        </p:spPr>
        <p:txBody>
          <a:bodyPr wrap="none" lIns="0" tIns="0" rIns="0" bIns="0" rtlCol="0" anchor="ctr">
            <a:norm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ja-JP" sz="800" b="1" dirty="0">
                <a:solidFill>
                  <a:srgbClr val="474542"/>
                </a:solidFill>
                <a:latin typeface="+mj-ea"/>
                <a:ea typeface="+mj-ea"/>
                <a:cs typeface="Inter" pitchFamily="34" charset="-120"/>
              </a:rPr>
              <a:t>【</a:t>
            </a:r>
            <a:r>
              <a:rPr lang="en-US" sz="800" b="1" dirty="0" err="1">
                <a:solidFill>
                  <a:srgbClr val="474542"/>
                </a:solidFill>
                <a:latin typeface="+mj-ea"/>
                <a:ea typeface="+mj-ea"/>
                <a:cs typeface="Inter" pitchFamily="34" charset="-120"/>
              </a:rPr>
              <a:t>受入企業</a:t>
            </a:r>
            <a:r>
              <a:rPr lang="en-US" altLang="ja-JP" sz="800" b="1" dirty="0">
                <a:solidFill>
                  <a:srgbClr val="474542"/>
                </a:solidFill>
                <a:latin typeface="+mj-ea"/>
                <a:ea typeface="+mj-ea"/>
                <a:cs typeface="Inter" pitchFamily="34" charset="-120"/>
              </a:rPr>
              <a:t>】</a:t>
            </a:r>
            <a:endParaRPr lang="en-US" sz="800" dirty="0">
              <a:latin typeface="+mj-ea"/>
              <a:ea typeface="+mj-ea"/>
            </a:endParaRPr>
          </a:p>
        </p:txBody>
      </p:sp>
      <p:sp>
        <p:nvSpPr>
          <p:cNvPr id="50" name="Text 26">
            <a:extLst>
              <a:ext uri="{FF2B5EF4-FFF2-40B4-BE49-F238E27FC236}">
                <a16:creationId xmlns:a16="http://schemas.microsoft.com/office/drawing/2014/main" id="{810D7461-3591-763F-C881-A0CDA7182FD8}"/>
              </a:ext>
            </a:extLst>
          </p:cNvPr>
          <p:cNvSpPr/>
          <p:nvPr/>
        </p:nvSpPr>
        <p:spPr>
          <a:xfrm>
            <a:off x="6261381" y="2718125"/>
            <a:ext cx="176102" cy="73099"/>
          </a:xfrm>
          <a:prstGeom prst="rect">
            <a:avLst/>
          </a:prstGeom>
          <a:noFill/>
          <a:ln/>
        </p:spPr>
        <p:txBody>
          <a:bodyPr wrap="none" lIns="0" tIns="0" rIns="0" bIns="0" rtlCol="0" anchor="ctr">
            <a:norm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a:buNone/>
            </a:pPr>
            <a:r>
              <a:rPr lang="ja-JP" altLang="en-US" sz="300" dirty="0">
                <a:latin typeface="+mj-ea"/>
                <a:ea typeface="+mj-ea"/>
              </a:rPr>
              <a:t>登録教員</a:t>
            </a:r>
            <a:endParaRPr lang="en-US" sz="300" dirty="0">
              <a:latin typeface="+mj-ea"/>
              <a:ea typeface="+mj-ea"/>
            </a:endParaRPr>
          </a:p>
        </p:txBody>
      </p:sp>
      <p:sp>
        <p:nvSpPr>
          <p:cNvPr id="51" name="Text 27">
            <a:extLst>
              <a:ext uri="{FF2B5EF4-FFF2-40B4-BE49-F238E27FC236}">
                <a16:creationId xmlns:a16="http://schemas.microsoft.com/office/drawing/2014/main" id="{D9699C2C-ACFB-471F-DED1-4E6569675DB7}"/>
              </a:ext>
            </a:extLst>
          </p:cNvPr>
          <p:cNvSpPr/>
          <p:nvPr/>
        </p:nvSpPr>
        <p:spPr>
          <a:xfrm>
            <a:off x="4724843" y="1618142"/>
            <a:ext cx="973544" cy="711052"/>
          </a:xfrm>
          <a:prstGeom prst="rect">
            <a:avLst/>
          </a:prstGeom>
          <a:noFill/>
          <a:ln/>
        </p:spPr>
        <p:txBody>
          <a:bodyPr wrap="none" lIns="0" tIns="0" rIns="0" bIns="0" rtlCol="0" anchor="ctr">
            <a:norm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a:buNone/>
            </a:pPr>
            <a:r>
              <a:rPr lang="en-US" sz="712" dirty="0" err="1">
                <a:solidFill>
                  <a:srgbClr val="575450"/>
                </a:solidFill>
                <a:latin typeface="+mj-ea"/>
                <a:ea typeface="+mj-ea"/>
                <a:cs typeface="Inter" pitchFamily="34" charset="-120"/>
              </a:rPr>
              <a:t>適正な日本</a:t>
            </a:r>
            <a:r>
              <a:rPr lang="ja-JP" altLang="en-US" sz="712" dirty="0">
                <a:solidFill>
                  <a:srgbClr val="575450"/>
                </a:solidFill>
                <a:latin typeface="+mj-ea"/>
                <a:ea typeface="+mj-ea"/>
                <a:cs typeface="Inter" pitchFamily="34" charset="-120"/>
              </a:rPr>
              <a:t>語教</a:t>
            </a:r>
            <a:r>
              <a:rPr lang="en-US" sz="712" dirty="0" err="1">
                <a:solidFill>
                  <a:srgbClr val="575450"/>
                </a:solidFill>
                <a:latin typeface="+mj-ea"/>
                <a:ea typeface="+mj-ea"/>
                <a:cs typeface="Inter" pitchFamily="34" charset="-120"/>
              </a:rPr>
              <a:t>育と</a:t>
            </a:r>
            <a:endParaRPr lang="en-US" sz="712" dirty="0">
              <a:solidFill>
                <a:srgbClr val="575450"/>
              </a:solidFill>
              <a:latin typeface="+mj-ea"/>
              <a:ea typeface="+mj-ea"/>
              <a:cs typeface="Inter" pitchFamily="34" charset="-120"/>
            </a:endParaRPr>
          </a:p>
          <a:p>
            <a:pPr marL="0" indent="0" algn="l">
              <a:buNone/>
            </a:pPr>
            <a:r>
              <a:rPr lang="ja-JP" altLang="en-US" sz="712" dirty="0">
                <a:solidFill>
                  <a:srgbClr val="575450"/>
                </a:solidFill>
                <a:latin typeface="+mj-ea"/>
                <a:ea typeface="+mj-ea"/>
                <a:cs typeface="Inter" pitchFamily="34" charset="-120"/>
              </a:rPr>
              <a:t>入管</a:t>
            </a:r>
            <a:r>
              <a:rPr lang="en-US" sz="712" dirty="0" err="1">
                <a:solidFill>
                  <a:srgbClr val="575450"/>
                </a:solidFill>
                <a:latin typeface="+mj-ea"/>
                <a:ea typeface="+mj-ea"/>
                <a:cs typeface="Inter" pitchFamily="34" charset="-120"/>
              </a:rPr>
              <a:t>管理の両立により</a:t>
            </a:r>
            <a:r>
              <a:rPr lang="en-US" sz="712" dirty="0">
                <a:solidFill>
                  <a:srgbClr val="575450"/>
                </a:solidFill>
                <a:latin typeface="+mj-ea"/>
                <a:ea typeface="+mj-ea"/>
                <a:cs typeface="Inter" pitchFamily="34" charset="-120"/>
              </a:rPr>
              <a:t>、</a:t>
            </a:r>
          </a:p>
          <a:p>
            <a:pPr marL="0" indent="0" algn="l">
              <a:buNone/>
            </a:pPr>
            <a:r>
              <a:rPr lang="ja-JP" altLang="en-US" sz="712" dirty="0">
                <a:solidFill>
                  <a:srgbClr val="575450"/>
                </a:solidFill>
                <a:latin typeface="+mj-ea"/>
                <a:ea typeface="+mj-ea"/>
                <a:cs typeface="Inter" pitchFamily="34" charset="-120"/>
              </a:rPr>
              <a:t>労</a:t>
            </a:r>
            <a:r>
              <a:rPr lang="en-US" sz="712" dirty="0" err="1">
                <a:solidFill>
                  <a:srgbClr val="575450"/>
                </a:solidFill>
                <a:latin typeface="+mj-ea"/>
                <a:ea typeface="+mj-ea"/>
                <a:cs typeface="Inter" pitchFamily="34" charset="-120"/>
              </a:rPr>
              <a:t>働力不足</a:t>
            </a:r>
            <a:r>
              <a:rPr lang="ja-JP" altLang="en-US" sz="712" dirty="0">
                <a:solidFill>
                  <a:srgbClr val="575450"/>
                </a:solidFill>
                <a:latin typeface="+mj-ea"/>
                <a:ea typeface="+mj-ea"/>
                <a:cs typeface="Inter" pitchFamily="34" charset="-120"/>
              </a:rPr>
              <a:t>対策</a:t>
            </a:r>
            <a:r>
              <a:rPr lang="en-US" sz="712" dirty="0">
                <a:solidFill>
                  <a:srgbClr val="575450"/>
                </a:solidFill>
                <a:latin typeface="+mj-ea"/>
                <a:ea typeface="+mj-ea"/>
                <a:cs typeface="Inter" pitchFamily="34" charset="-120"/>
              </a:rPr>
              <a:t>、</a:t>
            </a:r>
          </a:p>
          <a:p>
            <a:pPr marL="0" indent="0" algn="l">
              <a:buNone/>
            </a:pPr>
            <a:r>
              <a:rPr lang="en-US" sz="712" dirty="0" err="1">
                <a:solidFill>
                  <a:srgbClr val="575450"/>
                </a:solidFill>
                <a:latin typeface="+mj-ea"/>
                <a:ea typeface="+mj-ea"/>
                <a:cs typeface="Inter" pitchFamily="34" charset="-120"/>
              </a:rPr>
              <a:t>外国人労者との</a:t>
            </a:r>
            <a:r>
              <a:rPr lang="ja-JP" altLang="en-US" sz="712" dirty="0">
                <a:solidFill>
                  <a:srgbClr val="575450"/>
                </a:solidFill>
                <a:latin typeface="+mj-ea"/>
                <a:ea typeface="+mj-ea"/>
                <a:cs typeface="Inter" pitchFamily="34" charset="-120"/>
              </a:rPr>
              <a:t>健全</a:t>
            </a:r>
            <a:r>
              <a:rPr lang="en-US" sz="712" dirty="0">
                <a:solidFill>
                  <a:srgbClr val="575450"/>
                </a:solidFill>
                <a:latin typeface="+mj-ea"/>
                <a:ea typeface="+mj-ea"/>
                <a:cs typeface="Inter" pitchFamily="34" charset="-120"/>
              </a:rPr>
              <a:t>な</a:t>
            </a:r>
          </a:p>
          <a:p>
            <a:pPr marL="0" indent="0" algn="l">
              <a:buNone/>
            </a:pPr>
            <a:r>
              <a:rPr lang="en-US" sz="712" dirty="0" err="1">
                <a:solidFill>
                  <a:srgbClr val="575450"/>
                </a:solidFill>
                <a:latin typeface="+mj-ea"/>
                <a:ea typeface="+mj-ea"/>
                <a:cs typeface="Inter" pitchFamily="34" charset="-120"/>
              </a:rPr>
              <a:t>共生社会の実現に</a:t>
            </a:r>
            <a:endParaRPr lang="en-US" sz="712" dirty="0">
              <a:solidFill>
                <a:srgbClr val="575450"/>
              </a:solidFill>
              <a:latin typeface="+mj-ea"/>
              <a:ea typeface="+mj-ea"/>
              <a:cs typeface="Inter" pitchFamily="34" charset="-120"/>
            </a:endParaRPr>
          </a:p>
          <a:p>
            <a:pPr marL="0" indent="0" algn="l">
              <a:buNone/>
            </a:pPr>
            <a:r>
              <a:rPr lang="ja-JP" altLang="en-US" sz="712" dirty="0">
                <a:solidFill>
                  <a:srgbClr val="575450"/>
                </a:solidFill>
                <a:latin typeface="+mj-ea"/>
                <a:ea typeface="+mj-ea"/>
                <a:cs typeface="Inter" pitchFamily="34" charset="-120"/>
              </a:rPr>
              <a:t>貢献</a:t>
            </a:r>
            <a:r>
              <a:rPr lang="en-US" sz="712" dirty="0" err="1">
                <a:solidFill>
                  <a:srgbClr val="575450"/>
                </a:solidFill>
                <a:latin typeface="+mj-ea"/>
                <a:ea typeface="+mj-ea"/>
                <a:cs typeface="Inter" pitchFamily="34" charset="-120"/>
              </a:rPr>
              <a:t>します</a:t>
            </a:r>
            <a:r>
              <a:rPr lang="en-US" sz="712" dirty="0">
                <a:solidFill>
                  <a:srgbClr val="575450"/>
                </a:solidFill>
                <a:latin typeface="+mj-ea"/>
                <a:ea typeface="+mj-ea"/>
                <a:cs typeface="Inter" pitchFamily="34" charset="-120"/>
              </a:rPr>
              <a:t>。</a:t>
            </a:r>
            <a:endParaRPr lang="en-US" sz="712" dirty="0">
              <a:latin typeface="+mj-ea"/>
              <a:ea typeface="+mj-ea"/>
            </a:endParaRPr>
          </a:p>
        </p:txBody>
      </p:sp>
      <p:sp>
        <p:nvSpPr>
          <p:cNvPr id="52" name="Text 28">
            <a:extLst>
              <a:ext uri="{FF2B5EF4-FFF2-40B4-BE49-F238E27FC236}">
                <a16:creationId xmlns:a16="http://schemas.microsoft.com/office/drawing/2014/main" id="{1DD1902A-79DA-9D22-A426-B9F14129ADDC}"/>
              </a:ext>
            </a:extLst>
          </p:cNvPr>
          <p:cNvSpPr/>
          <p:nvPr/>
        </p:nvSpPr>
        <p:spPr>
          <a:xfrm>
            <a:off x="4701584" y="1295843"/>
            <a:ext cx="1006770" cy="295718"/>
          </a:xfrm>
          <a:prstGeom prst="rect">
            <a:avLst/>
          </a:prstGeom>
          <a:noFill/>
          <a:ln/>
        </p:spPr>
        <p:txBody>
          <a:bodyPr wrap="none" lIns="0" tIns="0" rIns="0" bIns="0" rtlCol="0" anchor="ctr">
            <a:norm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buNone/>
            </a:pPr>
            <a:r>
              <a:rPr lang="en-US" sz="774" b="1" dirty="0">
                <a:solidFill>
                  <a:srgbClr val="4E4D4A"/>
                </a:solidFill>
                <a:latin typeface="+mj-ea"/>
                <a:ea typeface="+mj-ea"/>
                <a:cs typeface="Inter" pitchFamily="34" charset="-120"/>
              </a:rPr>
              <a:t>【</a:t>
            </a:r>
            <a:r>
              <a:rPr lang="en-US" sz="774" b="1" dirty="0" err="1">
                <a:solidFill>
                  <a:srgbClr val="4E4D4A"/>
                </a:solidFill>
                <a:latin typeface="+mj-ea"/>
                <a:ea typeface="+mj-ea"/>
                <a:cs typeface="Inter" pitchFamily="34" charset="-120"/>
              </a:rPr>
              <a:t>国·行政</a:t>
            </a:r>
            <a:r>
              <a:rPr lang="en-US" sz="774" b="1" dirty="0">
                <a:solidFill>
                  <a:srgbClr val="4E4D4A"/>
                </a:solidFill>
                <a:latin typeface="+mj-ea"/>
                <a:ea typeface="+mj-ea"/>
                <a:cs typeface="Inter" pitchFamily="34" charset="-120"/>
              </a:rPr>
              <a:t>】</a:t>
            </a:r>
            <a:endParaRPr lang="en-US" sz="774" dirty="0">
              <a:latin typeface="+mj-ea"/>
              <a:ea typeface="+mj-ea"/>
            </a:endParaRPr>
          </a:p>
          <a:p>
            <a:pPr marL="0" indent="0" algn="ctr">
              <a:buNone/>
            </a:pPr>
            <a:r>
              <a:rPr lang="en-US" sz="774" b="1" dirty="0" err="1">
                <a:solidFill>
                  <a:srgbClr val="4E4D4A"/>
                </a:solidFill>
                <a:latin typeface="+mj-ea"/>
                <a:ea typeface="+mj-ea"/>
                <a:cs typeface="Inter" pitchFamily="34" charset="-120"/>
              </a:rPr>
              <a:t>共生社会の</a:t>
            </a:r>
            <a:r>
              <a:rPr lang="ja-JP" altLang="en-US" sz="774" b="1" dirty="0">
                <a:solidFill>
                  <a:srgbClr val="4E4D4A"/>
                </a:solidFill>
                <a:latin typeface="+mj-ea"/>
                <a:ea typeface="+mj-ea"/>
                <a:cs typeface="Inter" pitchFamily="34" charset="-120"/>
              </a:rPr>
              <a:t>基盤整備</a:t>
            </a:r>
            <a:endParaRPr lang="en-US" sz="774" dirty="0">
              <a:latin typeface="+mj-ea"/>
              <a:ea typeface="+mj-ea"/>
            </a:endParaRPr>
          </a:p>
        </p:txBody>
      </p:sp>
      <p:sp>
        <p:nvSpPr>
          <p:cNvPr id="53" name="Text 29">
            <a:extLst>
              <a:ext uri="{FF2B5EF4-FFF2-40B4-BE49-F238E27FC236}">
                <a16:creationId xmlns:a16="http://schemas.microsoft.com/office/drawing/2014/main" id="{DE07E0D0-AD93-2E2F-C3DF-8561B530EAAC}"/>
              </a:ext>
            </a:extLst>
          </p:cNvPr>
          <p:cNvSpPr/>
          <p:nvPr/>
        </p:nvSpPr>
        <p:spPr>
          <a:xfrm>
            <a:off x="3558584" y="4136730"/>
            <a:ext cx="186070" cy="76422"/>
          </a:xfrm>
          <a:prstGeom prst="rect">
            <a:avLst/>
          </a:prstGeom>
          <a:noFill/>
          <a:ln/>
        </p:spPr>
        <p:txBody>
          <a:bodyPr wrap="none" lIns="0" tIns="0" rIns="0" bIns="0" rtlCol="0" anchor="ctr">
            <a:norm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a:buNone/>
            </a:pPr>
            <a:r>
              <a:rPr lang="en-US" sz="481" dirty="0">
                <a:solidFill>
                  <a:srgbClr val="61686C"/>
                </a:solidFill>
                <a:latin typeface="+mj-ea"/>
                <a:ea typeface="+mj-ea"/>
                <a:cs typeface="Inter" pitchFamily="34" charset="-120"/>
              </a:rPr>
              <a:t>AUDIT</a:t>
            </a:r>
            <a:endParaRPr lang="en-US" sz="481" dirty="0">
              <a:latin typeface="+mj-ea"/>
              <a:ea typeface="+mj-ea"/>
            </a:endParaRPr>
          </a:p>
        </p:txBody>
      </p:sp>
      <p:sp>
        <p:nvSpPr>
          <p:cNvPr id="54" name="Text 30">
            <a:extLst>
              <a:ext uri="{FF2B5EF4-FFF2-40B4-BE49-F238E27FC236}">
                <a16:creationId xmlns:a16="http://schemas.microsoft.com/office/drawing/2014/main" id="{F141BB1E-A46D-0C5D-30DC-687B8292EB25}"/>
              </a:ext>
            </a:extLst>
          </p:cNvPr>
          <p:cNvSpPr/>
          <p:nvPr/>
        </p:nvSpPr>
        <p:spPr>
          <a:xfrm>
            <a:off x="2422230" y="1873988"/>
            <a:ext cx="1584916" cy="142875"/>
          </a:xfrm>
          <a:prstGeom prst="rect">
            <a:avLst/>
          </a:prstGeom>
          <a:noFill/>
          <a:ln/>
        </p:spPr>
        <p:txBody>
          <a:bodyPr wrap="none" lIns="0" tIns="0" rIns="0" bIns="0" rtlCol="0" anchor="ctr">
            <a:norm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a:buNone/>
            </a:pPr>
            <a:endParaRPr lang="en-US" sz="774" dirty="0">
              <a:latin typeface="+mj-ea"/>
              <a:ea typeface="+mj-ea"/>
            </a:endParaRPr>
          </a:p>
        </p:txBody>
      </p:sp>
      <p:sp>
        <p:nvSpPr>
          <p:cNvPr id="55" name="Text 31">
            <a:extLst>
              <a:ext uri="{FF2B5EF4-FFF2-40B4-BE49-F238E27FC236}">
                <a16:creationId xmlns:a16="http://schemas.microsoft.com/office/drawing/2014/main" id="{79A6E592-76B0-8F79-8E36-2C31E10554D0}"/>
              </a:ext>
            </a:extLst>
          </p:cNvPr>
          <p:cNvSpPr/>
          <p:nvPr/>
        </p:nvSpPr>
        <p:spPr>
          <a:xfrm>
            <a:off x="2364082" y="3451359"/>
            <a:ext cx="1674628" cy="322299"/>
          </a:xfrm>
          <a:prstGeom prst="rect">
            <a:avLst/>
          </a:prstGeom>
          <a:noFill/>
          <a:ln/>
        </p:spPr>
        <p:txBody>
          <a:bodyPr wrap="none" lIns="0" tIns="0" rIns="0" bIns="0" rtlCol="0" anchor="ctr">
            <a:norm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a:buNone/>
            </a:pPr>
            <a:r>
              <a:rPr lang="en-US" sz="612" b="1" dirty="0" err="1">
                <a:solidFill>
                  <a:srgbClr val="52514F"/>
                </a:solidFill>
                <a:latin typeface="+mj-ea"/>
                <a:ea typeface="+mj-ea"/>
                <a:cs typeface="Inter" pitchFamily="34" charset="-120"/>
              </a:rPr>
              <a:t>絖者が「本気に解しているか」を</a:t>
            </a:r>
            <a:r>
              <a:rPr lang="en-US" altLang="ja-JP" sz="612" b="1" dirty="0" err="1">
                <a:solidFill>
                  <a:srgbClr val="52514F"/>
                </a:solidFill>
                <a:latin typeface="+mj-ea"/>
                <a:ea typeface="+mj-ea"/>
                <a:cs typeface="Inter" pitchFamily="34" charset="-120"/>
              </a:rPr>
              <a:t>LMS</a:t>
            </a:r>
            <a:r>
              <a:rPr lang="en-US" sz="612" b="1" dirty="0" err="1">
                <a:solidFill>
                  <a:srgbClr val="52514F"/>
                </a:solidFill>
                <a:latin typeface="+mj-ea"/>
                <a:ea typeface="+mj-ea"/>
                <a:cs typeface="Inter" pitchFamily="34" charset="-120"/>
              </a:rPr>
              <a:t>上で可視</a:t>
            </a:r>
            <a:endParaRPr lang="en-US" sz="612" dirty="0">
              <a:latin typeface="+mj-ea"/>
              <a:ea typeface="+mj-ea"/>
            </a:endParaRPr>
          </a:p>
          <a:p>
            <a:pPr marL="0" indent="0" algn="l">
              <a:buNone/>
            </a:pPr>
            <a:r>
              <a:rPr lang="en-US" sz="612" b="1" dirty="0">
                <a:solidFill>
                  <a:srgbClr val="52514F"/>
                </a:solidFill>
                <a:latin typeface="+mj-ea"/>
                <a:ea typeface="+mj-ea"/>
                <a:cs typeface="Inter" pitchFamily="34" charset="-120"/>
              </a:rPr>
              <a:t>化し、企業や全理価像がいつでも理を確認でき</a:t>
            </a:r>
            <a:endParaRPr lang="en-US" sz="612" dirty="0">
              <a:latin typeface="+mj-ea"/>
              <a:ea typeface="+mj-ea"/>
            </a:endParaRPr>
          </a:p>
          <a:p>
            <a:pPr marL="0" indent="0" algn="l">
              <a:buNone/>
            </a:pPr>
            <a:r>
              <a:rPr lang="en-US" sz="612" b="1" dirty="0">
                <a:solidFill>
                  <a:srgbClr val="52514F"/>
                </a:solidFill>
                <a:latin typeface="+mj-ea"/>
                <a:ea typeface="+mj-ea"/>
                <a:cs typeface="Inter" pitchFamily="34" charset="-120"/>
              </a:rPr>
              <a:t>るため、個則の収況担達が喜易になります。</a:t>
            </a:r>
            <a:endParaRPr lang="en-US" sz="612" dirty="0">
              <a:latin typeface="+mj-ea"/>
              <a:ea typeface="+mj-ea"/>
            </a:endParaRPr>
          </a:p>
        </p:txBody>
      </p:sp>
      <p:sp>
        <p:nvSpPr>
          <p:cNvPr id="56" name="Text 32">
            <a:extLst>
              <a:ext uri="{FF2B5EF4-FFF2-40B4-BE49-F238E27FC236}">
                <a16:creationId xmlns:a16="http://schemas.microsoft.com/office/drawing/2014/main" id="{CC162DD4-E964-D4E9-6CDA-37D8C2237565}"/>
              </a:ext>
            </a:extLst>
          </p:cNvPr>
          <p:cNvSpPr/>
          <p:nvPr/>
        </p:nvSpPr>
        <p:spPr>
          <a:xfrm>
            <a:off x="2364082" y="3101267"/>
            <a:ext cx="1687919" cy="335590"/>
          </a:xfrm>
          <a:prstGeom prst="rect">
            <a:avLst/>
          </a:prstGeom>
          <a:noFill/>
          <a:ln/>
        </p:spPr>
        <p:txBody>
          <a:bodyPr wrap="none" lIns="0" tIns="0" rIns="0" bIns="0" rtlCol="0" anchor="ctr">
            <a:norm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a:buNone/>
            </a:pPr>
            <a:r>
              <a:rPr lang="en-US" altLang="ja-JP" sz="1100" b="1" dirty="0" err="1">
                <a:solidFill>
                  <a:srgbClr val="FF0000"/>
                </a:solidFill>
                <a:latin typeface="+mj-ea"/>
                <a:ea typeface="+mj-ea"/>
              </a:rPr>
              <a:t>育成就労計画書</a:t>
            </a:r>
            <a:r>
              <a:rPr lang="en-US" altLang="ja-JP" sz="1100" b="1" dirty="0">
                <a:solidFill>
                  <a:srgbClr val="FF0000"/>
                </a:solidFill>
                <a:latin typeface="+mj-ea"/>
                <a:ea typeface="+mj-ea"/>
              </a:rPr>
              <a:t>・</a:t>
            </a:r>
          </a:p>
          <a:p>
            <a:pPr marL="0" indent="0" algn="l">
              <a:buNone/>
            </a:pPr>
            <a:r>
              <a:rPr lang="en-US" altLang="ja-JP" sz="1100" b="1" dirty="0" err="1">
                <a:solidFill>
                  <a:srgbClr val="FF0000"/>
                </a:solidFill>
                <a:latin typeface="+mj-ea"/>
                <a:ea typeface="+mj-ea"/>
              </a:rPr>
              <a:t>評価報告の</a:t>
            </a:r>
            <a:r>
              <a:rPr lang="ja-JP" altLang="en-US" sz="1100" b="1" dirty="0">
                <a:solidFill>
                  <a:srgbClr val="FF0000"/>
                </a:solidFill>
                <a:latin typeface="+mj-ea"/>
                <a:ea typeface="+mj-ea"/>
              </a:rPr>
              <a:t>サポート（</a:t>
            </a:r>
            <a:r>
              <a:rPr lang="en-US" altLang="ja-JP" sz="1100" b="1" dirty="0">
                <a:solidFill>
                  <a:srgbClr val="FF0000"/>
                </a:solidFill>
                <a:latin typeface="+mj-ea"/>
                <a:ea typeface="+mj-ea"/>
              </a:rPr>
              <a:t>LMS</a:t>
            </a:r>
            <a:r>
              <a:rPr lang="ja-JP" altLang="en-US" sz="1100" b="1" dirty="0">
                <a:solidFill>
                  <a:srgbClr val="FF0000"/>
                </a:solidFill>
                <a:latin typeface="+mj-ea"/>
                <a:ea typeface="+mj-ea"/>
              </a:rPr>
              <a:t>）</a:t>
            </a:r>
            <a:endParaRPr lang="en-US" altLang="ja-JP" sz="1100" b="1" dirty="0">
              <a:solidFill>
                <a:srgbClr val="FF0000"/>
              </a:solidFill>
              <a:latin typeface="+mj-ea"/>
              <a:ea typeface="+mj-ea"/>
            </a:endParaRPr>
          </a:p>
        </p:txBody>
      </p:sp>
      <p:sp>
        <p:nvSpPr>
          <p:cNvPr id="57" name="Text 33">
            <a:extLst>
              <a:ext uri="{FF2B5EF4-FFF2-40B4-BE49-F238E27FC236}">
                <a16:creationId xmlns:a16="http://schemas.microsoft.com/office/drawing/2014/main" id="{6E8D0864-E9B4-0BA4-1433-B4C784C807D5}"/>
              </a:ext>
            </a:extLst>
          </p:cNvPr>
          <p:cNvSpPr/>
          <p:nvPr/>
        </p:nvSpPr>
        <p:spPr>
          <a:xfrm>
            <a:off x="2375712" y="2030154"/>
            <a:ext cx="1717823" cy="312331"/>
          </a:xfrm>
          <a:prstGeom prst="rect">
            <a:avLst/>
          </a:prstGeom>
          <a:noFill/>
          <a:ln/>
        </p:spPr>
        <p:txBody>
          <a:bodyPr wrap="none" lIns="0" tIns="0" rIns="0" bIns="0" rtlCol="0" anchor="ctr">
            <a:norm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a:buNone/>
            </a:pPr>
            <a:r>
              <a:rPr lang="ja-JP" altLang="en-US" sz="612" b="1" dirty="0">
                <a:solidFill>
                  <a:srgbClr val="52514F"/>
                </a:solidFill>
                <a:latin typeface="+mj-ea"/>
                <a:ea typeface="+mj-ea"/>
              </a:rPr>
              <a:t>固定資産を持たず、オンラインを用いて質を下げずに</a:t>
            </a:r>
            <a:endParaRPr lang="en-US" altLang="ja-JP" sz="612" b="1" dirty="0">
              <a:solidFill>
                <a:srgbClr val="52514F"/>
              </a:solidFill>
              <a:latin typeface="+mj-ea"/>
              <a:ea typeface="+mj-ea"/>
            </a:endParaRPr>
          </a:p>
          <a:p>
            <a:pPr marL="0" indent="0" algn="l">
              <a:buNone/>
            </a:pPr>
            <a:r>
              <a:rPr lang="ja-JP" altLang="en-US" sz="612" b="1" dirty="0">
                <a:solidFill>
                  <a:srgbClr val="52514F"/>
                </a:solidFill>
                <a:latin typeface="+mj-ea"/>
                <a:ea typeface="+mj-ea"/>
              </a:rPr>
              <a:t>大幅低減</a:t>
            </a:r>
            <a:endParaRPr lang="en-US" sz="612" b="1" dirty="0">
              <a:solidFill>
                <a:srgbClr val="52514F"/>
              </a:solidFill>
              <a:latin typeface="+mj-ea"/>
              <a:ea typeface="+mj-ea"/>
            </a:endParaRPr>
          </a:p>
        </p:txBody>
      </p:sp>
      <p:sp>
        <p:nvSpPr>
          <p:cNvPr id="58" name="Text 34">
            <a:extLst>
              <a:ext uri="{FF2B5EF4-FFF2-40B4-BE49-F238E27FC236}">
                <a16:creationId xmlns:a16="http://schemas.microsoft.com/office/drawing/2014/main" id="{1E1BB864-D8D2-10F5-79C4-D7E376096111}"/>
              </a:ext>
            </a:extLst>
          </p:cNvPr>
          <p:cNvSpPr/>
          <p:nvPr/>
        </p:nvSpPr>
        <p:spPr>
          <a:xfrm>
            <a:off x="1222744" y="518337"/>
            <a:ext cx="6758320" cy="209328"/>
          </a:xfrm>
          <a:prstGeom prst="rect">
            <a:avLst/>
          </a:prstGeom>
          <a:noFill/>
          <a:ln/>
        </p:spPr>
        <p:txBody>
          <a:bodyPr wrap="none" lIns="0" tIns="0" rIns="0" bIns="0" rtlCol="0" anchor="ctr">
            <a:norm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a:buNone/>
            </a:pPr>
            <a:r>
              <a:rPr lang="en-US" sz="1117" b="1" dirty="0">
                <a:solidFill>
                  <a:srgbClr val="403F3E"/>
                </a:solidFill>
                <a:latin typeface="+mj-ea"/>
                <a:ea typeface="+mj-ea"/>
                <a:cs typeface="Inter" pitchFamily="34" charset="-120"/>
              </a:rPr>
              <a:t>2027年施行予定：学習管理システム（LMS）の導入で、行政・企業・労働者・講師が共に発展する未来へ</a:t>
            </a:r>
            <a:endParaRPr lang="en-US" sz="1117" dirty="0">
              <a:latin typeface="+mj-ea"/>
              <a:ea typeface="+mj-ea"/>
            </a:endParaRPr>
          </a:p>
        </p:txBody>
      </p:sp>
      <p:sp>
        <p:nvSpPr>
          <p:cNvPr id="59" name="Text 35">
            <a:extLst>
              <a:ext uri="{FF2B5EF4-FFF2-40B4-BE49-F238E27FC236}">
                <a16:creationId xmlns:a16="http://schemas.microsoft.com/office/drawing/2014/main" id="{B3DCFB30-BBA7-AEB6-C960-200064883001}"/>
              </a:ext>
            </a:extLst>
          </p:cNvPr>
          <p:cNvSpPr/>
          <p:nvPr/>
        </p:nvSpPr>
        <p:spPr>
          <a:xfrm>
            <a:off x="153503" y="166134"/>
            <a:ext cx="8422980" cy="312331"/>
          </a:xfrm>
          <a:prstGeom prst="rect">
            <a:avLst/>
          </a:prstGeom>
          <a:noFill/>
          <a:ln/>
        </p:spPr>
        <p:txBody>
          <a:bodyPr wrap="none" lIns="0" tIns="0" rIns="0" bIns="0" rtlCol="0" anchor="ctr">
            <a:norm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ja-JP" altLang="en-US" sz="1600" b="1" dirty="0">
                <a:solidFill>
                  <a:srgbClr val="233956"/>
                </a:solidFill>
                <a:latin typeface="+mj-ea"/>
                <a:ea typeface="+mj-ea"/>
                <a:cs typeface="Inter" pitchFamily="34" charset="-120"/>
              </a:rPr>
              <a:t>独自の強み</a:t>
            </a:r>
            <a:r>
              <a:rPr lang="en-US" altLang="ja-JP" sz="1600" b="1" dirty="0">
                <a:solidFill>
                  <a:srgbClr val="233956"/>
                </a:solidFill>
                <a:latin typeface="+mj-ea"/>
                <a:ea typeface="+mj-ea"/>
                <a:cs typeface="Inter" pitchFamily="34" charset="-120"/>
              </a:rPr>
              <a:t>【</a:t>
            </a:r>
            <a:r>
              <a:rPr lang="ja-JP" altLang="en-US" sz="1600" b="1" dirty="0">
                <a:solidFill>
                  <a:srgbClr val="233956"/>
                </a:solidFill>
                <a:latin typeface="+mj-ea"/>
                <a:ea typeface="+mj-ea"/>
                <a:cs typeface="Inter" pitchFamily="34" charset="-120"/>
              </a:rPr>
              <a:t>まとめ</a:t>
            </a:r>
            <a:r>
              <a:rPr lang="en-US" altLang="ja-JP" sz="1600" b="1" dirty="0">
                <a:solidFill>
                  <a:srgbClr val="233956"/>
                </a:solidFill>
                <a:latin typeface="+mj-ea"/>
                <a:ea typeface="+mj-ea"/>
                <a:cs typeface="Inter" pitchFamily="34" charset="-120"/>
              </a:rPr>
              <a:t>】</a:t>
            </a:r>
            <a:r>
              <a:rPr lang="ja-JP" altLang="en-US" sz="1600" b="1" dirty="0">
                <a:solidFill>
                  <a:srgbClr val="233956"/>
                </a:solidFill>
                <a:latin typeface="+mj-ea"/>
                <a:ea typeface="+mj-ea"/>
                <a:cs typeface="Inter" pitchFamily="34" charset="-120"/>
              </a:rPr>
              <a:t>：</a:t>
            </a:r>
            <a:r>
              <a:rPr lang="en-US" sz="1600" b="1" dirty="0" err="1">
                <a:solidFill>
                  <a:srgbClr val="233956"/>
                </a:solidFill>
                <a:latin typeface="+mj-ea"/>
                <a:ea typeface="+mj-ea"/>
                <a:cs typeface="Inter" pitchFamily="34" charset="-120"/>
              </a:rPr>
              <a:t>育成就労新制度</a:t>
            </a:r>
            <a:r>
              <a:rPr lang="ja-JP" altLang="en-US" sz="1600" b="1" dirty="0">
                <a:solidFill>
                  <a:srgbClr val="233956"/>
                </a:solidFill>
                <a:latin typeface="+mj-ea"/>
                <a:ea typeface="+mj-ea"/>
                <a:cs typeface="Inter" pitchFamily="34" charset="-120"/>
              </a:rPr>
              <a:t>　登録教員と</a:t>
            </a:r>
            <a:r>
              <a:rPr lang="en-US" sz="1600" b="1" dirty="0" err="1">
                <a:solidFill>
                  <a:srgbClr val="233956"/>
                </a:solidFill>
                <a:latin typeface="+mj-ea"/>
                <a:ea typeface="+mj-ea"/>
                <a:cs typeface="Inter" pitchFamily="34" charset="-120"/>
              </a:rPr>
              <a:t>LMSが実現する効率化と「WINx</a:t>
            </a:r>
            <a:r>
              <a:rPr lang="en-US" sz="1600" b="1" dirty="0">
                <a:solidFill>
                  <a:srgbClr val="233956"/>
                </a:solidFill>
                <a:latin typeface="+mj-ea"/>
                <a:ea typeface="+mj-ea"/>
                <a:cs typeface="Inter" pitchFamily="34" charset="-120"/>
              </a:rPr>
              <a:t> 4」の利益循環</a:t>
            </a:r>
            <a:endParaRPr lang="en-US" sz="1600" dirty="0">
              <a:latin typeface="+mj-ea"/>
              <a:ea typeface="+mj-ea"/>
            </a:endParaRPr>
          </a:p>
        </p:txBody>
      </p:sp>
      <p:sp>
        <p:nvSpPr>
          <p:cNvPr id="4" name="Text 34">
            <a:extLst>
              <a:ext uri="{FF2B5EF4-FFF2-40B4-BE49-F238E27FC236}">
                <a16:creationId xmlns:a16="http://schemas.microsoft.com/office/drawing/2014/main" id="{156E60EE-CC52-760A-3823-27A4977A4286}"/>
              </a:ext>
            </a:extLst>
          </p:cNvPr>
          <p:cNvSpPr/>
          <p:nvPr/>
        </p:nvSpPr>
        <p:spPr>
          <a:xfrm>
            <a:off x="6289439" y="4129685"/>
            <a:ext cx="1213219" cy="388753"/>
          </a:xfrm>
          <a:prstGeom prst="rect">
            <a:avLst/>
          </a:prstGeom>
          <a:noFill/>
          <a:ln/>
        </p:spPr>
        <p:txBody>
          <a:bodyPr wrap="none" lIns="0" tIns="0" rIns="0" bIns="0" rtlCol="0" anchor="ctr">
            <a:norm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a:buNone/>
            </a:pPr>
            <a:r>
              <a:rPr lang="ja-JP" altLang="en-US" sz="900" dirty="0">
                <a:latin typeface="+mj-ea"/>
                <a:ea typeface="+mj-ea"/>
              </a:rPr>
              <a:t>＋技能検定対応</a:t>
            </a:r>
            <a:endParaRPr lang="en-US" sz="900" dirty="0">
              <a:latin typeface="+mj-ea"/>
              <a:ea typeface="+mj-ea"/>
            </a:endParaRPr>
          </a:p>
        </p:txBody>
      </p:sp>
      <p:sp>
        <p:nvSpPr>
          <p:cNvPr id="29" name="Text 32">
            <a:extLst>
              <a:ext uri="{FF2B5EF4-FFF2-40B4-BE49-F238E27FC236}">
                <a16:creationId xmlns:a16="http://schemas.microsoft.com/office/drawing/2014/main" id="{BB471775-9DED-12C9-BA1D-82E92FE2CD7E}"/>
              </a:ext>
            </a:extLst>
          </p:cNvPr>
          <p:cNvSpPr/>
          <p:nvPr/>
        </p:nvSpPr>
        <p:spPr>
          <a:xfrm>
            <a:off x="2370485" y="1845074"/>
            <a:ext cx="1687919" cy="227284"/>
          </a:xfrm>
          <a:prstGeom prst="rect">
            <a:avLst/>
          </a:prstGeom>
          <a:noFill/>
          <a:ln/>
        </p:spPr>
        <p:txBody>
          <a:bodyPr wrap="none" lIns="0" tIns="0" rIns="0" bIns="0" rtlCol="0" anchor="ctr">
            <a:norm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a:buNone/>
            </a:pPr>
            <a:r>
              <a:rPr lang="ja-JP" altLang="en-US" sz="1100" b="1" dirty="0">
                <a:solidFill>
                  <a:srgbClr val="FF0000"/>
                </a:solidFill>
                <a:latin typeface="+mj-ea"/>
                <a:ea typeface="+mj-ea"/>
                <a:cs typeface="Inter" pitchFamily="34" charset="-120"/>
              </a:rPr>
              <a:t>教育コストの大幅軽減</a:t>
            </a:r>
            <a:endParaRPr lang="en-US" altLang="ja-JP" sz="1100" dirty="0">
              <a:solidFill>
                <a:srgbClr val="FF0000"/>
              </a:solidFill>
              <a:latin typeface="+mj-ea"/>
              <a:ea typeface="+mj-ea"/>
            </a:endParaRPr>
          </a:p>
        </p:txBody>
      </p:sp>
    </p:spTree>
    <p:extLst>
      <p:ext uri="{BB962C8B-B14F-4D97-AF65-F5344CB8AC3E}">
        <p14:creationId xmlns:p14="http://schemas.microsoft.com/office/powerpoint/2010/main" val="23863507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a:extLst>
              <a:ext uri="{FF2B5EF4-FFF2-40B4-BE49-F238E27FC236}">
                <a16:creationId xmlns:a16="http://schemas.microsoft.com/office/drawing/2014/main" id="{5226DBC5-2116-4412-8344-5B19B2CDDC88}"/>
              </a:ext>
            </a:extLst>
          </p:cNvPr>
          <p:cNvPicPr>
            <a:picLocks noChangeAspect="1"/>
          </p:cNvPicPr>
          <p:nvPr/>
        </p:nvPicPr>
        <p:blipFill>
          <a:blip r:embed="rId3"/>
          <a:stretch>
            <a:fillRect/>
          </a:stretch>
        </p:blipFill>
        <p:spPr>
          <a:xfrm>
            <a:off x="-3467" y="25588"/>
            <a:ext cx="9144000" cy="5103628"/>
          </a:xfrm>
          <a:prstGeom prst="rect">
            <a:avLst/>
          </a:prstGeom>
        </p:spPr>
      </p:pic>
      <p:pic>
        <p:nvPicPr>
          <p:cNvPr id="4" name="Image 2">
            <a:extLst>
              <a:ext uri="{FF2B5EF4-FFF2-40B4-BE49-F238E27FC236}">
                <a16:creationId xmlns:a16="http://schemas.microsoft.com/office/drawing/2014/main" id="{7FC5522A-C083-FC73-F767-957692792DA0}"/>
              </a:ext>
            </a:extLst>
          </p:cNvPr>
          <p:cNvPicPr>
            <a:picLocks noChangeAspect="1"/>
          </p:cNvPicPr>
          <p:nvPr/>
        </p:nvPicPr>
        <p:blipFill>
          <a:blip r:embed="rId4"/>
          <a:stretch>
            <a:fillRect/>
          </a:stretch>
        </p:blipFill>
        <p:spPr>
          <a:xfrm>
            <a:off x="6642546" y="3040228"/>
            <a:ext cx="2209578" cy="1412137"/>
          </a:xfrm>
          <a:prstGeom prst="rect">
            <a:avLst/>
          </a:prstGeom>
        </p:spPr>
      </p:pic>
      <p:pic>
        <p:nvPicPr>
          <p:cNvPr id="5" name="Image 3">
            <a:extLst>
              <a:ext uri="{FF2B5EF4-FFF2-40B4-BE49-F238E27FC236}">
                <a16:creationId xmlns:a16="http://schemas.microsoft.com/office/drawing/2014/main" id="{E626C6EC-1BCF-E419-F8AE-43D36D4C7177}"/>
              </a:ext>
            </a:extLst>
          </p:cNvPr>
          <p:cNvPicPr>
            <a:picLocks noChangeAspect="1"/>
          </p:cNvPicPr>
          <p:nvPr/>
        </p:nvPicPr>
        <p:blipFill>
          <a:blip r:embed="rId5"/>
          <a:stretch>
            <a:fillRect/>
          </a:stretch>
        </p:blipFill>
        <p:spPr>
          <a:xfrm>
            <a:off x="3823545" y="2972800"/>
            <a:ext cx="2395648" cy="1491881"/>
          </a:xfrm>
          <a:prstGeom prst="rect">
            <a:avLst/>
          </a:prstGeom>
        </p:spPr>
      </p:pic>
      <p:pic>
        <p:nvPicPr>
          <p:cNvPr id="6" name="Image 4">
            <a:extLst>
              <a:ext uri="{FF2B5EF4-FFF2-40B4-BE49-F238E27FC236}">
                <a16:creationId xmlns:a16="http://schemas.microsoft.com/office/drawing/2014/main" id="{F4C33311-77B7-3514-17C8-901F45A197C5}"/>
              </a:ext>
            </a:extLst>
          </p:cNvPr>
          <p:cNvPicPr>
            <a:picLocks noChangeAspect="1"/>
          </p:cNvPicPr>
          <p:nvPr/>
        </p:nvPicPr>
        <p:blipFill>
          <a:blip r:embed="rId6"/>
          <a:stretch>
            <a:fillRect/>
          </a:stretch>
        </p:blipFill>
        <p:spPr>
          <a:xfrm>
            <a:off x="1067431" y="3054740"/>
            <a:ext cx="2286000" cy="1385555"/>
          </a:xfrm>
          <a:prstGeom prst="rect">
            <a:avLst/>
          </a:prstGeom>
        </p:spPr>
      </p:pic>
      <p:pic>
        <p:nvPicPr>
          <p:cNvPr id="8" name="Image 6">
            <a:extLst>
              <a:ext uri="{FF2B5EF4-FFF2-40B4-BE49-F238E27FC236}">
                <a16:creationId xmlns:a16="http://schemas.microsoft.com/office/drawing/2014/main" id="{7761866F-585E-6C4B-AA6B-2E85C77D8DE5}"/>
              </a:ext>
            </a:extLst>
          </p:cNvPr>
          <p:cNvPicPr>
            <a:picLocks noChangeAspect="1"/>
          </p:cNvPicPr>
          <p:nvPr/>
        </p:nvPicPr>
        <p:blipFill>
          <a:blip r:embed="rId7"/>
          <a:stretch>
            <a:fillRect/>
          </a:stretch>
        </p:blipFill>
        <p:spPr>
          <a:xfrm>
            <a:off x="1990049" y="3328504"/>
            <a:ext cx="239233" cy="262491"/>
          </a:xfrm>
          <a:prstGeom prst="rect">
            <a:avLst/>
          </a:prstGeom>
        </p:spPr>
      </p:pic>
      <p:pic>
        <p:nvPicPr>
          <p:cNvPr id="9" name="Image 7">
            <a:extLst>
              <a:ext uri="{FF2B5EF4-FFF2-40B4-BE49-F238E27FC236}">
                <a16:creationId xmlns:a16="http://schemas.microsoft.com/office/drawing/2014/main" id="{9DE5A5D6-E459-84D2-A8AB-4806269668DE}"/>
              </a:ext>
            </a:extLst>
          </p:cNvPr>
          <p:cNvPicPr>
            <a:picLocks noChangeAspect="1"/>
          </p:cNvPicPr>
          <p:nvPr/>
        </p:nvPicPr>
        <p:blipFill>
          <a:blip r:embed="rId8"/>
          <a:stretch>
            <a:fillRect/>
          </a:stretch>
        </p:blipFill>
        <p:spPr>
          <a:xfrm>
            <a:off x="202450" y="2361605"/>
            <a:ext cx="73099" cy="730988"/>
          </a:xfrm>
          <a:prstGeom prst="rect">
            <a:avLst/>
          </a:prstGeom>
        </p:spPr>
      </p:pic>
      <p:pic>
        <p:nvPicPr>
          <p:cNvPr id="10" name="Image 8">
            <a:extLst>
              <a:ext uri="{FF2B5EF4-FFF2-40B4-BE49-F238E27FC236}">
                <a16:creationId xmlns:a16="http://schemas.microsoft.com/office/drawing/2014/main" id="{7C9F1A43-E416-9BE4-C0DC-2C76270C35CD}"/>
              </a:ext>
            </a:extLst>
          </p:cNvPr>
          <p:cNvPicPr>
            <a:picLocks noChangeAspect="1"/>
          </p:cNvPicPr>
          <p:nvPr/>
        </p:nvPicPr>
        <p:blipFill>
          <a:blip r:embed="rId9"/>
          <a:stretch>
            <a:fillRect/>
          </a:stretch>
        </p:blipFill>
        <p:spPr>
          <a:xfrm>
            <a:off x="8007412" y="1464483"/>
            <a:ext cx="129584" cy="79744"/>
          </a:xfrm>
          <a:prstGeom prst="rect">
            <a:avLst/>
          </a:prstGeom>
        </p:spPr>
      </p:pic>
      <p:pic>
        <p:nvPicPr>
          <p:cNvPr id="11" name="Image 9">
            <a:extLst>
              <a:ext uri="{FF2B5EF4-FFF2-40B4-BE49-F238E27FC236}">
                <a16:creationId xmlns:a16="http://schemas.microsoft.com/office/drawing/2014/main" id="{E061077D-EF66-8A19-6FCC-F1DF0950A10B}"/>
              </a:ext>
            </a:extLst>
          </p:cNvPr>
          <p:cNvPicPr>
            <a:picLocks noChangeAspect="1"/>
          </p:cNvPicPr>
          <p:nvPr/>
        </p:nvPicPr>
        <p:blipFill>
          <a:blip r:embed="rId10"/>
          <a:stretch>
            <a:fillRect/>
          </a:stretch>
        </p:blipFill>
        <p:spPr>
          <a:xfrm>
            <a:off x="6213168" y="1331576"/>
            <a:ext cx="1016738" cy="701084"/>
          </a:xfrm>
          <a:prstGeom prst="rect">
            <a:avLst/>
          </a:prstGeom>
        </p:spPr>
      </p:pic>
      <p:pic>
        <p:nvPicPr>
          <p:cNvPr id="12" name="Image 10">
            <a:extLst>
              <a:ext uri="{FF2B5EF4-FFF2-40B4-BE49-F238E27FC236}">
                <a16:creationId xmlns:a16="http://schemas.microsoft.com/office/drawing/2014/main" id="{85428A2A-0726-4B15-67DC-0F3B20EFD0F5}"/>
              </a:ext>
            </a:extLst>
          </p:cNvPr>
          <p:cNvPicPr>
            <a:picLocks noChangeAspect="1"/>
          </p:cNvPicPr>
          <p:nvPr/>
        </p:nvPicPr>
        <p:blipFill>
          <a:blip r:embed="rId11"/>
          <a:stretch>
            <a:fillRect/>
          </a:stretch>
        </p:blipFill>
        <p:spPr>
          <a:xfrm>
            <a:off x="4691383" y="1384739"/>
            <a:ext cx="1096483" cy="1133032"/>
          </a:xfrm>
          <a:prstGeom prst="rect">
            <a:avLst/>
          </a:prstGeom>
        </p:spPr>
      </p:pic>
      <p:pic>
        <p:nvPicPr>
          <p:cNvPr id="13" name="Image 11">
            <a:extLst>
              <a:ext uri="{FF2B5EF4-FFF2-40B4-BE49-F238E27FC236}">
                <a16:creationId xmlns:a16="http://schemas.microsoft.com/office/drawing/2014/main" id="{00D11921-0332-4C97-EFA0-F137A93AFBE9}"/>
              </a:ext>
            </a:extLst>
          </p:cNvPr>
          <p:cNvPicPr>
            <a:picLocks noChangeAspect="1"/>
          </p:cNvPicPr>
          <p:nvPr/>
        </p:nvPicPr>
        <p:blipFill>
          <a:blip r:embed="rId12"/>
          <a:stretch>
            <a:fillRect/>
          </a:stretch>
        </p:blipFill>
        <p:spPr>
          <a:xfrm>
            <a:off x="3305828" y="1268445"/>
            <a:ext cx="1093160" cy="943640"/>
          </a:xfrm>
          <a:prstGeom prst="rect">
            <a:avLst/>
          </a:prstGeom>
        </p:spPr>
      </p:pic>
      <p:pic>
        <p:nvPicPr>
          <p:cNvPr id="14" name="Image 12">
            <a:extLst>
              <a:ext uri="{FF2B5EF4-FFF2-40B4-BE49-F238E27FC236}">
                <a16:creationId xmlns:a16="http://schemas.microsoft.com/office/drawing/2014/main" id="{A3120911-90A9-4BED-FF9A-78CCECB3A26C}"/>
              </a:ext>
            </a:extLst>
          </p:cNvPr>
          <p:cNvPicPr>
            <a:picLocks noChangeAspect="1"/>
          </p:cNvPicPr>
          <p:nvPr/>
        </p:nvPicPr>
        <p:blipFill>
          <a:blip r:embed="rId13"/>
          <a:stretch>
            <a:fillRect/>
          </a:stretch>
        </p:blipFill>
        <p:spPr>
          <a:xfrm>
            <a:off x="1823915" y="1421288"/>
            <a:ext cx="1016738" cy="1475267"/>
          </a:xfrm>
          <a:prstGeom prst="rect">
            <a:avLst/>
          </a:prstGeom>
        </p:spPr>
      </p:pic>
      <p:pic>
        <p:nvPicPr>
          <p:cNvPr id="15" name="Image 13">
            <a:extLst>
              <a:ext uri="{FF2B5EF4-FFF2-40B4-BE49-F238E27FC236}">
                <a16:creationId xmlns:a16="http://schemas.microsoft.com/office/drawing/2014/main" id="{9CBFBDE0-BC0D-8D33-D89D-8B87F1CD3D4F}"/>
              </a:ext>
            </a:extLst>
          </p:cNvPr>
          <p:cNvPicPr>
            <a:picLocks noChangeAspect="1"/>
          </p:cNvPicPr>
          <p:nvPr/>
        </p:nvPicPr>
        <p:blipFill>
          <a:blip r:embed="rId14"/>
          <a:stretch>
            <a:fillRect/>
          </a:stretch>
        </p:blipFill>
        <p:spPr>
          <a:xfrm>
            <a:off x="225709" y="1248509"/>
            <a:ext cx="1322424" cy="1020061"/>
          </a:xfrm>
          <a:prstGeom prst="rect">
            <a:avLst/>
          </a:prstGeom>
        </p:spPr>
      </p:pic>
      <p:sp>
        <p:nvSpPr>
          <p:cNvPr id="16" name="Shape 0">
            <a:extLst>
              <a:ext uri="{FF2B5EF4-FFF2-40B4-BE49-F238E27FC236}">
                <a16:creationId xmlns:a16="http://schemas.microsoft.com/office/drawing/2014/main" id="{8F653436-BB9E-5916-D3D6-34C703A0835C}"/>
              </a:ext>
            </a:extLst>
          </p:cNvPr>
          <p:cNvSpPr/>
          <p:nvPr/>
        </p:nvSpPr>
        <p:spPr>
          <a:xfrm>
            <a:off x="5980581" y="892983"/>
            <a:ext cx="2777756" cy="232587"/>
          </a:xfrm>
          <a:prstGeom prst="rect">
            <a:avLst/>
          </a:prstGeom>
          <a:solidFill>
            <a:srgbClr val="2AA07A"/>
          </a:solidFill>
          <a:ln/>
        </p:spPr>
        <p:txBody>
          <a:bodyPr/>
          <a:lstStyle/>
          <a:p>
            <a:endParaRPr lang="ja-JP" altLang="en-US">
              <a:latin typeface="+mj-ea"/>
              <a:ea typeface="+mj-ea"/>
            </a:endParaRPr>
          </a:p>
        </p:txBody>
      </p:sp>
      <p:sp>
        <p:nvSpPr>
          <p:cNvPr id="17" name="Text 1">
            <a:extLst>
              <a:ext uri="{FF2B5EF4-FFF2-40B4-BE49-F238E27FC236}">
                <a16:creationId xmlns:a16="http://schemas.microsoft.com/office/drawing/2014/main" id="{8F84B63A-331C-71E8-0939-566E712058BD}"/>
              </a:ext>
            </a:extLst>
          </p:cNvPr>
          <p:cNvSpPr/>
          <p:nvPr/>
        </p:nvSpPr>
        <p:spPr>
          <a:xfrm>
            <a:off x="6080261" y="922887"/>
            <a:ext cx="2604977" cy="166134"/>
          </a:xfrm>
          <a:prstGeom prst="rect">
            <a:avLst/>
          </a:prstGeom>
          <a:noFill/>
          <a:ln/>
        </p:spPr>
        <p:txBody>
          <a:bodyPr wrap="none" lIns="0" tIns="0" rIns="0" bIns="0" rtlCol="0" anchor="ctr">
            <a:norm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71" b="1" dirty="0">
                <a:solidFill>
                  <a:srgbClr val="C0E8DC"/>
                </a:solidFill>
                <a:latin typeface="+mj-ea"/>
                <a:ea typeface="+mj-ea"/>
                <a:cs typeface="Inter" pitchFamily="34" charset="-120"/>
              </a:rPr>
              <a:t>Phase3(2028年以降)：</a:t>
            </a:r>
            <a:r>
              <a:rPr lang="ja-JP" altLang="en-US" sz="871" b="1" dirty="0">
                <a:solidFill>
                  <a:srgbClr val="C0E8DC"/>
                </a:solidFill>
                <a:latin typeface="+mj-ea"/>
                <a:ea typeface="+mj-ea"/>
                <a:cs typeface="Inter" pitchFamily="34" charset="-120"/>
              </a:rPr>
              <a:t>プ</a:t>
            </a:r>
            <a:r>
              <a:rPr lang="en-US" sz="871" b="1" dirty="0" err="1">
                <a:solidFill>
                  <a:srgbClr val="C0E8DC"/>
                </a:solidFill>
                <a:latin typeface="+mj-ea"/>
                <a:ea typeface="+mj-ea"/>
                <a:cs typeface="Inter" pitchFamily="34" charset="-120"/>
              </a:rPr>
              <a:t>ラットフォーム</a:t>
            </a:r>
            <a:r>
              <a:rPr lang="en-US" altLang="ja-JP" sz="871" b="1" dirty="0" err="1">
                <a:solidFill>
                  <a:srgbClr val="C0E8DC"/>
                </a:solidFill>
                <a:latin typeface="+mj-ea"/>
                <a:ea typeface="+mj-ea"/>
                <a:cs typeface="Inter" pitchFamily="34" charset="-120"/>
              </a:rPr>
              <a:t>拡大</a:t>
            </a:r>
            <a:r>
              <a:rPr lang="en-US" sz="871" b="1" dirty="0" err="1">
                <a:solidFill>
                  <a:srgbClr val="C0E8DC"/>
                </a:solidFill>
                <a:latin typeface="+mj-ea"/>
                <a:ea typeface="+mj-ea"/>
                <a:cs typeface="Inter" pitchFamily="34" charset="-120"/>
              </a:rPr>
              <a:t>期</a:t>
            </a:r>
            <a:endParaRPr lang="en-US" sz="871" dirty="0">
              <a:latin typeface="+mj-ea"/>
              <a:ea typeface="+mj-ea"/>
            </a:endParaRPr>
          </a:p>
        </p:txBody>
      </p:sp>
      <p:sp>
        <p:nvSpPr>
          <p:cNvPr id="18" name="Shape 2">
            <a:extLst>
              <a:ext uri="{FF2B5EF4-FFF2-40B4-BE49-F238E27FC236}">
                <a16:creationId xmlns:a16="http://schemas.microsoft.com/office/drawing/2014/main" id="{D35A6C76-1971-6F36-3630-8FB420D38AF3}"/>
              </a:ext>
            </a:extLst>
          </p:cNvPr>
          <p:cNvSpPr/>
          <p:nvPr/>
        </p:nvSpPr>
        <p:spPr>
          <a:xfrm>
            <a:off x="3083209" y="889661"/>
            <a:ext cx="2781078" cy="232587"/>
          </a:xfrm>
          <a:prstGeom prst="rect">
            <a:avLst/>
          </a:prstGeom>
          <a:solidFill>
            <a:srgbClr val="E68157"/>
          </a:solidFill>
          <a:ln/>
        </p:spPr>
        <p:txBody>
          <a:bodyPr/>
          <a:lstStyle/>
          <a:p>
            <a:endParaRPr lang="ja-JP" altLang="en-US">
              <a:latin typeface="+mj-ea"/>
              <a:ea typeface="+mj-ea"/>
            </a:endParaRPr>
          </a:p>
        </p:txBody>
      </p:sp>
      <p:sp>
        <p:nvSpPr>
          <p:cNvPr id="19" name="Text 3">
            <a:extLst>
              <a:ext uri="{FF2B5EF4-FFF2-40B4-BE49-F238E27FC236}">
                <a16:creationId xmlns:a16="http://schemas.microsoft.com/office/drawing/2014/main" id="{F48E5630-5CB3-1390-0546-FFBEDB32488B}"/>
              </a:ext>
            </a:extLst>
          </p:cNvPr>
          <p:cNvSpPr/>
          <p:nvPr/>
        </p:nvSpPr>
        <p:spPr>
          <a:xfrm>
            <a:off x="3289215" y="926210"/>
            <a:ext cx="2398971" cy="159488"/>
          </a:xfrm>
          <a:prstGeom prst="rect">
            <a:avLst/>
          </a:prstGeom>
          <a:noFill/>
          <a:ln/>
        </p:spPr>
        <p:txBody>
          <a:bodyPr wrap="none" lIns="0" tIns="0" rIns="0" bIns="0" rtlCol="0" anchor="ctr">
            <a:norm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a:buNone/>
            </a:pPr>
            <a:r>
              <a:rPr lang="en-US" sz="845" b="1" dirty="0">
                <a:solidFill>
                  <a:srgbClr val="F5DAC8"/>
                </a:solidFill>
                <a:latin typeface="+mj-ea"/>
                <a:ea typeface="+mj-ea"/>
                <a:cs typeface="Inter" pitchFamily="34" charset="-120"/>
              </a:rPr>
              <a:t>Phase2（2027年）：</a:t>
            </a:r>
            <a:r>
              <a:rPr lang="en-US" sz="845" b="1" dirty="0" err="1">
                <a:solidFill>
                  <a:srgbClr val="F5DAC8"/>
                </a:solidFill>
                <a:latin typeface="+mj-ea"/>
                <a:ea typeface="+mj-ea"/>
                <a:cs typeface="Inter" pitchFamily="34" charset="-120"/>
              </a:rPr>
              <a:t>サービスロンチ・需要</a:t>
            </a:r>
            <a:r>
              <a:rPr lang="ja-JP" altLang="en-US" sz="845" b="1" dirty="0">
                <a:solidFill>
                  <a:srgbClr val="F5DAC8"/>
                </a:solidFill>
                <a:latin typeface="+mj-ea"/>
                <a:ea typeface="+mj-ea"/>
                <a:cs typeface="Inter" pitchFamily="34" charset="-120"/>
              </a:rPr>
              <a:t>獲得</a:t>
            </a:r>
            <a:r>
              <a:rPr lang="en-US" sz="845" b="1" dirty="0">
                <a:solidFill>
                  <a:srgbClr val="F5DAC8"/>
                </a:solidFill>
                <a:latin typeface="+mj-ea"/>
                <a:ea typeface="+mj-ea"/>
                <a:cs typeface="Inter" pitchFamily="34" charset="-120"/>
              </a:rPr>
              <a:t>期</a:t>
            </a:r>
            <a:endParaRPr lang="en-US" sz="845" dirty="0">
              <a:latin typeface="+mj-ea"/>
              <a:ea typeface="+mj-ea"/>
            </a:endParaRPr>
          </a:p>
        </p:txBody>
      </p:sp>
      <p:sp>
        <p:nvSpPr>
          <p:cNvPr id="20" name="Shape 4">
            <a:extLst>
              <a:ext uri="{FF2B5EF4-FFF2-40B4-BE49-F238E27FC236}">
                <a16:creationId xmlns:a16="http://schemas.microsoft.com/office/drawing/2014/main" id="{74B2C671-523B-49EE-7F62-3AD77CCC6900}"/>
              </a:ext>
            </a:extLst>
          </p:cNvPr>
          <p:cNvSpPr/>
          <p:nvPr/>
        </p:nvSpPr>
        <p:spPr>
          <a:xfrm>
            <a:off x="199127" y="892983"/>
            <a:ext cx="2777756" cy="232587"/>
          </a:xfrm>
          <a:prstGeom prst="rect">
            <a:avLst/>
          </a:prstGeom>
          <a:solidFill>
            <a:srgbClr val="3586A3"/>
          </a:solidFill>
          <a:ln/>
        </p:spPr>
        <p:txBody>
          <a:bodyPr/>
          <a:lstStyle/>
          <a:p>
            <a:endParaRPr lang="ja-JP" altLang="en-US">
              <a:latin typeface="+mj-ea"/>
              <a:ea typeface="+mj-ea"/>
            </a:endParaRPr>
          </a:p>
        </p:txBody>
      </p:sp>
      <p:sp>
        <p:nvSpPr>
          <p:cNvPr id="21" name="Text 5">
            <a:extLst>
              <a:ext uri="{FF2B5EF4-FFF2-40B4-BE49-F238E27FC236}">
                <a16:creationId xmlns:a16="http://schemas.microsoft.com/office/drawing/2014/main" id="{0CCDAE7D-67FC-FE3C-B74F-120CE9813C00}"/>
              </a:ext>
            </a:extLst>
          </p:cNvPr>
          <p:cNvSpPr/>
          <p:nvPr/>
        </p:nvSpPr>
        <p:spPr>
          <a:xfrm>
            <a:off x="597848" y="926210"/>
            <a:ext cx="2000250" cy="162811"/>
          </a:xfrm>
          <a:prstGeom prst="rect">
            <a:avLst/>
          </a:prstGeom>
          <a:noFill/>
          <a:ln/>
        </p:spPr>
        <p:txBody>
          <a:bodyPr wrap="none" lIns="0" tIns="0" rIns="0" bIns="0" rtlCol="0" anchor="ctr">
            <a:norm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a:buNone/>
            </a:pPr>
            <a:r>
              <a:rPr lang="en-US" sz="971" b="1" dirty="0">
                <a:solidFill>
                  <a:srgbClr val="C5DEE4"/>
                </a:solidFill>
                <a:latin typeface="+mj-ea"/>
                <a:ea typeface="+mj-ea"/>
                <a:cs typeface="Inter" pitchFamily="34" charset="-120"/>
              </a:rPr>
              <a:t>Phase1(2024年-2026年)：</a:t>
            </a:r>
            <a:r>
              <a:rPr lang="ja-JP" altLang="en-US" sz="971" b="1" dirty="0">
                <a:solidFill>
                  <a:srgbClr val="C5DEE4"/>
                </a:solidFill>
                <a:latin typeface="+mj-ea"/>
                <a:ea typeface="+mj-ea"/>
                <a:cs typeface="Inter" pitchFamily="34" charset="-120"/>
              </a:rPr>
              <a:t>基盤構</a:t>
            </a:r>
            <a:r>
              <a:rPr lang="en-US" sz="971" b="1" dirty="0" err="1">
                <a:solidFill>
                  <a:srgbClr val="C5DEE4"/>
                </a:solidFill>
                <a:latin typeface="+mj-ea"/>
                <a:ea typeface="+mj-ea"/>
                <a:cs typeface="Inter" pitchFamily="34" charset="-120"/>
              </a:rPr>
              <a:t>築期</a:t>
            </a:r>
            <a:endParaRPr lang="en-US" sz="971" dirty="0">
              <a:latin typeface="+mj-ea"/>
              <a:ea typeface="+mj-ea"/>
            </a:endParaRPr>
          </a:p>
        </p:txBody>
      </p:sp>
      <p:sp>
        <p:nvSpPr>
          <p:cNvPr id="24" name="Text 8">
            <a:extLst>
              <a:ext uri="{FF2B5EF4-FFF2-40B4-BE49-F238E27FC236}">
                <a16:creationId xmlns:a16="http://schemas.microsoft.com/office/drawing/2014/main" id="{40232C91-33AA-B309-71AA-64B61D7EB2A1}"/>
              </a:ext>
            </a:extLst>
          </p:cNvPr>
          <p:cNvSpPr/>
          <p:nvPr/>
        </p:nvSpPr>
        <p:spPr>
          <a:xfrm>
            <a:off x="4688061" y="4684155"/>
            <a:ext cx="1402169" cy="255846"/>
          </a:xfrm>
          <a:prstGeom prst="rect">
            <a:avLst/>
          </a:prstGeom>
          <a:noFill/>
          <a:ln/>
        </p:spPr>
        <p:txBody>
          <a:bodyPr wrap="none" lIns="0" tIns="0" rIns="0" bIns="0" rtlCol="0" anchor="ctr">
            <a:norm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a:buNone/>
            </a:pPr>
            <a:r>
              <a:rPr lang="en-US" sz="665" dirty="0">
                <a:solidFill>
                  <a:srgbClr val="4F4E4D"/>
                </a:solidFill>
                <a:latin typeface="+mj-ea"/>
                <a:ea typeface="+mj-ea"/>
                <a:cs typeface="Inter" pitchFamily="34" charset="-120"/>
              </a:rPr>
              <a:t>査基準の確定後、教育から契約まで</a:t>
            </a:r>
            <a:endParaRPr lang="en-US" sz="665" dirty="0">
              <a:latin typeface="+mj-ea"/>
              <a:ea typeface="+mj-ea"/>
            </a:endParaRPr>
          </a:p>
          <a:p>
            <a:pPr marL="0" indent="0" algn="l">
              <a:buNone/>
            </a:pPr>
            <a:r>
              <a:rPr lang="en-US" sz="665" dirty="0">
                <a:solidFill>
                  <a:srgbClr val="4F4E4D"/>
                </a:solidFill>
                <a:latin typeface="+mj-ea"/>
                <a:ea typeface="+mj-ea"/>
                <a:cs typeface="Inter" pitchFamily="34" charset="-120"/>
              </a:rPr>
              <a:t>のプロセスを完全自動化·効率化。</a:t>
            </a:r>
            <a:endParaRPr lang="en-US" sz="665" dirty="0">
              <a:latin typeface="+mj-ea"/>
              <a:ea typeface="+mj-ea"/>
            </a:endParaRPr>
          </a:p>
        </p:txBody>
      </p:sp>
      <p:sp>
        <p:nvSpPr>
          <p:cNvPr id="25" name="Text 9">
            <a:extLst>
              <a:ext uri="{FF2B5EF4-FFF2-40B4-BE49-F238E27FC236}">
                <a16:creationId xmlns:a16="http://schemas.microsoft.com/office/drawing/2014/main" id="{37F2CD92-FBF8-4D09-A44A-9168FDE2A4E5}"/>
              </a:ext>
            </a:extLst>
          </p:cNvPr>
          <p:cNvSpPr/>
          <p:nvPr/>
        </p:nvSpPr>
        <p:spPr>
          <a:xfrm>
            <a:off x="1941771" y="4765265"/>
            <a:ext cx="1239358" cy="252523"/>
          </a:xfrm>
          <a:prstGeom prst="rect">
            <a:avLst/>
          </a:prstGeom>
          <a:noFill/>
          <a:ln/>
        </p:spPr>
        <p:txBody>
          <a:bodyPr wrap="none" lIns="0" tIns="0" rIns="0" bIns="0" rtlCol="0" anchor="ctr">
            <a:norm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a:buNone/>
            </a:pPr>
            <a:r>
              <a:rPr lang="ja-JP" altLang="en-US" sz="727" dirty="0">
                <a:solidFill>
                  <a:srgbClr val="4C4B49"/>
                </a:solidFill>
                <a:latin typeface="+mj-ea"/>
                <a:ea typeface="+mj-ea"/>
                <a:cs typeface="Inter" pitchFamily="34" charset="-120"/>
              </a:rPr>
              <a:t>３</a:t>
            </a:r>
            <a:r>
              <a:rPr lang="en-US" sz="727" dirty="0">
                <a:solidFill>
                  <a:srgbClr val="4C4B49"/>
                </a:solidFill>
                <a:latin typeface="+mj-ea"/>
                <a:ea typeface="+mj-ea"/>
                <a:cs typeface="Inter" pitchFamily="34" charset="-120"/>
              </a:rPr>
              <a:t>月·4月に、事業</a:t>
            </a:r>
            <a:r>
              <a:rPr lang="ja-JP" altLang="en-US" sz="727" dirty="0">
                <a:latin typeface="+mj-ea"/>
                <a:ea typeface="+mj-ea"/>
              </a:rPr>
              <a:t>機会を見据えた</a:t>
            </a:r>
            <a:endParaRPr lang="en-US" altLang="ja-JP" sz="727" dirty="0">
              <a:latin typeface="+mj-ea"/>
              <a:ea typeface="+mj-ea"/>
            </a:endParaRPr>
          </a:p>
          <a:p>
            <a:pPr marL="0" indent="0" algn="l">
              <a:buNone/>
            </a:pPr>
            <a:r>
              <a:rPr lang="ja-JP" altLang="en-US" sz="727" dirty="0">
                <a:solidFill>
                  <a:srgbClr val="4C4B49"/>
                </a:solidFill>
                <a:latin typeface="+mj-ea"/>
                <a:ea typeface="+mj-ea"/>
                <a:cs typeface="Inter" pitchFamily="34" charset="-120"/>
              </a:rPr>
              <a:t>アプローチを</a:t>
            </a:r>
            <a:r>
              <a:rPr lang="en-US" sz="727" dirty="0" err="1">
                <a:solidFill>
                  <a:srgbClr val="4C4B49"/>
                </a:solidFill>
                <a:latin typeface="+mj-ea"/>
                <a:ea typeface="+mj-ea"/>
                <a:cs typeface="Inter" pitchFamily="34" charset="-120"/>
              </a:rPr>
              <a:t>推進する</a:t>
            </a:r>
            <a:r>
              <a:rPr lang="en-US" sz="727" dirty="0">
                <a:solidFill>
                  <a:srgbClr val="4C4B49"/>
                </a:solidFill>
                <a:latin typeface="+mj-ea"/>
                <a:ea typeface="+mj-ea"/>
                <a:cs typeface="Inter" pitchFamily="34" charset="-120"/>
              </a:rPr>
              <a:t>。</a:t>
            </a:r>
            <a:endParaRPr lang="en-US" sz="727" dirty="0">
              <a:latin typeface="+mj-ea"/>
              <a:ea typeface="+mj-ea"/>
            </a:endParaRPr>
          </a:p>
        </p:txBody>
      </p:sp>
      <p:sp>
        <p:nvSpPr>
          <p:cNvPr id="26" name="Text 10">
            <a:extLst>
              <a:ext uri="{FF2B5EF4-FFF2-40B4-BE49-F238E27FC236}">
                <a16:creationId xmlns:a16="http://schemas.microsoft.com/office/drawing/2014/main" id="{298E99D1-3EA2-4E13-B414-90FE7284F7CE}"/>
              </a:ext>
            </a:extLst>
          </p:cNvPr>
          <p:cNvSpPr/>
          <p:nvPr/>
        </p:nvSpPr>
        <p:spPr>
          <a:xfrm>
            <a:off x="7465816" y="4430830"/>
            <a:ext cx="1179549" cy="285750"/>
          </a:xfrm>
          <a:prstGeom prst="rect">
            <a:avLst/>
          </a:prstGeom>
          <a:noFill/>
          <a:ln/>
        </p:spPr>
        <p:txBody>
          <a:bodyPr wrap="none" lIns="0" tIns="0" rIns="0" bIns="0" rtlCol="0" anchor="ctr">
            <a:norm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a:buNone/>
            </a:pPr>
            <a:r>
              <a:rPr lang="en-US" sz="840" b="1" dirty="0">
                <a:solidFill>
                  <a:srgbClr val="414140"/>
                </a:solidFill>
                <a:latin typeface="+mj-ea"/>
                <a:ea typeface="+mj-ea"/>
                <a:cs typeface="Inter" pitchFamily="34" charset="-120"/>
              </a:rPr>
              <a:t>生活・転職支援ブラット</a:t>
            </a:r>
            <a:endParaRPr lang="en-US" sz="840" dirty="0">
              <a:latin typeface="+mj-ea"/>
              <a:ea typeface="+mj-ea"/>
            </a:endParaRPr>
          </a:p>
          <a:p>
            <a:pPr marL="0" indent="0" algn="l">
              <a:buNone/>
            </a:pPr>
            <a:r>
              <a:rPr lang="en-US" sz="840" b="1" dirty="0">
                <a:solidFill>
                  <a:srgbClr val="414140"/>
                </a:solidFill>
                <a:latin typeface="+mj-ea"/>
                <a:ea typeface="+mj-ea"/>
                <a:cs typeface="Inter" pitchFamily="34" charset="-120"/>
              </a:rPr>
              <a:t>フォームへの進化</a:t>
            </a:r>
            <a:endParaRPr lang="en-US" sz="840" dirty="0">
              <a:latin typeface="+mj-ea"/>
              <a:ea typeface="+mj-ea"/>
            </a:endParaRPr>
          </a:p>
        </p:txBody>
      </p:sp>
      <p:sp>
        <p:nvSpPr>
          <p:cNvPr id="27" name="Text 11">
            <a:extLst>
              <a:ext uri="{FF2B5EF4-FFF2-40B4-BE49-F238E27FC236}">
                <a16:creationId xmlns:a16="http://schemas.microsoft.com/office/drawing/2014/main" id="{84FDB993-0499-4E3B-C447-A3D2B4432933}"/>
              </a:ext>
            </a:extLst>
          </p:cNvPr>
          <p:cNvSpPr/>
          <p:nvPr/>
        </p:nvSpPr>
        <p:spPr>
          <a:xfrm>
            <a:off x="4698029" y="4521344"/>
            <a:ext cx="1093160" cy="142875"/>
          </a:xfrm>
          <a:prstGeom prst="rect">
            <a:avLst/>
          </a:prstGeom>
          <a:noFill/>
          <a:ln/>
        </p:spPr>
        <p:txBody>
          <a:bodyPr wrap="none" lIns="0" tIns="0" rIns="0" bIns="0" rtlCol="0" anchor="ctr">
            <a:norm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a:buNone/>
            </a:pPr>
            <a:r>
              <a:rPr lang="en-US" sz="858" b="1" dirty="0">
                <a:solidFill>
                  <a:srgbClr val="41403F"/>
                </a:solidFill>
                <a:latin typeface="+mj-ea"/>
                <a:ea typeface="+mj-ea"/>
                <a:cs typeface="Inter" pitchFamily="34" charset="-120"/>
              </a:rPr>
              <a:t>フルサービスへの移行</a:t>
            </a:r>
            <a:endParaRPr lang="en-US" sz="858" dirty="0">
              <a:latin typeface="+mj-ea"/>
              <a:ea typeface="+mj-ea"/>
            </a:endParaRPr>
          </a:p>
        </p:txBody>
      </p:sp>
      <p:sp>
        <p:nvSpPr>
          <p:cNvPr id="28" name="Text 12">
            <a:extLst>
              <a:ext uri="{FF2B5EF4-FFF2-40B4-BE49-F238E27FC236}">
                <a16:creationId xmlns:a16="http://schemas.microsoft.com/office/drawing/2014/main" id="{8ED63669-2113-AFA1-393A-894A2EF5DAB2}"/>
              </a:ext>
            </a:extLst>
          </p:cNvPr>
          <p:cNvSpPr/>
          <p:nvPr/>
        </p:nvSpPr>
        <p:spPr>
          <a:xfrm>
            <a:off x="1941771" y="4441570"/>
            <a:ext cx="857250" cy="282427"/>
          </a:xfrm>
          <a:prstGeom prst="rect">
            <a:avLst/>
          </a:prstGeom>
          <a:noFill/>
          <a:ln/>
        </p:spPr>
        <p:txBody>
          <a:bodyPr wrap="none" lIns="0" tIns="0" rIns="0" bIns="0" rtlCol="0" anchor="ctr">
            <a:norm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a:buNone/>
            </a:pPr>
            <a:r>
              <a:rPr lang="en-US" sz="913" b="1" dirty="0" err="1">
                <a:solidFill>
                  <a:srgbClr val="3D3C3A"/>
                </a:solidFill>
                <a:latin typeface="+mj-ea"/>
                <a:ea typeface="+mj-ea"/>
                <a:cs typeface="Inter" pitchFamily="34" charset="-120"/>
              </a:rPr>
              <a:t>送出し·監理機関</a:t>
            </a:r>
            <a:r>
              <a:rPr lang="ja-JP" altLang="en-US" sz="913" b="1" dirty="0">
                <a:solidFill>
                  <a:srgbClr val="3D3C3A"/>
                </a:solidFill>
                <a:latin typeface="+mj-ea"/>
                <a:ea typeface="+mj-ea"/>
                <a:cs typeface="Inter" pitchFamily="34" charset="-120"/>
              </a:rPr>
              <a:t>への</a:t>
            </a:r>
            <a:endParaRPr lang="en-US" altLang="ja-JP" sz="913" b="1" dirty="0">
              <a:solidFill>
                <a:srgbClr val="3D3C3A"/>
              </a:solidFill>
              <a:latin typeface="+mj-ea"/>
              <a:ea typeface="+mj-ea"/>
              <a:cs typeface="Inter" pitchFamily="34" charset="-120"/>
            </a:endParaRPr>
          </a:p>
          <a:p>
            <a:pPr marL="0" indent="0" algn="l">
              <a:buNone/>
            </a:pPr>
            <a:r>
              <a:rPr lang="en-US" sz="913" b="1" dirty="0" err="1">
                <a:solidFill>
                  <a:srgbClr val="3D3C3A"/>
                </a:solidFill>
                <a:latin typeface="+mj-ea"/>
                <a:ea typeface="+mj-ea"/>
                <a:cs typeface="Inter" pitchFamily="34" charset="-120"/>
              </a:rPr>
              <a:t>アプローチ</a:t>
            </a:r>
            <a:endParaRPr lang="en-US" sz="913" dirty="0">
              <a:latin typeface="+mj-ea"/>
              <a:ea typeface="+mj-ea"/>
            </a:endParaRPr>
          </a:p>
        </p:txBody>
      </p:sp>
      <p:sp>
        <p:nvSpPr>
          <p:cNvPr id="29" name="Text 13">
            <a:extLst>
              <a:ext uri="{FF2B5EF4-FFF2-40B4-BE49-F238E27FC236}">
                <a16:creationId xmlns:a16="http://schemas.microsoft.com/office/drawing/2014/main" id="{4E2A1BE5-20A8-F71B-67B5-ED7FD890A3BD}"/>
              </a:ext>
            </a:extLst>
          </p:cNvPr>
          <p:cNvSpPr/>
          <p:nvPr/>
        </p:nvSpPr>
        <p:spPr>
          <a:xfrm>
            <a:off x="2697779" y="3438152"/>
            <a:ext cx="76422" cy="99680"/>
          </a:xfrm>
          <a:prstGeom prst="rect">
            <a:avLst/>
          </a:prstGeom>
          <a:noFill/>
          <a:ln/>
        </p:spPr>
        <p:txBody>
          <a:bodyPr wrap="none" lIns="0" tIns="0" rIns="0" bIns="0" rtlCol="0" anchor="ctr">
            <a:normAutofit fontScale="85000" lnSpcReduction="10000"/>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buNone/>
            </a:pPr>
            <a:r>
              <a:rPr lang="en-US" sz="871" b="1" dirty="0">
                <a:solidFill>
                  <a:srgbClr val="3D5267"/>
                </a:solidFill>
                <a:latin typeface="+mj-ea"/>
                <a:ea typeface="+mj-ea"/>
                <a:cs typeface="Inter" pitchFamily="34" charset="-120"/>
              </a:rPr>
              <a:t>4</a:t>
            </a:r>
            <a:endParaRPr lang="en-US" sz="871" dirty="0">
              <a:latin typeface="+mj-ea"/>
              <a:ea typeface="+mj-ea"/>
            </a:endParaRPr>
          </a:p>
        </p:txBody>
      </p:sp>
      <p:sp>
        <p:nvSpPr>
          <p:cNvPr id="30" name="Text 14">
            <a:extLst>
              <a:ext uri="{FF2B5EF4-FFF2-40B4-BE49-F238E27FC236}">
                <a16:creationId xmlns:a16="http://schemas.microsoft.com/office/drawing/2014/main" id="{3D6154DE-EE7A-C1DA-8705-5403E7D1006A}"/>
              </a:ext>
            </a:extLst>
          </p:cNvPr>
          <p:cNvSpPr/>
          <p:nvPr/>
        </p:nvSpPr>
        <p:spPr>
          <a:xfrm>
            <a:off x="2026598" y="3438152"/>
            <a:ext cx="142875" cy="99680"/>
          </a:xfrm>
          <a:prstGeom prst="rect">
            <a:avLst/>
          </a:prstGeom>
          <a:noFill/>
          <a:ln/>
        </p:spPr>
        <p:txBody>
          <a:bodyPr wrap="none" lIns="0" tIns="0" rIns="0" bIns="0" rtlCol="0" anchor="ctr">
            <a:normAutofit lnSpcReduction="10000"/>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a:buNone/>
            </a:pPr>
            <a:r>
              <a:rPr lang="en-US" sz="696" b="1" dirty="0">
                <a:solidFill>
                  <a:srgbClr val="344662"/>
                </a:solidFill>
                <a:latin typeface="+mj-ea"/>
                <a:ea typeface="+mj-ea"/>
                <a:cs typeface="Inter" pitchFamily="34" charset="-120"/>
              </a:rPr>
              <a:t>2月</a:t>
            </a:r>
            <a:endParaRPr lang="en-US" sz="696" dirty="0">
              <a:latin typeface="+mj-ea"/>
              <a:ea typeface="+mj-ea"/>
            </a:endParaRPr>
          </a:p>
        </p:txBody>
      </p:sp>
      <p:sp>
        <p:nvSpPr>
          <p:cNvPr id="31" name="Text 15">
            <a:extLst>
              <a:ext uri="{FF2B5EF4-FFF2-40B4-BE49-F238E27FC236}">
                <a16:creationId xmlns:a16="http://schemas.microsoft.com/office/drawing/2014/main" id="{5A7719A5-ECE5-3DE4-2743-F6DD5E9F001A}"/>
              </a:ext>
            </a:extLst>
          </p:cNvPr>
          <p:cNvSpPr/>
          <p:nvPr/>
        </p:nvSpPr>
        <p:spPr>
          <a:xfrm>
            <a:off x="195805" y="3491315"/>
            <a:ext cx="744279" cy="485110"/>
          </a:xfrm>
          <a:prstGeom prst="rect">
            <a:avLst/>
          </a:prstGeom>
          <a:noFill/>
          <a:ln/>
        </p:spPr>
        <p:txBody>
          <a:bodyPr wrap="none" lIns="0" tIns="0" rIns="0" bIns="0" rtlCol="0" anchor="ctr">
            <a:norm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a:buNone/>
            </a:pPr>
            <a:r>
              <a:rPr lang="en-US" sz="712" dirty="0" err="1">
                <a:solidFill>
                  <a:srgbClr val="53504E"/>
                </a:solidFill>
                <a:latin typeface="+mj-ea"/>
                <a:ea typeface="+mj-ea"/>
                <a:cs typeface="Inter" pitchFamily="34" charset="-120"/>
              </a:rPr>
              <a:t>LMS開発</a:t>
            </a:r>
            <a:r>
              <a:rPr lang="en-US" sz="712" dirty="0">
                <a:solidFill>
                  <a:srgbClr val="53504E"/>
                </a:solidFill>
                <a:latin typeface="+mj-ea"/>
                <a:ea typeface="+mj-ea"/>
                <a:cs typeface="Inter" pitchFamily="34" charset="-120"/>
              </a:rPr>
              <a:t>、</a:t>
            </a:r>
          </a:p>
          <a:p>
            <a:pPr marL="0" indent="0" algn="l">
              <a:buNone/>
            </a:pPr>
            <a:r>
              <a:rPr lang="en-US" sz="712" dirty="0" err="1">
                <a:solidFill>
                  <a:srgbClr val="53504E"/>
                </a:solidFill>
                <a:latin typeface="+mj-ea"/>
                <a:ea typeface="+mj-ea"/>
                <a:cs typeface="Inter" pitchFamily="34" charset="-120"/>
              </a:rPr>
              <a:t>カリキュラム</a:t>
            </a:r>
            <a:r>
              <a:rPr lang="ja-JP" altLang="en-US" sz="712" dirty="0">
                <a:solidFill>
                  <a:srgbClr val="53504E"/>
                </a:solidFill>
                <a:latin typeface="+mj-ea"/>
                <a:ea typeface="+mj-ea"/>
                <a:cs typeface="Inter" pitchFamily="34" charset="-120"/>
              </a:rPr>
              <a:t>構築</a:t>
            </a:r>
            <a:r>
              <a:rPr lang="en-US" sz="712" dirty="0">
                <a:solidFill>
                  <a:srgbClr val="53504E"/>
                </a:solidFill>
                <a:latin typeface="+mj-ea"/>
                <a:ea typeface="+mj-ea"/>
                <a:cs typeface="Inter" pitchFamily="34" charset="-120"/>
              </a:rPr>
              <a:t>、</a:t>
            </a:r>
          </a:p>
          <a:p>
            <a:pPr marL="0" indent="0" algn="l">
              <a:buNone/>
            </a:pPr>
            <a:r>
              <a:rPr lang="ja-JP" altLang="en-US" sz="712" dirty="0">
                <a:solidFill>
                  <a:srgbClr val="53504E"/>
                </a:solidFill>
                <a:latin typeface="+mj-ea"/>
                <a:ea typeface="+mj-ea"/>
                <a:cs typeface="Inter" pitchFamily="34" charset="-120"/>
              </a:rPr>
              <a:t>登録日本語教員</a:t>
            </a:r>
            <a:r>
              <a:rPr lang="en-US" sz="712" dirty="0">
                <a:solidFill>
                  <a:srgbClr val="53504E"/>
                </a:solidFill>
                <a:latin typeface="+mj-ea"/>
                <a:ea typeface="+mj-ea"/>
                <a:cs typeface="Inter" pitchFamily="34" charset="-120"/>
              </a:rPr>
              <a:t>の</a:t>
            </a:r>
          </a:p>
          <a:p>
            <a:pPr marL="0" indent="0" algn="l">
              <a:buNone/>
            </a:pPr>
            <a:r>
              <a:rPr lang="en-US" sz="712" dirty="0" err="1">
                <a:solidFill>
                  <a:srgbClr val="53504E"/>
                </a:solidFill>
                <a:latin typeface="+mj-ea"/>
                <a:ea typeface="+mj-ea"/>
                <a:cs typeface="Inter" pitchFamily="34" charset="-120"/>
              </a:rPr>
              <a:t>ネットワーク化</a:t>
            </a:r>
            <a:r>
              <a:rPr lang="en-US" sz="712" dirty="0">
                <a:solidFill>
                  <a:srgbClr val="53504E"/>
                </a:solidFill>
                <a:latin typeface="+mj-ea"/>
                <a:ea typeface="+mj-ea"/>
                <a:cs typeface="Inter" pitchFamily="34" charset="-120"/>
              </a:rPr>
              <a:t>。</a:t>
            </a:r>
            <a:endParaRPr lang="en-US" sz="712" dirty="0">
              <a:latin typeface="+mj-ea"/>
              <a:ea typeface="+mj-ea"/>
            </a:endParaRPr>
          </a:p>
        </p:txBody>
      </p:sp>
      <p:sp>
        <p:nvSpPr>
          <p:cNvPr id="32" name="Text 16">
            <a:extLst>
              <a:ext uri="{FF2B5EF4-FFF2-40B4-BE49-F238E27FC236}">
                <a16:creationId xmlns:a16="http://schemas.microsoft.com/office/drawing/2014/main" id="{9469ED50-34EC-CF74-69D6-4262C95BEFC1}"/>
              </a:ext>
            </a:extLst>
          </p:cNvPr>
          <p:cNvSpPr/>
          <p:nvPr/>
        </p:nvSpPr>
        <p:spPr>
          <a:xfrm>
            <a:off x="195805" y="3185629"/>
            <a:ext cx="561532" cy="292395"/>
          </a:xfrm>
          <a:prstGeom prst="rect">
            <a:avLst/>
          </a:prstGeom>
          <a:noFill/>
          <a:ln/>
        </p:spPr>
        <p:txBody>
          <a:bodyPr wrap="none" lIns="0" tIns="0" rIns="0" bIns="0" rtlCol="0" anchor="ctr">
            <a:norm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a:buNone/>
            </a:pPr>
            <a:r>
              <a:rPr lang="en-US" sz="874" b="1" dirty="0">
                <a:solidFill>
                  <a:srgbClr val="44403E"/>
                </a:solidFill>
                <a:latin typeface="+mj-ea"/>
                <a:ea typeface="+mj-ea"/>
                <a:cs typeface="Inter" pitchFamily="34" charset="-120"/>
              </a:rPr>
              <a:t>教育・管理</a:t>
            </a:r>
            <a:endParaRPr lang="en-US" sz="874" dirty="0">
              <a:latin typeface="+mj-ea"/>
              <a:ea typeface="+mj-ea"/>
            </a:endParaRPr>
          </a:p>
          <a:p>
            <a:pPr marL="0" indent="0" algn="l">
              <a:buNone/>
            </a:pPr>
            <a:r>
              <a:rPr lang="ja-JP" altLang="en-US" sz="874" b="1" dirty="0">
                <a:solidFill>
                  <a:srgbClr val="44403E"/>
                </a:solidFill>
                <a:latin typeface="+mj-ea"/>
                <a:ea typeface="+mj-ea"/>
                <a:cs typeface="Inter" pitchFamily="34" charset="-120"/>
              </a:rPr>
              <a:t>基盤</a:t>
            </a:r>
            <a:r>
              <a:rPr lang="en-US" sz="874" b="1" dirty="0" err="1">
                <a:solidFill>
                  <a:srgbClr val="44403E"/>
                </a:solidFill>
                <a:latin typeface="+mj-ea"/>
                <a:ea typeface="+mj-ea"/>
                <a:cs typeface="Inter" pitchFamily="34" charset="-120"/>
              </a:rPr>
              <a:t>の構築</a:t>
            </a:r>
            <a:endParaRPr lang="en-US" sz="874" dirty="0">
              <a:latin typeface="+mj-ea"/>
              <a:ea typeface="+mj-ea"/>
            </a:endParaRPr>
          </a:p>
        </p:txBody>
      </p:sp>
      <p:sp>
        <p:nvSpPr>
          <p:cNvPr id="33" name="Text 17">
            <a:extLst>
              <a:ext uri="{FF2B5EF4-FFF2-40B4-BE49-F238E27FC236}">
                <a16:creationId xmlns:a16="http://schemas.microsoft.com/office/drawing/2014/main" id="{64A7BCA0-6D12-92D1-34F8-D2A64C6EC1CE}"/>
              </a:ext>
            </a:extLst>
          </p:cNvPr>
          <p:cNvSpPr/>
          <p:nvPr/>
        </p:nvSpPr>
        <p:spPr>
          <a:xfrm>
            <a:off x="6312848" y="2637387"/>
            <a:ext cx="1152968" cy="252523"/>
          </a:xfrm>
          <a:prstGeom prst="rect">
            <a:avLst/>
          </a:prstGeom>
          <a:noFill/>
          <a:ln/>
        </p:spPr>
        <p:txBody>
          <a:bodyPr wrap="none" lIns="0" tIns="0" rIns="0" bIns="0" rtlCol="0" anchor="ctr">
            <a:norm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a:buNone/>
            </a:pPr>
            <a:r>
              <a:rPr lang="en-US" sz="625" dirty="0" err="1">
                <a:solidFill>
                  <a:srgbClr val="4F4D4B"/>
                </a:solidFill>
                <a:latin typeface="+mj-ea"/>
                <a:ea typeface="+mj-ea"/>
                <a:cs typeface="Inter" pitchFamily="34" charset="-120"/>
              </a:rPr>
              <a:t>すべての技能実習が終了し</a:t>
            </a:r>
            <a:r>
              <a:rPr lang="en-US" sz="625" dirty="0">
                <a:solidFill>
                  <a:srgbClr val="4F4D4B"/>
                </a:solidFill>
                <a:latin typeface="+mj-ea"/>
                <a:ea typeface="+mj-ea"/>
                <a:cs typeface="Inter" pitchFamily="34" charset="-120"/>
              </a:rPr>
              <a:t>、</a:t>
            </a:r>
          </a:p>
          <a:p>
            <a:pPr marL="0" indent="0" algn="l">
              <a:buNone/>
            </a:pPr>
            <a:r>
              <a:rPr lang="en-US" sz="625" dirty="0" err="1">
                <a:solidFill>
                  <a:srgbClr val="4F4D4B"/>
                </a:solidFill>
                <a:latin typeface="+mj-ea"/>
                <a:ea typeface="+mj-ea"/>
                <a:cs typeface="Inter" pitchFamily="34" charset="-120"/>
              </a:rPr>
              <a:t>完全に新制度へ一本化される</a:t>
            </a:r>
            <a:r>
              <a:rPr lang="en-US" sz="625" dirty="0">
                <a:solidFill>
                  <a:srgbClr val="4F4D4B"/>
                </a:solidFill>
                <a:latin typeface="+mj-ea"/>
                <a:ea typeface="+mj-ea"/>
                <a:cs typeface="Inter" pitchFamily="34" charset="-120"/>
              </a:rPr>
              <a:t>。</a:t>
            </a:r>
            <a:endParaRPr lang="en-US" sz="625" dirty="0">
              <a:latin typeface="+mj-ea"/>
              <a:ea typeface="+mj-ea"/>
            </a:endParaRPr>
          </a:p>
        </p:txBody>
      </p:sp>
      <p:sp>
        <p:nvSpPr>
          <p:cNvPr id="34" name="Text 18">
            <a:extLst>
              <a:ext uri="{FF2B5EF4-FFF2-40B4-BE49-F238E27FC236}">
                <a16:creationId xmlns:a16="http://schemas.microsoft.com/office/drawing/2014/main" id="{C622FAC8-B89A-4BB7-3664-3BF110D0BA8C}"/>
              </a:ext>
            </a:extLst>
          </p:cNvPr>
          <p:cNvSpPr/>
          <p:nvPr/>
        </p:nvSpPr>
        <p:spPr>
          <a:xfrm>
            <a:off x="6312848" y="2335024"/>
            <a:ext cx="1192840" cy="299041"/>
          </a:xfrm>
          <a:prstGeom prst="rect">
            <a:avLst/>
          </a:prstGeom>
          <a:noFill/>
          <a:ln/>
        </p:spPr>
        <p:txBody>
          <a:bodyPr wrap="none" lIns="0" tIns="0" rIns="0" bIns="0" rtlCol="0" anchor="ctr">
            <a:norm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a:buNone/>
            </a:pPr>
            <a:r>
              <a:rPr lang="en-US" sz="840" b="1" dirty="0">
                <a:solidFill>
                  <a:srgbClr val="3E3B3A"/>
                </a:solidFill>
                <a:latin typeface="+mj-ea"/>
                <a:ea typeface="+mj-ea"/>
                <a:cs typeface="Inter" pitchFamily="34" charset="-120"/>
              </a:rPr>
              <a:t>2030年：技能実習制度</a:t>
            </a:r>
            <a:endParaRPr lang="en-US" sz="840" dirty="0">
              <a:latin typeface="+mj-ea"/>
              <a:ea typeface="+mj-ea"/>
            </a:endParaRPr>
          </a:p>
          <a:p>
            <a:pPr marL="0" indent="0" algn="l">
              <a:buNone/>
            </a:pPr>
            <a:r>
              <a:rPr lang="en-US" sz="840" b="1" dirty="0">
                <a:solidFill>
                  <a:srgbClr val="3E3B3A"/>
                </a:solidFill>
                <a:latin typeface="+mj-ea"/>
                <a:ea typeface="+mj-ea"/>
                <a:cs typeface="Inter" pitchFamily="34" charset="-120"/>
              </a:rPr>
              <a:t>の完全終了</a:t>
            </a:r>
            <a:endParaRPr lang="en-US" sz="840" dirty="0">
              <a:latin typeface="+mj-ea"/>
              <a:ea typeface="+mj-ea"/>
            </a:endParaRPr>
          </a:p>
        </p:txBody>
      </p:sp>
      <p:sp>
        <p:nvSpPr>
          <p:cNvPr id="35" name="Text 19">
            <a:extLst>
              <a:ext uri="{FF2B5EF4-FFF2-40B4-BE49-F238E27FC236}">
                <a16:creationId xmlns:a16="http://schemas.microsoft.com/office/drawing/2014/main" id="{97EDA3C2-D3CC-B410-34CE-E1D3173CAED0}"/>
              </a:ext>
            </a:extLst>
          </p:cNvPr>
          <p:cNvSpPr/>
          <p:nvPr/>
        </p:nvSpPr>
        <p:spPr>
          <a:xfrm>
            <a:off x="3068766" y="2743770"/>
            <a:ext cx="1189517" cy="368817"/>
          </a:xfrm>
          <a:prstGeom prst="rect">
            <a:avLst/>
          </a:prstGeom>
          <a:noFill/>
          <a:ln/>
        </p:spPr>
        <p:txBody>
          <a:bodyPr wrap="none" lIns="0" tIns="0" rIns="0" bIns="0" rtlCol="0" anchor="ctr">
            <a:norm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a:buNone/>
            </a:pPr>
            <a:r>
              <a:rPr lang="en-US" sz="675" dirty="0">
                <a:solidFill>
                  <a:srgbClr val="4E4B48"/>
                </a:solidFill>
                <a:latin typeface="+mj-ea"/>
                <a:ea typeface="+mj-ea"/>
                <a:cs typeface="Inter" pitchFamily="34" charset="-120"/>
              </a:rPr>
              <a:t>改正法の施行に伴い、新制度</a:t>
            </a:r>
            <a:endParaRPr lang="en-US" sz="675" dirty="0">
              <a:latin typeface="+mj-ea"/>
              <a:ea typeface="+mj-ea"/>
            </a:endParaRPr>
          </a:p>
          <a:p>
            <a:pPr marL="0" indent="0" algn="l">
              <a:buNone/>
            </a:pPr>
            <a:r>
              <a:rPr lang="en-US" sz="675" dirty="0" err="1">
                <a:solidFill>
                  <a:srgbClr val="4E4B48"/>
                </a:solidFill>
                <a:latin typeface="+mj-ea"/>
                <a:ea typeface="+mj-ea"/>
                <a:cs typeface="Inter" pitchFamily="34" charset="-120"/>
              </a:rPr>
              <a:t>に基づく</a:t>
            </a:r>
            <a:r>
              <a:rPr lang="ja-JP" altLang="en-US" sz="675" dirty="0">
                <a:solidFill>
                  <a:srgbClr val="4E4B48"/>
                </a:solidFill>
                <a:latin typeface="+mj-ea"/>
                <a:ea typeface="+mj-ea"/>
                <a:cs typeface="Inter" pitchFamily="34" charset="-120"/>
              </a:rPr>
              <a:t>制度の開始</a:t>
            </a:r>
            <a:endParaRPr lang="en-US" sz="675" dirty="0">
              <a:latin typeface="+mj-ea"/>
              <a:ea typeface="+mj-ea"/>
            </a:endParaRPr>
          </a:p>
        </p:txBody>
      </p:sp>
      <p:sp>
        <p:nvSpPr>
          <p:cNvPr id="36" name="Text 20">
            <a:extLst>
              <a:ext uri="{FF2B5EF4-FFF2-40B4-BE49-F238E27FC236}">
                <a16:creationId xmlns:a16="http://schemas.microsoft.com/office/drawing/2014/main" id="{782B9E6E-052D-7117-6647-F100513A71C7}"/>
              </a:ext>
            </a:extLst>
          </p:cNvPr>
          <p:cNvSpPr/>
          <p:nvPr/>
        </p:nvSpPr>
        <p:spPr>
          <a:xfrm>
            <a:off x="302130" y="2607483"/>
            <a:ext cx="1292520" cy="249201"/>
          </a:xfrm>
          <a:prstGeom prst="rect">
            <a:avLst/>
          </a:prstGeom>
          <a:noFill/>
          <a:ln/>
        </p:spPr>
        <p:txBody>
          <a:bodyPr wrap="none" lIns="0" tIns="0" rIns="0" bIns="0" rtlCol="0" anchor="ctr">
            <a:norm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a:buNone/>
            </a:pPr>
            <a:r>
              <a:rPr lang="ja-JP" altLang="en-US" sz="675" dirty="0">
                <a:solidFill>
                  <a:srgbClr val="514E4B"/>
                </a:solidFill>
                <a:latin typeface="+mj-ea"/>
                <a:ea typeface="+mj-ea"/>
                <a:cs typeface="Inter" pitchFamily="34" charset="-120"/>
              </a:rPr>
              <a:t>旧</a:t>
            </a:r>
            <a:r>
              <a:rPr lang="en-US" sz="675" dirty="0" err="1">
                <a:solidFill>
                  <a:srgbClr val="514E4B"/>
                </a:solidFill>
                <a:latin typeface="+mj-ea"/>
                <a:ea typeface="+mj-ea"/>
                <a:cs typeface="Inter" pitchFamily="34" charset="-120"/>
              </a:rPr>
              <a:t>制度終了の需要を取り込み</a:t>
            </a:r>
            <a:r>
              <a:rPr lang="en-US" sz="675" dirty="0">
                <a:solidFill>
                  <a:srgbClr val="514E4B"/>
                </a:solidFill>
                <a:latin typeface="+mj-ea"/>
                <a:ea typeface="+mj-ea"/>
                <a:cs typeface="Inter" pitchFamily="34" charset="-120"/>
              </a:rPr>
              <a:t>、</a:t>
            </a:r>
          </a:p>
          <a:p>
            <a:pPr marL="0" indent="0" algn="l">
              <a:buNone/>
            </a:pPr>
            <a:r>
              <a:rPr lang="ja-JP" altLang="en-US" sz="675" dirty="0">
                <a:latin typeface="+mj-ea"/>
                <a:ea typeface="+mj-ea"/>
              </a:rPr>
              <a:t>パ</a:t>
            </a:r>
            <a:r>
              <a:rPr lang="en-US" sz="675" dirty="0" err="1">
                <a:solidFill>
                  <a:srgbClr val="514E4B"/>
                </a:solidFill>
                <a:latin typeface="+mj-ea"/>
                <a:ea typeface="+mj-ea"/>
                <a:cs typeface="Inter" pitchFamily="34" charset="-120"/>
              </a:rPr>
              <a:t>イ口ット運用を開始する</a:t>
            </a:r>
            <a:r>
              <a:rPr lang="en-US" sz="675" dirty="0">
                <a:solidFill>
                  <a:srgbClr val="514E4B"/>
                </a:solidFill>
                <a:latin typeface="+mj-ea"/>
                <a:ea typeface="+mj-ea"/>
                <a:cs typeface="Inter" pitchFamily="34" charset="-120"/>
              </a:rPr>
              <a:t>。</a:t>
            </a:r>
            <a:endParaRPr lang="en-US" sz="675" dirty="0">
              <a:latin typeface="+mj-ea"/>
              <a:ea typeface="+mj-ea"/>
            </a:endParaRPr>
          </a:p>
        </p:txBody>
      </p:sp>
      <p:sp>
        <p:nvSpPr>
          <p:cNvPr id="37" name="Text 21">
            <a:extLst>
              <a:ext uri="{FF2B5EF4-FFF2-40B4-BE49-F238E27FC236}">
                <a16:creationId xmlns:a16="http://schemas.microsoft.com/office/drawing/2014/main" id="{90832841-A8DD-82AF-5FF3-83EE7D6ACAFB}"/>
              </a:ext>
            </a:extLst>
          </p:cNvPr>
          <p:cNvSpPr/>
          <p:nvPr/>
        </p:nvSpPr>
        <p:spPr>
          <a:xfrm>
            <a:off x="3471962" y="2178915"/>
            <a:ext cx="1189517" cy="421923"/>
          </a:xfrm>
          <a:prstGeom prst="rect">
            <a:avLst/>
          </a:prstGeom>
          <a:noFill/>
          <a:ln/>
        </p:spPr>
        <p:txBody>
          <a:bodyPr wrap="none" lIns="0" tIns="0" rIns="0" bIns="0" rtlCol="0" anchor="ctr">
            <a:norm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a:buNone/>
            </a:pPr>
            <a:r>
              <a:rPr lang="ja-JP" altLang="en-US" sz="774" b="1" dirty="0">
                <a:solidFill>
                  <a:srgbClr val="4A4644"/>
                </a:solidFill>
                <a:latin typeface="+mj-ea"/>
                <a:ea typeface="+mj-ea"/>
                <a:cs typeface="Inter" pitchFamily="34" charset="-120"/>
              </a:rPr>
              <a:t>２０２７年４月</a:t>
            </a:r>
            <a:endParaRPr lang="en-US" sz="774" b="1" dirty="0">
              <a:solidFill>
                <a:srgbClr val="4A4644"/>
              </a:solidFill>
              <a:latin typeface="+mj-ea"/>
              <a:ea typeface="+mj-ea"/>
              <a:cs typeface="Inter" pitchFamily="34" charset="-120"/>
            </a:endParaRPr>
          </a:p>
          <a:p>
            <a:pPr marL="0" indent="0" algn="l">
              <a:buNone/>
            </a:pPr>
            <a:r>
              <a:rPr lang="en-US" sz="774" b="1" dirty="0">
                <a:solidFill>
                  <a:srgbClr val="4A4644"/>
                </a:solidFill>
                <a:latin typeface="+mj-ea"/>
                <a:ea typeface="+mj-ea"/>
                <a:cs typeface="Inter" pitchFamily="34" charset="-120"/>
              </a:rPr>
              <a:t>「</a:t>
            </a:r>
            <a:r>
              <a:rPr lang="en-US" sz="774" b="1" dirty="0" err="1">
                <a:solidFill>
                  <a:srgbClr val="4A4644"/>
                </a:solidFill>
                <a:latin typeface="+mj-ea"/>
                <a:ea typeface="+mj-ea"/>
                <a:cs typeface="Inter" pitchFamily="34" charset="-120"/>
              </a:rPr>
              <a:t>育成就労」制度の本</a:t>
            </a:r>
            <a:r>
              <a:rPr lang="ja-JP" altLang="en-US" sz="774" b="1" dirty="0">
                <a:solidFill>
                  <a:srgbClr val="4A4644"/>
                </a:solidFill>
                <a:latin typeface="+mj-ea"/>
                <a:ea typeface="+mj-ea"/>
                <a:cs typeface="Inter" pitchFamily="34" charset="-120"/>
              </a:rPr>
              <a:t>施行</a:t>
            </a:r>
            <a:endParaRPr lang="en-US" sz="774" dirty="0">
              <a:latin typeface="+mj-ea"/>
              <a:ea typeface="+mj-ea"/>
            </a:endParaRPr>
          </a:p>
        </p:txBody>
      </p:sp>
      <p:sp>
        <p:nvSpPr>
          <p:cNvPr id="38" name="Text 22">
            <a:extLst>
              <a:ext uri="{FF2B5EF4-FFF2-40B4-BE49-F238E27FC236}">
                <a16:creationId xmlns:a16="http://schemas.microsoft.com/office/drawing/2014/main" id="{7651A80C-8449-D212-FBF6-31CC58B196F8}"/>
              </a:ext>
            </a:extLst>
          </p:cNvPr>
          <p:cNvSpPr/>
          <p:nvPr/>
        </p:nvSpPr>
        <p:spPr>
          <a:xfrm>
            <a:off x="315421" y="2457963"/>
            <a:ext cx="1209453" cy="142875"/>
          </a:xfrm>
          <a:prstGeom prst="rect">
            <a:avLst/>
          </a:prstGeom>
          <a:noFill/>
          <a:ln/>
        </p:spPr>
        <p:txBody>
          <a:bodyPr wrap="none" lIns="0" tIns="0" rIns="0" bIns="0" rtlCol="0" anchor="ctr">
            <a:norm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a:buNone/>
            </a:pPr>
            <a:r>
              <a:rPr lang="en-US" sz="790" b="1" dirty="0">
                <a:solidFill>
                  <a:srgbClr val="474341"/>
                </a:solidFill>
                <a:latin typeface="+mj-ea"/>
                <a:ea typeface="+mj-ea"/>
                <a:cs typeface="Inter" pitchFamily="34" charset="-120"/>
              </a:rPr>
              <a:t>「駆け込み需要」への対応</a:t>
            </a:r>
            <a:endParaRPr lang="en-US" sz="790" dirty="0">
              <a:latin typeface="+mj-ea"/>
              <a:ea typeface="+mj-ea"/>
            </a:endParaRPr>
          </a:p>
        </p:txBody>
      </p:sp>
      <p:sp>
        <p:nvSpPr>
          <p:cNvPr id="39" name="Text 23">
            <a:extLst>
              <a:ext uri="{FF2B5EF4-FFF2-40B4-BE49-F238E27FC236}">
                <a16:creationId xmlns:a16="http://schemas.microsoft.com/office/drawing/2014/main" id="{C95D2399-E3C6-C2EF-B14F-F4577DEF2B68}"/>
              </a:ext>
            </a:extLst>
          </p:cNvPr>
          <p:cNvSpPr/>
          <p:nvPr/>
        </p:nvSpPr>
        <p:spPr>
          <a:xfrm>
            <a:off x="308776" y="2308443"/>
            <a:ext cx="548241" cy="139552"/>
          </a:xfrm>
          <a:prstGeom prst="rect">
            <a:avLst/>
          </a:prstGeom>
          <a:noFill/>
          <a:ln/>
        </p:spPr>
        <p:txBody>
          <a:bodyPr wrap="none" lIns="0" tIns="0" rIns="0" bIns="0" rtlCol="0" anchor="ctr">
            <a:norm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a:buNone/>
            </a:pPr>
            <a:r>
              <a:rPr lang="en-US" sz="856" b="1" dirty="0">
                <a:solidFill>
                  <a:srgbClr val="43403E"/>
                </a:solidFill>
                <a:latin typeface="+mj-ea"/>
                <a:ea typeface="+mj-ea"/>
                <a:cs typeface="Inter" pitchFamily="34" charset="-120"/>
              </a:rPr>
              <a:t>技能実習の</a:t>
            </a:r>
            <a:endParaRPr lang="en-US" sz="856" dirty="0">
              <a:latin typeface="+mj-ea"/>
              <a:ea typeface="+mj-ea"/>
            </a:endParaRPr>
          </a:p>
        </p:txBody>
      </p:sp>
      <p:sp>
        <p:nvSpPr>
          <p:cNvPr id="40" name="Text 24">
            <a:extLst>
              <a:ext uri="{FF2B5EF4-FFF2-40B4-BE49-F238E27FC236}">
                <a16:creationId xmlns:a16="http://schemas.microsoft.com/office/drawing/2014/main" id="{E08217B8-1C63-F8DC-F6B2-097FF795AE0C}"/>
              </a:ext>
            </a:extLst>
          </p:cNvPr>
          <p:cNvSpPr/>
          <p:nvPr/>
        </p:nvSpPr>
        <p:spPr>
          <a:xfrm>
            <a:off x="8007412" y="1856559"/>
            <a:ext cx="129584" cy="56485"/>
          </a:xfrm>
          <a:prstGeom prst="rect">
            <a:avLst/>
          </a:prstGeom>
          <a:noFill/>
          <a:ln/>
        </p:spPr>
        <p:txBody>
          <a:bodyPr wrap="none" lIns="0" tIns="0" rIns="0" bIns="0" rtlCol="0" anchor="ctr">
            <a:norm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a:buNone/>
            </a:pPr>
            <a:r>
              <a:rPr lang="en-US" sz="319" dirty="0">
                <a:solidFill>
                  <a:srgbClr val="80C4EA"/>
                </a:solidFill>
                <a:latin typeface="+mj-ea"/>
                <a:ea typeface="+mj-ea"/>
                <a:cs typeface="Inter" pitchFamily="34" charset="-120"/>
              </a:rPr>
              <a:t>2800</a:t>
            </a:r>
            <a:endParaRPr lang="en-US" sz="319" dirty="0">
              <a:latin typeface="+mj-ea"/>
              <a:ea typeface="+mj-ea"/>
            </a:endParaRPr>
          </a:p>
        </p:txBody>
      </p:sp>
      <p:sp>
        <p:nvSpPr>
          <p:cNvPr id="41" name="Text 25">
            <a:extLst>
              <a:ext uri="{FF2B5EF4-FFF2-40B4-BE49-F238E27FC236}">
                <a16:creationId xmlns:a16="http://schemas.microsoft.com/office/drawing/2014/main" id="{F915C7FC-8A22-AB08-F31C-ECC1286C967A}"/>
              </a:ext>
            </a:extLst>
          </p:cNvPr>
          <p:cNvSpPr/>
          <p:nvPr/>
        </p:nvSpPr>
        <p:spPr>
          <a:xfrm>
            <a:off x="8336357" y="1604036"/>
            <a:ext cx="139552" cy="63131"/>
          </a:xfrm>
          <a:prstGeom prst="rect">
            <a:avLst/>
          </a:prstGeom>
          <a:noFill/>
          <a:ln/>
        </p:spPr>
        <p:txBody>
          <a:bodyPr wrap="none" lIns="0" tIns="0" rIns="0" bIns="0" rtlCol="0" anchor="ctr">
            <a:normAutofit fontScale="70000" lnSpcReduction="20000"/>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a:buNone/>
            </a:pPr>
            <a:r>
              <a:rPr lang="en-US" sz="612" dirty="0">
                <a:solidFill>
                  <a:srgbClr val="C2DCEE"/>
                </a:solidFill>
                <a:latin typeface="+mj-ea"/>
                <a:ea typeface="+mj-ea"/>
                <a:cs typeface="Inter" pitchFamily="34" charset="-120"/>
              </a:rPr>
              <a:t>D</a:t>
            </a:r>
            <a:endParaRPr lang="en-US" sz="612" dirty="0">
              <a:latin typeface="+mj-ea"/>
              <a:ea typeface="+mj-ea"/>
            </a:endParaRPr>
          </a:p>
        </p:txBody>
      </p:sp>
      <p:sp>
        <p:nvSpPr>
          <p:cNvPr id="42" name="Text 26">
            <a:extLst>
              <a:ext uri="{FF2B5EF4-FFF2-40B4-BE49-F238E27FC236}">
                <a16:creationId xmlns:a16="http://schemas.microsoft.com/office/drawing/2014/main" id="{5035DA0F-24C8-913C-43D3-C505956C0D30}"/>
              </a:ext>
            </a:extLst>
          </p:cNvPr>
          <p:cNvSpPr/>
          <p:nvPr/>
        </p:nvSpPr>
        <p:spPr>
          <a:xfrm>
            <a:off x="1897014" y="560716"/>
            <a:ext cx="5116919" cy="152843"/>
          </a:xfrm>
          <a:prstGeom prst="rect">
            <a:avLst/>
          </a:prstGeom>
          <a:noFill/>
          <a:ln/>
        </p:spPr>
        <p:txBody>
          <a:bodyPr wrap="none" lIns="0" tIns="0" rIns="0" bIns="0" rtlCol="0" anchor="ctr">
            <a:norm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a:buNone/>
            </a:pPr>
            <a:r>
              <a:rPr lang="en-US" sz="764" dirty="0">
                <a:solidFill>
                  <a:srgbClr val="575452"/>
                </a:solidFill>
                <a:latin typeface="+mj-ea"/>
                <a:ea typeface="+mj-ea"/>
                <a:cs typeface="Inter" pitchFamily="34" charset="-120"/>
              </a:rPr>
              <a:t>技能実習制度から新制度「育成就労」ヘの移行スケジュールと、2030年に向けた事業展開のステップ。</a:t>
            </a:r>
            <a:endParaRPr lang="en-US" sz="764" dirty="0">
              <a:latin typeface="+mj-ea"/>
              <a:ea typeface="+mj-ea"/>
            </a:endParaRPr>
          </a:p>
        </p:txBody>
      </p:sp>
      <p:sp>
        <p:nvSpPr>
          <p:cNvPr id="43" name="Text 27">
            <a:extLst>
              <a:ext uri="{FF2B5EF4-FFF2-40B4-BE49-F238E27FC236}">
                <a16:creationId xmlns:a16="http://schemas.microsoft.com/office/drawing/2014/main" id="{9E6E8A10-3F9F-D09F-3EA0-84FC5C1C786E}"/>
              </a:ext>
            </a:extLst>
          </p:cNvPr>
          <p:cNvSpPr/>
          <p:nvPr/>
        </p:nvSpPr>
        <p:spPr>
          <a:xfrm>
            <a:off x="666341" y="247687"/>
            <a:ext cx="4987334" cy="292395"/>
          </a:xfrm>
          <a:prstGeom prst="rect">
            <a:avLst/>
          </a:prstGeom>
          <a:noFill/>
          <a:ln/>
        </p:spPr>
        <p:txBody>
          <a:bodyPr wrap="none" lIns="0" tIns="0" rIns="0" bIns="0" rtlCol="0" anchor="ctr">
            <a:norm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18" b="1" dirty="0">
                <a:solidFill>
                  <a:srgbClr val="292625"/>
                </a:solidFill>
                <a:latin typeface="+mj-ea"/>
                <a:ea typeface="+mj-ea"/>
                <a:cs typeface="Inter" pitchFamily="34" charset="-120"/>
              </a:rPr>
              <a:t>2030年に向けた育成就</a:t>
            </a:r>
            <a:r>
              <a:rPr lang="en-US" sz="1818" b="1" dirty="0">
                <a:solidFill>
                  <a:srgbClr val="292625"/>
                </a:solidFill>
                <a:latin typeface="+mj-ea"/>
                <a:ea typeface="+mj-ea"/>
              </a:rPr>
              <a:t>労</a:t>
            </a:r>
            <a:r>
              <a:rPr lang="ja-JP" altLang="en-US" sz="1818" b="1" dirty="0">
                <a:solidFill>
                  <a:srgbClr val="292625"/>
                </a:solidFill>
                <a:latin typeface="+mj-ea"/>
                <a:ea typeface="+mj-ea"/>
              </a:rPr>
              <a:t>日本語教育</a:t>
            </a:r>
            <a:r>
              <a:rPr lang="en-US" altLang="ja-JP" sz="1818" b="1" dirty="0" err="1">
                <a:solidFill>
                  <a:srgbClr val="292625"/>
                </a:solidFill>
                <a:latin typeface="+mj-ea"/>
                <a:ea typeface="+mj-ea"/>
              </a:rPr>
              <a:t>事業</a:t>
            </a:r>
            <a:r>
              <a:rPr lang="ja-JP" altLang="en-US" sz="1818" b="1" dirty="0">
                <a:solidFill>
                  <a:srgbClr val="292625"/>
                </a:solidFill>
                <a:latin typeface="+mj-ea"/>
                <a:ea typeface="+mj-ea"/>
              </a:rPr>
              <a:t>　　</a:t>
            </a:r>
            <a:r>
              <a:rPr lang="en-US" altLang="ja-JP" sz="1818" b="1" dirty="0" err="1">
                <a:solidFill>
                  <a:srgbClr val="292625"/>
                </a:solidFill>
                <a:latin typeface="+mj-ea"/>
                <a:ea typeface="+mj-ea"/>
              </a:rPr>
              <a:t>展開</a:t>
            </a:r>
            <a:r>
              <a:rPr lang="en-US" sz="1818" b="1" dirty="0" err="1">
                <a:solidFill>
                  <a:srgbClr val="292625"/>
                </a:solidFill>
                <a:latin typeface="+mj-ea"/>
                <a:ea typeface="+mj-ea"/>
              </a:rPr>
              <a:t>ロードマップ</a:t>
            </a:r>
            <a:endParaRPr lang="en-US" sz="1818" b="1" dirty="0">
              <a:solidFill>
                <a:srgbClr val="292625"/>
              </a:solidFill>
              <a:latin typeface="+mj-ea"/>
              <a:ea typeface="+mj-ea"/>
            </a:endParaRPr>
          </a:p>
        </p:txBody>
      </p:sp>
      <p:sp>
        <p:nvSpPr>
          <p:cNvPr id="65" name="テキスト ボックス 64">
            <a:extLst>
              <a:ext uri="{FF2B5EF4-FFF2-40B4-BE49-F238E27FC236}">
                <a16:creationId xmlns:a16="http://schemas.microsoft.com/office/drawing/2014/main" id="{E1BD2D73-6ACE-50D0-7672-B00FB3A4248F}"/>
              </a:ext>
            </a:extLst>
          </p:cNvPr>
          <p:cNvSpPr txBox="1"/>
          <p:nvPr/>
        </p:nvSpPr>
        <p:spPr>
          <a:xfrm>
            <a:off x="1475179" y="1098881"/>
            <a:ext cx="1208985" cy="415498"/>
          </a:xfrm>
          <a:prstGeom prst="rect">
            <a:avLst/>
          </a:prstGeom>
        </p:spPr>
        <p:txBody>
          <a:bodyPr wrap="none" rtlCol="0">
            <a:spAutoFit/>
          </a:bodyPr>
          <a:lstStyle/>
          <a:p>
            <a:r>
              <a:rPr kumimoji="1" lang="ja-JP" altLang="en-US" sz="700" dirty="0">
                <a:latin typeface="Posterama" panose="020B0504020200020000" pitchFamily="34" charset="0"/>
                <a:ea typeface="UD デジタル 教科書体 NK-R" panose="02020400000000000000" pitchFamily="18" charset="-128"/>
                <a:cs typeface="Posterama" panose="020B0504020200020000" pitchFamily="34" charset="0"/>
              </a:rPr>
              <a:t>２０２５年</a:t>
            </a:r>
            <a:endParaRPr kumimoji="1" lang="en-US" altLang="ja-JP" sz="700" dirty="0">
              <a:latin typeface="Posterama" panose="020B0504020200020000" pitchFamily="34" charset="0"/>
              <a:ea typeface="UD デジタル 教科書体 NK-R" panose="02020400000000000000" pitchFamily="18" charset="-128"/>
              <a:cs typeface="Posterama" panose="020B0504020200020000" pitchFamily="34" charset="0"/>
            </a:endParaRPr>
          </a:p>
          <a:p>
            <a:r>
              <a:rPr kumimoji="1" lang="ja-JP" altLang="en-US" sz="700" dirty="0">
                <a:latin typeface="Posterama" panose="020B0504020200020000" pitchFamily="34" charset="0"/>
                <a:ea typeface="UD デジタル 教科書体 NK-R" panose="02020400000000000000" pitchFamily="18" charset="-128"/>
                <a:cs typeface="Posterama" panose="020B0504020200020000" pitchFamily="34" charset="0"/>
              </a:rPr>
              <a:t>改正入管法・育成就労法に</a:t>
            </a:r>
            <a:endParaRPr kumimoji="1" lang="en-US" altLang="ja-JP" sz="700" dirty="0">
              <a:latin typeface="Posterama" panose="020B0504020200020000" pitchFamily="34" charset="0"/>
              <a:ea typeface="UD デジタル 教科書体 NK-R" panose="02020400000000000000" pitchFamily="18" charset="-128"/>
              <a:cs typeface="Posterama" panose="020B0504020200020000" pitchFamily="34" charset="0"/>
            </a:endParaRPr>
          </a:p>
          <a:p>
            <a:r>
              <a:rPr kumimoji="1" lang="ja-JP" altLang="en-US" sz="700" dirty="0">
                <a:latin typeface="Posterama" panose="020B0504020200020000" pitchFamily="34" charset="0"/>
                <a:ea typeface="UD デジタル 教科書体 NK-R" panose="02020400000000000000" pitchFamily="18" charset="-128"/>
                <a:cs typeface="Posterama" panose="020B0504020200020000" pitchFamily="34" charset="0"/>
              </a:rPr>
              <a:t>基づく省令・告示の公布</a:t>
            </a:r>
            <a:endParaRPr kumimoji="1" lang="en-US" altLang="ja-JP" sz="700" dirty="0">
              <a:latin typeface="Posterama" panose="020B0504020200020000" pitchFamily="34" charset="0"/>
              <a:ea typeface="UD デジタル 教科書体 NK-R" panose="02020400000000000000" pitchFamily="18" charset="-128"/>
              <a:cs typeface="Posterama" panose="020B0504020200020000" pitchFamily="34" charset="0"/>
            </a:endParaRPr>
          </a:p>
        </p:txBody>
      </p:sp>
      <p:sp>
        <p:nvSpPr>
          <p:cNvPr id="63" name="テキスト ボックス 62">
            <a:extLst>
              <a:ext uri="{FF2B5EF4-FFF2-40B4-BE49-F238E27FC236}">
                <a16:creationId xmlns:a16="http://schemas.microsoft.com/office/drawing/2014/main" id="{AC1FA88F-8287-C5FE-FFE4-173DC2E25008}"/>
              </a:ext>
            </a:extLst>
          </p:cNvPr>
          <p:cNvSpPr txBox="1"/>
          <p:nvPr/>
        </p:nvSpPr>
        <p:spPr>
          <a:xfrm>
            <a:off x="1778747" y="2910071"/>
            <a:ext cx="772968" cy="600164"/>
          </a:xfrm>
          <a:prstGeom prst="rect">
            <a:avLst/>
          </a:prstGeom>
        </p:spPr>
        <p:txBody>
          <a:bodyPr wrap="none" rtlCol="0">
            <a:spAutoFit/>
          </a:bodyPr>
          <a:lstStyle/>
          <a:p>
            <a:pPr algn="ctr"/>
            <a:r>
              <a:rPr kumimoji="1" lang="ja-JP" altLang="en-US" sz="825" dirty="0">
                <a:solidFill>
                  <a:srgbClr val="FF0000"/>
                </a:solidFill>
                <a:latin typeface="+mj-ea"/>
                <a:ea typeface="+mj-ea"/>
                <a:cs typeface="Posterama" panose="020B0504020200020000" pitchFamily="34" charset="0"/>
              </a:rPr>
              <a:t>２０２６年２月</a:t>
            </a:r>
            <a:endParaRPr kumimoji="1" lang="en-US" altLang="ja-JP" sz="825" dirty="0">
              <a:solidFill>
                <a:srgbClr val="FF0000"/>
              </a:solidFill>
              <a:latin typeface="+mj-ea"/>
              <a:ea typeface="+mj-ea"/>
              <a:cs typeface="Posterama" panose="020B0504020200020000" pitchFamily="34" charset="0"/>
            </a:endParaRPr>
          </a:p>
          <a:p>
            <a:pPr algn="ctr"/>
            <a:r>
              <a:rPr kumimoji="1" lang="ja-JP" altLang="en-US" sz="825" dirty="0">
                <a:solidFill>
                  <a:srgbClr val="FF0000"/>
                </a:solidFill>
                <a:latin typeface="+mj-ea"/>
                <a:ea typeface="+mj-ea"/>
                <a:cs typeface="Posterama" panose="020B0504020200020000" pitchFamily="34" charset="0"/>
              </a:rPr>
              <a:t>運用要領</a:t>
            </a:r>
            <a:endParaRPr kumimoji="1" lang="en-US" altLang="ja-JP" sz="825" dirty="0">
              <a:solidFill>
                <a:srgbClr val="FF0000"/>
              </a:solidFill>
              <a:latin typeface="+mj-ea"/>
              <a:ea typeface="+mj-ea"/>
              <a:cs typeface="Posterama" panose="020B0504020200020000" pitchFamily="34" charset="0"/>
            </a:endParaRPr>
          </a:p>
          <a:p>
            <a:pPr algn="ctr"/>
            <a:r>
              <a:rPr kumimoji="1" lang="ja-JP" altLang="en-US" sz="825" b="1" dirty="0">
                <a:solidFill>
                  <a:srgbClr val="FF0000"/>
                </a:solidFill>
                <a:latin typeface="+mj-ea"/>
                <a:ea typeface="+mj-ea"/>
                <a:cs typeface="Posterama" panose="020B0504020200020000" pitchFamily="34" charset="0"/>
              </a:rPr>
              <a:t>の発表</a:t>
            </a:r>
            <a:endParaRPr kumimoji="1" lang="en-US" altLang="ja-JP" sz="825" b="1" dirty="0">
              <a:solidFill>
                <a:srgbClr val="FF0000"/>
              </a:solidFill>
              <a:latin typeface="+mj-ea"/>
              <a:ea typeface="+mj-ea"/>
              <a:cs typeface="Posterama" panose="020B0504020200020000" pitchFamily="34" charset="0"/>
            </a:endParaRPr>
          </a:p>
          <a:p>
            <a:pPr algn="ctr"/>
            <a:endParaRPr kumimoji="1" lang="en-US" altLang="ja-JP" sz="825" dirty="0">
              <a:solidFill>
                <a:srgbClr val="FF0000"/>
              </a:solidFill>
              <a:latin typeface="+mj-ea"/>
              <a:ea typeface="+mj-ea"/>
              <a:cs typeface="Posterama" panose="020B0504020200020000" pitchFamily="34" charset="0"/>
            </a:endParaRPr>
          </a:p>
        </p:txBody>
      </p:sp>
    </p:spTree>
    <p:extLst>
      <p:ext uri="{BB962C8B-B14F-4D97-AF65-F5344CB8AC3E}">
        <p14:creationId xmlns:p14="http://schemas.microsoft.com/office/powerpoint/2010/main" val="24464911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a:extLst>
              <a:ext uri="{FF2B5EF4-FFF2-40B4-BE49-F238E27FC236}">
                <a16:creationId xmlns:a16="http://schemas.microsoft.com/office/drawing/2014/main" id="{D1CCDFAD-2331-5810-6417-621D1D0A7336}"/>
              </a:ext>
            </a:extLst>
          </p:cNvPr>
          <p:cNvPicPr>
            <a:picLocks noChangeAspect="1"/>
          </p:cNvPicPr>
          <p:nvPr/>
        </p:nvPicPr>
        <p:blipFill>
          <a:blip r:embed="rId3"/>
          <a:stretch>
            <a:fillRect/>
          </a:stretch>
        </p:blipFill>
        <p:spPr>
          <a:xfrm>
            <a:off x="-12516" y="-18843"/>
            <a:ext cx="9144000" cy="5103628"/>
          </a:xfrm>
          <a:prstGeom prst="rect">
            <a:avLst/>
          </a:prstGeom>
        </p:spPr>
      </p:pic>
      <p:sp>
        <p:nvSpPr>
          <p:cNvPr id="4" name="Text 0">
            <a:extLst>
              <a:ext uri="{FF2B5EF4-FFF2-40B4-BE49-F238E27FC236}">
                <a16:creationId xmlns:a16="http://schemas.microsoft.com/office/drawing/2014/main" id="{80033B47-F511-5791-9127-09D222FF233D}"/>
              </a:ext>
            </a:extLst>
          </p:cNvPr>
          <p:cNvSpPr/>
          <p:nvPr/>
        </p:nvSpPr>
        <p:spPr>
          <a:xfrm>
            <a:off x="412012" y="3990532"/>
            <a:ext cx="8223619" cy="1094253"/>
          </a:xfrm>
          <a:prstGeom prst="rect">
            <a:avLst/>
          </a:prstGeom>
          <a:noFill/>
          <a:ln/>
        </p:spPr>
        <p:txBody>
          <a:bodyPr wrap="none" lIns="0" tIns="0" rIns="0" bIns="0" rtlCol="0" anchor="ctr">
            <a:norm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a:buNone/>
            </a:pPr>
            <a:r>
              <a:rPr lang="ja-JP" altLang="en-US" sz="1640" b="1" dirty="0">
                <a:solidFill>
                  <a:srgbClr val="C2CACF"/>
                </a:solidFill>
                <a:latin typeface="+mj-ea"/>
                <a:ea typeface="+mj-ea"/>
                <a:cs typeface="Inter" pitchFamily="34" charset="-120"/>
              </a:rPr>
              <a:t>選ぶだけではな</a:t>
            </a:r>
            <a:r>
              <a:rPr lang="en-US" sz="1640" b="1" dirty="0" err="1">
                <a:solidFill>
                  <a:srgbClr val="C2CACF"/>
                </a:solidFill>
                <a:latin typeface="+mj-ea"/>
                <a:ea typeface="+mj-ea"/>
                <a:cs typeface="Inter" pitchFamily="34" charset="-120"/>
              </a:rPr>
              <a:t>く、日本が選ばれる国になるためのインフラを構築します</a:t>
            </a:r>
            <a:r>
              <a:rPr lang="en-US" sz="1640" b="1" dirty="0">
                <a:solidFill>
                  <a:srgbClr val="C2CACF"/>
                </a:solidFill>
                <a:latin typeface="+mj-ea"/>
                <a:ea typeface="+mj-ea"/>
                <a:cs typeface="Inter" pitchFamily="34" charset="-120"/>
              </a:rPr>
              <a:t>。</a:t>
            </a:r>
          </a:p>
        </p:txBody>
      </p:sp>
      <p:sp>
        <p:nvSpPr>
          <p:cNvPr id="7" name="Text 2">
            <a:extLst>
              <a:ext uri="{FF2B5EF4-FFF2-40B4-BE49-F238E27FC236}">
                <a16:creationId xmlns:a16="http://schemas.microsoft.com/office/drawing/2014/main" id="{FD356299-F432-83ED-BE71-0643C25B2EEB}"/>
              </a:ext>
            </a:extLst>
          </p:cNvPr>
          <p:cNvSpPr/>
          <p:nvPr/>
        </p:nvSpPr>
        <p:spPr>
          <a:xfrm>
            <a:off x="441916" y="3565230"/>
            <a:ext cx="7658765" cy="425302"/>
          </a:xfrm>
          <a:prstGeom prst="rect">
            <a:avLst/>
          </a:prstGeom>
          <a:noFill/>
          <a:ln/>
        </p:spPr>
        <p:txBody>
          <a:bodyPr wrap="none" lIns="0" tIns="0" rIns="0" bIns="0" rtlCol="0" anchor="ctr">
            <a:norm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a:buNone/>
            </a:pPr>
            <a:r>
              <a:rPr lang="en-US" sz="2619" b="1" dirty="0" err="1">
                <a:solidFill>
                  <a:srgbClr val="DADFE2"/>
                </a:solidFill>
                <a:latin typeface="+mj-ea"/>
                <a:ea typeface="+mj-ea"/>
                <a:cs typeface="Inter" pitchFamily="34" charset="-120"/>
              </a:rPr>
              <a:t>ビジョン：外国人材と日本社会の「共生インフラ</a:t>
            </a:r>
            <a:r>
              <a:rPr lang="en-US" sz="2619" b="1" dirty="0">
                <a:solidFill>
                  <a:srgbClr val="DADFE2"/>
                </a:solidFill>
                <a:latin typeface="+mj-ea"/>
                <a:ea typeface="+mj-ea"/>
                <a:cs typeface="Inter" pitchFamily="34" charset="-120"/>
              </a:rPr>
              <a:t>」</a:t>
            </a:r>
            <a:r>
              <a:rPr lang="ja-JP" altLang="en-US" sz="2619" b="1" dirty="0">
                <a:solidFill>
                  <a:srgbClr val="DADFE2"/>
                </a:solidFill>
                <a:latin typeface="+mj-ea"/>
                <a:ea typeface="+mj-ea"/>
                <a:cs typeface="Inter" pitchFamily="34" charset="-120"/>
              </a:rPr>
              <a:t>へ</a:t>
            </a:r>
            <a:endParaRPr lang="en-US" sz="2619" dirty="0">
              <a:latin typeface="+mj-ea"/>
              <a:ea typeface="+mj-ea"/>
            </a:endParaRPr>
          </a:p>
        </p:txBody>
      </p:sp>
    </p:spTree>
    <p:extLst>
      <p:ext uri="{BB962C8B-B14F-4D97-AF65-F5344CB8AC3E}">
        <p14:creationId xmlns:p14="http://schemas.microsoft.com/office/powerpoint/2010/main" val="2153777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9144000" cy="5103628"/>
          </a:xfrm>
          <a:prstGeom prst="rect">
            <a:avLst/>
          </a:prstGeom>
          <a:solidFill>
            <a:srgbClr val="ECF6F8"/>
          </a:solidFill>
          <a:ln/>
        </p:spPr>
        <p:txBody>
          <a:bodyPr/>
          <a:lstStyle/>
          <a:p>
            <a:endParaRPr lang="ja-JP" altLang="en-US" sz="1350">
              <a:latin typeface="+mj-ea"/>
              <a:ea typeface="+mj-ea"/>
            </a:endParaRPr>
          </a:p>
        </p:txBody>
      </p:sp>
      <p:pic>
        <p:nvPicPr>
          <p:cNvPr id="3" name="Image 0" descr="preencoded.png"/>
          <p:cNvPicPr>
            <a:picLocks noChangeAspect="1"/>
          </p:cNvPicPr>
          <p:nvPr/>
        </p:nvPicPr>
        <p:blipFill>
          <a:blip r:embed="rId3"/>
          <a:stretch>
            <a:fillRect/>
          </a:stretch>
        </p:blipFill>
        <p:spPr>
          <a:xfrm>
            <a:off x="0" y="1"/>
            <a:ext cx="9144000" cy="2551814"/>
          </a:xfrm>
          <a:prstGeom prst="rect">
            <a:avLst/>
          </a:prstGeom>
        </p:spPr>
      </p:pic>
      <p:pic>
        <p:nvPicPr>
          <p:cNvPr id="4" name="Image 1" descr="preencoded.png"/>
          <p:cNvPicPr>
            <a:picLocks noChangeAspect="1"/>
          </p:cNvPicPr>
          <p:nvPr/>
        </p:nvPicPr>
        <p:blipFill>
          <a:blip r:embed="rId4"/>
          <a:stretch>
            <a:fillRect/>
          </a:stretch>
        </p:blipFill>
        <p:spPr>
          <a:xfrm>
            <a:off x="14323" y="2505299"/>
            <a:ext cx="9144000" cy="2653984"/>
          </a:xfrm>
          <a:prstGeom prst="rect">
            <a:avLst/>
          </a:prstGeom>
        </p:spPr>
      </p:pic>
      <p:sp>
        <p:nvSpPr>
          <p:cNvPr id="7" name="Shape 2"/>
          <p:cNvSpPr/>
          <p:nvPr/>
        </p:nvSpPr>
        <p:spPr>
          <a:xfrm>
            <a:off x="6080495" y="3890853"/>
            <a:ext cx="2864145" cy="1056610"/>
          </a:xfrm>
          <a:prstGeom prst="rect">
            <a:avLst/>
          </a:prstGeom>
          <a:solidFill>
            <a:srgbClr val="FCFCFA"/>
          </a:solidFill>
          <a:ln/>
        </p:spPr>
        <p:txBody>
          <a:bodyPr/>
          <a:lstStyle/>
          <a:p>
            <a:endParaRPr lang="ja-JP" altLang="en-US" sz="1350">
              <a:latin typeface="+mj-ea"/>
              <a:ea typeface="+mj-ea"/>
            </a:endParaRPr>
          </a:p>
        </p:txBody>
      </p:sp>
      <p:pic>
        <p:nvPicPr>
          <p:cNvPr id="8" name="Image 3" descr="preencoded.png"/>
          <p:cNvPicPr>
            <a:picLocks noChangeAspect="1"/>
          </p:cNvPicPr>
          <p:nvPr/>
        </p:nvPicPr>
        <p:blipFill>
          <a:blip r:embed="rId5"/>
          <a:stretch>
            <a:fillRect/>
          </a:stretch>
        </p:blipFill>
        <p:spPr>
          <a:xfrm>
            <a:off x="6210078" y="4017114"/>
            <a:ext cx="707730" cy="830669"/>
          </a:xfrm>
          <a:prstGeom prst="rect">
            <a:avLst/>
          </a:prstGeom>
        </p:spPr>
      </p:pic>
      <p:pic>
        <p:nvPicPr>
          <p:cNvPr id="9" name="Image 4" descr="preencoded.png"/>
          <p:cNvPicPr>
            <a:picLocks noChangeAspect="1"/>
          </p:cNvPicPr>
          <p:nvPr/>
        </p:nvPicPr>
        <p:blipFill>
          <a:blip r:embed="rId6"/>
          <a:stretch>
            <a:fillRect/>
          </a:stretch>
        </p:blipFill>
        <p:spPr>
          <a:xfrm>
            <a:off x="6259919" y="4289573"/>
            <a:ext cx="594759" cy="534951"/>
          </a:xfrm>
          <a:prstGeom prst="rect">
            <a:avLst/>
          </a:prstGeom>
        </p:spPr>
      </p:pic>
      <p:sp>
        <p:nvSpPr>
          <p:cNvPr id="10" name="Text 3"/>
          <p:cNvSpPr/>
          <p:nvPr/>
        </p:nvSpPr>
        <p:spPr>
          <a:xfrm>
            <a:off x="6980940" y="4425803"/>
            <a:ext cx="1840762" cy="425302"/>
          </a:xfrm>
          <a:prstGeom prst="rect">
            <a:avLst/>
          </a:prstGeom>
          <a:noFill/>
          <a:ln/>
        </p:spPr>
        <p:txBody>
          <a:bodyPr wrap="none" lIns="0" tIns="0" rIns="0" bIns="0" rtlCol="0" anchor="ctr">
            <a:normAutofit/>
          </a:bodyPr>
          <a:lstStyle/>
          <a:p>
            <a:r>
              <a:rPr lang="en-US" sz="662" dirty="0" err="1">
                <a:solidFill>
                  <a:srgbClr val="4D4B4B"/>
                </a:solidFill>
                <a:latin typeface="+mj-ea"/>
                <a:ea typeface="+mj-ea"/>
                <a:cs typeface="Inter" pitchFamily="34" charset="-120"/>
              </a:rPr>
              <a:t>LMSで</a:t>
            </a:r>
            <a:r>
              <a:rPr lang="en-US" sz="662" dirty="0">
                <a:solidFill>
                  <a:srgbClr val="4D4B4B"/>
                </a:solidFill>
                <a:latin typeface="+mj-ea"/>
                <a:ea typeface="+mj-ea"/>
                <a:cs typeface="Inter" pitchFamily="34" charset="-120"/>
              </a:rPr>
              <a:t>「</a:t>
            </a:r>
            <a:r>
              <a:rPr lang="ja-JP" altLang="en-US" sz="662" dirty="0">
                <a:solidFill>
                  <a:srgbClr val="4D4B4B"/>
                </a:solidFill>
                <a:latin typeface="+mj-ea"/>
                <a:ea typeface="+mj-ea"/>
                <a:cs typeface="Inter" pitchFamily="34" charset="-120"/>
              </a:rPr>
              <a:t>出席</a:t>
            </a:r>
            <a:r>
              <a:rPr lang="en-US" sz="662" dirty="0" err="1">
                <a:solidFill>
                  <a:srgbClr val="4D4B4B"/>
                </a:solidFill>
                <a:latin typeface="+mj-ea"/>
                <a:ea typeface="+mj-ea"/>
                <a:cs typeface="Inter" pitchFamily="34" charset="-120"/>
              </a:rPr>
              <a:t>記録」と「学習</a:t>
            </a:r>
            <a:r>
              <a:rPr lang="ja-JP" altLang="en-US" sz="662" dirty="0">
                <a:solidFill>
                  <a:srgbClr val="4D4B4B"/>
                </a:solidFill>
                <a:latin typeface="+mj-ea"/>
                <a:ea typeface="+mj-ea"/>
                <a:cs typeface="Inter" pitchFamily="34" charset="-120"/>
              </a:rPr>
              <a:t>進捗</a:t>
            </a:r>
            <a:r>
              <a:rPr lang="en-US" sz="662" dirty="0">
                <a:solidFill>
                  <a:srgbClr val="4D4B4B"/>
                </a:solidFill>
                <a:latin typeface="+mj-ea"/>
                <a:ea typeface="+mj-ea"/>
                <a:cs typeface="Inter" pitchFamily="34" charset="-120"/>
              </a:rPr>
              <a:t>」をリアル</a:t>
            </a:r>
            <a:endParaRPr lang="en-US" sz="662" dirty="0">
              <a:latin typeface="+mj-ea"/>
              <a:ea typeface="+mj-ea"/>
            </a:endParaRPr>
          </a:p>
          <a:p>
            <a:r>
              <a:rPr lang="en-US" sz="662" dirty="0">
                <a:solidFill>
                  <a:srgbClr val="4D4B4B"/>
                </a:solidFill>
                <a:latin typeface="+mj-ea"/>
                <a:ea typeface="+mj-ea"/>
                <a:cs typeface="Inter" pitchFamily="34" charset="-120"/>
              </a:rPr>
              <a:t>タイムに可視化します。リスクを企業と共有し、</a:t>
            </a:r>
            <a:endParaRPr lang="en-US" sz="662" dirty="0">
              <a:latin typeface="+mj-ea"/>
              <a:ea typeface="+mj-ea"/>
            </a:endParaRPr>
          </a:p>
          <a:p>
            <a:r>
              <a:rPr lang="en-US" sz="662" dirty="0">
                <a:solidFill>
                  <a:srgbClr val="4D4B4B"/>
                </a:solidFill>
                <a:latin typeface="+mj-ea"/>
                <a:ea typeface="+mj-ea"/>
                <a:cs typeface="Inter" pitchFamily="34" charset="-120"/>
              </a:rPr>
              <a:t>行政報告に必要なエビデンスを自動生成します。</a:t>
            </a:r>
            <a:endParaRPr lang="en-US" sz="662" dirty="0">
              <a:latin typeface="+mj-ea"/>
              <a:ea typeface="+mj-ea"/>
            </a:endParaRPr>
          </a:p>
        </p:txBody>
      </p:sp>
      <p:sp>
        <p:nvSpPr>
          <p:cNvPr id="11" name="Text 4"/>
          <p:cNvSpPr/>
          <p:nvPr/>
        </p:nvSpPr>
        <p:spPr>
          <a:xfrm>
            <a:off x="6980940" y="3990533"/>
            <a:ext cx="1628110" cy="382108"/>
          </a:xfrm>
          <a:prstGeom prst="rect">
            <a:avLst/>
          </a:prstGeom>
          <a:noFill/>
          <a:ln/>
        </p:spPr>
        <p:txBody>
          <a:bodyPr wrap="none" lIns="0" tIns="0" rIns="0" bIns="0" rtlCol="0" anchor="ctr">
            <a:normAutofit/>
          </a:bodyPr>
          <a:lstStyle/>
          <a:p>
            <a:r>
              <a:rPr lang="en-US" sz="1047" b="1" dirty="0">
                <a:solidFill>
                  <a:srgbClr val="343332"/>
                </a:solidFill>
                <a:latin typeface="+mj-ea"/>
                <a:ea typeface="+mj-ea"/>
                <a:cs typeface="Inter" pitchFamily="34" charset="-120"/>
              </a:rPr>
              <a:t>欠席や学習遅延のリスクは</a:t>
            </a:r>
            <a:endParaRPr lang="en-US" sz="1047" dirty="0">
              <a:latin typeface="+mj-ea"/>
              <a:ea typeface="+mj-ea"/>
            </a:endParaRPr>
          </a:p>
          <a:p>
            <a:r>
              <a:rPr lang="en-US" sz="1047" b="1" dirty="0">
                <a:solidFill>
                  <a:srgbClr val="343332"/>
                </a:solidFill>
                <a:latin typeface="+mj-ea"/>
                <a:ea typeface="+mj-ea"/>
                <a:cs typeface="Inter" pitchFamily="34" charset="-120"/>
              </a:rPr>
              <a:t>どう管理しますか？</a:t>
            </a:r>
            <a:endParaRPr lang="en-US" sz="1047" dirty="0">
              <a:latin typeface="+mj-ea"/>
              <a:ea typeface="+mj-ea"/>
            </a:endParaRPr>
          </a:p>
        </p:txBody>
      </p:sp>
      <p:sp>
        <p:nvSpPr>
          <p:cNvPr id="12" name="Text 5"/>
          <p:cNvSpPr/>
          <p:nvPr/>
        </p:nvSpPr>
        <p:spPr>
          <a:xfrm>
            <a:off x="6203434" y="3990532"/>
            <a:ext cx="289073" cy="196038"/>
          </a:xfrm>
          <a:prstGeom prst="rect">
            <a:avLst/>
          </a:prstGeom>
          <a:noFill/>
          <a:ln/>
        </p:spPr>
        <p:txBody>
          <a:bodyPr wrap="none" lIns="0" tIns="0" rIns="0" bIns="0" rtlCol="0" anchor="ctr">
            <a:normAutofit fontScale="92500" lnSpcReduction="10000"/>
          </a:bodyPr>
          <a:lstStyle/>
          <a:p>
            <a:r>
              <a:rPr lang="en-US" sz="1486" b="1" dirty="0">
                <a:solidFill>
                  <a:srgbClr val="77BCC0"/>
                </a:solidFill>
                <a:latin typeface="+mj-ea"/>
                <a:ea typeface="+mj-ea"/>
                <a:cs typeface="Inter" pitchFamily="34" charset="-120"/>
              </a:rPr>
              <a:t>Q6</a:t>
            </a:r>
            <a:endParaRPr lang="en-US" sz="1486" dirty="0">
              <a:latin typeface="+mj-ea"/>
              <a:ea typeface="+mj-ea"/>
            </a:endParaRPr>
          </a:p>
        </p:txBody>
      </p:sp>
      <p:sp>
        <p:nvSpPr>
          <p:cNvPr id="13" name="Shape 6"/>
          <p:cNvSpPr/>
          <p:nvPr/>
        </p:nvSpPr>
        <p:spPr>
          <a:xfrm>
            <a:off x="3143250" y="3890852"/>
            <a:ext cx="2857500" cy="1059933"/>
          </a:xfrm>
          <a:prstGeom prst="rect">
            <a:avLst/>
          </a:prstGeom>
          <a:solidFill>
            <a:srgbClr val="FCFCFA"/>
          </a:solidFill>
          <a:ln/>
        </p:spPr>
        <p:txBody>
          <a:bodyPr/>
          <a:lstStyle/>
          <a:p>
            <a:endParaRPr lang="ja-JP" altLang="en-US" sz="1350">
              <a:latin typeface="+mj-ea"/>
              <a:ea typeface="+mj-ea"/>
            </a:endParaRPr>
          </a:p>
        </p:txBody>
      </p:sp>
      <p:pic>
        <p:nvPicPr>
          <p:cNvPr id="14" name="Image 5" descr="preencoded.png"/>
          <p:cNvPicPr>
            <a:picLocks noChangeAspect="1"/>
          </p:cNvPicPr>
          <p:nvPr/>
        </p:nvPicPr>
        <p:blipFill>
          <a:blip r:embed="rId7"/>
          <a:stretch>
            <a:fillRect/>
          </a:stretch>
        </p:blipFill>
        <p:spPr>
          <a:xfrm>
            <a:off x="3325998" y="4233088"/>
            <a:ext cx="574823" cy="634631"/>
          </a:xfrm>
          <a:prstGeom prst="rect">
            <a:avLst/>
          </a:prstGeom>
        </p:spPr>
      </p:pic>
      <p:pic>
        <p:nvPicPr>
          <p:cNvPr id="15" name="Image 6" descr="preencoded.png"/>
          <p:cNvPicPr>
            <a:picLocks noChangeAspect="1"/>
          </p:cNvPicPr>
          <p:nvPr/>
        </p:nvPicPr>
        <p:blipFill>
          <a:blip r:embed="rId8"/>
          <a:stretch>
            <a:fillRect/>
          </a:stretch>
        </p:blipFill>
        <p:spPr>
          <a:xfrm>
            <a:off x="3551940" y="4013792"/>
            <a:ext cx="395398" cy="202683"/>
          </a:xfrm>
          <a:prstGeom prst="rect">
            <a:avLst/>
          </a:prstGeom>
        </p:spPr>
      </p:pic>
      <p:sp>
        <p:nvSpPr>
          <p:cNvPr id="16" name="Text 7"/>
          <p:cNvSpPr/>
          <p:nvPr/>
        </p:nvSpPr>
        <p:spPr>
          <a:xfrm>
            <a:off x="4009960" y="4357282"/>
            <a:ext cx="1860698" cy="511694"/>
          </a:xfrm>
          <a:prstGeom prst="rect">
            <a:avLst/>
          </a:prstGeom>
          <a:noFill/>
          <a:ln/>
        </p:spPr>
        <p:txBody>
          <a:bodyPr wrap="none" lIns="0" tIns="0" rIns="0" bIns="0" rtlCol="0" anchor="ctr">
            <a:normAutofit/>
          </a:bodyPr>
          <a:lstStyle/>
          <a:p>
            <a:r>
              <a:rPr lang="en-US" sz="662" dirty="0" err="1">
                <a:solidFill>
                  <a:srgbClr val="444341"/>
                </a:solidFill>
                <a:latin typeface="+mj-ea"/>
                <a:ea typeface="+mj-ea"/>
                <a:cs typeface="Inter" pitchFamily="34" charset="-120"/>
              </a:rPr>
              <a:t>はい、LMSはスマホ対応です。場所を選ばず</a:t>
            </a:r>
            <a:r>
              <a:rPr lang="en-US" sz="662" dirty="0">
                <a:solidFill>
                  <a:srgbClr val="444341"/>
                </a:solidFill>
                <a:latin typeface="+mj-ea"/>
                <a:ea typeface="+mj-ea"/>
                <a:cs typeface="Inter" pitchFamily="34" charset="-120"/>
              </a:rPr>
              <a:t>、</a:t>
            </a:r>
          </a:p>
          <a:p>
            <a:r>
              <a:rPr lang="ja-JP" altLang="en-US" sz="662" dirty="0">
                <a:solidFill>
                  <a:srgbClr val="444341"/>
                </a:solidFill>
                <a:latin typeface="+mj-ea"/>
                <a:ea typeface="+mj-ea"/>
                <a:cs typeface="Inter" pitchFamily="34" charset="-120"/>
              </a:rPr>
              <a:t>地方でも</a:t>
            </a:r>
            <a:r>
              <a:rPr lang="en-US" sz="662" dirty="0">
                <a:solidFill>
                  <a:srgbClr val="444341"/>
                </a:solidFill>
                <a:latin typeface="+mj-ea"/>
                <a:ea typeface="+mj-ea"/>
                <a:cs typeface="Inter" pitchFamily="34" charset="-120"/>
              </a:rPr>
              <a:t>、</a:t>
            </a:r>
            <a:r>
              <a:rPr lang="en-US" sz="662" dirty="0" err="1">
                <a:solidFill>
                  <a:srgbClr val="444341"/>
                </a:solidFill>
                <a:latin typeface="+mj-ea"/>
                <a:ea typeface="+mj-ea"/>
                <a:cs typeface="Inter" pitchFamily="34" charset="-120"/>
              </a:rPr>
              <a:t>忙しい現場仕事の</a:t>
            </a:r>
            <a:endParaRPr lang="en-US" sz="662" dirty="0">
              <a:latin typeface="+mj-ea"/>
              <a:ea typeface="+mj-ea"/>
            </a:endParaRPr>
          </a:p>
          <a:p>
            <a:r>
              <a:rPr lang="ja-JP" altLang="en-US" sz="662" dirty="0">
                <a:solidFill>
                  <a:srgbClr val="444341"/>
                </a:solidFill>
                <a:latin typeface="+mj-ea"/>
                <a:ea typeface="+mj-ea"/>
                <a:cs typeface="Inter" pitchFamily="34" charset="-120"/>
              </a:rPr>
              <a:t>合間</a:t>
            </a:r>
            <a:r>
              <a:rPr lang="en-US" sz="662" dirty="0" err="1">
                <a:solidFill>
                  <a:srgbClr val="444341"/>
                </a:solidFill>
                <a:latin typeface="+mj-ea"/>
                <a:ea typeface="+mj-ea"/>
                <a:cs typeface="Inter" pitchFamily="34" charset="-120"/>
              </a:rPr>
              <a:t>でも効率的に学習を継続できます</a:t>
            </a:r>
            <a:r>
              <a:rPr lang="en-US" sz="662" dirty="0">
                <a:solidFill>
                  <a:srgbClr val="444341"/>
                </a:solidFill>
                <a:latin typeface="+mj-ea"/>
                <a:ea typeface="+mj-ea"/>
                <a:cs typeface="Inter" pitchFamily="34" charset="-120"/>
              </a:rPr>
              <a:t>。</a:t>
            </a:r>
            <a:endParaRPr lang="en-US" sz="662" dirty="0">
              <a:latin typeface="+mj-ea"/>
              <a:ea typeface="+mj-ea"/>
            </a:endParaRPr>
          </a:p>
        </p:txBody>
      </p:sp>
      <p:sp>
        <p:nvSpPr>
          <p:cNvPr id="17" name="Text 8"/>
          <p:cNvSpPr/>
          <p:nvPr/>
        </p:nvSpPr>
        <p:spPr>
          <a:xfrm>
            <a:off x="4030405" y="3997177"/>
            <a:ext cx="1182872" cy="372140"/>
          </a:xfrm>
          <a:prstGeom prst="rect">
            <a:avLst/>
          </a:prstGeom>
          <a:noFill/>
          <a:ln/>
        </p:spPr>
        <p:txBody>
          <a:bodyPr wrap="none" lIns="0" tIns="0" rIns="0" bIns="0" rtlCol="0" anchor="ctr">
            <a:normAutofit/>
          </a:bodyPr>
          <a:lstStyle/>
          <a:p>
            <a:r>
              <a:rPr lang="en-US" sz="1036" b="1" dirty="0" err="1">
                <a:solidFill>
                  <a:srgbClr val="302F2F"/>
                </a:solidFill>
                <a:latin typeface="+mj-ea"/>
                <a:ea typeface="+mj-ea"/>
                <a:cs typeface="Inter" pitchFamily="34" charset="-120"/>
              </a:rPr>
              <a:t>スマート</a:t>
            </a:r>
            <a:r>
              <a:rPr lang="ja-JP" altLang="en-US" sz="1036" b="1" dirty="0">
                <a:solidFill>
                  <a:srgbClr val="302F2F"/>
                </a:solidFill>
                <a:latin typeface="+mj-ea"/>
                <a:ea typeface="+mj-ea"/>
                <a:cs typeface="Inter" pitchFamily="34" charset="-120"/>
              </a:rPr>
              <a:t>フォン</a:t>
            </a:r>
            <a:r>
              <a:rPr lang="en-US" sz="1036" b="1" dirty="0" err="1">
                <a:solidFill>
                  <a:srgbClr val="302F2F"/>
                </a:solidFill>
                <a:latin typeface="+mj-ea"/>
                <a:ea typeface="+mj-ea"/>
                <a:cs typeface="Inter" pitchFamily="34" charset="-120"/>
              </a:rPr>
              <a:t>での</a:t>
            </a:r>
            <a:endParaRPr lang="en-US" sz="1036" b="1" dirty="0">
              <a:solidFill>
                <a:srgbClr val="302F2F"/>
              </a:solidFill>
              <a:latin typeface="+mj-ea"/>
              <a:ea typeface="+mj-ea"/>
              <a:cs typeface="Inter" pitchFamily="34" charset="-120"/>
            </a:endParaRPr>
          </a:p>
          <a:p>
            <a:r>
              <a:rPr lang="en-US" sz="1036" b="1" dirty="0" err="1">
                <a:solidFill>
                  <a:srgbClr val="302F2F"/>
                </a:solidFill>
                <a:latin typeface="+mj-ea"/>
                <a:ea typeface="+mj-ea"/>
                <a:cs typeface="Inter" pitchFamily="34" charset="-120"/>
              </a:rPr>
              <a:t>受講は可能ですか</a:t>
            </a:r>
            <a:r>
              <a:rPr lang="en-US" sz="1036" b="1" dirty="0">
                <a:solidFill>
                  <a:srgbClr val="302F2F"/>
                </a:solidFill>
                <a:latin typeface="+mj-ea"/>
                <a:ea typeface="+mj-ea"/>
                <a:cs typeface="Inter" pitchFamily="34" charset="-120"/>
              </a:rPr>
              <a:t>？</a:t>
            </a:r>
            <a:endParaRPr lang="en-US" sz="1036" dirty="0">
              <a:latin typeface="+mj-ea"/>
              <a:ea typeface="+mj-ea"/>
            </a:endParaRPr>
          </a:p>
        </p:txBody>
      </p:sp>
      <p:sp>
        <p:nvSpPr>
          <p:cNvPr id="18" name="Text 9"/>
          <p:cNvSpPr/>
          <p:nvPr/>
        </p:nvSpPr>
        <p:spPr>
          <a:xfrm>
            <a:off x="3269512" y="3993856"/>
            <a:ext cx="285750" cy="192715"/>
          </a:xfrm>
          <a:prstGeom prst="rect">
            <a:avLst/>
          </a:prstGeom>
          <a:noFill/>
          <a:ln/>
        </p:spPr>
        <p:txBody>
          <a:bodyPr wrap="none" lIns="0" tIns="0" rIns="0" bIns="0" rtlCol="0" anchor="ctr">
            <a:normAutofit fontScale="92500" lnSpcReduction="10000"/>
          </a:bodyPr>
          <a:lstStyle/>
          <a:p>
            <a:r>
              <a:rPr lang="en-US" sz="1449" b="1" dirty="0">
                <a:solidFill>
                  <a:srgbClr val="79BBBF"/>
                </a:solidFill>
                <a:latin typeface="+mj-ea"/>
                <a:ea typeface="+mj-ea"/>
                <a:cs typeface="Inter" pitchFamily="34" charset="-120"/>
              </a:rPr>
              <a:t>Q5</a:t>
            </a:r>
            <a:endParaRPr lang="en-US" sz="1449" dirty="0">
              <a:latin typeface="+mj-ea"/>
              <a:ea typeface="+mj-ea"/>
            </a:endParaRPr>
          </a:p>
        </p:txBody>
      </p:sp>
      <p:sp>
        <p:nvSpPr>
          <p:cNvPr id="19" name="Shape 10"/>
          <p:cNvSpPr/>
          <p:nvPr/>
        </p:nvSpPr>
        <p:spPr>
          <a:xfrm>
            <a:off x="199361" y="3890852"/>
            <a:ext cx="2860823" cy="1059933"/>
          </a:xfrm>
          <a:prstGeom prst="rect">
            <a:avLst/>
          </a:prstGeom>
          <a:solidFill>
            <a:srgbClr val="FBFCFA"/>
          </a:solidFill>
          <a:ln/>
        </p:spPr>
        <p:txBody>
          <a:bodyPr/>
          <a:lstStyle/>
          <a:p>
            <a:endParaRPr lang="ja-JP" altLang="en-US" sz="1350">
              <a:latin typeface="+mj-ea"/>
              <a:ea typeface="+mj-ea"/>
            </a:endParaRPr>
          </a:p>
        </p:txBody>
      </p:sp>
      <p:pic>
        <p:nvPicPr>
          <p:cNvPr id="20" name="Image 7" descr="preencoded.png"/>
          <p:cNvPicPr>
            <a:picLocks noChangeAspect="1"/>
          </p:cNvPicPr>
          <p:nvPr/>
        </p:nvPicPr>
        <p:blipFill>
          <a:blip r:embed="rId9"/>
          <a:stretch>
            <a:fillRect/>
          </a:stretch>
        </p:blipFill>
        <p:spPr>
          <a:xfrm>
            <a:off x="358850" y="4233088"/>
            <a:ext cx="578145" cy="581468"/>
          </a:xfrm>
          <a:prstGeom prst="rect">
            <a:avLst/>
          </a:prstGeom>
        </p:spPr>
      </p:pic>
      <p:sp>
        <p:nvSpPr>
          <p:cNvPr id="21" name="Text 11"/>
          <p:cNvSpPr/>
          <p:nvPr/>
        </p:nvSpPr>
        <p:spPr>
          <a:xfrm>
            <a:off x="1069902" y="4419158"/>
            <a:ext cx="1867343" cy="425302"/>
          </a:xfrm>
          <a:prstGeom prst="rect">
            <a:avLst/>
          </a:prstGeom>
          <a:noFill/>
          <a:ln/>
        </p:spPr>
        <p:txBody>
          <a:bodyPr wrap="none" lIns="0" tIns="0" rIns="0" bIns="0" rtlCol="0" anchor="ctr">
            <a:normAutofit/>
          </a:bodyPr>
          <a:lstStyle/>
          <a:p>
            <a:r>
              <a:rPr lang="ja-JP" altLang="en-US" sz="651" b="1" dirty="0">
                <a:solidFill>
                  <a:srgbClr val="474544"/>
                </a:solidFill>
                <a:latin typeface="+mj-ea"/>
                <a:ea typeface="+mj-ea"/>
                <a:cs typeface="Inter" pitchFamily="34" charset="-120"/>
              </a:rPr>
              <a:t>校舎</a:t>
            </a:r>
            <a:r>
              <a:rPr lang="en-US" sz="651" b="1" dirty="0">
                <a:solidFill>
                  <a:srgbClr val="474544"/>
                </a:solidFill>
                <a:latin typeface="+mj-ea"/>
                <a:ea typeface="+mj-ea"/>
                <a:cs typeface="Inter" pitchFamily="34" charset="-120"/>
              </a:rPr>
              <a:t>(</a:t>
            </a:r>
            <a:r>
              <a:rPr lang="ja-JP" altLang="en-US" sz="651" b="1" dirty="0">
                <a:solidFill>
                  <a:srgbClr val="474544"/>
                </a:solidFill>
                <a:latin typeface="+mj-ea"/>
                <a:ea typeface="+mj-ea"/>
                <a:cs typeface="Inter" pitchFamily="34" charset="-120"/>
              </a:rPr>
              <a:t>ハコ</a:t>
            </a:r>
            <a:r>
              <a:rPr lang="en-US" sz="651" b="1" dirty="0" err="1">
                <a:solidFill>
                  <a:srgbClr val="474544"/>
                </a:solidFill>
                <a:latin typeface="+mj-ea"/>
                <a:ea typeface="+mj-ea"/>
                <a:cs typeface="Inter" pitchFamily="34" charset="-120"/>
              </a:rPr>
              <a:t>モノ</a:t>
            </a:r>
            <a:r>
              <a:rPr lang="en-US" sz="651" b="1" dirty="0">
                <a:solidFill>
                  <a:srgbClr val="474544"/>
                </a:solidFill>
                <a:latin typeface="+mj-ea"/>
                <a:ea typeface="+mj-ea"/>
                <a:cs typeface="Inter" pitchFamily="34" charset="-120"/>
              </a:rPr>
              <a:t>)を持たない「ダイレクトモデル」</a:t>
            </a:r>
            <a:endParaRPr lang="en-US" sz="651" dirty="0">
              <a:latin typeface="+mj-ea"/>
              <a:ea typeface="+mj-ea"/>
            </a:endParaRPr>
          </a:p>
          <a:p>
            <a:r>
              <a:rPr lang="en-US" sz="651" b="1" dirty="0" err="1">
                <a:solidFill>
                  <a:srgbClr val="474544"/>
                </a:solidFill>
                <a:latin typeface="+mj-ea"/>
                <a:ea typeface="+mj-ea"/>
                <a:cs typeface="Inter" pitchFamily="34" charset="-120"/>
              </a:rPr>
              <a:t>だからです。固定</a:t>
            </a:r>
            <a:r>
              <a:rPr lang="ja-JP" altLang="en-US" sz="651" b="1" dirty="0">
                <a:solidFill>
                  <a:srgbClr val="474544"/>
                </a:solidFill>
                <a:latin typeface="+mj-ea"/>
                <a:ea typeface="+mj-ea"/>
                <a:cs typeface="Inter" pitchFamily="34" charset="-120"/>
              </a:rPr>
              <a:t>費</a:t>
            </a:r>
            <a:r>
              <a:rPr lang="en-US" sz="651" b="1" dirty="0" err="1">
                <a:solidFill>
                  <a:srgbClr val="474544"/>
                </a:solidFill>
                <a:latin typeface="+mj-ea"/>
                <a:ea typeface="+mj-ea"/>
                <a:cs typeface="Inter" pitchFamily="34" charset="-120"/>
              </a:rPr>
              <a:t>ゼ口の運営により、維持費を</a:t>
            </a:r>
            <a:endParaRPr lang="en-US" sz="651" dirty="0">
              <a:latin typeface="+mj-ea"/>
              <a:ea typeface="+mj-ea"/>
            </a:endParaRPr>
          </a:p>
          <a:p>
            <a:r>
              <a:rPr lang="en-US" sz="651" b="1" dirty="0">
                <a:solidFill>
                  <a:srgbClr val="474544"/>
                </a:solidFill>
                <a:latin typeface="+mj-ea"/>
                <a:ea typeface="+mj-ea"/>
                <a:cs typeface="Inter" pitchFamily="34" charset="-120"/>
              </a:rPr>
              <a:t>排除して教育の質と講師の待遇に還元していま</a:t>
            </a:r>
            <a:endParaRPr lang="en-US" sz="651" dirty="0">
              <a:latin typeface="+mj-ea"/>
              <a:ea typeface="+mj-ea"/>
            </a:endParaRPr>
          </a:p>
          <a:p>
            <a:r>
              <a:rPr lang="en-US" sz="651" b="1" dirty="0">
                <a:solidFill>
                  <a:srgbClr val="474544"/>
                </a:solidFill>
                <a:latin typeface="+mj-ea"/>
                <a:ea typeface="+mj-ea"/>
                <a:cs typeface="Inter" pitchFamily="34" charset="-120"/>
              </a:rPr>
              <a:t>す。</a:t>
            </a:r>
            <a:endParaRPr lang="en-US" sz="651" dirty="0">
              <a:latin typeface="+mj-ea"/>
              <a:ea typeface="+mj-ea"/>
            </a:endParaRPr>
          </a:p>
        </p:txBody>
      </p:sp>
      <p:sp>
        <p:nvSpPr>
          <p:cNvPr id="22" name="Text 12"/>
          <p:cNvSpPr/>
          <p:nvPr/>
        </p:nvSpPr>
        <p:spPr>
          <a:xfrm>
            <a:off x="1069902" y="3990533"/>
            <a:ext cx="1305811" cy="378785"/>
          </a:xfrm>
          <a:prstGeom prst="rect">
            <a:avLst/>
          </a:prstGeom>
          <a:noFill/>
          <a:ln/>
        </p:spPr>
        <p:txBody>
          <a:bodyPr wrap="none" lIns="0" tIns="0" rIns="0" bIns="0" rtlCol="0" anchor="ctr">
            <a:normAutofit/>
          </a:bodyPr>
          <a:lstStyle/>
          <a:p>
            <a:r>
              <a:rPr lang="en-US" sz="1036" b="1" dirty="0" err="1">
                <a:solidFill>
                  <a:srgbClr val="292828"/>
                </a:solidFill>
                <a:latin typeface="+mj-ea"/>
                <a:ea typeface="+mj-ea"/>
                <a:cs typeface="Inter" pitchFamily="34" charset="-120"/>
              </a:rPr>
              <a:t>なぜ他社より安く提供</a:t>
            </a:r>
            <a:endParaRPr lang="en-US" sz="1036" b="1" dirty="0">
              <a:solidFill>
                <a:srgbClr val="292828"/>
              </a:solidFill>
              <a:latin typeface="+mj-ea"/>
              <a:ea typeface="+mj-ea"/>
              <a:cs typeface="Inter" pitchFamily="34" charset="-120"/>
            </a:endParaRPr>
          </a:p>
          <a:p>
            <a:r>
              <a:rPr lang="en-US" sz="1036" b="1" dirty="0" err="1">
                <a:solidFill>
                  <a:srgbClr val="292828"/>
                </a:solidFill>
                <a:latin typeface="+mj-ea"/>
                <a:ea typeface="+mj-ea"/>
                <a:cs typeface="Inter" pitchFamily="34" charset="-120"/>
              </a:rPr>
              <a:t>できるのですか</a:t>
            </a:r>
            <a:r>
              <a:rPr lang="en-US" sz="1036" b="1" dirty="0">
                <a:solidFill>
                  <a:srgbClr val="292828"/>
                </a:solidFill>
                <a:latin typeface="+mj-ea"/>
                <a:ea typeface="+mj-ea"/>
                <a:cs typeface="Inter" pitchFamily="34" charset="-120"/>
              </a:rPr>
              <a:t>？</a:t>
            </a:r>
            <a:endParaRPr lang="en-US" sz="1036" dirty="0">
              <a:latin typeface="+mj-ea"/>
              <a:ea typeface="+mj-ea"/>
            </a:endParaRPr>
          </a:p>
        </p:txBody>
      </p:sp>
      <p:sp>
        <p:nvSpPr>
          <p:cNvPr id="23" name="Text 13"/>
          <p:cNvSpPr/>
          <p:nvPr/>
        </p:nvSpPr>
        <p:spPr>
          <a:xfrm>
            <a:off x="322300" y="3990533"/>
            <a:ext cx="295718" cy="192715"/>
          </a:xfrm>
          <a:prstGeom prst="rect">
            <a:avLst/>
          </a:prstGeom>
          <a:noFill/>
          <a:ln/>
        </p:spPr>
        <p:txBody>
          <a:bodyPr wrap="none" lIns="0" tIns="0" rIns="0" bIns="0" rtlCol="0" anchor="ctr">
            <a:normAutofit fontScale="92500" lnSpcReduction="20000"/>
          </a:bodyPr>
          <a:lstStyle/>
          <a:p>
            <a:r>
              <a:rPr lang="en-US" sz="1497" b="1" dirty="0">
                <a:solidFill>
                  <a:srgbClr val="78BAC0"/>
                </a:solidFill>
                <a:latin typeface="+mj-ea"/>
                <a:ea typeface="+mj-ea"/>
                <a:cs typeface="Inter" pitchFamily="34" charset="-120"/>
              </a:rPr>
              <a:t>Q4</a:t>
            </a:r>
            <a:endParaRPr lang="en-US" sz="1497" dirty="0">
              <a:latin typeface="+mj-ea"/>
              <a:ea typeface="+mj-ea"/>
            </a:endParaRPr>
          </a:p>
        </p:txBody>
      </p:sp>
      <p:sp>
        <p:nvSpPr>
          <p:cNvPr id="24" name="Shape 14"/>
          <p:cNvSpPr/>
          <p:nvPr/>
        </p:nvSpPr>
        <p:spPr>
          <a:xfrm>
            <a:off x="6083818" y="2744530"/>
            <a:ext cx="2860823" cy="1059933"/>
          </a:xfrm>
          <a:prstGeom prst="rect">
            <a:avLst/>
          </a:prstGeom>
          <a:solidFill>
            <a:srgbClr val="FCFCFA"/>
          </a:solidFill>
          <a:ln/>
        </p:spPr>
        <p:txBody>
          <a:bodyPr/>
          <a:lstStyle/>
          <a:p>
            <a:endParaRPr lang="ja-JP" altLang="en-US" sz="1350">
              <a:latin typeface="+mj-ea"/>
              <a:ea typeface="+mj-ea"/>
            </a:endParaRPr>
          </a:p>
        </p:txBody>
      </p:sp>
      <p:pic>
        <p:nvPicPr>
          <p:cNvPr id="25" name="Image 8" descr="preencoded.png"/>
          <p:cNvPicPr>
            <a:picLocks noChangeAspect="1"/>
          </p:cNvPicPr>
          <p:nvPr/>
        </p:nvPicPr>
        <p:blipFill>
          <a:blip r:embed="rId10"/>
          <a:stretch>
            <a:fillRect/>
          </a:stretch>
        </p:blipFill>
        <p:spPr>
          <a:xfrm>
            <a:off x="6193466" y="2874113"/>
            <a:ext cx="744279" cy="827346"/>
          </a:xfrm>
          <a:prstGeom prst="rect">
            <a:avLst/>
          </a:prstGeom>
        </p:spPr>
      </p:pic>
      <p:pic>
        <p:nvPicPr>
          <p:cNvPr id="26" name="Image 9" descr="preencoded.png"/>
          <p:cNvPicPr>
            <a:picLocks noChangeAspect="1"/>
          </p:cNvPicPr>
          <p:nvPr/>
        </p:nvPicPr>
        <p:blipFill>
          <a:blip r:embed="rId11"/>
          <a:stretch>
            <a:fillRect/>
          </a:stretch>
        </p:blipFill>
        <p:spPr>
          <a:xfrm>
            <a:off x="6233338" y="3100056"/>
            <a:ext cx="588113" cy="574823"/>
          </a:xfrm>
          <a:prstGeom prst="rect">
            <a:avLst/>
          </a:prstGeom>
        </p:spPr>
      </p:pic>
      <p:sp>
        <p:nvSpPr>
          <p:cNvPr id="27" name="Text 15"/>
          <p:cNvSpPr/>
          <p:nvPr/>
        </p:nvSpPr>
        <p:spPr>
          <a:xfrm>
            <a:off x="6977617" y="3282802"/>
            <a:ext cx="1837439" cy="421980"/>
          </a:xfrm>
          <a:prstGeom prst="rect">
            <a:avLst/>
          </a:prstGeom>
          <a:noFill/>
          <a:ln/>
        </p:spPr>
        <p:txBody>
          <a:bodyPr wrap="none" lIns="0" tIns="0" rIns="0" bIns="0" rtlCol="0" anchor="ctr">
            <a:normAutofit/>
          </a:bodyPr>
          <a:lstStyle/>
          <a:p>
            <a:r>
              <a:rPr lang="en-US" sz="693" b="1" dirty="0">
                <a:solidFill>
                  <a:srgbClr val="484645"/>
                </a:solidFill>
                <a:latin typeface="+mj-ea"/>
                <a:ea typeface="+mj-ea"/>
                <a:cs typeface="Inter" pitchFamily="34" charset="-120"/>
              </a:rPr>
              <a:t>「チャレンジ講座」を用意しています。特定扶</a:t>
            </a:r>
            <a:endParaRPr lang="en-US" sz="693" dirty="0">
              <a:latin typeface="+mj-ea"/>
              <a:ea typeface="+mj-ea"/>
            </a:endParaRPr>
          </a:p>
          <a:p>
            <a:r>
              <a:rPr lang="en-US" sz="693" b="1" dirty="0">
                <a:solidFill>
                  <a:srgbClr val="484645"/>
                </a:solidFill>
                <a:latin typeface="+mj-ea"/>
                <a:ea typeface="+mj-ea"/>
                <a:cs typeface="Inter" pitchFamily="34" charset="-120"/>
              </a:rPr>
              <a:t>能1号への移行条件(N4+技能検定)を確実にク</a:t>
            </a:r>
            <a:endParaRPr lang="en-US" sz="693" dirty="0">
              <a:latin typeface="+mj-ea"/>
              <a:ea typeface="+mj-ea"/>
            </a:endParaRPr>
          </a:p>
          <a:p>
            <a:r>
              <a:rPr lang="en-US" sz="693" b="1" dirty="0">
                <a:solidFill>
                  <a:srgbClr val="484645"/>
                </a:solidFill>
                <a:latin typeface="+mj-ea"/>
                <a:ea typeface="+mj-ea"/>
                <a:cs typeface="Inter" pitchFamily="34" charset="-120"/>
              </a:rPr>
              <a:t>リアさせるための伴走支援を行います。</a:t>
            </a:r>
            <a:endParaRPr lang="en-US" sz="693" dirty="0">
              <a:latin typeface="+mj-ea"/>
              <a:ea typeface="+mj-ea"/>
            </a:endParaRPr>
          </a:p>
        </p:txBody>
      </p:sp>
      <p:sp>
        <p:nvSpPr>
          <p:cNvPr id="28" name="Text 16"/>
          <p:cNvSpPr/>
          <p:nvPr/>
        </p:nvSpPr>
        <p:spPr>
          <a:xfrm>
            <a:off x="6980940" y="2847532"/>
            <a:ext cx="1442041" cy="385430"/>
          </a:xfrm>
          <a:prstGeom prst="rect">
            <a:avLst/>
          </a:prstGeom>
          <a:noFill/>
          <a:ln/>
        </p:spPr>
        <p:txBody>
          <a:bodyPr wrap="none" lIns="0" tIns="0" rIns="0" bIns="0" rtlCol="0" anchor="ctr">
            <a:normAutofit fontScale="92500" lnSpcReduction="20000"/>
          </a:bodyPr>
          <a:lstStyle/>
          <a:p>
            <a:r>
              <a:rPr lang="en-US" sz="1054" b="1" dirty="0">
                <a:solidFill>
                  <a:srgbClr val="323131"/>
                </a:solidFill>
                <a:latin typeface="+mj-ea"/>
                <a:ea typeface="+mj-ea"/>
                <a:cs typeface="Inter" pitchFamily="34" charset="-120"/>
              </a:rPr>
              <a:t>不合格者が出た場合の</a:t>
            </a:r>
            <a:endParaRPr lang="en-US" sz="1054" dirty="0">
              <a:latin typeface="+mj-ea"/>
              <a:ea typeface="+mj-ea"/>
            </a:endParaRPr>
          </a:p>
          <a:p>
            <a:r>
              <a:rPr lang="en-US" sz="1054" b="1" dirty="0">
                <a:solidFill>
                  <a:srgbClr val="323131"/>
                </a:solidFill>
                <a:latin typeface="+mj-ea"/>
                <a:ea typeface="+mj-ea"/>
                <a:cs typeface="Inter" pitchFamily="34" charset="-120"/>
              </a:rPr>
              <a:t>救済措置はあります</a:t>
            </a:r>
            <a:endParaRPr lang="en-US" sz="1054" dirty="0">
              <a:latin typeface="+mj-ea"/>
              <a:ea typeface="+mj-ea"/>
            </a:endParaRPr>
          </a:p>
          <a:p>
            <a:r>
              <a:rPr lang="en-US" sz="1054" b="1" dirty="0">
                <a:solidFill>
                  <a:srgbClr val="323131"/>
                </a:solidFill>
                <a:latin typeface="+mj-ea"/>
                <a:ea typeface="+mj-ea"/>
                <a:cs typeface="Inter" pitchFamily="34" charset="-120"/>
              </a:rPr>
              <a:t>か？</a:t>
            </a:r>
            <a:endParaRPr lang="en-US" sz="1054" dirty="0">
              <a:latin typeface="+mj-ea"/>
              <a:ea typeface="+mj-ea"/>
            </a:endParaRPr>
          </a:p>
        </p:txBody>
      </p:sp>
      <p:sp>
        <p:nvSpPr>
          <p:cNvPr id="29" name="Text 17"/>
          <p:cNvSpPr/>
          <p:nvPr/>
        </p:nvSpPr>
        <p:spPr>
          <a:xfrm>
            <a:off x="6206756" y="2850855"/>
            <a:ext cx="285750" cy="196038"/>
          </a:xfrm>
          <a:prstGeom prst="rect">
            <a:avLst/>
          </a:prstGeom>
          <a:noFill/>
          <a:ln/>
        </p:spPr>
        <p:txBody>
          <a:bodyPr wrap="none" lIns="0" tIns="0" rIns="0" bIns="0" rtlCol="0" anchor="ctr">
            <a:normAutofit fontScale="92500" lnSpcReduction="10000"/>
          </a:bodyPr>
          <a:lstStyle/>
          <a:p>
            <a:r>
              <a:rPr lang="en-US" sz="1449" b="1" dirty="0">
                <a:solidFill>
                  <a:srgbClr val="77B6BB"/>
                </a:solidFill>
                <a:latin typeface="+mj-ea"/>
                <a:ea typeface="+mj-ea"/>
                <a:cs typeface="Inter" pitchFamily="34" charset="-120"/>
              </a:rPr>
              <a:t>Q3</a:t>
            </a:r>
            <a:endParaRPr lang="en-US" sz="1449" dirty="0">
              <a:latin typeface="+mj-ea"/>
              <a:ea typeface="+mj-ea"/>
            </a:endParaRPr>
          </a:p>
        </p:txBody>
      </p:sp>
      <p:sp>
        <p:nvSpPr>
          <p:cNvPr id="30" name="Shape 18"/>
          <p:cNvSpPr/>
          <p:nvPr/>
        </p:nvSpPr>
        <p:spPr>
          <a:xfrm>
            <a:off x="3143251" y="2744530"/>
            <a:ext cx="2854177" cy="1059933"/>
          </a:xfrm>
          <a:prstGeom prst="rect">
            <a:avLst/>
          </a:prstGeom>
          <a:solidFill>
            <a:srgbClr val="FCFCFA"/>
          </a:solidFill>
          <a:ln/>
        </p:spPr>
        <p:txBody>
          <a:bodyPr/>
          <a:lstStyle/>
          <a:p>
            <a:endParaRPr lang="ja-JP" altLang="en-US" sz="1350">
              <a:latin typeface="+mj-ea"/>
              <a:ea typeface="+mj-ea"/>
            </a:endParaRPr>
          </a:p>
        </p:txBody>
      </p:sp>
      <p:pic>
        <p:nvPicPr>
          <p:cNvPr id="31" name="Image 10" descr="preencoded.png"/>
          <p:cNvPicPr>
            <a:picLocks noChangeAspect="1"/>
          </p:cNvPicPr>
          <p:nvPr/>
        </p:nvPicPr>
        <p:blipFill>
          <a:blip r:embed="rId12"/>
          <a:stretch>
            <a:fillRect/>
          </a:stretch>
        </p:blipFill>
        <p:spPr>
          <a:xfrm>
            <a:off x="3259545" y="2877437"/>
            <a:ext cx="681148" cy="790797"/>
          </a:xfrm>
          <a:prstGeom prst="rect">
            <a:avLst/>
          </a:prstGeom>
        </p:spPr>
      </p:pic>
      <p:pic>
        <p:nvPicPr>
          <p:cNvPr id="32" name="Image 11" descr="preencoded.png"/>
          <p:cNvPicPr>
            <a:picLocks noChangeAspect="1"/>
          </p:cNvPicPr>
          <p:nvPr/>
        </p:nvPicPr>
        <p:blipFill>
          <a:blip r:embed="rId13"/>
          <a:stretch>
            <a:fillRect/>
          </a:stretch>
        </p:blipFill>
        <p:spPr>
          <a:xfrm>
            <a:off x="3266190" y="3103379"/>
            <a:ext cx="644599" cy="564855"/>
          </a:xfrm>
          <a:prstGeom prst="rect">
            <a:avLst/>
          </a:prstGeom>
        </p:spPr>
      </p:pic>
      <p:sp>
        <p:nvSpPr>
          <p:cNvPr id="33" name="Text 19"/>
          <p:cNvSpPr/>
          <p:nvPr/>
        </p:nvSpPr>
        <p:spPr>
          <a:xfrm>
            <a:off x="4027082" y="3279480"/>
            <a:ext cx="1857375" cy="425302"/>
          </a:xfrm>
          <a:prstGeom prst="rect">
            <a:avLst/>
          </a:prstGeom>
          <a:noFill/>
          <a:ln/>
        </p:spPr>
        <p:txBody>
          <a:bodyPr wrap="none" lIns="0" tIns="0" rIns="0" bIns="0" rtlCol="0" anchor="ctr">
            <a:normAutofit/>
          </a:bodyPr>
          <a:lstStyle/>
          <a:p>
            <a:r>
              <a:rPr lang="en-US" sz="685" b="1" dirty="0">
                <a:solidFill>
                  <a:srgbClr val="484746"/>
                </a:solidFill>
                <a:latin typeface="+mj-ea"/>
                <a:ea typeface="+mj-ea"/>
                <a:cs typeface="Inter" pitchFamily="34" charset="-120"/>
              </a:rPr>
              <a:t>「反配学習」を採用しています。30分の陽なラ</a:t>
            </a:r>
            <a:endParaRPr lang="en-US" sz="685" dirty="0">
              <a:latin typeface="+mj-ea"/>
              <a:ea typeface="+mj-ea"/>
            </a:endParaRPr>
          </a:p>
          <a:p>
            <a:r>
              <a:rPr lang="en-US" sz="685" b="1" dirty="0">
                <a:solidFill>
                  <a:srgbClr val="484746"/>
                </a:solidFill>
                <a:latin typeface="+mj-ea"/>
                <a:ea typeface="+mj-ea"/>
                <a:cs typeface="Inter" pitchFamily="34" charset="-120"/>
              </a:rPr>
              <a:t>イブ授業と30分のLMS自習を組み合わせ、時</a:t>
            </a:r>
            <a:endParaRPr lang="en-US" sz="685" dirty="0">
              <a:latin typeface="+mj-ea"/>
              <a:ea typeface="+mj-ea"/>
            </a:endParaRPr>
          </a:p>
          <a:p>
            <a:r>
              <a:rPr lang="en-US" sz="685" b="1" dirty="0">
                <a:solidFill>
                  <a:srgbClr val="484746"/>
                </a:solidFill>
                <a:latin typeface="+mj-ea"/>
                <a:ea typeface="+mj-ea"/>
                <a:cs typeface="Inter" pitchFamily="34" charset="-120"/>
              </a:rPr>
              <a:t>間で最大の学習効果(合協力)を引き出します。</a:t>
            </a:r>
            <a:endParaRPr lang="en-US" sz="685" dirty="0">
              <a:latin typeface="+mj-ea"/>
              <a:ea typeface="+mj-ea"/>
            </a:endParaRPr>
          </a:p>
        </p:txBody>
      </p:sp>
      <p:sp>
        <p:nvSpPr>
          <p:cNvPr id="34" name="Text 20"/>
          <p:cNvSpPr/>
          <p:nvPr/>
        </p:nvSpPr>
        <p:spPr>
          <a:xfrm>
            <a:off x="4023759" y="3040248"/>
            <a:ext cx="1458654" cy="192715"/>
          </a:xfrm>
          <a:prstGeom prst="rect">
            <a:avLst/>
          </a:prstGeom>
          <a:noFill/>
          <a:ln/>
        </p:spPr>
        <p:txBody>
          <a:bodyPr wrap="none" lIns="0" tIns="0" rIns="0" bIns="0" rtlCol="0" anchor="ctr">
            <a:normAutofit/>
          </a:bodyPr>
          <a:lstStyle/>
          <a:p>
            <a:r>
              <a:rPr lang="en-US" sz="1041" b="1" dirty="0">
                <a:solidFill>
                  <a:srgbClr val="353334"/>
                </a:solidFill>
                <a:latin typeface="+mj-ea"/>
                <a:ea typeface="+mj-ea"/>
                <a:cs typeface="Inter" pitchFamily="34" charset="-120"/>
              </a:rPr>
              <a:t>本当に効果が出ますか？</a:t>
            </a:r>
            <a:endParaRPr lang="en-US" sz="1041" dirty="0">
              <a:latin typeface="+mj-ea"/>
              <a:ea typeface="+mj-ea"/>
            </a:endParaRPr>
          </a:p>
        </p:txBody>
      </p:sp>
      <p:sp>
        <p:nvSpPr>
          <p:cNvPr id="35" name="Text 21"/>
          <p:cNvSpPr/>
          <p:nvPr/>
        </p:nvSpPr>
        <p:spPr>
          <a:xfrm>
            <a:off x="4027081" y="2850855"/>
            <a:ext cx="1066578" cy="186070"/>
          </a:xfrm>
          <a:prstGeom prst="rect">
            <a:avLst/>
          </a:prstGeom>
          <a:noFill/>
          <a:ln/>
        </p:spPr>
        <p:txBody>
          <a:bodyPr wrap="none" lIns="0" tIns="0" rIns="0" bIns="0" rtlCol="0" anchor="ctr">
            <a:normAutofit/>
          </a:bodyPr>
          <a:lstStyle/>
          <a:p>
            <a:r>
              <a:rPr lang="en-US" sz="1047" b="1" dirty="0">
                <a:solidFill>
                  <a:srgbClr val="302F2F"/>
                </a:solidFill>
                <a:latin typeface="+mj-ea"/>
                <a:ea typeface="+mj-ea"/>
                <a:cs typeface="Inter" pitchFamily="34" charset="-120"/>
              </a:rPr>
              <a:t>オンライン教育で</a:t>
            </a:r>
            <a:endParaRPr lang="en-US" sz="1047" dirty="0">
              <a:latin typeface="+mj-ea"/>
              <a:ea typeface="+mj-ea"/>
            </a:endParaRPr>
          </a:p>
        </p:txBody>
      </p:sp>
      <p:sp>
        <p:nvSpPr>
          <p:cNvPr id="36" name="Text 22"/>
          <p:cNvSpPr/>
          <p:nvPr/>
        </p:nvSpPr>
        <p:spPr>
          <a:xfrm>
            <a:off x="3269513" y="2854178"/>
            <a:ext cx="282427" cy="186070"/>
          </a:xfrm>
          <a:prstGeom prst="rect">
            <a:avLst/>
          </a:prstGeom>
          <a:noFill/>
          <a:ln/>
        </p:spPr>
        <p:txBody>
          <a:bodyPr wrap="none" lIns="0" tIns="0" rIns="0" bIns="0" rtlCol="0" anchor="ctr">
            <a:normAutofit fontScale="92500" lnSpcReduction="10000"/>
          </a:bodyPr>
          <a:lstStyle/>
          <a:p>
            <a:r>
              <a:rPr lang="en-US" sz="1449" b="1" dirty="0">
                <a:solidFill>
                  <a:srgbClr val="75B8BB"/>
                </a:solidFill>
                <a:latin typeface="+mj-ea"/>
                <a:ea typeface="+mj-ea"/>
                <a:cs typeface="Inter" pitchFamily="34" charset="-120"/>
              </a:rPr>
              <a:t>Q2</a:t>
            </a:r>
            <a:endParaRPr lang="en-US" sz="1449" dirty="0">
              <a:latin typeface="+mj-ea"/>
              <a:ea typeface="+mj-ea"/>
            </a:endParaRPr>
          </a:p>
        </p:txBody>
      </p:sp>
      <p:sp>
        <p:nvSpPr>
          <p:cNvPr id="37" name="Shape 23"/>
          <p:cNvSpPr/>
          <p:nvPr/>
        </p:nvSpPr>
        <p:spPr>
          <a:xfrm>
            <a:off x="199361" y="2744530"/>
            <a:ext cx="2860823" cy="1063256"/>
          </a:xfrm>
          <a:prstGeom prst="rect">
            <a:avLst/>
          </a:prstGeom>
          <a:solidFill>
            <a:srgbClr val="FCFCFA"/>
          </a:solidFill>
          <a:ln/>
        </p:spPr>
        <p:txBody>
          <a:bodyPr/>
          <a:lstStyle/>
          <a:p>
            <a:endParaRPr lang="ja-JP" altLang="en-US" sz="1350">
              <a:latin typeface="+mj-ea"/>
              <a:ea typeface="+mj-ea"/>
            </a:endParaRPr>
          </a:p>
        </p:txBody>
      </p:sp>
      <p:pic>
        <p:nvPicPr>
          <p:cNvPr id="38" name="Image 12" descr="preencoded.png"/>
          <p:cNvPicPr>
            <a:picLocks noChangeAspect="1"/>
          </p:cNvPicPr>
          <p:nvPr/>
        </p:nvPicPr>
        <p:blipFill>
          <a:blip r:embed="rId14"/>
          <a:stretch>
            <a:fillRect/>
          </a:stretch>
        </p:blipFill>
        <p:spPr>
          <a:xfrm>
            <a:off x="312332" y="2874114"/>
            <a:ext cx="704407" cy="807410"/>
          </a:xfrm>
          <a:prstGeom prst="rect">
            <a:avLst/>
          </a:prstGeom>
        </p:spPr>
      </p:pic>
      <p:pic>
        <p:nvPicPr>
          <p:cNvPr id="39" name="Image 13" descr="preencoded.png"/>
          <p:cNvPicPr>
            <a:picLocks noChangeAspect="1"/>
          </p:cNvPicPr>
          <p:nvPr/>
        </p:nvPicPr>
        <p:blipFill>
          <a:blip r:embed="rId15"/>
          <a:stretch>
            <a:fillRect/>
          </a:stretch>
        </p:blipFill>
        <p:spPr>
          <a:xfrm>
            <a:off x="402045" y="3116670"/>
            <a:ext cx="528305" cy="538273"/>
          </a:xfrm>
          <a:prstGeom prst="rect">
            <a:avLst/>
          </a:prstGeom>
        </p:spPr>
      </p:pic>
      <p:sp>
        <p:nvSpPr>
          <p:cNvPr id="40" name="Text 24"/>
          <p:cNvSpPr/>
          <p:nvPr/>
        </p:nvSpPr>
        <p:spPr>
          <a:xfrm>
            <a:off x="1066578" y="3279480"/>
            <a:ext cx="1850730" cy="425302"/>
          </a:xfrm>
          <a:prstGeom prst="rect">
            <a:avLst/>
          </a:prstGeom>
          <a:noFill/>
          <a:ln/>
        </p:spPr>
        <p:txBody>
          <a:bodyPr wrap="none" lIns="0" tIns="0" rIns="0" bIns="0" rtlCol="0" anchor="ctr">
            <a:normAutofit/>
          </a:bodyPr>
          <a:lstStyle/>
          <a:p>
            <a:r>
              <a:rPr lang="en-US" sz="644" b="1" dirty="0">
                <a:solidFill>
                  <a:srgbClr val="464442"/>
                </a:solidFill>
                <a:latin typeface="+mj-ea"/>
                <a:ea typeface="+mj-ea"/>
                <a:cs typeface="Inter" pitchFamily="34" charset="-120"/>
              </a:rPr>
              <a:t>制度上の「盾」となるためです。有資格者による</a:t>
            </a:r>
            <a:endParaRPr lang="en-US" sz="644" dirty="0">
              <a:latin typeface="+mj-ea"/>
              <a:ea typeface="+mj-ea"/>
            </a:endParaRPr>
          </a:p>
          <a:p>
            <a:r>
              <a:rPr lang="en-US" sz="644" b="1" dirty="0" err="1">
                <a:solidFill>
                  <a:srgbClr val="464442"/>
                </a:solidFill>
                <a:latin typeface="+mj-ea"/>
                <a:ea typeface="+mj-ea"/>
                <a:cs typeface="Inter" pitchFamily="34" charset="-120"/>
              </a:rPr>
              <a:t>指導と統一された記録があることで</a:t>
            </a:r>
            <a:r>
              <a:rPr lang="en-US" sz="644" b="1" dirty="0">
                <a:solidFill>
                  <a:srgbClr val="464442"/>
                </a:solidFill>
                <a:latin typeface="+mj-ea"/>
                <a:ea typeface="+mj-ea"/>
                <a:cs typeface="Inter" pitchFamily="34" charset="-120"/>
              </a:rPr>
              <a:t>、</a:t>
            </a:r>
            <a:r>
              <a:rPr lang="ja-JP" altLang="en-US" sz="644" b="1" dirty="0">
                <a:solidFill>
                  <a:srgbClr val="464442"/>
                </a:solidFill>
                <a:latin typeface="+mj-ea"/>
                <a:ea typeface="+mj-ea"/>
                <a:cs typeface="Inter" pitchFamily="34" charset="-120"/>
              </a:rPr>
              <a:t>監査</a:t>
            </a:r>
            <a:r>
              <a:rPr lang="en-US" sz="644" b="1" dirty="0" err="1">
                <a:solidFill>
                  <a:srgbClr val="464442"/>
                </a:solidFill>
                <a:latin typeface="+mj-ea"/>
                <a:ea typeface="+mj-ea"/>
                <a:cs typeface="Inter" pitchFamily="34" charset="-120"/>
              </a:rPr>
              <a:t>時に</a:t>
            </a:r>
            <a:endParaRPr lang="en-US" sz="644" dirty="0">
              <a:latin typeface="+mj-ea"/>
              <a:ea typeface="+mj-ea"/>
            </a:endParaRPr>
          </a:p>
          <a:p>
            <a:r>
              <a:rPr lang="en-US" sz="644" b="1" dirty="0">
                <a:solidFill>
                  <a:srgbClr val="464442"/>
                </a:solidFill>
                <a:latin typeface="+mj-ea"/>
                <a:ea typeface="+mj-ea"/>
                <a:cs typeface="Inter" pitchFamily="34" charset="-120"/>
              </a:rPr>
              <a:t>「説明貴任」を果たせる安全な運用を担保しま</a:t>
            </a:r>
            <a:endParaRPr lang="en-US" sz="644" dirty="0">
              <a:latin typeface="+mj-ea"/>
              <a:ea typeface="+mj-ea"/>
            </a:endParaRPr>
          </a:p>
          <a:p>
            <a:r>
              <a:rPr lang="en-US" sz="644" b="1" dirty="0">
                <a:solidFill>
                  <a:srgbClr val="464442"/>
                </a:solidFill>
                <a:latin typeface="+mj-ea"/>
                <a:ea typeface="+mj-ea"/>
                <a:cs typeface="Inter" pitchFamily="34" charset="-120"/>
              </a:rPr>
              <a:t>す。</a:t>
            </a:r>
            <a:endParaRPr lang="en-US" sz="644" dirty="0">
              <a:latin typeface="+mj-ea"/>
              <a:ea typeface="+mj-ea"/>
            </a:endParaRPr>
          </a:p>
        </p:txBody>
      </p:sp>
      <p:sp>
        <p:nvSpPr>
          <p:cNvPr id="41" name="Text 25"/>
          <p:cNvSpPr/>
          <p:nvPr/>
        </p:nvSpPr>
        <p:spPr>
          <a:xfrm>
            <a:off x="1073224" y="2850856"/>
            <a:ext cx="1850730" cy="378785"/>
          </a:xfrm>
          <a:prstGeom prst="rect">
            <a:avLst/>
          </a:prstGeom>
          <a:noFill/>
          <a:ln/>
        </p:spPr>
        <p:txBody>
          <a:bodyPr wrap="none" lIns="0" tIns="0" rIns="0" bIns="0" rtlCol="0" anchor="ctr">
            <a:normAutofit/>
          </a:bodyPr>
          <a:lstStyle/>
          <a:p>
            <a:r>
              <a:rPr lang="en-US" sz="1005" b="1" dirty="0">
                <a:solidFill>
                  <a:srgbClr val="333232"/>
                </a:solidFill>
                <a:latin typeface="+mj-ea"/>
                <a:ea typeface="+mj-ea"/>
                <a:cs typeface="Inter" pitchFamily="34" charset="-120"/>
              </a:rPr>
              <a:t>なぜ国家資格者(登録日本語教</a:t>
            </a:r>
            <a:endParaRPr lang="en-US" sz="1005" dirty="0">
              <a:latin typeface="+mj-ea"/>
              <a:ea typeface="+mj-ea"/>
            </a:endParaRPr>
          </a:p>
          <a:p>
            <a:r>
              <a:rPr lang="en-US" sz="1005" b="1" dirty="0">
                <a:solidFill>
                  <a:srgbClr val="333232"/>
                </a:solidFill>
                <a:latin typeface="+mj-ea"/>
                <a:ea typeface="+mj-ea"/>
                <a:cs typeface="Inter" pitchFamily="34" charset="-120"/>
              </a:rPr>
              <a:t>員)が必要なのですか？</a:t>
            </a:r>
            <a:endParaRPr lang="en-US" sz="1005" dirty="0">
              <a:latin typeface="+mj-ea"/>
              <a:ea typeface="+mj-ea"/>
            </a:endParaRPr>
          </a:p>
        </p:txBody>
      </p:sp>
      <p:sp>
        <p:nvSpPr>
          <p:cNvPr id="42" name="Text 26"/>
          <p:cNvSpPr/>
          <p:nvPr/>
        </p:nvSpPr>
        <p:spPr>
          <a:xfrm>
            <a:off x="325623" y="2857500"/>
            <a:ext cx="245878" cy="186070"/>
          </a:xfrm>
          <a:prstGeom prst="rect">
            <a:avLst/>
          </a:prstGeom>
          <a:noFill/>
          <a:ln/>
        </p:spPr>
        <p:txBody>
          <a:bodyPr wrap="none" lIns="0" tIns="0" rIns="0" bIns="0" rtlCol="0" anchor="ctr">
            <a:normAutofit fontScale="92500" lnSpcReduction="10000"/>
          </a:bodyPr>
          <a:lstStyle/>
          <a:p>
            <a:r>
              <a:rPr lang="en-US" sz="1449" b="1" dirty="0">
                <a:solidFill>
                  <a:srgbClr val="77B8BC"/>
                </a:solidFill>
                <a:latin typeface="+mj-ea"/>
                <a:ea typeface="+mj-ea"/>
                <a:cs typeface="Inter" pitchFamily="34" charset="-120"/>
              </a:rPr>
              <a:t>Q1</a:t>
            </a:r>
            <a:endParaRPr lang="en-US" sz="1449" dirty="0">
              <a:latin typeface="+mj-ea"/>
              <a:ea typeface="+mj-ea"/>
            </a:endParaRPr>
          </a:p>
        </p:txBody>
      </p:sp>
      <p:sp>
        <p:nvSpPr>
          <p:cNvPr id="43" name="Text 27"/>
          <p:cNvSpPr/>
          <p:nvPr/>
        </p:nvSpPr>
        <p:spPr>
          <a:xfrm>
            <a:off x="4778006" y="2289324"/>
            <a:ext cx="4030404" cy="139552"/>
          </a:xfrm>
          <a:prstGeom prst="rect">
            <a:avLst/>
          </a:prstGeom>
          <a:noFill/>
          <a:ln/>
        </p:spPr>
        <p:txBody>
          <a:bodyPr wrap="none" lIns="0" tIns="0" rIns="0" bIns="0" rtlCol="0" anchor="ctr">
            <a:normAutofit/>
          </a:bodyPr>
          <a:lstStyle/>
          <a:p>
            <a:r>
              <a:rPr lang="en-US" sz="549" dirty="0">
                <a:solidFill>
                  <a:srgbClr val="4C4B4C"/>
                </a:solidFill>
                <a:latin typeface="+mj-ea"/>
                <a:ea typeface="+mj-ea"/>
                <a:cs typeface="Inter" pitchFamily="34" charset="-120"/>
              </a:rPr>
              <a:t>日本語教育(LMS)を接として、生活支援、医療、キャリア形成までをシームレスに支える次世代の共生インフラを目指します。</a:t>
            </a:r>
            <a:endParaRPr lang="en-US" sz="549" dirty="0">
              <a:latin typeface="+mj-ea"/>
              <a:ea typeface="+mj-ea"/>
            </a:endParaRPr>
          </a:p>
        </p:txBody>
      </p:sp>
      <p:sp>
        <p:nvSpPr>
          <p:cNvPr id="44" name="Text 28"/>
          <p:cNvSpPr/>
          <p:nvPr/>
        </p:nvSpPr>
        <p:spPr>
          <a:xfrm>
            <a:off x="8143875" y="2036800"/>
            <a:ext cx="631308" cy="152843"/>
          </a:xfrm>
          <a:prstGeom prst="rect">
            <a:avLst/>
          </a:prstGeom>
          <a:noFill/>
          <a:ln/>
        </p:spPr>
        <p:txBody>
          <a:bodyPr wrap="none" lIns="0" tIns="0" rIns="0" bIns="0" rtlCol="0" anchor="ctr">
            <a:normAutofit/>
          </a:bodyPr>
          <a:lstStyle/>
          <a:p>
            <a:r>
              <a:rPr lang="en-US" sz="824" b="1" dirty="0">
                <a:solidFill>
                  <a:srgbClr val="3C3B3C"/>
                </a:solidFill>
                <a:latin typeface="+mj-ea"/>
                <a:ea typeface="+mj-ea"/>
                <a:cs typeface="Inter" pitchFamily="34" charset="-120"/>
              </a:rPr>
              <a:t>キャリア形成</a:t>
            </a:r>
            <a:endParaRPr lang="en-US" sz="824" dirty="0">
              <a:latin typeface="+mj-ea"/>
              <a:ea typeface="+mj-ea"/>
            </a:endParaRPr>
          </a:p>
        </p:txBody>
      </p:sp>
      <p:sp>
        <p:nvSpPr>
          <p:cNvPr id="45" name="Text 29"/>
          <p:cNvSpPr/>
          <p:nvPr/>
        </p:nvSpPr>
        <p:spPr>
          <a:xfrm>
            <a:off x="7196914" y="2036475"/>
            <a:ext cx="242555" cy="152843"/>
          </a:xfrm>
          <a:prstGeom prst="rect">
            <a:avLst/>
          </a:prstGeom>
          <a:noFill/>
          <a:ln/>
        </p:spPr>
        <p:txBody>
          <a:bodyPr wrap="none" lIns="0" tIns="0" rIns="0" bIns="0" rtlCol="0" anchor="ctr">
            <a:normAutofit/>
          </a:bodyPr>
          <a:lstStyle/>
          <a:p>
            <a:r>
              <a:rPr lang="ja-JP" altLang="en-US" sz="952" b="1" dirty="0">
                <a:solidFill>
                  <a:srgbClr val="3B3B3C"/>
                </a:solidFill>
                <a:latin typeface="+mj-ea"/>
                <a:ea typeface="+mj-ea"/>
                <a:cs typeface="Inter" pitchFamily="34" charset="-120"/>
              </a:rPr>
              <a:t>生活支援</a:t>
            </a:r>
            <a:endParaRPr lang="en-US" sz="952" dirty="0">
              <a:latin typeface="+mj-ea"/>
              <a:ea typeface="+mj-ea"/>
            </a:endParaRPr>
          </a:p>
        </p:txBody>
      </p:sp>
      <p:sp>
        <p:nvSpPr>
          <p:cNvPr id="46" name="Text 30"/>
          <p:cNvSpPr/>
          <p:nvPr/>
        </p:nvSpPr>
        <p:spPr>
          <a:xfrm>
            <a:off x="5927652" y="2033478"/>
            <a:ext cx="461852" cy="159488"/>
          </a:xfrm>
          <a:prstGeom prst="rect">
            <a:avLst/>
          </a:prstGeom>
          <a:noFill/>
          <a:ln/>
        </p:spPr>
        <p:txBody>
          <a:bodyPr wrap="none" lIns="0" tIns="0" rIns="0" bIns="0" rtlCol="0" anchor="ctr">
            <a:normAutofit/>
          </a:bodyPr>
          <a:lstStyle/>
          <a:p>
            <a:r>
              <a:rPr lang="ja-JP" altLang="en-US" sz="908" b="1" dirty="0">
                <a:solidFill>
                  <a:srgbClr val="414043"/>
                </a:solidFill>
                <a:latin typeface="+mj-ea"/>
                <a:ea typeface="+mj-ea"/>
                <a:cs typeface="Inter" pitchFamily="34" charset="-120"/>
              </a:rPr>
              <a:t>特定技能</a:t>
            </a:r>
            <a:endParaRPr lang="en-US" sz="908" dirty="0">
              <a:latin typeface="+mj-ea"/>
              <a:ea typeface="+mj-ea"/>
            </a:endParaRPr>
          </a:p>
        </p:txBody>
      </p:sp>
      <p:sp>
        <p:nvSpPr>
          <p:cNvPr id="47" name="Text 31"/>
          <p:cNvSpPr/>
          <p:nvPr/>
        </p:nvSpPr>
        <p:spPr>
          <a:xfrm>
            <a:off x="4691616" y="2033478"/>
            <a:ext cx="877186" cy="156166"/>
          </a:xfrm>
          <a:prstGeom prst="rect">
            <a:avLst/>
          </a:prstGeom>
          <a:noFill/>
          <a:ln/>
        </p:spPr>
        <p:txBody>
          <a:bodyPr wrap="none" lIns="0" tIns="0" rIns="0" bIns="0" rtlCol="0" anchor="ctr">
            <a:normAutofit/>
          </a:bodyPr>
          <a:lstStyle/>
          <a:p>
            <a:r>
              <a:rPr lang="en-US" sz="890" b="1" dirty="0">
                <a:solidFill>
                  <a:srgbClr val="3E3D3F"/>
                </a:solidFill>
                <a:latin typeface="+mj-ea"/>
                <a:ea typeface="+mj-ea"/>
                <a:cs typeface="Inter" pitchFamily="34" charset="-120"/>
              </a:rPr>
              <a:t>日本語教育(LMS)</a:t>
            </a:r>
            <a:endParaRPr lang="en-US" sz="890" dirty="0">
              <a:latin typeface="+mj-ea"/>
              <a:ea typeface="+mj-ea"/>
            </a:endParaRPr>
          </a:p>
        </p:txBody>
      </p:sp>
      <p:pic>
        <p:nvPicPr>
          <p:cNvPr id="48" name="Image 14" descr="preencoded.png"/>
          <p:cNvPicPr>
            <a:picLocks noChangeAspect="1"/>
          </p:cNvPicPr>
          <p:nvPr/>
        </p:nvPicPr>
        <p:blipFill>
          <a:blip r:embed="rId16"/>
          <a:stretch>
            <a:fillRect/>
          </a:stretch>
        </p:blipFill>
        <p:spPr>
          <a:xfrm>
            <a:off x="8250202" y="1598206"/>
            <a:ext cx="388753" cy="392076"/>
          </a:xfrm>
          <a:prstGeom prst="rect">
            <a:avLst/>
          </a:prstGeom>
        </p:spPr>
      </p:pic>
      <p:pic>
        <p:nvPicPr>
          <p:cNvPr id="50" name="Image 16" descr="preencoded.png"/>
          <p:cNvPicPr>
            <a:picLocks noChangeAspect="1"/>
          </p:cNvPicPr>
          <p:nvPr/>
        </p:nvPicPr>
        <p:blipFill>
          <a:blip r:embed="rId17"/>
          <a:stretch>
            <a:fillRect/>
          </a:stretch>
        </p:blipFill>
        <p:spPr>
          <a:xfrm>
            <a:off x="7201165" y="1603191"/>
            <a:ext cx="398721" cy="395398"/>
          </a:xfrm>
          <a:prstGeom prst="rect">
            <a:avLst/>
          </a:prstGeom>
        </p:spPr>
      </p:pic>
      <p:pic>
        <p:nvPicPr>
          <p:cNvPr id="51" name="Image 17" descr="preencoded.png"/>
          <p:cNvPicPr>
            <a:picLocks noChangeAspect="1"/>
          </p:cNvPicPr>
          <p:nvPr/>
        </p:nvPicPr>
        <p:blipFill>
          <a:blip r:embed="rId18"/>
          <a:stretch>
            <a:fillRect/>
          </a:stretch>
        </p:blipFill>
        <p:spPr>
          <a:xfrm>
            <a:off x="4890978" y="1598206"/>
            <a:ext cx="471820" cy="372140"/>
          </a:xfrm>
          <a:prstGeom prst="rect">
            <a:avLst/>
          </a:prstGeom>
        </p:spPr>
      </p:pic>
      <p:sp>
        <p:nvSpPr>
          <p:cNvPr id="53" name="Text 33"/>
          <p:cNvSpPr/>
          <p:nvPr/>
        </p:nvSpPr>
        <p:spPr>
          <a:xfrm>
            <a:off x="890478" y="1707856"/>
            <a:ext cx="2844209" cy="212651"/>
          </a:xfrm>
          <a:prstGeom prst="rect">
            <a:avLst/>
          </a:prstGeom>
          <a:noFill/>
          <a:ln/>
        </p:spPr>
        <p:txBody>
          <a:bodyPr wrap="none" lIns="0" tIns="0" rIns="0" bIns="0" rtlCol="0" anchor="ctr">
            <a:normAutofit/>
          </a:bodyPr>
          <a:lstStyle/>
          <a:p>
            <a:r>
              <a:rPr lang="en-US" sz="1180" b="1" dirty="0">
                <a:solidFill>
                  <a:srgbClr val="39393B"/>
                </a:solidFill>
                <a:latin typeface="+mj-ea"/>
                <a:ea typeface="+mj-ea"/>
                <a:cs typeface="Inter" pitchFamily="34" charset="-120"/>
              </a:rPr>
              <a:t>迎え入れるための社会基盤を構築します。</a:t>
            </a:r>
            <a:endParaRPr lang="en-US" sz="1180" dirty="0">
              <a:latin typeface="+mj-ea"/>
              <a:ea typeface="+mj-ea"/>
            </a:endParaRPr>
          </a:p>
        </p:txBody>
      </p:sp>
      <p:sp>
        <p:nvSpPr>
          <p:cNvPr id="54" name="Text 34"/>
          <p:cNvSpPr/>
          <p:nvPr/>
        </p:nvSpPr>
        <p:spPr>
          <a:xfrm>
            <a:off x="890478" y="1465300"/>
            <a:ext cx="2332517" cy="219297"/>
          </a:xfrm>
          <a:prstGeom prst="rect">
            <a:avLst/>
          </a:prstGeom>
          <a:noFill/>
          <a:ln/>
        </p:spPr>
        <p:txBody>
          <a:bodyPr wrap="none" lIns="0" tIns="0" rIns="0" bIns="0" rtlCol="0" anchor="ctr">
            <a:normAutofit/>
          </a:bodyPr>
          <a:lstStyle/>
          <a:p>
            <a:r>
              <a:rPr lang="en-US" sz="1141" b="1" dirty="0">
                <a:solidFill>
                  <a:srgbClr val="454648"/>
                </a:solidFill>
                <a:latin typeface="+mj-ea"/>
                <a:ea typeface="+mj-ea"/>
                <a:cs typeface="Inter" pitchFamily="34" charset="-120"/>
              </a:rPr>
              <a:t>共に未来を創る「基幹人材」として</a:t>
            </a:r>
            <a:endParaRPr lang="en-US" sz="1141" dirty="0">
              <a:latin typeface="+mj-ea"/>
              <a:ea typeface="+mj-ea"/>
            </a:endParaRPr>
          </a:p>
        </p:txBody>
      </p:sp>
      <p:sp>
        <p:nvSpPr>
          <p:cNvPr id="56" name="Text 35"/>
          <p:cNvSpPr/>
          <p:nvPr/>
        </p:nvSpPr>
        <p:spPr>
          <a:xfrm>
            <a:off x="890478" y="1216100"/>
            <a:ext cx="2349131" cy="229265"/>
          </a:xfrm>
          <a:prstGeom prst="rect">
            <a:avLst/>
          </a:prstGeom>
          <a:noFill/>
          <a:ln/>
        </p:spPr>
        <p:txBody>
          <a:bodyPr wrap="none" lIns="0" tIns="0" rIns="0" bIns="0" rtlCol="0" anchor="ctr">
            <a:normAutofit/>
          </a:bodyPr>
          <a:lstStyle/>
          <a:p>
            <a:r>
              <a:rPr lang="en-US" sz="1151" b="1" dirty="0" err="1">
                <a:solidFill>
                  <a:srgbClr val="424246"/>
                </a:solidFill>
                <a:latin typeface="+mj-ea"/>
                <a:ea typeface="+mj-ea"/>
                <a:cs typeface="Inter" pitchFamily="34" charset="-120"/>
              </a:rPr>
              <a:t>外国人材を単なる「労働力」ではな</a:t>
            </a:r>
            <a:r>
              <a:rPr lang="ja-JP" altLang="en-US" sz="1151" b="1" dirty="0">
                <a:solidFill>
                  <a:srgbClr val="424246"/>
                </a:solidFill>
                <a:latin typeface="+mj-ea"/>
                <a:ea typeface="+mj-ea"/>
                <a:cs typeface="Inter" pitchFamily="34" charset="-120"/>
              </a:rPr>
              <a:t>く</a:t>
            </a:r>
            <a:endParaRPr lang="en-US" sz="1151" dirty="0">
              <a:latin typeface="+mj-ea"/>
              <a:ea typeface="+mj-ea"/>
            </a:endParaRPr>
          </a:p>
        </p:txBody>
      </p:sp>
      <p:pic>
        <p:nvPicPr>
          <p:cNvPr id="57" name="Image 19" descr="preencoded.png"/>
          <p:cNvPicPr>
            <a:picLocks noChangeAspect="1"/>
          </p:cNvPicPr>
          <p:nvPr/>
        </p:nvPicPr>
        <p:blipFill>
          <a:blip r:embed="rId19"/>
          <a:stretch>
            <a:fillRect/>
          </a:stretch>
        </p:blipFill>
        <p:spPr>
          <a:xfrm>
            <a:off x="644600" y="1216099"/>
            <a:ext cx="162811" cy="136230"/>
          </a:xfrm>
          <a:prstGeom prst="rect">
            <a:avLst/>
          </a:prstGeom>
        </p:spPr>
      </p:pic>
      <p:sp>
        <p:nvSpPr>
          <p:cNvPr id="58" name="Text 36"/>
          <p:cNvSpPr/>
          <p:nvPr/>
        </p:nvSpPr>
        <p:spPr>
          <a:xfrm>
            <a:off x="5399347" y="1003449"/>
            <a:ext cx="2791047" cy="206006"/>
          </a:xfrm>
          <a:prstGeom prst="rect">
            <a:avLst/>
          </a:prstGeom>
          <a:noFill/>
          <a:ln/>
        </p:spPr>
        <p:txBody>
          <a:bodyPr wrap="none" lIns="0" tIns="0" rIns="0" bIns="0" rtlCol="0" anchor="ctr">
            <a:normAutofit/>
          </a:bodyPr>
          <a:lstStyle/>
          <a:p>
            <a:r>
              <a:rPr lang="en-US" sz="1088" b="1" dirty="0">
                <a:solidFill>
                  <a:srgbClr val="383737"/>
                </a:solidFill>
                <a:latin typeface="+mj-ea"/>
                <a:ea typeface="+mj-ea"/>
                <a:cs typeface="Inter" pitchFamily="34" charset="-120"/>
              </a:rPr>
              <a:t>総合ライフサポートプラットフォームの構築</a:t>
            </a:r>
            <a:endParaRPr lang="en-US" sz="1088" dirty="0">
              <a:latin typeface="+mj-ea"/>
              <a:ea typeface="+mj-ea"/>
            </a:endParaRPr>
          </a:p>
        </p:txBody>
      </p:sp>
      <p:sp>
        <p:nvSpPr>
          <p:cNvPr id="59" name="Text 37"/>
          <p:cNvSpPr/>
          <p:nvPr/>
        </p:nvSpPr>
        <p:spPr>
          <a:xfrm>
            <a:off x="269137" y="146199"/>
            <a:ext cx="4658390" cy="388753"/>
          </a:xfrm>
          <a:prstGeom prst="rect">
            <a:avLst/>
          </a:prstGeom>
          <a:noFill/>
          <a:ln/>
        </p:spPr>
        <p:txBody>
          <a:bodyPr wrap="none" lIns="0" tIns="0" rIns="0" bIns="0" rtlCol="0" anchor="ctr">
            <a:normAutofit/>
          </a:bodyPr>
          <a:lstStyle/>
          <a:p>
            <a:r>
              <a:rPr lang="en-US" sz="2438" b="1" dirty="0">
                <a:solidFill>
                  <a:srgbClr val="417898"/>
                </a:solidFill>
                <a:latin typeface="+mj-ea"/>
                <a:ea typeface="+mj-ea"/>
                <a:cs typeface="Inter" pitchFamily="34" charset="-120"/>
              </a:rPr>
              <a:t>日本を、世界から選ばれる国へ。</a:t>
            </a:r>
            <a:endParaRPr lang="en-US" sz="2438" dirty="0">
              <a:latin typeface="+mj-ea"/>
              <a:ea typeface="+mj-ea"/>
            </a:endParaRPr>
          </a:p>
        </p:txBody>
      </p:sp>
      <p:pic>
        <p:nvPicPr>
          <p:cNvPr id="60" name="Image 19" descr="preencoded.png">
            <a:extLst>
              <a:ext uri="{FF2B5EF4-FFF2-40B4-BE49-F238E27FC236}">
                <a16:creationId xmlns:a16="http://schemas.microsoft.com/office/drawing/2014/main" id="{E7AF7EFE-88FF-7A05-2B98-EAA5B4582E2B}"/>
              </a:ext>
            </a:extLst>
          </p:cNvPr>
          <p:cNvPicPr>
            <a:picLocks noChangeAspect="1"/>
          </p:cNvPicPr>
          <p:nvPr/>
        </p:nvPicPr>
        <p:blipFill>
          <a:blip r:embed="rId19"/>
          <a:stretch>
            <a:fillRect/>
          </a:stretch>
        </p:blipFill>
        <p:spPr>
          <a:xfrm flipH="1">
            <a:off x="3507084" y="1649250"/>
            <a:ext cx="162811" cy="136230"/>
          </a:xfrm>
          <a:prstGeom prst="rect">
            <a:avLst/>
          </a:prstGeom>
        </p:spPr>
      </p:pic>
      <p:pic>
        <p:nvPicPr>
          <p:cNvPr id="61" name="Image 3" descr="preencoded.png">
            <a:extLst>
              <a:ext uri="{FF2B5EF4-FFF2-40B4-BE49-F238E27FC236}">
                <a16:creationId xmlns:a16="http://schemas.microsoft.com/office/drawing/2014/main" id="{DE62EB3F-F4D8-A7EA-E799-D4EA77281B90}"/>
              </a:ext>
            </a:extLst>
          </p:cNvPr>
          <p:cNvPicPr>
            <a:picLocks noChangeAspect="1"/>
          </p:cNvPicPr>
          <p:nvPr/>
        </p:nvPicPr>
        <p:blipFill>
          <a:blip r:embed="rId20"/>
          <a:srcRect l="-6406" t="-7261" r="42348" b="-1681"/>
          <a:stretch/>
        </p:blipFill>
        <p:spPr>
          <a:xfrm>
            <a:off x="5872809" y="1504343"/>
            <a:ext cx="398721" cy="473480"/>
          </a:xfrm>
          <a:prstGeom prst="rect">
            <a:avLst/>
          </a:prstGeom>
        </p:spPr>
      </p:pic>
      <p:pic>
        <p:nvPicPr>
          <p:cNvPr id="62" name="Image 4" descr="preencoded.png">
            <a:extLst>
              <a:ext uri="{FF2B5EF4-FFF2-40B4-BE49-F238E27FC236}">
                <a16:creationId xmlns:a16="http://schemas.microsoft.com/office/drawing/2014/main" id="{B538410F-6718-130B-A0EC-85A92263E46A}"/>
              </a:ext>
            </a:extLst>
          </p:cNvPr>
          <p:cNvPicPr>
            <a:picLocks noChangeAspect="1"/>
          </p:cNvPicPr>
          <p:nvPr/>
        </p:nvPicPr>
        <p:blipFill>
          <a:blip r:embed="rId21"/>
          <a:stretch>
            <a:fillRect/>
          </a:stretch>
        </p:blipFill>
        <p:spPr>
          <a:xfrm>
            <a:off x="6148733" y="1596546"/>
            <a:ext cx="305761" cy="388753"/>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23259" y="0"/>
            <a:ext cx="9144000" cy="5103628"/>
          </a:xfrm>
          <a:prstGeom prst="rect">
            <a:avLst/>
          </a:prstGeom>
        </p:spPr>
      </p:pic>
      <p:pic>
        <p:nvPicPr>
          <p:cNvPr id="3" name="Image 1" descr="preencoded.png"/>
          <p:cNvPicPr>
            <a:picLocks noChangeAspect="1"/>
          </p:cNvPicPr>
          <p:nvPr/>
        </p:nvPicPr>
        <p:blipFill>
          <a:blip r:embed="rId4"/>
          <a:stretch>
            <a:fillRect/>
          </a:stretch>
        </p:blipFill>
        <p:spPr>
          <a:xfrm>
            <a:off x="2860824" y="1739217"/>
            <a:ext cx="19936" cy="112971"/>
          </a:xfrm>
          <a:prstGeom prst="rect">
            <a:avLst/>
          </a:prstGeom>
        </p:spPr>
      </p:pic>
      <p:pic>
        <p:nvPicPr>
          <p:cNvPr id="4" name="Image 2" descr="preencoded.png"/>
          <p:cNvPicPr>
            <a:picLocks noChangeAspect="1"/>
          </p:cNvPicPr>
          <p:nvPr/>
        </p:nvPicPr>
        <p:blipFill>
          <a:blip r:embed="rId5"/>
          <a:stretch>
            <a:fillRect/>
          </a:stretch>
        </p:blipFill>
        <p:spPr>
          <a:xfrm>
            <a:off x="7572375" y="448561"/>
            <a:ext cx="13291" cy="109648"/>
          </a:xfrm>
          <a:prstGeom prst="rect">
            <a:avLst/>
          </a:prstGeom>
        </p:spPr>
      </p:pic>
      <p:pic>
        <p:nvPicPr>
          <p:cNvPr id="7" name="Image 5" descr="preencoded.png"/>
          <p:cNvPicPr>
            <a:picLocks noChangeAspect="1"/>
          </p:cNvPicPr>
          <p:nvPr/>
        </p:nvPicPr>
        <p:blipFill>
          <a:blip r:embed="rId6"/>
          <a:stretch>
            <a:fillRect/>
          </a:stretch>
        </p:blipFill>
        <p:spPr>
          <a:xfrm>
            <a:off x="569196" y="2092200"/>
            <a:ext cx="3920756" cy="2299291"/>
          </a:xfrm>
          <a:prstGeom prst="rect">
            <a:avLst/>
          </a:prstGeom>
        </p:spPr>
      </p:pic>
      <p:pic>
        <p:nvPicPr>
          <p:cNvPr id="8" name="Image 6" descr="preencoded.png"/>
          <p:cNvPicPr>
            <a:picLocks noChangeAspect="1"/>
          </p:cNvPicPr>
          <p:nvPr/>
        </p:nvPicPr>
        <p:blipFill>
          <a:blip r:embed="rId7"/>
          <a:stretch>
            <a:fillRect/>
          </a:stretch>
        </p:blipFill>
        <p:spPr>
          <a:xfrm>
            <a:off x="5867844" y="1735894"/>
            <a:ext cx="960253" cy="139552"/>
          </a:xfrm>
          <a:prstGeom prst="rect">
            <a:avLst/>
          </a:prstGeom>
        </p:spPr>
      </p:pic>
      <p:sp>
        <p:nvSpPr>
          <p:cNvPr id="9" name="Shape 0"/>
          <p:cNvSpPr/>
          <p:nvPr/>
        </p:nvSpPr>
        <p:spPr>
          <a:xfrm>
            <a:off x="8389753" y="4917558"/>
            <a:ext cx="730988" cy="172779"/>
          </a:xfrm>
          <a:prstGeom prst="rect">
            <a:avLst/>
          </a:prstGeom>
          <a:solidFill>
            <a:srgbClr val="F3F0E7"/>
          </a:solidFill>
          <a:ln/>
        </p:spPr>
        <p:txBody>
          <a:bodyPr/>
          <a:lstStyle/>
          <a:p>
            <a:endParaRPr lang="ja-JP" altLang="en-US"/>
          </a:p>
        </p:txBody>
      </p:sp>
      <p:pic>
        <p:nvPicPr>
          <p:cNvPr id="15" name="Image 9" descr="preencoded.png"/>
          <p:cNvPicPr>
            <a:picLocks noChangeAspect="1"/>
          </p:cNvPicPr>
          <p:nvPr/>
        </p:nvPicPr>
        <p:blipFill>
          <a:blip r:embed="rId8"/>
          <a:stretch>
            <a:fillRect/>
          </a:stretch>
        </p:blipFill>
        <p:spPr>
          <a:xfrm>
            <a:off x="8054163" y="93035"/>
            <a:ext cx="1089837" cy="1069901"/>
          </a:xfrm>
          <a:prstGeom prst="rect">
            <a:avLst/>
          </a:prstGeom>
        </p:spPr>
      </p:pic>
      <p:sp>
        <p:nvSpPr>
          <p:cNvPr id="17" name="Text 4"/>
          <p:cNvSpPr/>
          <p:nvPr/>
        </p:nvSpPr>
        <p:spPr>
          <a:xfrm>
            <a:off x="959611" y="4701993"/>
            <a:ext cx="7060683" cy="275782"/>
          </a:xfrm>
          <a:prstGeom prst="rect">
            <a:avLst/>
          </a:prstGeom>
          <a:noFill/>
          <a:ln/>
        </p:spPr>
        <p:txBody>
          <a:bodyPr wrap="none" lIns="0" tIns="0" rIns="0" bIns="0" rtlCol="0" anchor="ctr">
            <a:normAutofit/>
          </a:bodyPr>
          <a:lstStyle/>
          <a:p>
            <a:pPr marL="0" indent="0" algn="l">
              <a:buNone/>
            </a:pPr>
            <a:r>
              <a:rPr lang="ja-JP" altLang="en-US" sz="1536" b="1" dirty="0">
                <a:solidFill>
                  <a:srgbClr val="333F56"/>
                </a:solidFill>
                <a:latin typeface="+mj-ea"/>
                <a:ea typeface="+mj-ea"/>
                <a:cs typeface="Inter" pitchFamily="34" charset="-120"/>
              </a:rPr>
              <a:t>コミュニケー</a:t>
            </a:r>
            <a:r>
              <a:rPr lang="en-US" sz="1536" b="1" dirty="0" err="1">
                <a:solidFill>
                  <a:srgbClr val="333F56"/>
                </a:solidFill>
                <a:latin typeface="+mj-ea"/>
                <a:ea typeface="+mj-ea"/>
                <a:cs typeface="Inter" pitchFamily="34" charset="-120"/>
              </a:rPr>
              <a:t>ションの中心となる日本語教育こそが、共生社会の第一歩である</a:t>
            </a:r>
            <a:r>
              <a:rPr lang="en-US" sz="1536" b="1" dirty="0">
                <a:solidFill>
                  <a:srgbClr val="333F56"/>
                </a:solidFill>
                <a:latin typeface="+mj-ea"/>
                <a:ea typeface="+mj-ea"/>
                <a:cs typeface="Inter" pitchFamily="34" charset="-120"/>
              </a:rPr>
              <a:t>。</a:t>
            </a:r>
            <a:endParaRPr lang="en-US" sz="1536" dirty="0">
              <a:latin typeface="+mj-ea"/>
              <a:ea typeface="+mj-ea"/>
            </a:endParaRPr>
          </a:p>
        </p:txBody>
      </p:sp>
      <p:pic>
        <p:nvPicPr>
          <p:cNvPr id="18" name="Image 11" descr="preencoded.png"/>
          <p:cNvPicPr>
            <a:picLocks noChangeAspect="1"/>
          </p:cNvPicPr>
          <p:nvPr/>
        </p:nvPicPr>
        <p:blipFill>
          <a:blip r:embed="rId9"/>
          <a:stretch>
            <a:fillRect/>
          </a:stretch>
        </p:blipFill>
        <p:spPr>
          <a:xfrm>
            <a:off x="305686" y="215974"/>
            <a:ext cx="16613" cy="375462"/>
          </a:xfrm>
          <a:prstGeom prst="rect">
            <a:avLst/>
          </a:prstGeom>
        </p:spPr>
      </p:pic>
      <p:sp>
        <p:nvSpPr>
          <p:cNvPr id="19" name="Text 5"/>
          <p:cNvSpPr/>
          <p:nvPr/>
        </p:nvSpPr>
        <p:spPr>
          <a:xfrm>
            <a:off x="574823" y="1352328"/>
            <a:ext cx="2146448" cy="222619"/>
          </a:xfrm>
          <a:prstGeom prst="rect">
            <a:avLst/>
          </a:prstGeom>
          <a:noFill/>
          <a:ln/>
        </p:spPr>
        <p:txBody>
          <a:bodyPr wrap="none" lIns="0" tIns="0" rIns="0" bIns="0" rtlCol="0" anchor="ctr">
            <a:normAutofit/>
          </a:bodyPr>
          <a:lstStyle/>
          <a:p>
            <a:pPr marL="0" indent="0" algn="l">
              <a:buNone/>
            </a:pPr>
            <a:endParaRPr lang="en-US" sz="1248" dirty="0"/>
          </a:p>
        </p:txBody>
      </p:sp>
      <p:sp>
        <p:nvSpPr>
          <p:cNvPr id="20" name="Text 6"/>
          <p:cNvSpPr/>
          <p:nvPr/>
        </p:nvSpPr>
        <p:spPr>
          <a:xfrm>
            <a:off x="493059" y="931486"/>
            <a:ext cx="8140552" cy="690752"/>
          </a:xfrm>
          <a:prstGeom prst="rect">
            <a:avLst/>
          </a:prstGeom>
          <a:noFill/>
          <a:ln/>
        </p:spPr>
        <p:txBody>
          <a:bodyPr wrap="none" lIns="0" tIns="0" rIns="0" bIns="0" rtlCol="0" anchor="ctr">
            <a:normAutofit/>
          </a:bodyPr>
          <a:lstStyle/>
          <a:p>
            <a:r>
              <a:rPr lang="en-US" sz="1600" b="1" dirty="0" err="1">
                <a:solidFill>
                  <a:srgbClr val="444E5E"/>
                </a:solidFill>
                <a:latin typeface="UD デジタル 教科書体 N-B" panose="02020700000000000000" pitchFamily="17" charset="-128"/>
                <a:ea typeface="UD デジタル 教科書体 N-B" panose="02020700000000000000" pitchFamily="17" charset="-128"/>
                <a:cs typeface="Inter" pitchFamily="34" charset="-120"/>
              </a:rPr>
              <a:t>深刻な労働力不足と、外国人材受け入れにおける</a:t>
            </a:r>
            <a:r>
              <a:rPr lang="en-US" altLang="ja-JP" sz="1600" b="1" dirty="0" err="1">
                <a:solidFill>
                  <a:srgbClr val="434C5B"/>
                </a:solidFill>
                <a:latin typeface="UD デジタル 教科書体 N-B" panose="02020700000000000000" pitchFamily="17" charset="-128"/>
                <a:ea typeface="UD デジタル 教科書体 N-B" panose="02020700000000000000" pitchFamily="17" charset="-128"/>
                <a:cs typeface="Inter" pitchFamily="34" charset="-120"/>
              </a:rPr>
              <a:t>「コミュニケーションの壁</a:t>
            </a:r>
            <a:r>
              <a:rPr lang="en-US" altLang="ja-JP" sz="1600" b="1" dirty="0">
                <a:solidFill>
                  <a:srgbClr val="434C5B"/>
                </a:solidFill>
                <a:latin typeface="UD デジタル 教科書体 N-B" panose="02020700000000000000" pitchFamily="17" charset="-128"/>
                <a:ea typeface="UD デジタル 教科書体 N-B" panose="02020700000000000000" pitchFamily="17" charset="-128"/>
                <a:cs typeface="Inter" pitchFamily="34" charset="-120"/>
              </a:rPr>
              <a:t>」。</a:t>
            </a:r>
          </a:p>
          <a:p>
            <a:r>
              <a:rPr lang="ja-JP" altLang="en-US" sz="1600" b="1" dirty="0">
                <a:solidFill>
                  <a:srgbClr val="434C5B"/>
                </a:solidFill>
                <a:latin typeface="UD デジタル 教科書体 N-B" panose="02020700000000000000" pitchFamily="17" charset="-128"/>
                <a:ea typeface="UD デジタル 教科書体 N-B" panose="02020700000000000000" pitchFamily="17" charset="-128"/>
                <a:cs typeface="Inter" pitchFamily="34" charset="-120"/>
              </a:rPr>
              <a:t>そこからくる外国人労働者への漠然とした不安の最小化。</a:t>
            </a:r>
            <a:endParaRPr lang="en-US" altLang="ja-JP" sz="1600" dirty="0">
              <a:latin typeface="UD デジタル 教科書体 N-B" panose="02020700000000000000" pitchFamily="17" charset="-128"/>
              <a:ea typeface="UD デジタル 教科書体 N-B" panose="02020700000000000000" pitchFamily="17" charset="-128"/>
            </a:endParaRPr>
          </a:p>
        </p:txBody>
      </p:sp>
      <p:sp>
        <p:nvSpPr>
          <p:cNvPr id="21" name="Text 7"/>
          <p:cNvSpPr/>
          <p:nvPr/>
        </p:nvSpPr>
        <p:spPr>
          <a:xfrm>
            <a:off x="420318" y="752009"/>
            <a:ext cx="976866" cy="242555"/>
          </a:xfrm>
          <a:prstGeom prst="rect">
            <a:avLst/>
          </a:prstGeom>
          <a:noFill/>
          <a:ln/>
        </p:spPr>
        <p:txBody>
          <a:bodyPr wrap="none" lIns="0" tIns="0" rIns="0" bIns="0" rtlCol="0" anchor="ctr">
            <a:normAutofit/>
          </a:bodyPr>
          <a:lstStyle/>
          <a:p>
            <a:pPr marL="0" indent="0" algn="l">
              <a:buNone/>
            </a:pPr>
            <a:r>
              <a:rPr lang="en-US" sz="1100" b="1" dirty="0">
                <a:solidFill>
                  <a:srgbClr val="33435B"/>
                </a:solidFill>
                <a:latin typeface="+mj-ea"/>
                <a:ea typeface="+mj-ea"/>
                <a:cs typeface="Inter" pitchFamily="34" charset="-120"/>
              </a:rPr>
              <a:t>現状の課題</a:t>
            </a:r>
            <a:endParaRPr lang="en-US" sz="1100" dirty="0">
              <a:latin typeface="+mj-ea"/>
              <a:ea typeface="+mj-ea"/>
            </a:endParaRPr>
          </a:p>
        </p:txBody>
      </p:sp>
      <p:sp>
        <p:nvSpPr>
          <p:cNvPr id="22" name="Text 8"/>
          <p:cNvSpPr/>
          <p:nvPr/>
        </p:nvSpPr>
        <p:spPr>
          <a:xfrm>
            <a:off x="403706" y="259570"/>
            <a:ext cx="5821131" cy="431904"/>
          </a:xfrm>
          <a:prstGeom prst="rect">
            <a:avLst/>
          </a:prstGeom>
          <a:noFill/>
          <a:ln/>
        </p:spPr>
        <p:txBody>
          <a:bodyPr wrap="none" lIns="0" tIns="0" rIns="0" bIns="0" rtlCol="0" anchor="ctr">
            <a:normAutofit fontScale="55000" lnSpcReduction="20000"/>
          </a:bodyPr>
          <a:lstStyle/>
          <a:p>
            <a:pPr marL="0" indent="0" algn="l">
              <a:buNone/>
            </a:pPr>
            <a:endParaRPr lang="en-US" sz="2054" b="1" dirty="0">
              <a:solidFill>
                <a:srgbClr val="2A3F5A"/>
              </a:solidFill>
              <a:latin typeface="+mj-ea"/>
              <a:ea typeface="+mj-ea"/>
              <a:cs typeface="Inter" pitchFamily="34" charset="-120"/>
            </a:endParaRPr>
          </a:p>
          <a:p>
            <a:pPr marL="0" indent="0" algn="l">
              <a:buNone/>
            </a:pPr>
            <a:r>
              <a:rPr lang="en-US" sz="3600" b="1" dirty="0" err="1">
                <a:solidFill>
                  <a:srgbClr val="2A3F5A"/>
                </a:solidFill>
                <a:latin typeface="+mj-ea"/>
                <a:ea typeface="+mj-ea"/>
                <a:cs typeface="Inter" pitchFamily="34" charset="-120"/>
              </a:rPr>
              <a:t>労働力不足の解決と</a:t>
            </a:r>
            <a:r>
              <a:rPr lang="ja-JP" altLang="en-US" sz="3600" b="1" dirty="0">
                <a:solidFill>
                  <a:srgbClr val="2A3F5A"/>
                </a:solidFill>
                <a:latin typeface="+mj-ea"/>
                <a:ea typeface="+mj-ea"/>
                <a:cs typeface="Inter" pitchFamily="34" charset="-120"/>
              </a:rPr>
              <a:t>不法移民問題の軽減化</a:t>
            </a:r>
            <a:r>
              <a:rPr lang="en-US" sz="3600" b="1" dirty="0">
                <a:solidFill>
                  <a:srgbClr val="2A3F5A"/>
                </a:solidFill>
                <a:latin typeface="+mj-ea"/>
                <a:ea typeface="+mj-ea"/>
                <a:cs typeface="Inter" pitchFamily="34" charset="-120"/>
              </a:rPr>
              <a:t>「</a:t>
            </a:r>
            <a:r>
              <a:rPr lang="en-US" sz="3600" b="1" dirty="0" err="1">
                <a:solidFill>
                  <a:srgbClr val="2A3F5A"/>
                </a:solidFill>
                <a:latin typeface="+mj-ea"/>
                <a:ea typeface="+mj-ea"/>
                <a:cs typeface="Inter" pitchFamily="34" charset="-120"/>
              </a:rPr>
              <a:t>多文化共生社会」の実現</a:t>
            </a:r>
            <a:endParaRPr lang="en-US" sz="3600" dirty="0">
              <a:latin typeface="+mj-ea"/>
              <a:ea typeface="+mj-ea"/>
            </a:endParaRPr>
          </a:p>
        </p:txBody>
      </p:sp>
      <p:pic>
        <p:nvPicPr>
          <p:cNvPr id="24" name="図 23">
            <a:extLst>
              <a:ext uri="{FF2B5EF4-FFF2-40B4-BE49-F238E27FC236}">
                <a16:creationId xmlns:a16="http://schemas.microsoft.com/office/drawing/2014/main" id="{2176812C-CBC4-9685-629D-A41AEB9F23EF}"/>
              </a:ext>
            </a:extLst>
          </p:cNvPr>
          <p:cNvPicPr>
            <a:picLocks noChangeAspect="1"/>
          </p:cNvPicPr>
          <p:nvPr/>
        </p:nvPicPr>
        <p:blipFill>
          <a:blip r:embed="rId10"/>
          <a:stretch>
            <a:fillRect/>
          </a:stretch>
        </p:blipFill>
        <p:spPr>
          <a:xfrm>
            <a:off x="4918129" y="1560564"/>
            <a:ext cx="2927230" cy="3094323"/>
          </a:xfrm>
          <a:prstGeom prst="rect">
            <a:avLst/>
          </a:prstGeom>
        </p:spPr>
      </p:pic>
      <p:sp>
        <p:nvSpPr>
          <p:cNvPr id="25" name="テキスト ボックス 24">
            <a:extLst>
              <a:ext uri="{FF2B5EF4-FFF2-40B4-BE49-F238E27FC236}">
                <a16:creationId xmlns:a16="http://schemas.microsoft.com/office/drawing/2014/main" id="{EF4BD8E8-676E-E169-6DE1-6224653487D3}"/>
              </a:ext>
            </a:extLst>
          </p:cNvPr>
          <p:cNvSpPr txBox="1"/>
          <p:nvPr/>
        </p:nvSpPr>
        <p:spPr>
          <a:xfrm>
            <a:off x="7841574" y="3131091"/>
            <a:ext cx="1213794" cy="1631216"/>
          </a:xfrm>
          <a:prstGeom prst="rect">
            <a:avLst/>
          </a:prstGeom>
          <a:noFill/>
        </p:spPr>
        <p:txBody>
          <a:bodyPr wrap="square">
            <a:spAutoFit/>
          </a:bodyPr>
          <a:lstStyle/>
          <a:p>
            <a:r>
              <a:rPr lang="ja-JP" altLang="en-US" sz="1000" dirty="0"/>
              <a:t>外国人労働者、伸び幅最大　</a:t>
            </a:r>
            <a:r>
              <a:rPr lang="en-US" altLang="ja-JP" sz="1000" dirty="0"/>
              <a:t>25</a:t>
            </a:r>
            <a:r>
              <a:rPr lang="ja-JP" altLang="en-US" sz="1000" dirty="0"/>
              <a:t>万人増、計</a:t>
            </a:r>
            <a:r>
              <a:rPr lang="en-US" altLang="ja-JP" sz="1000" dirty="0"/>
              <a:t>230</a:t>
            </a:r>
            <a:r>
              <a:rPr lang="ja-JP" altLang="en-US" sz="1000" dirty="0"/>
              <a:t>万人に</a:t>
            </a:r>
          </a:p>
          <a:p>
            <a:r>
              <a:rPr lang="ja-JP" altLang="en-US" sz="1000" dirty="0"/>
              <a:t>昨年</a:t>
            </a:r>
            <a:r>
              <a:rPr lang="en-US" altLang="ja-JP" sz="1000" dirty="0"/>
              <a:t>10</a:t>
            </a:r>
            <a:r>
              <a:rPr lang="ja-JP" altLang="en-US" sz="1000" dirty="0"/>
              <a:t>月時点　医療や建設が採用強化</a:t>
            </a:r>
          </a:p>
          <a:p>
            <a:endParaRPr lang="ja-JP" altLang="en-US" sz="1000" dirty="0"/>
          </a:p>
          <a:p>
            <a:r>
              <a:rPr lang="en-US" altLang="ja-JP" sz="1000" dirty="0"/>
              <a:t>2025</a:t>
            </a:r>
            <a:r>
              <a:rPr lang="ja-JP" altLang="en-US" sz="1000" dirty="0"/>
              <a:t>年</a:t>
            </a:r>
            <a:r>
              <a:rPr lang="en-US" altLang="ja-JP" sz="1000" dirty="0"/>
              <a:t>1</a:t>
            </a:r>
            <a:r>
              <a:rPr lang="ja-JP" altLang="en-US" sz="1000" dirty="0"/>
              <a:t>月</a:t>
            </a:r>
            <a:r>
              <a:rPr lang="en-US" altLang="ja-JP" sz="1000" dirty="0"/>
              <a:t>31</a:t>
            </a:r>
            <a:r>
              <a:rPr lang="ja-JP" altLang="en-US" sz="1000" dirty="0"/>
              <a:t>日 日経新聞社</a:t>
            </a:r>
            <a:endParaRPr lang="en-US" altLang="ja-JP" sz="1000" dirty="0"/>
          </a:p>
          <a:p>
            <a:endParaRPr lang="en-US" altLang="ja-JP" sz="10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a:extLst>
              <a:ext uri="{FF2B5EF4-FFF2-40B4-BE49-F238E27FC236}">
                <a16:creationId xmlns:a16="http://schemas.microsoft.com/office/drawing/2014/main" id="{107267D3-E96F-6B61-701E-6672B7117B79}"/>
              </a:ext>
            </a:extLst>
          </p:cNvPr>
          <p:cNvPicPr>
            <a:picLocks noChangeAspect="1"/>
          </p:cNvPicPr>
          <p:nvPr/>
        </p:nvPicPr>
        <p:blipFill>
          <a:blip r:embed="rId2"/>
          <a:stretch>
            <a:fillRect/>
          </a:stretch>
        </p:blipFill>
        <p:spPr>
          <a:xfrm>
            <a:off x="0" y="0"/>
            <a:ext cx="209328" cy="358849"/>
          </a:xfrm>
          <a:prstGeom prst="rect">
            <a:avLst/>
          </a:prstGeom>
        </p:spPr>
      </p:pic>
      <p:pic>
        <p:nvPicPr>
          <p:cNvPr id="3" name="Image 1" descr="preencoded.png">
            <a:extLst>
              <a:ext uri="{FF2B5EF4-FFF2-40B4-BE49-F238E27FC236}">
                <a16:creationId xmlns:a16="http://schemas.microsoft.com/office/drawing/2014/main" id="{63E7BF4B-A6EB-A2A6-6237-3443D1BE0CC2}"/>
              </a:ext>
            </a:extLst>
          </p:cNvPr>
          <p:cNvPicPr>
            <a:picLocks noChangeAspect="1"/>
          </p:cNvPicPr>
          <p:nvPr/>
        </p:nvPicPr>
        <p:blipFill>
          <a:blip r:embed="rId3"/>
          <a:stretch>
            <a:fillRect/>
          </a:stretch>
        </p:blipFill>
        <p:spPr>
          <a:xfrm>
            <a:off x="0" y="0"/>
            <a:ext cx="9144000" cy="5103628"/>
          </a:xfrm>
          <a:prstGeom prst="rect">
            <a:avLst/>
          </a:prstGeom>
        </p:spPr>
      </p:pic>
      <p:pic>
        <p:nvPicPr>
          <p:cNvPr id="4" name="Image 2" descr="preencoded.png">
            <a:extLst>
              <a:ext uri="{FF2B5EF4-FFF2-40B4-BE49-F238E27FC236}">
                <a16:creationId xmlns:a16="http://schemas.microsoft.com/office/drawing/2014/main" id="{7008052B-FFDD-A2A5-EA61-E6B68C766722}"/>
              </a:ext>
            </a:extLst>
          </p:cNvPr>
          <p:cNvPicPr>
            <a:picLocks noChangeAspect="1"/>
          </p:cNvPicPr>
          <p:nvPr/>
        </p:nvPicPr>
        <p:blipFill>
          <a:blip r:embed="rId4"/>
          <a:stretch>
            <a:fillRect/>
          </a:stretch>
        </p:blipFill>
        <p:spPr>
          <a:xfrm>
            <a:off x="199360" y="33227"/>
            <a:ext cx="99680" cy="196038"/>
          </a:xfrm>
          <a:prstGeom prst="rect">
            <a:avLst/>
          </a:prstGeom>
        </p:spPr>
      </p:pic>
      <p:pic>
        <p:nvPicPr>
          <p:cNvPr id="5" name="Image 3" descr="preencoded.png">
            <a:extLst>
              <a:ext uri="{FF2B5EF4-FFF2-40B4-BE49-F238E27FC236}">
                <a16:creationId xmlns:a16="http://schemas.microsoft.com/office/drawing/2014/main" id="{0CCAC3D1-ED9E-5925-F308-8D0637C94D3B}"/>
              </a:ext>
            </a:extLst>
          </p:cNvPr>
          <p:cNvPicPr>
            <a:picLocks noChangeAspect="1"/>
          </p:cNvPicPr>
          <p:nvPr/>
        </p:nvPicPr>
        <p:blipFill>
          <a:blip r:embed="rId5"/>
          <a:stretch>
            <a:fillRect/>
          </a:stretch>
        </p:blipFill>
        <p:spPr>
          <a:xfrm>
            <a:off x="0" y="721020"/>
            <a:ext cx="43195" cy="212651"/>
          </a:xfrm>
          <a:prstGeom prst="rect">
            <a:avLst/>
          </a:prstGeom>
        </p:spPr>
      </p:pic>
      <p:pic>
        <p:nvPicPr>
          <p:cNvPr id="6" name="Image 4" descr="preencoded.png">
            <a:extLst>
              <a:ext uri="{FF2B5EF4-FFF2-40B4-BE49-F238E27FC236}">
                <a16:creationId xmlns:a16="http://schemas.microsoft.com/office/drawing/2014/main" id="{50C6DF90-ACC4-9C58-0966-1A9A38372B05}"/>
              </a:ext>
            </a:extLst>
          </p:cNvPr>
          <p:cNvPicPr>
            <a:picLocks noChangeAspect="1"/>
          </p:cNvPicPr>
          <p:nvPr/>
        </p:nvPicPr>
        <p:blipFill>
          <a:blip r:embed="rId6"/>
          <a:stretch>
            <a:fillRect/>
          </a:stretch>
        </p:blipFill>
        <p:spPr>
          <a:xfrm>
            <a:off x="8908090" y="1222744"/>
            <a:ext cx="235910" cy="196038"/>
          </a:xfrm>
          <a:prstGeom prst="rect">
            <a:avLst/>
          </a:prstGeom>
        </p:spPr>
      </p:pic>
      <p:pic>
        <p:nvPicPr>
          <p:cNvPr id="7" name="Image 5" descr="preencoded.png">
            <a:extLst>
              <a:ext uri="{FF2B5EF4-FFF2-40B4-BE49-F238E27FC236}">
                <a16:creationId xmlns:a16="http://schemas.microsoft.com/office/drawing/2014/main" id="{E6A37927-A7C1-301C-5C27-28C1CB9AAA4A}"/>
              </a:ext>
            </a:extLst>
          </p:cNvPr>
          <p:cNvPicPr>
            <a:picLocks noChangeAspect="1"/>
          </p:cNvPicPr>
          <p:nvPr/>
        </p:nvPicPr>
        <p:blipFill>
          <a:blip r:embed="rId7"/>
          <a:stretch>
            <a:fillRect/>
          </a:stretch>
        </p:blipFill>
        <p:spPr>
          <a:xfrm>
            <a:off x="8761892" y="1259294"/>
            <a:ext cx="225942" cy="265814"/>
          </a:xfrm>
          <a:prstGeom prst="rect">
            <a:avLst/>
          </a:prstGeom>
        </p:spPr>
      </p:pic>
      <p:pic>
        <p:nvPicPr>
          <p:cNvPr id="8" name="Image 6" descr="preencoded.png">
            <a:extLst>
              <a:ext uri="{FF2B5EF4-FFF2-40B4-BE49-F238E27FC236}">
                <a16:creationId xmlns:a16="http://schemas.microsoft.com/office/drawing/2014/main" id="{2DD93987-1D96-BF79-3F34-D6382057327A}"/>
              </a:ext>
            </a:extLst>
          </p:cNvPr>
          <p:cNvPicPr>
            <a:picLocks noChangeAspect="1"/>
          </p:cNvPicPr>
          <p:nvPr/>
        </p:nvPicPr>
        <p:blipFill>
          <a:blip r:embed="rId8"/>
          <a:stretch>
            <a:fillRect/>
          </a:stretch>
        </p:blipFill>
        <p:spPr>
          <a:xfrm>
            <a:off x="9007770" y="1345683"/>
            <a:ext cx="136230" cy="199360"/>
          </a:xfrm>
          <a:prstGeom prst="rect">
            <a:avLst/>
          </a:prstGeom>
        </p:spPr>
      </p:pic>
      <p:pic>
        <p:nvPicPr>
          <p:cNvPr id="13" name="Image 10" descr="preencoded.png">
            <a:extLst>
              <a:ext uri="{FF2B5EF4-FFF2-40B4-BE49-F238E27FC236}">
                <a16:creationId xmlns:a16="http://schemas.microsoft.com/office/drawing/2014/main" id="{D1076DBF-B620-2838-012A-EA7312CC202C}"/>
              </a:ext>
            </a:extLst>
          </p:cNvPr>
          <p:cNvPicPr>
            <a:picLocks noChangeAspect="1"/>
          </p:cNvPicPr>
          <p:nvPr/>
        </p:nvPicPr>
        <p:blipFill>
          <a:blip r:embed="rId9"/>
          <a:stretch>
            <a:fillRect/>
          </a:stretch>
        </p:blipFill>
        <p:spPr>
          <a:xfrm>
            <a:off x="8525983" y="4080244"/>
            <a:ext cx="611372" cy="564855"/>
          </a:xfrm>
          <a:prstGeom prst="rect">
            <a:avLst/>
          </a:prstGeom>
        </p:spPr>
      </p:pic>
      <p:pic>
        <p:nvPicPr>
          <p:cNvPr id="14" name="Image 11" descr="preencoded.png">
            <a:extLst>
              <a:ext uri="{FF2B5EF4-FFF2-40B4-BE49-F238E27FC236}">
                <a16:creationId xmlns:a16="http://schemas.microsoft.com/office/drawing/2014/main" id="{B7B8A13B-D40C-0A0E-B294-3EF4EDA73CAB}"/>
              </a:ext>
            </a:extLst>
          </p:cNvPr>
          <p:cNvPicPr>
            <a:picLocks noChangeAspect="1"/>
          </p:cNvPicPr>
          <p:nvPr/>
        </p:nvPicPr>
        <p:blipFill>
          <a:blip r:embed="rId10"/>
          <a:stretch>
            <a:fillRect/>
          </a:stretch>
        </p:blipFill>
        <p:spPr>
          <a:xfrm>
            <a:off x="8469497" y="4093535"/>
            <a:ext cx="481788" cy="544919"/>
          </a:xfrm>
          <a:prstGeom prst="rect">
            <a:avLst/>
          </a:prstGeom>
        </p:spPr>
      </p:pic>
      <p:pic>
        <p:nvPicPr>
          <p:cNvPr id="15" name="Image 12" descr="preencoded.png">
            <a:extLst>
              <a:ext uri="{FF2B5EF4-FFF2-40B4-BE49-F238E27FC236}">
                <a16:creationId xmlns:a16="http://schemas.microsoft.com/office/drawing/2014/main" id="{8CC970EA-281A-D4DA-1BB5-31438DA529BB}"/>
              </a:ext>
            </a:extLst>
          </p:cNvPr>
          <p:cNvPicPr>
            <a:picLocks noChangeAspect="1"/>
          </p:cNvPicPr>
          <p:nvPr/>
        </p:nvPicPr>
        <p:blipFill>
          <a:blip r:embed="rId11"/>
          <a:stretch>
            <a:fillRect/>
          </a:stretch>
        </p:blipFill>
        <p:spPr>
          <a:xfrm>
            <a:off x="6323049" y="4133407"/>
            <a:ext cx="734311" cy="727666"/>
          </a:xfrm>
          <a:prstGeom prst="rect">
            <a:avLst/>
          </a:prstGeom>
        </p:spPr>
      </p:pic>
      <p:pic>
        <p:nvPicPr>
          <p:cNvPr id="16" name="Image 13" descr="preencoded.png">
            <a:extLst>
              <a:ext uri="{FF2B5EF4-FFF2-40B4-BE49-F238E27FC236}">
                <a16:creationId xmlns:a16="http://schemas.microsoft.com/office/drawing/2014/main" id="{F5378E78-764A-0B8A-3FFF-9E3B99D1BC10}"/>
              </a:ext>
            </a:extLst>
          </p:cNvPr>
          <p:cNvPicPr>
            <a:picLocks noChangeAspect="1"/>
          </p:cNvPicPr>
          <p:nvPr/>
        </p:nvPicPr>
        <p:blipFill>
          <a:blip r:embed="rId12"/>
          <a:stretch>
            <a:fillRect/>
          </a:stretch>
        </p:blipFill>
        <p:spPr>
          <a:xfrm>
            <a:off x="3010343" y="3362547"/>
            <a:ext cx="3126637" cy="1611497"/>
          </a:xfrm>
          <a:prstGeom prst="rect">
            <a:avLst/>
          </a:prstGeom>
        </p:spPr>
      </p:pic>
      <p:pic>
        <p:nvPicPr>
          <p:cNvPr id="17" name="Image 14" descr="preencoded.png">
            <a:extLst>
              <a:ext uri="{FF2B5EF4-FFF2-40B4-BE49-F238E27FC236}">
                <a16:creationId xmlns:a16="http://schemas.microsoft.com/office/drawing/2014/main" id="{1C0A934C-A20A-2B31-04F3-30FBC90E1486}"/>
              </a:ext>
            </a:extLst>
          </p:cNvPr>
          <p:cNvPicPr>
            <a:picLocks noChangeAspect="1"/>
          </p:cNvPicPr>
          <p:nvPr/>
        </p:nvPicPr>
        <p:blipFill>
          <a:blip r:embed="rId13"/>
          <a:stretch>
            <a:fillRect/>
          </a:stretch>
        </p:blipFill>
        <p:spPr>
          <a:xfrm>
            <a:off x="3116669" y="3668233"/>
            <a:ext cx="2910663" cy="1196163"/>
          </a:xfrm>
          <a:prstGeom prst="rect">
            <a:avLst/>
          </a:prstGeom>
        </p:spPr>
      </p:pic>
      <p:sp>
        <p:nvSpPr>
          <p:cNvPr id="18" name="Text 1">
            <a:extLst>
              <a:ext uri="{FF2B5EF4-FFF2-40B4-BE49-F238E27FC236}">
                <a16:creationId xmlns:a16="http://schemas.microsoft.com/office/drawing/2014/main" id="{74BAA16E-20A9-DECA-11E5-5B5A4A2559D7}"/>
              </a:ext>
            </a:extLst>
          </p:cNvPr>
          <p:cNvSpPr/>
          <p:nvPr/>
        </p:nvSpPr>
        <p:spPr>
          <a:xfrm>
            <a:off x="4970721" y="4625163"/>
            <a:ext cx="1016738" cy="152843"/>
          </a:xfrm>
          <a:prstGeom prst="rect">
            <a:avLst/>
          </a:prstGeom>
          <a:noFill/>
          <a:ln/>
        </p:spPr>
        <p:txBody>
          <a:bodyPr wrap="none" lIns="0" tIns="0" rIns="0" bIns="0" rtlCol="0" anchor="ctr">
            <a:normAutofit/>
          </a:bodyPr>
          <a:lstStyle/>
          <a:p>
            <a:pPr marL="0" indent="0" algn="l">
              <a:buNone/>
            </a:pPr>
            <a:r>
              <a:rPr lang="en-US" sz="856" b="1" dirty="0">
                <a:solidFill>
                  <a:srgbClr val="4B4844"/>
                </a:solidFill>
                <a:latin typeface="+mj-ea"/>
                <a:ea typeface="+mj-ea"/>
                <a:cs typeface="Inter" pitchFamily="34" charset="-120"/>
              </a:rPr>
              <a:t>入国前</a:t>
            </a:r>
            <a:r>
              <a:rPr lang="en-US" altLang="ja-JP" sz="856" b="1" dirty="0">
                <a:solidFill>
                  <a:srgbClr val="4B4844"/>
                </a:solidFill>
                <a:latin typeface="+mj-ea"/>
                <a:ea typeface="+mj-ea"/>
                <a:cs typeface="Inter" pitchFamily="34" charset="-120"/>
              </a:rPr>
              <a:t>A1</a:t>
            </a:r>
            <a:r>
              <a:rPr lang="en-US" sz="856" b="1" dirty="0">
                <a:solidFill>
                  <a:srgbClr val="4B4844"/>
                </a:solidFill>
                <a:latin typeface="+mj-ea"/>
                <a:ea typeface="+mj-ea"/>
                <a:cs typeface="Inter" pitchFamily="34" charset="-120"/>
              </a:rPr>
              <a:t>+入国後</a:t>
            </a:r>
            <a:r>
              <a:rPr lang="en-US" altLang="ja-JP" sz="856" b="1" dirty="0">
                <a:solidFill>
                  <a:srgbClr val="4B4844"/>
                </a:solidFill>
                <a:latin typeface="+mj-ea"/>
                <a:ea typeface="+mj-ea"/>
                <a:cs typeface="Inter" pitchFamily="34" charset="-120"/>
              </a:rPr>
              <a:t>A2</a:t>
            </a:r>
            <a:endParaRPr lang="en-US" sz="856" dirty="0">
              <a:latin typeface="+mj-ea"/>
              <a:ea typeface="+mj-ea"/>
            </a:endParaRPr>
          </a:p>
        </p:txBody>
      </p:sp>
      <p:sp>
        <p:nvSpPr>
          <p:cNvPr id="19" name="Text 2">
            <a:extLst>
              <a:ext uri="{FF2B5EF4-FFF2-40B4-BE49-F238E27FC236}">
                <a16:creationId xmlns:a16="http://schemas.microsoft.com/office/drawing/2014/main" id="{4759542C-F666-69E2-57AD-D14236C608B1}"/>
              </a:ext>
            </a:extLst>
          </p:cNvPr>
          <p:cNvSpPr/>
          <p:nvPr/>
        </p:nvSpPr>
        <p:spPr>
          <a:xfrm>
            <a:off x="5017238" y="4319477"/>
            <a:ext cx="920381" cy="149520"/>
          </a:xfrm>
          <a:prstGeom prst="rect">
            <a:avLst/>
          </a:prstGeom>
          <a:noFill/>
          <a:ln/>
        </p:spPr>
        <p:txBody>
          <a:bodyPr wrap="none" lIns="0" tIns="0" rIns="0" bIns="0" rtlCol="0" anchor="ctr">
            <a:normAutofit/>
          </a:bodyPr>
          <a:lstStyle/>
          <a:p>
            <a:pPr marL="0" indent="0" algn="l">
              <a:buNone/>
            </a:pPr>
            <a:r>
              <a:rPr lang="en-US" sz="879" b="1" dirty="0">
                <a:solidFill>
                  <a:srgbClr val="403F3A"/>
                </a:solidFill>
                <a:latin typeface="+mj-ea"/>
                <a:ea typeface="+mj-ea"/>
                <a:cs typeface="Inter" pitchFamily="34" charset="-120"/>
              </a:rPr>
              <a:t>人材確保·人材育成</a:t>
            </a:r>
            <a:endParaRPr lang="en-US" sz="879" dirty="0">
              <a:latin typeface="+mj-ea"/>
              <a:ea typeface="+mj-ea"/>
            </a:endParaRPr>
          </a:p>
        </p:txBody>
      </p:sp>
      <p:sp>
        <p:nvSpPr>
          <p:cNvPr id="20" name="Text 3">
            <a:extLst>
              <a:ext uri="{FF2B5EF4-FFF2-40B4-BE49-F238E27FC236}">
                <a16:creationId xmlns:a16="http://schemas.microsoft.com/office/drawing/2014/main" id="{6291FDEB-CDB2-D824-212A-11545CE6913E}"/>
              </a:ext>
            </a:extLst>
          </p:cNvPr>
          <p:cNvSpPr/>
          <p:nvPr/>
        </p:nvSpPr>
        <p:spPr>
          <a:xfrm>
            <a:off x="4924205" y="3930724"/>
            <a:ext cx="1113094" cy="282427"/>
          </a:xfrm>
          <a:prstGeom prst="rect">
            <a:avLst/>
          </a:prstGeom>
          <a:noFill/>
          <a:ln/>
        </p:spPr>
        <p:txBody>
          <a:bodyPr wrap="none" lIns="0" tIns="0" rIns="0" bIns="0" rtlCol="0" anchor="ctr">
            <a:normAutofit/>
          </a:bodyPr>
          <a:lstStyle/>
          <a:p>
            <a:pPr marL="0" indent="0" algn="ctr">
              <a:buNone/>
            </a:pPr>
            <a:r>
              <a:rPr lang="en-US" sz="829" b="1" dirty="0">
                <a:solidFill>
                  <a:srgbClr val="3E3C38"/>
                </a:solidFill>
                <a:latin typeface="+mj-ea"/>
                <a:ea typeface="+mj-ea"/>
                <a:cs typeface="Inter" pitchFamily="34" charset="-120"/>
              </a:rPr>
              <a:t>日本語</a:t>
            </a:r>
            <a:r>
              <a:rPr lang="en-US" altLang="ja-JP" sz="829" b="1" dirty="0">
                <a:solidFill>
                  <a:srgbClr val="3E3C38"/>
                </a:solidFill>
                <a:latin typeface="+mj-ea"/>
                <a:ea typeface="+mj-ea"/>
                <a:cs typeface="Inter" pitchFamily="34" charset="-120"/>
              </a:rPr>
              <a:t>A2</a:t>
            </a:r>
            <a:r>
              <a:rPr lang="en-US" sz="829" b="1" dirty="0">
                <a:solidFill>
                  <a:srgbClr val="3E3C38"/>
                </a:solidFill>
                <a:latin typeface="+mj-ea"/>
                <a:ea typeface="+mj-ea"/>
                <a:cs typeface="Inter" pitchFamily="34" charset="-120"/>
              </a:rPr>
              <a:t>+技能検定</a:t>
            </a:r>
          </a:p>
          <a:p>
            <a:pPr marL="0" indent="0" algn="ctr">
              <a:buNone/>
            </a:pPr>
            <a:r>
              <a:rPr lang="en-US" sz="829" b="1" dirty="0" err="1">
                <a:solidFill>
                  <a:srgbClr val="3E3C38"/>
                </a:solidFill>
                <a:latin typeface="+mj-ea"/>
                <a:ea typeface="+mj-ea"/>
                <a:cs typeface="Inter" pitchFamily="34" charset="-120"/>
              </a:rPr>
              <a:t>合格が必須</a:t>
            </a:r>
            <a:endParaRPr lang="en-US" sz="829" dirty="0">
              <a:latin typeface="+mj-ea"/>
              <a:ea typeface="+mj-ea"/>
            </a:endParaRPr>
          </a:p>
        </p:txBody>
      </p:sp>
      <p:sp>
        <p:nvSpPr>
          <p:cNvPr id="21" name="Text 4">
            <a:extLst>
              <a:ext uri="{FF2B5EF4-FFF2-40B4-BE49-F238E27FC236}">
                <a16:creationId xmlns:a16="http://schemas.microsoft.com/office/drawing/2014/main" id="{1191D4B2-7136-0E8E-6FD8-1FE165194B6D}"/>
              </a:ext>
            </a:extLst>
          </p:cNvPr>
          <p:cNvSpPr/>
          <p:nvPr/>
        </p:nvSpPr>
        <p:spPr>
          <a:xfrm>
            <a:off x="4053663" y="4628485"/>
            <a:ext cx="644599" cy="142875"/>
          </a:xfrm>
          <a:prstGeom prst="rect">
            <a:avLst/>
          </a:prstGeom>
          <a:noFill/>
          <a:ln/>
        </p:spPr>
        <p:txBody>
          <a:bodyPr wrap="none" lIns="0" tIns="0" rIns="0" bIns="0" rtlCol="0" anchor="ctr">
            <a:normAutofit/>
          </a:bodyPr>
          <a:lstStyle/>
          <a:p>
            <a:pPr marL="0" indent="0" algn="l">
              <a:buNone/>
            </a:pPr>
            <a:r>
              <a:rPr lang="en-US" sz="798" b="1" dirty="0">
                <a:solidFill>
                  <a:srgbClr val="484540"/>
                </a:solidFill>
                <a:latin typeface="+mj-ea"/>
                <a:ea typeface="+mj-ea"/>
                <a:cs typeface="Inter" pitchFamily="34" charset="-120"/>
              </a:rPr>
              <a:t>N5または講習</a:t>
            </a:r>
            <a:endParaRPr lang="en-US" sz="798" dirty="0">
              <a:latin typeface="+mj-ea"/>
              <a:ea typeface="+mj-ea"/>
            </a:endParaRPr>
          </a:p>
        </p:txBody>
      </p:sp>
      <p:sp>
        <p:nvSpPr>
          <p:cNvPr id="22" name="Text 5">
            <a:extLst>
              <a:ext uri="{FF2B5EF4-FFF2-40B4-BE49-F238E27FC236}">
                <a16:creationId xmlns:a16="http://schemas.microsoft.com/office/drawing/2014/main" id="{45D909B1-7F0E-B061-A06A-F79563E32D8C}"/>
              </a:ext>
            </a:extLst>
          </p:cNvPr>
          <p:cNvSpPr/>
          <p:nvPr/>
        </p:nvSpPr>
        <p:spPr>
          <a:xfrm>
            <a:off x="3229640" y="4625163"/>
            <a:ext cx="505047" cy="149520"/>
          </a:xfrm>
          <a:prstGeom prst="rect">
            <a:avLst/>
          </a:prstGeom>
          <a:noFill/>
          <a:ln/>
        </p:spPr>
        <p:txBody>
          <a:bodyPr wrap="none" lIns="0" tIns="0" rIns="0" bIns="0" rtlCol="0" anchor="ctr">
            <a:normAutofit/>
          </a:bodyPr>
          <a:lstStyle/>
          <a:p>
            <a:pPr marL="0" indent="0" algn="l">
              <a:buNone/>
            </a:pPr>
            <a:r>
              <a:rPr lang="en-US" sz="788" b="1" dirty="0">
                <a:solidFill>
                  <a:srgbClr val="46433F"/>
                </a:solidFill>
                <a:latin typeface="+mj-ea"/>
                <a:ea typeface="+mj-ea"/>
                <a:cs typeface="Inter" pitchFamily="34" charset="-120"/>
              </a:rPr>
              <a:t>日本語要件</a:t>
            </a:r>
            <a:endParaRPr lang="en-US" sz="788" dirty="0">
              <a:latin typeface="+mj-ea"/>
              <a:ea typeface="+mj-ea"/>
            </a:endParaRPr>
          </a:p>
        </p:txBody>
      </p:sp>
      <p:sp>
        <p:nvSpPr>
          <p:cNvPr id="23" name="Text 6">
            <a:extLst>
              <a:ext uri="{FF2B5EF4-FFF2-40B4-BE49-F238E27FC236}">
                <a16:creationId xmlns:a16="http://schemas.microsoft.com/office/drawing/2014/main" id="{FB6B1CF4-790D-3465-A9CF-4363007A956D}"/>
              </a:ext>
            </a:extLst>
          </p:cNvPr>
          <p:cNvSpPr/>
          <p:nvPr/>
        </p:nvSpPr>
        <p:spPr>
          <a:xfrm>
            <a:off x="3890852" y="4319477"/>
            <a:ext cx="953608" cy="152843"/>
          </a:xfrm>
          <a:prstGeom prst="rect">
            <a:avLst/>
          </a:prstGeom>
          <a:noFill/>
          <a:ln/>
        </p:spPr>
        <p:txBody>
          <a:bodyPr wrap="none" lIns="0" tIns="0" rIns="0" bIns="0" rtlCol="0" anchor="ctr">
            <a:normAutofit/>
          </a:bodyPr>
          <a:lstStyle/>
          <a:p>
            <a:pPr marL="0" indent="0" algn="l">
              <a:buNone/>
            </a:pPr>
            <a:r>
              <a:rPr lang="en-US" sz="863" b="1" dirty="0">
                <a:solidFill>
                  <a:srgbClr val="4C4B46"/>
                </a:solidFill>
                <a:latin typeface="+mj-ea"/>
                <a:ea typeface="+mj-ea"/>
                <a:cs typeface="Inter" pitchFamily="34" charset="-120"/>
              </a:rPr>
              <a:t>国際貢献(技術移転)</a:t>
            </a:r>
            <a:endParaRPr lang="en-US" sz="863" dirty="0">
              <a:latin typeface="+mj-ea"/>
              <a:ea typeface="+mj-ea"/>
            </a:endParaRPr>
          </a:p>
        </p:txBody>
      </p:sp>
      <p:sp>
        <p:nvSpPr>
          <p:cNvPr id="24" name="Text 7">
            <a:extLst>
              <a:ext uri="{FF2B5EF4-FFF2-40B4-BE49-F238E27FC236}">
                <a16:creationId xmlns:a16="http://schemas.microsoft.com/office/drawing/2014/main" id="{1FFDF7D4-AB7C-F0C0-97DE-DD3ED81D99A6}"/>
              </a:ext>
            </a:extLst>
          </p:cNvPr>
          <p:cNvSpPr/>
          <p:nvPr/>
        </p:nvSpPr>
        <p:spPr>
          <a:xfrm>
            <a:off x="3266189" y="4322799"/>
            <a:ext cx="418657" cy="142875"/>
          </a:xfrm>
          <a:prstGeom prst="rect">
            <a:avLst/>
          </a:prstGeom>
          <a:noFill/>
          <a:ln/>
        </p:spPr>
        <p:txBody>
          <a:bodyPr wrap="none" lIns="0" tIns="0" rIns="0" bIns="0" rtlCol="0" anchor="ctr">
            <a:normAutofit/>
          </a:bodyPr>
          <a:lstStyle/>
          <a:p>
            <a:pPr marL="0" indent="0" algn="l">
              <a:buNone/>
            </a:pPr>
            <a:r>
              <a:rPr lang="en-US" sz="822" dirty="0">
                <a:solidFill>
                  <a:srgbClr val="454441"/>
                </a:solidFill>
                <a:latin typeface="+mj-ea"/>
                <a:ea typeface="+mj-ea"/>
                <a:cs typeface="Inter" pitchFamily="34" charset="-120"/>
              </a:rPr>
              <a:t>主な目的</a:t>
            </a:r>
            <a:endParaRPr lang="en-US" sz="822" dirty="0">
              <a:latin typeface="+mj-ea"/>
              <a:ea typeface="+mj-ea"/>
            </a:endParaRPr>
          </a:p>
        </p:txBody>
      </p:sp>
      <p:sp>
        <p:nvSpPr>
          <p:cNvPr id="25" name="Text 8">
            <a:extLst>
              <a:ext uri="{FF2B5EF4-FFF2-40B4-BE49-F238E27FC236}">
                <a16:creationId xmlns:a16="http://schemas.microsoft.com/office/drawing/2014/main" id="{98D2F2CB-B844-60EB-28F4-632AEB5BE3E8}"/>
              </a:ext>
            </a:extLst>
          </p:cNvPr>
          <p:cNvSpPr/>
          <p:nvPr/>
        </p:nvSpPr>
        <p:spPr>
          <a:xfrm>
            <a:off x="4166634" y="3997177"/>
            <a:ext cx="408689" cy="142875"/>
          </a:xfrm>
          <a:prstGeom prst="rect">
            <a:avLst/>
          </a:prstGeom>
          <a:noFill/>
          <a:ln/>
        </p:spPr>
        <p:txBody>
          <a:bodyPr wrap="none" lIns="0" tIns="0" rIns="0" bIns="0" rtlCol="0" anchor="ctr">
            <a:normAutofit/>
          </a:bodyPr>
          <a:lstStyle/>
          <a:p>
            <a:pPr marL="0" indent="0" algn="l">
              <a:buNone/>
            </a:pPr>
            <a:r>
              <a:rPr lang="en-US" sz="803" b="1" dirty="0">
                <a:solidFill>
                  <a:srgbClr val="474541"/>
                </a:solidFill>
                <a:latin typeface="+mj-ea"/>
                <a:ea typeface="+mj-ea"/>
                <a:cs typeface="Inter" pitchFamily="34" charset="-120"/>
              </a:rPr>
              <a:t>原則なし</a:t>
            </a:r>
            <a:endParaRPr lang="en-US" sz="803" dirty="0">
              <a:latin typeface="+mj-ea"/>
              <a:ea typeface="+mj-ea"/>
            </a:endParaRPr>
          </a:p>
        </p:txBody>
      </p:sp>
      <p:sp>
        <p:nvSpPr>
          <p:cNvPr id="26" name="Text 9">
            <a:extLst>
              <a:ext uri="{FF2B5EF4-FFF2-40B4-BE49-F238E27FC236}">
                <a16:creationId xmlns:a16="http://schemas.microsoft.com/office/drawing/2014/main" id="{B21C7300-BBBC-20F6-8CEB-70886EF7B41A}"/>
              </a:ext>
            </a:extLst>
          </p:cNvPr>
          <p:cNvSpPr/>
          <p:nvPr/>
        </p:nvSpPr>
        <p:spPr>
          <a:xfrm>
            <a:off x="3166509" y="3993855"/>
            <a:ext cx="621340" cy="149520"/>
          </a:xfrm>
          <a:prstGeom prst="rect">
            <a:avLst/>
          </a:prstGeom>
          <a:noFill/>
          <a:ln/>
        </p:spPr>
        <p:txBody>
          <a:bodyPr wrap="none" lIns="0" tIns="0" rIns="0" bIns="0" rtlCol="0" anchor="ctr">
            <a:normAutofit/>
          </a:bodyPr>
          <a:lstStyle/>
          <a:p>
            <a:pPr marL="0" indent="0" algn="l">
              <a:buNone/>
            </a:pPr>
            <a:r>
              <a:rPr lang="en-US" sz="811" b="1" dirty="0">
                <a:solidFill>
                  <a:srgbClr val="484742"/>
                </a:solidFill>
                <a:latin typeface="+mj-ea"/>
                <a:ea typeface="+mj-ea"/>
                <a:cs typeface="Inter" pitchFamily="34" charset="-120"/>
              </a:rPr>
              <a:t>移行時の試験</a:t>
            </a:r>
            <a:endParaRPr lang="en-US" sz="811" dirty="0">
              <a:latin typeface="+mj-ea"/>
              <a:ea typeface="+mj-ea"/>
            </a:endParaRPr>
          </a:p>
        </p:txBody>
      </p:sp>
      <p:sp>
        <p:nvSpPr>
          <p:cNvPr id="27" name="Text 10">
            <a:extLst>
              <a:ext uri="{FF2B5EF4-FFF2-40B4-BE49-F238E27FC236}">
                <a16:creationId xmlns:a16="http://schemas.microsoft.com/office/drawing/2014/main" id="{A1DECDD3-1DF5-9DA7-FBE2-006EFC7527B4}"/>
              </a:ext>
            </a:extLst>
          </p:cNvPr>
          <p:cNvSpPr/>
          <p:nvPr/>
        </p:nvSpPr>
        <p:spPr>
          <a:xfrm>
            <a:off x="5000625" y="3704782"/>
            <a:ext cx="903767" cy="152843"/>
          </a:xfrm>
          <a:prstGeom prst="rect">
            <a:avLst/>
          </a:prstGeom>
          <a:noFill/>
          <a:ln/>
        </p:spPr>
        <p:txBody>
          <a:bodyPr wrap="none" lIns="0" tIns="0" rIns="0" bIns="0" rtlCol="0" anchor="ctr">
            <a:normAutofit/>
          </a:bodyPr>
          <a:lstStyle/>
          <a:p>
            <a:pPr marL="0" indent="0" algn="l">
              <a:buNone/>
            </a:pPr>
            <a:r>
              <a:rPr lang="en-US" sz="780" b="1" dirty="0">
                <a:solidFill>
                  <a:srgbClr val="B1E3E1"/>
                </a:solidFill>
                <a:latin typeface="+mj-ea"/>
                <a:ea typeface="+mj-ea"/>
                <a:cs typeface="Inter" pitchFamily="34" charset="-120"/>
              </a:rPr>
              <a:t>新制度（2027年~）</a:t>
            </a:r>
            <a:endParaRPr lang="en-US" sz="780" dirty="0">
              <a:latin typeface="+mj-ea"/>
              <a:ea typeface="+mj-ea"/>
            </a:endParaRPr>
          </a:p>
        </p:txBody>
      </p:sp>
      <p:sp>
        <p:nvSpPr>
          <p:cNvPr id="28" name="Text 11">
            <a:extLst>
              <a:ext uri="{FF2B5EF4-FFF2-40B4-BE49-F238E27FC236}">
                <a16:creationId xmlns:a16="http://schemas.microsoft.com/office/drawing/2014/main" id="{4D0BE2B9-7753-910A-3C09-F1F27E932027}"/>
              </a:ext>
            </a:extLst>
          </p:cNvPr>
          <p:cNvSpPr/>
          <p:nvPr/>
        </p:nvSpPr>
        <p:spPr>
          <a:xfrm>
            <a:off x="3884206" y="3704782"/>
            <a:ext cx="960253" cy="152843"/>
          </a:xfrm>
          <a:prstGeom prst="rect">
            <a:avLst/>
          </a:prstGeom>
          <a:noFill/>
          <a:ln/>
        </p:spPr>
        <p:txBody>
          <a:bodyPr wrap="none" lIns="0" tIns="0" rIns="0" bIns="0" rtlCol="0" anchor="ctr">
            <a:normAutofit/>
          </a:bodyPr>
          <a:lstStyle/>
          <a:p>
            <a:pPr marL="0" indent="0" algn="l">
              <a:buNone/>
            </a:pPr>
            <a:r>
              <a:rPr lang="en-US" sz="871" b="1" dirty="0">
                <a:solidFill>
                  <a:srgbClr val="57351C"/>
                </a:solidFill>
                <a:latin typeface="+mj-ea"/>
                <a:ea typeface="+mj-ea"/>
                <a:cs typeface="Inter" pitchFamily="34" charset="-120"/>
              </a:rPr>
              <a:t>現行制度(技能実習)</a:t>
            </a:r>
            <a:endParaRPr lang="en-US" sz="871" dirty="0">
              <a:latin typeface="+mj-ea"/>
              <a:ea typeface="+mj-ea"/>
            </a:endParaRPr>
          </a:p>
        </p:txBody>
      </p:sp>
      <p:sp>
        <p:nvSpPr>
          <p:cNvPr id="29" name="Text 12">
            <a:extLst>
              <a:ext uri="{FF2B5EF4-FFF2-40B4-BE49-F238E27FC236}">
                <a16:creationId xmlns:a16="http://schemas.microsoft.com/office/drawing/2014/main" id="{0AB70094-D3CA-AA16-91E6-896CEDB07D5B}"/>
              </a:ext>
            </a:extLst>
          </p:cNvPr>
          <p:cNvSpPr/>
          <p:nvPr/>
        </p:nvSpPr>
        <p:spPr>
          <a:xfrm>
            <a:off x="3359224" y="3708105"/>
            <a:ext cx="215974" cy="142875"/>
          </a:xfrm>
          <a:prstGeom prst="rect">
            <a:avLst/>
          </a:prstGeom>
          <a:noFill/>
          <a:ln/>
        </p:spPr>
        <p:txBody>
          <a:bodyPr wrap="none" lIns="0" tIns="0" rIns="0" bIns="0" rtlCol="0" anchor="ctr">
            <a:normAutofit/>
          </a:bodyPr>
          <a:lstStyle/>
          <a:p>
            <a:pPr marL="0" indent="0" algn="l">
              <a:buNone/>
            </a:pPr>
            <a:r>
              <a:rPr lang="en-US" sz="845" b="1" dirty="0">
                <a:solidFill>
                  <a:srgbClr val="3D3936"/>
                </a:solidFill>
                <a:latin typeface="+mj-ea"/>
                <a:ea typeface="+mj-ea"/>
                <a:cs typeface="Inter" pitchFamily="34" charset="-120"/>
              </a:rPr>
              <a:t>項目</a:t>
            </a:r>
            <a:endParaRPr lang="en-US" sz="845" dirty="0">
              <a:latin typeface="+mj-ea"/>
              <a:ea typeface="+mj-ea"/>
            </a:endParaRPr>
          </a:p>
        </p:txBody>
      </p:sp>
      <p:sp>
        <p:nvSpPr>
          <p:cNvPr id="30" name="Text 13">
            <a:extLst>
              <a:ext uri="{FF2B5EF4-FFF2-40B4-BE49-F238E27FC236}">
                <a16:creationId xmlns:a16="http://schemas.microsoft.com/office/drawing/2014/main" id="{4DDB01C1-959A-16AE-6DFB-8C137D7D41FC}"/>
              </a:ext>
            </a:extLst>
          </p:cNvPr>
          <p:cNvSpPr/>
          <p:nvPr/>
        </p:nvSpPr>
        <p:spPr>
          <a:xfrm>
            <a:off x="3269512" y="3429000"/>
            <a:ext cx="2621590" cy="186070"/>
          </a:xfrm>
          <a:prstGeom prst="rect">
            <a:avLst/>
          </a:prstGeom>
          <a:noFill/>
          <a:ln/>
        </p:spPr>
        <p:txBody>
          <a:bodyPr wrap="none" lIns="0" tIns="0" rIns="0" bIns="0" rtlCol="0" anchor="ctr">
            <a:normAutofit/>
          </a:bodyPr>
          <a:lstStyle/>
          <a:p>
            <a:pPr marL="0" indent="0" algn="l">
              <a:buNone/>
            </a:pPr>
            <a:r>
              <a:rPr lang="en-US" sz="1023" b="1" dirty="0">
                <a:solidFill>
                  <a:srgbClr val="46423F"/>
                </a:solidFill>
                <a:latin typeface="+mj-ea"/>
                <a:ea typeface="+mj-ea"/>
                <a:cs typeface="Inter" pitchFamily="34" charset="-120"/>
              </a:rPr>
              <a:t>現行と新制度：特定技能への移行条件の違い</a:t>
            </a:r>
            <a:endParaRPr lang="en-US" sz="1023" dirty="0">
              <a:latin typeface="+mj-ea"/>
              <a:ea typeface="+mj-ea"/>
            </a:endParaRPr>
          </a:p>
        </p:txBody>
      </p:sp>
      <p:pic>
        <p:nvPicPr>
          <p:cNvPr id="31" name="Image 15" descr="preencoded.png">
            <a:extLst>
              <a:ext uri="{FF2B5EF4-FFF2-40B4-BE49-F238E27FC236}">
                <a16:creationId xmlns:a16="http://schemas.microsoft.com/office/drawing/2014/main" id="{9E28D9CB-C377-9812-ADAE-BC2A83228ECF}"/>
              </a:ext>
            </a:extLst>
          </p:cNvPr>
          <p:cNvPicPr>
            <a:picLocks noChangeAspect="1"/>
          </p:cNvPicPr>
          <p:nvPr/>
        </p:nvPicPr>
        <p:blipFill>
          <a:blip r:embed="rId14"/>
          <a:stretch>
            <a:fillRect/>
          </a:stretch>
        </p:blipFill>
        <p:spPr>
          <a:xfrm>
            <a:off x="378785" y="4047017"/>
            <a:ext cx="873863" cy="827346"/>
          </a:xfrm>
          <a:prstGeom prst="rect">
            <a:avLst/>
          </a:prstGeom>
        </p:spPr>
      </p:pic>
      <p:pic>
        <p:nvPicPr>
          <p:cNvPr id="32" name="Image 16" descr="preencoded.png">
            <a:extLst>
              <a:ext uri="{FF2B5EF4-FFF2-40B4-BE49-F238E27FC236}">
                <a16:creationId xmlns:a16="http://schemas.microsoft.com/office/drawing/2014/main" id="{12387618-F2AF-AE8B-0889-CDD9124D1BBD}"/>
              </a:ext>
            </a:extLst>
          </p:cNvPr>
          <p:cNvPicPr>
            <a:picLocks noChangeAspect="1"/>
          </p:cNvPicPr>
          <p:nvPr/>
        </p:nvPicPr>
        <p:blipFill>
          <a:blip r:embed="rId15"/>
          <a:stretch>
            <a:fillRect/>
          </a:stretch>
        </p:blipFill>
        <p:spPr>
          <a:xfrm>
            <a:off x="6266564" y="3116669"/>
            <a:ext cx="777506" cy="737634"/>
          </a:xfrm>
          <a:prstGeom prst="rect">
            <a:avLst/>
          </a:prstGeom>
        </p:spPr>
      </p:pic>
      <p:pic>
        <p:nvPicPr>
          <p:cNvPr id="33" name="Image 17" descr="preencoded.png">
            <a:extLst>
              <a:ext uri="{FF2B5EF4-FFF2-40B4-BE49-F238E27FC236}">
                <a16:creationId xmlns:a16="http://schemas.microsoft.com/office/drawing/2014/main" id="{BC8C8DA2-204D-71B4-A20F-6087C9AAFE77}"/>
              </a:ext>
            </a:extLst>
          </p:cNvPr>
          <p:cNvPicPr>
            <a:picLocks noChangeAspect="1"/>
          </p:cNvPicPr>
          <p:nvPr/>
        </p:nvPicPr>
        <p:blipFill>
          <a:blip r:embed="rId16"/>
          <a:stretch>
            <a:fillRect/>
          </a:stretch>
        </p:blipFill>
        <p:spPr>
          <a:xfrm>
            <a:off x="86390" y="3671555"/>
            <a:ext cx="99680" cy="99680"/>
          </a:xfrm>
          <a:prstGeom prst="rect">
            <a:avLst/>
          </a:prstGeom>
        </p:spPr>
      </p:pic>
      <p:pic>
        <p:nvPicPr>
          <p:cNvPr id="34" name="Image 18" descr="preencoded.png">
            <a:extLst>
              <a:ext uri="{FF2B5EF4-FFF2-40B4-BE49-F238E27FC236}">
                <a16:creationId xmlns:a16="http://schemas.microsoft.com/office/drawing/2014/main" id="{FC745BB1-4148-0663-7C0D-E514A9831C22}"/>
              </a:ext>
            </a:extLst>
          </p:cNvPr>
          <p:cNvPicPr>
            <a:picLocks noChangeAspect="1"/>
          </p:cNvPicPr>
          <p:nvPr/>
        </p:nvPicPr>
        <p:blipFill>
          <a:blip r:embed="rId17"/>
          <a:stretch>
            <a:fillRect/>
          </a:stretch>
        </p:blipFill>
        <p:spPr>
          <a:xfrm>
            <a:off x="375462" y="3026956"/>
            <a:ext cx="787474" cy="810733"/>
          </a:xfrm>
          <a:prstGeom prst="rect">
            <a:avLst/>
          </a:prstGeom>
        </p:spPr>
      </p:pic>
      <p:pic>
        <p:nvPicPr>
          <p:cNvPr id="35" name="Image 19" descr="preencoded.png">
            <a:extLst>
              <a:ext uri="{FF2B5EF4-FFF2-40B4-BE49-F238E27FC236}">
                <a16:creationId xmlns:a16="http://schemas.microsoft.com/office/drawing/2014/main" id="{517D2186-EB67-B153-C8C2-47726F4D8CA4}"/>
              </a:ext>
            </a:extLst>
          </p:cNvPr>
          <p:cNvPicPr>
            <a:picLocks noChangeAspect="1"/>
          </p:cNvPicPr>
          <p:nvPr/>
        </p:nvPicPr>
        <p:blipFill>
          <a:blip r:embed="rId18"/>
          <a:stretch>
            <a:fillRect/>
          </a:stretch>
        </p:blipFill>
        <p:spPr>
          <a:xfrm>
            <a:off x="8153843" y="2365744"/>
            <a:ext cx="667858" cy="564855"/>
          </a:xfrm>
          <a:prstGeom prst="rect">
            <a:avLst/>
          </a:prstGeom>
        </p:spPr>
      </p:pic>
      <p:pic>
        <p:nvPicPr>
          <p:cNvPr id="36" name="Image 20" descr="preencoded.png">
            <a:extLst>
              <a:ext uri="{FF2B5EF4-FFF2-40B4-BE49-F238E27FC236}">
                <a16:creationId xmlns:a16="http://schemas.microsoft.com/office/drawing/2014/main" id="{C681527C-F556-09C6-8F38-016903E0BC96}"/>
              </a:ext>
            </a:extLst>
          </p:cNvPr>
          <p:cNvPicPr>
            <a:picLocks noChangeAspect="1"/>
          </p:cNvPicPr>
          <p:nvPr/>
        </p:nvPicPr>
        <p:blipFill>
          <a:blip r:embed="rId19"/>
          <a:stretch>
            <a:fillRect/>
          </a:stretch>
        </p:blipFill>
        <p:spPr>
          <a:xfrm>
            <a:off x="6186820" y="2335840"/>
            <a:ext cx="66453" cy="66453"/>
          </a:xfrm>
          <a:prstGeom prst="rect">
            <a:avLst/>
          </a:prstGeom>
        </p:spPr>
      </p:pic>
      <p:pic>
        <p:nvPicPr>
          <p:cNvPr id="37" name="Image 21" descr="preencoded.png">
            <a:extLst>
              <a:ext uri="{FF2B5EF4-FFF2-40B4-BE49-F238E27FC236}">
                <a16:creationId xmlns:a16="http://schemas.microsoft.com/office/drawing/2014/main" id="{C6E5E736-E38C-3C28-3545-01CC87F187D7}"/>
              </a:ext>
            </a:extLst>
          </p:cNvPr>
          <p:cNvPicPr>
            <a:picLocks noChangeAspect="1"/>
          </p:cNvPicPr>
          <p:nvPr/>
        </p:nvPicPr>
        <p:blipFill>
          <a:blip r:embed="rId20"/>
          <a:stretch>
            <a:fillRect/>
          </a:stretch>
        </p:blipFill>
        <p:spPr>
          <a:xfrm>
            <a:off x="7402919" y="1727791"/>
            <a:ext cx="1378910" cy="475142"/>
          </a:xfrm>
          <a:prstGeom prst="rect">
            <a:avLst/>
          </a:prstGeom>
        </p:spPr>
      </p:pic>
      <p:pic>
        <p:nvPicPr>
          <p:cNvPr id="38" name="Image 22" descr="preencoded.png">
            <a:extLst>
              <a:ext uri="{FF2B5EF4-FFF2-40B4-BE49-F238E27FC236}">
                <a16:creationId xmlns:a16="http://schemas.microsoft.com/office/drawing/2014/main" id="{AD3B0556-A5C8-91C4-6D4D-6448A502FF4E}"/>
              </a:ext>
            </a:extLst>
          </p:cNvPr>
          <p:cNvPicPr>
            <a:picLocks noChangeAspect="1"/>
          </p:cNvPicPr>
          <p:nvPr/>
        </p:nvPicPr>
        <p:blipFill>
          <a:blip r:embed="rId21"/>
          <a:stretch>
            <a:fillRect/>
          </a:stretch>
        </p:blipFill>
        <p:spPr>
          <a:xfrm>
            <a:off x="5020561" y="2186320"/>
            <a:ext cx="1093160" cy="993480"/>
          </a:xfrm>
          <a:prstGeom prst="rect">
            <a:avLst/>
          </a:prstGeom>
        </p:spPr>
      </p:pic>
      <p:pic>
        <p:nvPicPr>
          <p:cNvPr id="39" name="Image 23" descr="preencoded.png">
            <a:extLst>
              <a:ext uri="{FF2B5EF4-FFF2-40B4-BE49-F238E27FC236}">
                <a16:creationId xmlns:a16="http://schemas.microsoft.com/office/drawing/2014/main" id="{AC77572D-2C3C-04A5-6651-62DB757B5C1E}"/>
              </a:ext>
            </a:extLst>
          </p:cNvPr>
          <p:cNvPicPr>
            <a:picLocks noChangeAspect="1"/>
          </p:cNvPicPr>
          <p:nvPr/>
        </p:nvPicPr>
        <p:blipFill>
          <a:blip r:embed="rId22"/>
          <a:stretch>
            <a:fillRect/>
          </a:stretch>
        </p:blipFill>
        <p:spPr>
          <a:xfrm>
            <a:off x="2212901" y="2309259"/>
            <a:ext cx="66453" cy="66453"/>
          </a:xfrm>
          <a:prstGeom prst="rect">
            <a:avLst/>
          </a:prstGeom>
        </p:spPr>
      </p:pic>
      <p:pic>
        <p:nvPicPr>
          <p:cNvPr id="40" name="Image 24" descr="preencoded.png">
            <a:extLst>
              <a:ext uri="{FF2B5EF4-FFF2-40B4-BE49-F238E27FC236}">
                <a16:creationId xmlns:a16="http://schemas.microsoft.com/office/drawing/2014/main" id="{57A27463-6B4D-11F2-B531-B75FB5ECC7A9}"/>
              </a:ext>
            </a:extLst>
          </p:cNvPr>
          <p:cNvPicPr>
            <a:picLocks noChangeAspect="1"/>
          </p:cNvPicPr>
          <p:nvPr/>
        </p:nvPicPr>
        <p:blipFill>
          <a:blip r:embed="rId23"/>
          <a:stretch>
            <a:fillRect/>
          </a:stretch>
        </p:blipFill>
        <p:spPr>
          <a:xfrm>
            <a:off x="681148" y="1824148"/>
            <a:ext cx="1099805" cy="824023"/>
          </a:xfrm>
          <a:prstGeom prst="rect">
            <a:avLst/>
          </a:prstGeom>
        </p:spPr>
      </p:pic>
      <p:pic>
        <p:nvPicPr>
          <p:cNvPr id="41" name="Image 25" descr="preencoded.png">
            <a:extLst>
              <a:ext uri="{FF2B5EF4-FFF2-40B4-BE49-F238E27FC236}">
                <a16:creationId xmlns:a16="http://schemas.microsoft.com/office/drawing/2014/main" id="{7D4DC359-A7E0-AA45-B36F-AD70CF33B6D0}"/>
              </a:ext>
            </a:extLst>
          </p:cNvPr>
          <p:cNvPicPr>
            <a:picLocks noChangeAspect="1"/>
          </p:cNvPicPr>
          <p:nvPr/>
        </p:nvPicPr>
        <p:blipFill>
          <a:blip r:embed="rId24"/>
          <a:stretch>
            <a:fillRect/>
          </a:stretch>
        </p:blipFill>
        <p:spPr>
          <a:xfrm>
            <a:off x="8067453" y="578145"/>
            <a:ext cx="1076547" cy="990157"/>
          </a:xfrm>
          <a:prstGeom prst="rect">
            <a:avLst/>
          </a:prstGeom>
        </p:spPr>
      </p:pic>
      <p:pic>
        <p:nvPicPr>
          <p:cNvPr id="42" name="Image 26" descr="preencoded.png">
            <a:extLst>
              <a:ext uri="{FF2B5EF4-FFF2-40B4-BE49-F238E27FC236}">
                <a16:creationId xmlns:a16="http://schemas.microsoft.com/office/drawing/2014/main" id="{9969341C-D4F3-6FE0-2D35-40B8AD275ED4}"/>
              </a:ext>
            </a:extLst>
          </p:cNvPr>
          <p:cNvPicPr>
            <a:picLocks noChangeAspect="1"/>
          </p:cNvPicPr>
          <p:nvPr/>
        </p:nvPicPr>
        <p:blipFill>
          <a:blip r:embed="rId25"/>
          <a:stretch>
            <a:fillRect/>
          </a:stretch>
        </p:blipFill>
        <p:spPr>
          <a:xfrm>
            <a:off x="3648297" y="1661337"/>
            <a:ext cx="209328" cy="212651"/>
          </a:xfrm>
          <a:prstGeom prst="rect">
            <a:avLst/>
          </a:prstGeom>
        </p:spPr>
      </p:pic>
      <p:sp>
        <p:nvSpPr>
          <p:cNvPr id="43" name="Shape 14">
            <a:extLst>
              <a:ext uri="{FF2B5EF4-FFF2-40B4-BE49-F238E27FC236}">
                <a16:creationId xmlns:a16="http://schemas.microsoft.com/office/drawing/2014/main" id="{931C0AC9-F55E-4A23-CEFC-0CA8855F5083}"/>
              </a:ext>
            </a:extLst>
          </p:cNvPr>
          <p:cNvSpPr/>
          <p:nvPr/>
        </p:nvSpPr>
        <p:spPr>
          <a:xfrm>
            <a:off x="5585416" y="1000125"/>
            <a:ext cx="2432198" cy="292395"/>
          </a:xfrm>
          <a:prstGeom prst="rect">
            <a:avLst/>
          </a:prstGeom>
          <a:solidFill>
            <a:srgbClr val="14B2B0"/>
          </a:solidFill>
          <a:ln/>
        </p:spPr>
        <p:txBody>
          <a:bodyPr/>
          <a:lstStyle/>
          <a:p>
            <a:endParaRPr lang="ja-JP" altLang="en-US">
              <a:latin typeface="+mj-ea"/>
              <a:ea typeface="+mj-ea"/>
            </a:endParaRPr>
          </a:p>
        </p:txBody>
      </p:sp>
      <p:sp>
        <p:nvSpPr>
          <p:cNvPr id="44" name="Text 15">
            <a:extLst>
              <a:ext uri="{FF2B5EF4-FFF2-40B4-BE49-F238E27FC236}">
                <a16:creationId xmlns:a16="http://schemas.microsoft.com/office/drawing/2014/main" id="{87EF8F61-25A6-0E3B-BDCE-EDC8B0F46296}"/>
              </a:ext>
            </a:extLst>
          </p:cNvPr>
          <p:cNvSpPr/>
          <p:nvPr/>
        </p:nvSpPr>
        <p:spPr>
          <a:xfrm>
            <a:off x="6296468" y="1039997"/>
            <a:ext cx="1043320" cy="209328"/>
          </a:xfrm>
          <a:prstGeom prst="rect">
            <a:avLst/>
          </a:prstGeom>
          <a:noFill/>
          <a:ln/>
        </p:spPr>
        <p:txBody>
          <a:bodyPr wrap="none" lIns="0" tIns="0" rIns="0" bIns="0" rtlCol="0" anchor="ctr">
            <a:normAutofit/>
          </a:bodyPr>
          <a:lstStyle/>
          <a:p>
            <a:pPr marL="0" indent="0" algn="l">
              <a:buNone/>
            </a:pPr>
            <a:r>
              <a:rPr lang="en-US" sz="1261" b="1" dirty="0">
                <a:solidFill>
                  <a:srgbClr val="BDE9E7"/>
                </a:solidFill>
                <a:latin typeface="+mj-ea"/>
                <a:ea typeface="+mj-ea"/>
                <a:cs typeface="Inter" pitchFamily="34" charset="-120"/>
              </a:rPr>
              <a:t>2027年新制度</a:t>
            </a:r>
            <a:endParaRPr lang="en-US" sz="1261" dirty="0">
              <a:latin typeface="+mj-ea"/>
              <a:ea typeface="+mj-ea"/>
            </a:endParaRPr>
          </a:p>
        </p:txBody>
      </p:sp>
      <p:sp>
        <p:nvSpPr>
          <p:cNvPr id="45" name="Shape 16">
            <a:extLst>
              <a:ext uri="{FF2B5EF4-FFF2-40B4-BE49-F238E27FC236}">
                <a16:creationId xmlns:a16="http://schemas.microsoft.com/office/drawing/2014/main" id="{0F0D79AF-1664-6D24-E6E3-58F11FCD4AA3}"/>
              </a:ext>
            </a:extLst>
          </p:cNvPr>
          <p:cNvSpPr/>
          <p:nvPr/>
        </p:nvSpPr>
        <p:spPr>
          <a:xfrm>
            <a:off x="1079869" y="1000125"/>
            <a:ext cx="2432198" cy="292395"/>
          </a:xfrm>
          <a:prstGeom prst="rect">
            <a:avLst/>
          </a:prstGeom>
          <a:solidFill>
            <a:srgbClr val="EF8D2C"/>
          </a:solidFill>
          <a:ln/>
        </p:spPr>
        <p:txBody>
          <a:bodyPr/>
          <a:lstStyle/>
          <a:p>
            <a:endParaRPr lang="ja-JP" altLang="en-US">
              <a:latin typeface="+mj-ea"/>
              <a:ea typeface="+mj-ea"/>
            </a:endParaRPr>
          </a:p>
        </p:txBody>
      </p:sp>
      <p:sp>
        <p:nvSpPr>
          <p:cNvPr id="46" name="Text 17">
            <a:extLst>
              <a:ext uri="{FF2B5EF4-FFF2-40B4-BE49-F238E27FC236}">
                <a16:creationId xmlns:a16="http://schemas.microsoft.com/office/drawing/2014/main" id="{B533A1A6-14B0-DA0F-3E0C-B02F4FB17D87}"/>
              </a:ext>
            </a:extLst>
          </p:cNvPr>
          <p:cNvSpPr/>
          <p:nvPr/>
        </p:nvSpPr>
        <p:spPr>
          <a:xfrm>
            <a:off x="1535076" y="1036674"/>
            <a:ext cx="1521785" cy="219297"/>
          </a:xfrm>
          <a:prstGeom prst="rect">
            <a:avLst/>
          </a:prstGeom>
          <a:noFill/>
          <a:ln/>
        </p:spPr>
        <p:txBody>
          <a:bodyPr wrap="none" lIns="0" tIns="0" rIns="0" bIns="0" rtlCol="0" anchor="ctr">
            <a:normAutofit/>
          </a:bodyPr>
          <a:lstStyle/>
          <a:p>
            <a:pPr marL="0" indent="0" algn="l">
              <a:buNone/>
            </a:pPr>
            <a:r>
              <a:rPr lang="en-US" sz="1196" b="1" dirty="0">
                <a:solidFill>
                  <a:srgbClr val="F1DBB8"/>
                </a:solidFill>
                <a:latin typeface="+mj-ea"/>
                <a:ea typeface="+mj-ea"/>
                <a:cs typeface="Inter" pitchFamily="34" charset="-120"/>
              </a:rPr>
              <a:t>現行制度（技能実習）</a:t>
            </a:r>
            <a:endParaRPr lang="en-US" sz="1196" dirty="0">
              <a:latin typeface="+mj-ea"/>
              <a:ea typeface="+mj-ea"/>
            </a:endParaRPr>
          </a:p>
        </p:txBody>
      </p:sp>
      <p:pic>
        <p:nvPicPr>
          <p:cNvPr id="47" name="Image 27" descr="preencoded.png">
            <a:extLst>
              <a:ext uri="{FF2B5EF4-FFF2-40B4-BE49-F238E27FC236}">
                <a16:creationId xmlns:a16="http://schemas.microsoft.com/office/drawing/2014/main" id="{E148A08E-1090-9938-7B94-9AA7CF24124F}"/>
              </a:ext>
            </a:extLst>
          </p:cNvPr>
          <p:cNvPicPr>
            <a:picLocks noChangeAspect="1"/>
          </p:cNvPicPr>
          <p:nvPr/>
        </p:nvPicPr>
        <p:blipFill>
          <a:blip r:embed="rId26"/>
          <a:stretch>
            <a:fillRect/>
          </a:stretch>
        </p:blipFill>
        <p:spPr>
          <a:xfrm>
            <a:off x="8572500" y="438593"/>
            <a:ext cx="99680" cy="103003"/>
          </a:xfrm>
          <a:prstGeom prst="rect">
            <a:avLst/>
          </a:prstGeom>
        </p:spPr>
      </p:pic>
      <p:pic>
        <p:nvPicPr>
          <p:cNvPr id="48" name="Image 28" descr="preencoded.png">
            <a:extLst>
              <a:ext uri="{FF2B5EF4-FFF2-40B4-BE49-F238E27FC236}">
                <a16:creationId xmlns:a16="http://schemas.microsoft.com/office/drawing/2014/main" id="{67161085-01B7-8081-42D4-95D4F08BCD68}"/>
              </a:ext>
            </a:extLst>
          </p:cNvPr>
          <p:cNvPicPr>
            <a:picLocks noChangeAspect="1"/>
          </p:cNvPicPr>
          <p:nvPr/>
        </p:nvPicPr>
        <p:blipFill>
          <a:blip r:embed="rId27"/>
          <a:stretch>
            <a:fillRect/>
          </a:stretch>
        </p:blipFill>
        <p:spPr>
          <a:xfrm>
            <a:off x="9968" y="229265"/>
            <a:ext cx="717698" cy="687794"/>
          </a:xfrm>
          <a:prstGeom prst="rect">
            <a:avLst/>
          </a:prstGeom>
        </p:spPr>
      </p:pic>
      <p:pic>
        <p:nvPicPr>
          <p:cNvPr id="49" name="Image 29" descr="preencoded.png">
            <a:extLst>
              <a:ext uri="{FF2B5EF4-FFF2-40B4-BE49-F238E27FC236}">
                <a16:creationId xmlns:a16="http://schemas.microsoft.com/office/drawing/2014/main" id="{48E8F185-5559-FB07-7A65-DA83A4800779}"/>
              </a:ext>
            </a:extLst>
          </p:cNvPr>
          <p:cNvPicPr>
            <a:picLocks noChangeAspect="1"/>
          </p:cNvPicPr>
          <p:nvPr/>
        </p:nvPicPr>
        <p:blipFill>
          <a:blip r:embed="rId28"/>
          <a:stretch>
            <a:fillRect/>
          </a:stretch>
        </p:blipFill>
        <p:spPr>
          <a:xfrm>
            <a:off x="352203" y="515015"/>
            <a:ext cx="299041" cy="309009"/>
          </a:xfrm>
          <a:prstGeom prst="rect">
            <a:avLst/>
          </a:prstGeom>
        </p:spPr>
      </p:pic>
      <p:pic>
        <p:nvPicPr>
          <p:cNvPr id="50" name="Image 30" descr="preencoded.png">
            <a:extLst>
              <a:ext uri="{FF2B5EF4-FFF2-40B4-BE49-F238E27FC236}">
                <a16:creationId xmlns:a16="http://schemas.microsoft.com/office/drawing/2014/main" id="{A916B3F8-A3C8-08D0-2085-7A69270104AA}"/>
              </a:ext>
            </a:extLst>
          </p:cNvPr>
          <p:cNvPicPr>
            <a:picLocks noChangeAspect="1"/>
          </p:cNvPicPr>
          <p:nvPr/>
        </p:nvPicPr>
        <p:blipFill>
          <a:blip r:embed="rId29"/>
          <a:stretch>
            <a:fillRect/>
          </a:stretch>
        </p:blipFill>
        <p:spPr>
          <a:xfrm>
            <a:off x="299041" y="0"/>
            <a:ext cx="558209" cy="325622"/>
          </a:xfrm>
          <a:prstGeom prst="rect">
            <a:avLst/>
          </a:prstGeom>
        </p:spPr>
      </p:pic>
      <p:pic>
        <p:nvPicPr>
          <p:cNvPr id="51" name="Image 31" descr="preencoded.png">
            <a:extLst>
              <a:ext uri="{FF2B5EF4-FFF2-40B4-BE49-F238E27FC236}">
                <a16:creationId xmlns:a16="http://schemas.microsoft.com/office/drawing/2014/main" id="{5840793A-59B4-C6A9-7A00-10A74C22C7E6}"/>
              </a:ext>
            </a:extLst>
          </p:cNvPr>
          <p:cNvPicPr>
            <a:picLocks noChangeAspect="1"/>
          </p:cNvPicPr>
          <p:nvPr/>
        </p:nvPicPr>
        <p:blipFill>
          <a:blip r:embed="rId30"/>
          <a:stretch>
            <a:fillRect/>
          </a:stretch>
        </p:blipFill>
        <p:spPr>
          <a:xfrm>
            <a:off x="122939" y="0"/>
            <a:ext cx="485110" cy="395398"/>
          </a:xfrm>
          <a:prstGeom prst="rect">
            <a:avLst/>
          </a:prstGeom>
        </p:spPr>
      </p:pic>
      <p:pic>
        <p:nvPicPr>
          <p:cNvPr id="52" name="Image 32" descr="preencoded.png">
            <a:extLst>
              <a:ext uri="{FF2B5EF4-FFF2-40B4-BE49-F238E27FC236}">
                <a16:creationId xmlns:a16="http://schemas.microsoft.com/office/drawing/2014/main" id="{83A75470-4C82-06BB-A264-3DA9051DED99}"/>
              </a:ext>
            </a:extLst>
          </p:cNvPr>
          <p:cNvPicPr>
            <a:picLocks noChangeAspect="1"/>
          </p:cNvPicPr>
          <p:nvPr/>
        </p:nvPicPr>
        <p:blipFill>
          <a:blip r:embed="rId31"/>
          <a:stretch>
            <a:fillRect/>
          </a:stretch>
        </p:blipFill>
        <p:spPr>
          <a:xfrm>
            <a:off x="0" y="328945"/>
            <a:ext cx="196038" cy="621340"/>
          </a:xfrm>
          <a:prstGeom prst="rect">
            <a:avLst/>
          </a:prstGeom>
        </p:spPr>
      </p:pic>
      <p:sp>
        <p:nvSpPr>
          <p:cNvPr id="53" name="Text 18">
            <a:extLst>
              <a:ext uri="{FF2B5EF4-FFF2-40B4-BE49-F238E27FC236}">
                <a16:creationId xmlns:a16="http://schemas.microsoft.com/office/drawing/2014/main" id="{2061610A-25BA-1605-6145-6AAA242DA41F}"/>
              </a:ext>
            </a:extLst>
          </p:cNvPr>
          <p:cNvSpPr/>
          <p:nvPr/>
        </p:nvSpPr>
        <p:spPr>
          <a:xfrm>
            <a:off x="7170331" y="4478965"/>
            <a:ext cx="1246003" cy="418657"/>
          </a:xfrm>
          <a:prstGeom prst="rect">
            <a:avLst/>
          </a:prstGeom>
          <a:noFill/>
          <a:ln/>
        </p:spPr>
        <p:txBody>
          <a:bodyPr wrap="none" lIns="0" tIns="0" rIns="0" bIns="0" rtlCol="0" anchor="ctr">
            <a:normAutofit/>
          </a:bodyPr>
          <a:lstStyle/>
          <a:p>
            <a:pPr marL="0" indent="0" algn="l">
              <a:buNone/>
            </a:pPr>
            <a:r>
              <a:rPr lang="en-US" sz="761" b="1" dirty="0">
                <a:solidFill>
                  <a:srgbClr val="3E403D"/>
                </a:solidFill>
                <a:latin typeface="+mj-ea"/>
                <a:ea typeface="+mj-ea"/>
                <a:cs typeface="Inter" pitchFamily="34" charset="-120"/>
              </a:rPr>
              <a:t>人材育成を目的とするた</a:t>
            </a:r>
            <a:endParaRPr lang="en-US" sz="761" dirty="0">
              <a:latin typeface="+mj-ea"/>
              <a:ea typeface="+mj-ea"/>
            </a:endParaRPr>
          </a:p>
          <a:p>
            <a:pPr marL="0" indent="0" algn="l">
              <a:buNone/>
            </a:pPr>
            <a:r>
              <a:rPr lang="en-US" sz="761" b="1" dirty="0">
                <a:solidFill>
                  <a:srgbClr val="3E403D"/>
                </a:solidFill>
                <a:latin typeface="+mj-ea"/>
                <a:ea typeface="+mj-ea"/>
                <a:cs typeface="Inter" pitchFamily="34" charset="-120"/>
              </a:rPr>
              <a:t>め、教育に関するコストは</a:t>
            </a:r>
            <a:endParaRPr lang="en-US" sz="761" dirty="0">
              <a:latin typeface="+mj-ea"/>
              <a:ea typeface="+mj-ea"/>
            </a:endParaRPr>
          </a:p>
          <a:p>
            <a:pPr marL="0" indent="0" algn="l">
              <a:buNone/>
            </a:pPr>
            <a:r>
              <a:rPr lang="en-US" sz="761" b="1" dirty="0">
                <a:solidFill>
                  <a:srgbClr val="3E403D"/>
                </a:solidFill>
                <a:latin typeface="+mj-ea"/>
                <a:ea typeface="+mj-ea"/>
                <a:cs typeface="Inter" pitchFamily="34" charset="-120"/>
              </a:rPr>
              <a:t>受け入れ企業が負担する。</a:t>
            </a:r>
            <a:endParaRPr lang="en-US" sz="761" dirty="0">
              <a:latin typeface="+mj-ea"/>
              <a:ea typeface="+mj-ea"/>
            </a:endParaRPr>
          </a:p>
        </p:txBody>
      </p:sp>
      <p:sp>
        <p:nvSpPr>
          <p:cNvPr id="54" name="Text 19">
            <a:extLst>
              <a:ext uri="{FF2B5EF4-FFF2-40B4-BE49-F238E27FC236}">
                <a16:creationId xmlns:a16="http://schemas.microsoft.com/office/drawing/2014/main" id="{45B0F605-F79A-EC0E-11E1-067F6D413A9C}"/>
              </a:ext>
            </a:extLst>
          </p:cNvPr>
          <p:cNvSpPr/>
          <p:nvPr/>
        </p:nvSpPr>
        <p:spPr>
          <a:xfrm>
            <a:off x="1345683" y="4462352"/>
            <a:ext cx="1508494" cy="418657"/>
          </a:xfrm>
          <a:prstGeom prst="rect">
            <a:avLst/>
          </a:prstGeom>
          <a:noFill/>
          <a:ln/>
        </p:spPr>
        <p:txBody>
          <a:bodyPr wrap="none" lIns="0" tIns="0" rIns="0" bIns="0" rtlCol="0" anchor="ctr">
            <a:normAutofit/>
          </a:bodyPr>
          <a:lstStyle/>
          <a:p>
            <a:pPr marL="0" indent="0" algn="l">
              <a:buNone/>
            </a:pPr>
            <a:r>
              <a:rPr lang="en-US" sz="780" b="1" dirty="0">
                <a:solidFill>
                  <a:srgbClr val="49433B"/>
                </a:solidFill>
                <a:latin typeface="+mj-ea"/>
                <a:ea typeface="+mj-ea"/>
                <a:cs typeface="Inter" pitchFamily="34" charset="-120"/>
              </a:rPr>
              <a:t>日本語能力試験N5程度、または</a:t>
            </a:r>
            <a:endParaRPr lang="en-US" sz="780" dirty="0">
              <a:latin typeface="+mj-ea"/>
              <a:ea typeface="+mj-ea"/>
            </a:endParaRPr>
          </a:p>
          <a:p>
            <a:pPr marL="0" indent="0" algn="l">
              <a:buNone/>
            </a:pPr>
            <a:r>
              <a:rPr lang="en-US" sz="780" b="1" dirty="0">
                <a:solidFill>
                  <a:srgbClr val="49433B"/>
                </a:solidFill>
                <a:latin typeface="+mj-ea"/>
                <a:ea typeface="+mj-ea"/>
                <a:cs typeface="Inter" pitchFamily="34" charset="-120"/>
              </a:rPr>
              <a:t>講習のみで勉強の義務が実質的に</a:t>
            </a:r>
            <a:endParaRPr lang="en-US" sz="780" dirty="0">
              <a:latin typeface="+mj-ea"/>
              <a:ea typeface="+mj-ea"/>
            </a:endParaRPr>
          </a:p>
          <a:p>
            <a:pPr marL="0" indent="0" algn="l">
              <a:buNone/>
            </a:pPr>
            <a:r>
              <a:rPr lang="en-US" sz="780" b="1" dirty="0">
                <a:solidFill>
                  <a:srgbClr val="49433B"/>
                </a:solidFill>
                <a:latin typeface="+mj-ea"/>
                <a:ea typeface="+mj-ea"/>
                <a:cs typeface="Inter" pitchFamily="34" charset="-120"/>
              </a:rPr>
              <a:t>少なかった。</a:t>
            </a:r>
            <a:endParaRPr lang="en-US" sz="780" dirty="0">
              <a:latin typeface="+mj-ea"/>
              <a:ea typeface="+mj-ea"/>
            </a:endParaRPr>
          </a:p>
        </p:txBody>
      </p:sp>
      <p:sp>
        <p:nvSpPr>
          <p:cNvPr id="55" name="Text 20">
            <a:extLst>
              <a:ext uri="{FF2B5EF4-FFF2-40B4-BE49-F238E27FC236}">
                <a16:creationId xmlns:a16="http://schemas.microsoft.com/office/drawing/2014/main" id="{83E78B5D-3A98-CA93-A8AD-66F26AB072D6}"/>
              </a:ext>
            </a:extLst>
          </p:cNvPr>
          <p:cNvSpPr/>
          <p:nvPr/>
        </p:nvSpPr>
        <p:spPr>
          <a:xfrm>
            <a:off x="7173654" y="4272959"/>
            <a:ext cx="1003448" cy="176102"/>
          </a:xfrm>
          <a:prstGeom prst="rect">
            <a:avLst/>
          </a:prstGeom>
          <a:noFill/>
          <a:ln/>
        </p:spPr>
        <p:txBody>
          <a:bodyPr wrap="none" lIns="0" tIns="0" rIns="0" bIns="0" rtlCol="0" anchor="ctr">
            <a:normAutofit/>
          </a:bodyPr>
          <a:lstStyle/>
          <a:p>
            <a:pPr marL="0" indent="0" algn="l">
              <a:buNone/>
            </a:pPr>
            <a:r>
              <a:rPr lang="en-US" sz="1122" b="1" dirty="0">
                <a:solidFill>
                  <a:srgbClr val="303230"/>
                </a:solidFill>
                <a:latin typeface="+mj-ea"/>
                <a:ea typeface="+mj-ea"/>
                <a:cs typeface="Inter" pitchFamily="34" charset="-120"/>
              </a:rPr>
              <a:t>教育コスト負担</a:t>
            </a:r>
            <a:endParaRPr lang="en-US" sz="1122" dirty="0">
              <a:latin typeface="+mj-ea"/>
              <a:ea typeface="+mj-ea"/>
            </a:endParaRPr>
          </a:p>
        </p:txBody>
      </p:sp>
      <p:sp>
        <p:nvSpPr>
          <p:cNvPr id="56" name="Text 21">
            <a:extLst>
              <a:ext uri="{FF2B5EF4-FFF2-40B4-BE49-F238E27FC236}">
                <a16:creationId xmlns:a16="http://schemas.microsoft.com/office/drawing/2014/main" id="{E8468860-61E7-7B65-55C2-66CA15501069}"/>
              </a:ext>
            </a:extLst>
          </p:cNvPr>
          <p:cNvSpPr/>
          <p:nvPr/>
        </p:nvSpPr>
        <p:spPr>
          <a:xfrm>
            <a:off x="7180299" y="4080244"/>
            <a:ext cx="996802" cy="179424"/>
          </a:xfrm>
          <a:prstGeom prst="rect">
            <a:avLst/>
          </a:prstGeom>
          <a:noFill/>
          <a:ln/>
        </p:spPr>
        <p:txBody>
          <a:bodyPr wrap="none" lIns="0" tIns="0" rIns="0" bIns="0" rtlCol="0" anchor="ctr">
            <a:normAutofit/>
          </a:bodyPr>
          <a:lstStyle/>
          <a:p>
            <a:pPr marL="0" indent="0" algn="l">
              <a:buNone/>
            </a:pPr>
            <a:r>
              <a:rPr lang="en-US" sz="1112" b="1" dirty="0">
                <a:solidFill>
                  <a:srgbClr val="2E302E"/>
                </a:solidFill>
                <a:latin typeface="+mj-ea"/>
                <a:ea typeface="+mj-ea"/>
                <a:cs typeface="Inter" pitchFamily="34" charset="-120"/>
              </a:rPr>
              <a:t>受け入れ企業の</a:t>
            </a:r>
            <a:endParaRPr lang="en-US" sz="1112" dirty="0">
              <a:latin typeface="+mj-ea"/>
              <a:ea typeface="+mj-ea"/>
            </a:endParaRPr>
          </a:p>
        </p:txBody>
      </p:sp>
      <p:sp>
        <p:nvSpPr>
          <p:cNvPr id="57" name="Text 22">
            <a:extLst>
              <a:ext uri="{FF2B5EF4-FFF2-40B4-BE49-F238E27FC236}">
                <a16:creationId xmlns:a16="http://schemas.microsoft.com/office/drawing/2014/main" id="{5ED2577A-4990-C83E-7FF1-916E3D4F74D0}"/>
              </a:ext>
            </a:extLst>
          </p:cNvPr>
          <p:cNvSpPr/>
          <p:nvPr/>
        </p:nvSpPr>
        <p:spPr>
          <a:xfrm>
            <a:off x="1345683" y="4256346"/>
            <a:ext cx="445238" cy="176102"/>
          </a:xfrm>
          <a:prstGeom prst="rect">
            <a:avLst/>
          </a:prstGeom>
          <a:noFill/>
          <a:ln/>
        </p:spPr>
        <p:txBody>
          <a:bodyPr wrap="none" lIns="0" tIns="0" rIns="0" bIns="0" rtlCol="0" anchor="ctr">
            <a:normAutofit lnSpcReduction="10000"/>
          </a:bodyPr>
          <a:lstStyle/>
          <a:p>
            <a:pPr marL="0" indent="0" algn="l">
              <a:buNone/>
            </a:pPr>
            <a:r>
              <a:rPr lang="en-US" sz="1164" b="1" dirty="0">
                <a:solidFill>
                  <a:srgbClr val="3F3B33"/>
                </a:solidFill>
                <a:latin typeface="+mj-ea"/>
                <a:ea typeface="+mj-ea"/>
                <a:cs typeface="Inter" pitchFamily="34" charset="-120"/>
              </a:rPr>
              <a:t>緩やか</a:t>
            </a:r>
            <a:endParaRPr lang="en-US" sz="1164" dirty="0">
              <a:latin typeface="+mj-ea"/>
              <a:ea typeface="+mj-ea"/>
            </a:endParaRPr>
          </a:p>
        </p:txBody>
      </p:sp>
      <p:sp>
        <p:nvSpPr>
          <p:cNvPr id="58" name="Text 23">
            <a:extLst>
              <a:ext uri="{FF2B5EF4-FFF2-40B4-BE49-F238E27FC236}">
                <a16:creationId xmlns:a16="http://schemas.microsoft.com/office/drawing/2014/main" id="{34BB5D1D-7E17-B2FA-3706-F9A209E03A46}"/>
              </a:ext>
            </a:extLst>
          </p:cNvPr>
          <p:cNvSpPr/>
          <p:nvPr/>
        </p:nvSpPr>
        <p:spPr>
          <a:xfrm>
            <a:off x="1365619" y="4063631"/>
            <a:ext cx="847282" cy="189392"/>
          </a:xfrm>
          <a:prstGeom prst="rect">
            <a:avLst/>
          </a:prstGeom>
          <a:noFill/>
          <a:ln/>
        </p:spPr>
        <p:txBody>
          <a:bodyPr wrap="none" lIns="0" tIns="0" rIns="0" bIns="0" rtlCol="0" anchor="ctr">
            <a:normAutofit/>
          </a:bodyPr>
          <a:lstStyle/>
          <a:p>
            <a:pPr marL="0" indent="0" algn="l">
              <a:buNone/>
            </a:pPr>
            <a:r>
              <a:rPr lang="en-US" sz="1107" b="1" dirty="0">
                <a:solidFill>
                  <a:srgbClr val="36322C"/>
                </a:solidFill>
                <a:latin typeface="+mj-ea"/>
                <a:ea typeface="+mj-ea"/>
                <a:cs typeface="Inter" pitchFamily="34" charset="-120"/>
              </a:rPr>
              <a:t>日本語要件が</a:t>
            </a:r>
            <a:endParaRPr lang="en-US" sz="1107" dirty="0">
              <a:latin typeface="+mj-ea"/>
              <a:ea typeface="+mj-ea"/>
            </a:endParaRPr>
          </a:p>
        </p:txBody>
      </p:sp>
      <p:sp>
        <p:nvSpPr>
          <p:cNvPr id="59" name="Text 24">
            <a:extLst>
              <a:ext uri="{FF2B5EF4-FFF2-40B4-BE49-F238E27FC236}">
                <a16:creationId xmlns:a16="http://schemas.microsoft.com/office/drawing/2014/main" id="{FCB9957C-3DB3-F4B5-C52F-CF912EFEB379}"/>
              </a:ext>
            </a:extLst>
          </p:cNvPr>
          <p:cNvSpPr/>
          <p:nvPr/>
        </p:nvSpPr>
        <p:spPr>
          <a:xfrm>
            <a:off x="7173654" y="3545294"/>
            <a:ext cx="1628110" cy="282427"/>
          </a:xfrm>
          <a:prstGeom prst="rect">
            <a:avLst/>
          </a:prstGeom>
          <a:noFill/>
          <a:ln/>
        </p:spPr>
        <p:txBody>
          <a:bodyPr wrap="none" lIns="0" tIns="0" rIns="0" bIns="0" rtlCol="0" anchor="ctr">
            <a:normAutofit/>
          </a:bodyPr>
          <a:lstStyle/>
          <a:p>
            <a:pPr marL="0" indent="0" algn="l">
              <a:buNone/>
            </a:pPr>
            <a:r>
              <a:rPr lang="en-US" sz="780" b="1" dirty="0" err="1">
                <a:solidFill>
                  <a:srgbClr val="3C403C"/>
                </a:solidFill>
                <a:latin typeface="+mj-ea"/>
                <a:ea typeface="+mj-ea"/>
                <a:cs typeface="Inter" pitchFamily="34" charset="-120"/>
              </a:rPr>
              <a:t>新制度下では、年間</a:t>
            </a:r>
            <a:r>
              <a:rPr lang="ja-JP" altLang="en-US" sz="780" b="1" dirty="0">
                <a:solidFill>
                  <a:srgbClr val="3C403C"/>
                </a:solidFill>
                <a:latin typeface="+mj-ea"/>
                <a:ea typeface="+mj-ea"/>
                <a:cs typeface="Inter" pitchFamily="34" charset="-120"/>
              </a:rPr>
              <a:t>９－１３</a:t>
            </a:r>
            <a:r>
              <a:rPr lang="en-US" sz="780" b="1" dirty="0" err="1">
                <a:solidFill>
                  <a:srgbClr val="3C403C"/>
                </a:solidFill>
                <a:latin typeface="+mj-ea"/>
                <a:ea typeface="+mj-ea"/>
                <a:cs typeface="Inter" pitchFamily="34" charset="-120"/>
              </a:rPr>
              <a:t>万人規模の受</a:t>
            </a:r>
            <a:endParaRPr lang="en-US" sz="780" dirty="0">
              <a:latin typeface="+mj-ea"/>
              <a:ea typeface="+mj-ea"/>
            </a:endParaRPr>
          </a:p>
          <a:p>
            <a:pPr marL="0" indent="0" algn="l">
              <a:buNone/>
            </a:pPr>
            <a:r>
              <a:rPr lang="en-US" sz="780" b="1" dirty="0">
                <a:solidFill>
                  <a:srgbClr val="3C403C"/>
                </a:solidFill>
                <a:latin typeface="+mj-ea"/>
                <a:ea typeface="+mj-ea"/>
                <a:cs typeface="Inter" pitchFamily="34" charset="-120"/>
              </a:rPr>
              <a:t>け入れが規定されている。</a:t>
            </a:r>
            <a:endParaRPr lang="en-US" sz="780" dirty="0">
              <a:latin typeface="+mj-ea"/>
              <a:ea typeface="+mj-ea"/>
            </a:endParaRPr>
          </a:p>
        </p:txBody>
      </p:sp>
      <p:sp>
        <p:nvSpPr>
          <p:cNvPr id="60" name="Text 25">
            <a:extLst>
              <a:ext uri="{FF2B5EF4-FFF2-40B4-BE49-F238E27FC236}">
                <a16:creationId xmlns:a16="http://schemas.microsoft.com/office/drawing/2014/main" id="{EB342998-9570-BFE7-9429-53A866798D33}"/>
              </a:ext>
            </a:extLst>
          </p:cNvPr>
          <p:cNvSpPr/>
          <p:nvPr/>
        </p:nvSpPr>
        <p:spPr>
          <a:xfrm>
            <a:off x="7180299" y="3332642"/>
            <a:ext cx="996802" cy="182747"/>
          </a:xfrm>
          <a:prstGeom prst="rect">
            <a:avLst/>
          </a:prstGeom>
          <a:noFill/>
          <a:ln/>
        </p:spPr>
        <p:txBody>
          <a:bodyPr wrap="none" lIns="0" tIns="0" rIns="0" bIns="0" rtlCol="0" anchor="ctr">
            <a:normAutofit/>
          </a:bodyPr>
          <a:lstStyle/>
          <a:p>
            <a:pPr marL="0" indent="0" algn="l">
              <a:buNone/>
            </a:pPr>
            <a:endParaRPr lang="en-US" sz="1112" dirty="0">
              <a:latin typeface="+mj-ea"/>
              <a:ea typeface="+mj-ea"/>
            </a:endParaRPr>
          </a:p>
        </p:txBody>
      </p:sp>
      <p:sp>
        <p:nvSpPr>
          <p:cNvPr id="61" name="Text 26">
            <a:extLst>
              <a:ext uri="{FF2B5EF4-FFF2-40B4-BE49-F238E27FC236}">
                <a16:creationId xmlns:a16="http://schemas.microsoft.com/office/drawing/2014/main" id="{2F3A1CA0-9BA5-8E18-2327-456A7F059661}"/>
              </a:ext>
            </a:extLst>
          </p:cNvPr>
          <p:cNvSpPr/>
          <p:nvPr/>
        </p:nvSpPr>
        <p:spPr>
          <a:xfrm>
            <a:off x="6449311" y="3335965"/>
            <a:ext cx="421980" cy="232587"/>
          </a:xfrm>
          <a:prstGeom prst="rect">
            <a:avLst/>
          </a:prstGeom>
          <a:noFill/>
          <a:ln/>
        </p:spPr>
        <p:txBody>
          <a:bodyPr wrap="none" lIns="0" tIns="0" rIns="0" bIns="0" rtlCol="0" anchor="ctr">
            <a:normAutofit/>
          </a:bodyPr>
          <a:lstStyle/>
          <a:p>
            <a:pPr marL="0" indent="0" algn="l">
              <a:buNone/>
            </a:pPr>
            <a:r>
              <a:rPr lang="en-US" altLang="ja-JP" sz="700" b="1" dirty="0">
                <a:solidFill>
                  <a:srgbClr val="202120"/>
                </a:solidFill>
                <a:latin typeface="+mj-ea"/>
                <a:ea typeface="+mj-ea"/>
                <a:cs typeface="Inter" pitchFamily="34" charset="-120"/>
              </a:rPr>
              <a:t>9</a:t>
            </a:r>
            <a:r>
              <a:rPr lang="ja-JP" altLang="en-US" sz="800" b="1" dirty="0">
                <a:solidFill>
                  <a:srgbClr val="202120"/>
                </a:solidFill>
                <a:latin typeface="+mj-ea"/>
                <a:ea typeface="+mj-ea"/>
                <a:cs typeface="Inter" pitchFamily="34" charset="-120"/>
              </a:rPr>
              <a:t>－１３万</a:t>
            </a:r>
            <a:endParaRPr lang="en-US" sz="700" dirty="0">
              <a:latin typeface="+mj-ea"/>
              <a:ea typeface="+mj-ea"/>
            </a:endParaRPr>
          </a:p>
        </p:txBody>
      </p:sp>
      <p:sp>
        <p:nvSpPr>
          <p:cNvPr id="62" name="Text 27">
            <a:extLst>
              <a:ext uri="{FF2B5EF4-FFF2-40B4-BE49-F238E27FC236}">
                <a16:creationId xmlns:a16="http://schemas.microsoft.com/office/drawing/2014/main" id="{3E18F1CC-2C21-EDDD-5D41-F941BF432A11}"/>
              </a:ext>
            </a:extLst>
          </p:cNvPr>
          <p:cNvSpPr/>
          <p:nvPr/>
        </p:nvSpPr>
        <p:spPr>
          <a:xfrm>
            <a:off x="1345683" y="3429000"/>
            <a:ext cx="1508494" cy="415334"/>
          </a:xfrm>
          <a:prstGeom prst="rect">
            <a:avLst/>
          </a:prstGeom>
          <a:noFill/>
          <a:ln/>
        </p:spPr>
        <p:txBody>
          <a:bodyPr wrap="none" lIns="0" tIns="0" rIns="0" bIns="0" rtlCol="0" anchor="ctr">
            <a:normAutofit/>
          </a:bodyPr>
          <a:lstStyle/>
          <a:p>
            <a:pPr marL="0" indent="0" algn="l">
              <a:buNone/>
            </a:pPr>
            <a:r>
              <a:rPr lang="en-US" sz="769" b="1" dirty="0">
                <a:solidFill>
                  <a:srgbClr val="453E35"/>
                </a:solidFill>
                <a:latin typeface="+mj-ea"/>
                <a:ea typeface="+mj-ea"/>
                <a:cs typeface="Inter" pitchFamily="34" charset="-120"/>
              </a:rPr>
              <a:t>技能実習2号を修了すれば、多く</a:t>
            </a:r>
            <a:endParaRPr lang="en-US" sz="769" dirty="0">
              <a:latin typeface="+mj-ea"/>
              <a:ea typeface="+mj-ea"/>
            </a:endParaRPr>
          </a:p>
          <a:p>
            <a:pPr marL="0" indent="0" algn="l">
              <a:buNone/>
            </a:pPr>
            <a:r>
              <a:rPr lang="en-US" sz="769" b="1" dirty="0">
                <a:solidFill>
                  <a:srgbClr val="453E35"/>
                </a:solidFill>
                <a:latin typeface="+mj-ea"/>
                <a:ea typeface="+mj-ea"/>
                <a:cs typeface="Inter" pitchFamily="34" charset="-120"/>
              </a:rPr>
              <a:t>の場合で試験を受けずに特定技能</a:t>
            </a:r>
            <a:endParaRPr lang="en-US" sz="769" dirty="0">
              <a:latin typeface="+mj-ea"/>
              <a:ea typeface="+mj-ea"/>
            </a:endParaRPr>
          </a:p>
          <a:p>
            <a:pPr marL="0" indent="0" algn="l">
              <a:buNone/>
            </a:pPr>
            <a:r>
              <a:rPr lang="en-US" sz="769" b="1" dirty="0">
                <a:solidFill>
                  <a:srgbClr val="453E35"/>
                </a:solidFill>
                <a:latin typeface="+mj-ea"/>
                <a:ea typeface="+mj-ea"/>
                <a:cs typeface="Inter" pitchFamily="34" charset="-120"/>
              </a:rPr>
              <a:t>へ移行できた。</a:t>
            </a:r>
            <a:endParaRPr lang="en-US" sz="769" dirty="0">
              <a:latin typeface="+mj-ea"/>
              <a:ea typeface="+mj-ea"/>
            </a:endParaRPr>
          </a:p>
        </p:txBody>
      </p:sp>
      <p:sp>
        <p:nvSpPr>
          <p:cNvPr id="63" name="Text 28">
            <a:extLst>
              <a:ext uri="{FF2B5EF4-FFF2-40B4-BE49-F238E27FC236}">
                <a16:creationId xmlns:a16="http://schemas.microsoft.com/office/drawing/2014/main" id="{4C3F3434-ED32-C5C1-B15B-95D51C327907}"/>
              </a:ext>
            </a:extLst>
          </p:cNvPr>
          <p:cNvSpPr/>
          <p:nvPr/>
        </p:nvSpPr>
        <p:spPr>
          <a:xfrm>
            <a:off x="7133782" y="3215620"/>
            <a:ext cx="2060058" cy="307274"/>
          </a:xfrm>
          <a:prstGeom prst="rect">
            <a:avLst/>
          </a:prstGeom>
          <a:noFill/>
          <a:ln/>
        </p:spPr>
        <p:txBody>
          <a:bodyPr wrap="none" lIns="0" tIns="0" rIns="0" bIns="0" rtlCol="0" anchor="ctr">
            <a:normAutofit fontScale="92500" lnSpcReduction="10000"/>
          </a:bodyPr>
          <a:lstStyle/>
          <a:p>
            <a:r>
              <a:rPr lang="ja-JP" altLang="en-US" sz="1159" b="1" dirty="0">
                <a:solidFill>
                  <a:srgbClr val="323431"/>
                </a:solidFill>
                <a:latin typeface="+mj-ea"/>
                <a:ea typeface="+mj-ea"/>
                <a:cs typeface="Inter" pitchFamily="34" charset="-120"/>
              </a:rPr>
              <a:t>特定技能へは</a:t>
            </a:r>
            <a:r>
              <a:rPr lang="en-US" sz="1159" b="1" dirty="0" err="1">
                <a:solidFill>
                  <a:srgbClr val="323431"/>
                </a:solidFill>
                <a:latin typeface="+mj-ea"/>
                <a:ea typeface="+mj-ea"/>
                <a:cs typeface="Inter" pitchFamily="34" charset="-120"/>
              </a:rPr>
              <a:t>年間</a:t>
            </a:r>
            <a:r>
              <a:rPr lang="ja-JP" altLang="en-US" sz="1159" b="1" dirty="0">
                <a:solidFill>
                  <a:srgbClr val="323431"/>
                </a:solidFill>
                <a:latin typeface="+mj-ea"/>
                <a:ea typeface="+mj-ea"/>
                <a:cs typeface="Inter" pitchFamily="34" charset="-120"/>
              </a:rPr>
              <a:t>９－１３</a:t>
            </a:r>
            <a:r>
              <a:rPr lang="en-US" sz="1159" b="1" dirty="0" err="1">
                <a:solidFill>
                  <a:srgbClr val="323431"/>
                </a:solidFill>
                <a:latin typeface="+mj-ea"/>
                <a:ea typeface="+mj-ea"/>
                <a:cs typeface="Inter" pitchFamily="34" charset="-120"/>
              </a:rPr>
              <a:t>万人</a:t>
            </a:r>
            <a:endParaRPr lang="en-US" sz="1159" b="1" dirty="0">
              <a:solidFill>
                <a:srgbClr val="323431"/>
              </a:solidFill>
              <a:latin typeface="+mj-ea"/>
              <a:ea typeface="+mj-ea"/>
              <a:cs typeface="Inter" pitchFamily="34" charset="-120"/>
            </a:endParaRPr>
          </a:p>
          <a:p>
            <a:r>
              <a:rPr lang="en-US" sz="1159" b="1" dirty="0" err="1">
                <a:solidFill>
                  <a:srgbClr val="323431"/>
                </a:solidFill>
                <a:latin typeface="+mj-ea"/>
                <a:ea typeface="+mj-ea"/>
                <a:cs typeface="Inter" pitchFamily="34" charset="-120"/>
              </a:rPr>
              <a:t>の</a:t>
            </a:r>
            <a:r>
              <a:rPr lang="en-US" altLang="ja-JP" sz="1200" b="1" dirty="0" err="1">
                <a:solidFill>
                  <a:srgbClr val="353734"/>
                </a:solidFill>
                <a:latin typeface="+mj-ea"/>
                <a:ea typeface="+mj-ea"/>
                <a:cs typeface="Inter" pitchFamily="34" charset="-120"/>
              </a:rPr>
              <a:t>受け入れを予想</a:t>
            </a:r>
            <a:endParaRPr lang="en-US" altLang="ja-JP" sz="1200" dirty="0">
              <a:latin typeface="+mj-ea"/>
              <a:ea typeface="+mj-ea"/>
            </a:endParaRPr>
          </a:p>
        </p:txBody>
      </p:sp>
      <p:sp>
        <p:nvSpPr>
          <p:cNvPr id="64" name="Text 29">
            <a:extLst>
              <a:ext uri="{FF2B5EF4-FFF2-40B4-BE49-F238E27FC236}">
                <a16:creationId xmlns:a16="http://schemas.microsoft.com/office/drawing/2014/main" id="{6E6F3995-3FDC-16A4-54C0-C8DB18360DA7}"/>
              </a:ext>
            </a:extLst>
          </p:cNvPr>
          <p:cNvSpPr/>
          <p:nvPr/>
        </p:nvSpPr>
        <p:spPr>
          <a:xfrm>
            <a:off x="1345682" y="3026956"/>
            <a:ext cx="1820827" cy="378785"/>
          </a:xfrm>
          <a:prstGeom prst="rect">
            <a:avLst/>
          </a:prstGeom>
          <a:noFill/>
          <a:ln/>
        </p:spPr>
        <p:txBody>
          <a:bodyPr wrap="none" lIns="0" tIns="0" rIns="0" bIns="0" rtlCol="0" anchor="ctr">
            <a:normAutofit/>
          </a:bodyPr>
          <a:lstStyle/>
          <a:p>
            <a:r>
              <a:rPr lang="en-US" sz="1015" b="1" dirty="0" err="1">
                <a:solidFill>
                  <a:srgbClr val="3B362F"/>
                </a:solidFill>
                <a:latin typeface="+mj-ea"/>
                <a:ea typeface="+mj-ea"/>
                <a:cs typeface="Inter" pitchFamily="34" charset="-120"/>
              </a:rPr>
              <a:t>特定技能</a:t>
            </a:r>
            <a:r>
              <a:rPr lang="en-US" altLang="ja-JP" sz="1050" b="1" dirty="0" err="1">
                <a:solidFill>
                  <a:srgbClr val="3B3630"/>
                </a:solidFill>
                <a:latin typeface="+mj-ea"/>
                <a:ea typeface="+mj-ea"/>
                <a:cs typeface="Inter" pitchFamily="34" charset="-120"/>
              </a:rPr>
              <a:t>の移行は</a:t>
            </a:r>
            <a:r>
              <a:rPr lang="en-US" sz="1015" b="1" dirty="0" err="1">
                <a:solidFill>
                  <a:srgbClr val="3B362F"/>
                </a:solidFill>
                <a:latin typeface="+mj-ea"/>
                <a:ea typeface="+mj-ea"/>
                <a:cs typeface="Inter" pitchFamily="34" charset="-120"/>
              </a:rPr>
              <a:t>「試験なし</a:t>
            </a:r>
            <a:r>
              <a:rPr lang="en-US" sz="1015" b="1" dirty="0">
                <a:solidFill>
                  <a:srgbClr val="3B362F"/>
                </a:solidFill>
                <a:latin typeface="+mj-ea"/>
                <a:ea typeface="+mj-ea"/>
                <a:cs typeface="Inter" pitchFamily="34" charset="-120"/>
              </a:rPr>
              <a:t>」</a:t>
            </a:r>
            <a:endParaRPr lang="en-US" sz="1015" dirty="0">
              <a:latin typeface="+mj-ea"/>
              <a:ea typeface="+mj-ea"/>
            </a:endParaRPr>
          </a:p>
        </p:txBody>
      </p:sp>
      <p:sp>
        <p:nvSpPr>
          <p:cNvPr id="65" name="Text 30">
            <a:extLst>
              <a:ext uri="{FF2B5EF4-FFF2-40B4-BE49-F238E27FC236}">
                <a16:creationId xmlns:a16="http://schemas.microsoft.com/office/drawing/2014/main" id="{4B3FC87F-847F-4896-CF3C-243C63CA28ED}"/>
              </a:ext>
            </a:extLst>
          </p:cNvPr>
          <p:cNvSpPr/>
          <p:nvPr/>
        </p:nvSpPr>
        <p:spPr>
          <a:xfrm>
            <a:off x="2056735" y="3030279"/>
            <a:ext cx="571500" cy="192715"/>
          </a:xfrm>
          <a:prstGeom prst="rect">
            <a:avLst/>
          </a:prstGeom>
          <a:noFill/>
          <a:ln/>
        </p:spPr>
        <p:txBody>
          <a:bodyPr wrap="none" lIns="0" tIns="0" rIns="0" bIns="0" rtlCol="0" anchor="ctr">
            <a:normAutofit/>
          </a:bodyPr>
          <a:lstStyle/>
          <a:p>
            <a:pPr marL="0" indent="0" algn="l">
              <a:buNone/>
            </a:pPr>
            <a:endParaRPr lang="en-US" sz="1117" dirty="0">
              <a:latin typeface="+mj-ea"/>
              <a:ea typeface="+mj-ea"/>
            </a:endParaRPr>
          </a:p>
        </p:txBody>
      </p:sp>
      <p:sp>
        <p:nvSpPr>
          <p:cNvPr id="66" name="Text 31">
            <a:extLst>
              <a:ext uri="{FF2B5EF4-FFF2-40B4-BE49-F238E27FC236}">
                <a16:creationId xmlns:a16="http://schemas.microsoft.com/office/drawing/2014/main" id="{F139455A-28FD-7F5A-99A0-D617A8A8AC57}"/>
              </a:ext>
            </a:extLst>
          </p:cNvPr>
          <p:cNvSpPr/>
          <p:nvPr/>
        </p:nvSpPr>
        <p:spPr>
          <a:xfrm>
            <a:off x="8522660" y="2558459"/>
            <a:ext cx="152843" cy="59808"/>
          </a:xfrm>
          <a:prstGeom prst="rect">
            <a:avLst/>
          </a:prstGeom>
          <a:noFill/>
          <a:ln/>
        </p:spPr>
        <p:txBody>
          <a:bodyPr wrap="none" lIns="0" tIns="0" rIns="0" bIns="0" rtlCol="0" anchor="ctr">
            <a:normAutofit lnSpcReduction="10000"/>
          </a:bodyPr>
          <a:lstStyle/>
          <a:p>
            <a:pPr marL="0" indent="0" algn="l">
              <a:buNone/>
            </a:pPr>
            <a:r>
              <a:rPr lang="en-US" sz="400" b="1" dirty="0">
                <a:solidFill>
                  <a:srgbClr val="676963"/>
                </a:solidFill>
                <a:latin typeface="+mj-ea"/>
                <a:ea typeface="+mj-ea"/>
                <a:cs typeface="Inter" pitchFamily="34" charset="-120"/>
              </a:rPr>
              <a:t>直欲区</a:t>
            </a:r>
            <a:endParaRPr lang="en-US" sz="400" dirty="0">
              <a:latin typeface="+mj-ea"/>
              <a:ea typeface="+mj-ea"/>
            </a:endParaRPr>
          </a:p>
        </p:txBody>
      </p:sp>
      <p:sp>
        <p:nvSpPr>
          <p:cNvPr id="67" name="Text 32">
            <a:extLst>
              <a:ext uri="{FF2B5EF4-FFF2-40B4-BE49-F238E27FC236}">
                <a16:creationId xmlns:a16="http://schemas.microsoft.com/office/drawing/2014/main" id="{840BE068-A76E-8C1C-4C2F-B30F0224582E}"/>
              </a:ext>
            </a:extLst>
          </p:cNvPr>
          <p:cNvSpPr/>
          <p:nvPr/>
        </p:nvSpPr>
        <p:spPr>
          <a:xfrm>
            <a:off x="8303363" y="2415584"/>
            <a:ext cx="159488" cy="63131"/>
          </a:xfrm>
          <a:prstGeom prst="rect">
            <a:avLst/>
          </a:prstGeom>
          <a:noFill/>
          <a:ln/>
        </p:spPr>
        <p:txBody>
          <a:bodyPr wrap="none" lIns="0" tIns="0" rIns="0" bIns="0" rtlCol="0" anchor="ctr">
            <a:normAutofit/>
          </a:bodyPr>
          <a:lstStyle/>
          <a:p>
            <a:pPr marL="0" indent="0" algn="l">
              <a:buNone/>
            </a:pPr>
            <a:r>
              <a:rPr lang="en-US" sz="374" dirty="0">
                <a:solidFill>
                  <a:srgbClr val="858682"/>
                </a:solidFill>
                <a:latin typeface="+mj-ea"/>
                <a:ea typeface="+mj-ea"/>
                <a:cs typeface="Inter" pitchFamily="34" charset="-120"/>
              </a:rPr>
              <a:t>抽性熊</a:t>
            </a:r>
            <a:endParaRPr lang="en-US" sz="374" dirty="0">
              <a:latin typeface="+mj-ea"/>
              <a:ea typeface="+mj-ea"/>
            </a:endParaRPr>
          </a:p>
        </p:txBody>
      </p:sp>
      <p:sp>
        <p:nvSpPr>
          <p:cNvPr id="68" name="Text 33">
            <a:extLst>
              <a:ext uri="{FF2B5EF4-FFF2-40B4-BE49-F238E27FC236}">
                <a16:creationId xmlns:a16="http://schemas.microsoft.com/office/drawing/2014/main" id="{5A254960-6A0E-AE1F-DB7F-00F3B5287820}"/>
              </a:ext>
            </a:extLst>
          </p:cNvPr>
          <p:cNvSpPr/>
          <p:nvPr/>
        </p:nvSpPr>
        <p:spPr>
          <a:xfrm>
            <a:off x="6239983" y="2692954"/>
            <a:ext cx="2099930" cy="407102"/>
          </a:xfrm>
          <a:prstGeom prst="rect">
            <a:avLst/>
          </a:prstGeom>
          <a:noFill/>
          <a:ln/>
        </p:spPr>
        <p:txBody>
          <a:bodyPr wrap="none" lIns="0" tIns="0" rIns="0" bIns="0" rtlCol="0" anchor="ctr">
            <a:normAutofit/>
          </a:bodyPr>
          <a:lstStyle/>
          <a:p>
            <a:pPr marL="0" indent="0" algn="l">
              <a:buNone/>
            </a:pPr>
            <a:r>
              <a:rPr lang="en-US" sz="764" b="1" dirty="0" err="1">
                <a:solidFill>
                  <a:srgbClr val="3F413F"/>
                </a:solidFill>
                <a:latin typeface="+mj-ea"/>
                <a:ea typeface="+mj-ea"/>
                <a:cs typeface="Inter" pitchFamily="34" charset="-120"/>
              </a:rPr>
              <a:t>入国</a:t>
            </a:r>
            <a:r>
              <a:rPr lang="ja-JP" altLang="en-US" sz="764" b="1" dirty="0">
                <a:solidFill>
                  <a:srgbClr val="3F413F"/>
                </a:solidFill>
                <a:latin typeface="+mj-ea"/>
                <a:ea typeface="+mj-ea"/>
                <a:cs typeface="Inter" pitchFamily="34" charset="-120"/>
              </a:rPr>
              <a:t>前</a:t>
            </a:r>
            <a:r>
              <a:rPr lang="en-US" sz="764" b="1" dirty="0">
                <a:solidFill>
                  <a:srgbClr val="3F413F"/>
                </a:solidFill>
                <a:latin typeface="+mj-ea"/>
                <a:ea typeface="+mj-ea"/>
                <a:cs typeface="Inter" pitchFamily="34" charset="-120"/>
              </a:rPr>
              <a:t>に</a:t>
            </a:r>
            <a:r>
              <a:rPr lang="en-US" altLang="ja-JP" sz="764" b="1" dirty="0">
                <a:solidFill>
                  <a:srgbClr val="3F413F"/>
                </a:solidFill>
                <a:latin typeface="+mj-ea"/>
                <a:ea typeface="+mj-ea"/>
                <a:cs typeface="Inter" pitchFamily="34" charset="-120"/>
              </a:rPr>
              <a:t>A1</a:t>
            </a:r>
            <a:r>
              <a:rPr lang="ja-JP" altLang="en-US" sz="764" b="1" dirty="0">
                <a:solidFill>
                  <a:srgbClr val="3F413F"/>
                </a:solidFill>
                <a:latin typeface="+mj-ea"/>
                <a:ea typeface="+mj-ea"/>
                <a:cs typeface="Inter" pitchFamily="34" charset="-120"/>
              </a:rPr>
              <a:t>（または入国後１００時間講習）</a:t>
            </a:r>
            <a:r>
              <a:rPr lang="en-US" sz="764" b="1" dirty="0">
                <a:solidFill>
                  <a:srgbClr val="3F413F"/>
                </a:solidFill>
                <a:latin typeface="+mj-ea"/>
                <a:ea typeface="+mj-ea"/>
                <a:cs typeface="Inter" pitchFamily="34" charset="-120"/>
              </a:rPr>
              <a:t>、</a:t>
            </a:r>
          </a:p>
          <a:p>
            <a:pPr marL="0" indent="0" algn="l">
              <a:buNone/>
            </a:pPr>
            <a:r>
              <a:rPr lang="ja-JP" altLang="en-US" sz="764" b="1" dirty="0">
                <a:solidFill>
                  <a:srgbClr val="3F413F"/>
                </a:solidFill>
                <a:latin typeface="+mj-ea"/>
                <a:ea typeface="+mj-ea"/>
                <a:cs typeface="Inter" pitchFamily="34" charset="-120"/>
              </a:rPr>
              <a:t>育成就労中</a:t>
            </a:r>
            <a:r>
              <a:rPr lang="en-US" sz="764" b="1" dirty="0">
                <a:solidFill>
                  <a:srgbClr val="3F413F"/>
                </a:solidFill>
                <a:latin typeface="+mj-ea"/>
                <a:ea typeface="+mj-ea"/>
                <a:cs typeface="Inter" pitchFamily="34" charset="-120"/>
              </a:rPr>
              <a:t>に</a:t>
            </a:r>
            <a:r>
              <a:rPr lang="ja-JP" altLang="en-US" sz="764" b="1" dirty="0">
                <a:solidFill>
                  <a:srgbClr val="3F413F"/>
                </a:solidFill>
                <a:latin typeface="+mj-ea"/>
                <a:ea typeface="+mj-ea"/>
                <a:cs typeface="Inter" pitchFamily="34" charset="-120"/>
              </a:rPr>
              <a:t>１００の日本語教育</a:t>
            </a:r>
            <a:endParaRPr lang="en-US" sz="764" dirty="0">
              <a:latin typeface="+mj-ea"/>
              <a:ea typeface="+mj-ea"/>
            </a:endParaRPr>
          </a:p>
          <a:p>
            <a:pPr marL="0" indent="0" algn="l">
              <a:buNone/>
            </a:pPr>
            <a:r>
              <a:rPr lang="ja-JP" altLang="en-US" sz="764" b="1" dirty="0">
                <a:solidFill>
                  <a:srgbClr val="3F413F"/>
                </a:solidFill>
                <a:latin typeface="+mj-ea"/>
                <a:ea typeface="+mj-ea"/>
                <a:cs typeface="Inter" pitchFamily="34" charset="-120"/>
              </a:rPr>
              <a:t>特定技能移行：</a:t>
            </a:r>
            <a:r>
              <a:rPr lang="en-US" altLang="ja-JP" sz="764" b="1" dirty="0">
                <a:solidFill>
                  <a:srgbClr val="3F413F"/>
                </a:solidFill>
                <a:latin typeface="+mj-ea"/>
                <a:ea typeface="+mj-ea"/>
                <a:cs typeface="Inter" pitchFamily="34" charset="-120"/>
              </a:rPr>
              <a:t>A2</a:t>
            </a:r>
            <a:r>
              <a:rPr lang="ja-JP" altLang="en-US" sz="764" b="1" dirty="0">
                <a:solidFill>
                  <a:srgbClr val="3F413F"/>
                </a:solidFill>
                <a:latin typeface="+mj-ea"/>
                <a:ea typeface="+mj-ea"/>
                <a:cs typeface="Inter" pitchFamily="34" charset="-120"/>
              </a:rPr>
              <a:t>＋</a:t>
            </a:r>
            <a:r>
              <a:rPr lang="en-US" sz="764" b="1" dirty="0" err="1">
                <a:solidFill>
                  <a:srgbClr val="3F413F"/>
                </a:solidFill>
                <a:latin typeface="+mj-ea"/>
                <a:ea typeface="+mj-ea"/>
                <a:cs typeface="Inter" pitchFamily="34" charset="-120"/>
              </a:rPr>
              <a:t>技能試験の合格が条件となる</a:t>
            </a:r>
            <a:r>
              <a:rPr lang="en-US" sz="764" b="1" dirty="0">
                <a:solidFill>
                  <a:srgbClr val="3F413F"/>
                </a:solidFill>
                <a:latin typeface="+mj-ea"/>
                <a:ea typeface="+mj-ea"/>
                <a:cs typeface="Inter" pitchFamily="34" charset="-120"/>
              </a:rPr>
              <a:t>。</a:t>
            </a:r>
            <a:endParaRPr lang="en-US" sz="764" dirty="0">
              <a:latin typeface="+mj-ea"/>
              <a:ea typeface="+mj-ea"/>
            </a:endParaRPr>
          </a:p>
        </p:txBody>
      </p:sp>
      <p:sp>
        <p:nvSpPr>
          <p:cNvPr id="69" name="Text 34">
            <a:extLst>
              <a:ext uri="{FF2B5EF4-FFF2-40B4-BE49-F238E27FC236}">
                <a16:creationId xmlns:a16="http://schemas.microsoft.com/office/drawing/2014/main" id="{AB17FFAB-9EC1-56B8-2878-04C1EAB67A21}"/>
              </a:ext>
            </a:extLst>
          </p:cNvPr>
          <p:cNvSpPr/>
          <p:nvPr/>
        </p:nvSpPr>
        <p:spPr>
          <a:xfrm>
            <a:off x="6303113" y="2468747"/>
            <a:ext cx="1196163" cy="179424"/>
          </a:xfrm>
          <a:prstGeom prst="rect">
            <a:avLst/>
          </a:prstGeom>
          <a:noFill/>
          <a:ln/>
        </p:spPr>
        <p:txBody>
          <a:bodyPr wrap="none" lIns="0" tIns="0" rIns="0" bIns="0" rtlCol="0" anchor="ctr">
            <a:normAutofit/>
          </a:bodyPr>
          <a:lstStyle/>
          <a:p>
            <a:pPr marL="0" indent="0" algn="l">
              <a:buNone/>
            </a:pPr>
            <a:endParaRPr lang="en-US" sz="1041" dirty="0">
              <a:latin typeface="+mj-ea"/>
              <a:ea typeface="+mj-ea"/>
            </a:endParaRPr>
          </a:p>
        </p:txBody>
      </p:sp>
      <p:sp>
        <p:nvSpPr>
          <p:cNvPr id="70" name="Text 35">
            <a:extLst>
              <a:ext uri="{FF2B5EF4-FFF2-40B4-BE49-F238E27FC236}">
                <a16:creationId xmlns:a16="http://schemas.microsoft.com/office/drawing/2014/main" id="{E527347A-E40D-0A63-E85E-DED6456EE0FE}"/>
              </a:ext>
            </a:extLst>
          </p:cNvPr>
          <p:cNvSpPr/>
          <p:nvPr/>
        </p:nvSpPr>
        <p:spPr>
          <a:xfrm>
            <a:off x="6323049" y="2276032"/>
            <a:ext cx="1644724" cy="428624"/>
          </a:xfrm>
          <a:prstGeom prst="rect">
            <a:avLst/>
          </a:prstGeom>
          <a:noFill/>
          <a:ln/>
        </p:spPr>
        <p:txBody>
          <a:bodyPr wrap="none" lIns="0" tIns="0" rIns="0" bIns="0" rtlCol="0" anchor="ctr">
            <a:normAutofit/>
          </a:bodyPr>
          <a:lstStyle/>
          <a:p>
            <a:r>
              <a:rPr lang="en-US" sz="1149" b="1" dirty="0">
                <a:solidFill>
                  <a:srgbClr val="353634"/>
                </a:solidFill>
                <a:latin typeface="+mj-ea"/>
                <a:ea typeface="+mj-ea"/>
                <a:cs typeface="Inter" pitchFamily="34" charset="-120"/>
              </a:rPr>
              <a:t>日本語</a:t>
            </a:r>
            <a:r>
              <a:rPr lang="en-US" altLang="ja-JP" sz="1149" b="1" dirty="0">
                <a:solidFill>
                  <a:srgbClr val="353634"/>
                </a:solidFill>
                <a:latin typeface="+mj-ea"/>
                <a:ea typeface="+mj-ea"/>
                <a:cs typeface="Inter" pitchFamily="34" charset="-120"/>
              </a:rPr>
              <a:t>A1,2</a:t>
            </a:r>
            <a:r>
              <a:rPr lang="ja-JP" altLang="en-US" sz="1149" b="1" dirty="0">
                <a:solidFill>
                  <a:srgbClr val="353634"/>
                </a:solidFill>
                <a:latin typeface="+mj-ea"/>
                <a:ea typeface="+mj-ea"/>
                <a:cs typeface="Inter" pitchFamily="34" charset="-120"/>
              </a:rPr>
              <a:t>　と</a:t>
            </a:r>
            <a:endParaRPr lang="en-US" altLang="ja-JP" sz="1149" b="1" dirty="0">
              <a:solidFill>
                <a:srgbClr val="353634"/>
              </a:solidFill>
              <a:latin typeface="+mj-ea"/>
              <a:ea typeface="+mj-ea"/>
              <a:cs typeface="Inter" pitchFamily="34" charset="-120"/>
            </a:endParaRPr>
          </a:p>
          <a:p>
            <a:r>
              <a:rPr lang="en-US" altLang="ja-JP" sz="1200" b="1" dirty="0" err="1">
                <a:solidFill>
                  <a:srgbClr val="353836"/>
                </a:solidFill>
                <a:latin typeface="+mj-ea"/>
                <a:ea typeface="+mj-ea"/>
                <a:cs typeface="Inter" pitchFamily="34" charset="-120"/>
              </a:rPr>
              <a:t>技能試験が「必須</a:t>
            </a:r>
            <a:r>
              <a:rPr lang="en-US" altLang="ja-JP" sz="1200" b="1" dirty="0">
                <a:solidFill>
                  <a:srgbClr val="353836"/>
                </a:solidFill>
                <a:latin typeface="+mj-ea"/>
                <a:ea typeface="+mj-ea"/>
                <a:cs typeface="Inter" pitchFamily="34" charset="-120"/>
              </a:rPr>
              <a:t>」</a:t>
            </a:r>
            <a:endParaRPr lang="en-US" altLang="ja-JP" sz="1200" dirty="0">
              <a:latin typeface="+mj-ea"/>
              <a:ea typeface="+mj-ea"/>
            </a:endParaRPr>
          </a:p>
        </p:txBody>
      </p:sp>
      <p:sp>
        <p:nvSpPr>
          <p:cNvPr id="71" name="Text 36">
            <a:extLst>
              <a:ext uri="{FF2B5EF4-FFF2-40B4-BE49-F238E27FC236}">
                <a16:creationId xmlns:a16="http://schemas.microsoft.com/office/drawing/2014/main" id="{BE2F9871-19CE-FA7D-7725-F70100016F89}"/>
              </a:ext>
            </a:extLst>
          </p:cNvPr>
          <p:cNvSpPr/>
          <p:nvPr/>
        </p:nvSpPr>
        <p:spPr>
          <a:xfrm>
            <a:off x="2325872" y="2438843"/>
            <a:ext cx="1993605" cy="275782"/>
          </a:xfrm>
          <a:prstGeom prst="rect">
            <a:avLst/>
          </a:prstGeom>
          <a:noFill/>
          <a:ln/>
        </p:spPr>
        <p:txBody>
          <a:bodyPr wrap="none" lIns="0" tIns="0" rIns="0" bIns="0" rtlCol="0" anchor="ctr">
            <a:normAutofit/>
          </a:bodyPr>
          <a:lstStyle/>
          <a:p>
            <a:pPr marL="0" indent="0" algn="l">
              <a:buNone/>
            </a:pPr>
            <a:r>
              <a:rPr lang="en-US" sz="772" b="1" dirty="0">
                <a:solidFill>
                  <a:srgbClr val="4E4A42"/>
                </a:solidFill>
                <a:latin typeface="+mj-ea"/>
                <a:ea typeface="+mj-ea"/>
                <a:cs typeface="Inter" pitchFamily="34" charset="-120"/>
              </a:rPr>
              <a:t>建前として途上国への投術移転を目的として</a:t>
            </a:r>
            <a:endParaRPr lang="en-US" sz="772" dirty="0">
              <a:latin typeface="+mj-ea"/>
              <a:ea typeface="+mj-ea"/>
            </a:endParaRPr>
          </a:p>
          <a:p>
            <a:pPr marL="0" indent="0" algn="l">
              <a:buNone/>
            </a:pPr>
            <a:r>
              <a:rPr lang="en-US" sz="772" b="1" dirty="0">
                <a:solidFill>
                  <a:srgbClr val="4E4A42"/>
                </a:solidFill>
                <a:latin typeface="+mj-ea"/>
                <a:ea typeface="+mj-ea"/>
                <a:cs typeface="Inter" pitchFamily="34" charset="-120"/>
              </a:rPr>
              <a:t>ており、人材確保の手段ではなかった。</a:t>
            </a:r>
            <a:endParaRPr lang="en-US" sz="772" dirty="0">
              <a:latin typeface="+mj-ea"/>
              <a:ea typeface="+mj-ea"/>
            </a:endParaRPr>
          </a:p>
        </p:txBody>
      </p:sp>
      <p:sp>
        <p:nvSpPr>
          <p:cNvPr id="72" name="Text 37">
            <a:extLst>
              <a:ext uri="{FF2B5EF4-FFF2-40B4-BE49-F238E27FC236}">
                <a16:creationId xmlns:a16="http://schemas.microsoft.com/office/drawing/2014/main" id="{5012CC38-6767-1096-C01E-024A4BFEDCC4}"/>
              </a:ext>
            </a:extLst>
          </p:cNvPr>
          <p:cNvSpPr/>
          <p:nvPr/>
        </p:nvSpPr>
        <p:spPr>
          <a:xfrm>
            <a:off x="5459154" y="2884081"/>
            <a:ext cx="156166" cy="126262"/>
          </a:xfrm>
          <a:prstGeom prst="rect">
            <a:avLst/>
          </a:prstGeom>
          <a:noFill/>
          <a:ln/>
        </p:spPr>
        <p:txBody>
          <a:bodyPr wrap="none" lIns="0" tIns="0" rIns="0" bIns="0" rtlCol="0" anchor="ctr">
            <a:normAutofit/>
          </a:bodyPr>
          <a:lstStyle/>
          <a:p>
            <a:pPr marL="0" indent="0" algn="l">
              <a:buNone/>
            </a:pPr>
            <a:r>
              <a:rPr lang="en-US" sz="610" dirty="0">
                <a:solidFill>
                  <a:srgbClr val="B07D72"/>
                </a:solidFill>
                <a:latin typeface="+mj-ea"/>
                <a:ea typeface="+mj-ea"/>
                <a:cs typeface="Inter" pitchFamily="34" charset="-120"/>
              </a:rPr>
              <a:t>合格</a:t>
            </a:r>
            <a:endParaRPr lang="en-US" sz="610" dirty="0">
              <a:latin typeface="+mj-ea"/>
              <a:ea typeface="+mj-ea"/>
            </a:endParaRPr>
          </a:p>
        </p:txBody>
      </p:sp>
      <p:sp>
        <p:nvSpPr>
          <p:cNvPr id="73" name="Text 38">
            <a:extLst>
              <a:ext uri="{FF2B5EF4-FFF2-40B4-BE49-F238E27FC236}">
                <a16:creationId xmlns:a16="http://schemas.microsoft.com/office/drawing/2014/main" id="{99219071-C3C7-F79F-CC73-D614810FC070}"/>
              </a:ext>
            </a:extLst>
          </p:cNvPr>
          <p:cNvSpPr/>
          <p:nvPr/>
        </p:nvSpPr>
        <p:spPr>
          <a:xfrm>
            <a:off x="2345808" y="2239483"/>
            <a:ext cx="1182872" cy="182747"/>
          </a:xfrm>
          <a:prstGeom prst="rect">
            <a:avLst/>
          </a:prstGeom>
          <a:noFill/>
          <a:ln/>
        </p:spPr>
        <p:txBody>
          <a:bodyPr wrap="none" lIns="0" tIns="0" rIns="0" bIns="0" rtlCol="0" anchor="ctr">
            <a:normAutofit/>
          </a:bodyPr>
          <a:lstStyle/>
          <a:p>
            <a:pPr marL="0" indent="0" algn="l">
              <a:buNone/>
            </a:pPr>
            <a:r>
              <a:rPr lang="en-US" sz="1026" b="1" dirty="0">
                <a:solidFill>
                  <a:srgbClr val="3B3933"/>
                </a:solidFill>
                <a:latin typeface="+mj-ea"/>
                <a:ea typeface="+mj-ea"/>
                <a:cs typeface="Inter" pitchFamily="34" charset="-120"/>
              </a:rPr>
              <a:t>目的は「国際貢献」</a:t>
            </a:r>
            <a:endParaRPr lang="en-US" sz="1026" dirty="0">
              <a:latin typeface="+mj-ea"/>
              <a:ea typeface="+mj-ea"/>
            </a:endParaRPr>
          </a:p>
        </p:txBody>
      </p:sp>
      <p:sp>
        <p:nvSpPr>
          <p:cNvPr id="74" name="Text 39">
            <a:extLst>
              <a:ext uri="{FF2B5EF4-FFF2-40B4-BE49-F238E27FC236}">
                <a16:creationId xmlns:a16="http://schemas.microsoft.com/office/drawing/2014/main" id="{68434E7C-C29F-E516-6CFD-22EE27825C43}"/>
              </a:ext>
            </a:extLst>
          </p:cNvPr>
          <p:cNvSpPr/>
          <p:nvPr/>
        </p:nvSpPr>
        <p:spPr>
          <a:xfrm>
            <a:off x="5841262" y="1940442"/>
            <a:ext cx="1292520" cy="232587"/>
          </a:xfrm>
          <a:prstGeom prst="rect">
            <a:avLst/>
          </a:prstGeom>
          <a:noFill/>
          <a:ln/>
        </p:spPr>
        <p:txBody>
          <a:bodyPr wrap="none" lIns="0" tIns="0" rIns="0" bIns="0" rtlCol="0" anchor="ctr">
            <a:normAutofit/>
          </a:bodyPr>
          <a:lstStyle/>
          <a:p>
            <a:pPr marL="0" indent="0" algn="l">
              <a:buNone/>
            </a:pPr>
            <a:r>
              <a:rPr lang="en-US" sz="1452" b="1" dirty="0">
                <a:solidFill>
                  <a:srgbClr val="212221"/>
                </a:solidFill>
                <a:latin typeface="+mj-ea"/>
                <a:ea typeface="+mj-ea"/>
                <a:cs typeface="Inter" pitchFamily="34" charset="-120"/>
              </a:rPr>
              <a:t>人材確保と育成</a:t>
            </a:r>
            <a:endParaRPr lang="en-US" sz="1452" dirty="0">
              <a:latin typeface="+mj-ea"/>
              <a:ea typeface="+mj-ea"/>
            </a:endParaRPr>
          </a:p>
        </p:txBody>
      </p:sp>
      <p:sp>
        <p:nvSpPr>
          <p:cNvPr id="75" name="Text 40">
            <a:extLst>
              <a:ext uri="{FF2B5EF4-FFF2-40B4-BE49-F238E27FC236}">
                <a16:creationId xmlns:a16="http://schemas.microsoft.com/office/drawing/2014/main" id="{EE5731FB-27E2-1EAA-7D42-45B0B06E2474}"/>
              </a:ext>
            </a:extLst>
          </p:cNvPr>
          <p:cNvSpPr/>
          <p:nvPr/>
        </p:nvSpPr>
        <p:spPr>
          <a:xfrm>
            <a:off x="2222869" y="1940442"/>
            <a:ext cx="740956" cy="239233"/>
          </a:xfrm>
          <a:prstGeom prst="rect">
            <a:avLst/>
          </a:prstGeom>
          <a:noFill/>
          <a:ln/>
        </p:spPr>
        <p:txBody>
          <a:bodyPr wrap="none" lIns="0" tIns="0" rIns="0" bIns="0" rtlCol="0" anchor="ctr">
            <a:normAutofit/>
          </a:bodyPr>
          <a:lstStyle/>
          <a:p>
            <a:pPr marL="0" indent="0" algn="l">
              <a:buNone/>
            </a:pPr>
            <a:r>
              <a:rPr lang="en-US" sz="1452" b="1" dirty="0">
                <a:solidFill>
                  <a:srgbClr val="32302B"/>
                </a:solidFill>
                <a:latin typeface="+mj-ea"/>
                <a:ea typeface="+mj-ea"/>
                <a:cs typeface="Inter" pitchFamily="34" charset="-120"/>
              </a:rPr>
              <a:t>国際貢献</a:t>
            </a:r>
            <a:endParaRPr lang="en-US" sz="1452" dirty="0">
              <a:latin typeface="+mj-ea"/>
              <a:ea typeface="+mj-ea"/>
            </a:endParaRPr>
          </a:p>
        </p:txBody>
      </p:sp>
      <p:sp>
        <p:nvSpPr>
          <p:cNvPr id="76" name="Text 41">
            <a:extLst>
              <a:ext uri="{FF2B5EF4-FFF2-40B4-BE49-F238E27FC236}">
                <a16:creationId xmlns:a16="http://schemas.microsoft.com/office/drawing/2014/main" id="{1CA6E513-02D2-369E-91D0-502E4CBA477C}"/>
              </a:ext>
            </a:extLst>
          </p:cNvPr>
          <p:cNvSpPr/>
          <p:nvPr/>
        </p:nvSpPr>
        <p:spPr>
          <a:xfrm>
            <a:off x="5469122" y="1375587"/>
            <a:ext cx="2661462" cy="295718"/>
          </a:xfrm>
          <a:prstGeom prst="rect">
            <a:avLst/>
          </a:prstGeom>
          <a:noFill/>
          <a:ln/>
        </p:spPr>
        <p:txBody>
          <a:bodyPr wrap="none" lIns="0" tIns="0" rIns="0" bIns="0" rtlCol="0" anchor="ctr">
            <a:normAutofit/>
          </a:bodyPr>
          <a:lstStyle/>
          <a:p>
            <a:pPr marL="0" indent="0" algn="l">
              <a:buNone/>
            </a:pPr>
            <a:r>
              <a:rPr lang="en-US" sz="1902" b="1" dirty="0">
                <a:solidFill>
                  <a:srgbClr val="1A1C1B"/>
                </a:solidFill>
                <a:latin typeface="+mj-ea"/>
                <a:ea typeface="+mj-ea"/>
                <a:cs typeface="Inter" pitchFamily="34" charset="-120"/>
              </a:rPr>
              <a:t>人材確保と育成への転換</a:t>
            </a:r>
            <a:endParaRPr lang="en-US" sz="1902" dirty="0">
              <a:latin typeface="+mj-ea"/>
              <a:ea typeface="+mj-ea"/>
            </a:endParaRPr>
          </a:p>
        </p:txBody>
      </p:sp>
      <p:sp>
        <p:nvSpPr>
          <p:cNvPr id="77" name="Text 42">
            <a:extLst>
              <a:ext uri="{FF2B5EF4-FFF2-40B4-BE49-F238E27FC236}">
                <a16:creationId xmlns:a16="http://schemas.microsoft.com/office/drawing/2014/main" id="{DE17C665-6986-C7D3-042F-CB7F18C09021}"/>
              </a:ext>
            </a:extLst>
          </p:cNvPr>
          <p:cNvSpPr/>
          <p:nvPr/>
        </p:nvSpPr>
        <p:spPr>
          <a:xfrm>
            <a:off x="1349006" y="1378910"/>
            <a:ext cx="1927151" cy="299041"/>
          </a:xfrm>
          <a:prstGeom prst="rect">
            <a:avLst/>
          </a:prstGeom>
          <a:noFill/>
          <a:ln/>
        </p:spPr>
        <p:txBody>
          <a:bodyPr wrap="none" lIns="0" tIns="0" rIns="0" bIns="0" rtlCol="0" anchor="ctr">
            <a:normAutofit/>
          </a:bodyPr>
          <a:lstStyle/>
          <a:p>
            <a:pPr marL="0" indent="0" algn="l">
              <a:buNone/>
            </a:pPr>
            <a:r>
              <a:rPr lang="en-US" sz="1886" b="1" dirty="0">
                <a:solidFill>
                  <a:srgbClr val="22211D"/>
                </a:solidFill>
                <a:latin typeface="+mj-ea"/>
                <a:ea typeface="+mj-ea"/>
                <a:cs typeface="Inter" pitchFamily="34" charset="-120"/>
              </a:rPr>
              <a:t>国際貢献が主目的</a:t>
            </a:r>
            <a:endParaRPr lang="en-US" sz="1886" dirty="0">
              <a:latin typeface="+mj-ea"/>
              <a:ea typeface="+mj-ea"/>
            </a:endParaRPr>
          </a:p>
        </p:txBody>
      </p:sp>
      <p:sp>
        <p:nvSpPr>
          <p:cNvPr id="78" name="Text 43">
            <a:extLst>
              <a:ext uri="{FF2B5EF4-FFF2-40B4-BE49-F238E27FC236}">
                <a16:creationId xmlns:a16="http://schemas.microsoft.com/office/drawing/2014/main" id="{58A9D2BE-3667-0903-026A-468639023B2D}"/>
              </a:ext>
            </a:extLst>
          </p:cNvPr>
          <p:cNvSpPr/>
          <p:nvPr/>
        </p:nvSpPr>
        <p:spPr>
          <a:xfrm>
            <a:off x="1116419" y="518337"/>
            <a:ext cx="6911163" cy="358849"/>
          </a:xfrm>
          <a:prstGeom prst="rect">
            <a:avLst/>
          </a:prstGeom>
          <a:noFill/>
          <a:ln/>
        </p:spPr>
        <p:txBody>
          <a:bodyPr wrap="none" lIns="0" tIns="0" rIns="0" bIns="0" rtlCol="0" anchor="ctr">
            <a:normAutofit/>
          </a:bodyPr>
          <a:lstStyle/>
          <a:p>
            <a:pPr marL="0" indent="0" algn="ctr">
              <a:buNone/>
            </a:pPr>
            <a:r>
              <a:rPr lang="en-US" sz="929" b="1" dirty="0">
                <a:solidFill>
                  <a:srgbClr val="3F3C3B"/>
                </a:solidFill>
                <a:latin typeface="+mj-ea"/>
                <a:ea typeface="+mj-ea"/>
                <a:cs typeface="Inter" pitchFamily="34" charset="-120"/>
              </a:rPr>
              <a:t>2027年、従来の「技能実習」制度が大きな転換期を迎え、人材確保と育成を主眼とした新制度へと移行します。</a:t>
            </a:r>
          </a:p>
          <a:p>
            <a:pPr marL="0" indent="0" algn="ctr">
              <a:buNone/>
            </a:pPr>
            <a:r>
              <a:rPr lang="en-US" sz="929" b="1" dirty="0" err="1">
                <a:solidFill>
                  <a:srgbClr val="3F3C3B"/>
                </a:solidFill>
                <a:latin typeface="+mj-ea"/>
                <a:ea typeface="+mj-ea"/>
                <a:cs typeface="Inter" pitchFamily="34" charset="-120"/>
              </a:rPr>
              <a:t>これまで「試験なし」で移行できた仕組みが「試験あり」へと厳格化され、日本語能力や技能検定の合格が必須条件となります</a:t>
            </a:r>
            <a:r>
              <a:rPr lang="en-US" sz="929" b="1" dirty="0">
                <a:solidFill>
                  <a:srgbClr val="3F3C3B"/>
                </a:solidFill>
                <a:latin typeface="+mj-ea"/>
                <a:ea typeface="+mj-ea"/>
                <a:cs typeface="Inter" pitchFamily="34" charset="-120"/>
              </a:rPr>
              <a:t>。</a:t>
            </a:r>
            <a:endParaRPr lang="en-US" sz="929" dirty="0">
              <a:latin typeface="+mj-ea"/>
              <a:ea typeface="+mj-ea"/>
            </a:endParaRPr>
          </a:p>
        </p:txBody>
      </p:sp>
      <p:sp>
        <p:nvSpPr>
          <p:cNvPr id="79" name="Text 44">
            <a:extLst>
              <a:ext uri="{FF2B5EF4-FFF2-40B4-BE49-F238E27FC236}">
                <a16:creationId xmlns:a16="http://schemas.microsoft.com/office/drawing/2014/main" id="{F041AD12-7B2F-81B0-CB1D-7EAA5857D3A1}"/>
              </a:ext>
            </a:extLst>
          </p:cNvPr>
          <p:cNvSpPr/>
          <p:nvPr/>
        </p:nvSpPr>
        <p:spPr>
          <a:xfrm>
            <a:off x="840637" y="162811"/>
            <a:ext cx="7499276" cy="315654"/>
          </a:xfrm>
          <a:prstGeom prst="rect">
            <a:avLst/>
          </a:prstGeom>
          <a:noFill/>
          <a:ln/>
        </p:spPr>
        <p:txBody>
          <a:bodyPr wrap="none" lIns="0" tIns="0" rIns="0" bIns="0" rtlCol="0" anchor="ctr">
            <a:normAutofit/>
          </a:bodyPr>
          <a:lstStyle/>
          <a:p>
            <a:pPr marL="0" indent="0" algn="l">
              <a:buNone/>
            </a:pPr>
            <a:r>
              <a:rPr lang="en-US" sz="1939" b="1" dirty="0">
                <a:solidFill>
                  <a:srgbClr val="212120"/>
                </a:solidFill>
                <a:latin typeface="+mj-ea"/>
                <a:ea typeface="+mj-ea"/>
                <a:cs typeface="Inter" pitchFamily="34" charset="-120"/>
              </a:rPr>
              <a:t>2027年外国人就労制度のパラダイムシフト：技能実習から新制度へ</a:t>
            </a:r>
            <a:endParaRPr lang="en-US" sz="1939" dirty="0">
              <a:latin typeface="+mj-ea"/>
              <a:ea typeface="+mj-ea"/>
            </a:endParaRPr>
          </a:p>
        </p:txBody>
      </p:sp>
    </p:spTree>
    <p:extLst>
      <p:ext uri="{BB962C8B-B14F-4D97-AF65-F5344CB8AC3E}">
        <p14:creationId xmlns:p14="http://schemas.microsoft.com/office/powerpoint/2010/main" val="11270785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A3C61B-14F4-FCF7-F25D-FA005C2B3891}"/>
            </a:ext>
          </a:extLst>
        </p:cNvPr>
        <p:cNvGrpSpPr/>
        <p:nvPr/>
      </p:nvGrpSpPr>
      <p:grpSpPr>
        <a:xfrm>
          <a:off x="0" y="0"/>
          <a:ext cx="0" cy="0"/>
          <a:chOff x="0" y="0"/>
          <a:chExt cx="0" cy="0"/>
        </a:xfrm>
      </p:grpSpPr>
      <p:pic>
        <p:nvPicPr>
          <p:cNvPr id="77" name="Image 6" descr="preencoded.png">
            <a:extLst>
              <a:ext uri="{FF2B5EF4-FFF2-40B4-BE49-F238E27FC236}">
                <a16:creationId xmlns:a16="http://schemas.microsoft.com/office/drawing/2014/main" id="{9399E2D0-314A-6E90-0851-9869B470B884}"/>
              </a:ext>
            </a:extLst>
          </p:cNvPr>
          <p:cNvPicPr>
            <a:picLocks noChangeAspect="1"/>
          </p:cNvPicPr>
          <p:nvPr/>
        </p:nvPicPr>
        <p:blipFill>
          <a:blip r:embed="rId3"/>
          <a:stretch>
            <a:fillRect/>
          </a:stretch>
        </p:blipFill>
        <p:spPr>
          <a:xfrm>
            <a:off x="4945257" y="4094091"/>
            <a:ext cx="4063958" cy="987466"/>
          </a:xfrm>
          <a:prstGeom prst="rect">
            <a:avLst/>
          </a:prstGeom>
        </p:spPr>
      </p:pic>
      <p:pic>
        <p:nvPicPr>
          <p:cNvPr id="76" name="Image 5" descr="preencoded.png">
            <a:extLst>
              <a:ext uri="{FF2B5EF4-FFF2-40B4-BE49-F238E27FC236}">
                <a16:creationId xmlns:a16="http://schemas.microsoft.com/office/drawing/2014/main" id="{BF658BC5-87A6-1D98-9AA5-94AB3BF4E876}"/>
              </a:ext>
            </a:extLst>
          </p:cNvPr>
          <p:cNvPicPr>
            <a:picLocks noChangeAspect="1"/>
          </p:cNvPicPr>
          <p:nvPr/>
        </p:nvPicPr>
        <p:blipFill>
          <a:blip r:embed="rId4"/>
          <a:stretch>
            <a:fillRect/>
          </a:stretch>
        </p:blipFill>
        <p:spPr>
          <a:xfrm>
            <a:off x="57658" y="4060898"/>
            <a:ext cx="3649277" cy="969556"/>
          </a:xfrm>
          <a:prstGeom prst="rect">
            <a:avLst/>
          </a:prstGeom>
        </p:spPr>
      </p:pic>
      <p:sp>
        <p:nvSpPr>
          <p:cNvPr id="66" name="矢印: 右 65">
            <a:extLst>
              <a:ext uri="{FF2B5EF4-FFF2-40B4-BE49-F238E27FC236}">
                <a16:creationId xmlns:a16="http://schemas.microsoft.com/office/drawing/2014/main" id="{071ADFC5-8CC2-3442-2F44-40276FBF7D11}"/>
              </a:ext>
            </a:extLst>
          </p:cNvPr>
          <p:cNvSpPr/>
          <p:nvPr/>
        </p:nvSpPr>
        <p:spPr>
          <a:xfrm rot="16200000">
            <a:off x="4611438" y="2906723"/>
            <a:ext cx="465024" cy="305376"/>
          </a:xfrm>
          <a:prstGeom prst="rightArrow">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rtl="0">
              <a:defRPr lang="ja-JP"/>
            </a:defPPr>
            <a:lvl1pPr marL="0" algn="l" defTabSz="914400" rtl="0" eaLnBrk="1" latinLnBrk="0" hangingPunct="1">
              <a:defRPr lang="ja-JP" sz="1800" kern="1200">
                <a:solidFill>
                  <a:schemeClr val="lt1"/>
                </a:solidFill>
                <a:latin typeface="+mn-lt"/>
                <a:ea typeface="+mn-ea"/>
                <a:cs typeface="+mn-cs"/>
              </a:defRPr>
            </a:lvl1pPr>
            <a:lvl2pPr marL="457200" algn="l" defTabSz="914400" rtl="0" eaLnBrk="1" latinLnBrk="0" hangingPunct="1">
              <a:defRPr lang="ja-JP" sz="1800" kern="1200">
                <a:solidFill>
                  <a:schemeClr val="lt1"/>
                </a:solidFill>
                <a:latin typeface="+mn-lt"/>
                <a:ea typeface="+mn-ea"/>
                <a:cs typeface="+mn-cs"/>
              </a:defRPr>
            </a:lvl2pPr>
            <a:lvl3pPr marL="914400" algn="l" defTabSz="914400" rtl="0" eaLnBrk="1" latinLnBrk="0" hangingPunct="1">
              <a:defRPr lang="ja-JP" sz="1800" kern="1200">
                <a:solidFill>
                  <a:schemeClr val="lt1"/>
                </a:solidFill>
                <a:latin typeface="+mn-lt"/>
                <a:ea typeface="+mn-ea"/>
                <a:cs typeface="+mn-cs"/>
              </a:defRPr>
            </a:lvl3pPr>
            <a:lvl4pPr marL="1371600" algn="l" defTabSz="914400" rtl="0" eaLnBrk="1" latinLnBrk="0" hangingPunct="1">
              <a:defRPr lang="ja-JP" sz="1800" kern="1200">
                <a:solidFill>
                  <a:schemeClr val="lt1"/>
                </a:solidFill>
                <a:latin typeface="+mn-lt"/>
                <a:ea typeface="+mn-ea"/>
                <a:cs typeface="+mn-cs"/>
              </a:defRPr>
            </a:lvl4pPr>
            <a:lvl5pPr marL="1828800" algn="l" defTabSz="914400" rtl="0" eaLnBrk="1" latinLnBrk="0" hangingPunct="1">
              <a:defRPr lang="ja-JP" sz="1800" kern="1200">
                <a:solidFill>
                  <a:schemeClr val="lt1"/>
                </a:solidFill>
                <a:latin typeface="+mn-lt"/>
                <a:ea typeface="+mn-ea"/>
                <a:cs typeface="+mn-cs"/>
              </a:defRPr>
            </a:lvl5pPr>
            <a:lvl6pPr marL="2286000" algn="l" defTabSz="914400" rtl="0" eaLnBrk="1" latinLnBrk="0" hangingPunct="1">
              <a:defRPr lang="ja-JP" sz="1800" kern="1200">
                <a:solidFill>
                  <a:schemeClr val="lt1"/>
                </a:solidFill>
                <a:latin typeface="+mn-lt"/>
                <a:ea typeface="+mn-ea"/>
                <a:cs typeface="+mn-cs"/>
              </a:defRPr>
            </a:lvl6pPr>
            <a:lvl7pPr marL="2743200" algn="l" defTabSz="914400" rtl="0" eaLnBrk="1" latinLnBrk="0" hangingPunct="1">
              <a:defRPr lang="ja-JP" sz="1800" kern="1200">
                <a:solidFill>
                  <a:schemeClr val="lt1"/>
                </a:solidFill>
                <a:latin typeface="+mn-lt"/>
                <a:ea typeface="+mn-ea"/>
                <a:cs typeface="+mn-cs"/>
              </a:defRPr>
            </a:lvl7pPr>
            <a:lvl8pPr marL="3200400" algn="l" defTabSz="914400" rtl="0" eaLnBrk="1" latinLnBrk="0" hangingPunct="1">
              <a:defRPr lang="ja-JP" sz="1800" kern="1200">
                <a:solidFill>
                  <a:schemeClr val="lt1"/>
                </a:solidFill>
                <a:latin typeface="+mn-lt"/>
                <a:ea typeface="+mn-ea"/>
                <a:cs typeface="+mn-cs"/>
              </a:defRPr>
            </a:lvl8pPr>
            <a:lvl9pPr marL="3657600" algn="l" defTabSz="914400" rtl="0" eaLnBrk="1" latinLnBrk="0" hangingPunct="1">
              <a:defRPr lang="ja-JP" sz="1800" kern="1200">
                <a:solidFill>
                  <a:schemeClr val="lt1"/>
                </a:solidFill>
                <a:latin typeface="+mn-lt"/>
                <a:ea typeface="+mn-ea"/>
                <a:cs typeface="+mn-cs"/>
              </a:defRPr>
            </a:lvl9pPr>
          </a:lstStyle>
          <a:p>
            <a:pPr algn="ctr"/>
            <a:endParaRPr kumimoji="1" lang="ja-JP" altLang="en-US" sz="1350"/>
          </a:p>
        </p:txBody>
      </p:sp>
      <p:sp>
        <p:nvSpPr>
          <p:cNvPr id="64" name="矢印: 右 63">
            <a:extLst>
              <a:ext uri="{FF2B5EF4-FFF2-40B4-BE49-F238E27FC236}">
                <a16:creationId xmlns:a16="http://schemas.microsoft.com/office/drawing/2014/main" id="{62CE320B-F667-9B77-3882-FD697645F2DF}"/>
              </a:ext>
            </a:extLst>
          </p:cNvPr>
          <p:cNvSpPr/>
          <p:nvPr/>
        </p:nvSpPr>
        <p:spPr>
          <a:xfrm rot="16200000">
            <a:off x="2779635" y="2211858"/>
            <a:ext cx="2287312" cy="501524"/>
          </a:xfrm>
          <a:prstGeom prst="rightArrow">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rtl="0">
              <a:defRPr lang="ja-JP"/>
            </a:defPPr>
            <a:lvl1pPr marL="0" algn="l" defTabSz="914400" rtl="0" eaLnBrk="1" latinLnBrk="0" hangingPunct="1">
              <a:defRPr lang="ja-JP" sz="1800" kern="1200">
                <a:solidFill>
                  <a:schemeClr val="lt1"/>
                </a:solidFill>
                <a:latin typeface="+mn-lt"/>
                <a:ea typeface="+mn-ea"/>
                <a:cs typeface="+mn-cs"/>
              </a:defRPr>
            </a:lvl1pPr>
            <a:lvl2pPr marL="457200" algn="l" defTabSz="914400" rtl="0" eaLnBrk="1" latinLnBrk="0" hangingPunct="1">
              <a:defRPr lang="ja-JP" sz="1800" kern="1200">
                <a:solidFill>
                  <a:schemeClr val="lt1"/>
                </a:solidFill>
                <a:latin typeface="+mn-lt"/>
                <a:ea typeface="+mn-ea"/>
                <a:cs typeface="+mn-cs"/>
              </a:defRPr>
            </a:lvl2pPr>
            <a:lvl3pPr marL="914400" algn="l" defTabSz="914400" rtl="0" eaLnBrk="1" latinLnBrk="0" hangingPunct="1">
              <a:defRPr lang="ja-JP" sz="1800" kern="1200">
                <a:solidFill>
                  <a:schemeClr val="lt1"/>
                </a:solidFill>
                <a:latin typeface="+mn-lt"/>
                <a:ea typeface="+mn-ea"/>
                <a:cs typeface="+mn-cs"/>
              </a:defRPr>
            </a:lvl3pPr>
            <a:lvl4pPr marL="1371600" algn="l" defTabSz="914400" rtl="0" eaLnBrk="1" latinLnBrk="0" hangingPunct="1">
              <a:defRPr lang="ja-JP" sz="1800" kern="1200">
                <a:solidFill>
                  <a:schemeClr val="lt1"/>
                </a:solidFill>
                <a:latin typeface="+mn-lt"/>
                <a:ea typeface="+mn-ea"/>
                <a:cs typeface="+mn-cs"/>
              </a:defRPr>
            </a:lvl4pPr>
            <a:lvl5pPr marL="1828800" algn="l" defTabSz="914400" rtl="0" eaLnBrk="1" latinLnBrk="0" hangingPunct="1">
              <a:defRPr lang="ja-JP" sz="1800" kern="1200">
                <a:solidFill>
                  <a:schemeClr val="lt1"/>
                </a:solidFill>
                <a:latin typeface="+mn-lt"/>
                <a:ea typeface="+mn-ea"/>
                <a:cs typeface="+mn-cs"/>
              </a:defRPr>
            </a:lvl5pPr>
            <a:lvl6pPr marL="2286000" algn="l" defTabSz="914400" rtl="0" eaLnBrk="1" latinLnBrk="0" hangingPunct="1">
              <a:defRPr lang="ja-JP" sz="1800" kern="1200">
                <a:solidFill>
                  <a:schemeClr val="lt1"/>
                </a:solidFill>
                <a:latin typeface="+mn-lt"/>
                <a:ea typeface="+mn-ea"/>
                <a:cs typeface="+mn-cs"/>
              </a:defRPr>
            </a:lvl6pPr>
            <a:lvl7pPr marL="2743200" algn="l" defTabSz="914400" rtl="0" eaLnBrk="1" latinLnBrk="0" hangingPunct="1">
              <a:defRPr lang="ja-JP" sz="1800" kern="1200">
                <a:solidFill>
                  <a:schemeClr val="lt1"/>
                </a:solidFill>
                <a:latin typeface="+mn-lt"/>
                <a:ea typeface="+mn-ea"/>
                <a:cs typeface="+mn-cs"/>
              </a:defRPr>
            </a:lvl7pPr>
            <a:lvl8pPr marL="3200400" algn="l" defTabSz="914400" rtl="0" eaLnBrk="1" latinLnBrk="0" hangingPunct="1">
              <a:defRPr lang="ja-JP" sz="1800" kern="1200">
                <a:solidFill>
                  <a:schemeClr val="lt1"/>
                </a:solidFill>
                <a:latin typeface="+mn-lt"/>
                <a:ea typeface="+mn-ea"/>
                <a:cs typeface="+mn-cs"/>
              </a:defRPr>
            </a:lvl8pPr>
            <a:lvl9pPr marL="3657600" algn="l" defTabSz="914400" rtl="0" eaLnBrk="1" latinLnBrk="0" hangingPunct="1">
              <a:defRPr lang="ja-JP" sz="1800" kern="1200">
                <a:solidFill>
                  <a:schemeClr val="lt1"/>
                </a:solidFill>
                <a:latin typeface="+mn-lt"/>
                <a:ea typeface="+mn-ea"/>
                <a:cs typeface="+mn-cs"/>
              </a:defRPr>
            </a:lvl9pPr>
          </a:lstStyle>
          <a:p>
            <a:pPr algn="ctr"/>
            <a:endParaRPr kumimoji="1" lang="ja-JP" altLang="en-US" sz="1350"/>
          </a:p>
        </p:txBody>
      </p:sp>
      <p:cxnSp>
        <p:nvCxnSpPr>
          <p:cNvPr id="4" name="直線コネクタ 3">
            <a:extLst>
              <a:ext uri="{FF2B5EF4-FFF2-40B4-BE49-F238E27FC236}">
                <a16:creationId xmlns:a16="http://schemas.microsoft.com/office/drawing/2014/main" id="{0D4403A5-8A1D-FFC0-EFC5-60E527D1CF86}"/>
              </a:ext>
            </a:extLst>
          </p:cNvPr>
          <p:cNvCxnSpPr/>
          <p:nvPr/>
        </p:nvCxnSpPr>
        <p:spPr>
          <a:xfrm flipV="1">
            <a:off x="3925462" y="436019"/>
            <a:ext cx="0" cy="4374252"/>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61" name="四角形: 角を丸くする 60">
            <a:extLst>
              <a:ext uri="{FF2B5EF4-FFF2-40B4-BE49-F238E27FC236}">
                <a16:creationId xmlns:a16="http://schemas.microsoft.com/office/drawing/2014/main" id="{A5D3D5CD-9A93-0F9F-4BCD-F4157AF4B5CC}"/>
              </a:ext>
            </a:extLst>
          </p:cNvPr>
          <p:cNvSpPr/>
          <p:nvPr/>
        </p:nvSpPr>
        <p:spPr>
          <a:xfrm>
            <a:off x="2678273" y="3544458"/>
            <a:ext cx="2387812" cy="302579"/>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defPPr rtl="0">
              <a:defRPr lang="ja-JP"/>
            </a:defPPr>
            <a:lvl1pPr marL="0" algn="l" defTabSz="914400" rtl="0" eaLnBrk="1" latinLnBrk="0" hangingPunct="1">
              <a:defRPr lang="ja-JP" sz="1800" kern="1200">
                <a:solidFill>
                  <a:schemeClr val="lt1"/>
                </a:solidFill>
                <a:latin typeface="+mn-lt"/>
                <a:ea typeface="+mn-ea"/>
                <a:cs typeface="+mn-cs"/>
              </a:defRPr>
            </a:lvl1pPr>
            <a:lvl2pPr marL="457200" algn="l" defTabSz="914400" rtl="0" eaLnBrk="1" latinLnBrk="0" hangingPunct="1">
              <a:defRPr lang="ja-JP" sz="1800" kern="1200">
                <a:solidFill>
                  <a:schemeClr val="lt1"/>
                </a:solidFill>
                <a:latin typeface="+mn-lt"/>
                <a:ea typeface="+mn-ea"/>
                <a:cs typeface="+mn-cs"/>
              </a:defRPr>
            </a:lvl2pPr>
            <a:lvl3pPr marL="914400" algn="l" defTabSz="914400" rtl="0" eaLnBrk="1" latinLnBrk="0" hangingPunct="1">
              <a:defRPr lang="ja-JP" sz="1800" kern="1200">
                <a:solidFill>
                  <a:schemeClr val="lt1"/>
                </a:solidFill>
                <a:latin typeface="+mn-lt"/>
                <a:ea typeface="+mn-ea"/>
                <a:cs typeface="+mn-cs"/>
              </a:defRPr>
            </a:lvl3pPr>
            <a:lvl4pPr marL="1371600" algn="l" defTabSz="914400" rtl="0" eaLnBrk="1" latinLnBrk="0" hangingPunct="1">
              <a:defRPr lang="ja-JP" sz="1800" kern="1200">
                <a:solidFill>
                  <a:schemeClr val="lt1"/>
                </a:solidFill>
                <a:latin typeface="+mn-lt"/>
                <a:ea typeface="+mn-ea"/>
                <a:cs typeface="+mn-cs"/>
              </a:defRPr>
            </a:lvl4pPr>
            <a:lvl5pPr marL="1828800" algn="l" defTabSz="914400" rtl="0" eaLnBrk="1" latinLnBrk="0" hangingPunct="1">
              <a:defRPr lang="ja-JP" sz="1800" kern="1200">
                <a:solidFill>
                  <a:schemeClr val="lt1"/>
                </a:solidFill>
                <a:latin typeface="+mn-lt"/>
                <a:ea typeface="+mn-ea"/>
                <a:cs typeface="+mn-cs"/>
              </a:defRPr>
            </a:lvl5pPr>
            <a:lvl6pPr marL="2286000" algn="l" defTabSz="914400" rtl="0" eaLnBrk="1" latinLnBrk="0" hangingPunct="1">
              <a:defRPr lang="ja-JP" sz="1800" kern="1200">
                <a:solidFill>
                  <a:schemeClr val="lt1"/>
                </a:solidFill>
                <a:latin typeface="+mn-lt"/>
                <a:ea typeface="+mn-ea"/>
                <a:cs typeface="+mn-cs"/>
              </a:defRPr>
            </a:lvl6pPr>
            <a:lvl7pPr marL="2743200" algn="l" defTabSz="914400" rtl="0" eaLnBrk="1" latinLnBrk="0" hangingPunct="1">
              <a:defRPr lang="ja-JP" sz="1800" kern="1200">
                <a:solidFill>
                  <a:schemeClr val="lt1"/>
                </a:solidFill>
                <a:latin typeface="+mn-lt"/>
                <a:ea typeface="+mn-ea"/>
                <a:cs typeface="+mn-cs"/>
              </a:defRPr>
            </a:lvl7pPr>
            <a:lvl8pPr marL="3200400" algn="l" defTabSz="914400" rtl="0" eaLnBrk="1" latinLnBrk="0" hangingPunct="1">
              <a:defRPr lang="ja-JP" sz="1800" kern="1200">
                <a:solidFill>
                  <a:schemeClr val="lt1"/>
                </a:solidFill>
                <a:latin typeface="+mn-lt"/>
                <a:ea typeface="+mn-ea"/>
                <a:cs typeface="+mn-cs"/>
              </a:defRPr>
            </a:lvl8pPr>
            <a:lvl9pPr marL="3657600" algn="l" defTabSz="914400" rtl="0" eaLnBrk="1" latinLnBrk="0" hangingPunct="1">
              <a:defRPr lang="ja-JP" sz="1800" kern="1200">
                <a:solidFill>
                  <a:schemeClr val="lt1"/>
                </a:solidFill>
                <a:latin typeface="+mn-lt"/>
                <a:ea typeface="+mn-ea"/>
                <a:cs typeface="+mn-cs"/>
              </a:defRPr>
            </a:lvl9pPr>
          </a:lstStyle>
          <a:p>
            <a:pPr algn="ctr"/>
            <a:r>
              <a:rPr kumimoji="1" lang="ja-JP" altLang="en-US" sz="1200" dirty="0">
                <a:solidFill>
                  <a:schemeClr val="bg1"/>
                </a:solidFill>
                <a:latin typeface="みんなの文字ゴStd M" panose="020B0400000000000000" pitchFamily="34" charset="-128"/>
                <a:ea typeface="みんなの文字ゴStd M" panose="020B0400000000000000" pitchFamily="34" charset="-128"/>
              </a:rPr>
              <a:t>海外送出し機関</a:t>
            </a:r>
          </a:p>
        </p:txBody>
      </p:sp>
      <p:sp>
        <p:nvSpPr>
          <p:cNvPr id="2" name="Title 1">
            <a:extLst>
              <a:ext uri="{FF2B5EF4-FFF2-40B4-BE49-F238E27FC236}">
                <a16:creationId xmlns:a16="http://schemas.microsoft.com/office/drawing/2014/main" id="{B91113E2-C7E6-0A1F-1D35-7550BEFCF238}"/>
              </a:ext>
            </a:extLst>
          </p:cNvPr>
          <p:cNvSpPr>
            <a:spLocks noGrp="1"/>
          </p:cNvSpPr>
          <p:nvPr>
            <p:ph type="title"/>
          </p:nvPr>
        </p:nvSpPr>
        <p:spPr>
          <a:xfrm>
            <a:off x="343786" y="72484"/>
            <a:ext cx="8742556" cy="645028"/>
          </a:xfrm>
        </p:spPr>
        <p:txBody>
          <a:bodyPr/>
          <a:lstStyle/>
          <a:p>
            <a:r>
              <a:rPr lang="ja-JP" altLang="en-US" sz="1400" dirty="0"/>
              <a:t>２０２７年　制度のパラダイムシフト「技能実習」から「育成就労」へ。</a:t>
            </a:r>
            <a:endParaRPr sz="1400" dirty="0"/>
          </a:p>
        </p:txBody>
      </p:sp>
      <p:sp>
        <p:nvSpPr>
          <p:cNvPr id="7" name="四角形: 角を丸くする 6">
            <a:extLst>
              <a:ext uri="{FF2B5EF4-FFF2-40B4-BE49-F238E27FC236}">
                <a16:creationId xmlns:a16="http://schemas.microsoft.com/office/drawing/2014/main" id="{B534B914-DC11-4C74-5859-79633F13E29A}"/>
              </a:ext>
            </a:extLst>
          </p:cNvPr>
          <p:cNvSpPr/>
          <p:nvPr/>
        </p:nvSpPr>
        <p:spPr>
          <a:xfrm>
            <a:off x="1047418" y="2087573"/>
            <a:ext cx="474446" cy="709035"/>
          </a:xfrm>
          <a:prstGeom prst="roundRect">
            <a:avLst/>
          </a:prstGeom>
          <a:ln w="38100">
            <a:solidFill>
              <a:srgbClr val="92D050"/>
            </a:solidFill>
          </a:ln>
        </p:spPr>
        <p:style>
          <a:lnRef idx="2">
            <a:schemeClr val="accent5"/>
          </a:lnRef>
          <a:fillRef idx="1">
            <a:schemeClr val="lt1"/>
          </a:fillRef>
          <a:effectRef idx="0">
            <a:schemeClr val="accent5"/>
          </a:effectRef>
          <a:fontRef idx="minor">
            <a:schemeClr val="dk1"/>
          </a:fontRef>
        </p:style>
        <p:txBody>
          <a:bodyPr rtlCol="0" anchor="ctr"/>
          <a:lstStyle>
            <a:defPPr rtl="0">
              <a:defRPr lang="ja-JP"/>
            </a:defPPr>
            <a:lvl1pPr marL="0" algn="l" defTabSz="914400" rtl="0" eaLnBrk="1" latinLnBrk="0" hangingPunct="1">
              <a:defRPr lang="ja-JP" sz="1800" kern="1200">
                <a:solidFill>
                  <a:schemeClr val="dk1"/>
                </a:solidFill>
                <a:latin typeface="+mn-lt"/>
                <a:ea typeface="+mn-ea"/>
                <a:cs typeface="+mn-cs"/>
              </a:defRPr>
            </a:lvl1pPr>
            <a:lvl2pPr marL="457200" algn="l" defTabSz="914400" rtl="0" eaLnBrk="1" latinLnBrk="0" hangingPunct="1">
              <a:defRPr lang="ja-JP" sz="1800" kern="1200">
                <a:solidFill>
                  <a:schemeClr val="dk1"/>
                </a:solidFill>
                <a:latin typeface="+mn-lt"/>
                <a:ea typeface="+mn-ea"/>
                <a:cs typeface="+mn-cs"/>
              </a:defRPr>
            </a:lvl2pPr>
            <a:lvl3pPr marL="914400" algn="l" defTabSz="914400" rtl="0" eaLnBrk="1" latinLnBrk="0" hangingPunct="1">
              <a:defRPr lang="ja-JP" sz="1800" kern="1200">
                <a:solidFill>
                  <a:schemeClr val="dk1"/>
                </a:solidFill>
                <a:latin typeface="+mn-lt"/>
                <a:ea typeface="+mn-ea"/>
                <a:cs typeface="+mn-cs"/>
              </a:defRPr>
            </a:lvl3pPr>
            <a:lvl4pPr marL="1371600" algn="l" defTabSz="914400" rtl="0" eaLnBrk="1" latinLnBrk="0" hangingPunct="1">
              <a:defRPr lang="ja-JP" sz="1800" kern="1200">
                <a:solidFill>
                  <a:schemeClr val="dk1"/>
                </a:solidFill>
                <a:latin typeface="+mn-lt"/>
                <a:ea typeface="+mn-ea"/>
                <a:cs typeface="+mn-cs"/>
              </a:defRPr>
            </a:lvl4pPr>
            <a:lvl5pPr marL="1828800" algn="l" defTabSz="914400" rtl="0" eaLnBrk="1" latinLnBrk="0" hangingPunct="1">
              <a:defRPr lang="ja-JP" sz="1800" kern="1200">
                <a:solidFill>
                  <a:schemeClr val="dk1"/>
                </a:solidFill>
                <a:latin typeface="+mn-lt"/>
                <a:ea typeface="+mn-ea"/>
                <a:cs typeface="+mn-cs"/>
              </a:defRPr>
            </a:lvl5pPr>
            <a:lvl6pPr marL="2286000" algn="l" defTabSz="914400" rtl="0" eaLnBrk="1" latinLnBrk="0" hangingPunct="1">
              <a:defRPr lang="ja-JP" sz="1800" kern="1200">
                <a:solidFill>
                  <a:schemeClr val="dk1"/>
                </a:solidFill>
                <a:latin typeface="+mn-lt"/>
                <a:ea typeface="+mn-ea"/>
                <a:cs typeface="+mn-cs"/>
              </a:defRPr>
            </a:lvl6pPr>
            <a:lvl7pPr marL="2743200" algn="l" defTabSz="914400" rtl="0" eaLnBrk="1" latinLnBrk="0" hangingPunct="1">
              <a:defRPr lang="ja-JP" sz="1800" kern="1200">
                <a:solidFill>
                  <a:schemeClr val="dk1"/>
                </a:solidFill>
                <a:latin typeface="+mn-lt"/>
                <a:ea typeface="+mn-ea"/>
                <a:cs typeface="+mn-cs"/>
              </a:defRPr>
            </a:lvl7pPr>
            <a:lvl8pPr marL="3200400" algn="l" defTabSz="914400" rtl="0" eaLnBrk="1" latinLnBrk="0" hangingPunct="1">
              <a:defRPr lang="ja-JP" sz="1800" kern="1200">
                <a:solidFill>
                  <a:schemeClr val="dk1"/>
                </a:solidFill>
                <a:latin typeface="+mn-lt"/>
                <a:ea typeface="+mn-ea"/>
                <a:cs typeface="+mn-cs"/>
              </a:defRPr>
            </a:lvl8pPr>
            <a:lvl9pPr marL="3657600" algn="l" defTabSz="914400" rtl="0" eaLnBrk="1" latinLnBrk="0" hangingPunct="1">
              <a:defRPr lang="ja-JP" sz="1800" kern="1200">
                <a:solidFill>
                  <a:schemeClr val="dk1"/>
                </a:solidFill>
                <a:latin typeface="+mn-lt"/>
                <a:ea typeface="+mn-ea"/>
                <a:cs typeface="+mn-cs"/>
              </a:defRPr>
            </a:lvl9pPr>
          </a:lstStyle>
          <a:p>
            <a:pPr algn="ctr"/>
            <a:r>
              <a:rPr kumimoji="1" lang="ja-JP" altLang="en-US" sz="1350" dirty="0">
                <a:solidFill>
                  <a:srgbClr val="92D050"/>
                </a:solidFill>
                <a:latin typeface="みんなの文字ゴStd M" panose="020B0400000000000000" pitchFamily="34" charset="-128"/>
                <a:ea typeface="みんなの文字ゴStd M" panose="020B0400000000000000" pitchFamily="34" charset="-128"/>
              </a:rPr>
              <a:t>帰国</a:t>
            </a:r>
          </a:p>
        </p:txBody>
      </p:sp>
      <p:sp>
        <p:nvSpPr>
          <p:cNvPr id="9" name="四角形: 角を丸くする 8">
            <a:extLst>
              <a:ext uri="{FF2B5EF4-FFF2-40B4-BE49-F238E27FC236}">
                <a16:creationId xmlns:a16="http://schemas.microsoft.com/office/drawing/2014/main" id="{36D007A9-B787-514B-33E7-417A7A8AEBC8}"/>
              </a:ext>
            </a:extLst>
          </p:cNvPr>
          <p:cNvSpPr/>
          <p:nvPr/>
        </p:nvSpPr>
        <p:spPr>
          <a:xfrm>
            <a:off x="1737499" y="1780240"/>
            <a:ext cx="1484417" cy="1681112"/>
          </a:xfrm>
          <a:prstGeom prst="roundRect">
            <a:avLst/>
          </a:prstGeom>
          <a:ln w="38100">
            <a:solidFill>
              <a:srgbClr val="92D050"/>
            </a:solidFill>
          </a:ln>
        </p:spPr>
        <p:style>
          <a:lnRef idx="2">
            <a:schemeClr val="accent5"/>
          </a:lnRef>
          <a:fillRef idx="1">
            <a:schemeClr val="lt1"/>
          </a:fillRef>
          <a:effectRef idx="0">
            <a:schemeClr val="accent5"/>
          </a:effectRef>
          <a:fontRef idx="minor">
            <a:schemeClr val="dk1"/>
          </a:fontRef>
        </p:style>
        <p:txBody>
          <a:bodyPr rtlCol="0" anchor="ctr"/>
          <a:lstStyle>
            <a:defPPr rtl="0">
              <a:defRPr lang="ja-JP"/>
            </a:defPPr>
            <a:lvl1pPr marL="0" algn="l" defTabSz="914400" rtl="0" eaLnBrk="1" latinLnBrk="0" hangingPunct="1">
              <a:defRPr lang="ja-JP" sz="1800" kern="1200">
                <a:solidFill>
                  <a:schemeClr val="dk1"/>
                </a:solidFill>
                <a:latin typeface="+mn-lt"/>
                <a:ea typeface="+mn-ea"/>
                <a:cs typeface="+mn-cs"/>
              </a:defRPr>
            </a:lvl1pPr>
            <a:lvl2pPr marL="457200" algn="l" defTabSz="914400" rtl="0" eaLnBrk="1" latinLnBrk="0" hangingPunct="1">
              <a:defRPr lang="ja-JP" sz="1800" kern="1200">
                <a:solidFill>
                  <a:schemeClr val="dk1"/>
                </a:solidFill>
                <a:latin typeface="+mn-lt"/>
                <a:ea typeface="+mn-ea"/>
                <a:cs typeface="+mn-cs"/>
              </a:defRPr>
            </a:lvl2pPr>
            <a:lvl3pPr marL="914400" algn="l" defTabSz="914400" rtl="0" eaLnBrk="1" latinLnBrk="0" hangingPunct="1">
              <a:defRPr lang="ja-JP" sz="1800" kern="1200">
                <a:solidFill>
                  <a:schemeClr val="dk1"/>
                </a:solidFill>
                <a:latin typeface="+mn-lt"/>
                <a:ea typeface="+mn-ea"/>
                <a:cs typeface="+mn-cs"/>
              </a:defRPr>
            </a:lvl3pPr>
            <a:lvl4pPr marL="1371600" algn="l" defTabSz="914400" rtl="0" eaLnBrk="1" latinLnBrk="0" hangingPunct="1">
              <a:defRPr lang="ja-JP" sz="1800" kern="1200">
                <a:solidFill>
                  <a:schemeClr val="dk1"/>
                </a:solidFill>
                <a:latin typeface="+mn-lt"/>
                <a:ea typeface="+mn-ea"/>
                <a:cs typeface="+mn-cs"/>
              </a:defRPr>
            </a:lvl4pPr>
            <a:lvl5pPr marL="1828800" algn="l" defTabSz="914400" rtl="0" eaLnBrk="1" latinLnBrk="0" hangingPunct="1">
              <a:defRPr lang="ja-JP" sz="1800" kern="1200">
                <a:solidFill>
                  <a:schemeClr val="dk1"/>
                </a:solidFill>
                <a:latin typeface="+mn-lt"/>
                <a:ea typeface="+mn-ea"/>
                <a:cs typeface="+mn-cs"/>
              </a:defRPr>
            </a:lvl5pPr>
            <a:lvl6pPr marL="2286000" algn="l" defTabSz="914400" rtl="0" eaLnBrk="1" latinLnBrk="0" hangingPunct="1">
              <a:defRPr lang="ja-JP" sz="1800" kern="1200">
                <a:solidFill>
                  <a:schemeClr val="dk1"/>
                </a:solidFill>
                <a:latin typeface="+mn-lt"/>
                <a:ea typeface="+mn-ea"/>
                <a:cs typeface="+mn-cs"/>
              </a:defRPr>
            </a:lvl6pPr>
            <a:lvl7pPr marL="2743200" algn="l" defTabSz="914400" rtl="0" eaLnBrk="1" latinLnBrk="0" hangingPunct="1">
              <a:defRPr lang="ja-JP" sz="1800" kern="1200">
                <a:solidFill>
                  <a:schemeClr val="dk1"/>
                </a:solidFill>
                <a:latin typeface="+mn-lt"/>
                <a:ea typeface="+mn-ea"/>
                <a:cs typeface="+mn-cs"/>
              </a:defRPr>
            </a:lvl7pPr>
            <a:lvl8pPr marL="3200400" algn="l" defTabSz="914400" rtl="0" eaLnBrk="1" latinLnBrk="0" hangingPunct="1">
              <a:defRPr lang="ja-JP" sz="1800" kern="1200">
                <a:solidFill>
                  <a:schemeClr val="dk1"/>
                </a:solidFill>
                <a:latin typeface="+mn-lt"/>
                <a:ea typeface="+mn-ea"/>
                <a:cs typeface="+mn-cs"/>
              </a:defRPr>
            </a:lvl8pPr>
            <a:lvl9pPr marL="3657600" algn="l" defTabSz="914400" rtl="0" eaLnBrk="1" latinLnBrk="0" hangingPunct="1">
              <a:defRPr lang="ja-JP" sz="1800" kern="1200">
                <a:solidFill>
                  <a:schemeClr val="dk1"/>
                </a:solidFill>
                <a:latin typeface="+mn-lt"/>
                <a:ea typeface="+mn-ea"/>
                <a:cs typeface="+mn-cs"/>
              </a:defRPr>
            </a:lvl9pPr>
          </a:lstStyle>
          <a:p>
            <a:pPr algn="ctr"/>
            <a:endParaRPr kumimoji="1" lang="ja-JP" altLang="en-US" sz="1350" dirty="0">
              <a:solidFill>
                <a:srgbClr val="92D050"/>
              </a:solidFill>
              <a:latin typeface="みんなの文字ゴStd M" panose="020B0400000000000000" pitchFamily="34" charset="-128"/>
              <a:ea typeface="みんなの文字ゴStd M" panose="020B0400000000000000" pitchFamily="34" charset="-128"/>
            </a:endParaRPr>
          </a:p>
        </p:txBody>
      </p:sp>
      <p:sp>
        <p:nvSpPr>
          <p:cNvPr id="10" name="四角形: 角を丸くする 9">
            <a:extLst>
              <a:ext uri="{FF2B5EF4-FFF2-40B4-BE49-F238E27FC236}">
                <a16:creationId xmlns:a16="http://schemas.microsoft.com/office/drawing/2014/main" id="{DB0EC7BB-1F19-B889-7934-694C9135384C}"/>
              </a:ext>
            </a:extLst>
          </p:cNvPr>
          <p:cNvSpPr/>
          <p:nvPr/>
        </p:nvSpPr>
        <p:spPr>
          <a:xfrm>
            <a:off x="1812110" y="2144856"/>
            <a:ext cx="765415" cy="295637"/>
          </a:xfrm>
          <a:prstGeom prst="roundRect">
            <a:avLst/>
          </a:prstGeom>
          <a:ln w="38100">
            <a:solidFill>
              <a:schemeClr val="tx2">
                <a:lumMod val="75000"/>
                <a:lumOff val="25000"/>
              </a:schemeClr>
            </a:solidFill>
          </a:ln>
        </p:spPr>
        <p:style>
          <a:lnRef idx="2">
            <a:schemeClr val="accent5"/>
          </a:lnRef>
          <a:fillRef idx="1">
            <a:schemeClr val="lt1"/>
          </a:fillRef>
          <a:effectRef idx="0">
            <a:schemeClr val="accent5"/>
          </a:effectRef>
          <a:fontRef idx="minor">
            <a:schemeClr val="dk1"/>
          </a:fontRef>
        </p:style>
        <p:txBody>
          <a:bodyPr rtlCol="0" anchor="ctr"/>
          <a:lstStyle>
            <a:defPPr rtl="0">
              <a:defRPr lang="ja-JP"/>
            </a:defPPr>
            <a:lvl1pPr marL="0" algn="l" defTabSz="914400" rtl="0" eaLnBrk="1" latinLnBrk="0" hangingPunct="1">
              <a:defRPr lang="ja-JP" sz="1800" kern="1200">
                <a:solidFill>
                  <a:schemeClr val="dk1"/>
                </a:solidFill>
                <a:latin typeface="+mn-lt"/>
                <a:ea typeface="+mn-ea"/>
                <a:cs typeface="+mn-cs"/>
              </a:defRPr>
            </a:lvl1pPr>
            <a:lvl2pPr marL="457200" algn="l" defTabSz="914400" rtl="0" eaLnBrk="1" latinLnBrk="0" hangingPunct="1">
              <a:defRPr lang="ja-JP" sz="1800" kern="1200">
                <a:solidFill>
                  <a:schemeClr val="dk1"/>
                </a:solidFill>
                <a:latin typeface="+mn-lt"/>
                <a:ea typeface="+mn-ea"/>
                <a:cs typeface="+mn-cs"/>
              </a:defRPr>
            </a:lvl2pPr>
            <a:lvl3pPr marL="914400" algn="l" defTabSz="914400" rtl="0" eaLnBrk="1" latinLnBrk="0" hangingPunct="1">
              <a:defRPr lang="ja-JP" sz="1800" kern="1200">
                <a:solidFill>
                  <a:schemeClr val="dk1"/>
                </a:solidFill>
                <a:latin typeface="+mn-lt"/>
                <a:ea typeface="+mn-ea"/>
                <a:cs typeface="+mn-cs"/>
              </a:defRPr>
            </a:lvl3pPr>
            <a:lvl4pPr marL="1371600" algn="l" defTabSz="914400" rtl="0" eaLnBrk="1" latinLnBrk="0" hangingPunct="1">
              <a:defRPr lang="ja-JP" sz="1800" kern="1200">
                <a:solidFill>
                  <a:schemeClr val="dk1"/>
                </a:solidFill>
                <a:latin typeface="+mn-lt"/>
                <a:ea typeface="+mn-ea"/>
                <a:cs typeface="+mn-cs"/>
              </a:defRPr>
            </a:lvl4pPr>
            <a:lvl5pPr marL="1828800" algn="l" defTabSz="914400" rtl="0" eaLnBrk="1" latinLnBrk="0" hangingPunct="1">
              <a:defRPr lang="ja-JP" sz="1800" kern="1200">
                <a:solidFill>
                  <a:schemeClr val="dk1"/>
                </a:solidFill>
                <a:latin typeface="+mn-lt"/>
                <a:ea typeface="+mn-ea"/>
                <a:cs typeface="+mn-cs"/>
              </a:defRPr>
            </a:lvl5pPr>
            <a:lvl6pPr marL="2286000" algn="l" defTabSz="914400" rtl="0" eaLnBrk="1" latinLnBrk="0" hangingPunct="1">
              <a:defRPr lang="ja-JP" sz="1800" kern="1200">
                <a:solidFill>
                  <a:schemeClr val="dk1"/>
                </a:solidFill>
                <a:latin typeface="+mn-lt"/>
                <a:ea typeface="+mn-ea"/>
                <a:cs typeface="+mn-cs"/>
              </a:defRPr>
            </a:lvl6pPr>
            <a:lvl7pPr marL="2743200" algn="l" defTabSz="914400" rtl="0" eaLnBrk="1" latinLnBrk="0" hangingPunct="1">
              <a:defRPr lang="ja-JP" sz="1800" kern="1200">
                <a:solidFill>
                  <a:schemeClr val="dk1"/>
                </a:solidFill>
                <a:latin typeface="+mn-lt"/>
                <a:ea typeface="+mn-ea"/>
                <a:cs typeface="+mn-cs"/>
              </a:defRPr>
            </a:lvl7pPr>
            <a:lvl8pPr marL="3200400" algn="l" defTabSz="914400" rtl="0" eaLnBrk="1" latinLnBrk="0" hangingPunct="1">
              <a:defRPr lang="ja-JP" sz="1800" kern="1200">
                <a:solidFill>
                  <a:schemeClr val="dk1"/>
                </a:solidFill>
                <a:latin typeface="+mn-lt"/>
                <a:ea typeface="+mn-ea"/>
                <a:cs typeface="+mn-cs"/>
              </a:defRPr>
            </a:lvl8pPr>
            <a:lvl9pPr marL="3657600" algn="l" defTabSz="914400" rtl="0" eaLnBrk="1" latinLnBrk="0" hangingPunct="1">
              <a:defRPr lang="ja-JP" sz="1800" kern="1200">
                <a:solidFill>
                  <a:schemeClr val="dk1"/>
                </a:solidFill>
                <a:latin typeface="+mn-lt"/>
                <a:ea typeface="+mn-ea"/>
                <a:cs typeface="+mn-cs"/>
              </a:defRPr>
            </a:lvl9pPr>
          </a:lstStyle>
          <a:p>
            <a:r>
              <a:rPr kumimoji="1" lang="ja-JP" altLang="en-US" sz="825" dirty="0">
                <a:solidFill>
                  <a:srgbClr val="446992"/>
                </a:solidFill>
                <a:latin typeface="みんなの文字ゴStd M" panose="020B0400000000000000" pitchFamily="34" charset="-128"/>
                <a:ea typeface="みんなの文字ゴStd M" panose="020B0400000000000000" pitchFamily="34" charset="-128"/>
              </a:rPr>
              <a:t>技能実習</a:t>
            </a:r>
            <a:r>
              <a:rPr kumimoji="1" lang="en-US" altLang="ja-JP" sz="825" dirty="0">
                <a:solidFill>
                  <a:srgbClr val="446992"/>
                </a:solidFill>
                <a:latin typeface="みんなの文字ゴStd M" panose="020B0400000000000000" pitchFamily="34" charset="-128"/>
                <a:ea typeface="みんなの文字ゴStd M" panose="020B0400000000000000" pitchFamily="34" charset="-128"/>
              </a:rPr>
              <a:t>3</a:t>
            </a:r>
            <a:r>
              <a:rPr kumimoji="1" lang="ja-JP" altLang="en-US" sz="825" dirty="0">
                <a:solidFill>
                  <a:srgbClr val="446992"/>
                </a:solidFill>
                <a:latin typeface="みんなの文字ゴStd M" panose="020B0400000000000000" pitchFamily="34" charset="-128"/>
                <a:ea typeface="みんなの文字ゴStd M" panose="020B0400000000000000" pitchFamily="34" charset="-128"/>
              </a:rPr>
              <a:t>号</a:t>
            </a:r>
          </a:p>
        </p:txBody>
      </p:sp>
      <p:sp>
        <p:nvSpPr>
          <p:cNvPr id="11" name="四角形: 角を丸くする 10">
            <a:extLst>
              <a:ext uri="{FF2B5EF4-FFF2-40B4-BE49-F238E27FC236}">
                <a16:creationId xmlns:a16="http://schemas.microsoft.com/office/drawing/2014/main" id="{00AF8E36-9B94-8F44-82E5-60A9B9CE12F5}"/>
              </a:ext>
            </a:extLst>
          </p:cNvPr>
          <p:cNvSpPr/>
          <p:nvPr/>
        </p:nvSpPr>
        <p:spPr>
          <a:xfrm>
            <a:off x="1821455" y="2495625"/>
            <a:ext cx="893230" cy="295637"/>
          </a:xfrm>
          <a:prstGeom prst="roundRect">
            <a:avLst/>
          </a:prstGeom>
          <a:ln w="38100">
            <a:solidFill>
              <a:schemeClr val="tx2">
                <a:lumMod val="75000"/>
                <a:lumOff val="25000"/>
              </a:schemeClr>
            </a:solidFill>
          </a:ln>
        </p:spPr>
        <p:style>
          <a:lnRef idx="2">
            <a:schemeClr val="accent5"/>
          </a:lnRef>
          <a:fillRef idx="1">
            <a:schemeClr val="lt1"/>
          </a:fillRef>
          <a:effectRef idx="0">
            <a:schemeClr val="accent5"/>
          </a:effectRef>
          <a:fontRef idx="minor">
            <a:schemeClr val="dk1"/>
          </a:fontRef>
        </p:style>
        <p:txBody>
          <a:bodyPr rtlCol="0" anchor="ctr"/>
          <a:lstStyle>
            <a:defPPr rtl="0">
              <a:defRPr lang="ja-JP"/>
            </a:defPPr>
            <a:lvl1pPr marL="0" algn="l" defTabSz="914400" rtl="0" eaLnBrk="1" latinLnBrk="0" hangingPunct="1">
              <a:defRPr lang="ja-JP" sz="1800" kern="1200">
                <a:solidFill>
                  <a:schemeClr val="dk1"/>
                </a:solidFill>
                <a:latin typeface="+mn-lt"/>
                <a:ea typeface="+mn-ea"/>
                <a:cs typeface="+mn-cs"/>
              </a:defRPr>
            </a:lvl1pPr>
            <a:lvl2pPr marL="457200" algn="l" defTabSz="914400" rtl="0" eaLnBrk="1" latinLnBrk="0" hangingPunct="1">
              <a:defRPr lang="ja-JP" sz="1800" kern="1200">
                <a:solidFill>
                  <a:schemeClr val="dk1"/>
                </a:solidFill>
                <a:latin typeface="+mn-lt"/>
                <a:ea typeface="+mn-ea"/>
                <a:cs typeface="+mn-cs"/>
              </a:defRPr>
            </a:lvl2pPr>
            <a:lvl3pPr marL="914400" algn="l" defTabSz="914400" rtl="0" eaLnBrk="1" latinLnBrk="0" hangingPunct="1">
              <a:defRPr lang="ja-JP" sz="1800" kern="1200">
                <a:solidFill>
                  <a:schemeClr val="dk1"/>
                </a:solidFill>
                <a:latin typeface="+mn-lt"/>
                <a:ea typeface="+mn-ea"/>
                <a:cs typeface="+mn-cs"/>
              </a:defRPr>
            </a:lvl3pPr>
            <a:lvl4pPr marL="1371600" algn="l" defTabSz="914400" rtl="0" eaLnBrk="1" latinLnBrk="0" hangingPunct="1">
              <a:defRPr lang="ja-JP" sz="1800" kern="1200">
                <a:solidFill>
                  <a:schemeClr val="dk1"/>
                </a:solidFill>
                <a:latin typeface="+mn-lt"/>
                <a:ea typeface="+mn-ea"/>
                <a:cs typeface="+mn-cs"/>
              </a:defRPr>
            </a:lvl4pPr>
            <a:lvl5pPr marL="1828800" algn="l" defTabSz="914400" rtl="0" eaLnBrk="1" latinLnBrk="0" hangingPunct="1">
              <a:defRPr lang="ja-JP" sz="1800" kern="1200">
                <a:solidFill>
                  <a:schemeClr val="dk1"/>
                </a:solidFill>
                <a:latin typeface="+mn-lt"/>
                <a:ea typeface="+mn-ea"/>
                <a:cs typeface="+mn-cs"/>
              </a:defRPr>
            </a:lvl5pPr>
            <a:lvl6pPr marL="2286000" algn="l" defTabSz="914400" rtl="0" eaLnBrk="1" latinLnBrk="0" hangingPunct="1">
              <a:defRPr lang="ja-JP" sz="1800" kern="1200">
                <a:solidFill>
                  <a:schemeClr val="dk1"/>
                </a:solidFill>
                <a:latin typeface="+mn-lt"/>
                <a:ea typeface="+mn-ea"/>
                <a:cs typeface="+mn-cs"/>
              </a:defRPr>
            </a:lvl6pPr>
            <a:lvl7pPr marL="2743200" algn="l" defTabSz="914400" rtl="0" eaLnBrk="1" latinLnBrk="0" hangingPunct="1">
              <a:defRPr lang="ja-JP" sz="1800" kern="1200">
                <a:solidFill>
                  <a:schemeClr val="dk1"/>
                </a:solidFill>
                <a:latin typeface="+mn-lt"/>
                <a:ea typeface="+mn-ea"/>
                <a:cs typeface="+mn-cs"/>
              </a:defRPr>
            </a:lvl7pPr>
            <a:lvl8pPr marL="3200400" algn="l" defTabSz="914400" rtl="0" eaLnBrk="1" latinLnBrk="0" hangingPunct="1">
              <a:defRPr lang="ja-JP" sz="1800" kern="1200">
                <a:solidFill>
                  <a:schemeClr val="dk1"/>
                </a:solidFill>
                <a:latin typeface="+mn-lt"/>
                <a:ea typeface="+mn-ea"/>
                <a:cs typeface="+mn-cs"/>
              </a:defRPr>
            </a:lvl8pPr>
            <a:lvl9pPr marL="3657600" algn="l" defTabSz="914400" rtl="0" eaLnBrk="1" latinLnBrk="0" hangingPunct="1">
              <a:defRPr lang="ja-JP" sz="1800" kern="1200">
                <a:solidFill>
                  <a:schemeClr val="dk1"/>
                </a:solidFill>
                <a:latin typeface="+mn-lt"/>
                <a:ea typeface="+mn-ea"/>
                <a:cs typeface="+mn-cs"/>
              </a:defRPr>
            </a:lvl9pPr>
          </a:lstStyle>
          <a:p>
            <a:r>
              <a:rPr kumimoji="1" lang="ja-JP" altLang="en-US" sz="825" dirty="0">
                <a:solidFill>
                  <a:srgbClr val="446992"/>
                </a:solidFill>
                <a:latin typeface="みんなの文字ゴStd M" panose="020B0400000000000000" pitchFamily="34" charset="-128"/>
                <a:ea typeface="みんなの文字ゴStd M" panose="020B0400000000000000" pitchFamily="34" charset="-128"/>
              </a:rPr>
              <a:t>技能実習</a:t>
            </a:r>
            <a:r>
              <a:rPr kumimoji="1" lang="en-US" altLang="ja-JP" sz="825" dirty="0">
                <a:solidFill>
                  <a:srgbClr val="446992"/>
                </a:solidFill>
                <a:latin typeface="みんなの文字ゴStd M" panose="020B0400000000000000" pitchFamily="34" charset="-128"/>
                <a:ea typeface="みんなの文字ゴStd M" panose="020B0400000000000000" pitchFamily="34" charset="-128"/>
              </a:rPr>
              <a:t>2</a:t>
            </a:r>
            <a:r>
              <a:rPr kumimoji="1" lang="ja-JP" altLang="en-US" sz="825" dirty="0">
                <a:solidFill>
                  <a:srgbClr val="446992"/>
                </a:solidFill>
                <a:latin typeface="みんなの文字ゴStd M" panose="020B0400000000000000" pitchFamily="34" charset="-128"/>
                <a:ea typeface="みんなの文字ゴStd M" panose="020B0400000000000000" pitchFamily="34" charset="-128"/>
              </a:rPr>
              <a:t>号</a:t>
            </a:r>
          </a:p>
        </p:txBody>
      </p:sp>
      <p:sp>
        <p:nvSpPr>
          <p:cNvPr id="12" name="四角形: 角を丸くする 11">
            <a:extLst>
              <a:ext uri="{FF2B5EF4-FFF2-40B4-BE49-F238E27FC236}">
                <a16:creationId xmlns:a16="http://schemas.microsoft.com/office/drawing/2014/main" id="{EB7D9AA8-A6A8-0978-3FF3-F90533F19655}"/>
              </a:ext>
            </a:extLst>
          </p:cNvPr>
          <p:cNvSpPr/>
          <p:nvPr/>
        </p:nvSpPr>
        <p:spPr>
          <a:xfrm>
            <a:off x="1821455" y="2846395"/>
            <a:ext cx="1002958" cy="295637"/>
          </a:xfrm>
          <a:prstGeom prst="roundRect">
            <a:avLst/>
          </a:prstGeom>
          <a:ln w="38100">
            <a:solidFill>
              <a:schemeClr val="tx2">
                <a:lumMod val="75000"/>
                <a:lumOff val="25000"/>
              </a:schemeClr>
            </a:solidFill>
          </a:ln>
        </p:spPr>
        <p:style>
          <a:lnRef idx="2">
            <a:schemeClr val="accent5"/>
          </a:lnRef>
          <a:fillRef idx="1">
            <a:schemeClr val="lt1"/>
          </a:fillRef>
          <a:effectRef idx="0">
            <a:schemeClr val="accent5"/>
          </a:effectRef>
          <a:fontRef idx="minor">
            <a:schemeClr val="dk1"/>
          </a:fontRef>
        </p:style>
        <p:txBody>
          <a:bodyPr rtlCol="0" anchor="ctr"/>
          <a:lstStyle>
            <a:defPPr rtl="0">
              <a:defRPr lang="ja-JP"/>
            </a:defPPr>
            <a:lvl1pPr marL="0" algn="l" defTabSz="914400" rtl="0" eaLnBrk="1" latinLnBrk="0" hangingPunct="1">
              <a:defRPr lang="ja-JP" sz="1800" kern="1200">
                <a:solidFill>
                  <a:schemeClr val="dk1"/>
                </a:solidFill>
                <a:latin typeface="+mn-lt"/>
                <a:ea typeface="+mn-ea"/>
                <a:cs typeface="+mn-cs"/>
              </a:defRPr>
            </a:lvl1pPr>
            <a:lvl2pPr marL="457200" algn="l" defTabSz="914400" rtl="0" eaLnBrk="1" latinLnBrk="0" hangingPunct="1">
              <a:defRPr lang="ja-JP" sz="1800" kern="1200">
                <a:solidFill>
                  <a:schemeClr val="dk1"/>
                </a:solidFill>
                <a:latin typeface="+mn-lt"/>
                <a:ea typeface="+mn-ea"/>
                <a:cs typeface="+mn-cs"/>
              </a:defRPr>
            </a:lvl2pPr>
            <a:lvl3pPr marL="914400" algn="l" defTabSz="914400" rtl="0" eaLnBrk="1" latinLnBrk="0" hangingPunct="1">
              <a:defRPr lang="ja-JP" sz="1800" kern="1200">
                <a:solidFill>
                  <a:schemeClr val="dk1"/>
                </a:solidFill>
                <a:latin typeface="+mn-lt"/>
                <a:ea typeface="+mn-ea"/>
                <a:cs typeface="+mn-cs"/>
              </a:defRPr>
            </a:lvl3pPr>
            <a:lvl4pPr marL="1371600" algn="l" defTabSz="914400" rtl="0" eaLnBrk="1" latinLnBrk="0" hangingPunct="1">
              <a:defRPr lang="ja-JP" sz="1800" kern="1200">
                <a:solidFill>
                  <a:schemeClr val="dk1"/>
                </a:solidFill>
                <a:latin typeface="+mn-lt"/>
                <a:ea typeface="+mn-ea"/>
                <a:cs typeface="+mn-cs"/>
              </a:defRPr>
            </a:lvl4pPr>
            <a:lvl5pPr marL="1828800" algn="l" defTabSz="914400" rtl="0" eaLnBrk="1" latinLnBrk="0" hangingPunct="1">
              <a:defRPr lang="ja-JP" sz="1800" kern="1200">
                <a:solidFill>
                  <a:schemeClr val="dk1"/>
                </a:solidFill>
                <a:latin typeface="+mn-lt"/>
                <a:ea typeface="+mn-ea"/>
                <a:cs typeface="+mn-cs"/>
              </a:defRPr>
            </a:lvl5pPr>
            <a:lvl6pPr marL="2286000" algn="l" defTabSz="914400" rtl="0" eaLnBrk="1" latinLnBrk="0" hangingPunct="1">
              <a:defRPr lang="ja-JP" sz="1800" kern="1200">
                <a:solidFill>
                  <a:schemeClr val="dk1"/>
                </a:solidFill>
                <a:latin typeface="+mn-lt"/>
                <a:ea typeface="+mn-ea"/>
                <a:cs typeface="+mn-cs"/>
              </a:defRPr>
            </a:lvl6pPr>
            <a:lvl7pPr marL="2743200" algn="l" defTabSz="914400" rtl="0" eaLnBrk="1" latinLnBrk="0" hangingPunct="1">
              <a:defRPr lang="ja-JP" sz="1800" kern="1200">
                <a:solidFill>
                  <a:schemeClr val="dk1"/>
                </a:solidFill>
                <a:latin typeface="+mn-lt"/>
                <a:ea typeface="+mn-ea"/>
                <a:cs typeface="+mn-cs"/>
              </a:defRPr>
            </a:lvl7pPr>
            <a:lvl8pPr marL="3200400" algn="l" defTabSz="914400" rtl="0" eaLnBrk="1" latinLnBrk="0" hangingPunct="1">
              <a:defRPr lang="ja-JP" sz="1800" kern="1200">
                <a:solidFill>
                  <a:schemeClr val="dk1"/>
                </a:solidFill>
                <a:latin typeface="+mn-lt"/>
                <a:ea typeface="+mn-ea"/>
                <a:cs typeface="+mn-cs"/>
              </a:defRPr>
            </a:lvl8pPr>
            <a:lvl9pPr marL="3657600" algn="l" defTabSz="914400" rtl="0" eaLnBrk="1" latinLnBrk="0" hangingPunct="1">
              <a:defRPr lang="ja-JP" sz="1800" kern="1200">
                <a:solidFill>
                  <a:schemeClr val="dk1"/>
                </a:solidFill>
                <a:latin typeface="+mn-lt"/>
                <a:ea typeface="+mn-ea"/>
                <a:cs typeface="+mn-cs"/>
              </a:defRPr>
            </a:lvl9pPr>
          </a:lstStyle>
          <a:p>
            <a:r>
              <a:rPr kumimoji="1" lang="ja-JP" altLang="en-US" sz="825" dirty="0">
                <a:solidFill>
                  <a:srgbClr val="446992"/>
                </a:solidFill>
                <a:latin typeface="みんなの文字ゴStd M" panose="020B0400000000000000" pitchFamily="34" charset="-128"/>
                <a:ea typeface="みんなの文字ゴStd M" panose="020B0400000000000000" pitchFamily="34" charset="-128"/>
              </a:rPr>
              <a:t>技能実習</a:t>
            </a:r>
            <a:r>
              <a:rPr kumimoji="1" lang="en-US" altLang="ja-JP" sz="825" dirty="0">
                <a:solidFill>
                  <a:srgbClr val="446992"/>
                </a:solidFill>
                <a:latin typeface="みんなの文字ゴStd M" panose="020B0400000000000000" pitchFamily="34" charset="-128"/>
                <a:ea typeface="みんなの文字ゴStd M" panose="020B0400000000000000" pitchFamily="34" charset="-128"/>
              </a:rPr>
              <a:t>1</a:t>
            </a:r>
            <a:r>
              <a:rPr kumimoji="1" lang="ja-JP" altLang="en-US" sz="825" dirty="0">
                <a:solidFill>
                  <a:srgbClr val="446992"/>
                </a:solidFill>
                <a:latin typeface="みんなの文字ゴStd M" panose="020B0400000000000000" pitchFamily="34" charset="-128"/>
                <a:ea typeface="みんなの文字ゴStd M" panose="020B0400000000000000" pitchFamily="34" charset="-128"/>
              </a:rPr>
              <a:t>号</a:t>
            </a:r>
          </a:p>
        </p:txBody>
      </p:sp>
      <p:sp>
        <p:nvSpPr>
          <p:cNvPr id="13" name="テキスト ボックス 15">
            <a:extLst>
              <a:ext uri="{FF2B5EF4-FFF2-40B4-BE49-F238E27FC236}">
                <a16:creationId xmlns:a16="http://schemas.microsoft.com/office/drawing/2014/main" id="{F6F56866-6CC7-8E80-415B-303A528298D1}"/>
              </a:ext>
            </a:extLst>
          </p:cNvPr>
          <p:cNvSpPr txBox="1"/>
          <p:nvPr/>
        </p:nvSpPr>
        <p:spPr>
          <a:xfrm>
            <a:off x="2602110" y="2870681"/>
            <a:ext cx="280847" cy="161583"/>
          </a:xfrm>
          <a:prstGeom prst="rect">
            <a:avLst/>
          </a:prstGeom>
        </p:spPr>
        <p:txBody>
          <a:bodyPr wrap="none" rtlCol="0">
            <a:spAutoFit/>
          </a:bodyPr>
          <a:lstStyle>
            <a:defPPr rtl="0">
              <a:defRPr lang="ja-JP"/>
            </a:defPPr>
            <a:lvl1pPr marL="0" algn="l" defTabSz="914400" rtl="0" eaLnBrk="1" latinLnBrk="0" hangingPunct="1">
              <a:defRPr lang="ja-JP" sz="1800" kern="1200">
                <a:solidFill>
                  <a:schemeClr val="tx1"/>
                </a:solidFill>
                <a:latin typeface="+mn-lt"/>
                <a:ea typeface="+mn-ea"/>
                <a:cs typeface="+mn-cs"/>
              </a:defRPr>
            </a:lvl1pPr>
            <a:lvl2pPr marL="457200" algn="l" defTabSz="914400" rtl="0" eaLnBrk="1" latinLnBrk="0" hangingPunct="1">
              <a:defRPr lang="ja-JP" sz="1800" kern="1200">
                <a:solidFill>
                  <a:schemeClr val="tx1"/>
                </a:solidFill>
                <a:latin typeface="+mn-lt"/>
                <a:ea typeface="+mn-ea"/>
                <a:cs typeface="+mn-cs"/>
              </a:defRPr>
            </a:lvl2pPr>
            <a:lvl3pPr marL="914400" algn="l" defTabSz="914400" rtl="0" eaLnBrk="1" latinLnBrk="0" hangingPunct="1">
              <a:defRPr lang="ja-JP" sz="1800" kern="1200">
                <a:solidFill>
                  <a:schemeClr val="tx1"/>
                </a:solidFill>
                <a:latin typeface="+mn-lt"/>
                <a:ea typeface="+mn-ea"/>
                <a:cs typeface="+mn-cs"/>
              </a:defRPr>
            </a:lvl3pPr>
            <a:lvl4pPr marL="1371600" algn="l" defTabSz="914400" rtl="0" eaLnBrk="1" latinLnBrk="0" hangingPunct="1">
              <a:defRPr lang="ja-JP" sz="1800" kern="1200">
                <a:solidFill>
                  <a:schemeClr val="tx1"/>
                </a:solidFill>
                <a:latin typeface="+mn-lt"/>
                <a:ea typeface="+mn-ea"/>
                <a:cs typeface="+mn-cs"/>
              </a:defRPr>
            </a:lvl4pPr>
            <a:lvl5pPr marL="1828800" algn="l" defTabSz="914400" rtl="0" eaLnBrk="1" latinLnBrk="0" hangingPunct="1">
              <a:defRPr lang="ja-JP" sz="1800" kern="1200">
                <a:solidFill>
                  <a:schemeClr val="tx1"/>
                </a:solidFill>
                <a:latin typeface="+mn-lt"/>
                <a:ea typeface="+mn-ea"/>
                <a:cs typeface="+mn-cs"/>
              </a:defRPr>
            </a:lvl5pPr>
            <a:lvl6pPr marL="2286000" algn="l" defTabSz="914400" rtl="0" eaLnBrk="1" latinLnBrk="0" hangingPunct="1">
              <a:defRPr lang="ja-JP" sz="1800" kern="1200">
                <a:solidFill>
                  <a:schemeClr val="tx1"/>
                </a:solidFill>
                <a:latin typeface="+mn-lt"/>
                <a:ea typeface="+mn-ea"/>
                <a:cs typeface="+mn-cs"/>
              </a:defRPr>
            </a:lvl6pPr>
            <a:lvl7pPr marL="2743200" algn="l" defTabSz="914400" rtl="0" eaLnBrk="1" latinLnBrk="0" hangingPunct="1">
              <a:defRPr lang="ja-JP" sz="1800" kern="1200">
                <a:solidFill>
                  <a:schemeClr val="tx1"/>
                </a:solidFill>
                <a:latin typeface="+mn-lt"/>
                <a:ea typeface="+mn-ea"/>
                <a:cs typeface="+mn-cs"/>
              </a:defRPr>
            </a:lvl7pPr>
            <a:lvl8pPr marL="3200400" algn="l" defTabSz="914400" rtl="0" eaLnBrk="1" latinLnBrk="0" hangingPunct="1">
              <a:defRPr lang="ja-JP" sz="1800" kern="1200">
                <a:solidFill>
                  <a:schemeClr val="tx1"/>
                </a:solidFill>
                <a:latin typeface="+mn-lt"/>
                <a:ea typeface="+mn-ea"/>
                <a:cs typeface="+mn-cs"/>
              </a:defRPr>
            </a:lvl8pPr>
            <a:lvl9pPr marL="3657600" algn="l" defTabSz="914400" rtl="0" eaLnBrk="1" latinLnBrk="0" hangingPunct="1">
              <a:defRPr lang="ja-JP" sz="1800" kern="1200">
                <a:solidFill>
                  <a:schemeClr val="tx1"/>
                </a:solidFill>
                <a:latin typeface="+mn-lt"/>
                <a:ea typeface="+mn-ea"/>
                <a:cs typeface="+mn-cs"/>
              </a:defRPr>
            </a:lvl9pPr>
          </a:lstStyle>
          <a:p>
            <a:pPr algn="ctr"/>
            <a:r>
              <a:rPr kumimoji="1" lang="en-US" altLang="ja-JP" sz="450" dirty="0">
                <a:latin typeface="みんなの文字ゴStd M" panose="020B0400000000000000" pitchFamily="34" charset="-128"/>
                <a:ea typeface="みんなの文字ゴStd M" panose="020B0400000000000000" pitchFamily="34" charset="-128"/>
                <a:cs typeface="Posterama" panose="020B0504020200020000" pitchFamily="34" charset="0"/>
              </a:rPr>
              <a:t>1</a:t>
            </a:r>
            <a:r>
              <a:rPr kumimoji="1" lang="ja-JP" altLang="en-US" sz="450" dirty="0">
                <a:latin typeface="みんなの文字ゴStd M" panose="020B0400000000000000" pitchFamily="34" charset="-128"/>
                <a:ea typeface="みんなの文字ゴStd M" panose="020B0400000000000000" pitchFamily="34" charset="-128"/>
                <a:cs typeface="Posterama" panose="020B0504020200020000" pitchFamily="34" charset="0"/>
              </a:rPr>
              <a:t>年</a:t>
            </a:r>
          </a:p>
        </p:txBody>
      </p:sp>
      <p:sp>
        <p:nvSpPr>
          <p:cNvPr id="14" name="テキスト ボックス 16">
            <a:extLst>
              <a:ext uri="{FF2B5EF4-FFF2-40B4-BE49-F238E27FC236}">
                <a16:creationId xmlns:a16="http://schemas.microsoft.com/office/drawing/2014/main" id="{82D5999F-C0FF-D942-9EB9-B7C6278D055F}"/>
              </a:ext>
            </a:extLst>
          </p:cNvPr>
          <p:cNvSpPr txBox="1"/>
          <p:nvPr/>
        </p:nvSpPr>
        <p:spPr>
          <a:xfrm>
            <a:off x="2488256" y="2493347"/>
            <a:ext cx="280847" cy="161583"/>
          </a:xfrm>
          <a:prstGeom prst="rect">
            <a:avLst/>
          </a:prstGeom>
        </p:spPr>
        <p:txBody>
          <a:bodyPr wrap="none" rtlCol="0">
            <a:spAutoFit/>
          </a:bodyPr>
          <a:lstStyle>
            <a:defPPr rtl="0">
              <a:defRPr lang="ja-JP"/>
            </a:defPPr>
            <a:lvl1pPr marL="0" algn="l" defTabSz="914400" rtl="0" eaLnBrk="1" latinLnBrk="0" hangingPunct="1">
              <a:defRPr lang="ja-JP" sz="1800" kern="1200">
                <a:solidFill>
                  <a:schemeClr val="tx1"/>
                </a:solidFill>
                <a:latin typeface="+mn-lt"/>
                <a:ea typeface="+mn-ea"/>
                <a:cs typeface="+mn-cs"/>
              </a:defRPr>
            </a:lvl1pPr>
            <a:lvl2pPr marL="457200" algn="l" defTabSz="914400" rtl="0" eaLnBrk="1" latinLnBrk="0" hangingPunct="1">
              <a:defRPr lang="ja-JP" sz="1800" kern="1200">
                <a:solidFill>
                  <a:schemeClr val="tx1"/>
                </a:solidFill>
                <a:latin typeface="+mn-lt"/>
                <a:ea typeface="+mn-ea"/>
                <a:cs typeface="+mn-cs"/>
              </a:defRPr>
            </a:lvl2pPr>
            <a:lvl3pPr marL="914400" algn="l" defTabSz="914400" rtl="0" eaLnBrk="1" latinLnBrk="0" hangingPunct="1">
              <a:defRPr lang="ja-JP" sz="1800" kern="1200">
                <a:solidFill>
                  <a:schemeClr val="tx1"/>
                </a:solidFill>
                <a:latin typeface="+mn-lt"/>
                <a:ea typeface="+mn-ea"/>
                <a:cs typeface="+mn-cs"/>
              </a:defRPr>
            </a:lvl3pPr>
            <a:lvl4pPr marL="1371600" algn="l" defTabSz="914400" rtl="0" eaLnBrk="1" latinLnBrk="0" hangingPunct="1">
              <a:defRPr lang="ja-JP" sz="1800" kern="1200">
                <a:solidFill>
                  <a:schemeClr val="tx1"/>
                </a:solidFill>
                <a:latin typeface="+mn-lt"/>
                <a:ea typeface="+mn-ea"/>
                <a:cs typeface="+mn-cs"/>
              </a:defRPr>
            </a:lvl4pPr>
            <a:lvl5pPr marL="1828800" algn="l" defTabSz="914400" rtl="0" eaLnBrk="1" latinLnBrk="0" hangingPunct="1">
              <a:defRPr lang="ja-JP" sz="1800" kern="1200">
                <a:solidFill>
                  <a:schemeClr val="tx1"/>
                </a:solidFill>
                <a:latin typeface="+mn-lt"/>
                <a:ea typeface="+mn-ea"/>
                <a:cs typeface="+mn-cs"/>
              </a:defRPr>
            </a:lvl5pPr>
            <a:lvl6pPr marL="2286000" algn="l" defTabSz="914400" rtl="0" eaLnBrk="1" latinLnBrk="0" hangingPunct="1">
              <a:defRPr lang="ja-JP" sz="1800" kern="1200">
                <a:solidFill>
                  <a:schemeClr val="tx1"/>
                </a:solidFill>
                <a:latin typeface="+mn-lt"/>
                <a:ea typeface="+mn-ea"/>
                <a:cs typeface="+mn-cs"/>
              </a:defRPr>
            </a:lvl6pPr>
            <a:lvl7pPr marL="2743200" algn="l" defTabSz="914400" rtl="0" eaLnBrk="1" latinLnBrk="0" hangingPunct="1">
              <a:defRPr lang="ja-JP" sz="1800" kern="1200">
                <a:solidFill>
                  <a:schemeClr val="tx1"/>
                </a:solidFill>
                <a:latin typeface="+mn-lt"/>
                <a:ea typeface="+mn-ea"/>
                <a:cs typeface="+mn-cs"/>
              </a:defRPr>
            </a:lvl7pPr>
            <a:lvl8pPr marL="3200400" algn="l" defTabSz="914400" rtl="0" eaLnBrk="1" latinLnBrk="0" hangingPunct="1">
              <a:defRPr lang="ja-JP" sz="1800" kern="1200">
                <a:solidFill>
                  <a:schemeClr val="tx1"/>
                </a:solidFill>
                <a:latin typeface="+mn-lt"/>
                <a:ea typeface="+mn-ea"/>
                <a:cs typeface="+mn-cs"/>
              </a:defRPr>
            </a:lvl8pPr>
            <a:lvl9pPr marL="3657600" algn="l" defTabSz="914400" rtl="0" eaLnBrk="1" latinLnBrk="0" hangingPunct="1">
              <a:defRPr lang="ja-JP" sz="1800" kern="1200">
                <a:solidFill>
                  <a:schemeClr val="tx1"/>
                </a:solidFill>
                <a:latin typeface="+mn-lt"/>
                <a:ea typeface="+mn-ea"/>
                <a:cs typeface="+mn-cs"/>
              </a:defRPr>
            </a:lvl9pPr>
          </a:lstStyle>
          <a:p>
            <a:pPr algn="ctr"/>
            <a:r>
              <a:rPr kumimoji="1" lang="en-US" altLang="ja-JP" sz="450" dirty="0">
                <a:latin typeface="みんなの文字ゴStd M" panose="020B0400000000000000" pitchFamily="34" charset="-128"/>
                <a:ea typeface="みんなの文字ゴStd M" panose="020B0400000000000000" pitchFamily="34" charset="-128"/>
                <a:cs typeface="Posterama" panose="020B0504020200020000" pitchFamily="34" charset="0"/>
              </a:rPr>
              <a:t>2</a:t>
            </a:r>
            <a:r>
              <a:rPr kumimoji="1" lang="ja-JP" altLang="en-US" sz="450" dirty="0">
                <a:latin typeface="みんなの文字ゴStd M" panose="020B0400000000000000" pitchFamily="34" charset="-128"/>
                <a:ea typeface="みんなの文字ゴStd M" panose="020B0400000000000000" pitchFamily="34" charset="-128"/>
                <a:cs typeface="Posterama" panose="020B0504020200020000" pitchFamily="34" charset="0"/>
              </a:rPr>
              <a:t>年</a:t>
            </a:r>
          </a:p>
        </p:txBody>
      </p:sp>
      <p:sp>
        <p:nvSpPr>
          <p:cNvPr id="15" name="テキスト ボックス 17">
            <a:extLst>
              <a:ext uri="{FF2B5EF4-FFF2-40B4-BE49-F238E27FC236}">
                <a16:creationId xmlns:a16="http://schemas.microsoft.com/office/drawing/2014/main" id="{9235C3D1-AA0C-1F81-3CEA-327BAE35EA18}"/>
              </a:ext>
            </a:extLst>
          </p:cNvPr>
          <p:cNvSpPr txBox="1"/>
          <p:nvPr/>
        </p:nvSpPr>
        <p:spPr>
          <a:xfrm>
            <a:off x="2340540" y="2137578"/>
            <a:ext cx="280847" cy="161583"/>
          </a:xfrm>
          <a:prstGeom prst="rect">
            <a:avLst/>
          </a:prstGeom>
        </p:spPr>
        <p:txBody>
          <a:bodyPr wrap="none" rtlCol="0">
            <a:spAutoFit/>
          </a:bodyPr>
          <a:lstStyle>
            <a:defPPr rtl="0">
              <a:defRPr lang="ja-JP"/>
            </a:defPPr>
            <a:lvl1pPr marL="0" algn="l" defTabSz="914400" rtl="0" eaLnBrk="1" latinLnBrk="0" hangingPunct="1">
              <a:defRPr lang="ja-JP" sz="1800" kern="1200">
                <a:solidFill>
                  <a:schemeClr val="tx1"/>
                </a:solidFill>
                <a:latin typeface="+mn-lt"/>
                <a:ea typeface="+mn-ea"/>
                <a:cs typeface="+mn-cs"/>
              </a:defRPr>
            </a:lvl1pPr>
            <a:lvl2pPr marL="457200" algn="l" defTabSz="914400" rtl="0" eaLnBrk="1" latinLnBrk="0" hangingPunct="1">
              <a:defRPr lang="ja-JP" sz="1800" kern="1200">
                <a:solidFill>
                  <a:schemeClr val="tx1"/>
                </a:solidFill>
                <a:latin typeface="+mn-lt"/>
                <a:ea typeface="+mn-ea"/>
                <a:cs typeface="+mn-cs"/>
              </a:defRPr>
            </a:lvl2pPr>
            <a:lvl3pPr marL="914400" algn="l" defTabSz="914400" rtl="0" eaLnBrk="1" latinLnBrk="0" hangingPunct="1">
              <a:defRPr lang="ja-JP" sz="1800" kern="1200">
                <a:solidFill>
                  <a:schemeClr val="tx1"/>
                </a:solidFill>
                <a:latin typeface="+mn-lt"/>
                <a:ea typeface="+mn-ea"/>
                <a:cs typeface="+mn-cs"/>
              </a:defRPr>
            </a:lvl3pPr>
            <a:lvl4pPr marL="1371600" algn="l" defTabSz="914400" rtl="0" eaLnBrk="1" latinLnBrk="0" hangingPunct="1">
              <a:defRPr lang="ja-JP" sz="1800" kern="1200">
                <a:solidFill>
                  <a:schemeClr val="tx1"/>
                </a:solidFill>
                <a:latin typeface="+mn-lt"/>
                <a:ea typeface="+mn-ea"/>
                <a:cs typeface="+mn-cs"/>
              </a:defRPr>
            </a:lvl4pPr>
            <a:lvl5pPr marL="1828800" algn="l" defTabSz="914400" rtl="0" eaLnBrk="1" latinLnBrk="0" hangingPunct="1">
              <a:defRPr lang="ja-JP" sz="1800" kern="1200">
                <a:solidFill>
                  <a:schemeClr val="tx1"/>
                </a:solidFill>
                <a:latin typeface="+mn-lt"/>
                <a:ea typeface="+mn-ea"/>
                <a:cs typeface="+mn-cs"/>
              </a:defRPr>
            </a:lvl5pPr>
            <a:lvl6pPr marL="2286000" algn="l" defTabSz="914400" rtl="0" eaLnBrk="1" latinLnBrk="0" hangingPunct="1">
              <a:defRPr lang="ja-JP" sz="1800" kern="1200">
                <a:solidFill>
                  <a:schemeClr val="tx1"/>
                </a:solidFill>
                <a:latin typeface="+mn-lt"/>
                <a:ea typeface="+mn-ea"/>
                <a:cs typeface="+mn-cs"/>
              </a:defRPr>
            </a:lvl6pPr>
            <a:lvl7pPr marL="2743200" algn="l" defTabSz="914400" rtl="0" eaLnBrk="1" latinLnBrk="0" hangingPunct="1">
              <a:defRPr lang="ja-JP" sz="1800" kern="1200">
                <a:solidFill>
                  <a:schemeClr val="tx1"/>
                </a:solidFill>
                <a:latin typeface="+mn-lt"/>
                <a:ea typeface="+mn-ea"/>
                <a:cs typeface="+mn-cs"/>
              </a:defRPr>
            </a:lvl7pPr>
            <a:lvl8pPr marL="3200400" algn="l" defTabSz="914400" rtl="0" eaLnBrk="1" latinLnBrk="0" hangingPunct="1">
              <a:defRPr lang="ja-JP" sz="1800" kern="1200">
                <a:solidFill>
                  <a:schemeClr val="tx1"/>
                </a:solidFill>
                <a:latin typeface="+mn-lt"/>
                <a:ea typeface="+mn-ea"/>
                <a:cs typeface="+mn-cs"/>
              </a:defRPr>
            </a:lvl8pPr>
            <a:lvl9pPr marL="3657600" algn="l" defTabSz="914400" rtl="0" eaLnBrk="1" latinLnBrk="0" hangingPunct="1">
              <a:defRPr lang="ja-JP" sz="1800" kern="1200">
                <a:solidFill>
                  <a:schemeClr val="tx1"/>
                </a:solidFill>
                <a:latin typeface="+mn-lt"/>
                <a:ea typeface="+mn-ea"/>
                <a:cs typeface="+mn-cs"/>
              </a:defRPr>
            </a:lvl9pPr>
          </a:lstStyle>
          <a:p>
            <a:pPr algn="ctr"/>
            <a:r>
              <a:rPr kumimoji="1" lang="en-US" altLang="ja-JP" sz="450" dirty="0">
                <a:latin typeface="みんなの文字ゴStd M" panose="020B0400000000000000" pitchFamily="34" charset="-128"/>
                <a:ea typeface="みんなの文字ゴStd M" panose="020B0400000000000000" pitchFamily="34" charset="-128"/>
                <a:cs typeface="Posterama" panose="020B0504020200020000" pitchFamily="34" charset="0"/>
              </a:rPr>
              <a:t>2</a:t>
            </a:r>
            <a:r>
              <a:rPr kumimoji="1" lang="ja-JP" altLang="en-US" sz="450" dirty="0">
                <a:latin typeface="みんなの文字ゴStd M" panose="020B0400000000000000" pitchFamily="34" charset="-128"/>
                <a:ea typeface="みんなの文字ゴStd M" panose="020B0400000000000000" pitchFamily="34" charset="-128"/>
                <a:cs typeface="Posterama" panose="020B0504020200020000" pitchFamily="34" charset="0"/>
              </a:rPr>
              <a:t>年</a:t>
            </a:r>
          </a:p>
        </p:txBody>
      </p:sp>
      <p:sp>
        <p:nvSpPr>
          <p:cNvPr id="16" name="テキスト ボックス 18">
            <a:extLst>
              <a:ext uri="{FF2B5EF4-FFF2-40B4-BE49-F238E27FC236}">
                <a16:creationId xmlns:a16="http://schemas.microsoft.com/office/drawing/2014/main" id="{28A320A3-5629-92AE-9969-18D2CE23AC3B}"/>
              </a:ext>
            </a:extLst>
          </p:cNvPr>
          <p:cNvSpPr txBox="1"/>
          <p:nvPr/>
        </p:nvSpPr>
        <p:spPr>
          <a:xfrm>
            <a:off x="2698507" y="1990106"/>
            <a:ext cx="377027" cy="230832"/>
          </a:xfrm>
          <a:prstGeom prst="rect">
            <a:avLst/>
          </a:prstGeom>
        </p:spPr>
        <p:txBody>
          <a:bodyPr wrap="none" rtlCol="0">
            <a:spAutoFit/>
          </a:bodyPr>
          <a:lstStyle>
            <a:defPPr rtl="0">
              <a:defRPr lang="ja-JP"/>
            </a:defPPr>
            <a:lvl1pPr marL="0" algn="l" defTabSz="914400" rtl="0" eaLnBrk="1" latinLnBrk="0" hangingPunct="1">
              <a:defRPr lang="ja-JP" sz="1800" kern="1200">
                <a:solidFill>
                  <a:schemeClr val="tx1"/>
                </a:solidFill>
                <a:latin typeface="+mn-lt"/>
                <a:ea typeface="+mn-ea"/>
                <a:cs typeface="+mn-cs"/>
              </a:defRPr>
            </a:lvl1pPr>
            <a:lvl2pPr marL="457200" algn="l" defTabSz="914400" rtl="0" eaLnBrk="1" latinLnBrk="0" hangingPunct="1">
              <a:defRPr lang="ja-JP" sz="1800" kern="1200">
                <a:solidFill>
                  <a:schemeClr val="tx1"/>
                </a:solidFill>
                <a:latin typeface="+mn-lt"/>
                <a:ea typeface="+mn-ea"/>
                <a:cs typeface="+mn-cs"/>
              </a:defRPr>
            </a:lvl2pPr>
            <a:lvl3pPr marL="914400" algn="l" defTabSz="914400" rtl="0" eaLnBrk="1" latinLnBrk="0" hangingPunct="1">
              <a:defRPr lang="ja-JP" sz="1800" kern="1200">
                <a:solidFill>
                  <a:schemeClr val="tx1"/>
                </a:solidFill>
                <a:latin typeface="+mn-lt"/>
                <a:ea typeface="+mn-ea"/>
                <a:cs typeface="+mn-cs"/>
              </a:defRPr>
            </a:lvl3pPr>
            <a:lvl4pPr marL="1371600" algn="l" defTabSz="914400" rtl="0" eaLnBrk="1" latinLnBrk="0" hangingPunct="1">
              <a:defRPr lang="ja-JP" sz="1800" kern="1200">
                <a:solidFill>
                  <a:schemeClr val="tx1"/>
                </a:solidFill>
                <a:latin typeface="+mn-lt"/>
                <a:ea typeface="+mn-ea"/>
                <a:cs typeface="+mn-cs"/>
              </a:defRPr>
            </a:lvl4pPr>
            <a:lvl5pPr marL="1828800" algn="l" defTabSz="914400" rtl="0" eaLnBrk="1" latinLnBrk="0" hangingPunct="1">
              <a:defRPr lang="ja-JP" sz="1800" kern="1200">
                <a:solidFill>
                  <a:schemeClr val="tx1"/>
                </a:solidFill>
                <a:latin typeface="+mn-lt"/>
                <a:ea typeface="+mn-ea"/>
                <a:cs typeface="+mn-cs"/>
              </a:defRPr>
            </a:lvl5pPr>
            <a:lvl6pPr marL="2286000" algn="l" defTabSz="914400" rtl="0" eaLnBrk="1" latinLnBrk="0" hangingPunct="1">
              <a:defRPr lang="ja-JP" sz="1800" kern="1200">
                <a:solidFill>
                  <a:schemeClr val="tx1"/>
                </a:solidFill>
                <a:latin typeface="+mn-lt"/>
                <a:ea typeface="+mn-ea"/>
                <a:cs typeface="+mn-cs"/>
              </a:defRPr>
            </a:lvl6pPr>
            <a:lvl7pPr marL="2743200" algn="l" defTabSz="914400" rtl="0" eaLnBrk="1" latinLnBrk="0" hangingPunct="1">
              <a:defRPr lang="ja-JP" sz="1800" kern="1200">
                <a:solidFill>
                  <a:schemeClr val="tx1"/>
                </a:solidFill>
                <a:latin typeface="+mn-lt"/>
                <a:ea typeface="+mn-ea"/>
                <a:cs typeface="+mn-cs"/>
              </a:defRPr>
            </a:lvl7pPr>
            <a:lvl8pPr marL="3200400" algn="l" defTabSz="914400" rtl="0" eaLnBrk="1" latinLnBrk="0" hangingPunct="1">
              <a:defRPr lang="ja-JP" sz="1800" kern="1200">
                <a:solidFill>
                  <a:schemeClr val="tx1"/>
                </a:solidFill>
                <a:latin typeface="+mn-lt"/>
                <a:ea typeface="+mn-ea"/>
                <a:cs typeface="+mn-cs"/>
              </a:defRPr>
            </a:lvl8pPr>
            <a:lvl9pPr marL="3657600" algn="l" defTabSz="914400" rtl="0" eaLnBrk="1" latinLnBrk="0" hangingPunct="1">
              <a:defRPr lang="ja-JP" sz="1800" kern="1200">
                <a:solidFill>
                  <a:schemeClr val="tx1"/>
                </a:solidFill>
                <a:latin typeface="+mn-lt"/>
                <a:ea typeface="+mn-ea"/>
                <a:cs typeface="+mn-cs"/>
              </a:defRPr>
            </a:lvl9pPr>
          </a:lstStyle>
          <a:p>
            <a:pPr algn="ctr"/>
            <a:r>
              <a:rPr kumimoji="1" lang="en-US" altLang="ja-JP" sz="900" dirty="0">
                <a:latin typeface="みんなの文字ゴStd M" panose="020B0400000000000000" pitchFamily="34" charset="-128"/>
                <a:ea typeface="みんなの文字ゴStd M" panose="020B0400000000000000" pitchFamily="34" charset="-128"/>
                <a:cs typeface="Posterama" panose="020B0504020200020000" pitchFamily="34" charset="0"/>
              </a:rPr>
              <a:t>5</a:t>
            </a:r>
            <a:r>
              <a:rPr kumimoji="1" lang="ja-JP" altLang="en-US" sz="900" dirty="0">
                <a:latin typeface="みんなの文字ゴStd M" panose="020B0400000000000000" pitchFamily="34" charset="-128"/>
                <a:ea typeface="みんなの文字ゴStd M" panose="020B0400000000000000" pitchFamily="34" charset="-128"/>
                <a:cs typeface="Posterama" panose="020B0504020200020000" pitchFamily="34" charset="0"/>
              </a:rPr>
              <a:t>年</a:t>
            </a:r>
          </a:p>
        </p:txBody>
      </p:sp>
      <p:sp>
        <p:nvSpPr>
          <p:cNvPr id="17" name="四角形: 角を丸くする 16">
            <a:extLst>
              <a:ext uri="{FF2B5EF4-FFF2-40B4-BE49-F238E27FC236}">
                <a16:creationId xmlns:a16="http://schemas.microsoft.com/office/drawing/2014/main" id="{271CB056-8306-C784-D66C-F65FB9E66DF7}"/>
              </a:ext>
            </a:extLst>
          </p:cNvPr>
          <p:cNvSpPr/>
          <p:nvPr/>
        </p:nvSpPr>
        <p:spPr>
          <a:xfrm>
            <a:off x="2570691" y="950033"/>
            <a:ext cx="2602976" cy="490598"/>
          </a:xfrm>
          <a:prstGeom prst="roundRect">
            <a:avLst/>
          </a:prstGeom>
          <a:ln w="38100">
            <a:solidFill>
              <a:schemeClr val="accent4">
                <a:lumMod val="75000"/>
              </a:schemeClr>
            </a:solidFill>
          </a:ln>
        </p:spPr>
        <p:style>
          <a:lnRef idx="2">
            <a:schemeClr val="accent5"/>
          </a:lnRef>
          <a:fillRef idx="1">
            <a:schemeClr val="lt1"/>
          </a:fillRef>
          <a:effectRef idx="0">
            <a:schemeClr val="accent5"/>
          </a:effectRef>
          <a:fontRef idx="minor">
            <a:schemeClr val="dk1"/>
          </a:fontRef>
        </p:style>
        <p:txBody>
          <a:bodyPr rtlCol="0" anchor="ctr"/>
          <a:lstStyle>
            <a:defPPr rtl="0">
              <a:defRPr lang="ja-JP"/>
            </a:defPPr>
            <a:lvl1pPr marL="0" algn="l" defTabSz="914400" rtl="0" eaLnBrk="1" latinLnBrk="0" hangingPunct="1">
              <a:defRPr lang="ja-JP" sz="1800" kern="1200">
                <a:solidFill>
                  <a:schemeClr val="dk1"/>
                </a:solidFill>
                <a:latin typeface="+mn-lt"/>
                <a:ea typeface="+mn-ea"/>
                <a:cs typeface="+mn-cs"/>
              </a:defRPr>
            </a:lvl1pPr>
            <a:lvl2pPr marL="457200" algn="l" defTabSz="914400" rtl="0" eaLnBrk="1" latinLnBrk="0" hangingPunct="1">
              <a:defRPr lang="ja-JP" sz="1800" kern="1200">
                <a:solidFill>
                  <a:schemeClr val="dk1"/>
                </a:solidFill>
                <a:latin typeface="+mn-lt"/>
                <a:ea typeface="+mn-ea"/>
                <a:cs typeface="+mn-cs"/>
              </a:defRPr>
            </a:lvl2pPr>
            <a:lvl3pPr marL="914400" algn="l" defTabSz="914400" rtl="0" eaLnBrk="1" latinLnBrk="0" hangingPunct="1">
              <a:defRPr lang="ja-JP" sz="1800" kern="1200">
                <a:solidFill>
                  <a:schemeClr val="dk1"/>
                </a:solidFill>
                <a:latin typeface="+mn-lt"/>
                <a:ea typeface="+mn-ea"/>
                <a:cs typeface="+mn-cs"/>
              </a:defRPr>
            </a:lvl3pPr>
            <a:lvl4pPr marL="1371600" algn="l" defTabSz="914400" rtl="0" eaLnBrk="1" latinLnBrk="0" hangingPunct="1">
              <a:defRPr lang="ja-JP" sz="1800" kern="1200">
                <a:solidFill>
                  <a:schemeClr val="dk1"/>
                </a:solidFill>
                <a:latin typeface="+mn-lt"/>
                <a:ea typeface="+mn-ea"/>
                <a:cs typeface="+mn-cs"/>
              </a:defRPr>
            </a:lvl4pPr>
            <a:lvl5pPr marL="1828800" algn="l" defTabSz="914400" rtl="0" eaLnBrk="1" latinLnBrk="0" hangingPunct="1">
              <a:defRPr lang="ja-JP" sz="1800" kern="1200">
                <a:solidFill>
                  <a:schemeClr val="dk1"/>
                </a:solidFill>
                <a:latin typeface="+mn-lt"/>
                <a:ea typeface="+mn-ea"/>
                <a:cs typeface="+mn-cs"/>
              </a:defRPr>
            </a:lvl5pPr>
            <a:lvl6pPr marL="2286000" algn="l" defTabSz="914400" rtl="0" eaLnBrk="1" latinLnBrk="0" hangingPunct="1">
              <a:defRPr lang="ja-JP" sz="1800" kern="1200">
                <a:solidFill>
                  <a:schemeClr val="dk1"/>
                </a:solidFill>
                <a:latin typeface="+mn-lt"/>
                <a:ea typeface="+mn-ea"/>
                <a:cs typeface="+mn-cs"/>
              </a:defRPr>
            </a:lvl6pPr>
            <a:lvl7pPr marL="2743200" algn="l" defTabSz="914400" rtl="0" eaLnBrk="1" latinLnBrk="0" hangingPunct="1">
              <a:defRPr lang="ja-JP" sz="1800" kern="1200">
                <a:solidFill>
                  <a:schemeClr val="dk1"/>
                </a:solidFill>
                <a:latin typeface="+mn-lt"/>
                <a:ea typeface="+mn-ea"/>
                <a:cs typeface="+mn-cs"/>
              </a:defRPr>
            </a:lvl7pPr>
            <a:lvl8pPr marL="3200400" algn="l" defTabSz="914400" rtl="0" eaLnBrk="1" latinLnBrk="0" hangingPunct="1">
              <a:defRPr lang="ja-JP" sz="1800" kern="1200">
                <a:solidFill>
                  <a:schemeClr val="dk1"/>
                </a:solidFill>
                <a:latin typeface="+mn-lt"/>
                <a:ea typeface="+mn-ea"/>
                <a:cs typeface="+mn-cs"/>
              </a:defRPr>
            </a:lvl8pPr>
            <a:lvl9pPr marL="3657600" algn="l" defTabSz="914400" rtl="0" eaLnBrk="1" latinLnBrk="0" hangingPunct="1">
              <a:defRPr lang="ja-JP" sz="1800" kern="1200">
                <a:solidFill>
                  <a:schemeClr val="dk1"/>
                </a:solidFill>
                <a:latin typeface="+mn-lt"/>
                <a:ea typeface="+mn-ea"/>
                <a:cs typeface="+mn-cs"/>
              </a:defRPr>
            </a:lvl9pPr>
          </a:lstStyle>
          <a:p>
            <a:pPr algn="ctr"/>
            <a:r>
              <a:rPr kumimoji="1" lang="ja-JP" altLang="en-US" sz="1350" dirty="0">
                <a:solidFill>
                  <a:schemeClr val="accent4">
                    <a:lumMod val="75000"/>
                  </a:schemeClr>
                </a:solidFill>
                <a:latin typeface="みんなの文字ゴStd M" panose="020B0400000000000000" pitchFamily="34" charset="-128"/>
                <a:ea typeface="みんなの文字ゴStd M" panose="020B0400000000000000" pitchFamily="34" charset="-128"/>
              </a:rPr>
              <a:t>特定技能</a:t>
            </a:r>
            <a:r>
              <a:rPr kumimoji="1" lang="en-US" altLang="ja-JP" sz="1350" dirty="0">
                <a:solidFill>
                  <a:schemeClr val="accent4">
                    <a:lumMod val="75000"/>
                  </a:schemeClr>
                </a:solidFill>
                <a:latin typeface="みんなの文字ゴStd M" panose="020B0400000000000000" pitchFamily="34" charset="-128"/>
                <a:ea typeface="みんなの文字ゴStd M" panose="020B0400000000000000" pitchFamily="34" charset="-128"/>
              </a:rPr>
              <a:t>1</a:t>
            </a:r>
            <a:r>
              <a:rPr kumimoji="1" lang="ja-JP" altLang="en-US" sz="1350" dirty="0">
                <a:solidFill>
                  <a:schemeClr val="accent4">
                    <a:lumMod val="75000"/>
                  </a:schemeClr>
                </a:solidFill>
                <a:latin typeface="みんなの文字ゴStd M" panose="020B0400000000000000" pitchFamily="34" charset="-128"/>
                <a:ea typeface="みんなの文字ゴStd M" panose="020B0400000000000000" pitchFamily="34" charset="-128"/>
              </a:rPr>
              <a:t>号</a:t>
            </a:r>
          </a:p>
        </p:txBody>
      </p:sp>
      <p:sp>
        <p:nvSpPr>
          <p:cNvPr id="18" name="テキスト ボックス 20">
            <a:extLst>
              <a:ext uri="{FF2B5EF4-FFF2-40B4-BE49-F238E27FC236}">
                <a16:creationId xmlns:a16="http://schemas.microsoft.com/office/drawing/2014/main" id="{45C5963D-7204-D8E2-5EC6-8A78F4EC3E89}"/>
              </a:ext>
            </a:extLst>
          </p:cNvPr>
          <p:cNvSpPr txBox="1"/>
          <p:nvPr/>
        </p:nvSpPr>
        <p:spPr>
          <a:xfrm>
            <a:off x="2876138" y="2466017"/>
            <a:ext cx="377027" cy="230832"/>
          </a:xfrm>
          <a:prstGeom prst="rect">
            <a:avLst/>
          </a:prstGeom>
        </p:spPr>
        <p:txBody>
          <a:bodyPr wrap="none" rtlCol="0">
            <a:spAutoFit/>
          </a:bodyPr>
          <a:lstStyle>
            <a:defPPr rtl="0">
              <a:defRPr lang="ja-JP"/>
            </a:defPPr>
            <a:lvl1pPr marL="0" algn="l" defTabSz="914400" rtl="0" eaLnBrk="1" latinLnBrk="0" hangingPunct="1">
              <a:defRPr lang="ja-JP" sz="1800" kern="1200">
                <a:solidFill>
                  <a:schemeClr val="tx1"/>
                </a:solidFill>
                <a:latin typeface="+mn-lt"/>
                <a:ea typeface="+mn-ea"/>
                <a:cs typeface="+mn-cs"/>
              </a:defRPr>
            </a:lvl1pPr>
            <a:lvl2pPr marL="457200" algn="l" defTabSz="914400" rtl="0" eaLnBrk="1" latinLnBrk="0" hangingPunct="1">
              <a:defRPr lang="ja-JP" sz="1800" kern="1200">
                <a:solidFill>
                  <a:schemeClr val="tx1"/>
                </a:solidFill>
                <a:latin typeface="+mn-lt"/>
                <a:ea typeface="+mn-ea"/>
                <a:cs typeface="+mn-cs"/>
              </a:defRPr>
            </a:lvl2pPr>
            <a:lvl3pPr marL="914400" algn="l" defTabSz="914400" rtl="0" eaLnBrk="1" latinLnBrk="0" hangingPunct="1">
              <a:defRPr lang="ja-JP" sz="1800" kern="1200">
                <a:solidFill>
                  <a:schemeClr val="tx1"/>
                </a:solidFill>
                <a:latin typeface="+mn-lt"/>
                <a:ea typeface="+mn-ea"/>
                <a:cs typeface="+mn-cs"/>
              </a:defRPr>
            </a:lvl3pPr>
            <a:lvl4pPr marL="1371600" algn="l" defTabSz="914400" rtl="0" eaLnBrk="1" latinLnBrk="0" hangingPunct="1">
              <a:defRPr lang="ja-JP" sz="1800" kern="1200">
                <a:solidFill>
                  <a:schemeClr val="tx1"/>
                </a:solidFill>
                <a:latin typeface="+mn-lt"/>
                <a:ea typeface="+mn-ea"/>
                <a:cs typeface="+mn-cs"/>
              </a:defRPr>
            </a:lvl4pPr>
            <a:lvl5pPr marL="1828800" algn="l" defTabSz="914400" rtl="0" eaLnBrk="1" latinLnBrk="0" hangingPunct="1">
              <a:defRPr lang="ja-JP" sz="1800" kern="1200">
                <a:solidFill>
                  <a:schemeClr val="tx1"/>
                </a:solidFill>
                <a:latin typeface="+mn-lt"/>
                <a:ea typeface="+mn-ea"/>
                <a:cs typeface="+mn-cs"/>
              </a:defRPr>
            </a:lvl5pPr>
            <a:lvl6pPr marL="2286000" algn="l" defTabSz="914400" rtl="0" eaLnBrk="1" latinLnBrk="0" hangingPunct="1">
              <a:defRPr lang="ja-JP" sz="1800" kern="1200">
                <a:solidFill>
                  <a:schemeClr val="tx1"/>
                </a:solidFill>
                <a:latin typeface="+mn-lt"/>
                <a:ea typeface="+mn-ea"/>
                <a:cs typeface="+mn-cs"/>
              </a:defRPr>
            </a:lvl6pPr>
            <a:lvl7pPr marL="2743200" algn="l" defTabSz="914400" rtl="0" eaLnBrk="1" latinLnBrk="0" hangingPunct="1">
              <a:defRPr lang="ja-JP" sz="1800" kern="1200">
                <a:solidFill>
                  <a:schemeClr val="tx1"/>
                </a:solidFill>
                <a:latin typeface="+mn-lt"/>
                <a:ea typeface="+mn-ea"/>
                <a:cs typeface="+mn-cs"/>
              </a:defRPr>
            </a:lvl7pPr>
            <a:lvl8pPr marL="3200400" algn="l" defTabSz="914400" rtl="0" eaLnBrk="1" latinLnBrk="0" hangingPunct="1">
              <a:defRPr lang="ja-JP" sz="1800" kern="1200">
                <a:solidFill>
                  <a:schemeClr val="tx1"/>
                </a:solidFill>
                <a:latin typeface="+mn-lt"/>
                <a:ea typeface="+mn-ea"/>
                <a:cs typeface="+mn-cs"/>
              </a:defRPr>
            </a:lvl8pPr>
            <a:lvl9pPr marL="3657600" algn="l" defTabSz="914400" rtl="0" eaLnBrk="1" latinLnBrk="0" hangingPunct="1">
              <a:defRPr lang="ja-JP" sz="1800" kern="1200">
                <a:solidFill>
                  <a:schemeClr val="tx1"/>
                </a:solidFill>
                <a:latin typeface="+mn-lt"/>
                <a:ea typeface="+mn-ea"/>
                <a:cs typeface="+mn-cs"/>
              </a:defRPr>
            </a:lvl9pPr>
          </a:lstStyle>
          <a:p>
            <a:pPr algn="ctr"/>
            <a:r>
              <a:rPr kumimoji="1" lang="en-US" altLang="ja-JP" sz="900" dirty="0">
                <a:latin typeface="みんなの文字ゴStd M" panose="020B0400000000000000" pitchFamily="34" charset="-128"/>
                <a:ea typeface="みんなの文字ゴStd M" panose="020B0400000000000000" pitchFamily="34" charset="-128"/>
                <a:cs typeface="Posterama" panose="020B0504020200020000" pitchFamily="34" charset="0"/>
              </a:rPr>
              <a:t>5</a:t>
            </a:r>
            <a:r>
              <a:rPr kumimoji="1" lang="ja-JP" altLang="en-US" sz="900" dirty="0">
                <a:latin typeface="みんなの文字ゴStd M" panose="020B0400000000000000" pitchFamily="34" charset="-128"/>
                <a:ea typeface="みんなの文字ゴStd M" panose="020B0400000000000000" pitchFamily="34" charset="-128"/>
                <a:cs typeface="Posterama" panose="020B0504020200020000" pitchFamily="34" charset="0"/>
              </a:rPr>
              <a:t>年</a:t>
            </a:r>
          </a:p>
        </p:txBody>
      </p:sp>
      <p:sp>
        <p:nvSpPr>
          <p:cNvPr id="19" name="四角形: 角を丸くする 18">
            <a:extLst>
              <a:ext uri="{FF2B5EF4-FFF2-40B4-BE49-F238E27FC236}">
                <a16:creationId xmlns:a16="http://schemas.microsoft.com/office/drawing/2014/main" id="{04EB808F-4F30-3BCA-220A-0CD33DC1FD0B}"/>
              </a:ext>
            </a:extLst>
          </p:cNvPr>
          <p:cNvSpPr/>
          <p:nvPr/>
        </p:nvSpPr>
        <p:spPr>
          <a:xfrm>
            <a:off x="2575048" y="506665"/>
            <a:ext cx="2602982" cy="257232"/>
          </a:xfrm>
          <a:prstGeom prst="roundRect">
            <a:avLst/>
          </a:prstGeom>
          <a:ln w="38100">
            <a:solidFill>
              <a:schemeClr val="accent4">
                <a:lumMod val="75000"/>
              </a:schemeClr>
            </a:solidFill>
          </a:ln>
        </p:spPr>
        <p:style>
          <a:lnRef idx="2">
            <a:schemeClr val="accent5"/>
          </a:lnRef>
          <a:fillRef idx="1">
            <a:schemeClr val="lt1"/>
          </a:fillRef>
          <a:effectRef idx="0">
            <a:schemeClr val="accent5"/>
          </a:effectRef>
          <a:fontRef idx="minor">
            <a:schemeClr val="dk1"/>
          </a:fontRef>
        </p:style>
        <p:txBody>
          <a:bodyPr rtlCol="0" anchor="ctr"/>
          <a:lstStyle>
            <a:defPPr rtl="0">
              <a:defRPr lang="ja-JP"/>
            </a:defPPr>
            <a:lvl1pPr marL="0" algn="l" defTabSz="914400" rtl="0" eaLnBrk="1" latinLnBrk="0" hangingPunct="1">
              <a:defRPr lang="ja-JP" sz="1800" kern="1200">
                <a:solidFill>
                  <a:schemeClr val="dk1"/>
                </a:solidFill>
                <a:latin typeface="+mn-lt"/>
                <a:ea typeface="+mn-ea"/>
                <a:cs typeface="+mn-cs"/>
              </a:defRPr>
            </a:lvl1pPr>
            <a:lvl2pPr marL="457200" algn="l" defTabSz="914400" rtl="0" eaLnBrk="1" latinLnBrk="0" hangingPunct="1">
              <a:defRPr lang="ja-JP" sz="1800" kern="1200">
                <a:solidFill>
                  <a:schemeClr val="dk1"/>
                </a:solidFill>
                <a:latin typeface="+mn-lt"/>
                <a:ea typeface="+mn-ea"/>
                <a:cs typeface="+mn-cs"/>
              </a:defRPr>
            </a:lvl2pPr>
            <a:lvl3pPr marL="914400" algn="l" defTabSz="914400" rtl="0" eaLnBrk="1" latinLnBrk="0" hangingPunct="1">
              <a:defRPr lang="ja-JP" sz="1800" kern="1200">
                <a:solidFill>
                  <a:schemeClr val="dk1"/>
                </a:solidFill>
                <a:latin typeface="+mn-lt"/>
                <a:ea typeface="+mn-ea"/>
                <a:cs typeface="+mn-cs"/>
              </a:defRPr>
            </a:lvl3pPr>
            <a:lvl4pPr marL="1371600" algn="l" defTabSz="914400" rtl="0" eaLnBrk="1" latinLnBrk="0" hangingPunct="1">
              <a:defRPr lang="ja-JP" sz="1800" kern="1200">
                <a:solidFill>
                  <a:schemeClr val="dk1"/>
                </a:solidFill>
                <a:latin typeface="+mn-lt"/>
                <a:ea typeface="+mn-ea"/>
                <a:cs typeface="+mn-cs"/>
              </a:defRPr>
            </a:lvl4pPr>
            <a:lvl5pPr marL="1828800" algn="l" defTabSz="914400" rtl="0" eaLnBrk="1" latinLnBrk="0" hangingPunct="1">
              <a:defRPr lang="ja-JP" sz="1800" kern="1200">
                <a:solidFill>
                  <a:schemeClr val="dk1"/>
                </a:solidFill>
                <a:latin typeface="+mn-lt"/>
                <a:ea typeface="+mn-ea"/>
                <a:cs typeface="+mn-cs"/>
              </a:defRPr>
            </a:lvl5pPr>
            <a:lvl6pPr marL="2286000" algn="l" defTabSz="914400" rtl="0" eaLnBrk="1" latinLnBrk="0" hangingPunct="1">
              <a:defRPr lang="ja-JP" sz="1800" kern="1200">
                <a:solidFill>
                  <a:schemeClr val="dk1"/>
                </a:solidFill>
                <a:latin typeface="+mn-lt"/>
                <a:ea typeface="+mn-ea"/>
                <a:cs typeface="+mn-cs"/>
              </a:defRPr>
            </a:lvl6pPr>
            <a:lvl7pPr marL="2743200" algn="l" defTabSz="914400" rtl="0" eaLnBrk="1" latinLnBrk="0" hangingPunct="1">
              <a:defRPr lang="ja-JP" sz="1800" kern="1200">
                <a:solidFill>
                  <a:schemeClr val="dk1"/>
                </a:solidFill>
                <a:latin typeface="+mn-lt"/>
                <a:ea typeface="+mn-ea"/>
                <a:cs typeface="+mn-cs"/>
              </a:defRPr>
            </a:lvl7pPr>
            <a:lvl8pPr marL="3200400" algn="l" defTabSz="914400" rtl="0" eaLnBrk="1" latinLnBrk="0" hangingPunct="1">
              <a:defRPr lang="ja-JP" sz="1800" kern="1200">
                <a:solidFill>
                  <a:schemeClr val="dk1"/>
                </a:solidFill>
                <a:latin typeface="+mn-lt"/>
                <a:ea typeface="+mn-ea"/>
                <a:cs typeface="+mn-cs"/>
              </a:defRPr>
            </a:lvl8pPr>
            <a:lvl9pPr marL="3657600" algn="l" defTabSz="914400" rtl="0" eaLnBrk="1" latinLnBrk="0" hangingPunct="1">
              <a:defRPr lang="ja-JP" sz="1800" kern="1200">
                <a:solidFill>
                  <a:schemeClr val="dk1"/>
                </a:solidFill>
                <a:latin typeface="+mn-lt"/>
                <a:ea typeface="+mn-ea"/>
                <a:cs typeface="+mn-cs"/>
              </a:defRPr>
            </a:lvl9pPr>
          </a:lstStyle>
          <a:p>
            <a:pPr algn="ctr"/>
            <a:r>
              <a:rPr kumimoji="1" lang="ja-JP" altLang="en-US" sz="900" dirty="0">
                <a:solidFill>
                  <a:schemeClr val="accent4">
                    <a:lumMod val="75000"/>
                  </a:schemeClr>
                </a:solidFill>
                <a:latin typeface="みんなの文字ゴStd M" panose="020B0400000000000000" pitchFamily="34" charset="-128"/>
                <a:ea typeface="みんなの文字ゴStd M" panose="020B0400000000000000" pitchFamily="34" charset="-128"/>
              </a:rPr>
              <a:t>特定技能</a:t>
            </a:r>
            <a:r>
              <a:rPr kumimoji="1" lang="en-US" altLang="ja-JP" sz="900" dirty="0">
                <a:solidFill>
                  <a:schemeClr val="accent4">
                    <a:lumMod val="75000"/>
                  </a:schemeClr>
                </a:solidFill>
                <a:latin typeface="みんなの文字ゴStd M" panose="020B0400000000000000" pitchFamily="34" charset="-128"/>
                <a:ea typeface="みんなの文字ゴStd M" panose="020B0400000000000000" pitchFamily="34" charset="-128"/>
              </a:rPr>
              <a:t>2</a:t>
            </a:r>
            <a:r>
              <a:rPr kumimoji="1" lang="ja-JP" altLang="en-US" sz="900" dirty="0">
                <a:solidFill>
                  <a:schemeClr val="accent4">
                    <a:lumMod val="75000"/>
                  </a:schemeClr>
                </a:solidFill>
                <a:latin typeface="みんなの文字ゴStd M" panose="020B0400000000000000" pitchFamily="34" charset="-128"/>
                <a:ea typeface="みんなの文字ゴStd M" panose="020B0400000000000000" pitchFamily="34" charset="-128"/>
              </a:rPr>
              <a:t>号　</a:t>
            </a:r>
          </a:p>
        </p:txBody>
      </p:sp>
      <p:sp>
        <p:nvSpPr>
          <p:cNvPr id="21" name="正方形/長方形 20">
            <a:extLst>
              <a:ext uri="{FF2B5EF4-FFF2-40B4-BE49-F238E27FC236}">
                <a16:creationId xmlns:a16="http://schemas.microsoft.com/office/drawing/2014/main" id="{58CD3B72-EA45-D012-585E-CA38AD93555B}"/>
              </a:ext>
            </a:extLst>
          </p:cNvPr>
          <p:cNvSpPr/>
          <p:nvPr/>
        </p:nvSpPr>
        <p:spPr>
          <a:xfrm>
            <a:off x="1184148" y="3715474"/>
            <a:ext cx="2117720" cy="317256"/>
          </a:xfrm>
          <a:prstGeom prst="rect">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rtl="0">
              <a:defRPr lang="ja-JP"/>
            </a:defPPr>
            <a:lvl1pPr marL="0" algn="l" defTabSz="914400" rtl="0" eaLnBrk="1" latinLnBrk="0" hangingPunct="1">
              <a:defRPr lang="ja-JP" sz="1800" kern="1200">
                <a:solidFill>
                  <a:schemeClr val="lt1"/>
                </a:solidFill>
                <a:latin typeface="+mn-lt"/>
                <a:ea typeface="+mn-ea"/>
                <a:cs typeface="+mn-cs"/>
              </a:defRPr>
            </a:lvl1pPr>
            <a:lvl2pPr marL="457200" algn="l" defTabSz="914400" rtl="0" eaLnBrk="1" latinLnBrk="0" hangingPunct="1">
              <a:defRPr lang="ja-JP" sz="1800" kern="1200">
                <a:solidFill>
                  <a:schemeClr val="lt1"/>
                </a:solidFill>
                <a:latin typeface="+mn-lt"/>
                <a:ea typeface="+mn-ea"/>
                <a:cs typeface="+mn-cs"/>
              </a:defRPr>
            </a:lvl2pPr>
            <a:lvl3pPr marL="914400" algn="l" defTabSz="914400" rtl="0" eaLnBrk="1" latinLnBrk="0" hangingPunct="1">
              <a:defRPr lang="ja-JP" sz="1800" kern="1200">
                <a:solidFill>
                  <a:schemeClr val="lt1"/>
                </a:solidFill>
                <a:latin typeface="+mn-lt"/>
                <a:ea typeface="+mn-ea"/>
                <a:cs typeface="+mn-cs"/>
              </a:defRPr>
            </a:lvl3pPr>
            <a:lvl4pPr marL="1371600" algn="l" defTabSz="914400" rtl="0" eaLnBrk="1" latinLnBrk="0" hangingPunct="1">
              <a:defRPr lang="ja-JP" sz="1800" kern="1200">
                <a:solidFill>
                  <a:schemeClr val="lt1"/>
                </a:solidFill>
                <a:latin typeface="+mn-lt"/>
                <a:ea typeface="+mn-ea"/>
                <a:cs typeface="+mn-cs"/>
              </a:defRPr>
            </a:lvl4pPr>
            <a:lvl5pPr marL="1828800" algn="l" defTabSz="914400" rtl="0" eaLnBrk="1" latinLnBrk="0" hangingPunct="1">
              <a:defRPr lang="ja-JP" sz="1800" kern="1200">
                <a:solidFill>
                  <a:schemeClr val="lt1"/>
                </a:solidFill>
                <a:latin typeface="+mn-lt"/>
                <a:ea typeface="+mn-ea"/>
                <a:cs typeface="+mn-cs"/>
              </a:defRPr>
            </a:lvl5pPr>
            <a:lvl6pPr marL="2286000" algn="l" defTabSz="914400" rtl="0" eaLnBrk="1" latinLnBrk="0" hangingPunct="1">
              <a:defRPr lang="ja-JP" sz="1800" kern="1200">
                <a:solidFill>
                  <a:schemeClr val="lt1"/>
                </a:solidFill>
                <a:latin typeface="+mn-lt"/>
                <a:ea typeface="+mn-ea"/>
                <a:cs typeface="+mn-cs"/>
              </a:defRPr>
            </a:lvl6pPr>
            <a:lvl7pPr marL="2743200" algn="l" defTabSz="914400" rtl="0" eaLnBrk="1" latinLnBrk="0" hangingPunct="1">
              <a:defRPr lang="ja-JP" sz="1800" kern="1200">
                <a:solidFill>
                  <a:schemeClr val="lt1"/>
                </a:solidFill>
                <a:latin typeface="+mn-lt"/>
                <a:ea typeface="+mn-ea"/>
                <a:cs typeface="+mn-cs"/>
              </a:defRPr>
            </a:lvl7pPr>
            <a:lvl8pPr marL="3200400" algn="l" defTabSz="914400" rtl="0" eaLnBrk="1" latinLnBrk="0" hangingPunct="1">
              <a:defRPr lang="ja-JP" sz="1800" kern="1200">
                <a:solidFill>
                  <a:schemeClr val="lt1"/>
                </a:solidFill>
                <a:latin typeface="+mn-lt"/>
                <a:ea typeface="+mn-ea"/>
                <a:cs typeface="+mn-cs"/>
              </a:defRPr>
            </a:lvl8pPr>
            <a:lvl9pPr marL="3657600" algn="l" defTabSz="914400" rtl="0" eaLnBrk="1" latinLnBrk="0" hangingPunct="1">
              <a:defRPr lang="ja-JP" sz="1800" kern="1200">
                <a:solidFill>
                  <a:schemeClr val="lt1"/>
                </a:solidFill>
                <a:latin typeface="+mn-lt"/>
                <a:ea typeface="+mn-ea"/>
                <a:cs typeface="+mn-cs"/>
              </a:defRPr>
            </a:lvl9pPr>
          </a:lstStyle>
          <a:p>
            <a:pPr algn="ctr"/>
            <a:r>
              <a:rPr kumimoji="1" lang="ja-JP" altLang="en-US" sz="1350" dirty="0">
                <a:latin typeface="みんなの文字ゴStd M" panose="020B0400000000000000" pitchFamily="34" charset="-128"/>
                <a:ea typeface="みんなの文字ゴStd M" panose="020B0400000000000000" pitchFamily="34" charset="-128"/>
              </a:rPr>
              <a:t>現行制度（技能実習）</a:t>
            </a:r>
          </a:p>
        </p:txBody>
      </p:sp>
      <p:sp>
        <p:nvSpPr>
          <p:cNvPr id="22" name="四角形: 角を丸くする 21">
            <a:extLst>
              <a:ext uri="{FF2B5EF4-FFF2-40B4-BE49-F238E27FC236}">
                <a16:creationId xmlns:a16="http://schemas.microsoft.com/office/drawing/2014/main" id="{A38ED259-2CCF-E3F7-4411-704EC5525293}"/>
              </a:ext>
            </a:extLst>
          </p:cNvPr>
          <p:cNvSpPr/>
          <p:nvPr/>
        </p:nvSpPr>
        <p:spPr>
          <a:xfrm>
            <a:off x="4292865" y="1922174"/>
            <a:ext cx="1247395" cy="977931"/>
          </a:xfrm>
          <a:prstGeom prst="roundRect">
            <a:avLst/>
          </a:prstGeom>
          <a:ln w="38100">
            <a:solidFill>
              <a:schemeClr val="accent2">
                <a:lumMod val="60000"/>
                <a:lumOff val="40000"/>
              </a:schemeClr>
            </a:solidFill>
          </a:ln>
        </p:spPr>
        <p:style>
          <a:lnRef idx="2">
            <a:schemeClr val="accent5"/>
          </a:lnRef>
          <a:fillRef idx="1">
            <a:schemeClr val="lt1"/>
          </a:fillRef>
          <a:effectRef idx="0">
            <a:schemeClr val="accent5"/>
          </a:effectRef>
          <a:fontRef idx="minor">
            <a:schemeClr val="dk1"/>
          </a:fontRef>
        </p:style>
        <p:txBody>
          <a:bodyPr rtlCol="0" anchor="ctr"/>
          <a:lstStyle>
            <a:defPPr rtl="0">
              <a:defRPr lang="ja-JP"/>
            </a:defPPr>
            <a:lvl1pPr marL="0" algn="l" defTabSz="914400" rtl="0" eaLnBrk="1" latinLnBrk="0" hangingPunct="1">
              <a:defRPr lang="ja-JP" sz="1800" kern="1200">
                <a:solidFill>
                  <a:schemeClr val="dk1"/>
                </a:solidFill>
                <a:latin typeface="+mn-lt"/>
                <a:ea typeface="+mn-ea"/>
                <a:cs typeface="+mn-cs"/>
              </a:defRPr>
            </a:lvl1pPr>
            <a:lvl2pPr marL="457200" algn="l" defTabSz="914400" rtl="0" eaLnBrk="1" latinLnBrk="0" hangingPunct="1">
              <a:defRPr lang="ja-JP" sz="1800" kern="1200">
                <a:solidFill>
                  <a:schemeClr val="dk1"/>
                </a:solidFill>
                <a:latin typeface="+mn-lt"/>
                <a:ea typeface="+mn-ea"/>
                <a:cs typeface="+mn-cs"/>
              </a:defRPr>
            </a:lvl2pPr>
            <a:lvl3pPr marL="914400" algn="l" defTabSz="914400" rtl="0" eaLnBrk="1" latinLnBrk="0" hangingPunct="1">
              <a:defRPr lang="ja-JP" sz="1800" kern="1200">
                <a:solidFill>
                  <a:schemeClr val="dk1"/>
                </a:solidFill>
                <a:latin typeface="+mn-lt"/>
                <a:ea typeface="+mn-ea"/>
                <a:cs typeface="+mn-cs"/>
              </a:defRPr>
            </a:lvl3pPr>
            <a:lvl4pPr marL="1371600" algn="l" defTabSz="914400" rtl="0" eaLnBrk="1" latinLnBrk="0" hangingPunct="1">
              <a:defRPr lang="ja-JP" sz="1800" kern="1200">
                <a:solidFill>
                  <a:schemeClr val="dk1"/>
                </a:solidFill>
                <a:latin typeface="+mn-lt"/>
                <a:ea typeface="+mn-ea"/>
                <a:cs typeface="+mn-cs"/>
              </a:defRPr>
            </a:lvl4pPr>
            <a:lvl5pPr marL="1828800" algn="l" defTabSz="914400" rtl="0" eaLnBrk="1" latinLnBrk="0" hangingPunct="1">
              <a:defRPr lang="ja-JP" sz="1800" kern="1200">
                <a:solidFill>
                  <a:schemeClr val="dk1"/>
                </a:solidFill>
                <a:latin typeface="+mn-lt"/>
                <a:ea typeface="+mn-ea"/>
                <a:cs typeface="+mn-cs"/>
              </a:defRPr>
            </a:lvl5pPr>
            <a:lvl6pPr marL="2286000" algn="l" defTabSz="914400" rtl="0" eaLnBrk="1" latinLnBrk="0" hangingPunct="1">
              <a:defRPr lang="ja-JP" sz="1800" kern="1200">
                <a:solidFill>
                  <a:schemeClr val="dk1"/>
                </a:solidFill>
                <a:latin typeface="+mn-lt"/>
                <a:ea typeface="+mn-ea"/>
                <a:cs typeface="+mn-cs"/>
              </a:defRPr>
            </a:lvl6pPr>
            <a:lvl7pPr marL="2743200" algn="l" defTabSz="914400" rtl="0" eaLnBrk="1" latinLnBrk="0" hangingPunct="1">
              <a:defRPr lang="ja-JP" sz="1800" kern="1200">
                <a:solidFill>
                  <a:schemeClr val="dk1"/>
                </a:solidFill>
                <a:latin typeface="+mn-lt"/>
                <a:ea typeface="+mn-ea"/>
                <a:cs typeface="+mn-cs"/>
              </a:defRPr>
            </a:lvl7pPr>
            <a:lvl8pPr marL="3200400" algn="l" defTabSz="914400" rtl="0" eaLnBrk="1" latinLnBrk="0" hangingPunct="1">
              <a:defRPr lang="ja-JP" sz="1800" kern="1200">
                <a:solidFill>
                  <a:schemeClr val="dk1"/>
                </a:solidFill>
                <a:latin typeface="+mn-lt"/>
                <a:ea typeface="+mn-ea"/>
                <a:cs typeface="+mn-cs"/>
              </a:defRPr>
            </a:lvl8pPr>
            <a:lvl9pPr marL="3657600" algn="l" defTabSz="914400" rtl="0" eaLnBrk="1" latinLnBrk="0" hangingPunct="1">
              <a:defRPr lang="ja-JP" sz="1800" kern="1200">
                <a:solidFill>
                  <a:schemeClr val="dk1"/>
                </a:solidFill>
                <a:latin typeface="+mn-lt"/>
                <a:ea typeface="+mn-ea"/>
                <a:cs typeface="+mn-cs"/>
              </a:defRPr>
            </a:lvl9pPr>
          </a:lstStyle>
          <a:p>
            <a:pPr algn="ctr"/>
            <a:endParaRPr kumimoji="1" lang="en-US" altLang="ja-JP" sz="1350" dirty="0">
              <a:solidFill>
                <a:schemeClr val="accent2">
                  <a:lumMod val="60000"/>
                  <a:lumOff val="40000"/>
                </a:schemeClr>
              </a:solidFill>
              <a:latin typeface="みんなの文字ゴStd M" panose="020B0400000000000000" pitchFamily="34" charset="-128"/>
              <a:ea typeface="みんなの文字ゴStd M" panose="020B0400000000000000" pitchFamily="34" charset="-128"/>
            </a:endParaRPr>
          </a:p>
          <a:p>
            <a:pPr algn="ctr"/>
            <a:endParaRPr kumimoji="1" lang="en-US" altLang="ja-JP" sz="1350" dirty="0">
              <a:solidFill>
                <a:schemeClr val="accent2">
                  <a:lumMod val="60000"/>
                  <a:lumOff val="40000"/>
                </a:schemeClr>
              </a:solidFill>
              <a:latin typeface="みんなの文字ゴStd M" panose="020B0400000000000000" pitchFamily="34" charset="-128"/>
              <a:ea typeface="みんなの文字ゴStd M" panose="020B0400000000000000" pitchFamily="34" charset="-128"/>
            </a:endParaRPr>
          </a:p>
          <a:p>
            <a:pPr algn="ctr"/>
            <a:r>
              <a:rPr kumimoji="1" lang="ja-JP" altLang="en-US" sz="1350" dirty="0">
                <a:solidFill>
                  <a:schemeClr val="accent2">
                    <a:lumMod val="60000"/>
                    <a:lumOff val="40000"/>
                  </a:schemeClr>
                </a:solidFill>
                <a:latin typeface="みんなの文字ゴStd M" panose="020B0400000000000000" pitchFamily="34" charset="-128"/>
                <a:ea typeface="みんなの文字ゴStd M" panose="020B0400000000000000" pitchFamily="34" charset="-128"/>
              </a:rPr>
              <a:t>育成就労</a:t>
            </a:r>
          </a:p>
        </p:txBody>
      </p:sp>
      <p:sp>
        <p:nvSpPr>
          <p:cNvPr id="23" name="正方形/長方形 22">
            <a:extLst>
              <a:ext uri="{FF2B5EF4-FFF2-40B4-BE49-F238E27FC236}">
                <a16:creationId xmlns:a16="http://schemas.microsoft.com/office/drawing/2014/main" id="{80321A59-6682-DC46-445D-FB7C886E0144}"/>
              </a:ext>
            </a:extLst>
          </p:cNvPr>
          <p:cNvSpPr/>
          <p:nvPr/>
        </p:nvSpPr>
        <p:spPr>
          <a:xfrm>
            <a:off x="4935207" y="3724205"/>
            <a:ext cx="2111420" cy="317256"/>
          </a:xfrm>
          <a:prstGeom prst="rect">
            <a:avLst/>
          </a:prstGeom>
          <a:solidFill>
            <a:schemeClr val="accent2">
              <a:lumMod val="60000"/>
              <a:lumOff val="4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rtl="0">
              <a:defRPr lang="ja-JP"/>
            </a:defPPr>
            <a:lvl1pPr marL="0" algn="l" defTabSz="914400" rtl="0" eaLnBrk="1" latinLnBrk="0" hangingPunct="1">
              <a:defRPr lang="ja-JP" sz="1800" kern="1200">
                <a:solidFill>
                  <a:schemeClr val="lt1"/>
                </a:solidFill>
                <a:latin typeface="+mn-lt"/>
                <a:ea typeface="+mn-ea"/>
                <a:cs typeface="+mn-cs"/>
              </a:defRPr>
            </a:lvl1pPr>
            <a:lvl2pPr marL="457200" algn="l" defTabSz="914400" rtl="0" eaLnBrk="1" latinLnBrk="0" hangingPunct="1">
              <a:defRPr lang="ja-JP" sz="1800" kern="1200">
                <a:solidFill>
                  <a:schemeClr val="lt1"/>
                </a:solidFill>
                <a:latin typeface="+mn-lt"/>
                <a:ea typeface="+mn-ea"/>
                <a:cs typeface="+mn-cs"/>
              </a:defRPr>
            </a:lvl2pPr>
            <a:lvl3pPr marL="914400" algn="l" defTabSz="914400" rtl="0" eaLnBrk="1" latinLnBrk="0" hangingPunct="1">
              <a:defRPr lang="ja-JP" sz="1800" kern="1200">
                <a:solidFill>
                  <a:schemeClr val="lt1"/>
                </a:solidFill>
                <a:latin typeface="+mn-lt"/>
                <a:ea typeface="+mn-ea"/>
                <a:cs typeface="+mn-cs"/>
              </a:defRPr>
            </a:lvl3pPr>
            <a:lvl4pPr marL="1371600" algn="l" defTabSz="914400" rtl="0" eaLnBrk="1" latinLnBrk="0" hangingPunct="1">
              <a:defRPr lang="ja-JP" sz="1800" kern="1200">
                <a:solidFill>
                  <a:schemeClr val="lt1"/>
                </a:solidFill>
                <a:latin typeface="+mn-lt"/>
                <a:ea typeface="+mn-ea"/>
                <a:cs typeface="+mn-cs"/>
              </a:defRPr>
            </a:lvl4pPr>
            <a:lvl5pPr marL="1828800" algn="l" defTabSz="914400" rtl="0" eaLnBrk="1" latinLnBrk="0" hangingPunct="1">
              <a:defRPr lang="ja-JP" sz="1800" kern="1200">
                <a:solidFill>
                  <a:schemeClr val="lt1"/>
                </a:solidFill>
                <a:latin typeface="+mn-lt"/>
                <a:ea typeface="+mn-ea"/>
                <a:cs typeface="+mn-cs"/>
              </a:defRPr>
            </a:lvl5pPr>
            <a:lvl6pPr marL="2286000" algn="l" defTabSz="914400" rtl="0" eaLnBrk="1" latinLnBrk="0" hangingPunct="1">
              <a:defRPr lang="ja-JP" sz="1800" kern="1200">
                <a:solidFill>
                  <a:schemeClr val="lt1"/>
                </a:solidFill>
                <a:latin typeface="+mn-lt"/>
                <a:ea typeface="+mn-ea"/>
                <a:cs typeface="+mn-cs"/>
              </a:defRPr>
            </a:lvl6pPr>
            <a:lvl7pPr marL="2743200" algn="l" defTabSz="914400" rtl="0" eaLnBrk="1" latinLnBrk="0" hangingPunct="1">
              <a:defRPr lang="ja-JP" sz="1800" kern="1200">
                <a:solidFill>
                  <a:schemeClr val="lt1"/>
                </a:solidFill>
                <a:latin typeface="+mn-lt"/>
                <a:ea typeface="+mn-ea"/>
                <a:cs typeface="+mn-cs"/>
              </a:defRPr>
            </a:lvl7pPr>
            <a:lvl8pPr marL="3200400" algn="l" defTabSz="914400" rtl="0" eaLnBrk="1" latinLnBrk="0" hangingPunct="1">
              <a:defRPr lang="ja-JP" sz="1800" kern="1200">
                <a:solidFill>
                  <a:schemeClr val="lt1"/>
                </a:solidFill>
                <a:latin typeface="+mn-lt"/>
                <a:ea typeface="+mn-ea"/>
                <a:cs typeface="+mn-cs"/>
              </a:defRPr>
            </a:lvl8pPr>
            <a:lvl9pPr marL="3657600" algn="l" defTabSz="914400" rtl="0" eaLnBrk="1" latinLnBrk="0" hangingPunct="1">
              <a:defRPr lang="ja-JP" sz="1800" kern="1200">
                <a:solidFill>
                  <a:schemeClr val="lt1"/>
                </a:solidFill>
                <a:latin typeface="+mn-lt"/>
                <a:ea typeface="+mn-ea"/>
                <a:cs typeface="+mn-cs"/>
              </a:defRPr>
            </a:lvl9pPr>
          </a:lstStyle>
          <a:p>
            <a:pPr algn="ctr"/>
            <a:r>
              <a:rPr kumimoji="1" lang="en-US" altLang="ja-JP" sz="1350" dirty="0">
                <a:latin typeface="みんなの文字ゴStd M" panose="020B0400000000000000" pitchFamily="34" charset="-128"/>
                <a:ea typeface="みんなの文字ゴStd M" panose="020B0400000000000000" pitchFamily="34" charset="-128"/>
              </a:rPr>
              <a:t>2027</a:t>
            </a:r>
            <a:r>
              <a:rPr kumimoji="1" lang="ja-JP" altLang="en-US" sz="1350" dirty="0">
                <a:latin typeface="みんなの文字ゴStd M" panose="020B0400000000000000" pitchFamily="34" charset="-128"/>
                <a:ea typeface="みんなの文字ゴStd M" panose="020B0400000000000000" pitchFamily="34" charset="-128"/>
              </a:rPr>
              <a:t>年～育成就労</a:t>
            </a:r>
          </a:p>
        </p:txBody>
      </p:sp>
      <p:sp>
        <p:nvSpPr>
          <p:cNvPr id="24" name="テキスト ボックス 31">
            <a:extLst>
              <a:ext uri="{FF2B5EF4-FFF2-40B4-BE49-F238E27FC236}">
                <a16:creationId xmlns:a16="http://schemas.microsoft.com/office/drawing/2014/main" id="{58517D37-1A80-7ADD-E3AE-B2364AD4ECA4}"/>
              </a:ext>
            </a:extLst>
          </p:cNvPr>
          <p:cNvSpPr txBox="1"/>
          <p:nvPr/>
        </p:nvSpPr>
        <p:spPr>
          <a:xfrm>
            <a:off x="4362530" y="2661808"/>
            <a:ext cx="1184940" cy="230832"/>
          </a:xfrm>
          <a:prstGeom prst="rect">
            <a:avLst/>
          </a:prstGeom>
        </p:spPr>
        <p:txBody>
          <a:bodyPr wrap="none" rtlCol="0">
            <a:spAutoFit/>
          </a:bodyPr>
          <a:lstStyle>
            <a:defPPr rtl="0">
              <a:defRPr lang="ja-JP"/>
            </a:defPPr>
            <a:lvl1pPr marL="0" algn="l" defTabSz="914400" rtl="0" eaLnBrk="1" latinLnBrk="0" hangingPunct="1">
              <a:defRPr lang="ja-JP" sz="1800" kern="1200">
                <a:solidFill>
                  <a:schemeClr val="tx1"/>
                </a:solidFill>
                <a:latin typeface="+mn-lt"/>
                <a:ea typeface="+mn-ea"/>
                <a:cs typeface="+mn-cs"/>
              </a:defRPr>
            </a:lvl1pPr>
            <a:lvl2pPr marL="457200" algn="l" defTabSz="914400" rtl="0" eaLnBrk="1" latinLnBrk="0" hangingPunct="1">
              <a:defRPr lang="ja-JP" sz="1800" kern="1200">
                <a:solidFill>
                  <a:schemeClr val="tx1"/>
                </a:solidFill>
                <a:latin typeface="+mn-lt"/>
                <a:ea typeface="+mn-ea"/>
                <a:cs typeface="+mn-cs"/>
              </a:defRPr>
            </a:lvl2pPr>
            <a:lvl3pPr marL="914400" algn="l" defTabSz="914400" rtl="0" eaLnBrk="1" latinLnBrk="0" hangingPunct="1">
              <a:defRPr lang="ja-JP" sz="1800" kern="1200">
                <a:solidFill>
                  <a:schemeClr val="tx1"/>
                </a:solidFill>
                <a:latin typeface="+mn-lt"/>
                <a:ea typeface="+mn-ea"/>
                <a:cs typeface="+mn-cs"/>
              </a:defRPr>
            </a:lvl3pPr>
            <a:lvl4pPr marL="1371600" algn="l" defTabSz="914400" rtl="0" eaLnBrk="1" latinLnBrk="0" hangingPunct="1">
              <a:defRPr lang="ja-JP" sz="1800" kern="1200">
                <a:solidFill>
                  <a:schemeClr val="tx1"/>
                </a:solidFill>
                <a:latin typeface="+mn-lt"/>
                <a:ea typeface="+mn-ea"/>
                <a:cs typeface="+mn-cs"/>
              </a:defRPr>
            </a:lvl4pPr>
            <a:lvl5pPr marL="1828800" algn="l" defTabSz="914400" rtl="0" eaLnBrk="1" latinLnBrk="0" hangingPunct="1">
              <a:defRPr lang="ja-JP" sz="1800" kern="1200">
                <a:solidFill>
                  <a:schemeClr val="tx1"/>
                </a:solidFill>
                <a:latin typeface="+mn-lt"/>
                <a:ea typeface="+mn-ea"/>
                <a:cs typeface="+mn-cs"/>
              </a:defRPr>
            </a:lvl5pPr>
            <a:lvl6pPr marL="2286000" algn="l" defTabSz="914400" rtl="0" eaLnBrk="1" latinLnBrk="0" hangingPunct="1">
              <a:defRPr lang="ja-JP" sz="1800" kern="1200">
                <a:solidFill>
                  <a:schemeClr val="tx1"/>
                </a:solidFill>
                <a:latin typeface="+mn-lt"/>
                <a:ea typeface="+mn-ea"/>
                <a:cs typeface="+mn-cs"/>
              </a:defRPr>
            </a:lvl6pPr>
            <a:lvl7pPr marL="2743200" algn="l" defTabSz="914400" rtl="0" eaLnBrk="1" latinLnBrk="0" hangingPunct="1">
              <a:defRPr lang="ja-JP" sz="1800" kern="1200">
                <a:solidFill>
                  <a:schemeClr val="tx1"/>
                </a:solidFill>
                <a:latin typeface="+mn-lt"/>
                <a:ea typeface="+mn-ea"/>
                <a:cs typeface="+mn-cs"/>
              </a:defRPr>
            </a:lvl7pPr>
            <a:lvl8pPr marL="3200400" algn="l" defTabSz="914400" rtl="0" eaLnBrk="1" latinLnBrk="0" hangingPunct="1">
              <a:defRPr lang="ja-JP" sz="1800" kern="1200">
                <a:solidFill>
                  <a:schemeClr val="tx1"/>
                </a:solidFill>
                <a:latin typeface="+mn-lt"/>
                <a:ea typeface="+mn-ea"/>
                <a:cs typeface="+mn-cs"/>
              </a:defRPr>
            </a:lvl8pPr>
            <a:lvl9pPr marL="3657600" algn="l" defTabSz="914400" rtl="0" eaLnBrk="1" latinLnBrk="0" hangingPunct="1">
              <a:defRPr lang="ja-JP" sz="1800" kern="1200">
                <a:solidFill>
                  <a:schemeClr val="tx1"/>
                </a:solidFill>
                <a:latin typeface="+mn-lt"/>
                <a:ea typeface="+mn-ea"/>
                <a:cs typeface="+mn-cs"/>
              </a:defRPr>
            </a:lvl9pPr>
          </a:lstStyle>
          <a:p>
            <a:pPr algn="ctr"/>
            <a:r>
              <a:rPr kumimoji="1" lang="en-US" altLang="ja-JP" sz="900" dirty="0">
                <a:latin typeface="みんなの文字ゴStd M" panose="020B0400000000000000" pitchFamily="34" charset="-128"/>
                <a:ea typeface="みんなの文字ゴStd M" panose="020B0400000000000000" pitchFamily="34" charset="-128"/>
                <a:cs typeface="Posterama" panose="020B0504020200020000" pitchFamily="34" charset="0"/>
              </a:rPr>
              <a:t>3</a:t>
            </a:r>
            <a:r>
              <a:rPr kumimoji="1" lang="ja-JP" altLang="en-US" sz="900" dirty="0">
                <a:latin typeface="みんなの文字ゴStd M" panose="020B0400000000000000" pitchFamily="34" charset="-128"/>
                <a:ea typeface="みんなの文字ゴStd M" panose="020B0400000000000000" pitchFamily="34" charset="-128"/>
                <a:cs typeface="Posterama" panose="020B0504020200020000" pitchFamily="34" charset="0"/>
              </a:rPr>
              <a:t>年（＋１年猶予）</a:t>
            </a:r>
          </a:p>
        </p:txBody>
      </p:sp>
      <p:sp>
        <p:nvSpPr>
          <p:cNvPr id="25" name="矢印: 右 24">
            <a:extLst>
              <a:ext uri="{FF2B5EF4-FFF2-40B4-BE49-F238E27FC236}">
                <a16:creationId xmlns:a16="http://schemas.microsoft.com/office/drawing/2014/main" id="{412ED2AB-D22C-5706-2F49-474A012912B7}"/>
              </a:ext>
            </a:extLst>
          </p:cNvPr>
          <p:cNvSpPr/>
          <p:nvPr/>
        </p:nvSpPr>
        <p:spPr>
          <a:xfrm rot="16200000">
            <a:off x="2283487" y="1576802"/>
            <a:ext cx="1163657" cy="501524"/>
          </a:xfrm>
          <a:prstGeom prst="rightArrow">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rtl="0">
              <a:defRPr lang="ja-JP"/>
            </a:defPPr>
            <a:lvl1pPr marL="0" algn="l" defTabSz="914400" rtl="0" eaLnBrk="1" latinLnBrk="0" hangingPunct="1">
              <a:defRPr lang="ja-JP" sz="1800" kern="1200">
                <a:solidFill>
                  <a:schemeClr val="lt1"/>
                </a:solidFill>
                <a:latin typeface="+mn-lt"/>
                <a:ea typeface="+mn-ea"/>
                <a:cs typeface="+mn-cs"/>
              </a:defRPr>
            </a:lvl1pPr>
            <a:lvl2pPr marL="457200" algn="l" defTabSz="914400" rtl="0" eaLnBrk="1" latinLnBrk="0" hangingPunct="1">
              <a:defRPr lang="ja-JP" sz="1800" kern="1200">
                <a:solidFill>
                  <a:schemeClr val="lt1"/>
                </a:solidFill>
                <a:latin typeface="+mn-lt"/>
                <a:ea typeface="+mn-ea"/>
                <a:cs typeface="+mn-cs"/>
              </a:defRPr>
            </a:lvl2pPr>
            <a:lvl3pPr marL="914400" algn="l" defTabSz="914400" rtl="0" eaLnBrk="1" latinLnBrk="0" hangingPunct="1">
              <a:defRPr lang="ja-JP" sz="1800" kern="1200">
                <a:solidFill>
                  <a:schemeClr val="lt1"/>
                </a:solidFill>
                <a:latin typeface="+mn-lt"/>
                <a:ea typeface="+mn-ea"/>
                <a:cs typeface="+mn-cs"/>
              </a:defRPr>
            </a:lvl3pPr>
            <a:lvl4pPr marL="1371600" algn="l" defTabSz="914400" rtl="0" eaLnBrk="1" latinLnBrk="0" hangingPunct="1">
              <a:defRPr lang="ja-JP" sz="1800" kern="1200">
                <a:solidFill>
                  <a:schemeClr val="lt1"/>
                </a:solidFill>
                <a:latin typeface="+mn-lt"/>
                <a:ea typeface="+mn-ea"/>
                <a:cs typeface="+mn-cs"/>
              </a:defRPr>
            </a:lvl4pPr>
            <a:lvl5pPr marL="1828800" algn="l" defTabSz="914400" rtl="0" eaLnBrk="1" latinLnBrk="0" hangingPunct="1">
              <a:defRPr lang="ja-JP" sz="1800" kern="1200">
                <a:solidFill>
                  <a:schemeClr val="lt1"/>
                </a:solidFill>
                <a:latin typeface="+mn-lt"/>
                <a:ea typeface="+mn-ea"/>
                <a:cs typeface="+mn-cs"/>
              </a:defRPr>
            </a:lvl5pPr>
            <a:lvl6pPr marL="2286000" algn="l" defTabSz="914400" rtl="0" eaLnBrk="1" latinLnBrk="0" hangingPunct="1">
              <a:defRPr lang="ja-JP" sz="1800" kern="1200">
                <a:solidFill>
                  <a:schemeClr val="lt1"/>
                </a:solidFill>
                <a:latin typeface="+mn-lt"/>
                <a:ea typeface="+mn-ea"/>
                <a:cs typeface="+mn-cs"/>
              </a:defRPr>
            </a:lvl6pPr>
            <a:lvl7pPr marL="2743200" algn="l" defTabSz="914400" rtl="0" eaLnBrk="1" latinLnBrk="0" hangingPunct="1">
              <a:defRPr lang="ja-JP" sz="1800" kern="1200">
                <a:solidFill>
                  <a:schemeClr val="lt1"/>
                </a:solidFill>
                <a:latin typeface="+mn-lt"/>
                <a:ea typeface="+mn-ea"/>
                <a:cs typeface="+mn-cs"/>
              </a:defRPr>
            </a:lvl7pPr>
            <a:lvl8pPr marL="3200400" algn="l" defTabSz="914400" rtl="0" eaLnBrk="1" latinLnBrk="0" hangingPunct="1">
              <a:defRPr lang="ja-JP" sz="1800" kern="1200">
                <a:solidFill>
                  <a:schemeClr val="lt1"/>
                </a:solidFill>
                <a:latin typeface="+mn-lt"/>
                <a:ea typeface="+mn-ea"/>
                <a:cs typeface="+mn-cs"/>
              </a:defRPr>
            </a:lvl8pPr>
            <a:lvl9pPr marL="3657600" algn="l" defTabSz="914400" rtl="0" eaLnBrk="1" latinLnBrk="0" hangingPunct="1">
              <a:defRPr lang="ja-JP" sz="1800" kern="1200">
                <a:solidFill>
                  <a:schemeClr val="lt1"/>
                </a:solidFill>
                <a:latin typeface="+mn-lt"/>
                <a:ea typeface="+mn-ea"/>
                <a:cs typeface="+mn-cs"/>
              </a:defRPr>
            </a:lvl9pPr>
          </a:lstStyle>
          <a:p>
            <a:pPr algn="ctr"/>
            <a:endParaRPr kumimoji="1" lang="ja-JP" altLang="en-US" sz="1350"/>
          </a:p>
        </p:txBody>
      </p:sp>
      <p:sp>
        <p:nvSpPr>
          <p:cNvPr id="26" name="矢印: 右 25">
            <a:extLst>
              <a:ext uri="{FF2B5EF4-FFF2-40B4-BE49-F238E27FC236}">
                <a16:creationId xmlns:a16="http://schemas.microsoft.com/office/drawing/2014/main" id="{B57994CF-7840-9E0D-A850-3E136D68F93A}"/>
              </a:ext>
            </a:extLst>
          </p:cNvPr>
          <p:cNvSpPr/>
          <p:nvPr/>
        </p:nvSpPr>
        <p:spPr>
          <a:xfrm rot="16200000">
            <a:off x="4528131" y="1482906"/>
            <a:ext cx="632215" cy="305376"/>
          </a:xfrm>
          <a:prstGeom prst="rightArrow">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rtl="0">
              <a:defRPr lang="ja-JP"/>
            </a:defPPr>
            <a:lvl1pPr marL="0" algn="l" defTabSz="914400" rtl="0" eaLnBrk="1" latinLnBrk="0" hangingPunct="1">
              <a:defRPr lang="ja-JP" sz="1800" kern="1200">
                <a:solidFill>
                  <a:schemeClr val="lt1"/>
                </a:solidFill>
                <a:latin typeface="+mn-lt"/>
                <a:ea typeface="+mn-ea"/>
                <a:cs typeface="+mn-cs"/>
              </a:defRPr>
            </a:lvl1pPr>
            <a:lvl2pPr marL="457200" algn="l" defTabSz="914400" rtl="0" eaLnBrk="1" latinLnBrk="0" hangingPunct="1">
              <a:defRPr lang="ja-JP" sz="1800" kern="1200">
                <a:solidFill>
                  <a:schemeClr val="lt1"/>
                </a:solidFill>
                <a:latin typeface="+mn-lt"/>
                <a:ea typeface="+mn-ea"/>
                <a:cs typeface="+mn-cs"/>
              </a:defRPr>
            </a:lvl2pPr>
            <a:lvl3pPr marL="914400" algn="l" defTabSz="914400" rtl="0" eaLnBrk="1" latinLnBrk="0" hangingPunct="1">
              <a:defRPr lang="ja-JP" sz="1800" kern="1200">
                <a:solidFill>
                  <a:schemeClr val="lt1"/>
                </a:solidFill>
                <a:latin typeface="+mn-lt"/>
                <a:ea typeface="+mn-ea"/>
                <a:cs typeface="+mn-cs"/>
              </a:defRPr>
            </a:lvl3pPr>
            <a:lvl4pPr marL="1371600" algn="l" defTabSz="914400" rtl="0" eaLnBrk="1" latinLnBrk="0" hangingPunct="1">
              <a:defRPr lang="ja-JP" sz="1800" kern="1200">
                <a:solidFill>
                  <a:schemeClr val="lt1"/>
                </a:solidFill>
                <a:latin typeface="+mn-lt"/>
                <a:ea typeface="+mn-ea"/>
                <a:cs typeface="+mn-cs"/>
              </a:defRPr>
            </a:lvl4pPr>
            <a:lvl5pPr marL="1828800" algn="l" defTabSz="914400" rtl="0" eaLnBrk="1" latinLnBrk="0" hangingPunct="1">
              <a:defRPr lang="ja-JP" sz="1800" kern="1200">
                <a:solidFill>
                  <a:schemeClr val="lt1"/>
                </a:solidFill>
                <a:latin typeface="+mn-lt"/>
                <a:ea typeface="+mn-ea"/>
                <a:cs typeface="+mn-cs"/>
              </a:defRPr>
            </a:lvl5pPr>
            <a:lvl6pPr marL="2286000" algn="l" defTabSz="914400" rtl="0" eaLnBrk="1" latinLnBrk="0" hangingPunct="1">
              <a:defRPr lang="ja-JP" sz="1800" kern="1200">
                <a:solidFill>
                  <a:schemeClr val="lt1"/>
                </a:solidFill>
                <a:latin typeface="+mn-lt"/>
                <a:ea typeface="+mn-ea"/>
                <a:cs typeface="+mn-cs"/>
              </a:defRPr>
            </a:lvl6pPr>
            <a:lvl7pPr marL="2743200" algn="l" defTabSz="914400" rtl="0" eaLnBrk="1" latinLnBrk="0" hangingPunct="1">
              <a:defRPr lang="ja-JP" sz="1800" kern="1200">
                <a:solidFill>
                  <a:schemeClr val="lt1"/>
                </a:solidFill>
                <a:latin typeface="+mn-lt"/>
                <a:ea typeface="+mn-ea"/>
                <a:cs typeface="+mn-cs"/>
              </a:defRPr>
            </a:lvl7pPr>
            <a:lvl8pPr marL="3200400" algn="l" defTabSz="914400" rtl="0" eaLnBrk="1" latinLnBrk="0" hangingPunct="1">
              <a:defRPr lang="ja-JP" sz="1800" kern="1200">
                <a:solidFill>
                  <a:schemeClr val="lt1"/>
                </a:solidFill>
                <a:latin typeface="+mn-lt"/>
                <a:ea typeface="+mn-ea"/>
                <a:cs typeface="+mn-cs"/>
              </a:defRPr>
            </a:lvl8pPr>
            <a:lvl9pPr marL="3657600" algn="l" defTabSz="914400" rtl="0" eaLnBrk="1" latinLnBrk="0" hangingPunct="1">
              <a:defRPr lang="ja-JP" sz="1800" kern="1200">
                <a:solidFill>
                  <a:schemeClr val="lt1"/>
                </a:solidFill>
                <a:latin typeface="+mn-lt"/>
                <a:ea typeface="+mn-ea"/>
                <a:cs typeface="+mn-cs"/>
              </a:defRPr>
            </a:lvl9pPr>
          </a:lstStyle>
          <a:p>
            <a:pPr algn="ctr"/>
            <a:endParaRPr kumimoji="1" lang="ja-JP" altLang="en-US" sz="1350"/>
          </a:p>
        </p:txBody>
      </p:sp>
      <p:sp>
        <p:nvSpPr>
          <p:cNvPr id="27" name="四角形: 角を丸くする 26">
            <a:extLst>
              <a:ext uri="{FF2B5EF4-FFF2-40B4-BE49-F238E27FC236}">
                <a16:creationId xmlns:a16="http://schemas.microsoft.com/office/drawing/2014/main" id="{12EF0922-7EC1-4843-0B5E-130ACA875D78}"/>
              </a:ext>
            </a:extLst>
          </p:cNvPr>
          <p:cNvSpPr/>
          <p:nvPr/>
        </p:nvSpPr>
        <p:spPr>
          <a:xfrm>
            <a:off x="6595207" y="1408395"/>
            <a:ext cx="353089" cy="1757030"/>
          </a:xfrm>
          <a:prstGeom prst="roundRect">
            <a:avLst/>
          </a:prstGeom>
          <a:ln/>
        </p:spPr>
        <p:style>
          <a:lnRef idx="2">
            <a:schemeClr val="accent2">
              <a:shade val="15000"/>
            </a:schemeClr>
          </a:lnRef>
          <a:fillRef idx="1">
            <a:schemeClr val="accent2"/>
          </a:fillRef>
          <a:effectRef idx="0">
            <a:schemeClr val="accent2"/>
          </a:effectRef>
          <a:fontRef idx="minor">
            <a:schemeClr val="lt1"/>
          </a:fontRef>
        </p:style>
        <p:txBody>
          <a:bodyPr rtlCol="0" anchor="ctr"/>
          <a:lstStyle>
            <a:defPPr rtl="0">
              <a:defRPr lang="ja-JP"/>
            </a:defPPr>
            <a:lvl1pPr marL="0" algn="l" defTabSz="914400" rtl="0" eaLnBrk="1" latinLnBrk="0" hangingPunct="1">
              <a:defRPr lang="ja-JP" sz="1800" kern="1200">
                <a:solidFill>
                  <a:schemeClr val="lt1"/>
                </a:solidFill>
                <a:latin typeface="+mn-lt"/>
                <a:ea typeface="+mn-ea"/>
                <a:cs typeface="+mn-cs"/>
              </a:defRPr>
            </a:lvl1pPr>
            <a:lvl2pPr marL="457200" algn="l" defTabSz="914400" rtl="0" eaLnBrk="1" latinLnBrk="0" hangingPunct="1">
              <a:defRPr lang="ja-JP" sz="1800" kern="1200">
                <a:solidFill>
                  <a:schemeClr val="lt1"/>
                </a:solidFill>
                <a:latin typeface="+mn-lt"/>
                <a:ea typeface="+mn-ea"/>
                <a:cs typeface="+mn-cs"/>
              </a:defRPr>
            </a:lvl2pPr>
            <a:lvl3pPr marL="914400" algn="l" defTabSz="914400" rtl="0" eaLnBrk="1" latinLnBrk="0" hangingPunct="1">
              <a:defRPr lang="ja-JP" sz="1800" kern="1200">
                <a:solidFill>
                  <a:schemeClr val="lt1"/>
                </a:solidFill>
                <a:latin typeface="+mn-lt"/>
                <a:ea typeface="+mn-ea"/>
                <a:cs typeface="+mn-cs"/>
              </a:defRPr>
            </a:lvl3pPr>
            <a:lvl4pPr marL="1371600" algn="l" defTabSz="914400" rtl="0" eaLnBrk="1" latinLnBrk="0" hangingPunct="1">
              <a:defRPr lang="ja-JP" sz="1800" kern="1200">
                <a:solidFill>
                  <a:schemeClr val="lt1"/>
                </a:solidFill>
                <a:latin typeface="+mn-lt"/>
                <a:ea typeface="+mn-ea"/>
                <a:cs typeface="+mn-cs"/>
              </a:defRPr>
            </a:lvl4pPr>
            <a:lvl5pPr marL="1828800" algn="l" defTabSz="914400" rtl="0" eaLnBrk="1" latinLnBrk="0" hangingPunct="1">
              <a:defRPr lang="ja-JP" sz="1800" kern="1200">
                <a:solidFill>
                  <a:schemeClr val="lt1"/>
                </a:solidFill>
                <a:latin typeface="+mn-lt"/>
                <a:ea typeface="+mn-ea"/>
                <a:cs typeface="+mn-cs"/>
              </a:defRPr>
            </a:lvl5pPr>
            <a:lvl6pPr marL="2286000" algn="l" defTabSz="914400" rtl="0" eaLnBrk="1" latinLnBrk="0" hangingPunct="1">
              <a:defRPr lang="ja-JP" sz="1800" kern="1200">
                <a:solidFill>
                  <a:schemeClr val="lt1"/>
                </a:solidFill>
                <a:latin typeface="+mn-lt"/>
                <a:ea typeface="+mn-ea"/>
                <a:cs typeface="+mn-cs"/>
              </a:defRPr>
            </a:lvl6pPr>
            <a:lvl7pPr marL="2743200" algn="l" defTabSz="914400" rtl="0" eaLnBrk="1" latinLnBrk="0" hangingPunct="1">
              <a:defRPr lang="ja-JP" sz="1800" kern="1200">
                <a:solidFill>
                  <a:schemeClr val="lt1"/>
                </a:solidFill>
                <a:latin typeface="+mn-lt"/>
                <a:ea typeface="+mn-ea"/>
                <a:cs typeface="+mn-cs"/>
              </a:defRPr>
            </a:lvl7pPr>
            <a:lvl8pPr marL="3200400" algn="l" defTabSz="914400" rtl="0" eaLnBrk="1" latinLnBrk="0" hangingPunct="1">
              <a:defRPr lang="ja-JP" sz="1800" kern="1200">
                <a:solidFill>
                  <a:schemeClr val="lt1"/>
                </a:solidFill>
                <a:latin typeface="+mn-lt"/>
                <a:ea typeface="+mn-ea"/>
                <a:cs typeface="+mn-cs"/>
              </a:defRPr>
            </a:lvl8pPr>
            <a:lvl9pPr marL="3657600" algn="l" defTabSz="914400" rtl="0" eaLnBrk="1" latinLnBrk="0" hangingPunct="1">
              <a:defRPr lang="ja-JP" sz="1800" kern="1200">
                <a:solidFill>
                  <a:schemeClr val="lt1"/>
                </a:solidFill>
                <a:latin typeface="+mn-lt"/>
                <a:ea typeface="+mn-ea"/>
                <a:cs typeface="+mn-cs"/>
              </a:defRPr>
            </a:lvl9pPr>
          </a:lstStyle>
          <a:p>
            <a:pPr algn="ctr"/>
            <a:r>
              <a:rPr kumimoji="1" lang="ja-JP" altLang="en-US" sz="1350" dirty="0">
                <a:solidFill>
                  <a:schemeClr val="bg1"/>
                </a:solidFill>
                <a:latin typeface="みんなの文字ゴStd M" panose="020B0400000000000000" pitchFamily="34" charset="-128"/>
                <a:ea typeface="みんなの文字ゴStd M" panose="020B0400000000000000" pitchFamily="34" charset="-128"/>
              </a:rPr>
              <a:t>受入機関</a:t>
            </a:r>
            <a:r>
              <a:rPr kumimoji="1" lang="ja-JP" altLang="en-US" sz="788" dirty="0">
                <a:solidFill>
                  <a:schemeClr val="bg1"/>
                </a:solidFill>
                <a:latin typeface="みんなの文字ゴStd M" panose="020B0400000000000000" pitchFamily="34" charset="-128"/>
                <a:ea typeface="みんなの文字ゴStd M" panose="020B0400000000000000" pitchFamily="34" charset="-128"/>
              </a:rPr>
              <a:t>・企業</a:t>
            </a:r>
            <a:endParaRPr kumimoji="1" lang="ja-JP" altLang="en-US" sz="1350" dirty="0">
              <a:solidFill>
                <a:schemeClr val="bg1"/>
              </a:solidFill>
              <a:latin typeface="みんなの文字ゴStd M" panose="020B0400000000000000" pitchFamily="34" charset="-128"/>
              <a:ea typeface="みんなの文字ゴStd M" panose="020B0400000000000000" pitchFamily="34" charset="-128"/>
            </a:endParaRPr>
          </a:p>
        </p:txBody>
      </p:sp>
      <p:sp>
        <p:nvSpPr>
          <p:cNvPr id="28" name="四角形: 角を丸くする 27">
            <a:extLst>
              <a:ext uri="{FF2B5EF4-FFF2-40B4-BE49-F238E27FC236}">
                <a16:creationId xmlns:a16="http://schemas.microsoft.com/office/drawing/2014/main" id="{0913FD5F-555A-4EA0-9EEB-C07438DC86E5}"/>
              </a:ext>
            </a:extLst>
          </p:cNvPr>
          <p:cNvSpPr/>
          <p:nvPr/>
        </p:nvSpPr>
        <p:spPr>
          <a:xfrm>
            <a:off x="5415363" y="489467"/>
            <a:ext cx="227820" cy="1200789"/>
          </a:xfrm>
          <a:prstGeom prst="roundRect">
            <a:avLst/>
          </a:prstGeom>
          <a:solidFill>
            <a:srgbClr val="FF0000"/>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defPPr rtl="0">
              <a:defRPr lang="ja-JP"/>
            </a:defPPr>
            <a:lvl1pPr marL="0" algn="l" defTabSz="914400" rtl="0" eaLnBrk="1" latinLnBrk="0" hangingPunct="1">
              <a:defRPr lang="ja-JP" sz="1800" kern="1200">
                <a:solidFill>
                  <a:schemeClr val="lt1"/>
                </a:solidFill>
                <a:latin typeface="+mn-lt"/>
                <a:ea typeface="+mn-ea"/>
                <a:cs typeface="+mn-cs"/>
              </a:defRPr>
            </a:lvl1pPr>
            <a:lvl2pPr marL="457200" algn="l" defTabSz="914400" rtl="0" eaLnBrk="1" latinLnBrk="0" hangingPunct="1">
              <a:defRPr lang="ja-JP" sz="1800" kern="1200">
                <a:solidFill>
                  <a:schemeClr val="lt1"/>
                </a:solidFill>
                <a:latin typeface="+mn-lt"/>
                <a:ea typeface="+mn-ea"/>
                <a:cs typeface="+mn-cs"/>
              </a:defRPr>
            </a:lvl2pPr>
            <a:lvl3pPr marL="914400" algn="l" defTabSz="914400" rtl="0" eaLnBrk="1" latinLnBrk="0" hangingPunct="1">
              <a:defRPr lang="ja-JP" sz="1800" kern="1200">
                <a:solidFill>
                  <a:schemeClr val="lt1"/>
                </a:solidFill>
                <a:latin typeface="+mn-lt"/>
                <a:ea typeface="+mn-ea"/>
                <a:cs typeface="+mn-cs"/>
              </a:defRPr>
            </a:lvl3pPr>
            <a:lvl4pPr marL="1371600" algn="l" defTabSz="914400" rtl="0" eaLnBrk="1" latinLnBrk="0" hangingPunct="1">
              <a:defRPr lang="ja-JP" sz="1800" kern="1200">
                <a:solidFill>
                  <a:schemeClr val="lt1"/>
                </a:solidFill>
                <a:latin typeface="+mn-lt"/>
                <a:ea typeface="+mn-ea"/>
                <a:cs typeface="+mn-cs"/>
              </a:defRPr>
            </a:lvl4pPr>
            <a:lvl5pPr marL="1828800" algn="l" defTabSz="914400" rtl="0" eaLnBrk="1" latinLnBrk="0" hangingPunct="1">
              <a:defRPr lang="ja-JP" sz="1800" kern="1200">
                <a:solidFill>
                  <a:schemeClr val="lt1"/>
                </a:solidFill>
                <a:latin typeface="+mn-lt"/>
                <a:ea typeface="+mn-ea"/>
                <a:cs typeface="+mn-cs"/>
              </a:defRPr>
            </a:lvl5pPr>
            <a:lvl6pPr marL="2286000" algn="l" defTabSz="914400" rtl="0" eaLnBrk="1" latinLnBrk="0" hangingPunct="1">
              <a:defRPr lang="ja-JP" sz="1800" kern="1200">
                <a:solidFill>
                  <a:schemeClr val="lt1"/>
                </a:solidFill>
                <a:latin typeface="+mn-lt"/>
                <a:ea typeface="+mn-ea"/>
                <a:cs typeface="+mn-cs"/>
              </a:defRPr>
            </a:lvl6pPr>
            <a:lvl7pPr marL="2743200" algn="l" defTabSz="914400" rtl="0" eaLnBrk="1" latinLnBrk="0" hangingPunct="1">
              <a:defRPr lang="ja-JP" sz="1800" kern="1200">
                <a:solidFill>
                  <a:schemeClr val="lt1"/>
                </a:solidFill>
                <a:latin typeface="+mn-lt"/>
                <a:ea typeface="+mn-ea"/>
                <a:cs typeface="+mn-cs"/>
              </a:defRPr>
            </a:lvl7pPr>
            <a:lvl8pPr marL="3200400" algn="l" defTabSz="914400" rtl="0" eaLnBrk="1" latinLnBrk="0" hangingPunct="1">
              <a:defRPr lang="ja-JP" sz="1800" kern="1200">
                <a:solidFill>
                  <a:schemeClr val="lt1"/>
                </a:solidFill>
                <a:latin typeface="+mn-lt"/>
                <a:ea typeface="+mn-ea"/>
                <a:cs typeface="+mn-cs"/>
              </a:defRPr>
            </a:lvl8pPr>
            <a:lvl9pPr marL="3657600" algn="l" defTabSz="914400" rtl="0" eaLnBrk="1" latinLnBrk="0" hangingPunct="1">
              <a:defRPr lang="ja-JP" sz="1800" kern="1200">
                <a:solidFill>
                  <a:schemeClr val="lt1"/>
                </a:solidFill>
                <a:latin typeface="+mn-lt"/>
                <a:ea typeface="+mn-ea"/>
                <a:cs typeface="+mn-cs"/>
              </a:defRPr>
            </a:lvl9pPr>
          </a:lstStyle>
          <a:p>
            <a:pPr algn="ctr"/>
            <a:r>
              <a:rPr kumimoji="1" lang="ja-JP" altLang="en-US" sz="750" dirty="0">
                <a:solidFill>
                  <a:schemeClr val="bg1"/>
                </a:solidFill>
                <a:latin typeface="みんなの文字ゴStd M" panose="020B0400000000000000" pitchFamily="34" charset="-128"/>
                <a:ea typeface="みんなの文字ゴStd M" panose="020B0400000000000000" pitchFamily="34" charset="-128"/>
              </a:rPr>
              <a:t>登録支援機関</a:t>
            </a:r>
          </a:p>
        </p:txBody>
      </p:sp>
      <p:sp>
        <p:nvSpPr>
          <p:cNvPr id="29" name="四角形: 角を丸くする 28">
            <a:extLst>
              <a:ext uri="{FF2B5EF4-FFF2-40B4-BE49-F238E27FC236}">
                <a16:creationId xmlns:a16="http://schemas.microsoft.com/office/drawing/2014/main" id="{FFA95DC9-28FE-D4E0-B1AD-0F398C9345CD}"/>
              </a:ext>
            </a:extLst>
          </p:cNvPr>
          <p:cNvSpPr/>
          <p:nvPr/>
        </p:nvSpPr>
        <p:spPr>
          <a:xfrm>
            <a:off x="5775126" y="430624"/>
            <a:ext cx="1179978" cy="645187"/>
          </a:xfrm>
          <a:prstGeom prst="roundRect">
            <a:avLst/>
          </a:prstGeom>
          <a:solidFill>
            <a:srgbClr val="0070C0"/>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defPPr rtl="0">
              <a:defRPr lang="ja-JP"/>
            </a:defPPr>
            <a:lvl1pPr marL="0" algn="l" defTabSz="914400" rtl="0" eaLnBrk="1" latinLnBrk="0" hangingPunct="1">
              <a:defRPr lang="ja-JP" sz="1800" kern="1200">
                <a:solidFill>
                  <a:schemeClr val="lt1"/>
                </a:solidFill>
                <a:latin typeface="+mn-lt"/>
                <a:ea typeface="+mn-ea"/>
                <a:cs typeface="+mn-cs"/>
              </a:defRPr>
            </a:lvl1pPr>
            <a:lvl2pPr marL="457200" algn="l" defTabSz="914400" rtl="0" eaLnBrk="1" latinLnBrk="0" hangingPunct="1">
              <a:defRPr lang="ja-JP" sz="1800" kern="1200">
                <a:solidFill>
                  <a:schemeClr val="lt1"/>
                </a:solidFill>
                <a:latin typeface="+mn-lt"/>
                <a:ea typeface="+mn-ea"/>
                <a:cs typeface="+mn-cs"/>
              </a:defRPr>
            </a:lvl2pPr>
            <a:lvl3pPr marL="914400" algn="l" defTabSz="914400" rtl="0" eaLnBrk="1" latinLnBrk="0" hangingPunct="1">
              <a:defRPr lang="ja-JP" sz="1800" kern="1200">
                <a:solidFill>
                  <a:schemeClr val="lt1"/>
                </a:solidFill>
                <a:latin typeface="+mn-lt"/>
                <a:ea typeface="+mn-ea"/>
                <a:cs typeface="+mn-cs"/>
              </a:defRPr>
            </a:lvl3pPr>
            <a:lvl4pPr marL="1371600" algn="l" defTabSz="914400" rtl="0" eaLnBrk="1" latinLnBrk="0" hangingPunct="1">
              <a:defRPr lang="ja-JP" sz="1800" kern="1200">
                <a:solidFill>
                  <a:schemeClr val="lt1"/>
                </a:solidFill>
                <a:latin typeface="+mn-lt"/>
                <a:ea typeface="+mn-ea"/>
                <a:cs typeface="+mn-cs"/>
              </a:defRPr>
            </a:lvl4pPr>
            <a:lvl5pPr marL="1828800" algn="l" defTabSz="914400" rtl="0" eaLnBrk="1" latinLnBrk="0" hangingPunct="1">
              <a:defRPr lang="ja-JP" sz="1800" kern="1200">
                <a:solidFill>
                  <a:schemeClr val="lt1"/>
                </a:solidFill>
                <a:latin typeface="+mn-lt"/>
                <a:ea typeface="+mn-ea"/>
                <a:cs typeface="+mn-cs"/>
              </a:defRPr>
            </a:lvl5pPr>
            <a:lvl6pPr marL="2286000" algn="l" defTabSz="914400" rtl="0" eaLnBrk="1" latinLnBrk="0" hangingPunct="1">
              <a:defRPr lang="ja-JP" sz="1800" kern="1200">
                <a:solidFill>
                  <a:schemeClr val="lt1"/>
                </a:solidFill>
                <a:latin typeface="+mn-lt"/>
                <a:ea typeface="+mn-ea"/>
                <a:cs typeface="+mn-cs"/>
              </a:defRPr>
            </a:lvl6pPr>
            <a:lvl7pPr marL="2743200" algn="l" defTabSz="914400" rtl="0" eaLnBrk="1" latinLnBrk="0" hangingPunct="1">
              <a:defRPr lang="ja-JP" sz="1800" kern="1200">
                <a:solidFill>
                  <a:schemeClr val="lt1"/>
                </a:solidFill>
                <a:latin typeface="+mn-lt"/>
                <a:ea typeface="+mn-ea"/>
                <a:cs typeface="+mn-cs"/>
              </a:defRPr>
            </a:lvl7pPr>
            <a:lvl8pPr marL="3200400" algn="l" defTabSz="914400" rtl="0" eaLnBrk="1" latinLnBrk="0" hangingPunct="1">
              <a:defRPr lang="ja-JP" sz="1800" kern="1200">
                <a:solidFill>
                  <a:schemeClr val="lt1"/>
                </a:solidFill>
                <a:latin typeface="+mn-lt"/>
                <a:ea typeface="+mn-ea"/>
                <a:cs typeface="+mn-cs"/>
              </a:defRPr>
            </a:lvl8pPr>
            <a:lvl9pPr marL="3657600" algn="l" defTabSz="914400" rtl="0" eaLnBrk="1" latinLnBrk="0" hangingPunct="1">
              <a:defRPr lang="ja-JP" sz="1800" kern="1200">
                <a:solidFill>
                  <a:schemeClr val="lt1"/>
                </a:solidFill>
                <a:latin typeface="+mn-lt"/>
                <a:ea typeface="+mn-ea"/>
                <a:cs typeface="+mn-cs"/>
              </a:defRPr>
            </a:lvl9pPr>
          </a:lstStyle>
          <a:p>
            <a:pPr algn="ctr"/>
            <a:r>
              <a:rPr kumimoji="1" lang="ja-JP" altLang="en-US" sz="900" dirty="0">
                <a:solidFill>
                  <a:schemeClr val="bg1"/>
                </a:solidFill>
                <a:latin typeface="みんなの文字ゴStd M" panose="020B0400000000000000" pitchFamily="34" charset="-128"/>
                <a:ea typeface="みんなの文字ゴStd M" panose="020B0400000000000000" pitchFamily="34" charset="-128"/>
              </a:rPr>
              <a:t>出入国在留管理庁</a:t>
            </a:r>
          </a:p>
        </p:txBody>
      </p:sp>
      <p:cxnSp>
        <p:nvCxnSpPr>
          <p:cNvPr id="30" name="直線矢印コネクタ 29">
            <a:extLst>
              <a:ext uri="{FF2B5EF4-FFF2-40B4-BE49-F238E27FC236}">
                <a16:creationId xmlns:a16="http://schemas.microsoft.com/office/drawing/2014/main" id="{F0ED8561-7AC5-06FB-0A39-FBDD6FC31E65}"/>
              </a:ext>
            </a:extLst>
          </p:cNvPr>
          <p:cNvCxnSpPr>
            <a:cxnSpLocks/>
          </p:cNvCxnSpPr>
          <p:nvPr/>
        </p:nvCxnSpPr>
        <p:spPr>
          <a:xfrm flipV="1">
            <a:off x="5637599" y="1067015"/>
            <a:ext cx="159662" cy="3220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直線矢印コネクタ 30">
            <a:extLst>
              <a:ext uri="{FF2B5EF4-FFF2-40B4-BE49-F238E27FC236}">
                <a16:creationId xmlns:a16="http://schemas.microsoft.com/office/drawing/2014/main" id="{C97D08E9-531D-8719-B7EC-0837777C0637}"/>
              </a:ext>
            </a:extLst>
          </p:cNvPr>
          <p:cNvCxnSpPr>
            <a:cxnSpLocks/>
          </p:cNvCxnSpPr>
          <p:nvPr/>
        </p:nvCxnSpPr>
        <p:spPr>
          <a:xfrm flipH="1" flipV="1">
            <a:off x="6627031" y="1084407"/>
            <a:ext cx="1" cy="3384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直線矢印コネクタ 31">
            <a:extLst>
              <a:ext uri="{FF2B5EF4-FFF2-40B4-BE49-F238E27FC236}">
                <a16:creationId xmlns:a16="http://schemas.microsoft.com/office/drawing/2014/main" id="{6E67E6DA-40FE-484B-B070-BB730C9D638C}"/>
              </a:ext>
            </a:extLst>
          </p:cNvPr>
          <p:cNvCxnSpPr>
            <a:cxnSpLocks/>
            <a:stCxn id="29" idx="1"/>
            <a:endCxn id="28" idx="3"/>
          </p:cNvCxnSpPr>
          <p:nvPr/>
        </p:nvCxnSpPr>
        <p:spPr>
          <a:xfrm flipH="1">
            <a:off x="5643183" y="753218"/>
            <a:ext cx="131943" cy="3366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テキスト ボックス 44">
            <a:extLst>
              <a:ext uri="{FF2B5EF4-FFF2-40B4-BE49-F238E27FC236}">
                <a16:creationId xmlns:a16="http://schemas.microsoft.com/office/drawing/2014/main" id="{6F31101C-F3E5-7D06-E8A2-0FAC4F388E00}"/>
              </a:ext>
            </a:extLst>
          </p:cNvPr>
          <p:cNvSpPr txBox="1"/>
          <p:nvPr/>
        </p:nvSpPr>
        <p:spPr>
          <a:xfrm>
            <a:off x="6205781" y="1863448"/>
            <a:ext cx="441262" cy="369332"/>
          </a:xfrm>
          <a:prstGeom prst="rect">
            <a:avLst/>
          </a:prstGeom>
        </p:spPr>
        <p:txBody>
          <a:bodyPr wrap="square" rtlCol="0">
            <a:spAutoFit/>
          </a:bodyPr>
          <a:lstStyle>
            <a:defPPr rtl="0">
              <a:defRPr lang="ja-JP"/>
            </a:defPPr>
            <a:lvl1pPr marL="0" algn="l" defTabSz="914400" rtl="0" eaLnBrk="1" latinLnBrk="0" hangingPunct="1">
              <a:defRPr lang="ja-JP" sz="1800" kern="1200">
                <a:solidFill>
                  <a:schemeClr val="tx1"/>
                </a:solidFill>
                <a:latin typeface="+mn-lt"/>
                <a:ea typeface="+mn-ea"/>
                <a:cs typeface="+mn-cs"/>
              </a:defRPr>
            </a:lvl1pPr>
            <a:lvl2pPr marL="457200" algn="l" defTabSz="914400" rtl="0" eaLnBrk="1" latinLnBrk="0" hangingPunct="1">
              <a:defRPr lang="ja-JP" sz="1800" kern="1200">
                <a:solidFill>
                  <a:schemeClr val="tx1"/>
                </a:solidFill>
                <a:latin typeface="+mn-lt"/>
                <a:ea typeface="+mn-ea"/>
                <a:cs typeface="+mn-cs"/>
              </a:defRPr>
            </a:lvl2pPr>
            <a:lvl3pPr marL="914400" algn="l" defTabSz="914400" rtl="0" eaLnBrk="1" latinLnBrk="0" hangingPunct="1">
              <a:defRPr lang="ja-JP" sz="1800" kern="1200">
                <a:solidFill>
                  <a:schemeClr val="tx1"/>
                </a:solidFill>
                <a:latin typeface="+mn-lt"/>
                <a:ea typeface="+mn-ea"/>
                <a:cs typeface="+mn-cs"/>
              </a:defRPr>
            </a:lvl3pPr>
            <a:lvl4pPr marL="1371600" algn="l" defTabSz="914400" rtl="0" eaLnBrk="1" latinLnBrk="0" hangingPunct="1">
              <a:defRPr lang="ja-JP" sz="1800" kern="1200">
                <a:solidFill>
                  <a:schemeClr val="tx1"/>
                </a:solidFill>
                <a:latin typeface="+mn-lt"/>
                <a:ea typeface="+mn-ea"/>
                <a:cs typeface="+mn-cs"/>
              </a:defRPr>
            </a:lvl4pPr>
            <a:lvl5pPr marL="1828800" algn="l" defTabSz="914400" rtl="0" eaLnBrk="1" latinLnBrk="0" hangingPunct="1">
              <a:defRPr lang="ja-JP" sz="1800" kern="1200">
                <a:solidFill>
                  <a:schemeClr val="tx1"/>
                </a:solidFill>
                <a:latin typeface="+mn-lt"/>
                <a:ea typeface="+mn-ea"/>
                <a:cs typeface="+mn-cs"/>
              </a:defRPr>
            </a:lvl5pPr>
            <a:lvl6pPr marL="2286000" algn="l" defTabSz="914400" rtl="0" eaLnBrk="1" latinLnBrk="0" hangingPunct="1">
              <a:defRPr lang="ja-JP" sz="1800" kern="1200">
                <a:solidFill>
                  <a:schemeClr val="tx1"/>
                </a:solidFill>
                <a:latin typeface="+mn-lt"/>
                <a:ea typeface="+mn-ea"/>
                <a:cs typeface="+mn-cs"/>
              </a:defRPr>
            </a:lvl6pPr>
            <a:lvl7pPr marL="2743200" algn="l" defTabSz="914400" rtl="0" eaLnBrk="1" latinLnBrk="0" hangingPunct="1">
              <a:defRPr lang="ja-JP" sz="1800" kern="1200">
                <a:solidFill>
                  <a:schemeClr val="tx1"/>
                </a:solidFill>
                <a:latin typeface="+mn-lt"/>
                <a:ea typeface="+mn-ea"/>
                <a:cs typeface="+mn-cs"/>
              </a:defRPr>
            </a:lvl7pPr>
            <a:lvl8pPr marL="3200400" algn="l" defTabSz="914400" rtl="0" eaLnBrk="1" latinLnBrk="0" hangingPunct="1">
              <a:defRPr lang="ja-JP" sz="1800" kern="1200">
                <a:solidFill>
                  <a:schemeClr val="tx1"/>
                </a:solidFill>
                <a:latin typeface="+mn-lt"/>
                <a:ea typeface="+mn-ea"/>
                <a:cs typeface="+mn-cs"/>
              </a:defRPr>
            </a:lvl8pPr>
            <a:lvl9pPr marL="3657600" algn="l" defTabSz="914400" rtl="0" eaLnBrk="1" latinLnBrk="0" hangingPunct="1">
              <a:defRPr lang="ja-JP" sz="1800" kern="1200">
                <a:solidFill>
                  <a:schemeClr val="tx1"/>
                </a:solidFill>
                <a:latin typeface="+mn-lt"/>
                <a:ea typeface="+mn-ea"/>
                <a:cs typeface="+mn-cs"/>
              </a:defRPr>
            </a:lvl9pPr>
          </a:lstStyle>
          <a:p>
            <a:pPr algn="ctr"/>
            <a:r>
              <a:rPr kumimoji="1" lang="ja-JP" altLang="en-US" sz="900" dirty="0">
                <a:latin typeface="みんなの文字ゴStd M" panose="020B0400000000000000" pitchFamily="34" charset="-128"/>
                <a:ea typeface="みんなの文字ゴStd M" panose="020B0400000000000000" pitchFamily="34" charset="-128"/>
                <a:cs typeface="Posterama" panose="020B0504020200020000" pitchFamily="34" charset="0"/>
              </a:rPr>
              <a:t>支援委託</a:t>
            </a:r>
          </a:p>
        </p:txBody>
      </p:sp>
      <p:cxnSp>
        <p:nvCxnSpPr>
          <p:cNvPr id="34" name="直線矢印コネクタ 33">
            <a:extLst>
              <a:ext uri="{FF2B5EF4-FFF2-40B4-BE49-F238E27FC236}">
                <a16:creationId xmlns:a16="http://schemas.microsoft.com/office/drawing/2014/main" id="{6F0F4DA4-6B08-A4FF-3B3B-4BB583E18694}"/>
              </a:ext>
            </a:extLst>
          </p:cNvPr>
          <p:cNvCxnSpPr>
            <a:cxnSpLocks/>
          </p:cNvCxnSpPr>
          <p:nvPr/>
        </p:nvCxnSpPr>
        <p:spPr>
          <a:xfrm flipH="1">
            <a:off x="6755271" y="1084407"/>
            <a:ext cx="1" cy="3384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6" name="テキスト ボックス 48">
            <a:extLst>
              <a:ext uri="{FF2B5EF4-FFF2-40B4-BE49-F238E27FC236}">
                <a16:creationId xmlns:a16="http://schemas.microsoft.com/office/drawing/2014/main" id="{EBF6FA9F-E64D-CE7C-071B-2368FC249631}"/>
              </a:ext>
            </a:extLst>
          </p:cNvPr>
          <p:cNvSpPr txBox="1"/>
          <p:nvPr/>
        </p:nvSpPr>
        <p:spPr>
          <a:xfrm>
            <a:off x="6121649" y="1158186"/>
            <a:ext cx="441262" cy="230832"/>
          </a:xfrm>
          <a:prstGeom prst="rect">
            <a:avLst/>
          </a:prstGeom>
        </p:spPr>
        <p:txBody>
          <a:bodyPr wrap="square" rtlCol="0">
            <a:spAutoFit/>
          </a:bodyPr>
          <a:lstStyle>
            <a:defPPr rtl="0">
              <a:defRPr lang="ja-JP"/>
            </a:defPPr>
            <a:lvl1pPr marL="0" algn="l" defTabSz="914400" rtl="0" eaLnBrk="1" latinLnBrk="0" hangingPunct="1">
              <a:defRPr lang="ja-JP" sz="1800" kern="1200">
                <a:solidFill>
                  <a:schemeClr val="tx1"/>
                </a:solidFill>
                <a:latin typeface="+mn-lt"/>
                <a:ea typeface="+mn-ea"/>
                <a:cs typeface="+mn-cs"/>
              </a:defRPr>
            </a:lvl1pPr>
            <a:lvl2pPr marL="457200" algn="l" defTabSz="914400" rtl="0" eaLnBrk="1" latinLnBrk="0" hangingPunct="1">
              <a:defRPr lang="ja-JP" sz="1800" kern="1200">
                <a:solidFill>
                  <a:schemeClr val="tx1"/>
                </a:solidFill>
                <a:latin typeface="+mn-lt"/>
                <a:ea typeface="+mn-ea"/>
                <a:cs typeface="+mn-cs"/>
              </a:defRPr>
            </a:lvl2pPr>
            <a:lvl3pPr marL="914400" algn="l" defTabSz="914400" rtl="0" eaLnBrk="1" latinLnBrk="0" hangingPunct="1">
              <a:defRPr lang="ja-JP" sz="1800" kern="1200">
                <a:solidFill>
                  <a:schemeClr val="tx1"/>
                </a:solidFill>
                <a:latin typeface="+mn-lt"/>
                <a:ea typeface="+mn-ea"/>
                <a:cs typeface="+mn-cs"/>
              </a:defRPr>
            </a:lvl3pPr>
            <a:lvl4pPr marL="1371600" algn="l" defTabSz="914400" rtl="0" eaLnBrk="1" latinLnBrk="0" hangingPunct="1">
              <a:defRPr lang="ja-JP" sz="1800" kern="1200">
                <a:solidFill>
                  <a:schemeClr val="tx1"/>
                </a:solidFill>
                <a:latin typeface="+mn-lt"/>
                <a:ea typeface="+mn-ea"/>
                <a:cs typeface="+mn-cs"/>
              </a:defRPr>
            </a:lvl4pPr>
            <a:lvl5pPr marL="1828800" algn="l" defTabSz="914400" rtl="0" eaLnBrk="1" latinLnBrk="0" hangingPunct="1">
              <a:defRPr lang="ja-JP" sz="1800" kern="1200">
                <a:solidFill>
                  <a:schemeClr val="tx1"/>
                </a:solidFill>
                <a:latin typeface="+mn-lt"/>
                <a:ea typeface="+mn-ea"/>
                <a:cs typeface="+mn-cs"/>
              </a:defRPr>
            </a:lvl5pPr>
            <a:lvl6pPr marL="2286000" algn="l" defTabSz="914400" rtl="0" eaLnBrk="1" latinLnBrk="0" hangingPunct="1">
              <a:defRPr lang="ja-JP" sz="1800" kern="1200">
                <a:solidFill>
                  <a:schemeClr val="tx1"/>
                </a:solidFill>
                <a:latin typeface="+mn-lt"/>
                <a:ea typeface="+mn-ea"/>
                <a:cs typeface="+mn-cs"/>
              </a:defRPr>
            </a:lvl6pPr>
            <a:lvl7pPr marL="2743200" algn="l" defTabSz="914400" rtl="0" eaLnBrk="1" latinLnBrk="0" hangingPunct="1">
              <a:defRPr lang="ja-JP" sz="1800" kern="1200">
                <a:solidFill>
                  <a:schemeClr val="tx1"/>
                </a:solidFill>
                <a:latin typeface="+mn-lt"/>
                <a:ea typeface="+mn-ea"/>
                <a:cs typeface="+mn-cs"/>
              </a:defRPr>
            </a:lvl7pPr>
            <a:lvl8pPr marL="3200400" algn="l" defTabSz="914400" rtl="0" eaLnBrk="1" latinLnBrk="0" hangingPunct="1">
              <a:defRPr lang="ja-JP" sz="1800" kern="1200">
                <a:solidFill>
                  <a:schemeClr val="tx1"/>
                </a:solidFill>
                <a:latin typeface="+mn-lt"/>
                <a:ea typeface="+mn-ea"/>
                <a:cs typeface="+mn-cs"/>
              </a:defRPr>
            </a:lvl8pPr>
            <a:lvl9pPr marL="3657600" algn="l" defTabSz="914400" rtl="0" eaLnBrk="1" latinLnBrk="0" hangingPunct="1">
              <a:defRPr lang="ja-JP" sz="1800" kern="1200">
                <a:solidFill>
                  <a:schemeClr val="tx1"/>
                </a:solidFill>
                <a:latin typeface="+mn-lt"/>
                <a:ea typeface="+mn-ea"/>
                <a:cs typeface="+mn-cs"/>
              </a:defRPr>
            </a:lvl9pPr>
          </a:lstStyle>
          <a:p>
            <a:pPr algn="ctr"/>
            <a:r>
              <a:rPr kumimoji="1" lang="ja-JP" altLang="en-US" sz="900" dirty="0">
                <a:latin typeface="みんなの文字ゴStd M" panose="020B0400000000000000" pitchFamily="34" charset="-128"/>
                <a:ea typeface="みんなの文字ゴStd M" panose="020B0400000000000000" pitchFamily="34" charset="-128"/>
                <a:cs typeface="Posterama" panose="020B0504020200020000" pitchFamily="34" charset="0"/>
              </a:rPr>
              <a:t>届出</a:t>
            </a:r>
          </a:p>
        </p:txBody>
      </p:sp>
      <p:sp>
        <p:nvSpPr>
          <p:cNvPr id="38" name="テキスト ボックス 50">
            <a:extLst>
              <a:ext uri="{FF2B5EF4-FFF2-40B4-BE49-F238E27FC236}">
                <a16:creationId xmlns:a16="http://schemas.microsoft.com/office/drawing/2014/main" id="{D58FF9DB-C710-3D73-ED27-74A0AD899DCB}"/>
              </a:ext>
            </a:extLst>
          </p:cNvPr>
          <p:cNvSpPr txBox="1"/>
          <p:nvPr/>
        </p:nvSpPr>
        <p:spPr>
          <a:xfrm>
            <a:off x="5564308" y="1135660"/>
            <a:ext cx="441262" cy="230832"/>
          </a:xfrm>
          <a:prstGeom prst="rect">
            <a:avLst/>
          </a:prstGeom>
        </p:spPr>
        <p:txBody>
          <a:bodyPr wrap="square" rtlCol="0">
            <a:spAutoFit/>
          </a:bodyPr>
          <a:lstStyle>
            <a:defPPr rtl="0">
              <a:defRPr lang="ja-JP"/>
            </a:defPPr>
            <a:lvl1pPr marL="0" algn="l" defTabSz="914400" rtl="0" eaLnBrk="1" latinLnBrk="0" hangingPunct="1">
              <a:defRPr lang="ja-JP" sz="1800" kern="1200">
                <a:solidFill>
                  <a:schemeClr val="tx1"/>
                </a:solidFill>
                <a:latin typeface="+mn-lt"/>
                <a:ea typeface="+mn-ea"/>
                <a:cs typeface="+mn-cs"/>
              </a:defRPr>
            </a:lvl1pPr>
            <a:lvl2pPr marL="457200" algn="l" defTabSz="914400" rtl="0" eaLnBrk="1" latinLnBrk="0" hangingPunct="1">
              <a:defRPr lang="ja-JP" sz="1800" kern="1200">
                <a:solidFill>
                  <a:schemeClr val="tx1"/>
                </a:solidFill>
                <a:latin typeface="+mn-lt"/>
                <a:ea typeface="+mn-ea"/>
                <a:cs typeface="+mn-cs"/>
              </a:defRPr>
            </a:lvl2pPr>
            <a:lvl3pPr marL="914400" algn="l" defTabSz="914400" rtl="0" eaLnBrk="1" latinLnBrk="0" hangingPunct="1">
              <a:defRPr lang="ja-JP" sz="1800" kern="1200">
                <a:solidFill>
                  <a:schemeClr val="tx1"/>
                </a:solidFill>
                <a:latin typeface="+mn-lt"/>
                <a:ea typeface="+mn-ea"/>
                <a:cs typeface="+mn-cs"/>
              </a:defRPr>
            </a:lvl3pPr>
            <a:lvl4pPr marL="1371600" algn="l" defTabSz="914400" rtl="0" eaLnBrk="1" latinLnBrk="0" hangingPunct="1">
              <a:defRPr lang="ja-JP" sz="1800" kern="1200">
                <a:solidFill>
                  <a:schemeClr val="tx1"/>
                </a:solidFill>
                <a:latin typeface="+mn-lt"/>
                <a:ea typeface="+mn-ea"/>
                <a:cs typeface="+mn-cs"/>
              </a:defRPr>
            </a:lvl4pPr>
            <a:lvl5pPr marL="1828800" algn="l" defTabSz="914400" rtl="0" eaLnBrk="1" latinLnBrk="0" hangingPunct="1">
              <a:defRPr lang="ja-JP" sz="1800" kern="1200">
                <a:solidFill>
                  <a:schemeClr val="tx1"/>
                </a:solidFill>
                <a:latin typeface="+mn-lt"/>
                <a:ea typeface="+mn-ea"/>
                <a:cs typeface="+mn-cs"/>
              </a:defRPr>
            </a:lvl5pPr>
            <a:lvl6pPr marL="2286000" algn="l" defTabSz="914400" rtl="0" eaLnBrk="1" latinLnBrk="0" hangingPunct="1">
              <a:defRPr lang="ja-JP" sz="1800" kern="1200">
                <a:solidFill>
                  <a:schemeClr val="tx1"/>
                </a:solidFill>
                <a:latin typeface="+mn-lt"/>
                <a:ea typeface="+mn-ea"/>
                <a:cs typeface="+mn-cs"/>
              </a:defRPr>
            </a:lvl6pPr>
            <a:lvl7pPr marL="2743200" algn="l" defTabSz="914400" rtl="0" eaLnBrk="1" latinLnBrk="0" hangingPunct="1">
              <a:defRPr lang="ja-JP" sz="1800" kern="1200">
                <a:solidFill>
                  <a:schemeClr val="tx1"/>
                </a:solidFill>
                <a:latin typeface="+mn-lt"/>
                <a:ea typeface="+mn-ea"/>
                <a:cs typeface="+mn-cs"/>
              </a:defRPr>
            </a:lvl7pPr>
            <a:lvl8pPr marL="3200400" algn="l" defTabSz="914400" rtl="0" eaLnBrk="1" latinLnBrk="0" hangingPunct="1">
              <a:defRPr lang="ja-JP" sz="1800" kern="1200">
                <a:solidFill>
                  <a:schemeClr val="tx1"/>
                </a:solidFill>
                <a:latin typeface="+mn-lt"/>
                <a:ea typeface="+mn-ea"/>
                <a:cs typeface="+mn-cs"/>
              </a:defRPr>
            </a:lvl8pPr>
            <a:lvl9pPr marL="3657600" algn="l" defTabSz="914400" rtl="0" eaLnBrk="1" latinLnBrk="0" hangingPunct="1">
              <a:defRPr lang="ja-JP" sz="1800" kern="1200">
                <a:solidFill>
                  <a:schemeClr val="tx1"/>
                </a:solidFill>
                <a:latin typeface="+mn-lt"/>
                <a:ea typeface="+mn-ea"/>
                <a:cs typeface="+mn-cs"/>
              </a:defRPr>
            </a:lvl9pPr>
          </a:lstStyle>
          <a:p>
            <a:pPr algn="ctr"/>
            <a:r>
              <a:rPr kumimoji="1" lang="ja-JP" altLang="en-US" sz="900" dirty="0">
                <a:latin typeface="みんなの文字ゴStd M" panose="020B0400000000000000" pitchFamily="34" charset="-128"/>
                <a:ea typeface="みんなの文字ゴStd M" panose="020B0400000000000000" pitchFamily="34" charset="-128"/>
                <a:cs typeface="Posterama" panose="020B0504020200020000" pitchFamily="34" charset="0"/>
              </a:rPr>
              <a:t>登録</a:t>
            </a:r>
          </a:p>
        </p:txBody>
      </p:sp>
      <p:sp>
        <p:nvSpPr>
          <p:cNvPr id="40" name="テキスト ボックス 53">
            <a:extLst>
              <a:ext uri="{FF2B5EF4-FFF2-40B4-BE49-F238E27FC236}">
                <a16:creationId xmlns:a16="http://schemas.microsoft.com/office/drawing/2014/main" id="{663B322C-0871-84C5-5728-FB34480F4C3A}"/>
              </a:ext>
            </a:extLst>
          </p:cNvPr>
          <p:cNvSpPr txBox="1"/>
          <p:nvPr/>
        </p:nvSpPr>
        <p:spPr>
          <a:xfrm>
            <a:off x="5361187" y="1852507"/>
            <a:ext cx="800447" cy="369332"/>
          </a:xfrm>
          <a:prstGeom prst="rect">
            <a:avLst/>
          </a:prstGeom>
        </p:spPr>
        <p:txBody>
          <a:bodyPr wrap="square" rtlCol="0">
            <a:spAutoFit/>
          </a:bodyPr>
          <a:lstStyle>
            <a:defPPr rtl="0">
              <a:defRPr lang="ja-JP"/>
            </a:defPPr>
            <a:lvl1pPr marL="0" algn="l" defTabSz="914400" rtl="0" eaLnBrk="1" latinLnBrk="0" hangingPunct="1">
              <a:defRPr lang="ja-JP" sz="1800" kern="1200">
                <a:solidFill>
                  <a:schemeClr val="tx1"/>
                </a:solidFill>
                <a:latin typeface="+mn-lt"/>
                <a:ea typeface="+mn-ea"/>
                <a:cs typeface="+mn-cs"/>
              </a:defRPr>
            </a:lvl1pPr>
            <a:lvl2pPr marL="457200" algn="l" defTabSz="914400" rtl="0" eaLnBrk="1" latinLnBrk="0" hangingPunct="1">
              <a:defRPr lang="ja-JP" sz="1800" kern="1200">
                <a:solidFill>
                  <a:schemeClr val="tx1"/>
                </a:solidFill>
                <a:latin typeface="+mn-lt"/>
                <a:ea typeface="+mn-ea"/>
                <a:cs typeface="+mn-cs"/>
              </a:defRPr>
            </a:lvl2pPr>
            <a:lvl3pPr marL="914400" algn="l" defTabSz="914400" rtl="0" eaLnBrk="1" latinLnBrk="0" hangingPunct="1">
              <a:defRPr lang="ja-JP" sz="1800" kern="1200">
                <a:solidFill>
                  <a:schemeClr val="tx1"/>
                </a:solidFill>
                <a:latin typeface="+mn-lt"/>
                <a:ea typeface="+mn-ea"/>
                <a:cs typeface="+mn-cs"/>
              </a:defRPr>
            </a:lvl3pPr>
            <a:lvl4pPr marL="1371600" algn="l" defTabSz="914400" rtl="0" eaLnBrk="1" latinLnBrk="0" hangingPunct="1">
              <a:defRPr lang="ja-JP" sz="1800" kern="1200">
                <a:solidFill>
                  <a:schemeClr val="tx1"/>
                </a:solidFill>
                <a:latin typeface="+mn-lt"/>
                <a:ea typeface="+mn-ea"/>
                <a:cs typeface="+mn-cs"/>
              </a:defRPr>
            </a:lvl4pPr>
            <a:lvl5pPr marL="1828800" algn="l" defTabSz="914400" rtl="0" eaLnBrk="1" latinLnBrk="0" hangingPunct="1">
              <a:defRPr lang="ja-JP" sz="1800" kern="1200">
                <a:solidFill>
                  <a:schemeClr val="tx1"/>
                </a:solidFill>
                <a:latin typeface="+mn-lt"/>
                <a:ea typeface="+mn-ea"/>
                <a:cs typeface="+mn-cs"/>
              </a:defRPr>
            </a:lvl5pPr>
            <a:lvl6pPr marL="2286000" algn="l" defTabSz="914400" rtl="0" eaLnBrk="1" latinLnBrk="0" hangingPunct="1">
              <a:defRPr lang="ja-JP" sz="1800" kern="1200">
                <a:solidFill>
                  <a:schemeClr val="tx1"/>
                </a:solidFill>
                <a:latin typeface="+mn-lt"/>
                <a:ea typeface="+mn-ea"/>
                <a:cs typeface="+mn-cs"/>
              </a:defRPr>
            </a:lvl6pPr>
            <a:lvl7pPr marL="2743200" algn="l" defTabSz="914400" rtl="0" eaLnBrk="1" latinLnBrk="0" hangingPunct="1">
              <a:defRPr lang="ja-JP" sz="1800" kern="1200">
                <a:solidFill>
                  <a:schemeClr val="tx1"/>
                </a:solidFill>
                <a:latin typeface="+mn-lt"/>
                <a:ea typeface="+mn-ea"/>
                <a:cs typeface="+mn-cs"/>
              </a:defRPr>
            </a:lvl7pPr>
            <a:lvl8pPr marL="3200400" algn="l" defTabSz="914400" rtl="0" eaLnBrk="1" latinLnBrk="0" hangingPunct="1">
              <a:defRPr lang="ja-JP" sz="1800" kern="1200">
                <a:solidFill>
                  <a:schemeClr val="tx1"/>
                </a:solidFill>
                <a:latin typeface="+mn-lt"/>
                <a:ea typeface="+mn-ea"/>
                <a:cs typeface="+mn-cs"/>
              </a:defRPr>
            </a:lvl8pPr>
            <a:lvl9pPr marL="3657600" algn="l" defTabSz="914400" rtl="0" eaLnBrk="1" latinLnBrk="0" hangingPunct="1">
              <a:defRPr lang="ja-JP" sz="1800" kern="1200">
                <a:solidFill>
                  <a:schemeClr val="tx1"/>
                </a:solidFill>
                <a:latin typeface="+mn-lt"/>
                <a:ea typeface="+mn-ea"/>
                <a:cs typeface="+mn-cs"/>
              </a:defRPr>
            </a:lvl9pPr>
          </a:lstStyle>
          <a:p>
            <a:pPr algn="ctr"/>
            <a:r>
              <a:rPr kumimoji="1" lang="ja-JP" altLang="en-US" sz="900" dirty="0">
                <a:latin typeface="みんなの文字ゴStd M" panose="020B0400000000000000" pitchFamily="34" charset="-128"/>
                <a:ea typeface="みんなの文字ゴStd M" panose="020B0400000000000000" pitchFamily="34" charset="-128"/>
                <a:cs typeface="Posterama" panose="020B0504020200020000" pitchFamily="34" charset="0"/>
              </a:rPr>
              <a:t>支援</a:t>
            </a:r>
            <a:endParaRPr kumimoji="1" lang="en-US" altLang="ja-JP" sz="900" dirty="0">
              <a:latin typeface="みんなの文字ゴStd M" panose="020B0400000000000000" pitchFamily="34" charset="-128"/>
              <a:ea typeface="みんなの文字ゴStd M" panose="020B0400000000000000" pitchFamily="34" charset="-128"/>
              <a:cs typeface="Posterama" panose="020B0504020200020000" pitchFamily="34" charset="0"/>
            </a:endParaRPr>
          </a:p>
          <a:p>
            <a:pPr algn="ctr"/>
            <a:r>
              <a:rPr kumimoji="1" lang="ja-JP" altLang="en-US" sz="900" dirty="0">
                <a:latin typeface="みんなの文字ゴStd M" panose="020B0400000000000000" pitchFamily="34" charset="-128"/>
                <a:ea typeface="みんなの文字ゴStd M" panose="020B0400000000000000" pitchFamily="34" charset="-128"/>
                <a:cs typeface="Posterama" panose="020B0504020200020000" pitchFamily="34" charset="0"/>
              </a:rPr>
              <a:t>計画</a:t>
            </a:r>
          </a:p>
        </p:txBody>
      </p:sp>
      <p:sp>
        <p:nvSpPr>
          <p:cNvPr id="42" name="テキスト ボックス 56">
            <a:extLst>
              <a:ext uri="{FF2B5EF4-FFF2-40B4-BE49-F238E27FC236}">
                <a16:creationId xmlns:a16="http://schemas.microsoft.com/office/drawing/2014/main" id="{44D873A9-0EF8-70F1-5384-85D4DC9121C1}"/>
              </a:ext>
            </a:extLst>
          </p:cNvPr>
          <p:cNvSpPr txBox="1"/>
          <p:nvPr/>
        </p:nvSpPr>
        <p:spPr>
          <a:xfrm>
            <a:off x="3274210" y="1969517"/>
            <a:ext cx="225495" cy="622795"/>
          </a:xfrm>
          <a:prstGeom prst="rect">
            <a:avLst/>
          </a:prstGeom>
          <a:noFill/>
        </p:spPr>
        <p:txBody>
          <a:bodyPr wrap="square">
            <a:spAutoFit/>
          </a:bodyPr>
          <a:lstStyle>
            <a:defPPr rtl="0">
              <a:defRPr lang="ja-JP"/>
            </a:defPPr>
            <a:lvl1pPr marL="0" algn="l" defTabSz="914400" rtl="0" eaLnBrk="1" latinLnBrk="0" hangingPunct="1">
              <a:defRPr lang="ja-JP" sz="1800" kern="1200">
                <a:solidFill>
                  <a:schemeClr val="tx1"/>
                </a:solidFill>
                <a:latin typeface="+mn-lt"/>
                <a:ea typeface="+mn-ea"/>
                <a:cs typeface="+mn-cs"/>
              </a:defRPr>
            </a:lvl1pPr>
            <a:lvl2pPr marL="457200" algn="l" defTabSz="914400" rtl="0" eaLnBrk="1" latinLnBrk="0" hangingPunct="1">
              <a:defRPr lang="ja-JP" sz="1800" kern="1200">
                <a:solidFill>
                  <a:schemeClr val="tx1"/>
                </a:solidFill>
                <a:latin typeface="+mn-lt"/>
                <a:ea typeface="+mn-ea"/>
                <a:cs typeface="+mn-cs"/>
              </a:defRPr>
            </a:lvl2pPr>
            <a:lvl3pPr marL="914400" algn="l" defTabSz="914400" rtl="0" eaLnBrk="1" latinLnBrk="0" hangingPunct="1">
              <a:defRPr lang="ja-JP" sz="1800" kern="1200">
                <a:solidFill>
                  <a:schemeClr val="tx1"/>
                </a:solidFill>
                <a:latin typeface="+mn-lt"/>
                <a:ea typeface="+mn-ea"/>
                <a:cs typeface="+mn-cs"/>
              </a:defRPr>
            </a:lvl3pPr>
            <a:lvl4pPr marL="1371600" algn="l" defTabSz="914400" rtl="0" eaLnBrk="1" latinLnBrk="0" hangingPunct="1">
              <a:defRPr lang="ja-JP" sz="1800" kern="1200">
                <a:solidFill>
                  <a:schemeClr val="tx1"/>
                </a:solidFill>
                <a:latin typeface="+mn-lt"/>
                <a:ea typeface="+mn-ea"/>
                <a:cs typeface="+mn-cs"/>
              </a:defRPr>
            </a:lvl4pPr>
            <a:lvl5pPr marL="1828800" algn="l" defTabSz="914400" rtl="0" eaLnBrk="1" latinLnBrk="0" hangingPunct="1">
              <a:defRPr lang="ja-JP" sz="1800" kern="1200">
                <a:solidFill>
                  <a:schemeClr val="tx1"/>
                </a:solidFill>
                <a:latin typeface="+mn-lt"/>
                <a:ea typeface="+mn-ea"/>
                <a:cs typeface="+mn-cs"/>
              </a:defRPr>
            </a:lvl5pPr>
            <a:lvl6pPr marL="2286000" algn="l" defTabSz="914400" rtl="0" eaLnBrk="1" latinLnBrk="0" hangingPunct="1">
              <a:defRPr lang="ja-JP" sz="1800" kern="1200">
                <a:solidFill>
                  <a:schemeClr val="tx1"/>
                </a:solidFill>
                <a:latin typeface="+mn-lt"/>
                <a:ea typeface="+mn-ea"/>
                <a:cs typeface="+mn-cs"/>
              </a:defRPr>
            </a:lvl6pPr>
            <a:lvl7pPr marL="2743200" algn="l" defTabSz="914400" rtl="0" eaLnBrk="1" latinLnBrk="0" hangingPunct="1">
              <a:defRPr lang="ja-JP" sz="1800" kern="1200">
                <a:solidFill>
                  <a:schemeClr val="tx1"/>
                </a:solidFill>
                <a:latin typeface="+mn-lt"/>
                <a:ea typeface="+mn-ea"/>
                <a:cs typeface="+mn-cs"/>
              </a:defRPr>
            </a:lvl7pPr>
            <a:lvl8pPr marL="3200400" algn="l" defTabSz="914400" rtl="0" eaLnBrk="1" latinLnBrk="0" hangingPunct="1">
              <a:defRPr lang="ja-JP" sz="1800" kern="1200">
                <a:solidFill>
                  <a:schemeClr val="tx1"/>
                </a:solidFill>
                <a:latin typeface="+mn-lt"/>
                <a:ea typeface="+mn-ea"/>
                <a:cs typeface="+mn-cs"/>
              </a:defRPr>
            </a:lvl8pPr>
            <a:lvl9pPr marL="3657600" algn="l" defTabSz="914400" rtl="0" eaLnBrk="1" latinLnBrk="0" hangingPunct="1">
              <a:defRPr lang="ja-JP" sz="1800" kern="1200">
                <a:solidFill>
                  <a:schemeClr val="tx1"/>
                </a:solidFill>
                <a:latin typeface="+mn-lt"/>
                <a:ea typeface="+mn-ea"/>
                <a:cs typeface="+mn-cs"/>
              </a:defRPr>
            </a:lvl9pPr>
          </a:lstStyle>
          <a:p>
            <a:r>
              <a:rPr lang="ja-JP" altLang="en-US" sz="675" dirty="0">
                <a:latin typeface="みんなの文字ゴStd M" panose="020B0400000000000000" pitchFamily="34" charset="-128"/>
                <a:ea typeface="みんなの文字ゴStd M" panose="020B0400000000000000" pitchFamily="34" charset="-128"/>
              </a:rPr>
              <a:t>旧監理団体</a:t>
            </a:r>
          </a:p>
        </p:txBody>
      </p:sp>
      <p:sp>
        <p:nvSpPr>
          <p:cNvPr id="43" name="四角形: 角を丸くする 42">
            <a:extLst>
              <a:ext uri="{FF2B5EF4-FFF2-40B4-BE49-F238E27FC236}">
                <a16:creationId xmlns:a16="http://schemas.microsoft.com/office/drawing/2014/main" id="{F8338DDD-8001-18D4-3EB0-6B9BB875C2E3}"/>
              </a:ext>
            </a:extLst>
          </p:cNvPr>
          <p:cNvSpPr/>
          <p:nvPr/>
        </p:nvSpPr>
        <p:spPr>
          <a:xfrm>
            <a:off x="5932062" y="1823968"/>
            <a:ext cx="353089" cy="1180417"/>
          </a:xfrm>
          <a:prstGeom prst="roundRect">
            <a:avLst/>
          </a:prstGeom>
          <a:solidFill>
            <a:srgbClr val="FF0000"/>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defPPr rtl="0">
              <a:defRPr lang="ja-JP"/>
            </a:defPPr>
            <a:lvl1pPr marL="0" algn="l" defTabSz="914400" rtl="0" eaLnBrk="1" latinLnBrk="0" hangingPunct="1">
              <a:defRPr lang="ja-JP" sz="1800" kern="1200">
                <a:solidFill>
                  <a:schemeClr val="lt1"/>
                </a:solidFill>
                <a:latin typeface="+mn-lt"/>
                <a:ea typeface="+mn-ea"/>
                <a:cs typeface="+mn-cs"/>
              </a:defRPr>
            </a:lvl1pPr>
            <a:lvl2pPr marL="457200" algn="l" defTabSz="914400" rtl="0" eaLnBrk="1" latinLnBrk="0" hangingPunct="1">
              <a:defRPr lang="ja-JP" sz="1800" kern="1200">
                <a:solidFill>
                  <a:schemeClr val="lt1"/>
                </a:solidFill>
                <a:latin typeface="+mn-lt"/>
                <a:ea typeface="+mn-ea"/>
                <a:cs typeface="+mn-cs"/>
              </a:defRPr>
            </a:lvl2pPr>
            <a:lvl3pPr marL="914400" algn="l" defTabSz="914400" rtl="0" eaLnBrk="1" latinLnBrk="0" hangingPunct="1">
              <a:defRPr lang="ja-JP" sz="1800" kern="1200">
                <a:solidFill>
                  <a:schemeClr val="lt1"/>
                </a:solidFill>
                <a:latin typeface="+mn-lt"/>
                <a:ea typeface="+mn-ea"/>
                <a:cs typeface="+mn-cs"/>
              </a:defRPr>
            </a:lvl3pPr>
            <a:lvl4pPr marL="1371600" algn="l" defTabSz="914400" rtl="0" eaLnBrk="1" latinLnBrk="0" hangingPunct="1">
              <a:defRPr lang="ja-JP" sz="1800" kern="1200">
                <a:solidFill>
                  <a:schemeClr val="lt1"/>
                </a:solidFill>
                <a:latin typeface="+mn-lt"/>
                <a:ea typeface="+mn-ea"/>
                <a:cs typeface="+mn-cs"/>
              </a:defRPr>
            </a:lvl4pPr>
            <a:lvl5pPr marL="1828800" algn="l" defTabSz="914400" rtl="0" eaLnBrk="1" latinLnBrk="0" hangingPunct="1">
              <a:defRPr lang="ja-JP" sz="1800" kern="1200">
                <a:solidFill>
                  <a:schemeClr val="lt1"/>
                </a:solidFill>
                <a:latin typeface="+mn-lt"/>
                <a:ea typeface="+mn-ea"/>
                <a:cs typeface="+mn-cs"/>
              </a:defRPr>
            </a:lvl5pPr>
            <a:lvl6pPr marL="2286000" algn="l" defTabSz="914400" rtl="0" eaLnBrk="1" latinLnBrk="0" hangingPunct="1">
              <a:defRPr lang="ja-JP" sz="1800" kern="1200">
                <a:solidFill>
                  <a:schemeClr val="lt1"/>
                </a:solidFill>
                <a:latin typeface="+mn-lt"/>
                <a:ea typeface="+mn-ea"/>
                <a:cs typeface="+mn-cs"/>
              </a:defRPr>
            </a:lvl6pPr>
            <a:lvl7pPr marL="2743200" algn="l" defTabSz="914400" rtl="0" eaLnBrk="1" latinLnBrk="0" hangingPunct="1">
              <a:defRPr lang="ja-JP" sz="1800" kern="1200">
                <a:solidFill>
                  <a:schemeClr val="lt1"/>
                </a:solidFill>
                <a:latin typeface="+mn-lt"/>
                <a:ea typeface="+mn-ea"/>
                <a:cs typeface="+mn-cs"/>
              </a:defRPr>
            </a:lvl7pPr>
            <a:lvl8pPr marL="3200400" algn="l" defTabSz="914400" rtl="0" eaLnBrk="1" latinLnBrk="0" hangingPunct="1">
              <a:defRPr lang="ja-JP" sz="1800" kern="1200">
                <a:solidFill>
                  <a:schemeClr val="lt1"/>
                </a:solidFill>
                <a:latin typeface="+mn-lt"/>
                <a:ea typeface="+mn-ea"/>
                <a:cs typeface="+mn-cs"/>
              </a:defRPr>
            </a:lvl8pPr>
            <a:lvl9pPr marL="3657600" algn="l" defTabSz="914400" rtl="0" eaLnBrk="1" latinLnBrk="0" hangingPunct="1">
              <a:defRPr lang="ja-JP" sz="1800" kern="1200">
                <a:solidFill>
                  <a:schemeClr val="lt1"/>
                </a:solidFill>
                <a:latin typeface="+mn-lt"/>
                <a:ea typeface="+mn-ea"/>
                <a:cs typeface="+mn-cs"/>
              </a:defRPr>
            </a:lvl9pPr>
          </a:lstStyle>
          <a:p>
            <a:pPr algn="ctr"/>
            <a:r>
              <a:rPr kumimoji="1" lang="zh-TW" altLang="en-US" sz="750" dirty="0">
                <a:solidFill>
                  <a:schemeClr val="bg1"/>
                </a:solidFill>
                <a:latin typeface="みんなの文字ゴStd M" panose="020B0400000000000000" pitchFamily="34" charset="-128"/>
                <a:ea typeface="みんなの文字ゴStd M" panose="020B0400000000000000" pitchFamily="34" charset="-128"/>
              </a:rPr>
              <a:t>監理支援機関</a:t>
            </a:r>
            <a:endParaRPr kumimoji="1" lang="ja-JP" altLang="en-US" sz="750" dirty="0">
              <a:solidFill>
                <a:schemeClr val="bg1"/>
              </a:solidFill>
              <a:latin typeface="みんなの文字ゴStd M" panose="020B0400000000000000" pitchFamily="34" charset="-128"/>
              <a:ea typeface="みんなの文字ゴStd M" panose="020B0400000000000000" pitchFamily="34" charset="-128"/>
            </a:endParaRPr>
          </a:p>
        </p:txBody>
      </p:sp>
      <p:cxnSp>
        <p:nvCxnSpPr>
          <p:cNvPr id="44" name="直線矢印コネクタ 43">
            <a:extLst>
              <a:ext uri="{FF2B5EF4-FFF2-40B4-BE49-F238E27FC236}">
                <a16:creationId xmlns:a16="http://schemas.microsoft.com/office/drawing/2014/main" id="{6ADFFDF3-E8BE-CA69-DF3D-08159DD2C632}"/>
              </a:ext>
            </a:extLst>
          </p:cNvPr>
          <p:cNvCxnSpPr>
            <a:cxnSpLocks/>
            <a:stCxn id="43" idx="1"/>
            <a:endCxn id="22" idx="3"/>
          </p:cNvCxnSpPr>
          <p:nvPr/>
        </p:nvCxnSpPr>
        <p:spPr>
          <a:xfrm flipH="1" flipV="1">
            <a:off x="5540260" y="2411140"/>
            <a:ext cx="391802" cy="30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直線矢印コネクタ 45">
            <a:extLst>
              <a:ext uri="{FF2B5EF4-FFF2-40B4-BE49-F238E27FC236}">
                <a16:creationId xmlns:a16="http://schemas.microsoft.com/office/drawing/2014/main" id="{90DB07BE-9849-CD8D-5714-FFFBF989AA72}"/>
              </a:ext>
            </a:extLst>
          </p:cNvPr>
          <p:cNvCxnSpPr>
            <a:cxnSpLocks/>
            <a:stCxn id="43" idx="0"/>
          </p:cNvCxnSpPr>
          <p:nvPr/>
        </p:nvCxnSpPr>
        <p:spPr>
          <a:xfrm flipV="1">
            <a:off x="6108607" y="899890"/>
            <a:ext cx="43029" cy="9240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直線矢印コネクタ 46">
            <a:extLst>
              <a:ext uri="{FF2B5EF4-FFF2-40B4-BE49-F238E27FC236}">
                <a16:creationId xmlns:a16="http://schemas.microsoft.com/office/drawing/2014/main" id="{C33CB3A0-598E-EB5C-353B-9A349A3DB8AE}"/>
              </a:ext>
            </a:extLst>
          </p:cNvPr>
          <p:cNvCxnSpPr>
            <a:cxnSpLocks/>
          </p:cNvCxnSpPr>
          <p:nvPr/>
        </p:nvCxnSpPr>
        <p:spPr>
          <a:xfrm flipH="1">
            <a:off x="1602085" y="2276077"/>
            <a:ext cx="19388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8" name="直線矢印コネクタ 47">
            <a:extLst>
              <a:ext uri="{FF2B5EF4-FFF2-40B4-BE49-F238E27FC236}">
                <a16:creationId xmlns:a16="http://schemas.microsoft.com/office/drawing/2014/main" id="{B25A5593-579A-19DB-153F-5DE923F88857}"/>
              </a:ext>
            </a:extLst>
          </p:cNvPr>
          <p:cNvCxnSpPr>
            <a:cxnSpLocks/>
          </p:cNvCxnSpPr>
          <p:nvPr/>
        </p:nvCxnSpPr>
        <p:spPr>
          <a:xfrm flipH="1">
            <a:off x="1606659" y="2631846"/>
            <a:ext cx="19388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0" name="テキスト ボックス 2">
            <a:extLst>
              <a:ext uri="{FF2B5EF4-FFF2-40B4-BE49-F238E27FC236}">
                <a16:creationId xmlns:a16="http://schemas.microsoft.com/office/drawing/2014/main" id="{94D255E0-A049-2E22-4C75-6443C096762C}"/>
              </a:ext>
            </a:extLst>
          </p:cNvPr>
          <p:cNvSpPr txBox="1"/>
          <p:nvPr/>
        </p:nvSpPr>
        <p:spPr>
          <a:xfrm>
            <a:off x="3319970" y="1249839"/>
            <a:ext cx="1206055" cy="207749"/>
          </a:xfrm>
          <a:prstGeom prst="rect">
            <a:avLst/>
          </a:prstGeom>
        </p:spPr>
        <p:txBody>
          <a:bodyPr wrap="square" rtlCol="0">
            <a:spAutoFit/>
          </a:bodyPr>
          <a:lstStyle>
            <a:defPPr rtl="0">
              <a:defRPr lang="ja-JP"/>
            </a:defPPr>
            <a:lvl1pPr marL="0" algn="l" defTabSz="914400" rtl="0" eaLnBrk="1" latinLnBrk="0" hangingPunct="1">
              <a:defRPr lang="ja-JP" sz="1800" kern="1200">
                <a:solidFill>
                  <a:schemeClr val="tx1"/>
                </a:solidFill>
                <a:latin typeface="+mn-lt"/>
                <a:ea typeface="+mn-ea"/>
                <a:cs typeface="+mn-cs"/>
              </a:defRPr>
            </a:lvl1pPr>
            <a:lvl2pPr marL="457200" algn="l" defTabSz="914400" rtl="0" eaLnBrk="1" latinLnBrk="0" hangingPunct="1">
              <a:defRPr lang="ja-JP" sz="1800" kern="1200">
                <a:solidFill>
                  <a:schemeClr val="tx1"/>
                </a:solidFill>
                <a:latin typeface="+mn-lt"/>
                <a:ea typeface="+mn-ea"/>
                <a:cs typeface="+mn-cs"/>
              </a:defRPr>
            </a:lvl2pPr>
            <a:lvl3pPr marL="914400" algn="l" defTabSz="914400" rtl="0" eaLnBrk="1" latinLnBrk="0" hangingPunct="1">
              <a:defRPr lang="ja-JP" sz="1800" kern="1200">
                <a:solidFill>
                  <a:schemeClr val="tx1"/>
                </a:solidFill>
                <a:latin typeface="+mn-lt"/>
                <a:ea typeface="+mn-ea"/>
                <a:cs typeface="+mn-cs"/>
              </a:defRPr>
            </a:lvl3pPr>
            <a:lvl4pPr marL="1371600" algn="l" defTabSz="914400" rtl="0" eaLnBrk="1" latinLnBrk="0" hangingPunct="1">
              <a:defRPr lang="ja-JP" sz="1800" kern="1200">
                <a:solidFill>
                  <a:schemeClr val="tx1"/>
                </a:solidFill>
                <a:latin typeface="+mn-lt"/>
                <a:ea typeface="+mn-ea"/>
                <a:cs typeface="+mn-cs"/>
              </a:defRPr>
            </a:lvl4pPr>
            <a:lvl5pPr marL="1828800" algn="l" defTabSz="914400" rtl="0" eaLnBrk="1" latinLnBrk="0" hangingPunct="1">
              <a:defRPr lang="ja-JP" sz="1800" kern="1200">
                <a:solidFill>
                  <a:schemeClr val="tx1"/>
                </a:solidFill>
                <a:latin typeface="+mn-lt"/>
                <a:ea typeface="+mn-ea"/>
                <a:cs typeface="+mn-cs"/>
              </a:defRPr>
            </a:lvl5pPr>
            <a:lvl6pPr marL="2286000" algn="l" defTabSz="914400" rtl="0" eaLnBrk="1" latinLnBrk="0" hangingPunct="1">
              <a:defRPr lang="ja-JP" sz="1800" kern="1200">
                <a:solidFill>
                  <a:schemeClr val="tx1"/>
                </a:solidFill>
                <a:latin typeface="+mn-lt"/>
                <a:ea typeface="+mn-ea"/>
                <a:cs typeface="+mn-cs"/>
              </a:defRPr>
            </a:lvl6pPr>
            <a:lvl7pPr marL="2743200" algn="l" defTabSz="914400" rtl="0" eaLnBrk="1" latinLnBrk="0" hangingPunct="1">
              <a:defRPr lang="ja-JP" sz="1800" kern="1200">
                <a:solidFill>
                  <a:schemeClr val="tx1"/>
                </a:solidFill>
                <a:latin typeface="+mn-lt"/>
                <a:ea typeface="+mn-ea"/>
                <a:cs typeface="+mn-cs"/>
              </a:defRPr>
            </a:lvl7pPr>
            <a:lvl8pPr marL="3200400" algn="l" defTabSz="914400" rtl="0" eaLnBrk="1" latinLnBrk="0" hangingPunct="1">
              <a:defRPr lang="ja-JP" sz="1800" kern="1200">
                <a:solidFill>
                  <a:schemeClr val="tx1"/>
                </a:solidFill>
                <a:latin typeface="+mn-lt"/>
                <a:ea typeface="+mn-ea"/>
                <a:cs typeface="+mn-cs"/>
              </a:defRPr>
            </a:lvl8pPr>
            <a:lvl9pPr marL="3657600" algn="l" defTabSz="914400" rtl="0" eaLnBrk="1" latinLnBrk="0" hangingPunct="1">
              <a:defRPr lang="ja-JP" sz="1800" kern="1200">
                <a:solidFill>
                  <a:schemeClr val="tx1"/>
                </a:solidFill>
                <a:latin typeface="+mn-lt"/>
                <a:ea typeface="+mn-ea"/>
                <a:cs typeface="+mn-cs"/>
              </a:defRPr>
            </a:lvl9pPr>
          </a:lstStyle>
          <a:p>
            <a:pPr algn="ctr"/>
            <a:r>
              <a:rPr kumimoji="1" lang="ja-JP" altLang="en-US" sz="750" dirty="0">
                <a:solidFill>
                  <a:schemeClr val="bg1">
                    <a:lumMod val="50000"/>
                  </a:schemeClr>
                </a:solidFill>
                <a:latin typeface="みんなの文字ゴStd M" panose="020B0400000000000000" pitchFamily="34" charset="-128"/>
                <a:ea typeface="みんなの文字ゴStd M" panose="020B0400000000000000" pitchFamily="34" charset="-128"/>
                <a:cs typeface="Posterama" panose="020B0504020200020000" pitchFamily="34" charset="0"/>
              </a:rPr>
              <a:t>２７万人（‘２５）</a:t>
            </a:r>
          </a:p>
        </p:txBody>
      </p:sp>
      <p:sp>
        <p:nvSpPr>
          <p:cNvPr id="51" name="テキスト ボックス 6">
            <a:extLst>
              <a:ext uri="{FF2B5EF4-FFF2-40B4-BE49-F238E27FC236}">
                <a16:creationId xmlns:a16="http://schemas.microsoft.com/office/drawing/2014/main" id="{135C17C7-71AD-BE4A-D670-FD305E2B2203}"/>
              </a:ext>
            </a:extLst>
          </p:cNvPr>
          <p:cNvSpPr txBox="1"/>
          <p:nvPr/>
        </p:nvSpPr>
        <p:spPr>
          <a:xfrm>
            <a:off x="1835697" y="1860544"/>
            <a:ext cx="917533" cy="207749"/>
          </a:xfrm>
          <a:prstGeom prst="rect">
            <a:avLst/>
          </a:prstGeom>
        </p:spPr>
        <p:txBody>
          <a:bodyPr wrap="square" rtlCol="0">
            <a:spAutoFit/>
          </a:bodyPr>
          <a:lstStyle>
            <a:defPPr rtl="0">
              <a:defRPr lang="ja-JP"/>
            </a:defPPr>
            <a:lvl1pPr marL="0" algn="l" defTabSz="914400" rtl="0" eaLnBrk="1" latinLnBrk="0" hangingPunct="1">
              <a:defRPr lang="ja-JP" sz="1800" kern="1200">
                <a:solidFill>
                  <a:schemeClr val="tx1"/>
                </a:solidFill>
                <a:latin typeface="+mn-lt"/>
                <a:ea typeface="+mn-ea"/>
                <a:cs typeface="+mn-cs"/>
              </a:defRPr>
            </a:lvl1pPr>
            <a:lvl2pPr marL="457200" algn="l" defTabSz="914400" rtl="0" eaLnBrk="1" latinLnBrk="0" hangingPunct="1">
              <a:defRPr lang="ja-JP" sz="1800" kern="1200">
                <a:solidFill>
                  <a:schemeClr val="tx1"/>
                </a:solidFill>
                <a:latin typeface="+mn-lt"/>
                <a:ea typeface="+mn-ea"/>
                <a:cs typeface="+mn-cs"/>
              </a:defRPr>
            </a:lvl2pPr>
            <a:lvl3pPr marL="914400" algn="l" defTabSz="914400" rtl="0" eaLnBrk="1" latinLnBrk="0" hangingPunct="1">
              <a:defRPr lang="ja-JP" sz="1800" kern="1200">
                <a:solidFill>
                  <a:schemeClr val="tx1"/>
                </a:solidFill>
                <a:latin typeface="+mn-lt"/>
                <a:ea typeface="+mn-ea"/>
                <a:cs typeface="+mn-cs"/>
              </a:defRPr>
            </a:lvl3pPr>
            <a:lvl4pPr marL="1371600" algn="l" defTabSz="914400" rtl="0" eaLnBrk="1" latinLnBrk="0" hangingPunct="1">
              <a:defRPr lang="ja-JP" sz="1800" kern="1200">
                <a:solidFill>
                  <a:schemeClr val="tx1"/>
                </a:solidFill>
                <a:latin typeface="+mn-lt"/>
                <a:ea typeface="+mn-ea"/>
                <a:cs typeface="+mn-cs"/>
              </a:defRPr>
            </a:lvl4pPr>
            <a:lvl5pPr marL="1828800" algn="l" defTabSz="914400" rtl="0" eaLnBrk="1" latinLnBrk="0" hangingPunct="1">
              <a:defRPr lang="ja-JP" sz="1800" kern="1200">
                <a:solidFill>
                  <a:schemeClr val="tx1"/>
                </a:solidFill>
                <a:latin typeface="+mn-lt"/>
                <a:ea typeface="+mn-ea"/>
                <a:cs typeface="+mn-cs"/>
              </a:defRPr>
            </a:lvl5pPr>
            <a:lvl6pPr marL="2286000" algn="l" defTabSz="914400" rtl="0" eaLnBrk="1" latinLnBrk="0" hangingPunct="1">
              <a:defRPr lang="ja-JP" sz="1800" kern="1200">
                <a:solidFill>
                  <a:schemeClr val="tx1"/>
                </a:solidFill>
                <a:latin typeface="+mn-lt"/>
                <a:ea typeface="+mn-ea"/>
                <a:cs typeface="+mn-cs"/>
              </a:defRPr>
            </a:lvl6pPr>
            <a:lvl7pPr marL="2743200" algn="l" defTabSz="914400" rtl="0" eaLnBrk="1" latinLnBrk="0" hangingPunct="1">
              <a:defRPr lang="ja-JP" sz="1800" kern="1200">
                <a:solidFill>
                  <a:schemeClr val="tx1"/>
                </a:solidFill>
                <a:latin typeface="+mn-lt"/>
                <a:ea typeface="+mn-ea"/>
                <a:cs typeface="+mn-cs"/>
              </a:defRPr>
            </a:lvl7pPr>
            <a:lvl8pPr marL="3200400" algn="l" defTabSz="914400" rtl="0" eaLnBrk="1" latinLnBrk="0" hangingPunct="1">
              <a:defRPr lang="ja-JP" sz="1800" kern="1200">
                <a:solidFill>
                  <a:schemeClr val="tx1"/>
                </a:solidFill>
                <a:latin typeface="+mn-lt"/>
                <a:ea typeface="+mn-ea"/>
                <a:cs typeface="+mn-cs"/>
              </a:defRPr>
            </a:lvl8pPr>
            <a:lvl9pPr marL="3657600" algn="l" defTabSz="914400" rtl="0" eaLnBrk="1" latinLnBrk="0" hangingPunct="1">
              <a:defRPr lang="ja-JP" sz="1800" kern="1200">
                <a:solidFill>
                  <a:schemeClr val="tx1"/>
                </a:solidFill>
                <a:latin typeface="+mn-lt"/>
                <a:ea typeface="+mn-ea"/>
                <a:cs typeface="+mn-cs"/>
              </a:defRPr>
            </a:lvl9pPr>
          </a:lstStyle>
          <a:p>
            <a:pPr algn="ctr"/>
            <a:r>
              <a:rPr kumimoji="1" lang="ja-JP" altLang="en-US" sz="750" dirty="0">
                <a:solidFill>
                  <a:schemeClr val="bg1">
                    <a:lumMod val="50000"/>
                  </a:schemeClr>
                </a:solidFill>
                <a:latin typeface="みんなの文字ゴStd M" panose="020B0400000000000000" pitchFamily="34" charset="-128"/>
                <a:ea typeface="みんなの文字ゴStd M" panose="020B0400000000000000" pitchFamily="34" charset="-128"/>
                <a:cs typeface="Posterama" panose="020B0504020200020000" pitchFamily="34" charset="0"/>
              </a:rPr>
              <a:t>４７万人‘２４</a:t>
            </a:r>
            <a:endParaRPr kumimoji="1" lang="en-US" altLang="ja-JP" sz="750" dirty="0">
              <a:solidFill>
                <a:schemeClr val="bg1">
                  <a:lumMod val="50000"/>
                </a:schemeClr>
              </a:solidFill>
              <a:latin typeface="みんなの文字ゴStd M" panose="020B0400000000000000" pitchFamily="34" charset="-128"/>
              <a:ea typeface="みんなの文字ゴStd M" panose="020B0400000000000000" pitchFamily="34" charset="-128"/>
              <a:cs typeface="Posterama" panose="020B0504020200020000" pitchFamily="34" charset="0"/>
            </a:endParaRPr>
          </a:p>
        </p:txBody>
      </p:sp>
      <p:sp>
        <p:nvSpPr>
          <p:cNvPr id="52" name="テキスト ボックス 24">
            <a:extLst>
              <a:ext uri="{FF2B5EF4-FFF2-40B4-BE49-F238E27FC236}">
                <a16:creationId xmlns:a16="http://schemas.microsoft.com/office/drawing/2014/main" id="{FD2525FD-CD1E-17D2-4637-1328770ED1E3}"/>
              </a:ext>
            </a:extLst>
          </p:cNvPr>
          <p:cNvSpPr txBox="1"/>
          <p:nvPr/>
        </p:nvSpPr>
        <p:spPr>
          <a:xfrm>
            <a:off x="4443842" y="1458644"/>
            <a:ext cx="980854" cy="346249"/>
          </a:xfrm>
          <a:prstGeom prst="rect">
            <a:avLst/>
          </a:prstGeom>
          <a:noFill/>
        </p:spPr>
        <p:txBody>
          <a:bodyPr wrap="square">
            <a:spAutoFit/>
          </a:bodyPr>
          <a:lstStyle>
            <a:defPPr rtl="0">
              <a:defRPr lang="ja-JP"/>
            </a:defPPr>
            <a:lvl1pPr marL="0" algn="l" defTabSz="914400" rtl="0" eaLnBrk="1" latinLnBrk="0" hangingPunct="1">
              <a:defRPr lang="ja-JP" sz="1800" kern="1200">
                <a:solidFill>
                  <a:schemeClr val="tx1"/>
                </a:solidFill>
                <a:latin typeface="+mn-lt"/>
                <a:ea typeface="+mn-ea"/>
                <a:cs typeface="+mn-cs"/>
              </a:defRPr>
            </a:lvl1pPr>
            <a:lvl2pPr marL="457200" algn="l" defTabSz="914400" rtl="0" eaLnBrk="1" latinLnBrk="0" hangingPunct="1">
              <a:defRPr lang="ja-JP" sz="1800" kern="1200">
                <a:solidFill>
                  <a:schemeClr val="tx1"/>
                </a:solidFill>
                <a:latin typeface="+mn-lt"/>
                <a:ea typeface="+mn-ea"/>
                <a:cs typeface="+mn-cs"/>
              </a:defRPr>
            </a:lvl2pPr>
            <a:lvl3pPr marL="914400" algn="l" defTabSz="914400" rtl="0" eaLnBrk="1" latinLnBrk="0" hangingPunct="1">
              <a:defRPr lang="ja-JP" sz="1800" kern="1200">
                <a:solidFill>
                  <a:schemeClr val="tx1"/>
                </a:solidFill>
                <a:latin typeface="+mn-lt"/>
                <a:ea typeface="+mn-ea"/>
                <a:cs typeface="+mn-cs"/>
              </a:defRPr>
            </a:lvl3pPr>
            <a:lvl4pPr marL="1371600" algn="l" defTabSz="914400" rtl="0" eaLnBrk="1" latinLnBrk="0" hangingPunct="1">
              <a:defRPr lang="ja-JP" sz="1800" kern="1200">
                <a:solidFill>
                  <a:schemeClr val="tx1"/>
                </a:solidFill>
                <a:latin typeface="+mn-lt"/>
                <a:ea typeface="+mn-ea"/>
                <a:cs typeface="+mn-cs"/>
              </a:defRPr>
            </a:lvl4pPr>
            <a:lvl5pPr marL="1828800" algn="l" defTabSz="914400" rtl="0" eaLnBrk="1" latinLnBrk="0" hangingPunct="1">
              <a:defRPr lang="ja-JP" sz="1800" kern="1200">
                <a:solidFill>
                  <a:schemeClr val="tx1"/>
                </a:solidFill>
                <a:latin typeface="+mn-lt"/>
                <a:ea typeface="+mn-ea"/>
                <a:cs typeface="+mn-cs"/>
              </a:defRPr>
            </a:lvl5pPr>
            <a:lvl6pPr marL="2286000" algn="l" defTabSz="914400" rtl="0" eaLnBrk="1" latinLnBrk="0" hangingPunct="1">
              <a:defRPr lang="ja-JP" sz="1800" kern="1200">
                <a:solidFill>
                  <a:schemeClr val="tx1"/>
                </a:solidFill>
                <a:latin typeface="+mn-lt"/>
                <a:ea typeface="+mn-ea"/>
                <a:cs typeface="+mn-cs"/>
              </a:defRPr>
            </a:lvl6pPr>
            <a:lvl7pPr marL="2743200" algn="l" defTabSz="914400" rtl="0" eaLnBrk="1" latinLnBrk="0" hangingPunct="1">
              <a:defRPr lang="ja-JP" sz="1800" kern="1200">
                <a:solidFill>
                  <a:schemeClr val="tx1"/>
                </a:solidFill>
                <a:latin typeface="+mn-lt"/>
                <a:ea typeface="+mn-ea"/>
                <a:cs typeface="+mn-cs"/>
              </a:defRPr>
            </a:lvl7pPr>
            <a:lvl8pPr marL="3200400" algn="l" defTabSz="914400" rtl="0" eaLnBrk="1" latinLnBrk="0" hangingPunct="1">
              <a:defRPr lang="ja-JP" sz="1800" kern="1200">
                <a:solidFill>
                  <a:schemeClr val="tx1"/>
                </a:solidFill>
                <a:latin typeface="+mn-lt"/>
                <a:ea typeface="+mn-ea"/>
                <a:cs typeface="+mn-cs"/>
              </a:defRPr>
            </a:lvl8pPr>
            <a:lvl9pPr marL="3657600" algn="l" defTabSz="914400" rtl="0" eaLnBrk="1" latinLnBrk="0" hangingPunct="1">
              <a:defRPr lang="ja-JP" sz="1800" kern="1200">
                <a:solidFill>
                  <a:schemeClr val="tx1"/>
                </a:solidFill>
                <a:latin typeface="+mn-lt"/>
                <a:ea typeface="+mn-ea"/>
                <a:cs typeface="+mn-cs"/>
              </a:defRPr>
            </a:lvl9pPr>
          </a:lstStyle>
          <a:p>
            <a:r>
              <a:rPr lang="ja-JP" altLang="en-US" sz="825" dirty="0">
                <a:solidFill>
                  <a:srgbClr val="333333"/>
                </a:solidFill>
                <a:latin typeface="みんなの文字ゴStd M" panose="020B0400000000000000" pitchFamily="34" charset="-128"/>
                <a:ea typeface="みんなの文字ゴStd M" panose="020B0400000000000000" pitchFamily="34" charset="-128"/>
              </a:rPr>
              <a:t>技能検定試験</a:t>
            </a:r>
            <a:endParaRPr lang="en-US" altLang="ja-JP" sz="825" dirty="0">
              <a:solidFill>
                <a:srgbClr val="333333"/>
              </a:solidFill>
              <a:latin typeface="みんなの文字ゴStd M" panose="020B0400000000000000" pitchFamily="34" charset="-128"/>
              <a:ea typeface="みんなの文字ゴStd M" panose="020B0400000000000000" pitchFamily="34" charset="-128"/>
            </a:endParaRPr>
          </a:p>
          <a:p>
            <a:r>
              <a:rPr lang="ja-JP" altLang="en-US" sz="825" dirty="0">
                <a:solidFill>
                  <a:srgbClr val="333333"/>
                </a:solidFill>
                <a:latin typeface="みんなの文字ゴStd M" panose="020B0400000000000000" pitchFamily="34" charset="-128"/>
                <a:ea typeface="みんなの文字ゴStd M" panose="020B0400000000000000" pitchFamily="34" charset="-128"/>
              </a:rPr>
              <a:t>日本語能力</a:t>
            </a:r>
            <a:r>
              <a:rPr lang="en-US" altLang="ja-JP" sz="825" dirty="0">
                <a:solidFill>
                  <a:srgbClr val="333333"/>
                </a:solidFill>
                <a:latin typeface="みんなの文字ゴStd M" panose="020B0400000000000000" pitchFamily="34" charset="-128"/>
                <a:ea typeface="みんなの文字ゴStd M" panose="020B0400000000000000" pitchFamily="34" charset="-128"/>
              </a:rPr>
              <a:t>A2</a:t>
            </a:r>
            <a:endParaRPr lang="ja-JP" altLang="en-US" sz="600" dirty="0">
              <a:latin typeface="みんなの文字ゴStd M" panose="020B0400000000000000" pitchFamily="34" charset="-128"/>
              <a:ea typeface="みんなの文字ゴStd M" panose="020B0400000000000000" pitchFamily="34" charset="-128"/>
            </a:endParaRPr>
          </a:p>
        </p:txBody>
      </p:sp>
      <p:sp>
        <p:nvSpPr>
          <p:cNvPr id="53" name="四角形: 角を丸くする 52">
            <a:extLst>
              <a:ext uri="{FF2B5EF4-FFF2-40B4-BE49-F238E27FC236}">
                <a16:creationId xmlns:a16="http://schemas.microsoft.com/office/drawing/2014/main" id="{07D1599E-798E-C359-4928-3773D5D4A86E}"/>
              </a:ext>
            </a:extLst>
          </p:cNvPr>
          <p:cNvSpPr/>
          <p:nvPr/>
        </p:nvSpPr>
        <p:spPr>
          <a:xfrm>
            <a:off x="4295707" y="3153178"/>
            <a:ext cx="1247395" cy="386939"/>
          </a:xfrm>
          <a:prstGeom prst="roundRect">
            <a:avLst/>
          </a:prstGeom>
          <a:solidFill>
            <a:srgbClr val="92D050"/>
          </a:solidFill>
          <a:ln w="38100">
            <a:noFill/>
          </a:ln>
        </p:spPr>
        <p:style>
          <a:lnRef idx="2">
            <a:schemeClr val="accent5"/>
          </a:lnRef>
          <a:fillRef idx="1">
            <a:schemeClr val="lt1"/>
          </a:fillRef>
          <a:effectRef idx="0">
            <a:schemeClr val="accent5"/>
          </a:effectRef>
          <a:fontRef idx="minor">
            <a:schemeClr val="dk1"/>
          </a:fontRef>
        </p:style>
        <p:txBody>
          <a:bodyPr rtlCol="0" anchor="ctr"/>
          <a:lstStyle>
            <a:defPPr rtl="0">
              <a:defRPr lang="ja-JP"/>
            </a:defPPr>
            <a:lvl1pPr marL="0" algn="l" defTabSz="914400" rtl="0" eaLnBrk="1" latinLnBrk="0" hangingPunct="1">
              <a:defRPr lang="ja-JP" sz="1800" kern="1200">
                <a:solidFill>
                  <a:schemeClr val="dk1"/>
                </a:solidFill>
                <a:latin typeface="+mn-lt"/>
                <a:ea typeface="+mn-ea"/>
                <a:cs typeface="+mn-cs"/>
              </a:defRPr>
            </a:lvl1pPr>
            <a:lvl2pPr marL="457200" algn="l" defTabSz="914400" rtl="0" eaLnBrk="1" latinLnBrk="0" hangingPunct="1">
              <a:defRPr lang="ja-JP" sz="1800" kern="1200">
                <a:solidFill>
                  <a:schemeClr val="dk1"/>
                </a:solidFill>
                <a:latin typeface="+mn-lt"/>
                <a:ea typeface="+mn-ea"/>
                <a:cs typeface="+mn-cs"/>
              </a:defRPr>
            </a:lvl2pPr>
            <a:lvl3pPr marL="914400" algn="l" defTabSz="914400" rtl="0" eaLnBrk="1" latinLnBrk="0" hangingPunct="1">
              <a:defRPr lang="ja-JP" sz="1800" kern="1200">
                <a:solidFill>
                  <a:schemeClr val="dk1"/>
                </a:solidFill>
                <a:latin typeface="+mn-lt"/>
                <a:ea typeface="+mn-ea"/>
                <a:cs typeface="+mn-cs"/>
              </a:defRPr>
            </a:lvl3pPr>
            <a:lvl4pPr marL="1371600" algn="l" defTabSz="914400" rtl="0" eaLnBrk="1" latinLnBrk="0" hangingPunct="1">
              <a:defRPr lang="ja-JP" sz="1800" kern="1200">
                <a:solidFill>
                  <a:schemeClr val="dk1"/>
                </a:solidFill>
                <a:latin typeface="+mn-lt"/>
                <a:ea typeface="+mn-ea"/>
                <a:cs typeface="+mn-cs"/>
              </a:defRPr>
            </a:lvl4pPr>
            <a:lvl5pPr marL="1828800" algn="l" defTabSz="914400" rtl="0" eaLnBrk="1" latinLnBrk="0" hangingPunct="1">
              <a:defRPr lang="ja-JP" sz="1800" kern="1200">
                <a:solidFill>
                  <a:schemeClr val="dk1"/>
                </a:solidFill>
                <a:latin typeface="+mn-lt"/>
                <a:ea typeface="+mn-ea"/>
                <a:cs typeface="+mn-cs"/>
              </a:defRPr>
            </a:lvl5pPr>
            <a:lvl6pPr marL="2286000" algn="l" defTabSz="914400" rtl="0" eaLnBrk="1" latinLnBrk="0" hangingPunct="1">
              <a:defRPr lang="ja-JP" sz="1800" kern="1200">
                <a:solidFill>
                  <a:schemeClr val="dk1"/>
                </a:solidFill>
                <a:latin typeface="+mn-lt"/>
                <a:ea typeface="+mn-ea"/>
                <a:cs typeface="+mn-cs"/>
              </a:defRPr>
            </a:lvl6pPr>
            <a:lvl7pPr marL="2743200" algn="l" defTabSz="914400" rtl="0" eaLnBrk="1" latinLnBrk="0" hangingPunct="1">
              <a:defRPr lang="ja-JP" sz="1800" kern="1200">
                <a:solidFill>
                  <a:schemeClr val="dk1"/>
                </a:solidFill>
                <a:latin typeface="+mn-lt"/>
                <a:ea typeface="+mn-ea"/>
                <a:cs typeface="+mn-cs"/>
              </a:defRPr>
            </a:lvl7pPr>
            <a:lvl8pPr marL="3200400" algn="l" defTabSz="914400" rtl="0" eaLnBrk="1" latinLnBrk="0" hangingPunct="1">
              <a:defRPr lang="ja-JP" sz="1800" kern="1200">
                <a:solidFill>
                  <a:schemeClr val="dk1"/>
                </a:solidFill>
                <a:latin typeface="+mn-lt"/>
                <a:ea typeface="+mn-ea"/>
                <a:cs typeface="+mn-cs"/>
              </a:defRPr>
            </a:lvl8pPr>
            <a:lvl9pPr marL="3657600" algn="l" defTabSz="914400" rtl="0" eaLnBrk="1" latinLnBrk="0" hangingPunct="1">
              <a:defRPr lang="ja-JP" sz="1800" kern="1200">
                <a:solidFill>
                  <a:schemeClr val="dk1"/>
                </a:solidFill>
                <a:latin typeface="+mn-lt"/>
                <a:ea typeface="+mn-ea"/>
                <a:cs typeface="+mn-cs"/>
              </a:defRPr>
            </a:lvl9pPr>
          </a:lstStyle>
          <a:p>
            <a:pPr algn="ctr"/>
            <a:r>
              <a:rPr lang="ja-JP" altLang="en-US" sz="675" dirty="0">
                <a:solidFill>
                  <a:schemeClr val="bg1"/>
                </a:solidFill>
                <a:latin typeface="みんなの文字ゴStd M" panose="020B0400000000000000" pitchFamily="34" charset="-128"/>
                <a:ea typeface="みんなの文字ゴStd M" panose="020B0400000000000000" pitchFamily="34" charset="-128"/>
              </a:rPr>
              <a:t>認定日本語教育機関・登録日本語教員による</a:t>
            </a:r>
            <a:endParaRPr lang="en-US" altLang="ja-JP" sz="675" dirty="0">
              <a:solidFill>
                <a:schemeClr val="bg1"/>
              </a:solidFill>
              <a:latin typeface="みんなの文字ゴStd M" panose="020B0400000000000000" pitchFamily="34" charset="-128"/>
              <a:ea typeface="みんなの文字ゴStd M" panose="020B0400000000000000" pitchFamily="34" charset="-128"/>
            </a:endParaRPr>
          </a:p>
          <a:p>
            <a:pPr algn="ctr"/>
            <a:r>
              <a:rPr kumimoji="1" lang="en-US" altLang="ja-JP" sz="675" dirty="0">
                <a:solidFill>
                  <a:schemeClr val="bg1"/>
                </a:solidFill>
                <a:latin typeface="みんなの文字ゴStd M" panose="020B0400000000000000" pitchFamily="34" charset="-128"/>
                <a:ea typeface="みんなの文字ゴStd M" panose="020B0400000000000000" pitchFamily="34" charset="-128"/>
              </a:rPr>
              <a:t>100</a:t>
            </a:r>
            <a:r>
              <a:rPr kumimoji="1" lang="ja-JP" altLang="en-US" sz="675" dirty="0">
                <a:solidFill>
                  <a:schemeClr val="bg1"/>
                </a:solidFill>
                <a:latin typeface="みんなの文字ゴStd M" panose="020B0400000000000000" pitchFamily="34" charset="-128"/>
                <a:ea typeface="みんなの文字ゴStd M" panose="020B0400000000000000" pitchFamily="34" charset="-128"/>
              </a:rPr>
              <a:t>時間以上の講習</a:t>
            </a:r>
          </a:p>
        </p:txBody>
      </p:sp>
      <p:sp>
        <p:nvSpPr>
          <p:cNvPr id="54" name="四角形: 角を丸くする 53">
            <a:extLst>
              <a:ext uri="{FF2B5EF4-FFF2-40B4-BE49-F238E27FC236}">
                <a16:creationId xmlns:a16="http://schemas.microsoft.com/office/drawing/2014/main" id="{B41F7E2C-1EFA-3DA2-1BF8-0CB0D143AAB2}"/>
              </a:ext>
            </a:extLst>
          </p:cNvPr>
          <p:cNvSpPr/>
          <p:nvPr/>
        </p:nvSpPr>
        <p:spPr>
          <a:xfrm>
            <a:off x="4336958" y="2170657"/>
            <a:ext cx="1150734" cy="314783"/>
          </a:xfrm>
          <a:prstGeom prst="roundRect">
            <a:avLst/>
          </a:prstGeom>
          <a:solidFill>
            <a:srgbClr val="92D050"/>
          </a:solidFill>
          <a:ln w="38100">
            <a:noFill/>
          </a:ln>
        </p:spPr>
        <p:style>
          <a:lnRef idx="2">
            <a:schemeClr val="accent5"/>
          </a:lnRef>
          <a:fillRef idx="1">
            <a:schemeClr val="lt1"/>
          </a:fillRef>
          <a:effectRef idx="0">
            <a:schemeClr val="accent5"/>
          </a:effectRef>
          <a:fontRef idx="minor">
            <a:schemeClr val="dk1"/>
          </a:fontRef>
        </p:style>
        <p:txBody>
          <a:bodyPr rtlCol="0" anchor="ctr"/>
          <a:lstStyle>
            <a:defPPr rtl="0">
              <a:defRPr lang="ja-JP"/>
            </a:defPPr>
            <a:lvl1pPr marL="0" algn="l" defTabSz="914400" rtl="0" eaLnBrk="1" latinLnBrk="0" hangingPunct="1">
              <a:defRPr lang="ja-JP" sz="1800" kern="1200">
                <a:solidFill>
                  <a:schemeClr val="dk1"/>
                </a:solidFill>
                <a:latin typeface="+mn-lt"/>
                <a:ea typeface="+mn-ea"/>
                <a:cs typeface="+mn-cs"/>
              </a:defRPr>
            </a:lvl1pPr>
            <a:lvl2pPr marL="457200" algn="l" defTabSz="914400" rtl="0" eaLnBrk="1" latinLnBrk="0" hangingPunct="1">
              <a:defRPr lang="ja-JP" sz="1800" kern="1200">
                <a:solidFill>
                  <a:schemeClr val="dk1"/>
                </a:solidFill>
                <a:latin typeface="+mn-lt"/>
                <a:ea typeface="+mn-ea"/>
                <a:cs typeface="+mn-cs"/>
              </a:defRPr>
            </a:lvl2pPr>
            <a:lvl3pPr marL="914400" algn="l" defTabSz="914400" rtl="0" eaLnBrk="1" latinLnBrk="0" hangingPunct="1">
              <a:defRPr lang="ja-JP" sz="1800" kern="1200">
                <a:solidFill>
                  <a:schemeClr val="dk1"/>
                </a:solidFill>
                <a:latin typeface="+mn-lt"/>
                <a:ea typeface="+mn-ea"/>
                <a:cs typeface="+mn-cs"/>
              </a:defRPr>
            </a:lvl3pPr>
            <a:lvl4pPr marL="1371600" algn="l" defTabSz="914400" rtl="0" eaLnBrk="1" latinLnBrk="0" hangingPunct="1">
              <a:defRPr lang="ja-JP" sz="1800" kern="1200">
                <a:solidFill>
                  <a:schemeClr val="dk1"/>
                </a:solidFill>
                <a:latin typeface="+mn-lt"/>
                <a:ea typeface="+mn-ea"/>
                <a:cs typeface="+mn-cs"/>
              </a:defRPr>
            </a:lvl4pPr>
            <a:lvl5pPr marL="1828800" algn="l" defTabSz="914400" rtl="0" eaLnBrk="1" latinLnBrk="0" hangingPunct="1">
              <a:defRPr lang="ja-JP" sz="1800" kern="1200">
                <a:solidFill>
                  <a:schemeClr val="dk1"/>
                </a:solidFill>
                <a:latin typeface="+mn-lt"/>
                <a:ea typeface="+mn-ea"/>
                <a:cs typeface="+mn-cs"/>
              </a:defRPr>
            </a:lvl5pPr>
            <a:lvl6pPr marL="2286000" algn="l" defTabSz="914400" rtl="0" eaLnBrk="1" latinLnBrk="0" hangingPunct="1">
              <a:defRPr lang="ja-JP" sz="1800" kern="1200">
                <a:solidFill>
                  <a:schemeClr val="dk1"/>
                </a:solidFill>
                <a:latin typeface="+mn-lt"/>
                <a:ea typeface="+mn-ea"/>
                <a:cs typeface="+mn-cs"/>
              </a:defRPr>
            </a:lvl6pPr>
            <a:lvl7pPr marL="2743200" algn="l" defTabSz="914400" rtl="0" eaLnBrk="1" latinLnBrk="0" hangingPunct="1">
              <a:defRPr lang="ja-JP" sz="1800" kern="1200">
                <a:solidFill>
                  <a:schemeClr val="dk1"/>
                </a:solidFill>
                <a:latin typeface="+mn-lt"/>
                <a:ea typeface="+mn-ea"/>
                <a:cs typeface="+mn-cs"/>
              </a:defRPr>
            </a:lvl7pPr>
            <a:lvl8pPr marL="3200400" algn="l" defTabSz="914400" rtl="0" eaLnBrk="1" latinLnBrk="0" hangingPunct="1">
              <a:defRPr lang="ja-JP" sz="1800" kern="1200">
                <a:solidFill>
                  <a:schemeClr val="dk1"/>
                </a:solidFill>
                <a:latin typeface="+mn-lt"/>
                <a:ea typeface="+mn-ea"/>
                <a:cs typeface="+mn-cs"/>
              </a:defRPr>
            </a:lvl8pPr>
            <a:lvl9pPr marL="3657600" algn="l" defTabSz="914400" rtl="0" eaLnBrk="1" latinLnBrk="0" hangingPunct="1">
              <a:defRPr lang="ja-JP" sz="1800" kern="1200">
                <a:solidFill>
                  <a:schemeClr val="dk1"/>
                </a:solidFill>
                <a:latin typeface="+mn-lt"/>
                <a:ea typeface="+mn-ea"/>
                <a:cs typeface="+mn-cs"/>
              </a:defRPr>
            </a:lvl9pPr>
          </a:lstStyle>
          <a:p>
            <a:pPr algn="ctr"/>
            <a:r>
              <a:rPr lang="ja-JP" altLang="en-US" sz="675" dirty="0">
                <a:solidFill>
                  <a:schemeClr val="bg1"/>
                </a:solidFill>
                <a:latin typeface="みんなの文字ゴStd M" panose="020B0400000000000000" pitchFamily="34" charset="-128"/>
                <a:ea typeface="みんなの文字ゴStd M" panose="020B0400000000000000" pitchFamily="34" charset="-128"/>
              </a:rPr>
              <a:t>認定日本語教育機関・登録日本語教員による</a:t>
            </a:r>
            <a:endParaRPr lang="en-US" altLang="ja-JP" sz="675" dirty="0">
              <a:solidFill>
                <a:schemeClr val="bg1"/>
              </a:solidFill>
              <a:latin typeface="みんなの文字ゴStd M" panose="020B0400000000000000" pitchFamily="34" charset="-128"/>
              <a:ea typeface="みんなの文字ゴStd M" panose="020B0400000000000000" pitchFamily="34" charset="-128"/>
            </a:endParaRPr>
          </a:p>
          <a:p>
            <a:pPr algn="ctr"/>
            <a:r>
              <a:rPr kumimoji="1" lang="en-US" altLang="ja-JP" sz="675" dirty="0">
                <a:solidFill>
                  <a:schemeClr val="bg1"/>
                </a:solidFill>
                <a:latin typeface="みんなの文字ゴStd M" panose="020B0400000000000000" pitchFamily="34" charset="-128"/>
                <a:ea typeface="みんなの文字ゴStd M" panose="020B0400000000000000" pitchFamily="34" charset="-128"/>
              </a:rPr>
              <a:t>100</a:t>
            </a:r>
            <a:r>
              <a:rPr kumimoji="1" lang="ja-JP" altLang="en-US" sz="675" dirty="0">
                <a:solidFill>
                  <a:schemeClr val="bg1"/>
                </a:solidFill>
                <a:latin typeface="みんなの文字ゴStd M" panose="020B0400000000000000" pitchFamily="34" charset="-128"/>
                <a:ea typeface="みんなの文字ゴStd M" panose="020B0400000000000000" pitchFamily="34" charset="-128"/>
              </a:rPr>
              <a:t>時間以上の講習</a:t>
            </a:r>
          </a:p>
        </p:txBody>
      </p:sp>
      <p:sp>
        <p:nvSpPr>
          <p:cNvPr id="57" name="テキスト ボックス 25">
            <a:extLst>
              <a:ext uri="{FF2B5EF4-FFF2-40B4-BE49-F238E27FC236}">
                <a16:creationId xmlns:a16="http://schemas.microsoft.com/office/drawing/2014/main" id="{869996F7-EA5D-23DF-DA24-7D7FD589599E}"/>
              </a:ext>
            </a:extLst>
          </p:cNvPr>
          <p:cNvSpPr txBox="1"/>
          <p:nvPr/>
        </p:nvSpPr>
        <p:spPr>
          <a:xfrm>
            <a:off x="1800548" y="3446946"/>
            <a:ext cx="980854" cy="323165"/>
          </a:xfrm>
          <a:prstGeom prst="rect">
            <a:avLst/>
          </a:prstGeom>
          <a:noFill/>
        </p:spPr>
        <p:txBody>
          <a:bodyPr wrap="square">
            <a:spAutoFit/>
          </a:bodyPr>
          <a:lstStyle>
            <a:defPPr rtl="0">
              <a:defRPr lang="ja-JP"/>
            </a:defPPr>
            <a:lvl1pPr>
              <a:defRPr sz="1200"/>
            </a:lvl1pPr>
            <a:lvl2pPr marL="457200" algn="l" defTabSz="914400" rtl="0" eaLnBrk="1" latinLnBrk="0" hangingPunct="1">
              <a:defRPr lang="ja-JP" sz="1800" kern="1200">
                <a:solidFill>
                  <a:schemeClr val="tx1"/>
                </a:solidFill>
                <a:latin typeface="+mn-lt"/>
                <a:ea typeface="+mn-ea"/>
                <a:cs typeface="+mn-cs"/>
              </a:defRPr>
            </a:lvl2pPr>
            <a:lvl3pPr marL="914400" algn="l" defTabSz="914400" rtl="0" eaLnBrk="1" latinLnBrk="0" hangingPunct="1">
              <a:defRPr lang="ja-JP" sz="1800" kern="1200">
                <a:solidFill>
                  <a:schemeClr val="tx1"/>
                </a:solidFill>
                <a:latin typeface="+mn-lt"/>
                <a:ea typeface="+mn-ea"/>
                <a:cs typeface="+mn-cs"/>
              </a:defRPr>
            </a:lvl3pPr>
            <a:lvl4pPr marL="1371600" algn="l" defTabSz="914400" rtl="0" eaLnBrk="1" latinLnBrk="0" hangingPunct="1">
              <a:defRPr lang="ja-JP" sz="1800" kern="1200">
                <a:solidFill>
                  <a:schemeClr val="tx1"/>
                </a:solidFill>
                <a:latin typeface="+mn-lt"/>
                <a:ea typeface="+mn-ea"/>
                <a:cs typeface="+mn-cs"/>
              </a:defRPr>
            </a:lvl4pPr>
            <a:lvl5pPr marL="1828800" algn="l" defTabSz="914400" rtl="0" eaLnBrk="1" latinLnBrk="0" hangingPunct="1">
              <a:defRPr lang="ja-JP" sz="1800" kern="1200">
                <a:solidFill>
                  <a:schemeClr val="tx1"/>
                </a:solidFill>
                <a:latin typeface="+mn-lt"/>
                <a:ea typeface="+mn-ea"/>
                <a:cs typeface="+mn-cs"/>
              </a:defRPr>
            </a:lvl5pPr>
            <a:lvl6pPr marL="2286000" algn="l" defTabSz="914400" rtl="0" eaLnBrk="1" latinLnBrk="0" hangingPunct="1">
              <a:defRPr lang="ja-JP" sz="1800" kern="1200">
                <a:solidFill>
                  <a:schemeClr val="tx1"/>
                </a:solidFill>
                <a:latin typeface="+mn-lt"/>
                <a:ea typeface="+mn-ea"/>
                <a:cs typeface="+mn-cs"/>
              </a:defRPr>
            </a:lvl6pPr>
            <a:lvl7pPr marL="2743200" algn="l" defTabSz="914400" rtl="0" eaLnBrk="1" latinLnBrk="0" hangingPunct="1">
              <a:defRPr lang="ja-JP" sz="1800" kern="1200">
                <a:solidFill>
                  <a:schemeClr val="tx1"/>
                </a:solidFill>
                <a:latin typeface="+mn-lt"/>
                <a:ea typeface="+mn-ea"/>
                <a:cs typeface="+mn-cs"/>
              </a:defRPr>
            </a:lvl7pPr>
            <a:lvl8pPr marL="3200400" algn="l" defTabSz="914400" rtl="0" eaLnBrk="1" latinLnBrk="0" hangingPunct="1">
              <a:defRPr lang="ja-JP" sz="1800" kern="1200">
                <a:solidFill>
                  <a:schemeClr val="tx1"/>
                </a:solidFill>
                <a:latin typeface="+mn-lt"/>
                <a:ea typeface="+mn-ea"/>
                <a:cs typeface="+mn-cs"/>
              </a:defRPr>
            </a:lvl8pPr>
            <a:lvl9pPr marL="3657600" algn="l" defTabSz="914400" rtl="0" eaLnBrk="1" latinLnBrk="0" hangingPunct="1">
              <a:defRPr lang="ja-JP" sz="1800" kern="1200">
                <a:solidFill>
                  <a:schemeClr val="tx1"/>
                </a:solidFill>
                <a:latin typeface="+mn-lt"/>
                <a:ea typeface="+mn-ea"/>
                <a:cs typeface="+mn-cs"/>
              </a:defRPr>
            </a:lvl9pPr>
          </a:lstStyle>
          <a:p>
            <a:r>
              <a:rPr lang="ja-JP" altLang="en-US" sz="1500" dirty="0">
                <a:solidFill>
                  <a:srgbClr val="FF0000"/>
                </a:solidFill>
              </a:rPr>
              <a:t>試験なし</a:t>
            </a:r>
          </a:p>
        </p:txBody>
      </p:sp>
      <p:sp>
        <p:nvSpPr>
          <p:cNvPr id="58" name="テキスト ボックス 25">
            <a:extLst>
              <a:ext uri="{FF2B5EF4-FFF2-40B4-BE49-F238E27FC236}">
                <a16:creationId xmlns:a16="http://schemas.microsoft.com/office/drawing/2014/main" id="{4C438FB9-C0DE-D01B-E381-597817F1B1E8}"/>
              </a:ext>
            </a:extLst>
          </p:cNvPr>
          <p:cNvSpPr txBox="1"/>
          <p:nvPr/>
        </p:nvSpPr>
        <p:spPr>
          <a:xfrm>
            <a:off x="2033815" y="1519829"/>
            <a:ext cx="980854" cy="276999"/>
          </a:xfrm>
          <a:prstGeom prst="rect">
            <a:avLst/>
          </a:prstGeom>
          <a:noFill/>
        </p:spPr>
        <p:txBody>
          <a:bodyPr wrap="square">
            <a:spAutoFit/>
          </a:bodyPr>
          <a:lstStyle>
            <a:defPPr rtl="0">
              <a:defRPr lang="ja-JP"/>
            </a:defPPr>
            <a:lvl1pPr>
              <a:defRPr sz="1200"/>
            </a:lvl1pPr>
            <a:lvl2pPr marL="457200" algn="l" defTabSz="914400" rtl="0" eaLnBrk="1" latinLnBrk="0" hangingPunct="1">
              <a:defRPr lang="ja-JP" sz="1800" kern="1200">
                <a:solidFill>
                  <a:schemeClr val="tx1"/>
                </a:solidFill>
                <a:latin typeface="+mn-lt"/>
                <a:ea typeface="+mn-ea"/>
                <a:cs typeface="+mn-cs"/>
              </a:defRPr>
            </a:lvl2pPr>
            <a:lvl3pPr marL="914400" algn="l" defTabSz="914400" rtl="0" eaLnBrk="1" latinLnBrk="0" hangingPunct="1">
              <a:defRPr lang="ja-JP" sz="1800" kern="1200">
                <a:solidFill>
                  <a:schemeClr val="tx1"/>
                </a:solidFill>
                <a:latin typeface="+mn-lt"/>
                <a:ea typeface="+mn-ea"/>
                <a:cs typeface="+mn-cs"/>
              </a:defRPr>
            </a:lvl3pPr>
            <a:lvl4pPr marL="1371600" algn="l" defTabSz="914400" rtl="0" eaLnBrk="1" latinLnBrk="0" hangingPunct="1">
              <a:defRPr lang="ja-JP" sz="1800" kern="1200">
                <a:solidFill>
                  <a:schemeClr val="tx1"/>
                </a:solidFill>
                <a:latin typeface="+mn-lt"/>
                <a:ea typeface="+mn-ea"/>
                <a:cs typeface="+mn-cs"/>
              </a:defRPr>
            </a:lvl4pPr>
            <a:lvl5pPr marL="1828800" algn="l" defTabSz="914400" rtl="0" eaLnBrk="1" latinLnBrk="0" hangingPunct="1">
              <a:defRPr lang="ja-JP" sz="1800" kern="1200">
                <a:solidFill>
                  <a:schemeClr val="tx1"/>
                </a:solidFill>
                <a:latin typeface="+mn-lt"/>
                <a:ea typeface="+mn-ea"/>
                <a:cs typeface="+mn-cs"/>
              </a:defRPr>
            </a:lvl5pPr>
            <a:lvl6pPr marL="2286000" algn="l" defTabSz="914400" rtl="0" eaLnBrk="1" latinLnBrk="0" hangingPunct="1">
              <a:defRPr lang="ja-JP" sz="1800" kern="1200">
                <a:solidFill>
                  <a:schemeClr val="tx1"/>
                </a:solidFill>
                <a:latin typeface="+mn-lt"/>
                <a:ea typeface="+mn-ea"/>
                <a:cs typeface="+mn-cs"/>
              </a:defRPr>
            </a:lvl6pPr>
            <a:lvl7pPr marL="2743200" algn="l" defTabSz="914400" rtl="0" eaLnBrk="1" latinLnBrk="0" hangingPunct="1">
              <a:defRPr lang="ja-JP" sz="1800" kern="1200">
                <a:solidFill>
                  <a:schemeClr val="tx1"/>
                </a:solidFill>
                <a:latin typeface="+mn-lt"/>
                <a:ea typeface="+mn-ea"/>
                <a:cs typeface="+mn-cs"/>
              </a:defRPr>
            </a:lvl7pPr>
            <a:lvl8pPr marL="3200400" algn="l" defTabSz="914400" rtl="0" eaLnBrk="1" latinLnBrk="0" hangingPunct="1">
              <a:defRPr lang="ja-JP" sz="1800" kern="1200">
                <a:solidFill>
                  <a:schemeClr val="tx1"/>
                </a:solidFill>
                <a:latin typeface="+mn-lt"/>
                <a:ea typeface="+mn-ea"/>
                <a:cs typeface="+mn-cs"/>
              </a:defRPr>
            </a:lvl8pPr>
            <a:lvl9pPr marL="3657600" algn="l" defTabSz="914400" rtl="0" eaLnBrk="1" latinLnBrk="0" hangingPunct="1">
              <a:defRPr lang="ja-JP" sz="1800" kern="1200">
                <a:solidFill>
                  <a:schemeClr val="tx1"/>
                </a:solidFill>
                <a:latin typeface="+mn-lt"/>
                <a:ea typeface="+mn-ea"/>
                <a:cs typeface="+mn-cs"/>
              </a:defRPr>
            </a:lvl9pPr>
          </a:lstStyle>
          <a:p>
            <a:r>
              <a:rPr lang="ja-JP" altLang="en-US" dirty="0">
                <a:solidFill>
                  <a:srgbClr val="FF0000"/>
                </a:solidFill>
              </a:rPr>
              <a:t>試験なし</a:t>
            </a:r>
          </a:p>
        </p:txBody>
      </p:sp>
      <p:sp>
        <p:nvSpPr>
          <p:cNvPr id="60" name="吹き出し: 折線 (強調線付き) 59">
            <a:extLst>
              <a:ext uri="{FF2B5EF4-FFF2-40B4-BE49-F238E27FC236}">
                <a16:creationId xmlns:a16="http://schemas.microsoft.com/office/drawing/2014/main" id="{56CFC389-280E-F777-B9DE-9C6B12DE3859}"/>
              </a:ext>
            </a:extLst>
          </p:cNvPr>
          <p:cNvSpPr/>
          <p:nvPr/>
        </p:nvSpPr>
        <p:spPr>
          <a:xfrm>
            <a:off x="7408392" y="335477"/>
            <a:ext cx="1614292" cy="724938"/>
          </a:xfrm>
          <a:prstGeom prst="accentCallout2">
            <a:avLst>
              <a:gd name="adj1" fmla="val 61774"/>
              <a:gd name="adj2" fmla="val -5016"/>
              <a:gd name="adj3" fmla="val 117173"/>
              <a:gd name="adj4" fmla="val -18820"/>
              <a:gd name="adj5" fmla="val 167841"/>
              <a:gd name="adj6" fmla="val -149867"/>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r>
              <a:rPr kumimoji="1" lang="ja-JP" altLang="en-US" sz="1000" dirty="0"/>
              <a:t>ポイント</a:t>
            </a:r>
            <a:r>
              <a:rPr kumimoji="1" lang="en-US" altLang="ja-JP" sz="1000" dirty="0"/>
              <a:t>Ⅲ</a:t>
            </a:r>
          </a:p>
          <a:p>
            <a:r>
              <a:rPr kumimoji="1" lang="ja-JP" altLang="en-US" sz="1000" dirty="0">
                <a:solidFill>
                  <a:srgbClr val="FF0000"/>
                </a:solidFill>
              </a:rPr>
              <a:t>日本語</a:t>
            </a:r>
            <a:r>
              <a:rPr kumimoji="1" lang="en-US" altLang="ja-JP" sz="1000" dirty="0">
                <a:solidFill>
                  <a:srgbClr val="FF0000"/>
                </a:solidFill>
              </a:rPr>
              <a:t>A2</a:t>
            </a:r>
            <a:r>
              <a:rPr kumimoji="1" lang="ja-JP" altLang="en-US" sz="1000" dirty="0">
                <a:solidFill>
                  <a:srgbClr val="FF0000"/>
                </a:solidFill>
              </a:rPr>
              <a:t>＋技能検定試験</a:t>
            </a:r>
            <a:r>
              <a:rPr kumimoji="1" lang="ja-JP" altLang="en-US" sz="1000" dirty="0"/>
              <a:t>の合格が特定技能</a:t>
            </a:r>
            <a:r>
              <a:rPr kumimoji="1" lang="en-US" altLang="ja-JP" sz="1000" dirty="0"/>
              <a:t>1</a:t>
            </a:r>
            <a:r>
              <a:rPr kumimoji="1" lang="ja-JP" altLang="en-US" sz="1000" dirty="0"/>
              <a:t>号の在留資格の条件</a:t>
            </a:r>
          </a:p>
        </p:txBody>
      </p:sp>
      <p:sp>
        <p:nvSpPr>
          <p:cNvPr id="3" name="吹き出し: 折線 (強調線付き) 2">
            <a:extLst>
              <a:ext uri="{FF2B5EF4-FFF2-40B4-BE49-F238E27FC236}">
                <a16:creationId xmlns:a16="http://schemas.microsoft.com/office/drawing/2014/main" id="{B44474D0-2E9C-D8E9-F28C-26E25C633FBF}"/>
              </a:ext>
            </a:extLst>
          </p:cNvPr>
          <p:cNvSpPr/>
          <p:nvPr/>
        </p:nvSpPr>
        <p:spPr>
          <a:xfrm>
            <a:off x="7336722" y="2802703"/>
            <a:ext cx="1672493" cy="997043"/>
          </a:xfrm>
          <a:prstGeom prst="accentCallout2">
            <a:avLst>
              <a:gd name="adj1" fmla="val 51074"/>
              <a:gd name="adj2" fmla="val 166"/>
              <a:gd name="adj3" fmla="val 71054"/>
              <a:gd name="adj4" fmla="val -32427"/>
              <a:gd name="adj5" fmla="val 63269"/>
              <a:gd name="adj6" fmla="val -96154"/>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r>
              <a:rPr kumimoji="1" lang="ja-JP" altLang="en-US" sz="900" dirty="0"/>
              <a:t>ポイント１</a:t>
            </a:r>
            <a:endParaRPr kumimoji="1" lang="en-US" altLang="ja-JP" sz="900" dirty="0"/>
          </a:p>
          <a:p>
            <a:r>
              <a:rPr kumimoji="1" lang="ja-JP" altLang="en-US" sz="900" dirty="0"/>
              <a:t>条件あり</a:t>
            </a:r>
            <a:endParaRPr kumimoji="1" lang="en-US" altLang="ja-JP" sz="900" dirty="0"/>
          </a:p>
          <a:p>
            <a:r>
              <a:rPr kumimoji="1" lang="ja-JP" altLang="en-US" sz="900" dirty="0">
                <a:solidFill>
                  <a:srgbClr val="FF0000"/>
                </a:solidFill>
              </a:rPr>
              <a:t>（</a:t>
            </a:r>
            <a:r>
              <a:rPr kumimoji="1" lang="en-US" altLang="ja-JP" sz="900" dirty="0">
                <a:solidFill>
                  <a:srgbClr val="FF0000"/>
                </a:solidFill>
              </a:rPr>
              <a:t>A1</a:t>
            </a:r>
            <a:r>
              <a:rPr kumimoji="1" lang="ja-JP" altLang="en-US" sz="900" dirty="0">
                <a:solidFill>
                  <a:srgbClr val="FF0000"/>
                </a:solidFill>
              </a:rPr>
              <a:t>不合格であれば）１００時間の講習</a:t>
            </a:r>
            <a:endParaRPr kumimoji="1" lang="en-US" altLang="ja-JP" sz="900" dirty="0">
              <a:solidFill>
                <a:srgbClr val="FF0000"/>
              </a:solidFill>
            </a:endParaRPr>
          </a:p>
          <a:p>
            <a:r>
              <a:rPr kumimoji="1" lang="ja-JP" altLang="en-US" sz="900" dirty="0">
                <a:solidFill>
                  <a:srgbClr val="FF0000"/>
                </a:solidFill>
              </a:rPr>
              <a:t>（認定日本語教育機関または登録教員が条件）</a:t>
            </a:r>
            <a:endParaRPr kumimoji="1" lang="en-US" altLang="ja-JP" sz="900" dirty="0">
              <a:solidFill>
                <a:srgbClr val="FF0000"/>
              </a:solidFill>
            </a:endParaRPr>
          </a:p>
          <a:p>
            <a:endParaRPr kumimoji="1" lang="ja-JP" altLang="en-US" sz="900" dirty="0"/>
          </a:p>
        </p:txBody>
      </p:sp>
      <p:sp>
        <p:nvSpPr>
          <p:cNvPr id="62" name="吹き出し: 折線 (強調線付き) 61">
            <a:extLst>
              <a:ext uri="{FF2B5EF4-FFF2-40B4-BE49-F238E27FC236}">
                <a16:creationId xmlns:a16="http://schemas.microsoft.com/office/drawing/2014/main" id="{04BD1B0B-8475-9CA3-7BCB-2911D1098BF8}"/>
              </a:ext>
            </a:extLst>
          </p:cNvPr>
          <p:cNvSpPr/>
          <p:nvPr/>
        </p:nvSpPr>
        <p:spPr>
          <a:xfrm>
            <a:off x="7407398" y="1488802"/>
            <a:ext cx="1540787" cy="1103511"/>
          </a:xfrm>
          <a:prstGeom prst="accentCallout2">
            <a:avLst>
              <a:gd name="adj1" fmla="val 61774"/>
              <a:gd name="adj2" fmla="val -5016"/>
              <a:gd name="adj3" fmla="val 73704"/>
              <a:gd name="adj4" fmla="val -69156"/>
              <a:gd name="adj5" fmla="val 72543"/>
              <a:gd name="adj6" fmla="val -137295"/>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r>
              <a:rPr kumimoji="1" lang="ja-JP" altLang="en-US" sz="900" dirty="0"/>
              <a:t>ポイント</a:t>
            </a:r>
            <a:r>
              <a:rPr kumimoji="1" lang="en-US" altLang="ja-JP" sz="900" dirty="0"/>
              <a:t>Ⅱ</a:t>
            </a:r>
          </a:p>
          <a:p>
            <a:r>
              <a:rPr kumimoji="1" lang="ja-JP" altLang="en-US" sz="900" dirty="0">
                <a:solidFill>
                  <a:srgbClr val="FF0000"/>
                </a:solidFill>
              </a:rPr>
              <a:t>１００時間の講習</a:t>
            </a:r>
            <a:endParaRPr kumimoji="1" lang="en-US" altLang="ja-JP" sz="900" dirty="0">
              <a:solidFill>
                <a:srgbClr val="FF0000"/>
              </a:solidFill>
            </a:endParaRPr>
          </a:p>
          <a:p>
            <a:r>
              <a:rPr kumimoji="1" lang="ja-JP" altLang="en-US" sz="900" dirty="0">
                <a:solidFill>
                  <a:srgbClr val="FF0000"/>
                </a:solidFill>
              </a:rPr>
              <a:t>（認定日本語教育機関または登録教員が実質条件）</a:t>
            </a:r>
            <a:endParaRPr kumimoji="1" lang="en-US" altLang="ja-JP" sz="900" dirty="0">
              <a:solidFill>
                <a:srgbClr val="FF0000"/>
              </a:solidFill>
            </a:endParaRPr>
          </a:p>
        </p:txBody>
      </p:sp>
      <p:sp>
        <p:nvSpPr>
          <p:cNvPr id="63" name="矢印: 右 62">
            <a:extLst>
              <a:ext uri="{FF2B5EF4-FFF2-40B4-BE49-F238E27FC236}">
                <a16:creationId xmlns:a16="http://schemas.microsoft.com/office/drawing/2014/main" id="{073C4BC0-C7B6-85F9-6ECE-D1623CC65037}"/>
              </a:ext>
            </a:extLst>
          </p:cNvPr>
          <p:cNvSpPr/>
          <p:nvPr/>
        </p:nvSpPr>
        <p:spPr>
          <a:xfrm rot="16200000">
            <a:off x="2640974" y="3204918"/>
            <a:ext cx="448682" cy="398673"/>
          </a:xfrm>
          <a:prstGeom prst="rightArrow">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rtl="0">
              <a:defRPr lang="ja-JP"/>
            </a:defPPr>
            <a:lvl1pPr marL="0" algn="l" defTabSz="914400" rtl="0" eaLnBrk="1" latinLnBrk="0" hangingPunct="1">
              <a:defRPr lang="ja-JP" sz="1800" kern="1200">
                <a:solidFill>
                  <a:schemeClr val="lt1"/>
                </a:solidFill>
                <a:latin typeface="+mn-lt"/>
                <a:ea typeface="+mn-ea"/>
                <a:cs typeface="+mn-cs"/>
              </a:defRPr>
            </a:lvl1pPr>
            <a:lvl2pPr marL="457200" algn="l" defTabSz="914400" rtl="0" eaLnBrk="1" latinLnBrk="0" hangingPunct="1">
              <a:defRPr lang="ja-JP" sz="1800" kern="1200">
                <a:solidFill>
                  <a:schemeClr val="lt1"/>
                </a:solidFill>
                <a:latin typeface="+mn-lt"/>
                <a:ea typeface="+mn-ea"/>
                <a:cs typeface="+mn-cs"/>
              </a:defRPr>
            </a:lvl2pPr>
            <a:lvl3pPr marL="914400" algn="l" defTabSz="914400" rtl="0" eaLnBrk="1" latinLnBrk="0" hangingPunct="1">
              <a:defRPr lang="ja-JP" sz="1800" kern="1200">
                <a:solidFill>
                  <a:schemeClr val="lt1"/>
                </a:solidFill>
                <a:latin typeface="+mn-lt"/>
                <a:ea typeface="+mn-ea"/>
                <a:cs typeface="+mn-cs"/>
              </a:defRPr>
            </a:lvl3pPr>
            <a:lvl4pPr marL="1371600" algn="l" defTabSz="914400" rtl="0" eaLnBrk="1" latinLnBrk="0" hangingPunct="1">
              <a:defRPr lang="ja-JP" sz="1800" kern="1200">
                <a:solidFill>
                  <a:schemeClr val="lt1"/>
                </a:solidFill>
                <a:latin typeface="+mn-lt"/>
                <a:ea typeface="+mn-ea"/>
                <a:cs typeface="+mn-cs"/>
              </a:defRPr>
            </a:lvl4pPr>
            <a:lvl5pPr marL="1828800" algn="l" defTabSz="914400" rtl="0" eaLnBrk="1" latinLnBrk="0" hangingPunct="1">
              <a:defRPr lang="ja-JP" sz="1800" kern="1200">
                <a:solidFill>
                  <a:schemeClr val="lt1"/>
                </a:solidFill>
                <a:latin typeface="+mn-lt"/>
                <a:ea typeface="+mn-ea"/>
                <a:cs typeface="+mn-cs"/>
              </a:defRPr>
            </a:lvl5pPr>
            <a:lvl6pPr marL="2286000" algn="l" defTabSz="914400" rtl="0" eaLnBrk="1" latinLnBrk="0" hangingPunct="1">
              <a:defRPr lang="ja-JP" sz="1800" kern="1200">
                <a:solidFill>
                  <a:schemeClr val="lt1"/>
                </a:solidFill>
                <a:latin typeface="+mn-lt"/>
                <a:ea typeface="+mn-ea"/>
                <a:cs typeface="+mn-cs"/>
              </a:defRPr>
            </a:lvl6pPr>
            <a:lvl7pPr marL="2743200" algn="l" defTabSz="914400" rtl="0" eaLnBrk="1" latinLnBrk="0" hangingPunct="1">
              <a:defRPr lang="ja-JP" sz="1800" kern="1200">
                <a:solidFill>
                  <a:schemeClr val="lt1"/>
                </a:solidFill>
                <a:latin typeface="+mn-lt"/>
                <a:ea typeface="+mn-ea"/>
                <a:cs typeface="+mn-cs"/>
              </a:defRPr>
            </a:lvl7pPr>
            <a:lvl8pPr marL="3200400" algn="l" defTabSz="914400" rtl="0" eaLnBrk="1" latinLnBrk="0" hangingPunct="1">
              <a:defRPr lang="ja-JP" sz="1800" kern="1200">
                <a:solidFill>
                  <a:schemeClr val="lt1"/>
                </a:solidFill>
                <a:latin typeface="+mn-lt"/>
                <a:ea typeface="+mn-ea"/>
                <a:cs typeface="+mn-cs"/>
              </a:defRPr>
            </a:lvl8pPr>
            <a:lvl9pPr marL="3657600" algn="l" defTabSz="914400" rtl="0" eaLnBrk="1" latinLnBrk="0" hangingPunct="1">
              <a:defRPr lang="ja-JP" sz="1800" kern="1200">
                <a:solidFill>
                  <a:schemeClr val="lt1"/>
                </a:solidFill>
                <a:latin typeface="+mn-lt"/>
                <a:ea typeface="+mn-ea"/>
                <a:cs typeface="+mn-cs"/>
              </a:defRPr>
            </a:lvl9pPr>
          </a:lstStyle>
          <a:p>
            <a:pPr algn="ctr"/>
            <a:endParaRPr kumimoji="1" lang="ja-JP" altLang="en-US" sz="1350"/>
          </a:p>
        </p:txBody>
      </p:sp>
      <p:sp>
        <p:nvSpPr>
          <p:cNvPr id="67" name="テキスト ボックス 25">
            <a:extLst>
              <a:ext uri="{FF2B5EF4-FFF2-40B4-BE49-F238E27FC236}">
                <a16:creationId xmlns:a16="http://schemas.microsoft.com/office/drawing/2014/main" id="{03902ED9-2206-8C78-2453-B36E0C9BC81F}"/>
              </a:ext>
            </a:extLst>
          </p:cNvPr>
          <p:cNvSpPr txBox="1"/>
          <p:nvPr/>
        </p:nvSpPr>
        <p:spPr>
          <a:xfrm>
            <a:off x="4510927" y="1703277"/>
            <a:ext cx="980854" cy="261610"/>
          </a:xfrm>
          <a:prstGeom prst="rect">
            <a:avLst/>
          </a:prstGeom>
          <a:noFill/>
        </p:spPr>
        <p:txBody>
          <a:bodyPr wrap="square">
            <a:spAutoFit/>
          </a:bodyPr>
          <a:lstStyle>
            <a:defPPr rtl="0">
              <a:defRPr lang="ja-JP"/>
            </a:defPPr>
            <a:lvl1pPr>
              <a:defRPr sz="1200"/>
            </a:lvl1pPr>
            <a:lvl2pPr marL="457200" algn="l" defTabSz="914400" rtl="0" eaLnBrk="1" latinLnBrk="0" hangingPunct="1">
              <a:defRPr lang="ja-JP" sz="1800" kern="1200">
                <a:solidFill>
                  <a:schemeClr val="tx1"/>
                </a:solidFill>
                <a:latin typeface="+mn-lt"/>
                <a:ea typeface="+mn-ea"/>
                <a:cs typeface="+mn-cs"/>
              </a:defRPr>
            </a:lvl2pPr>
            <a:lvl3pPr marL="914400" algn="l" defTabSz="914400" rtl="0" eaLnBrk="1" latinLnBrk="0" hangingPunct="1">
              <a:defRPr lang="ja-JP" sz="1800" kern="1200">
                <a:solidFill>
                  <a:schemeClr val="tx1"/>
                </a:solidFill>
                <a:latin typeface="+mn-lt"/>
                <a:ea typeface="+mn-ea"/>
                <a:cs typeface="+mn-cs"/>
              </a:defRPr>
            </a:lvl3pPr>
            <a:lvl4pPr marL="1371600" algn="l" defTabSz="914400" rtl="0" eaLnBrk="1" latinLnBrk="0" hangingPunct="1">
              <a:defRPr lang="ja-JP" sz="1800" kern="1200">
                <a:solidFill>
                  <a:schemeClr val="tx1"/>
                </a:solidFill>
                <a:latin typeface="+mn-lt"/>
                <a:ea typeface="+mn-ea"/>
                <a:cs typeface="+mn-cs"/>
              </a:defRPr>
            </a:lvl4pPr>
            <a:lvl5pPr marL="1828800" algn="l" defTabSz="914400" rtl="0" eaLnBrk="1" latinLnBrk="0" hangingPunct="1">
              <a:defRPr lang="ja-JP" sz="1800" kern="1200">
                <a:solidFill>
                  <a:schemeClr val="tx1"/>
                </a:solidFill>
                <a:latin typeface="+mn-lt"/>
                <a:ea typeface="+mn-ea"/>
                <a:cs typeface="+mn-cs"/>
              </a:defRPr>
            </a:lvl5pPr>
            <a:lvl6pPr marL="2286000" algn="l" defTabSz="914400" rtl="0" eaLnBrk="1" latinLnBrk="0" hangingPunct="1">
              <a:defRPr lang="ja-JP" sz="1800" kern="1200">
                <a:solidFill>
                  <a:schemeClr val="tx1"/>
                </a:solidFill>
                <a:latin typeface="+mn-lt"/>
                <a:ea typeface="+mn-ea"/>
                <a:cs typeface="+mn-cs"/>
              </a:defRPr>
            </a:lvl6pPr>
            <a:lvl7pPr marL="2743200" algn="l" defTabSz="914400" rtl="0" eaLnBrk="1" latinLnBrk="0" hangingPunct="1">
              <a:defRPr lang="ja-JP" sz="1800" kern="1200">
                <a:solidFill>
                  <a:schemeClr val="tx1"/>
                </a:solidFill>
                <a:latin typeface="+mn-lt"/>
                <a:ea typeface="+mn-ea"/>
                <a:cs typeface="+mn-cs"/>
              </a:defRPr>
            </a:lvl7pPr>
            <a:lvl8pPr marL="3200400" algn="l" defTabSz="914400" rtl="0" eaLnBrk="1" latinLnBrk="0" hangingPunct="1">
              <a:defRPr lang="ja-JP" sz="1800" kern="1200">
                <a:solidFill>
                  <a:schemeClr val="tx1"/>
                </a:solidFill>
                <a:latin typeface="+mn-lt"/>
                <a:ea typeface="+mn-ea"/>
                <a:cs typeface="+mn-cs"/>
              </a:defRPr>
            </a:lvl8pPr>
            <a:lvl9pPr marL="3657600" algn="l" defTabSz="914400" rtl="0" eaLnBrk="1" latinLnBrk="0" hangingPunct="1">
              <a:defRPr lang="ja-JP" sz="1800" kern="1200">
                <a:solidFill>
                  <a:schemeClr val="tx1"/>
                </a:solidFill>
                <a:latin typeface="+mn-lt"/>
                <a:ea typeface="+mn-ea"/>
                <a:cs typeface="+mn-cs"/>
              </a:defRPr>
            </a:lvl9pPr>
          </a:lstStyle>
          <a:p>
            <a:r>
              <a:rPr lang="ja-JP" altLang="en-US" sz="1100" dirty="0">
                <a:solidFill>
                  <a:srgbClr val="FF0000"/>
                </a:solidFill>
              </a:rPr>
              <a:t>試験あり</a:t>
            </a:r>
          </a:p>
        </p:txBody>
      </p:sp>
      <p:sp>
        <p:nvSpPr>
          <p:cNvPr id="68" name="テキスト ボックス 25">
            <a:extLst>
              <a:ext uri="{FF2B5EF4-FFF2-40B4-BE49-F238E27FC236}">
                <a16:creationId xmlns:a16="http://schemas.microsoft.com/office/drawing/2014/main" id="{42327DB1-97B5-82E2-48E9-CDA9585579A4}"/>
              </a:ext>
            </a:extLst>
          </p:cNvPr>
          <p:cNvSpPr txBox="1"/>
          <p:nvPr/>
        </p:nvSpPr>
        <p:spPr>
          <a:xfrm>
            <a:off x="5103876" y="3492845"/>
            <a:ext cx="1605177" cy="261610"/>
          </a:xfrm>
          <a:prstGeom prst="rect">
            <a:avLst/>
          </a:prstGeom>
          <a:noFill/>
        </p:spPr>
        <p:txBody>
          <a:bodyPr wrap="square">
            <a:spAutoFit/>
          </a:bodyPr>
          <a:lstStyle>
            <a:defPPr rtl="0">
              <a:defRPr lang="ja-JP"/>
            </a:defPPr>
            <a:lvl1pPr>
              <a:defRPr sz="1200"/>
            </a:lvl1pPr>
            <a:lvl2pPr marL="457200" algn="l" defTabSz="914400" rtl="0" eaLnBrk="1" latinLnBrk="0" hangingPunct="1">
              <a:defRPr lang="ja-JP" sz="1800" kern="1200">
                <a:solidFill>
                  <a:schemeClr val="tx1"/>
                </a:solidFill>
                <a:latin typeface="+mn-lt"/>
                <a:ea typeface="+mn-ea"/>
                <a:cs typeface="+mn-cs"/>
              </a:defRPr>
            </a:lvl2pPr>
            <a:lvl3pPr marL="914400" algn="l" defTabSz="914400" rtl="0" eaLnBrk="1" latinLnBrk="0" hangingPunct="1">
              <a:defRPr lang="ja-JP" sz="1800" kern="1200">
                <a:solidFill>
                  <a:schemeClr val="tx1"/>
                </a:solidFill>
                <a:latin typeface="+mn-lt"/>
                <a:ea typeface="+mn-ea"/>
                <a:cs typeface="+mn-cs"/>
              </a:defRPr>
            </a:lvl3pPr>
            <a:lvl4pPr marL="1371600" algn="l" defTabSz="914400" rtl="0" eaLnBrk="1" latinLnBrk="0" hangingPunct="1">
              <a:defRPr lang="ja-JP" sz="1800" kern="1200">
                <a:solidFill>
                  <a:schemeClr val="tx1"/>
                </a:solidFill>
                <a:latin typeface="+mn-lt"/>
                <a:ea typeface="+mn-ea"/>
                <a:cs typeface="+mn-cs"/>
              </a:defRPr>
            </a:lvl4pPr>
            <a:lvl5pPr marL="1828800" algn="l" defTabSz="914400" rtl="0" eaLnBrk="1" latinLnBrk="0" hangingPunct="1">
              <a:defRPr lang="ja-JP" sz="1800" kern="1200">
                <a:solidFill>
                  <a:schemeClr val="tx1"/>
                </a:solidFill>
                <a:latin typeface="+mn-lt"/>
                <a:ea typeface="+mn-ea"/>
                <a:cs typeface="+mn-cs"/>
              </a:defRPr>
            </a:lvl5pPr>
            <a:lvl6pPr marL="2286000" algn="l" defTabSz="914400" rtl="0" eaLnBrk="1" latinLnBrk="0" hangingPunct="1">
              <a:defRPr lang="ja-JP" sz="1800" kern="1200">
                <a:solidFill>
                  <a:schemeClr val="tx1"/>
                </a:solidFill>
                <a:latin typeface="+mn-lt"/>
                <a:ea typeface="+mn-ea"/>
                <a:cs typeface="+mn-cs"/>
              </a:defRPr>
            </a:lvl6pPr>
            <a:lvl7pPr marL="2743200" algn="l" defTabSz="914400" rtl="0" eaLnBrk="1" latinLnBrk="0" hangingPunct="1">
              <a:defRPr lang="ja-JP" sz="1800" kern="1200">
                <a:solidFill>
                  <a:schemeClr val="tx1"/>
                </a:solidFill>
                <a:latin typeface="+mn-lt"/>
                <a:ea typeface="+mn-ea"/>
                <a:cs typeface="+mn-cs"/>
              </a:defRPr>
            </a:lvl7pPr>
            <a:lvl8pPr marL="3200400" algn="l" defTabSz="914400" rtl="0" eaLnBrk="1" latinLnBrk="0" hangingPunct="1">
              <a:defRPr lang="ja-JP" sz="1800" kern="1200">
                <a:solidFill>
                  <a:schemeClr val="tx1"/>
                </a:solidFill>
                <a:latin typeface="+mn-lt"/>
                <a:ea typeface="+mn-ea"/>
                <a:cs typeface="+mn-cs"/>
              </a:defRPr>
            </a:lvl8pPr>
            <a:lvl9pPr marL="3657600" algn="l" defTabSz="914400" rtl="0" eaLnBrk="1" latinLnBrk="0" hangingPunct="1">
              <a:defRPr lang="ja-JP" sz="1800" kern="1200">
                <a:solidFill>
                  <a:schemeClr val="tx1"/>
                </a:solidFill>
                <a:latin typeface="+mn-lt"/>
                <a:ea typeface="+mn-ea"/>
                <a:cs typeface="+mn-cs"/>
              </a:defRPr>
            </a:lvl9pPr>
          </a:lstStyle>
          <a:p>
            <a:r>
              <a:rPr lang="ja-JP" altLang="en-US" sz="1100" dirty="0">
                <a:solidFill>
                  <a:srgbClr val="FF0000"/>
                </a:solidFill>
              </a:rPr>
              <a:t>試験（条件）あり</a:t>
            </a:r>
          </a:p>
        </p:txBody>
      </p:sp>
      <p:pic>
        <p:nvPicPr>
          <p:cNvPr id="78" name="Image 7" descr="preencoded.png">
            <a:extLst>
              <a:ext uri="{FF2B5EF4-FFF2-40B4-BE49-F238E27FC236}">
                <a16:creationId xmlns:a16="http://schemas.microsoft.com/office/drawing/2014/main" id="{C5F5ADD6-F626-FB41-44FE-EE484B74B9F9}"/>
              </a:ext>
            </a:extLst>
          </p:cNvPr>
          <p:cNvPicPr>
            <a:picLocks noChangeAspect="1"/>
          </p:cNvPicPr>
          <p:nvPr/>
        </p:nvPicPr>
        <p:blipFill>
          <a:blip r:embed="rId5"/>
          <a:stretch>
            <a:fillRect/>
          </a:stretch>
        </p:blipFill>
        <p:spPr>
          <a:xfrm>
            <a:off x="5028057" y="4681563"/>
            <a:ext cx="245941" cy="278018"/>
          </a:xfrm>
          <a:prstGeom prst="rect">
            <a:avLst/>
          </a:prstGeom>
        </p:spPr>
      </p:pic>
      <p:pic>
        <p:nvPicPr>
          <p:cNvPr id="79" name="Image 8" descr="preencoded.png">
            <a:extLst>
              <a:ext uri="{FF2B5EF4-FFF2-40B4-BE49-F238E27FC236}">
                <a16:creationId xmlns:a16="http://schemas.microsoft.com/office/drawing/2014/main" id="{31C26867-3BD8-547A-3F90-25DE4E0B99E5}"/>
              </a:ext>
            </a:extLst>
          </p:cNvPr>
          <p:cNvPicPr>
            <a:picLocks noChangeAspect="1"/>
          </p:cNvPicPr>
          <p:nvPr/>
        </p:nvPicPr>
        <p:blipFill>
          <a:blip r:embed="rId6"/>
          <a:stretch>
            <a:fillRect/>
          </a:stretch>
        </p:blipFill>
        <p:spPr>
          <a:xfrm>
            <a:off x="5027553" y="4380688"/>
            <a:ext cx="228199" cy="241951"/>
          </a:xfrm>
          <a:prstGeom prst="rect">
            <a:avLst/>
          </a:prstGeom>
        </p:spPr>
      </p:pic>
      <p:pic>
        <p:nvPicPr>
          <p:cNvPr id="80" name="Image 9" descr="preencoded.png">
            <a:extLst>
              <a:ext uri="{FF2B5EF4-FFF2-40B4-BE49-F238E27FC236}">
                <a16:creationId xmlns:a16="http://schemas.microsoft.com/office/drawing/2014/main" id="{0F194F9C-53DC-7FFF-87B5-A92038C2C9B5}"/>
              </a:ext>
            </a:extLst>
          </p:cNvPr>
          <p:cNvPicPr>
            <a:picLocks noChangeAspect="1"/>
          </p:cNvPicPr>
          <p:nvPr/>
        </p:nvPicPr>
        <p:blipFill>
          <a:blip r:embed="rId7"/>
          <a:stretch>
            <a:fillRect/>
          </a:stretch>
        </p:blipFill>
        <p:spPr>
          <a:xfrm>
            <a:off x="5033368" y="4128002"/>
            <a:ext cx="162113" cy="169041"/>
          </a:xfrm>
          <a:prstGeom prst="rect">
            <a:avLst/>
          </a:prstGeom>
        </p:spPr>
      </p:pic>
      <p:pic>
        <p:nvPicPr>
          <p:cNvPr id="88" name="Image 15" descr="preencoded.png">
            <a:extLst>
              <a:ext uri="{FF2B5EF4-FFF2-40B4-BE49-F238E27FC236}">
                <a16:creationId xmlns:a16="http://schemas.microsoft.com/office/drawing/2014/main" id="{F3EFD4DA-20A0-0DA4-AF55-BC82F6781D8C}"/>
              </a:ext>
            </a:extLst>
          </p:cNvPr>
          <p:cNvPicPr>
            <a:picLocks noChangeAspect="1"/>
          </p:cNvPicPr>
          <p:nvPr/>
        </p:nvPicPr>
        <p:blipFill>
          <a:blip r:embed="rId8"/>
          <a:stretch>
            <a:fillRect/>
          </a:stretch>
        </p:blipFill>
        <p:spPr>
          <a:xfrm>
            <a:off x="233751" y="4713811"/>
            <a:ext cx="425302" cy="259169"/>
          </a:xfrm>
          <a:prstGeom prst="rect">
            <a:avLst/>
          </a:prstGeom>
        </p:spPr>
      </p:pic>
      <p:pic>
        <p:nvPicPr>
          <p:cNvPr id="89" name="Image 16" descr="preencoded.png">
            <a:extLst>
              <a:ext uri="{FF2B5EF4-FFF2-40B4-BE49-F238E27FC236}">
                <a16:creationId xmlns:a16="http://schemas.microsoft.com/office/drawing/2014/main" id="{670E0918-842E-ED3D-9BF0-C0C8BE2878A8}"/>
              </a:ext>
            </a:extLst>
          </p:cNvPr>
          <p:cNvPicPr>
            <a:picLocks noChangeAspect="1"/>
          </p:cNvPicPr>
          <p:nvPr/>
        </p:nvPicPr>
        <p:blipFill>
          <a:blip r:embed="rId9"/>
          <a:stretch>
            <a:fillRect/>
          </a:stretch>
        </p:blipFill>
        <p:spPr>
          <a:xfrm>
            <a:off x="216059" y="4386842"/>
            <a:ext cx="338180" cy="274771"/>
          </a:xfrm>
          <a:prstGeom prst="rect">
            <a:avLst/>
          </a:prstGeom>
        </p:spPr>
      </p:pic>
      <p:pic>
        <p:nvPicPr>
          <p:cNvPr id="90" name="Image 17" descr="preencoded.png">
            <a:extLst>
              <a:ext uri="{FF2B5EF4-FFF2-40B4-BE49-F238E27FC236}">
                <a16:creationId xmlns:a16="http://schemas.microsoft.com/office/drawing/2014/main" id="{29575EB5-AF22-E916-E7B6-92A474CC1A59}"/>
              </a:ext>
            </a:extLst>
          </p:cNvPr>
          <p:cNvPicPr>
            <a:picLocks noChangeAspect="1"/>
          </p:cNvPicPr>
          <p:nvPr/>
        </p:nvPicPr>
        <p:blipFill>
          <a:blip r:embed="rId10"/>
          <a:stretch>
            <a:fillRect/>
          </a:stretch>
        </p:blipFill>
        <p:spPr>
          <a:xfrm>
            <a:off x="239186" y="4121514"/>
            <a:ext cx="250485" cy="256356"/>
          </a:xfrm>
          <a:prstGeom prst="rect">
            <a:avLst/>
          </a:prstGeom>
        </p:spPr>
      </p:pic>
      <p:sp>
        <p:nvSpPr>
          <p:cNvPr id="93" name="Text 8">
            <a:extLst>
              <a:ext uri="{FF2B5EF4-FFF2-40B4-BE49-F238E27FC236}">
                <a16:creationId xmlns:a16="http://schemas.microsoft.com/office/drawing/2014/main" id="{F07A3521-FE7B-F1DC-6EA7-063639C5BE33}"/>
              </a:ext>
            </a:extLst>
          </p:cNvPr>
          <p:cNvSpPr/>
          <p:nvPr/>
        </p:nvSpPr>
        <p:spPr>
          <a:xfrm>
            <a:off x="1666028" y="4554860"/>
            <a:ext cx="1538398" cy="611372"/>
          </a:xfrm>
          <a:prstGeom prst="rect">
            <a:avLst/>
          </a:prstGeom>
          <a:noFill/>
          <a:ln/>
        </p:spPr>
        <p:txBody>
          <a:bodyPr wrap="none" lIns="0" tIns="0" rIns="0" bIns="0" rtlCol="0" anchor="ctr">
            <a:normAutofit/>
          </a:bodyPr>
          <a:lstStyle/>
          <a:p>
            <a:pPr marL="0" indent="0" algn="l">
              <a:buNone/>
            </a:pPr>
            <a:endParaRPr lang="en-US" sz="1905" dirty="0">
              <a:latin typeface="+mj-ea"/>
              <a:ea typeface="+mj-ea"/>
            </a:endParaRPr>
          </a:p>
        </p:txBody>
      </p:sp>
      <p:sp>
        <p:nvSpPr>
          <p:cNvPr id="96" name="Text 11">
            <a:extLst>
              <a:ext uri="{FF2B5EF4-FFF2-40B4-BE49-F238E27FC236}">
                <a16:creationId xmlns:a16="http://schemas.microsoft.com/office/drawing/2014/main" id="{EE3A5127-AAE6-951C-5582-59699F2C45A2}"/>
              </a:ext>
            </a:extLst>
          </p:cNvPr>
          <p:cNvSpPr/>
          <p:nvPr/>
        </p:nvSpPr>
        <p:spPr>
          <a:xfrm>
            <a:off x="1328584" y="4550406"/>
            <a:ext cx="2054803" cy="508369"/>
          </a:xfrm>
          <a:prstGeom prst="rect">
            <a:avLst/>
          </a:prstGeom>
          <a:noFill/>
          <a:ln/>
        </p:spPr>
        <p:txBody>
          <a:bodyPr wrap="none" lIns="0" tIns="0" rIns="0" bIns="0" rtlCol="0" anchor="ctr">
            <a:normAutofit/>
          </a:bodyPr>
          <a:lstStyle/>
          <a:p>
            <a:r>
              <a:rPr lang="en-US" sz="1200" b="1" dirty="0" err="1">
                <a:solidFill>
                  <a:srgbClr val="343330"/>
                </a:solidFill>
                <a:latin typeface="+mj-ea"/>
                <a:ea typeface="+mj-ea"/>
                <a:cs typeface="Inter" pitchFamily="34" charset="-120"/>
              </a:rPr>
              <a:t>転籍不可</a:t>
            </a:r>
            <a:endParaRPr lang="en-US" sz="1200" dirty="0">
              <a:latin typeface="+mj-ea"/>
              <a:ea typeface="+mj-ea"/>
            </a:endParaRPr>
          </a:p>
        </p:txBody>
      </p:sp>
      <p:sp>
        <p:nvSpPr>
          <p:cNvPr id="99" name="Text 14">
            <a:extLst>
              <a:ext uri="{FF2B5EF4-FFF2-40B4-BE49-F238E27FC236}">
                <a16:creationId xmlns:a16="http://schemas.microsoft.com/office/drawing/2014/main" id="{591A3D55-842E-1589-CC8A-779EBEC27AB6}"/>
              </a:ext>
            </a:extLst>
          </p:cNvPr>
          <p:cNvSpPr/>
          <p:nvPr/>
        </p:nvSpPr>
        <p:spPr>
          <a:xfrm>
            <a:off x="5342826" y="4810271"/>
            <a:ext cx="731724" cy="235910"/>
          </a:xfrm>
          <a:prstGeom prst="rect">
            <a:avLst/>
          </a:prstGeom>
          <a:noFill/>
          <a:ln/>
        </p:spPr>
        <p:txBody>
          <a:bodyPr wrap="none" lIns="0" tIns="0" rIns="0" bIns="0" rtlCol="0" anchor="ctr">
            <a:normAutofit/>
          </a:bodyPr>
          <a:lstStyle/>
          <a:p>
            <a:pPr marL="0" indent="0" algn="l">
              <a:buNone/>
            </a:pPr>
            <a:endParaRPr lang="en-US" sz="1050" dirty="0">
              <a:latin typeface="+mj-ea"/>
              <a:ea typeface="+mj-ea"/>
            </a:endParaRPr>
          </a:p>
        </p:txBody>
      </p:sp>
      <p:sp>
        <p:nvSpPr>
          <p:cNvPr id="100" name="Text 15">
            <a:extLst>
              <a:ext uri="{FF2B5EF4-FFF2-40B4-BE49-F238E27FC236}">
                <a16:creationId xmlns:a16="http://schemas.microsoft.com/office/drawing/2014/main" id="{CBD9051C-3052-D03A-52B6-07B57A83683A}"/>
              </a:ext>
            </a:extLst>
          </p:cNvPr>
          <p:cNvSpPr/>
          <p:nvPr/>
        </p:nvSpPr>
        <p:spPr>
          <a:xfrm>
            <a:off x="5374767" y="4622639"/>
            <a:ext cx="2224794" cy="249201"/>
          </a:xfrm>
          <a:prstGeom prst="rect">
            <a:avLst/>
          </a:prstGeom>
          <a:noFill/>
          <a:ln/>
        </p:spPr>
        <p:txBody>
          <a:bodyPr wrap="none" lIns="0" tIns="0" rIns="0" bIns="0" rtlCol="0" anchor="ctr">
            <a:normAutofit/>
          </a:bodyPr>
          <a:lstStyle/>
          <a:p>
            <a:pPr marL="0" indent="0" algn="l">
              <a:buNone/>
            </a:pPr>
            <a:endParaRPr lang="en-US" sz="1050" dirty="0">
              <a:latin typeface="+mj-ea"/>
              <a:ea typeface="+mj-ea"/>
            </a:endParaRPr>
          </a:p>
        </p:txBody>
      </p:sp>
      <p:sp>
        <p:nvSpPr>
          <p:cNvPr id="101" name="Text 16">
            <a:extLst>
              <a:ext uri="{FF2B5EF4-FFF2-40B4-BE49-F238E27FC236}">
                <a16:creationId xmlns:a16="http://schemas.microsoft.com/office/drawing/2014/main" id="{65211EF0-D8B7-ED29-45A7-9AA1E72D2FA9}"/>
              </a:ext>
            </a:extLst>
          </p:cNvPr>
          <p:cNvSpPr/>
          <p:nvPr/>
        </p:nvSpPr>
        <p:spPr>
          <a:xfrm>
            <a:off x="6121649" y="4488149"/>
            <a:ext cx="2545711" cy="320009"/>
          </a:xfrm>
          <a:prstGeom prst="rect">
            <a:avLst/>
          </a:prstGeom>
          <a:noFill/>
          <a:ln/>
        </p:spPr>
        <p:txBody>
          <a:bodyPr wrap="none" lIns="0" tIns="0" rIns="0" bIns="0" rtlCol="0" anchor="ctr">
            <a:noAutofit/>
          </a:bodyPr>
          <a:lstStyle/>
          <a:p>
            <a:r>
              <a:rPr lang="en-US" sz="1050" b="1" dirty="0" err="1">
                <a:solidFill>
                  <a:srgbClr val="48413A"/>
                </a:solidFill>
                <a:latin typeface="+mj-ea"/>
                <a:ea typeface="+mj-ea"/>
                <a:cs typeface="Inter" pitchFamily="34" charset="-120"/>
              </a:rPr>
              <a:t>入国</a:t>
            </a:r>
            <a:r>
              <a:rPr lang="ja-JP" altLang="en-US" sz="1050" b="1" dirty="0">
                <a:solidFill>
                  <a:srgbClr val="48413A"/>
                </a:solidFill>
                <a:latin typeface="+mj-ea"/>
                <a:ea typeface="+mj-ea"/>
                <a:cs typeface="Inter" pitchFamily="34" charset="-120"/>
              </a:rPr>
              <a:t>後</a:t>
            </a:r>
            <a:r>
              <a:rPr lang="en-US" altLang="ja-JP" sz="1050" b="1" dirty="0">
                <a:solidFill>
                  <a:srgbClr val="48413A"/>
                </a:solidFill>
                <a:latin typeface="+mj-ea"/>
                <a:ea typeface="+mj-ea"/>
                <a:cs typeface="Inter" pitchFamily="34" charset="-120"/>
              </a:rPr>
              <a:t>A1</a:t>
            </a:r>
            <a:r>
              <a:rPr lang="ja-JP" altLang="en-US" sz="1050" b="1" dirty="0">
                <a:solidFill>
                  <a:srgbClr val="48413A"/>
                </a:solidFill>
                <a:latin typeface="+mj-ea"/>
                <a:ea typeface="+mj-ea"/>
                <a:cs typeface="Inter" pitchFamily="34" charset="-120"/>
              </a:rPr>
              <a:t>（または講習）</a:t>
            </a:r>
            <a:r>
              <a:rPr lang="en-US" sz="1050" b="1" dirty="0">
                <a:solidFill>
                  <a:srgbClr val="48413A"/>
                </a:solidFill>
                <a:latin typeface="+mj-ea"/>
                <a:ea typeface="+mj-ea"/>
                <a:cs typeface="Inter" pitchFamily="34" charset="-120"/>
              </a:rPr>
              <a:t>+</a:t>
            </a:r>
            <a:r>
              <a:rPr lang="ja-JP" altLang="en-US" sz="1050" b="1" dirty="0">
                <a:solidFill>
                  <a:srgbClr val="48413A"/>
                </a:solidFill>
                <a:latin typeface="+mj-ea"/>
                <a:ea typeface="+mj-ea"/>
                <a:cs typeface="Inter" pitchFamily="34" charset="-120"/>
              </a:rPr>
              <a:t>育成就労中</a:t>
            </a:r>
            <a:r>
              <a:rPr lang="en-US" altLang="ja-JP" sz="1050" b="1" dirty="0">
                <a:solidFill>
                  <a:srgbClr val="48413A"/>
                </a:solidFill>
                <a:latin typeface="+mj-ea"/>
                <a:ea typeface="+mj-ea"/>
                <a:cs typeface="Inter" pitchFamily="34" charset="-120"/>
              </a:rPr>
              <a:t>100</a:t>
            </a:r>
            <a:r>
              <a:rPr lang="ja-JP" altLang="en-US" sz="1050" b="1" dirty="0">
                <a:solidFill>
                  <a:srgbClr val="48413A"/>
                </a:solidFill>
                <a:latin typeface="+mj-ea"/>
                <a:ea typeface="+mj-ea"/>
                <a:cs typeface="Inter" pitchFamily="34" charset="-120"/>
              </a:rPr>
              <a:t>時間</a:t>
            </a:r>
            <a:endParaRPr lang="en-US" altLang="ja-JP" sz="1050" b="1" dirty="0">
              <a:solidFill>
                <a:srgbClr val="48413A"/>
              </a:solidFill>
              <a:latin typeface="+mj-ea"/>
              <a:ea typeface="+mj-ea"/>
              <a:cs typeface="Inter" pitchFamily="34" charset="-120"/>
            </a:endParaRPr>
          </a:p>
          <a:p>
            <a:r>
              <a:rPr lang="en-US" altLang="ja-JP" sz="1050" b="1" dirty="0">
                <a:solidFill>
                  <a:srgbClr val="433C36"/>
                </a:solidFill>
                <a:latin typeface="+mj-ea"/>
                <a:ea typeface="+mj-ea"/>
                <a:cs typeface="Inter" pitchFamily="34" charset="-120"/>
              </a:rPr>
              <a:t>とA2</a:t>
            </a:r>
            <a:r>
              <a:rPr lang="ja-JP" altLang="en-US" sz="1050" b="1" dirty="0">
                <a:solidFill>
                  <a:srgbClr val="433C36"/>
                </a:solidFill>
                <a:latin typeface="+mj-ea"/>
                <a:ea typeface="+mj-ea"/>
                <a:cs typeface="Inter" pitchFamily="34" charset="-120"/>
              </a:rPr>
              <a:t>技能</a:t>
            </a:r>
            <a:r>
              <a:rPr lang="en-US" altLang="ja-JP" sz="1050" b="1" dirty="0" err="1">
                <a:solidFill>
                  <a:srgbClr val="433C36"/>
                </a:solidFill>
                <a:latin typeface="+mj-ea"/>
                <a:ea typeface="+mj-ea"/>
                <a:cs typeface="Inter" pitchFamily="34" charset="-120"/>
              </a:rPr>
              <a:t>試験が必須</a:t>
            </a:r>
            <a:endParaRPr lang="en-US" altLang="ja-JP" sz="1050" b="1" dirty="0">
              <a:solidFill>
                <a:srgbClr val="433C36"/>
              </a:solidFill>
              <a:latin typeface="+mj-ea"/>
              <a:ea typeface="+mj-ea"/>
              <a:cs typeface="Inter" pitchFamily="34" charset="-120"/>
            </a:endParaRPr>
          </a:p>
          <a:p>
            <a:r>
              <a:rPr kumimoji="1" lang="ja-JP" altLang="en-US" sz="1050" dirty="0">
                <a:solidFill>
                  <a:srgbClr val="FF0000"/>
                </a:solidFill>
              </a:rPr>
              <a:t>認定日本語教育機関または登録教員が条件</a:t>
            </a:r>
            <a:endParaRPr lang="en-US" altLang="ja-JP" sz="1050" b="1" dirty="0">
              <a:solidFill>
                <a:srgbClr val="433C36"/>
              </a:solidFill>
              <a:latin typeface="+mj-ea"/>
              <a:ea typeface="+mj-ea"/>
              <a:cs typeface="Inter" pitchFamily="34" charset="-120"/>
            </a:endParaRPr>
          </a:p>
          <a:p>
            <a:endParaRPr lang="en-US" altLang="ja-JP" sz="1050" dirty="0">
              <a:latin typeface="+mj-ea"/>
              <a:ea typeface="+mj-ea"/>
            </a:endParaRPr>
          </a:p>
        </p:txBody>
      </p:sp>
      <p:sp>
        <p:nvSpPr>
          <p:cNvPr id="102" name="Text 17">
            <a:extLst>
              <a:ext uri="{FF2B5EF4-FFF2-40B4-BE49-F238E27FC236}">
                <a16:creationId xmlns:a16="http://schemas.microsoft.com/office/drawing/2014/main" id="{A4669E28-3569-27D8-E5A5-8BA937E19577}"/>
              </a:ext>
            </a:extLst>
          </p:cNvPr>
          <p:cNvSpPr/>
          <p:nvPr/>
        </p:nvSpPr>
        <p:spPr>
          <a:xfrm>
            <a:off x="5309581" y="4307032"/>
            <a:ext cx="876883" cy="245878"/>
          </a:xfrm>
          <a:prstGeom prst="rect">
            <a:avLst/>
          </a:prstGeom>
          <a:noFill/>
          <a:ln/>
        </p:spPr>
        <p:txBody>
          <a:bodyPr wrap="none" lIns="0" tIns="0" rIns="0" bIns="0" rtlCol="0" anchor="ctr">
            <a:normAutofit/>
          </a:bodyPr>
          <a:lstStyle/>
          <a:p>
            <a:pPr marL="0" indent="0" algn="l">
              <a:buNone/>
            </a:pPr>
            <a:r>
              <a:rPr lang="en-US" sz="1050" b="1" dirty="0">
                <a:solidFill>
                  <a:srgbClr val="342F2A"/>
                </a:solidFill>
                <a:latin typeface="+mj-ea"/>
                <a:ea typeface="+mj-ea"/>
                <a:cs typeface="Inter" pitchFamily="34" charset="-120"/>
              </a:rPr>
              <a:t>日本語要件：</a:t>
            </a:r>
            <a:endParaRPr lang="en-US" sz="1050" dirty="0">
              <a:latin typeface="+mj-ea"/>
              <a:ea typeface="+mj-ea"/>
            </a:endParaRPr>
          </a:p>
        </p:txBody>
      </p:sp>
      <p:sp>
        <p:nvSpPr>
          <p:cNvPr id="103" name="Text 18">
            <a:extLst>
              <a:ext uri="{FF2B5EF4-FFF2-40B4-BE49-F238E27FC236}">
                <a16:creationId xmlns:a16="http://schemas.microsoft.com/office/drawing/2014/main" id="{014E0FC7-47DA-8BA6-AD00-6363F0CD5AC4}"/>
              </a:ext>
            </a:extLst>
          </p:cNvPr>
          <p:cNvSpPr/>
          <p:nvPr/>
        </p:nvSpPr>
        <p:spPr>
          <a:xfrm>
            <a:off x="5309581" y="4099930"/>
            <a:ext cx="1596757" cy="242555"/>
          </a:xfrm>
          <a:prstGeom prst="rect">
            <a:avLst/>
          </a:prstGeom>
          <a:noFill/>
          <a:ln/>
        </p:spPr>
        <p:txBody>
          <a:bodyPr wrap="none" lIns="0" tIns="0" rIns="0" bIns="0" rtlCol="0" anchor="ctr">
            <a:normAutofit/>
          </a:bodyPr>
          <a:lstStyle/>
          <a:p>
            <a:pPr marL="0" indent="0" algn="l">
              <a:buNone/>
            </a:pPr>
            <a:r>
              <a:rPr lang="en-US" sz="1050" b="1" dirty="0">
                <a:solidFill>
                  <a:srgbClr val="38322C"/>
                </a:solidFill>
                <a:latin typeface="+mj-ea"/>
                <a:ea typeface="+mj-ea"/>
                <a:cs typeface="Inter" pitchFamily="34" charset="-120"/>
              </a:rPr>
              <a:t>目的：人材確保·育成</a:t>
            </a:r>
            <a:endParaRPr lang="en-US" sz="1050" dirty="0">
              <a:latin typeface="+mj-ea"/>
              <a:ea typeface="+mj-ea"/>
            </a:endParaRPr>
          </a:p>
        </p:txBody>
      </p:sp>
      <p:sp>
        <p:nvSpPr>
          <p:cNvPr id="104" name="Text 19">
            <a:extLst>
              <a:ext uri="{FF2B5EF4-FFF2-40B4-BE49-F238E27FC236}">
                <a16:creationId xmlns:a16="http://schemas.microsoft.com/office/drawing/2014/main" id="{DB469DFD-2C79-C9D1-80A6-7EDB78F11A8A}"/>
              </a:ext>
            </a:extLst>
          </p:cNvPr>
          <p:cNvSpPr/>
          <p:nvPr/>
        </p:nvSpPr>
        <p:spPr>
          <a:xfrm>
            <a:off x="707809" y="4713811"/>
            <a:ext cx="814055" cy="232587"/>
          </a:xfrm>
          <a:prstGeom prst="rect">
            <a:avLst/>
          </a:prstGeom>
          <a:noFill/>
          <a:ln/>
        </p:spPr>
        <p:txBody>
          <a:bodyPr wrap="none" lIns="0" tIns="0" rIns="0" bIns="0" rtlCol="0" anchor="ctr">
            <a:normAutofit/>
          </a:bodyPr>
          <a:lstStyle/>
          <a:p>
            <a:pPr marL="0" indent="0" algn="l">
              <a:buNone/>
            </a:pPr>
            <a:r>
              <a:rPr lang="en-US" sz="1200" b="1" dirty="0">
                <a:solidFill>
                  <a:srgbClr val="3B3937"/>
                </a:solidFill>
                <a:latin typeface="+mj-ea"/>
                <a:ea typeface="+mj-ea"/>
                <a:cs typeface="Inter" pitchFamily="34" charset="-120"/>
              </a:rPr>
              <a:t>キャリア：</a:t>
            </a:r>
            <a:endParaRPr lang="en-US" sz="1200" dirty="0">
              <a:latin typeface="+mj-ea"/>
              <a:ea typeface="+mj-ea"/>
            </a:endParaRPr>
          </a:p>
        </p:txBody>
      </p:sp>
      <p:sp>
        <p:nvSpPr>
          <p:cNvPr id="107" name="Text 22">
            <a:extLst>
              <a:ext uri="{FF2B5EF4-FFF2-40B4-BE49-F238E27FC236}">
                <a16:creationId xmlns:a16="http://schemas.microsoft.com/office/drawing/2014/main" id="{3BC2CEFE-202E-571A-8C03-059A1BBF7ED5}"/>
              </a:ext>
            </a:extLst>
          </p:cNvPr>
          <p:cNvSpPr/>
          <p:nvPr/>
        </p:nvSpPr>
        <p:spPr>
          <a:xfrm>
            <a:off x="659053" y="4386842"/>
            <a:ext cx="986834" cy="249201"/>
          </a:xfrm>
          <a:prstGeom prst="rect">
            <a:avLst/>
          </a:prstGeom>
          <a:noFill/>
          <a:ln/>
        </p:spPr>
        <p:txBody>
          <a:bodyPr wrap="none" lIns="0" tIns="0" rIns="0" bIns="0" rtlCol="0" anchor="ctr">
            <a:normAutofit/>
          </a:bodyPr>
          <a:lstStyle/>
          <a:p>
            <a:pPr marL="0" indent="0" algn="l">
              <a:buNone/>
            </a:pPr>
            <a:r>
              <a:rPr lang="en-US" sz="1200" b="1" dirty="0" err="1">
                <a:solidFill>
                  <a:srgbClr val="31302E"/>
                </a:solidFill>
                <a:latin typeface="+mj-ea"/>
                <a:ea typeface="+mj-ea"/>
                <a:cs typeface="Inter" pitchFamily="34" charset="-120"/>
              </a:rPr>
              <a:t>日本語要件</a:t>
            </a:r>
            <a:r>
              <a:rPr lang="en-US" sz="1200" b="1" dirty="0">
                <a:solidFill>
                  <a:srgbClr val="31302E"/>
                </a:solidFill>
                <a:latin typeface="+mj-ea"/>
                <a:ea typeface="+mj-ea"/>
                <a:cs typeface="Inter" pitchFamily="34" charset="-120"/>
              </a:rPr>
              <a:t>：</a:t>
            </a:r>
            <a:r>
              <a:rPr lang="ja-JP" altLang="en-US" sz="1200" b="1" dirty="0">
                <a:solidFill>
                  <a:srgbClr val="31302E"/>
                </a:solidFill>
                <a:latin typeface="+mj-ea"/>
                <a:ea typeface="+mj-ea"/>
                <a:cs typeface="Inter" pitchFamily="34" charset="-120"/>
              </a:rPr>
              <a:t>基本なし</a:t>
            </a:r>
            <a:endParaRPr lang="en-US" sz="1200" dirty="0">
              <a:latin typeface="+mj-ea"/>
              <a:ea typeface="+mj-ea"/>
            </a:endParaRPr>
          </a:p>
        </p:txBody>
      </p:sp>
      <p:sp>
        <p:nvSpPr>
          <p:cNvPr id="108" name="Text 23">
            <a:extLst>
              <a:ext uri="{FF2B5EF4-FFF2-40B4-BE49-F238E27FC236}">
                <a16:creationId xmlns:a16="http://schemas.microsoft.com/office/drawing/2014/main" id="{1BD4C65A-E23D-A281-9B31-5BB069C39087}"/>
              </a:ext>
            </a:extLst>
          </p:cNvPr>
          <p:cNvSpPr/>
          <p:nvPr/>
        </p:nvSpPr>
        <p:spPr>
          <a:xfrm>
            <a:off x="683978" y="4132421"/>
            <a:ext cx="1857375" cy="245878"/>
          </a:xfrm>
          <a:prstGeom prst="rect">
            <a:avLst/>
          </a:prstGeom>
          <a:noFill/>
          <a:ln/>
        </p:spPr>
        <p:txBody>
          <a:bodyPr wrap="none" lIns="0" tIns="0" rIns="0" bIns="0" rtlCol="0" anchor="ctr">
            <a:normAutofit/>
          </a:bodyPr>
          <a:lstStyle/>
          <a:p>
            <a:pPr marL="0" indent="0" algn="l">
              <a:buNone/>
            </a:pPr>
            <a:r>
              <a:rPr lang="en-US" sz="1200" b="1" dirty="0">
                <a:solidFill>
                  <a:srgbClr val="312F2D"/>
                </a:solidFill>
                <a:latin typeface="+mj-ea"/>
                <a:ea typeface="+mj-ea"/>
                <a:cs typeface="Inter" pitchFamily="34" charset="-120"/>
              </a:rPr>
              <a:t>目的：国際貢献（建前）</a:t>
            </a:r>
            <a:endParaRPr lang="en-US" sz="1200" dirty="0">
              <a:latin typeface="+mj-ea"/>
              <a:ea typeface="+mj-ea"/>
            </a:endParaRPr>
          </a:p>
        </p:txBody>
      </p:sp>
      <p:sp>
        <p:nvSpPr>
          <p:cNvPr id="109" name="矢印: 右 108">
            <a:extLst>
              <a:ext uri="{FF2B5EF4-FFF2-40B4-BE49-F238E27FC236}">
                <a16:creationId xmlns:a16="http://schemas.microsoft.com/office/drawing/2014/main" id="{3911D4BE-6931-9078-7DEE-20CFDE3FD0E7}"/>
              </a:ext>
            </a:extLst>
          </p:cNvPr>
          <p:cNvSpPr/>
          <p:nvPr/>
        </p:nvSpPr>
        <p:spPr>
          <a:xfrm>
            <a:off x="3760764" y="4015729"/>
            <a:ext cx="965965" cy="1105029"/>
          </a:xfrm>
          <a:prstGeom prst="rightArrow">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rtl="0">
              <a:defRPr lang="ja-JP"/>
            </a:defPPr>
            <a:lvl1pPr marL="0" algn="l" defTabSz="914400" rtl="0" eaLnBrk="1" latinLnBrk="0" hangingPunct="1">
              <a:defRPr lang="ja-JP" sz="1800" kern="1200">
                <a:solidFill>
                  <a:schemeClr val="lt1"/>
                </a:solidFill>
                <a:latin typeface="+mn-lt"/>
                <a:ea typeface="+mn-ea"/>
                <a:cs typeface="+mn-cs"/>
              </a:defRPr>
            </a:lvl1pPr>
            <a:lvl2pPr marL="457200" algn="l" defTabSz="914400" rtl="0" eaLnBrk="1" latinLnBrk="0" hangingPunct="1">
              <a:defRPr lang="ja-JP" sz="1800" kern="1200">
                <a:solidFill>
                  <a:schemeClr val="lt1"/>
                </a:solidFill>
                <a:latin typeface="+mn-lt"/>
                <a:ea typeface="+mn-ea"/>
                <a:cs typeface="+mn-cs"/>
              </a:defRPr>
            </a:lvl2pPr>
            <a:lvl3pPr marL="914400" algn="l" defTabSz="914400" rtl="0" eaLnBrk="1" latinLnBrk="0" hangingPunct="1">
              <a:defRPr lang="ja-JP" sz="1800" kern="1200">
                <a:solidFill>
                  <a:schemeClr val="lt1"/>
                </a:solidFill>
                <a:latin typeface="+mn-lt"/>
                <a:ea typeface="+mn-ea"/>
                <a:cs typeface="+mn-cs"/>
              </a:defRPr>
            </a:lvl3pPr>
            <a:lvl4pPr marL="1371600" algn="l" defTabSz="914400" rtl="0" eaLnBrk="1" latinLnBrk="0" hangingPunct="1">
              <a:defRPr lang="ja-JP" sz="1800" kern="1200">
                <a:solidFill>
                  <a:schemeClr val="lt1"/>
                </a:solidFill>
                <a:latin typeface="+mn-lt"/>
                <a:ea typeface="+mn-ea"/>
                <a:cs typeface="+mn-cs"/>
              </a:defRPr>
            </a:lvl4pPr>
            <a:lvl5pPr marL="1828800" algn="l" defTabSz="914400" rtl="0" eaLnBrk="1" latinLnBrk="0" hangingPunct="1">
              <a:defRPr lang="ja-JP" sz="1800" kern="1200">
                <a:solidFill>
                  <a:schemeClr val="lt1"/>
                </a:solidFill>
                <a:latin typeface="+mn-lt"/>
                <a:ea typeface="+mn-ea"/>
                <a:cs typeface="+mn-cs"/>
              </a:defRPr>
            </a:lvl5pPr>
            <a:lvl6pPr marL="2286000" algn="l" defTabSz="914400" rtl="0" eaLnBrk="1" latinLnBrk="0" hangingPunct="1">
              <a:defRPr lang="ja-JP" sz="1800" kern="1200">
                <a:solidFill>
                  <a:schemeClr val="lt1"/>
                </a:solidFill>
                <a:latin typeface="+mn-lt"/>
                <a:ea typeface="+mn-ea"/>
                <a:cs typeface="+mn-cs"/>
              </a:defRPr>
            </a:lvl6pPr>
            <a:lvl7pPr marL="2743200" algn="l" defTabSz="914400" rtl="0" eaLnBrk="1" latinLnBrk="0" hangingPunct="1">
              <a:defRPr lang="ja-JP" sz="1800" kern="1200">
                <a:solidFill>
                  <a:schemeClr val="lt1"/>
                </a:solidFill>
                <a:latin typeface="+mn-lt"/>
                <a:ea typeface="+mn-ea"/>
                <a:cs typeface="+mn-cs"/>
              </a:defRPr>
            </a:lvl7pPr>
            <a:lvl8pPr marL="3200400" algn="l" defTabSz="914400" rtl="0" eaLnBrk="1" latinLnBrk="0" hangingPunct="1">
              <a:defRPr lang="ja-JP" sz="1800" kern="1200">
                <a:solidFill>
                  <a:schemeClr val="lt1"/>
                </a:solidFill>
                <a:latin typeface="+mn-lt"/>
                <a:ea typeface="+mn-ea"/>
                <a:cs typeface="+mn-cs"/>
              </a:defRPr>
            </a:lvl8pPr>
            <a:lvl9pPr marL="3657600" algn="l" defTabSz="914400" rtl="0" eaLnBrk="1" latinLnBrk="0" hangingPunct="1">
              <a:defRPr lang="ja-JP" sz="1800" kern="1200">
                <a:solidFill>
                  <a:schemeClr val="lt1"/>
                </a:solidFill>
                <a:latin typeface="+mn-lt"/>
                <a:ea typeface="+mn-ea"/>
                <a:cs typeface="+mn-cs"/>
              </a:defRPr>
            </a:lvl9pPr>
          </a:lstStyle>
          <a:p>
            <a:pPr algn="ctr"/>
            <a:endParaRPr kumimoji="1" lang="ja-JP" altLang="en-US" sz="1350"/>
          </a:p>
        </p:txBody>
      </p:sp>
      <p:sp>
        <p:nvSpPr>
          <p:cNvPr id="84" name="Text 5">
            <a:extLst>
              <a:ext uri="{FF2B5EF4-FFF2-40B4-BE49-F238E27FC236}">
                <a16:creationId xmlns:a16="http://schemas.microsoft.com/office/drawing/2014/main" id="{E79FDE56-3257-00A9-7A1B-CA592E1F611D}"/>
              </a:ext>
            </a:extLst>
          </p:cNvPr>
          <p:cNvSpPr/>
          <p:nvPr/>
        </p:nvSpPr>
        <p:spPr>
          <a:xfrm>
            <a:off x="3945281" y="4441085"/>
            <a:ext cx="734291" cy="240478"/>
          </a:xfrm>
          <a:prstGeom prst="rect">
            <a:avLst/>
          </a:prstGeom>
          <a:noFill/>
          <a:ln/>
        </p:spPr>
        <p:txBody>
          <a:bodyPr wrap="none" lIns="0" tIns="0" rIns="0" bIns="0" rtlCol="0" anchor="ctr">
            <a:normAutofit/>
          </a:bodyPr>
          <a:lstStyle/>
          <a:p>
            <a:pPr marL="0" indent="0" algn="l">
              <a:buNone/>
            </a:pPr>
            <a:r>
              <a:rPr lang="en-US" sz="1133" b="1" dirty="0">
                <a:solidFill>
                  <a:srgbClr val="F6DEB9"/>
                </a:solidFill>
                <a:latin typeface="+mj-ea"/>
                <a:ea typeface="+mj-ea"/>
                <a:cs typeface="Inter" pitchFamily="34" charset="-120"/>
              </a:rPr>
              <a:t>2027</a:t>
            </a:r>
            <a:endParaRPr lang="en-US" sz="1133" dirty="0">
              <a:latin typeface="+mj-ea"/>
              <a:ea typeface="+mj-ea"/>
            </a:endParaRPr>
          </a:p>
        </p:txBody>
      </p:sp>
      <p:sp>
        <p:nvSpPr>
          <p:cNvPr id="110" name="Text 17">
            <a:extLst>
              <a:ext uri="{FF2B5EF4-FFF2-40B4-BE49-F238E27FC236}">
                <a16:creationId xmlns:a16="http://schemas.microsoft.com/office/drawing/2014/main" id="{12CC1E40-A12D-5BCD-0746-414AB4F942FC}"/>
              </a:ext>
            </a:extLst>
          </p:cNvPr>
          <p:cNvSpPr/>
          <p:nvPr/>
        </p:nvSpPr>
        <p:spPr>
          <a:xfrm>
            <a:off x="5336684" y="4843395"/>
            <a:ext cx="876883" cy="245878"/>
          </a:xfrm>
          <a:prstGeom prst="rect">
            <a:avLst/>
          </a:prstGeom>
          <a:noFill/>
          <a:ln/>
        </p:spPr>
        <p:txBody>
          <a:bodyPr wrap="none" lIns="0" tIns="0" rIns="0" bIns="0" rtlCol="0" anchor="ctr">
            <a:normAutofit/>
          </a:bodyPr>
          <a:lstStyle/>
          <a:p>
            <a:pPr marL="0" indent="0" algn="l">
              <a:buNone/>
            </a:pPr>
            <a:r>
              <a:rPr lang="ja-JP" altLang="en-US" sz="1050" b="1" dirty="0">
                <a:solidFill>
                  <a:srgbClr val="342F2A"/>
                </a:solidFill>
                <a:latin typeface="+mj-ea"/>
                <a:ea typeface="+mj-ea"/>
                <a:cs typeface="Inter" pitchFamily="34" charset="-120"/>
              </a:rPr>
              <a:t>教育コスト</a:t>
            </a:r>
            <a:r>
              <a:rPr lang="en-US" sz="1050" b="1" dirty="0">
                <a:solidFill>
                  <a:srgbClr val="342F2A"/>
                </a:solidFill>
                <a:latin typeface="+mj-ea"/>
                <a:ea typeface="+mj-ea"/>
                <a:cs typeface="Inter" pitchFamily="34" charset="-120"/>
              </a:rPr>
              <a:t>：</a:t>
            </a:r>
            <a:r>
              <a:rPr lang="ja-JP" altLang="en-US" sz="1050" b="1" dirty="0">
                <a:solidFill>
                  <a:srgbClr val="342F2A"/>
                </a:solidFill>
                <a:latin typeface="+mj-ea"/>
                <a:ea typeface="+mj-ea"/>
                <a:cs typeface="Inter" pitchFamily="34" charset="-120"/>
              </a:rPr>
              <a:t>受け入れ企業の教育コスト負担</a:t>
            </a:r>
            <a:endParaRPr lang="en-US" sz="1050" dirty="0">
              <a:latin typeface="+mj-ea"/>
              <a:ea typeface="+mj-ea"/>
            </a:endParaRPr>
          </a:p>
        </p:txBody>
      </p:sp>
      <p:sp>
        <p:nvSpPr>
          <p:cNvPr id="111" name="テキスト ボックス 110">
            <a:extLst>
              <a:ext uri="{FF2B5EF4-FFF2-40B4-BE49-F238E27FC236}">
                <a16:creationId xmlns:a16="http://schemas.microsoft.com/office/drawing/2014/main" id="{D2E66A0D-753B-A4D9-86D3-37693A0E0D80}"/>
              </a:ext>
            </a:extLst>
          </p:cNvPr>
          <p:cNvSpPr txBox="1"/>
          <p:nvPr/>
        </p:nvSpPr>
        <p:spPr>
          <a:xfrm>
            <a:off x="843051" y="2835281"/>
            <a:ext cx="749316" cy="184666"/>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defPPr rtl="0">
              <a:defRPr lang="ja-JP"/>
            </a:defPPr>
            <a:lvl1pPr>
              <a:defRPr sz="105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ja-JP" altLang="en-US" sz="600" dirty="0"/>
              <a:t>年間</a:t>
            </a:r>
            <a:r>
              <a:rPr lang="en-US" altLang="ja-JP" sz="600" dirty="0"/>
              <a:t>12</a:t>
            </a:r>
            <a:r>
              <a:rPr lang="ja-JP" altLang="en-US" sz="600" dirty="0"/>
              <a:t>万人予想</a:t>
            </a:r>
            <a:endParaRPr lang="en-US" altLang="ja-JP" sz="600" dirty="0"/>
          </a:p>
        </p:txBody>
      </p:sp>
      <p:cxnSp>
        <p:nvCxnSpPr>
          <p:cNvPr id="20" name="直線矢印コネクタ 19">
            <a:extLst>
              <a:ext uri="{FF2B5EF4-FFF2-40B4-BE49-F238E27FC236}">
                <a16:creationId xmlns:a16="http://schemas.microsoft.com/office/drawing/2014/main" id="{4CB26C08-C9BB-A55D-5BB7-62BF6E73478E}"/>
              </a:ext>
            </a:extLst>
          </p:cNvPr>
          <p:cNvCxnSpPr>
            <a:cxnSpLocks/>
            <a:endCxn id="43" idx="0"/>
          </p:cNvCxnSpPr>
          <p:nvPr/>
        </p:nvCxnSpPr>
        <p:spPr>
          <a:xfrm>
            <a:off x="6086500" y="367387"/>
            <a:ext cx="22107" cy="14565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9" name="直線矢印コネクタ 118">
            <a:extLst>
              <a:ext uri="{FF2B5EF4-FFF2-40B4-BE49-F238E27FC236}">
                <a16:creationId xmlns:a16="http://schemas.microsoft.com/office/drawing/2014/main" id="{9AE4CA7B-4132-AA15-AD15-DBEB444A9E8C}"/>
              </a:ext>
            </a:extLst>
          </p:cNvPr>
          <p:cNvCxnSpPr>
            <a:cxnSpLocks/>
            <a:stCxn id="28" idx="1"/>
            <a:endCxn id="17" idx="3"/>
          </p:cNvCxnSpPr>
          <p:nvPr/>
        </p:nvCxnSpPr>
        <p:spPr>
          <a:xfrm flipH="1">
            <a:off x="5173667" y="1089862"/>
            <a:ext cx="241696" cy="1054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2392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2"/>
                                        </p:tgtEl>
                                        <p:attrNameLst>
                                          <p:attrName>style.visibility</p:attrName>
                                        </p:attrNameLst>
                                      </p:cBhvr>
                                      <p:to>
                                        <p:strVal val="visible"/>
                                      </p:to>
                                    </p:set>
                                    <p:animEffect transition="in" filter="fade">
                                      <p:cBhvr>
                                        <p:cTn id="14" dur="1000"/>
                                        <p:tgtEl>
                                          <p:spTgt spid="62"/>
                                        </p:tgtEl>
                                      </p:cBhvr>
                                    </p:animEffect>
                                    <p:anim calcmode="lin" valueType="num">
                                      <p:cBhvr>
                                        <p:cTn id="15" dur="1000" fill="hold"/>
                                        <p:tgtEl>
                                          <p:spTgt spid="62"/>
                                        </p:tgtEl>
                                        <p:attrNameLst>
                                          <p:attrName>ppt_x</p:attrName>
                                        </p:attrNameLst>
                                      </p:cBhvr>
                                      <p:tavLst>
                                        <p:tav tm="0">
                                          <p:val>
                                            <p:strVal val="#ppt_x"/>
                                          </p:val>
                                        </p:tav>
                                        <p:tav tm="100000">
                                          <p:val>
                                            <p:strVal val="#ppt_x"/>
                                          </p:val>
                                        </p:tav>
                                      </p:tavLst>
                                    </p:anim>
                                    <p:anim calcmode="lin" valueType="num">
                                      <p:cBhvr>
                                        <p:cTn id="16"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fade">
                                      <p:cBhvr>
                                        <p:cTn id="21" dur="1000"/>
                                        <p:tgtEl>
                                          <p:spTgt spid="60"/>
                                        </p:tgtEl>
                                      </p:cBhvr>
                                    </p:animEffect>
                                    <p:anim calcmode="lin" valueType="num">
                                      <p:cBhvr>
                                        <p:cTn id="22" dur="1000" fill="hold"/>
                                        <p:tgtEl>
                                          <p:spTgt spid="60"/>
                                        </p:tgtEl>
                                        <p:attrNameLst>
                                          <p:attrName>ppt_x</p:attrName>
                                        </p:attrNameLst>
                                      </p:cBhvr>
                                      <p:tavLst>
                                        <p:tav tm="0">
                                          <p:val>
                                            <p:strVal val="#ppt_x"/>
                                          </p:val>
                                        </p:tav>
                                        <p:tav tm="100000">
                                          <p:val>
                                            <p:strVal val="#ppt_x"/>
                                          </p:val>
                                        </p:tav>
                                      </p:tavLst>
                                    </p:anim>
                                    <p:anim calcmode="lin" valueType="num">
                                      <p:cBhvr>
                                        <p:cTn id="23"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3" grpId="0" animBg="1"/>
      <p:bldP spid="6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 6">
            <a:extLst>
              <a:ext uri="{FF2B5EF4-FFF2-40B4-BE49-F238E27FC236}">
                <a16:creationId xmlns:a16="http://schemas.microsoft.com/office/drawing/2014/main" id="{69280D51-B7DC-465C-0B91-04C44779913D}"/>
              </a:ext>
            </a:extLst>
          </p:cNvPr>
          <p:cNvGraphicFramePr>
            <a:graphicFrameLocks noGrp="1"/>
          </p:cNvGraphicFramePr>
          <p:nvPr>
            <p:extLst>
              <p:ext uri="{D42A27DB-BD31-4B8C-83A1-F6EECF244321}">
                <p14:modId xmlns:p14="http://schemas.microsoft.com/office/powerpoint/2010/main" val="4142431656"/>
              </p:ext>
            </p:extLst>
          </p:nvPr>
        </p:nvGraphicFramePr>
        <p:xfrm>
          <a:off x="370490" y="520262"/>
          <a:ext cx="8560676" cy="4556234"/>
        </p:xfrm>
        <a:graphic>
          <a:graphicData uri="http://schemas.openxmlformats.org/drawingml/2006/table">
            <a:tbl>
              <a:tblPr/>
              <a:tblGrid>
                <a:gridCol w="1211567">
                  <a:extLst>
                    <a:ext uri="{9D8B030D-6E8A-4147-A177-3AD203B41FA5}">
                      <a16:colId xmlns:a16="http://schemas.microsoft.com/office/drawing/2014/main" val="1554336963"/>
                    </a:ext>
                  </a:extLst>
                </a:gridCol>
                <a:gridCol w="2590522">
                  <a:extLst>
                    <a:ext uri="{9D8B030D-6E8A-4147-A177-3AD203B41FA5}">
                      <a16:colId xmlns:a16="http://schemas.microsoft.com/office/drawing/2014/main" val="1440443727"/>
                    </a:ext>
                  </a:extLst>
                </a:gridCol>
                <a:gridCol w="4758587">
                  <a:extLst>
                    <a:ext uri="{9D8B030D-6E8A-4147-A177-3AD203B41FA5}">
                      <a16:colId xmlns:a16="http://schemas.microsoft.com/office/drawing/2014/main" val="2016792530"/>
                    </a:ext>
                  </a:extLst>
                </a:gridCol>
              </a:tblGrid>
              <a:tr h="366218">
                <a:tc>
                  <a:txBody>
                    <a:bodyPr/>
                    <a:lstStyle/>
                    <a:p>
                      <a:pPr>
                        <a:buNone/>
                      </a:pPr>
                      <a:endParaRPr lang="ja-JP" altLang="en-US" sz="800" b="0">
                        <a:effectLst/>
                        <a:latin typeface="+mj-ea"/>
                        <a:ea typeface="+mj-ea"/>
                      </a:endParaRPr>
                    </a:p>
                  </a:txBody>
                  <a:tcPr marL="19190" marR="19190" marT="9595" marB="9595"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5EAAB5"/>
                    </a:solidFill>
                  </a:tcPr>
                </a:tc>
                <a:tc>
                  <a:txBody>
                    <a:bodyPr/>
                    <a:lstStyle/>
                    <a:p>
                      <a:pPr>
                        <a:buNone/>
                      </a:pPr>
                      <a:r>
                        <a:rPr lang="en-US" altLang="zh-TW" sz="1400" b="0" dirty="0">
                          <a:effectLst/>
                          <a:latin typeface="+mj-ea"/>
                          <a:ea typeface="+mj-ea"/>
                        </a:rPr>
                        <a:t>【</a:t>
                      </a:r>
                      <a:r>
                        <a:rPr lang="zh-TW" altLang="en-US" sz="1400" b="0" dirty="0">
                          <a:effectLst/>
                          <a:latin typeface="+mj-ea"/>
                          <a:ea typeface="+mj-ea"/>
                        </a:rPr>
                        <a:t>現行</a:t>
                      </a:r>
                      <a:r>
                        <a:rPr lang="en-US" altLang="zh-TW" sz="1400" b="0" dirty="0">
                          <a:effectLst/>
                          <a:latin typeface="+mj-ea"/>
                          <a:ea typeface="+mj-ea"/>
                        </a:rPr>
                        <a:t>】 </a:t>
                      </a:r>
                      <a:r>
                        <a:rPr lang="zh-TW" altLang="en-US" sz="1400" b="0" dirty="0">
                          <a:effectLst/>
                          <a:latin typeface="+mj-ea"/>
                          <a:ea typeface="+mj-ea"/>
                        </a:rPr>
                        <a:t>技能実習制度</a:t>
                      </a:r>
                    </a:p>
                  </a:txBody>
                  <a:tcPr marL="19190" marR="19190" marT="9595" marB="9595"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5EAAB5"/>
                    </a:solidFill>
                  </a:tcPr>
                </a:tc>
                <a:tc>
                  <a:txBody>
                    <a:bodyPr/>
                    <a:lstStyle/>
                    <a:p>
                      <a:pPr>
                        <a:buNone/>
                      </a:pPr>
                      <a:r>
                        <a:rPr lang="en-US" altLang="ja-JP" sz="1400" b="0" dirty="0">
                          <a:effectLst/>
                          <a:latin typeface="+mj-ea"/>
                          <a:ea typeface="+mj-ea"/>
                        </a:rPr>
                        <a:t>【</a:t>
                      </a:r>
                      <a:r>
                        <a:rPr lang="ja-JP" altLang="en-US" sz="1400" b="0" dirty="0">
                          <a:effectLst/>
                          <a:latin typeface="+mj-ea"/>
                          <a:ea typeface="+mj-ea"/>
                        </a:rPr>
                        <a:t>２０２７新制度</a:t>
                      </a:r>
                      <a:r>
                        <a:rPr lang="en-US" altLang="ja-JP" sz="1400" b="0" dirty="0">
                          <a:effectLst/>
                          <a:latin typeface="+mj-ea"/>
                          <a:ea typeface="+mj-ea"/>
                        </a:rPr>
                        <a:t>】 </a:t>
                      </a:r>
                      <a:r>
                        <a:rPr lang="ja-JP" altLang="en-US" sz="1400" b="0" dirty="0">
                          <a:effectLst/>
                          <a:latin typeface="+mj-ea"/>
                          <a:ea typeface="+mj-ea"/>
                        </a:rPr>
                        <a:t>育成就労制度</a:t>
                      </a:r>
                    </a:p>
                  </a:txBody>
                  <a:tcPr marL="19190" marR="19190" marT="9595" marB="9595"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5EAAB5"/>
                    </a:solidFill>
                  </a:tcPr>
                </a:tc>
                <a:extLst>
                  <a:ext uri="{0D108BD9-81ED-4DB2-BD59-A6C34878D82A}">
                    <a16:rowId xmlns:a16="http://schemas.microsoft.com/office/drawing/2014/main" val="813794409"/>
                  </a:ext>
                </a:extLst>
              </a:tr>
              <a:tr h="294758">
                <a:tc>
                  <a:txBody>
                    <a:bodyPr/>
                    <a:lstStyle/>
                    <a:p>
                      <a:pPr>
                        <a:buNone/>
                      </a:pPr>
                      <a:r>
                        <a:rPr lang="ja-JP" altLang="en-US" sz="900" b="0">
                          <a:effectLst/>
                          <a:latin typeface="+mj-ea"/>
                          <a:ea typeface="+mj-ea"/>
                        </a:rPr>
                        <a:t>① 制度の目的</a:t>
                      </a:r>
                    </a:p>
                  </a:txBody>
                  <a:tcPr marL="19190" marR="19190" marT="9595" marB="9595"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BBDAE0"/>
                    </a:solidFill>
                  </a:tcPr>
                </a:tc>
                <a:tc>
                  <a:txBody>
                    <a:bodyPr/>
                    <a:lstStyle/>
                    <a:p>
                      <a:pPr algn="l" rtl="0">
                        <a:buNone/>
                      </a:pPr>
                      <a:r>
                        <a:rPr lang="ja-JP" altLang="en-US" sz="900" b="0" i="0">
                          <a:solidFill>
                            <a:srgbClr val="000000"/>
                          </a:solidFill>
                          <a:effectLst/>
                          <a:latin typeface="+mj-ea"/>
                          <a:ea typeface="+mj-ea"/>
                        </a:rPr>
                        <a:t>国際貢献、開発途上国への</a:t>
                      </a:r>
                      <a:endParaRPr lang="ja-JP" altLang="en-US" sz="900" b="0">
                        <a:effectLst/>
                        <a:latin typeface="+mj-ea"/>
                        <a:ea typeface="+mj-ea"/>
                      </a:endParaRPr>
                    </a:p>
                    <a:p>
                      <a:pPr algn="l" rtl="0">
                        <a:buNone/>
                      </a:pPr>
                      <a:r>
                        <a:rPr lang="ja-JP" altLang="en-US" sz="900" b="0" i="0">
                          <a:solidFill>
                            <a:srgbClr val="000000"/>
                          </a:solidFill>
                          <a:effectLst/>
                          <a:latin typeface="+mj-ea"/>
                          <a:ea typeface="+mj-ea"/>
                        </a:rPr>
                        <a:t>技術移転</a:t>
                      </a:r>
                      <a:endParaRPr lang="ja-JP" altLang="en-US" sz="900" b="0">
                        <a:effectLst/>
                        <a:latin typeface="+mj-ea"/>
                        <a:ea typeface="+mj-ea"/>
                      </a:endParaRPr>
                    </a:p>
                  </a:txBody>
                  <a:tcPr marL="19190" marR="19190" marT="9595" marB="9595"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BBDAE0"/>
                    </a:solidFill>
                  </a:tcPr>
                </a:tc>
                <a:tc>
                  <a:txBody>
                    <a:bodyPr/>
                    <a:lstStyle/>
                    <a:p>
                      <a:pPr algn="l" rtl="0">
                        <a:buNone/>
                      </a:pPr>
                      <a:r>
                        <a:rPr lang="ja-JP" altLang="en-US" sz="900" b="0" i="0">
                          <a:solidFill>
                            <a:srgbClr val="000000"/>
                          </a:solidFill>
                          <a:effectLst/>
                          <a:latin typeface="+mj-ea"/>
                          <a:ea typeface="+mj-ea"/>
                        </a:rPr>
                        <a:t>人材の確保と育成</a:t>
                      </a:r>
                      <a:endParaRPr lang="ja-JP" altLang="en-US" sz="900" b="0">
                        <a:effectLst/>
                        <a:latin typeface="+mj-ea"/>
                        <a:ea typeface="+mj-ea"/>
                      </a:endParaRPr>
                    </a:p>
                    <a:p>
                      <a:pPr algn="l" rtl="0">
                        <a:buNone/>
                      </a:pPr>
                      <a:r>
                        <a:rPr lang="ja-JP" altLang="en-US" sz="900" b="0" i="0">
                          <a:solidFill>
                            <a:srgbClr val="000000"/>
                          </a:solidFill>
                          <a:effectLst/>
                          <a:latin typeface="+mj-ea"/>
                          <a:ea typeface="+mj-ea"/>
                        </a:rPr>
                        <a:t>（特定技能</a:t>
                      </a:r>
                      <a:r>
                        <a:rPr lang="en-US" altLang="ja-JP" sz="900" b="0" i="0">
                          <a:solidFill>
                            <a:srgbClr val="000000"/>
                          </a:solidFill>
                          <a:effectLst/>
                          <a:latin typeface="+mj-ea"/>
                          <a:ea typeface="+mj-ea"/>
                        </a:rPr>
                        <a:t>1</a:t>
                      </a:r>
                      <a:r>
                        <a:rPr lang="ja-JP" altLang="en-US" sz="900" b="0" i="0">
                          <a:solidFill>
                            <a:srgbClr val="000000"/>
                          </a:solidFill>
                          <a:effectLst/>
                          <a:latin typeface="+mj-ea"/>
                          <a:ea typeface="+mj-ea"/>
                        </a:rPr>
                        <a:t>号への円滑な移行）</a:t>
                      </a:r>
                      <a:endParaRPr lang="ja-JP" altLang="en-US" sz="900" b="0">
                        <a:effectLst/>
                        <a:latin typeface="+mj-ea"/>
                        <a:ea typeface="+mj-ea"/>
                      </a:endParaRPr>
                    </a:p>
                  </a:txBody>
                  <a:tcPr marL="19190" marR="19190" marT="9595" marB="9595"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BBDAE0"/>
                    </a:solidFill>
                  </a:tcPr>
                </a:tc>
                <a:extLst>
                  <a:ext uri="{0D108BD9-81ED-4DB2-BD59-A6C34878D82A}">
                    <a16:rowId xmlns:a16="http://schemas.microsoft.com/office/drawing/2014/main" val="1843496783"/>
                  </a:ext>
                </a:extLst>
              </a:tr>
              <a:tr h="172172">
                <a:tc>
                  <a:txBody>
                    <a:bodyPr/>
                    <a:lstStyle/>
                    <a:p>
                      <a:pPr>
                        <a:buNone/>
                      </a:pPr>
                      <a:r>
                        <a:rPr lang="ja-JP" altLang="en-US" sz="900" b="0">
                          <a:effectLst/>
                          <a:latin typeface="+mj-ea"/>
                          <a:ea typeface="+mj-ea"/>
                        </a:rPr>
                        <a:t>② 対象職種・分野</a:t>
                      </a:r>
                    </a:p>
                  </a:txBody>
                  <a:tcPr marL="19190" marR="19190" marT="9595" marB="9595"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BBDAE0"/>
                    </a:solidFill>
                  </a:tcPr>
                </a:tc>
                <a:tc>
                  <a:txBody>
                    <a:bodyPr/>
                    <a:lstStyle/>
                    <a:p>
                      <a:pPr>
                        <a:buNone/>
                      </a:pPr>
                      <a:r>
                        <a:rPr lang="en-US" altLang="ja-JP" sz="900" b="0">
                          <a:effectLst/>
                          <a:latin typeface="+mj-ea"/>
                          <a:ea typeface="+mj-ea"/>
                        </a:rPr>
                        <a:t>80</a:t>
                      </a:r>
                      <a:r>
                        <a:rPr lang="ja-JP" altLang="en-US" sz="900" b="0">
                          <a:effectLst/>
                          <a:latin typeface="+mj-ea"/>
                          <a:ea typeface="+mj-ea"/>
                        </a:rPr>
                        <a:t>職種以上（農業、建設、製造など幅広い）</a:t>
                      </a:r>
                    </a:p>
                  </a:txBody>
                  <a:tcPr marL="19190" marR="19190" marT="9595" marB="9595"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BBDAE0"/>
                    </a:solidFill>
                  </a:tcPr>
                </a:tc>
                <a:tc>
                  <a:txBody>
                    <a:bodyPr/>
                    <a:lstStyle/>
                    <a:p>
                      <a:pPr>
                        <a:buNone/>
                      </a:pPr>
                      <a:r>
                        <a:rPr lang="ja-JP" altLang="en-US" sz="900" b="0">
                          <a:solidFill>
                            <a:srgbClr val="FF0000"/>
                          </a:solidFill>
                          <a:effectLst/>
                          <a:latin typeface="+mj-ea"/>
                          <a:ea typeface="+mj-ea"/>
                        </a:rPr>
                        <a:t>特定技能の対象分野（</a:t>
                      </a:r>
                      <a:r>
                        <a:rPr lang="en-US" altLang="ja-JP" sz="900" b="0">
                          <a:solidFill>
                            <a:srgbClr val="FF0000"/>
                          </a:solidFill>
                          <a:effectLst/>
                          <a:latin typeface="+mj-ea"/>
                          <a:ea typeface="+mj-ea"/>
                        </a:rPr>
                        <a:t>16</a:t>
                      </a:r>
                      <a:r>
                        <a:rPr lang="ja-JP" altLang="en-US" sz="900" b="0">
                          <a:solidFill>
                            <a:srgbClr val="FF0000"/>
                          </a:solidFill>
                          <a:effectLst/>
                          <a:latin typeface="+mj-ea"/>
                          <a:ea typeface="+mj-ea"/>
                        </a:rPr>
                        <a:t>分野）と一致</a:t>
                      </a:r>
                    </a:p>
                  </a:txBody>
                  <a:tcPr marL="19190" marR="19190" marT="9595" marB="9595"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BBDAE0"/>
                    </a:solidFill>
                  </a:tcPr>
                </a:tc>
                <a:extLst>
                  <a:ext uri="{0D108BD9-81ED-4DB2-BD59-A6C34878D82A}">
                    <a16:rowId xmlns:a16="http://schemas.microsoft.com/office/drawing/2014/main" val="2796790169"/>
                  </a:ext>
                </a:extLst>
              </a:tr>
              <a:tr h="393538">
                <a:tc>
                  <a:txBody>
                    <a:bodyPr/>
                    <a:lstStyle/>
                    <a:p>
                      <a:pPr algn="l" rtl="0">
                        <a:buNone/>
                      </a:pPr>
                      <a:r>
                        <a:rPr lang="ja-JP" altLang="en-US" sz="900" b="0" i="0">
                          <a:solidFill>
                            <a:srgbClr val="000000"/>
                          </a:solidFill>
                          <a:effectLst/>
                          <a:latin typeface="+mj-ea"/>
                          <a:ea typeface="+mj-ea"/>
                        </a:rPr>
                        <a:t>③ 入国前の要件</a:t>
                      </a:r>
                      <a:endParaRPr lang="ja-JP" altLang="en-US" sz="900" b="0">
                        <a:effectLst/>
                        <a:latin typeface="+mj-ea"/>
                        <a:ea typeface="+mj-ea"/>
                      </a:endParaRPr>
                    </a:p>
                    <a:p>
                      <a:pPr algn="l" rtl="0">
                        <a:buNone/>
                      </a:pPr>
                      <a:r>
                        <a:rPr lang="ja-JP" altLang="en-US" sz="900" b="0" i="0">
                          <a:solidFill>
                            <a:srgbClr val="000000"/>
                          </a:solidFill>
                          <a:effectLst/>
                          <a:latin typeface="+mj-ea"/>
                          <a:ea typeface="+mj-ea"/>
                        </a:rPr>
                        <a:t>（日本語要件）</a:t>
                      </a:r>
                      <a:endParaRPr lang="ja-JP" altLang="en-US" sz="900" b="0">
                        <a:effectLst/>
                        <a:latin typeface="+mj-ea"/>
                        <a:ea typeface="+mj-ea"/>
                      </a:endParaRPr>
                    </a:p>
                  </a:txBody>
                  <a:tcPr marL="19190" marR="19190" marT="9595" marB="9595"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BBDAE0"/>
                    </a:solidFill>
                  </a:tcPr>
                </a:tc>
                <a:tc>
                  <a:txBody>
                    <a:bodyPr/>
                    <a:lstStyle/>
                    <a:p>
                      <a:pPr algn="l" rtl="0">
                        <a:buNone/>
                      </a:pPr>
                      <a:r>
                        <a:rPr lang="ja-JP" altLang="en-US" sz="900" b="0" i="0">
                          <a:solidFill>
                            <a:srgbClr val="000000"/>
                          </a:solidFill>
                          <a:effectLst/>
                          <a:latin typeface="+mj-ea"/>
                          <a:ea typeface="+mj-ea"/>
                        </a:rPr>
                        <a:t>原則として要件なし</a:t>
                      </a:r>
                      <a:endParaRPr lang="ja-JP" altLang="en-US" sz="900" b="0">
                        <a:effectLst/>
                        <a:latin typeface="+mj-ea"/>
                        <a:ea typeface="+mj-ea"/>
                      </a:endParaRPr>
                    </a:p>
                    <a:p>
                      <a:pPr algn="l" rtl="0">
                        <a:buNone/>
                      </a:pPr>
                      <a:r>
                        <a:rPr lang="ja-JP" altLang="en-US" sz="900" b="0" i="0">
                          <a:solidFill>
                            <a:srgbClr val="000000"/>
                          </a:solidFill>
                          <a:effectLst/>
                          <a:latin typeface="+mj-ea"/>
                          <a:ea typeface="+mj-ea"/>
                        </a:rPr>
                        <a:t>（</a:t>
                      </a:r>
                      <a:r>
                        <a:rPr lang="en-US" altLang="ja-JP" sz="900" b="0" i="0">
                          <a:solidFill>
                            <a:srgbClr val="000000"/>
                          </a:solidFill>
                          <a:effectLst/>
                          <a:latin typeface="+mj-ea"/>
                          <a:ea typeface="+mj-ea"/>
                        </a:rPr>
                        <a:t>※</a:t>
                      </a:r>
                      <a:r>
                        <a:rPr lang="ja-JP" altLang="en-US" sz="900" b="0" i="0">
                          <a:solidFill>
                            <a:srgbClr val="000000"/>
                          </a:solidFill>
                          <a:effectLst/>
                          <a:latin typeface="+mj-ea"/>
                          <a:ea typeface="+mj-ea"/>
                        </a:rPr>
                        <a:t>一部職種で</a:t>
                      </a:r>
                      <a:r>
                        <a:rPr lang="en-US" altLang="ja-JP" sz="900" b="0" i="0">
                          <a:solidFill>
                            <a:srgbClr val="000000"/>
                          </a:solidFill>
                          <a:effectLst/>
                          <a:latin typeface="+mj-ea"/>
                          <a:ea typeface="+mj-ea"/>
                        </a:rPr>
                        <a:t>N4</a:t>
                      </a:r>
                      <a:r>
                        <a:rPr lang="ja-JP" altLang="en-US" sz="900" b="0" i="0">
                          <a:solidFill>
                            <a:srgbClr val="000000"/>
                          </a:solidFill>
                          <a:effectLst/>
                          <a:latin typeface="+mj-ea"/>
                          <a:ea typeface="+mj-ea"/>
                        </a:rPr>
                        <a:t>推奨等はあるが必須ではない）</a:t>
                      </a:r>
                      <a:endParaRPr lang="ja-JP" altLang="en-US" sz="900" b="0">
                        <a:effectLst/>
                        <a:latin typeface="+mj-ea"/>
                        <a:ea typeface="+mj-ea"/>
                      </a:endParaRPr>
                    </a:p>
                  </a:txBody>
                  <a:tcPr marL="19190" marR="19190" marT="9595" marB="9595"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BBDAE0"/>
                    </a:solidFill>
                  </a:tcPr>
                </a:tc>
                <a:tc>
                  <a:txBody>
                    <a:bodyPr/>
                    <a:lstStyle/>
                    <a:p>
                      <a:pPr algn="l" rtl="0">
                        <a:buNone/>
                      </a:pPr>
                      <a:r>
                        <a:rPr lang="en-US" altLang="ja-JP" sz="900" b="0" i="0">
                          <a:solidFill>
                            <a:srgbClr val="FF0000"/>
                          </a:solidFill>
                          <a:effectLst/>
                          <a:latin typeface="+mj-ea"/>
                          <a:ea typeface="+mj-ea"/>
                        </a:rPr>
                        <a:t>A1</a:t>
                      </a:r>
                      <a:r>
                        <a:rPr lang="ja-JP" altLang="en-US" sz="900" b="0" i="0">
                          <a:solidFill>
                            <a:srgbClr val="FF0000"/>
                          </a:solidFill>
                          <a:effectLst/>
                          <a:latin typeface="+mj-ea"/>
                          <a:ea typeface="+mj-ea"/>
                        </a:rPr>
                        <a:t>相当（</a:t>
                      </a:r>
                      <a:r>
                        <a:rPr lang="en-US" altLang="ja-JP" sz="900" b="0" i="0">
                          <a:solidFill>
                            <a:srgbClr val="FF0000"/>
                          </a:solidFill>
                          <a:effectLst/>
                          <a:latin typeface="+mj-ea"/>
                          <a:ea typeface="+mj-ea"/>
                        </a:rPr>
                        <a:t>JLPT N5</a:t>
                      </a:r>
                      <a:r>
                        <a:rPr lang="ja-JP" altLang="en-US" sz="900" b="0" i="0">
                          <a:solidFill>
                            <a:srgbClr val="FF0000"/>
                          </a:solidFill>
                          <a:effectLst/>
                          <a:latin typeface="+mj-ea"/>
                          <a:ea typeface="+mj-ea"/>
                        </a:rPr>
                        <a:t>・</a:t>
                      </a:r>
                      <a:r>
                        <a:rPr lang="en-US" altLang="ja-JP" sz="900" b="0" i="0">
                          <a:solidFill>
                            <a:srgbClr val="FF0000"/>
                          </a:solidFill>
                          <a:effectLst/>
                          <a:latin typeface="+mj-ea"/>
                          <a:ea typeface="+mj-ea"/>
                        </a:rPr>
                        <a:t>JFT-Basic</a:t>
                      </a:r>
                      <a:r>
                        <a:rPr lang="ja-JP" altLang="en-US" sz="900" b="0" i="0">
                          <a:solidFill>
                            <a:srgbClr val="FF0000"/>
                          </a:solidFill>
                          <a:effectLst/>
                          <a:latin typeface="+mj-ea"/>
                          <a:ea typeface="+mj-ea"/>
                        </a:rPr>
                        <a:t>等）の合格</a:t>
                      </a:r>
                      <a:endParaRPr lang="ja-JP" altLang="en-US" sz="900" b="0">
                        <a:solidFill>
                          <a:srgbClr val="FF0000"/>
                        </a:solidFill>
                        <a:effectLst/>
                        <a:latin typeface="+mj-ea"/>
                        <a:ea typeface="+mj-ea"/>
                      </a:endParaRPr>
                    </a:p>
                    <a:p>
                      <a:pPr algn="l" rtl="0">
                        <a:buNone/>
                      </a:pPr>
                      <a:r>
                        <a:rPr lang="en-US" altLang="ja-JP" sz="900" b="0" i="0">
                          <a:solidFill>
                            <a:srgbClr val="FF0000"/>
                          </a:solidFill>
                          <a:effectLst/>
                          <a:latin typeface="+mj-ea"/>
                          <a:ea typeface="+mj-ea"/>
                        </a:rPr>
                        <a:t>※</a:t>
                      </a:r>
                      <a:r>
                        <a:rPr lang="ja-JP" altLang="en-US" sz="900" b="0" i="0">
                          <a:solidFill>
                            <a:srgbClr val="FF0000"/>
                          </a:solidFill>
                          <a:effectLst/>
                          <a:latin typeface="+mj-ea"/>
                          <a:ea typeface="+mj-ea"/>
                        </a:rPr>
                        <a:t>未取得の場合は、入国前後で</a:t>
                      </a:r>
                      <a:r>
                        <a:rPr lang="en-US" altLang="ja-JP" sz="900" b="0" i="0">
                          <a:solidFill>
                            <a:srgbClr val="FF0000"/>
                          </a:solidFill>
                          <a:effectLst/>
                          <a:latin typeface="+mj-ea"/>
                          <a:ea typeface="+mj-ea"/>
                        </a:rPr>
                        <a:t>100</a:t>
                      </a:r>
                      <a:r>
                        <a:rPr lang="ja-JP" altLang="en-US" sz="900" b="0" i="0">
                          <a:solidFill>
                            <a:srgbClr val="FF0000"/>
                          </a:solidFill>
                          <a:effectLst/>
                          <a:latin typeface="+mj-ea"/>
                          <a:ea typeface="+mj-ea"/>
                        </a:rPr>
                        <a:t>時間の講習が必須</a:t>
                      </a:r>
                      <a:endParaRPr lang="ja-JP" altLang="en-US" sz="900" b="0">
                        <a:solidFill>
                          <a:srgbClr val="FF0000"/>
                        </a:solidFill>
                        <a:effectLst/>
                        <a:latin typeface="+mj-ea"/>
                        <a:ea typeface="+mj-ea"/>
                      </a:endParaRPr>
                    </a:p>
                  </a:txBody>
                  <a:tcPr marL="19190" marR="19190" marT="9595" marB="9595"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BBDAE0"/>
                    </a:solidFill>
                  </a:tcPr>
                </a:tc>
                <a:extLst>
                  <a:ext uri="{0D108BD9-81ED-4DB2-BD59-A6C34878D82A}">
                    <a16:rowId xmlns:a16="http://schemas.microsoft.com/office/drawing/2014/main" val="3574083627"/>
                  </a:ext>
                </a:extLst>
              </a:tr>
              <a:tr h="570244">
                <a:tc>
                  <a:txBody>
                    <a:bodyPr/>
                    <a:lstStyle/>
                    <a:p>
                      <a:pPr>
                        <a:buNone/>
                      </a:pPr>
                      <a:r>
                        <a:rPr lang="ja-JP" altLang="en-US" sz="900" b="0">
                          <a:effectLst/>
                          <a:latin typeface="+mj-ea"/>
                          <a:ea typeface="+mj-ea"/>
                        </a:rPr>
                        <a:t>④ 入国直後の講習</a:t>
                      </a:r>
                    </a:p>
                  </a:txBody>
                  <a:tcPr marL="19190" marR="19190" marT="9595" marB="9595"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BBDAE0"/>
                    </a:solidFill>
                  </a:tcPr>
                </a:tc>
                <a:tc>
                  <a:txBody>
                    <a:bodyPr/>
                    <a:lstStyle/>
                    <a:p>
                      <a:pPr algn="just" rtl="0">
                        <a:buNone/>
                      </a:pPr>
                      <a:r>
                        <a:rPr lang="ja-JP" altLang="en-US" sz="900" b="0" i="0">
                          <a:solidFill>
                            <a:srgbClr val="000000"/>
                          </a:solidFill>
                          <a:effectLst/>
                          <a:latin typeface="+mj-ea"/>
                          <a:ea typeface="+mj-ea"/>
                        </a:rPr>
                        <a:t>企業配属前に約</a:t>
                      </a:r>
                      <a:r>
                        <a:rPr lang="en-US" altLang="ja-JP" sz="900" b="0" i="0">
                          <a:solidFill>
                            <a:srgbClr val="000000"/>
                          </a:solidFill>
                          <a:effectLst/>
                          <a:latin typeface="+mj-ea"/>
                          <a:ea typeface="+mj-ea"/>
                        </a:rPr>
                        <a:t>1〜2</a:t>
                      </a:r>
                      <a:r>
                        <a:rPr lang="ja-JP" altLang="en-US" sz="900" b="0" i="0">
                          <a:solidFill>
                            <a:srgbClr val="000000"/>
                          </a:solidFill>
                          <a:effectLst/>
                          <a:latin typeface="+mj-ea"/>
                          <a:ea typeface="+mj-ea"/>
                        </a:rPr>
                        <a:t>ヶ月（約</a:t>
                      </a:r>
                      <a:r>
                        <a:rPr lang="en-US" altLang="ja-JP" sz="900" b="0" i="0">
                          <a:solidFill>
                            <a:srgbClr val="000000"/>
                          </a:solidFill>
                          <a:effectLst/>
                          <a:latin typeface="+mj-ea"/>
                          <a:ea typeface="+mj-ea"/>
                        </a:rPr>
                        <a:t>160〜320</a:t>
                      </a:r>
                      <a:r>
                        <a:rPr lang="ja-JP" altLang="en-US" sz="900" b="0" i="0">
                          <a:solidFill>
                            <a:srgbClr val="000000"/>
                          </a:solidFill>
                          <a:effectLst/>
                          <a:latin typeface="+mj-ea"/>
                          <a:ea typeface="+mj-ea"/>
                        </a:rPr>
                        <a:t>時間）の講習。</a:t>
                      </a:r>
                      <a:endParaRPr lang="ja-JP" altLang="en-US" sz="900" b="0">
                        <a:effectLst/>
                        <a:latin typeface="+mj-ea"/>
                        <a:ea typeface="+mj-ea"/>
                      </a:endParaRPr>
                    </a:p>
                    <a:p>
                      <a:pPr algn="just" rtl="0">
                        <a:buNone/>
                      </a:pPr>
                      <a:r>
                        <a:rPr lang="en-US" altLang="ja-JP" sz="900" b="0" i="0">
                          <a:solidFill>
                            <a:srgbClr val="000000"/>
                          </a:solidFill>
                          <a:effectLst/>
                          <a:latin typeface="+mj-ea"/>
                          <a:ea typeface="+mj-ea"/>
                        </a:rPr>
                        <a:t>※</a:t>
                      </a:r>
                      <a:r>
                        <a:rPr lang="ja-JP" altLang="en-US" sz="900" b="0" i="0">
                          <a:solidFill>
                            <a:srgbClr val="000000"/>
                          </a:solidFill>
                          <a:effectLst/>
                          <a:latin typeface="+mj-ea"/>
                          <a:ea typeface="+mj-ea"/>
                        </a:rPr>
                        <a:t>日本語、生活一般、法的保護など。資格の厳格な縛りはなし。</a:t>
                      </a:r>
                      <a:endParaRPr lang="ja-JP" altLang="en-US" sz="900" b="0">
                        <a:effectLst/>
                        <a:latin typeface="+mj-ea"/>
                        <a:ea typeface="+mj-ea"/>
                      </a:endParaRPr>
                    </a:p>
                  </a:txBody>
                  <a:tcPr marL="19190" marR="19190" marT="9595" marB="9595"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BBDAE0"/>
                    </a:solidFill>
                  </a:tcPr>
                </a:tc>
                <a:tc>
                  <a:txBody>
                    <a:bodyPr/>
                    <a:lstStyle/>
                    <a:p>
                      <a:pPr algn="l" rtl="0">
                        <a:buNone/>
                      </a:pPr>
                      <a:r>
                        <a:rPr lang="ja-JP" altLang="en-US" sz="900" b="0" i="0">
                          <a:solidFill>
                            <a:srgbClr val="000000"/>
                          </a:solidFill>
                          <a:effectLst/>
                          <a:latin typeface="+mj-ea"/>
                          <a:ea typeface="+mj-ea"/>
                        </a:rPr>
                        <a:t>入国前に</a:t>
                      </a:r>
                      <a:r>
                        <a:rPr lang="en-US" altLang="ja-JP" sz="900" b="0" i="0">
                          <a:solidFill>
                            <a:srgbClr val="000000"/>
                          </a:solidFill>
                          <a:effectLst/>
                          <a:latin typeface="+mj-ea"/>
                          <a:ea typeface="+mj-ea"/>
                        </a:rPr>
                        <a:t>A1</a:t>
                      </a:r>
                      <a:r>
                        <a:rPr lang="ja-JP" altLang="en-US" sz="900" b="0" i="0">
                          <a:solidFill>
                            <a:srgbClr val="000000"/>
                          </a:solidFill>
                          <a:effectLst/>
                          <a:latin typeface="+mj-ea"/>
                          <a:ea typeface="+mj-ea"/>
                        </a:rPr>
                        <a:t>未取得の場合、</a:t>
                      </a:r>
                      <a:r>
                        <a:rPr lang="ja-JP" altLang="en-US" sz="900" b="0" i="0">
                          <a:solidFill>
                            <a:srgbClr val="FF0000"/>
                          </a:solidFill>
                          <a:effectLst/>
                          <a:latin typeface="+mj-ea"/>
                          <a:ea typeface="+mj-ea"/>
                        </a:rPr>
                        <a:t>「登録日本語教員、認定日本語教育機関等による</a:t>
                      </a:r>
                      <a:r>
                        <a:rPr lang="en-US" altLang="ja-JP" sz="900" b="0" i="0">
                          <a:solidFill>
                            <a:srgbClr val="FF0000"/>
                          </a:solidFill>
                          <a:effectLst/>
                          <a:latin typeface="+mj-ea"/>
                          <a:ea typeface="+mj-ea"/>
                        </a:rPr>
                        <a:t>100</a:t>
                      </a:r>
                      <a:r>
                        <a:rPr lang="ja-JP" altLang="en-US" sz="900" b="0" i="0">
                          <a:solidFill>
                            <a:srgbClr val="FF0000"/>
                          </a:solidFill>
                          <a:effectLst/>
                          <a:latin typeface="+mj-ea"/>
                          <a:ea typeface="+mj-ea"/>
                        </a:rPr>
                        <a:t>時間のライブ講習」が義務化。</a:t>
                      </a:r>
                      <a:endParaRPr lang="ja-JP" altLang="en-US" sz="900" b="0">
                        <a:effectLst/>
                        <a:latin typeface="+mj-ea"/>
                        <a:ea typeface="+mj-ea"/>
                      </a:endParaRPr>
                    </a:p>
                  </a:txBody>
                  <a:tcPr marL="19190" marR="19190" marT="9595" marB="9595"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BBDAE0"/>
                    </a:solidFill>
                  </a:tcPr>
                </a:tc>
                <a:extLst>
                  <a:ext uri="{0D108BD9-81ED-4DB2-BD59-A6C34878D82A}">
                    <a16:rowId xmlns:a16="http://schemas.microsoft.com/office/drawing/2014/main" val="283007071"/>
                  </a:ext>
                </a:extLst>
              </a:tr>
              <a:tr h="614904">
                <a:tc>
                  <a:txBody>
                    <a:bodyPr/>
                    <a:lstStyle/>
                    <a:p>
                      <a:pPr>
                        <a:buNone/>
                      </a:pPr>
                      <a:r>
                        <a:rPr lang="ja-JP" altLang="en-US" sz="900" b="0">
                          <a:effectLst/>
                          <a:latin typeface="+mj-ea"/>
                          <a:ea typeface="+mj-ea"/>
                        </a:rPr>
                        <a:t>⑤ 就労中の教育義務</a:t>
                      </a:r>
                    </a:p>
                  </a:txBody>
                  <a:tcPr marL="19190" marR="19190" marT="9595" marB="9595"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BBDAE0"/>
                    </a:solidFill>
                  </a:tcPr>
                </a:tc>
                <a:tc>
                  <a:txBody>
                    <a:bodyPr/>
                    <a:lstStyle/>
                    <a:p>
                      <a:pPr>
                        <a:buNone/>
                      </a:pPr>
                      <a:r>
                        <a:rPr lang="ja-JP" altLang="en-US" sz="900" b="0">
                          <a:effectLst/>
                          <a:latin typeface="+mj-ea"/>
                          <a:ea typeface="+mj-ea"/>
                        </a:rPr>
                        <a:t>企業への配属後は、実地での「技能実習」のみ。日本語教育の法的義務はなし。</a:t>
                      </a:r>
                    </a:p>
                  </a:txBody>
                  <a:tcPr marL="19190" marR="19190" marT="9595" marB="9595"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BBDAE0"/>
                    </a:solidFill>
                  </a:tcPr>
                </a:tc>
                <a:tc>
                  <a:txBody>
                    <a:bodyPr/>
                    <a:lstStyle/>
                    <a:p>
                      <a:pPr>
                        <a:buNone/>
                      </a:pPr>
                      <a:r>
                        <a:rPr lang="ja-JP" altLang="en-US" sz="900" b="0" dirty="0">
                          <a:solidFill>
                            <a:srgbClr val="FF0000"/>
                          </a:solidFill>
                          <a:effectLst/>
                          <a:latin typeface="+mj-ea"/>
                          <a:ea typeface="+mj-ea"/>
                        </a:rPr>
                        <a:t>配属後も資格者による、</a:t>
                      </a:r>
                      <a:r>
                        <a:rPr lang="en-US" altLang="ja-JP" sz="900" b="0" dirty="0">
                          <a:solidFill>
                            <a:srgbClr val="FF0000"/>
                          </a:solidFill>
                          <a:effectLst/>
                          <a:latin typeface="+mj-ea"/>
                          <a:ea typeface="+mj-ea"/>
                        </a:rPr>
                        <a:t>A2</a:t>
                      </a:r>
                      <a:r>
                        <a:rPr lang="ja-JP" altLang="en-US" sz="900" b="0" dirty="0">
                          <a:solidFill>
                            <a:srgbClr val="FF0000"/>
                          </a:solidFill>
                          <a:effectLst/>
                          <a:latin typeface="+mj-ea"/>
                          <a:ea typeface="+mj-ea"/>
                        </a:rPr>
                        <a:t>相当に到達するための「</a:t>
                      </a:r>
                      <a:r>
                        <a:rPr lang="en-US" altLang="ja-JP" sz="900" b="0" dirty="0">
                          <a:solidFill>
                            <a:srgbClr val="FF0000"/>
                          </a:solidFill>
                          <a:effectLst/>
                          <a:latin typeface="+mj-ea"/>
                          <a:ea typeface="+mj-ea"/>
                        </a:rPr>
                        <a:t>100</a:t>
                      </a:r>
                      <a:r>
                        <a:rPr lang="ja-JP" altLang="en-US" sz="900" b="0" dirty="0">
                          <a:solidFill>
                            <a:srgbClr val="FF0000"/>
                          </a:solidFill>
                          <a:effectLst/>
                          <a:latin typeface="+mj-ea"/>
                          <a:ea typeface="+mj-ea"/>
                        </a:rPr>
                        <a:t>時間の就労中講習」が義務化。オンライン・ライブ講習と</a:t>
                      </a:r>
                      <a:r>
                        <a:rPr lang="en-US" altLang="ja-JP" sz="900" b="0" dirty="0">
                          <a:solidFill>
                            <a:srgbClr val="FF0000"/>
                          </a:solidFill>
                          <a:effectLst/>
                          <a:latin typeface="+mj-ea"/>
                          <a:ea typeface="+mj-ea"/>
                        </a:rPr>
                        <a:t>LMS</a:t>
                      </a:r>
                      <a:r>
                        <a:rPr lang="ja-JP" altLang="en-US" sz="900" b="0" dirty="0">
                          <a:solidFill>
                            <a:srgbClr val="FF0000"/>
                          </a:solidFill>
                          <a:effectLst/>
                          <a:latin typeface="+mj-ea"/>
                          <a:ea typeface="+mj-ea"/>
                        </a:rPr>
                        <a:t>による学習記録管理により、制度要件に沿った運用を支援</a:t>
                      </a:r>
                    </a:p>
                  </a:txBody>
                  <a:tcPr marL="19190" marR="19190" marT="9595" marB="9595"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BBDAE0"/>
                    </a:solidFill>
                  </a:tcPr>
                </a:tc>
                <a:extLst>
                  <a:ext uri="{0D108BD9-81ED-4DB2-BD59-A6C34878D82A}">
                    <a16:rowId xmlns:a16="http://schemas.microsoft.com/office/drawing/2014/main" val="2086135674"/>
                  </a:ext>
                </a:extLst>
              </a:tr>
              <a:tr h="393538">
                <a:tc>
                  <a:txBody>
                    <a:bodyPr/>
                    <a:lstStyle/>
                    <a:p>
                      <a:pPr>
                        <a:buNone/>
                      </a:pPr>
                      <a:r>
                        <a:rPr lang="ja-JP" altLang="en-US" sz="900" b="0">
                          <a:effectLst/>
                          <a:latin typeface="+mj-ea"/>
                          <a:ea typeface="+mj-ea"/>
                        </a:rPr>
                        <a:t>⑥ 転籍（転職）の可否</a:t>
                      </a:r>
                    </a:p>
                  </a:txBody>
                  <a:tcPr marL="19190" marR="19190" marT="9595" marB="9595"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BBDAE0"/>
                    </a:solidFill>
                  </a:tcPr>
                </a:tc>
                <a:tc>
                  <a:txBody>
                    <a:bodyPr/>
                    <a:lstStyle/>
                    <a:p>
                      <a:pPr>
                        <a:buNone/>
                      </a:pPr>
                      <a:r>
                        <a:rPr lang="ja-JP" altLang="en-US" sz="900" b="0">
                          <a:effectLst/>
                          <a:latin typeface="+mj-ea"/>
                          <a:ea typeface="+mj-ea"/>
                        </a:rPr>
                        <a:t>原則不可（やむを得ない事情のみ）</a:t>
                      </a:r>
                    </a:p>
                  </a:txBody>
                  <a:tcPr marL="19190" marR="19190" marT="9595" marB="9595"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BBDAE0"/>
                    </a:solidFill>
                  </a:tcPr>
                </a:tc>
                <a:tc>
                  <a:txBody>
                    <a:bodyPr/>
                    <a:lstStyle/>
                    <a:p>
                      <a:pPr algn="l" rtl="0">
                        <a:buNone/>
                      </a:pPr>
                      <a:r>
                        <a:rPr lang="ja-JP" altLang="en-US" sz="900" b="0" i="0">
                          <a:solidFill>
                            <a:srgbClr val="000000"/>
                          </a:solidFill>
                          <a:effectLst/>
                          <a:latin typeface="+mj-ea"/>
                          <a:ea typeface="+mj-ea"/>
                        </a:rPr>
                        <a:t>本人意向による</a:t>
                      </a:r>
                      <a:r>
                        <a:rPr lang="ja-JP" altLang="en-US" sz="900" b="0" i="0">
                          <a:solidFill>
                            <a:srgbClr val="FF0000"/>
                          </a:solidFill>
                          <a:effectLst/>
                          <a:latin typeface="+mj-ea"/>
                          <a:ea typeface="+mj-ea"/>
                        </a:rPr>
                        <a:t>転籍が解禁</a:t>
                      </a:r>
                      <a:endParaRPr lang="ja-JP" altLang="en-US" sz="900" b="0">
                        <a:effectLst/>
                        <a:latin typeface="+mj-ea"/>
                        <a:ea typeface="+mj-ea"/>
                      </a:endParaRPr>
                    </a:p>
                    <a:p>
                      <a:pPr algn="l" rtl="0">
                        <a:buNone/>
                      </a:pPr>
                      <a:r>
                        <a:rPr lang="ja-JP" altLang="en-US" sz="900" b="0" i="0">
                          <a:solidFill>
                            <a:srgbClr val="000000"/>
                          </a:solidFill>
                          <a:effectLst/>
                          <a:latin typeface="+mj-ea"/>
                          <a:ea typeface="+mj-ea"/>
                        </a:rPr>
                        <a:t>（</a:t>
                      </a:r>
                      <a:r>
                        <a:rPr lang="en-US" altLang="ja-JP" sz="900" b="0" i="0">
                          <a:solidFill>
                            <a:srgbClr val="000000"/>
                          </a:solidFill>
                          <a:effectLst/>
                          <a:latin typeface="+mj-ea"/>
                          <a:ea typeface="+mj-ea"/>
                        </a:rPr>
                        <a:t>※</a:t>
                      </a:r>
                      <a:r>
                        <a:rPr lang="ja-JP" altLang="en-US" sz="900" b="0" i="0">
                          <a:solidFill>
                            <a:srgbClr val="000000"/>
                          </a:solidFill>
                          <a:effectLst/>
                          <a:latin typeface="+mj-ea"/>
                          <a:ea typeface="+mj-ea"/>
                        </a:rPr>
                        <a:t>就労</a:t>
                      </a:r>
                      <a:r>
                        <a:rPr lang="en-US" altLang="ja-JP" sz="900" b="0" i="0">
                          <a:solidFill>
                            <a:srgbClr val="000000"/>
                          </a:solidFill>
                          <a:effectLst/>
                          <a:latin typeface="+mj-ea"/>
                          <a:ea typeface="+mj-ea"/>
                        </a:rPr>
                        <a:t>1〜2</a:t>
                      </a:r>
                      <a:r>
                        <a:rPr lang="ja-JP" altLang="en-US" sz="900" b="0" i="0">
                          <a:solidFill>
                            <a:srgbClr val="000000"/>
                          </a:solidFill>
                          <a:effectLst/>
                          <a:latin typeface="+mj-ea"/>
                          <a:ea typeface="+mj-ea"/>
                        </a:rPr>
                        <a:t>年経過、技能・日本語要件等の一定条件あり）</a:t>
                      </a:r>
                      <a:endParaRPr lang="ja-JP" altLang="en-US" sz="900" b="0">
                        <a:effectLst/>
                        <a:latin typeface="+mj-ea"/>
                        <a:ea typeface="+mj-ea"/>
                      </a:endParaRPr>
                    </a:p>
                  </a:txBody>
                  <a:tcPr marL="19190" marR="19190" marT="9595" marB="9595"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BBDAE0"/>
                    </a:solidFill>
                  </a:tcPr>
                </a:tc>
                <a:extLst>
                  <a:ext uri="{0D108BD9-81ED-4DB2-BD59-A6C34878D82A}">
                    <a16:rowId xmlns:a16="http://schemas.microsoft.com/office/drawing/2014/main" val="3596654274"/>
                  </a:ext>
                </a:extLst>
              </a:tr>
              <a:tr h="319751">
                <a:tc>
                  <a:txBody>
                    <a:bodyPr/>
                    <a:lstStyle/>
                    <a:p>
                      <a:pPr>
                        <a:buNone/>
                      </a:pPr>
                      <a:r>
                        <a:rPr lang="ja-JP" altLang="en-US" sz="900" b="0">
                          <a:effectLst/>
                          <a:latin typeface="+mj-ea"/>
                          <a:ea typeface="+mj-ea"/>
                        </a:rPr>
                        <a:t>⑦ 特定技能への移行</a:t>
                      </a:r>
                    </a:p>
                  </a:txBody>
                  <a:tcPr marL="19190" marR="19190" marT="9595" marB="9595"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BBDAE0"/>
                    </a:solidFill>
                  </a:tcPr>
                </a:tc>
                <a:tc>
                  <a:txBody>
                    <a:bodyPr/>
                    <a:lstStyle/>
                    <a:p>
                      <a:pPr>
                        <a:buNone/>
                      </a:pPr>
                      <a:r>
                        <a:rPr lang="en-US" altLang="ja-JP" sz="900" b="0">
                          <a:effectLst/>
                          <a:latin typeface="+mj-ea"/>
                          <a:ea typeface="+mj-ea"/>
                        </a:rPr>
                        <a:t>3</a:t>
                      </a:r>
                      <a:r>
                        <a:rPr lang="ja-JP" altLang="en-US" sz="900" b="0">
                          <a:effectLst/>
                          <a:latin typeface="+mj-ea"/>
                          <a:ea typeface="+mj-ea"/>
                        </a:rPr>
                        <a:t>年修了時、無試験（技能・日本語ともに免除）で特定技能</a:t>
                      </a:r>
                      <a:r>
                        <a:rPr lang="en-US" altLang="ja-JP" sz="900" b="0">
                          <a:effectLst/>
                          <a:latin typeface="+mj-ea"/>
                          <a:ea typeface="+mj-ea"/>
                        </a:rPr>
                        <a:t>1</a:t>
                      </a:r>
                      <a:r>
                        <a:rPr lang="ja-JP" altLang="en-US" sz="900" b="0">
                          <a:effectLst/>
                          <a:latin typeface="+mj-ea"/>
                          <a:ea typeface="+mj-ea"/>
                        </a:rPr>
                        <a:t>号へ移行可能。</a:t>
                      </a:r>
                    </a:p>
                  </a:txBody>
                  <a:tcPr marL="19190" marR="19190" marT="9595" marB="9595"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BBDAE0"/>
                    </a:solidFill>
                  </a:tcPr>
                </a:tc>
                <a:tc>
                  <a:txBody>
                    <a:bodyPr/>
                    <a:lstStyle/>
                    <a:p>
                      <a:pPr>
                        <a:buNone/>
                      </a:pPr>
                      <a:r>
                        <a:rPr lang="en-US" altLang="ja-JP" sz="900" b="0">
                          <a:solidFill>
                            <a:srgbClr val="FF0000"/>
                          </a:solidFill>
                          <a:effectLst/>
                          <a:latin typeface="+mj-ea"/>
                          <a:ea typeface="+mj-ea"/>
                        </a:rPr>
                        <a:t>3</a:t>
                      </a:r>
                      <a:r>
                        <a:rPr lang="ja-JP" altLang="en-US" sz="900" b="0">
                          <a:solidFill>
                            <a:srgbClr val="FF0000"/>
                          </a:solidFill>
                          <a:effectLst/>
                          <a:latin typeface="+mj-ea"/>
                          <a:ea typeface="+mj-ea"/>
                        </a:rPr>
                        <a:t>年修了時、「技能試験」等と「日本語</a:t>
                      </a:r>
                      <a:r>
                        <a:rPr lang="en-US" altLang="ja-JP" sz="900" b="0">
                          <a:solidFill>
                            <a:srgbClr val="FF0000"/>
                          </a:solidFill>
                          <a:effectLst/>
                          <a:latin typeface="+mj-ea"/>
                          <a:ea typeface="+mj-ea"/>
                        </a:rPr>
                        <a:t>A2</a:t>
                      </a:r>
                      <a:r>
                        <a:rPr lang="ja-JP" altLang="en-US" sz="900" b="0">
                          <a:solidFill>
                            <a:srgbClr val="FF0000"/>
                          </a:solidFill>
                          <a:effectLst/>
                          <a:latin typeface="+mj-ea"/>
                          <a:ea typeface="+mj-ea"/>
                        </a:rPr>
                        <a:t>」の両方に合格することが必須。</a:t>
                      </a:r>
                    </a:p>
                  </a:txBody>
                  <a:tcPr marL="19190" marR="19190" marT="9595" marB="9595"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BBDAE0"/>
                    </a:solidFill>
                  </a:tcPr>
                </a:tc>
                <a:extLst>
                  <a:ext uri="{0D108BD9-81ED-4DB2-BD59-A6C34878D82A}">
                    <a16:rowId xmlns:a16="http://schemas.microsoft.com/office/drawing/2014/main" val="3679283441"/>
                  </a:ext>
                </a:extLst>
              </a:tr>
              <a:tr h="570244">
                <a:tc>
                  <a:txBody>
                    <a:bodyPr/>
                    <a:lstStyle/>
                    <a:p>
                      <a:pPr>
                        <a:buNone/>
                      </a:pPr>
                      <a:r>
                        <a:rPr lang="ja-JP" altLang="en-US" sz="900" b="0">
                          <a:effectLst/>
                          <a:latin typeface="+mj-ea"/>
                          <a:ea typeface="+mj-ea"/>
                        </a:rPr>
                        <a:t>⑧ 監理団体の責任</a:t>
                      </a:r>
                    </a:p>
                  </a:txBody>
                  <a:tcPr marL="19190" marR="19190" marT="9595" marB="9595"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BBDAE0"/>
                    </a:solidFill>
                  </a:tcPr>
                </a:tc>
                <a:tc>
                  <a:txBody>
                    <a:bodyPr/>
                    <a:lstStyle/>
                    <a:p>
                      <a:pPr>
                        <a:buNone/>
                      </a:pPr>
                      <a:r>
                        <a:rPr lang="ja-JP" altLang="en-US" sz="900" b="0">
                          <a:effectLst/>
                          <a:latin typeface="+mj-ea"/>
                          <a:ea typeface="+mj-ea"/>
                        </a:rPr>
                        <a:t>「監理団体」として、実習生の監査・保護を行う。</a:t>
                      </a:r>
                    </a:p>
                  </a:txBody>
                  <a:tcPr marL="19190" marR="19190" marT="9595" marB="9595"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BBDAE0"/>
                    </a:solidFill>
                  </a:tcPr>
                </a:tc>
                <a:tc>
                  <a:txBody>
                    <a:bodyPr/>
                    <a:lstStyle/>
                    <a:p>
                      <a:pPr algn="l" rtl="0">
                        <a:buNone/>
                      </a:pPr>
                      <a:r>
                        <a:rPr lang="ja-JP" altLang="en-US" sz="900" b="0" i="0" dirty="0">
                          <a:solidFill>
                            <a:srgbClr val="000000"/>
                          </a:solidFill>
                          <a:effectLst/>
                          <a:latin typeface="+mj-ea"/>
                          <a:ea typeface="+mj-ea"/>
                        </a:rPr>
                        <a:t>「監理支援機関」へ変更。</a:t>
                      </a:r>
                      <a:endParaRPr lang="ja-JP" altLang="en-US" sz="900" b="0" dirty="0">
                        <a:effectLst/>
                        <a:latin typeface="+mj-ea"/>
                        <a:ea typeface="+mj-ea"/>
                      </a:endParaRPr>
                    </a:p>
                    <a:p>
                      <a:pPr algn="l" rtl="0">
                        <a:buNone/>
                      </a:pPr>
                      <a:r>
                        <a:rPr lang="ja-JP" altLang="en-US" sz="900" b="0" i="0" dirty="0">
                          <a:solidFill>
                            <a:srgbClr val="000000"/>
                          </a:solidFill>
                          <a:effectLst/>
                          <a:latin typeface="+mj-ea"/>
                          <a:ea typeface="+mj-ea"/>
                        </a:rPr>
                        <a:t>・外部監査人の設置義務化</a:t>
                      </a:r>
                      <a:endParaRPr lang="ja-JP" altLang="en-US" sz="900" b="0" dirty="0">
                        <a:effectLst/>
                        <a:latin typeface="+mj-ea"/>
                        <a:ea typeface="+mj-ea"/>
                      </a:endParaRPr>
                    </a:p>
                    <a:p>
                      <a:pPr algn="l" rtl="0">
                        <a:buNone/>
                      </a:pPr>
                      <a:r>
                        <a:rPr lang="ja-JP" altLang="en-US" sz="900" b="0" i="0" dirty="0">
                          <a:solidFill>
                            <a:srgbClr val="000000"/>
                          </a:solidFill>
                          <a:effectLst/>
                          <a:latin typeface="+mj-ea"/>
                          <a:ea typeface="+mj-ea"/>
                        </a:rPr>
                        <a:t>・悪質なブローカーの徹底排除</a:t>
                      </a:r>
                      <a:endParaRPr lang="ja-JP" altLang="en-US" sz="900" b="0" dirty="0">
                        <a:effectLst/>
                        <a:latin typeface="+mj-ea"/>
                        <a:ea typeface="+mj-ea"/>
                      </a:endParaRPr>
                    </a:p>
                    <a:p>
                      <a:pPr algn="l" rtl="0">
                        <a:buNone/>
                      </a:pPr>
                      <a:r>
                        <a:rPr lang="ja-JP" altLang="en-US" sz="900" b="0" i="0" dirty="0">
                          <a:solidFill>
                            <a:srgbClr val="000000"/>
                          </a:solidFill>
                          <a:effectLst/>
                          <a:latin typeface="+mj-ea"/>
                          <a:ea typeface="+mj-ea"/>
                        </a:rPr>
                        <a:t>・「育成の進捗報告」義務の強化</a:t>
                      </a:r>
                      <a:endParaRPr lang="ja-JP" altLang="en-US" sz="900" b="0" dirty="0">
                        <a:effectLst/>
                        <a:latin typeface="+mj-ea"/>
                        <a:ea typeface="+mj-ea"/>
                      </a:endParaRPr>
                    </a:p>
                  </a:txBody>
                  <a:tcPr marL="19190" marR="19190" marT="9595" marB="9595"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BBDAE0"/>
                    </a:solidFill>
                  </a:tcPr>
                </a:tc>
                <a:extLst>
                  <a:ext uri="{0D108BD9-81ED-4DB2-BD59-A6C34878D82A}">
                    <a16:rowId xmlns:a16="http://schemas.microsoft.com/office/drawing/2014/main" val="1851310919"/>
                  </a:ext>
                </a:extLst>
              </a:tr>
              <a:tr h="541116">
                <a:tc>
                  <a:txBody>
                    <a:bodyPr/>
                    <a:lstStyle/>
                    <a:p>
                      <a:pPr>
                        <a:buNone/>
                      </a:pPr>
                      <a:r>
                        <a:rPr lang="ja-JP" altLang="en-US" sz="900" b="0">
                          <a:effectLst/>
                          <a:latin typeface="+mj-ea"/>
                          <a:ea typeface="+mj-ea"/>
                        </a:rPr>
                        <a:t>⑨ 学習記録・証拠</a:t>
                      </a:r>
                    </a:p>
                  </a:txBody>
                  <a:tcPr marL="19190" marR="19190" marT="9595" marB="9595"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BBDAE0"/>
                    </a:solidFill>
                  </a:tcPr>
                </a:tc>
                <a:tc>
                  <a:txBody>
                    <a:bodyPr/>
                    <a:lstStyle/>
                    <a:p>
                      <a:pPr>
                        <a:buNone/>
                      </a:pPr>
                      <a:r>
                        <a:rPr lang="ja-JP" altLang="en-US" sz="900" b="0">
                          <a:effectLst/>
                          <a:latin typeface="+mj-ea"/>
                          <a:ea typeface="+mj-ea"/>
                        </a:rPr>
                        <a:t>紙の出席簿や日誌、エクセルでのアナログ管理が可能。</a:t>
                      </a:r>
                    </a:p>
                  </a:txBody>
                  <a:tcPr marL="19190" marR="19190" marT="9595" marB="9595"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BBDAE0"/>
                    </a:solidFill>
                  </a:tcPr>
                </a:tc>
                <a:tc>
                  <a:txBody>
                    <a:bodyPr/>
                    <a:lstStyle/>
                    <a:p>
                      <a:pPr algn="l" rtl="0">
                        <a:buNone/>
                      </a:pPr>
                      <a:r>
                        <a:rPr lang="ja-JP" altLang="en-US" sz="900" b="0" i="0">
                          <a:solidFill>
                            <a:srgbClr val="000000"/>
                          </a:solidFill>
                          <a:effectLst/>
                          <a:latin typeface="+mj-ea"/>
                          <a:ea typeface="+mj-ea"/>
                        </a:rPr>
                        <a:t>客観的で確認可能なデジタル学習記録</a:t>
                      </a:r>
                      <a:endParaRPr lang="ja-JP" altLang="en-US" sz="900" b="0">
                        <a:effectLst/>
                        <a:latin typeface="+mj-ea"/>
                        <a:ea typeface="+mj-ea"/>
                      </a:endParaRPr>
                    </a:p>
                    <a:p>
                      <a:pPr algn="l" rtl="0">
                        <a:buNone/>
                      </a:pPr>
                      <a:r>
                        <a:rPr lang="ja-JP" altLang="en-US" sz="900" b="0" i="0">
                          <a:solidFill>
                            <a:srgbClr val="000000"/>
                          </a:solidFill>
                          <a:effectLst/>
                          <a:latin typeface="+mj-ea"/>
                          <a:ea typeface="+mj-ea"/>
                        </a:rPr>
                        <a:t>監査・報告時の説明資料</a:t>
                      </a:r>
                      <a:r>
                        <a:rPr lang="en-US" altLang="ja-JP" sz="900" b="0" i="0">
                          <a:solidFill>
                            <a:srgbClr val="000000"/>
                          </a:solidFill>
                          <a:effectLst/>
                          <a:latin typeface="+mj-ea"/>
                          <a:ea typeface="+mj-ea"/>
                        </a:rPr>
                        <a:t>/</a:t>
                      </a:r>
                      <a:r>
                        <a:rPr lang="ja-JP" altLang="en-US" sz="900" b="0" i="0">
                          <a:solidFill>
                            <a:srgbClr val="000000"/>
                          </a:solidFill>
                          <a:effectLst/>
                          <a:latin typeface="+mj-ea"/>
                          <a:ea typeface="+mj-ea"/>
                        </a:rPr>
                        <a:t>出席・受講時間・教材履歴・確認テスト・教員所見を一元管理し、必要資料の作成を支援</a:t>
                      </a:r>
                      <a:endParaRPr lang="ja-JP" altLang="en-US" sz="900" b="0">
                        <a:effectLst/>
                        <a:latin typeface="+mj-ea"/>
                        <a:ea typeface="+mj-ea"/>
                      </a:endParaRPr>
                    </a:p>
                  </a:txBody>
                  <a:tcPr marL="19190" marR="19190" marT="9595" marB="9595"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BBDAE0"/>
                    </a:solidFill>
                  </a:tcPr>
                </a:tc>
                <a:extLst>
                  <a:ext uri="{0D108BD9-81ED-4DB2-BD59-A6C34878D82A}">
                    <a16:rowId xmlns:a16="http://schemas.microsoft.com/office/drawing/2014/main" val="1397890762"/>
                  </a:ext>
                </a:extLst>
              </a:tr>
              <a:tr h="319751">
                <a:tc>
                  <a:txBody>
                    <a:bodyPr/>
                    <a:lstStyle/>
                    <a:p>
                      <a:pPr>
                        <a:buNone/>
                      </a:pPr>
                      <a:r>
                        <a:rPr lang="ja-JP" altLang="en-US" sz="900" b="0">
                          <a:effectLst/>
                          <a:latin typeface="+mj-ea"/>
                          <a:ea typeface="+mj-ea"/>
                        </a:rPr>
                        <a:t>⑩ 受け入れ費用</a:t>
                      </a:r>
                    </a:p>
                  </a:txBody>
                  <a:tcPr marL="19190" marR="19190" marT="9595" marB="9595"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BBDAE0"/>
                    </a:solidFill>
                  </a:tcPr>
                </a:tc>
                <a:tc>
                  <a:txBody>
                    <a:bodyPr/>
                    <a:lstStyle/>
                    <a:p>
                      <a:pPr>
                        <a:buNone/>
                      </a:pPr>
                      <a:r>
                        <a:rPr lang="ja-JP" altLang="en-US" sz="900" b="0">
                          <a:effectLst/>
                          <a:latin typeface="+mj-ea"/>
                          <a:ea typeface="+mj-ea"/>
                        </a:rPr>
                        <a:t>実習生本人が送出機関に多額の借金をして来るケースが多い。</a:t>
                      </a:r>
                    </a:p>
                  </a:txBody>
                  <a:tcPr marL="19190" marR="19190" marT="9595" marB="9595"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BBDAE0"/>
                    </a:solidFill>
                  </a:tcPr>
                </a:tc>
                <a:tc>
                  <a:txBody>
                    <a:bodyPr/>
                    <a:lstStyle/>
                    <a:p>
                      <a:pPr>
                        <a:buNone/>
                      </a:pPr>
                      <a:r>
                        <a:rPr lang="ja-JP" altLang="en-US" sz="900" b="0" dirty="0">
                          <a:solidFill>
                            <a:srgbClr val="FF0000"/>
                          </a:solidFill>
                          <a:effectLst/>
                          <a:latin typeface="+mj-ea"/>
                          <a:ea typeface="+mj-ea"/>
                        </a:rPr>
                        <a:t>本人負担の軽減（受入企業・監理支援機関でのコスト負担の適正化・透明化）。</a:t>
                      </a:r>
                    </a:p>
                  </a:txBody>
                  <a:tcPr marL="19190" marR="19190" marT="9595" marB="9595"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BBDAE0"/>
                    </a:solidFill>
                  </a:tcPr>
                </a:tc>
                <a:extLst>
                  <a:ext uri="{0D108BD9-81ED-4DB2-BD59-A6C34878D82A}">
                    <a16:rowId xmlns:a16="http://schemas.microsoft.com/office/drawing/2014/main" val="1826924333"/>
                  </a:ext>
                </a:extLst>
              </a:tr>
            </a:tbl>
          </a:graphicData>
        </a:graphic>
      </p:graphicFrame>
      <p:sp>
        <p:nvSpPr>
          <p:cNvPr id="8" name="Rectangle 3">
            <a:extLst>
              <a:ext uri="{FF2B5EF4-FFF2-40B4-BE49-F238E27FC236}">
                <a16:creationId xmlns:a16="http://schemas.microsoft.com/office/drawing/2014/main" id="{5CE76E27-4A09-A5F6-2D0E-DBE6B71D5217}"/>
              </a:ext>
            </a:extLst>
          </p:cNvPr>
          <p:cNvSpPr>
            <a:spLocks noChangeArrowheads="1"/>
          </p:cNvSpPr>
          <p:nvPr/>
        </p:nvSpPr>
        <p:spPr bwMode="auto">
          <a:xfrm>
            <a:off x="3744913" y="12493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0" name="テキスト ボックス 9">
            <a:extLst>
              <a:ext uri="{FF2B5EF4-FFF2-40B4-BE49-F238E27FC236}">
                <a16:creationId xmlns:a16="http://schemas.microsoft.com/office/drawing/2014/main" id="{0C853467-AAF4-F77D-F6AD-52569E3106D6}"/>
              </a:ext>
            </a:extLst>
          </p:cNvPr>
          <p:cNvSpPr txBox="1"/>
          <p:nvPr/>
        </p:nvSpPr>
        <p:spPr>
          <a:xfrm>
            <a:off x="457201" y="150930"/>
            <a:ext cx="7299434" cy="369332"/>
          </a:xfrm>
          <a:prstGeom prst="rect">
            <a:avLst/>
          </a:prstGeom>
          <a:noFill/>
        </p:spPr>
        <p:txBody>
          <a:bodyPr wrap="square">
            <a:spAutoFit/>
          </a:bodyPr>
          <a:lstStyle/>
          <a:p>
            <a:pPr algn="l" rtl="0">
              <a:buNone/>
            </a:pPr>
            <a:r>
              <a:rPr lang="ja-JP" altLang="en-US" b="1" i="0" dirty="0">
                <a:effectLst/>
              </a:rPr>
              <a:t>参考）</a:t>
            </a:r>
            <a:r>
              <a:rPr lang="en-US" altLang="ja-JP" b="1" i="0" dirty="0">
                <a:effectLst/>
              </a:rPr>
              <a:t>2027</a:t>
            </a:r>
            <a:r>
              <a:rPr lang="ja-JP" altLang="en-US" b="1" i="0" dirty="0">
                <a:effectLst/>
              </a:rPr>
              <a:t>年育成就労制度と現行の技能実習制度はこんなにも違う</a:t>
            </a:r>
            <a:endParaRPr lang="ja-JP" altLang="en-US" dirty="0">
              <a:effectLst/>
            </a:endParaRPr>
          </a:p>
        </p:txBody>
      </p:sp>
    </p:spTree>
    <p:extLst>
      <p:ext uri="{BB962C8B-B14F-4D97-AF65-F5344CB8AC3E}">
        <p14:creationId xmlns:p14="http://schemas.microsoft.com/office/powerpoint/2010/main" val="3761069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a:extLst>
              <a:ext uri="{FF2B5EF4-FFF2-40B4-BE49-F238E27FC236}">
                <a16:creationId xmlns:a16="http://schemas.microsoft.com/office/drawing/2014/main" id="{426BA122-DF35-72E8-ED00-E48F2E27265D}"/>
              </a:ext>
            </a:extLst>
          </p:cNvPr>
          <p:cNvPicPr>
            <a:picLocks noChangeAspect="1"/>
          </p:cNvPicPr>
          <p:nvPr/>
        </p:nvPicPr>
        <p:blipFill>
          <a:blip r:embed="rId3"/>
          <a:stretch>
            <a:fillRect/>
          </a:stretch>
        </p:blipFill>
        <p:spPr>
          <a:xfrm>
            <a:off x="-16613" y="0"/>
            <a:ext cx="9144000" cy="5103628"/>
          </a:xfrm>
          <a:prstGeom prst="rect">
            <a:avLst/>
          </a:prstGeom>
        </p:spPr>
      </p:pic>
      <p:pic>
        <p:nvPicPr>
          <p:cNvPr id="3" name="Image 1" descr="preencoded.png">
            <a:extLst>
              <a:ext uri="{FF2B5EF4-FFF2-40B4-BE49-F238E27FC236}">
                <a16:creationId xmlns:a16="http://schemas.microsoft.com/office/drawing/2014/main" id="{227B2623-8113-FAC2-948D-7656B8BA5C48}"/>
              </a:ext>
            </a:extLst>
          </p:cNvPr>
          <p:cNvPicPr>
            <a:picLocks noChangeAspect="1"/>
          </p:cNvPicPr>
          <p:nvPr/>
        </p:nvPicPr>
        <p:blipFill>
          <a:blip r:embed="rId4"/>
          <a:stretch>
            <a:fillRect/>
          </a:stretch>
        </p:blipFill>
        <p:spPr>
          <a:xfrm>
            <a:off x="76776" y="43195"/>
            <a:ext cx="9144000" cy="5103628"/>
          </a:xfrm>
          <a:prstGeom prst="rect">
            <a:avLst/>
          </a:prstGeom>
        </p:spPr>
      </p:pic>
      <p:pic>
        <p:nvPicPr>
          <p:cNvPr id="4" name="Image 2" descr="preencoded.png">
            <a:extLst>
              <a:ext uri="{FF2B5EF4-FFF2-40B4-BE49-F238E27FC236}">
                <a16:creationId xmlns:a16="http://schemas.microsoft.com/office/drawing/2014/main" id="{D47A92B5-FF5D-A1CA-A0B9-79914875BC19}"/>
              </a:ext>
            </a:extLst>
          </p:cNvPr>
          <p:cNvPicPr>
            <a:picLocks noChangeAspect="1"/>
          </p:cNvPicPr>
          <p:nvPr/>
        </p:nvPicPr>
        <p:blipFill>
          <a:blip r:embed="rId5"/>
          <a:stretch>
            <a:fillRect/>
          </a:stretch>
        </p:blipFill>
        <p:spPr>
          <a:xfrm>
            <a:off x="5140177" y="3365869"/>
            <a:ext cx="79744" cy="83067"/>
          </a:xfrm>
          <a:prstGeom prst="rect">
            <a:avLst/>
          </a:prstGeom>
        </p:spPr>
      </p:pic>
      <p:pic>
        <p:nvPicPr>
          <p:cNvPr id="5" name="Image 3" descr="preencoded.png">
            <a:extLst>
              <a:ext uri="{FF2B5EF4-FFF2-40B4-BE49-F238E27FC236}">
                <a16:creationId xmlns:a16="http://schemas.microsoft.com/office/drawing/2014/main" id="{F6B3E76E-B28D-E729-0F08-362FAFFCCCFB}"/>
              </a:ext>
            </a:extLst>
          </p:cNvPr>
          <p:cNvPicPr>
            <a:picLocks noChangeAspect="1"/>
          </p:cNvPicPr>
          <p:nvPr/>
        </p:nvPicPr>
        <p:blipFill>
          <a:blip r:embed="rId6"/>
          <a:stretch>
            <a:fillRect/>
          </a:stretch>
        </p:blipFill>
        <p:spPr>
          <a:xfrm>
            <a:off x="6565605" y="2295736"/>
            <a:ext cx="2189642" cy="2578395"/>
          </a:xfrm>
          <a:prstGeom prst="rect">
            <a:avLst/>
          </a:prstGeom>
        </p:spPr>
      </p:pic>
      <p:pic>
        <p:nvPicPr>
          <p:cNvPr id="7" name="Image 5" descr="preencoded.png">
            <a:extLst>
              <a:ext uri="{FF2B5EF4-FFF2-40B4-BE49-F238E27FC236}">
                <a16:creationId xmlns:a16="http://schemas.microsoft.com/office/drawing/2014/main" id="{561EDA89-9060-0354-2D40-65288EC4311C}"/>
              </a:ext>
            </a:extLst>
          </p:cNvPr>
          <p:cNvPicPr>
            <a:picLocks noChangeAspect="1"/>
          </p:cNvPicPr>
          <p:nvPr/>
        </p:nvPicPr>
        <p:blipFill>
          <a:blip r:embed="rId7"/>
          <a:stretch>
            <a:fillRect/>
          </a:stretch>
        </p:blipFill>
        <p:spPr>
          <a:xfrm>
            <a:off x="7100555" y="3575198"/>
            <a:ext cx="1584916" cy="1325747"/>
          </a:xfrm>
          <a:prstGeom prst="rect">
            <a:avLst/>
          </a:prstGeom>
        </p:spPr>
      </p:pic>
      <p:pic>
        <p:nvPicPr>
          <p:cNvPr id="8" name="Image 6" descr="preencoded.png">
            <a:extLst>
              <a:ext uri="{FF2B5EF4-FFF2-40B4-BE49-F238E27FC236}">
                <a16:creationId xmlns:a16="http://schemas.microsoft.com/office/drawing/2014/main" id="{85B11852-F9DA-A432-C7C0-E19114245610}"/>
              </a:ext>
            </a:extLst>
          </p:cNvPr>
          <p:cNvPicPr>
            <a:picLocks noChangeAspect="1"/>
          </p:cNvPicPr>
          <p:nvPr/>
        </p:nvPicPr>
        <p:blipFill>
          <a:blip r:embed="rId8"/>
          <a:stretch>
            <a:fillRect/>
          </a:stretch>
        </p:blipFill>
        <p:spPr>
          <a:xfrm>
            <a:off x="7236785" y="3621715"/>
            <a:ext cx="1352328" cy="730988"/>
          </a:xfrm>
          <a:prstGeom prst="rect">
            <a:avLst/>
          </a:prstGeom>
        </p:spPr>
      </p:pic>
      <p:pic>
        <p:nvPicPr>
          <p:cNvPr id="9" name="Image 7" descr="preencoded.png">
            <a:extLst>
              <a:ext uri="{FF2B5EF4-FFF2-40B4-BE49-F238E27FC236}">
                <a16:creationId xmlns:a16="http://schemas.microsoft.com/office/drawing/2014/main" id="{2927F09C-8C15-EBC5-FFA2-8938D271DD3B}"/>
              </a:ext>
            </a:extLst>
          </p:cNvPr>
          <p:cNvPicPr>
            <a:picLocks noChangeAspect="1"/>
          </p:cNvPicPr>
          <p:nvPr/>
        </p:nvPicPr>
        <p:blipFill>
          <a:blip r:embed="rId9"/>
          <a:stretch>
            <a:fillRect/>
          </a:stretch>
        </p:blipFill>
        <p:spPr>
          <a:xfrm>
            <a:off x="5136855" y="2367655"/>
            <a:ext cx="83067" cy="83067"/>
          </a:xfrm>
          <a:prstGeom prst="rect">
            <a:avLst/>
          </a:prstGeom>
        </p:spPr>
      </p:pic>
      <p:pic>
        <p:nvPicPr>
          <p:cNvPr id="10" name="Image 8" descr="preencoded.png">
            <a:extLst>
              <a:ext uri="{FF2B5EF4-FFF2-40B4-BE49-F238E27FC236}">
                <a16:creationId xmlns:a16="http://schemas.microsoft.com/office/drawing/2014/main" id="{794EADCA-DFC2-8FAC-D5E2-5FDEF463E3AC}"/>
              </a:ext>
            </a:extLst>
          </p:cNvPr>
          <p:cNvPicPr>
            <a:picLocks noChangeAspect="1"/>
          </p:cNvPicPr>
          <p:nvPr/>
        </p:nvPicPr>
        <p:blipFill>
          <a:blip r:embed="rId10"/>
          <a:stretch>
            <a:fillRect/>
          </a:stretch>
        </p:blipFill>
        <p:spPr>
          <a:xfrm>
            <a:off x="5140177" y="1388878"/>
            <a:ext cx="83067" cy="83067"/>
          </a:xfrm>
          <a:prstGeom prst="rect">
            <a:avLst/>
          </a:prstGeom>
        </p:spPr>
      </p:pic>
      <p:pic>
        <p:nvPicPr>
          <p:cNvPr id="11" name="Image 9" descr="preencoded.png">
            <a:extLst>
              <a:ext uri="{FF2B5EF4-FFF2-40B4-BE49-F238E27FC236}">
                <a16:creationId xmlns:a16="http://schemas.microsoft.com/office/drawing/2014/main" id="{1EB1773E-8018-28DE-6B0D-1E7EDCA58CF9}"/>
              </a:ext>
            </a:extLst>
          </p:cNvPr>
          <p:cNvPicPr>
            <a:picLocks noChangeAspect="1"/>
          </p:cNvPicPr>
          <p:nvPr/>
        </p:nvPicPr>
        <p:blipFill>
          <a:blip r:embed="rId11"/>
          <a:stretch>
            <a:fillRect/>
          </a:stretch>
        </p:blipFill>
        <p:spPr>
          <a:xfrm>
            <a:off x="0" y="1109773"/>
            <a:ext cx="4797942" cy="3990532"/>
          </a:xfrm>
          <a:prstGeom prst="rect">
            <a:avLst/>
          </a:prstGeom>
        </p:spPr>
      </p:pic>
      <p:pic>
        <p:nvPicPr>
          <p:cNvPr id="12" name="Image 10" descr="preencoded.png">
            <a:extLst>
              <a:ext uri="{FF2B5EF4-FFF2-40B4-BE49-F238E27FC236}">
                <a16:creationId xmlns:a16="http://schemas.microsoft.com/office/drawing/2014/main" id="{509A69A8-B650-2F89-36F0-FA3BBE36D981}"/>
              </a:ext>
            </a:extLst>
          </p:cNvPr>
          <p:cNvPicPr>
            <a:picLocks noChangeAspect="1"/>
          </p:cNvPicPr>
          <p:nvPr/>
        </p:nvPicPr>
        <p:blipFill>
          <a:blip r:embed="rId12"/>
          <a:stretch>
            <a:fillRect/>
          </a:stretch>
        </p:blipFill>
        <p:spPr>
          <a:xfrm>
            <a:off x="764215" y="4771360"/>
            <a:ext cx="644599" cy="328945"/>
          </a:xfrm>
          <a:prstGeom prst="rect">
            <a:avLst/>
          </a:prstGeom>
        </p:spPr>
      </p:pic>
      <p:pic>
        <p:nvPicPr>
          <p:cNvPr id="13" name="Image 11" descr="preencoded.png">
            <a:extLst>
              <a:ext uri="{FF2B5EF4-FFF2-40B4-BE49-F238E27FC236}">
                <a16:creationId xmlns:a16="http://schemas.microsoft.com/office/drawing/2014/main" id="{8DC003FF-C3B3-5AA6-1703-FF6CB46FDAA0}"/>
              </a:ext>
            </a:extLst>
          </p:cNvPr>
          <p:cNvPicPr>
            <a:picLocks noChangeAspect="1"/>
          </p:cNvPicPr>
          <p:nvPr/>
        </p:nvPicPr>
        <p:blipFill>
          <a:blip r:embed="rId13"/>
          <a:stretch>
            <a:fillRect/>
          </a:stretch>
        </p:blipFill>
        <p:spPr>
          <a:xfrm>
            <a:off x="3086765" y="4356026"/>
            <a:ext cx="225942" cy="225942"/>
          </a:xfrm>
          <a:prstGeom prst="rect">
            <a:avLst/>
          </a:prstGeom>
        </p:spPr>
      </p:pic>
      <p:pic>
        <p:nvPicPr>
          <p:cNvPr id="14" name="Image 12" descr="preencoded.png">
            <a:extLst>
              <a:ext uri="{FF2B5EF4-FFF2-40B4-BE49-F238E27FC236}">
                <a16:creationId xmlns:a16="http://schemas.microsoft.com/office/drawing/2014/main" id="{F2572AAD-4EF5-F6FA-E064-5C1DE15C1462}"/>
              </a:ext>
            </a:extLst>
          </p:cNvPr>
          <p:cNvPicPr>
            <a:picLocks noChangeAspect="1"/>
          </p:cNvPicPr>
          <p:nvPr/>
        </p:nvPicPr>
        <p:blipFill>
          <a:blip r:embed="rId14"/>
          <a:stretch>
            <a:fillRect/>
          </a:stretch>
        </p:blipFill>
        <p:spPr>
          <a:xfrm>
            <a:off x="2159738" y="4176602"/>
            <a:ext cx="857250" cy="528305"/>
          </a:xfrm>
          <a:prstGeom prst="rect">
            <a:avLst/>
          </a:prstGeom>
        </p:spPr>
      </p:pic>
      <p:pic>
        <p:nvPicPr>
          <p:cNvPr id="15" name="Image 13" descr="preencoded.png">
            <a:extLst>
              <a:ext uri="{FF2B5EF4-FFF2-40B4-BE49-F238E27FC236}">
                <a16:creationId xmlns:a16="http://schemas.microsoft.com/office/drawing/2014/main" id="{2313C3C1-525B-F395-CF6A-413E6D066EB6}"/>
              </a:ext>
            </a:extLst>
          </p:cNvPr>
          <p:cNvPicPr>
            <a:picLocks noChangeAspect="1"/>
          </p:cNvPicPr>
          <p:nvPr/>
        </p:nvPicPr>
        <p:blipFill>
          <a:blip r:embed="rId15"/>
          <a:stretch>
            <a:fillRect/>
          </a:stretch>
        </p:blipFill>
        <p:spPr>
          <a:xfrm>
            <a:off x="2525233" y="4083567"/>
            <a:ext cx="76422" cy="79744"/>
          </a:xfrm>
          <a:prstGeom prst="rect">
            <a:avLst/>
          </a:prstGeom>
        </p:spPr>
      </p:pic>
      <p:pic>
        <p:nvPicPr>
          <p:cNvPr id="16" name="Image 14" descr="preencoded.png">
            <a:extLst>
              <a:ext uri="{FF2B5EF4-FFF2-40B4-BE49-F238E27FC236}">
                <a16:creationId xmlns:a16="http://schemas.microsoft.com/office/drawing/2014/main" id="{E65DC639-FC00-07AD-E65C-37C4784C9B48}"/>
              </a:ext>
            </a:extLst>
          </p:cNvPr>
          <p:cNvPicPr>
            <a:picLocks noChangeAspect="1"/>
          </p:cNvPicPr>
          <p:nvPr/>
        </p:nvPicPr>
        <p:blipFill>
          <a:blip r:embed="rId16"/>
          <a:stretch>
            <a:fillRect/>
          </a:stretch>
        </p:blipFill>
        <p:spPr>
          <a:xfrm>
            <a:off x="2571750" y="3950660"/>
            <a:ext cx="76422" cy="83067"/>
          </a:xfrm>
          <a:prstGeom prst="rect">
            <a:avLst/>
          </a:prstGeom>
        </p:spPr>
      </p:pic>
      <p:pic>
        <p:nvPicPr>
          <p:cNvPr id="17" name="Image 15" descr="preencoded.png">
            <a:extLst>
              <a:ext uri="{FF2B5EF4-FFF2-40B4-BE49-F238E27FC236}">
                <a16:creationId xmlns:a16="http://schemas.microsoft.com/office/drawing/2014/main" id="{075EAACF-2AEF-8637-1BBC-8C8BE717B232}"/>
              </a:ext>
            </a:extLst>
          </p:cNvPr>
          <p:cNvPicPr>
            <a:picLocks noChangeAspect="1"/>
          </p:cNvPicPr>
          <p:nvPr/>
        </p:nvPicPr>
        <p:blipFill>
          <a:blip r:embed="rId17"/>
          <a:stretch>
            <a:fillRect/>
          </a:stretch>
        </p:blipFill>
        <p:spPr>
          <a:xfrm>
            <a:off x="3083442" y="3276157"/>
            <a:ext cx="229265" cy="206006"/>
          </a:xfrm>
          <a:prstGeom prst="rect">
            <a:avLst/>
          </a:prstGeom>
        </p:spPr>
      </p:pic>
      <p:pic>
        <p:nvPicPr>
          <p:cNvPr id="18" name="Image 16" descr="preencoded.png">
            <a:extLst>
              <a:ext uri="{FF2B5EF4-FFF2-40B4-BE49-F238E27FC236}">
                <a16:creationId xmlns:a16="http://schemas.microsoft.com/office/drawing/2014/main" id="{FDA06F48-ECCA-8874-CFD0-FB5780244357}"/>
              </a:ext>
            </a:extLst>
          </p:cNvPr>
          <p:cNvPicPr>
            <a:picLocks noChangeAspect="1"/>
          </p:cNvPicPr>
          <p:nvPr/>
        </p:nvPicPr>
        <p:blipFill>
          <a:blip r:embed="rId18"/>
          <a:stretch>
            <a:fillRect/>
          </a:stretch>
        </p:blipFill>
        <p:spPr>
          <a:xfrm>
            <a:off x="4306186" y="1345683"/>
            <a:ext cx="152843" cy="186070"/>
          </a:xfrm>
          <a:prstGeom prst="rect">
            <a:avLst/>
          </a:prstGeom>
        </p:spPr>
      </p:pic>
      <p:pic>
        <p:nvPicPr>
          <p:cNvPr id="19" name="Image 17" descr="preencoded.png">
            <a:extLst>
              <a:ext uri="{FF2B5EF4-FFF2-40B4-BE49-F238E27FC236}">
                <a16:creationId xmlns:a16="http://schemas.microsoft.com/office/drawing/2014/main" id="{BCF82FE0-D586-8424-949B-1227A0664B1E}"/>
              </a:ext>
            </a:extLst>
          </p:cNvPr>
          <p:cNvPicPr>
            <a:picLocks noChangeAspect="1"/>
          </p:cNvPicPr>
          <p:nvPr/>
        </p:nvPicPr>
        <p:blipFill>
          <a:blip r:embed="rId19"/>
          <a:stretch>
            <a:fillRect/>
          </a:stretch>
        </p:blipFill>
        <p:spPr>
          <a:xfrm>
            <a:off x="3741331" y="1319102"/>
            <a:ext cx="152843" cy="192715"/>
          </a:xfrm>
          <a:prstGeom prst="rect">
            <a:avLst/>
          </a:prstGeom>
        </p:spPr>
      </p:pic>
      <p:pic>
        <p:nvPicPr>
          <p:cNvPr id="20" name="Image 18" descr="preencoded.png">
            <a:extLst>
              <a:ext uri="{FF2B5EF4-FFF2-40B4-BE49-F238E27FC236}">
                <a16:creationId xmlns:a16="http://schemas.microsoft.com/office/drawing/2014/main" id="{F10D8B02-1C51-E8EF-5803-A455E51DD953}"/>
              </a:ext>
            </a:extLst>
          </p:cNvPr>
          <p:cNvPicPr>
            <a:picLocks noChangeAspect="1"/>
          </p:cNvPicPr>
          <p:nvPr/>
        </p:nvPicPr>
        <p:blipFill>
          <a:blip r:embed="rId20"/>
          <a:stretch>
            <a:fillRect/>
          </a:stretch>
        </p:blipFill>
        <p:spPr>
          <a:xfrm>
            <a:off x="827346" y="1491881"/>
            <a:ext cx="83067" cy="83067"/>
          </a:xfrm>
          <a:prstGeom prst="rect">
            <a:avLst/>
          </a:prstGeom>
        </p:spPr>
      </p:pic>
      <p:pic>
        <p:nvPicPr>
          <p:cNvPr id="21" name="Image 19" descr="preencoded.png">
            <a:extLst>
              <a:ext uri="{FF2B5EF4-FFF2-40B4-BE49-F238E27FC236}">
                <a16:creationId xmlns:a16="http://schemas.microsoft.com/office/drawing/2014/main" id="{3C84D770-6353-316C-79ED-BD2A19B340F6}"/>
              </a:ext>
            </a:extLst>
          </p:cNvPr>
          <p:cNvPicPr>
            <a:picLocks noChangeAspect="1"/>
          </p:cNvPicPr>
          <p:nvPr/>
        </p:nvPicPr>
        <p:blipFill>
          <a:blip r:embed="rId21"/>
          <a:stretch>
            <a:fillRect/>
          </a:stretch>
        </p:blipFill>
        <p:spPr>
          <a:xfrm>
            <a:off x="4455706" y="1259294"/>
            <a:ext cx="86390" cy="86390"/>
          </a:xfrm>
          <a:prstGeom prst="rect">
            <a:avLst/>
          </a:prstGeom>
        </p:spPr>
      </p:pic>
      <p:pic>
        <p:nvPicPr>
          <p:cNvPr id="22" name="Image 20" descr="preencoded.png">
            <a:extLst>
              <a:ext uri="{FF2B5EF4-FFF2-40B4-BE49-F238E27FC236}">
                <a16:creationId xmlns:a16="http://schemas.microsoft.com/office/drawing/2014/main" id="{CF02950F-B175-CBB3-6560-B9A9C7D649E8}"/>
              </a:ext>
            </a:extLst>
          </p:cNvPr>
          <p:cNvPicPr>
            <a:picLocks noChangeAspect="1"/>
          </p:cNvPicPr>
          <p:nvPr/>
        </p:nvPicPr>
        <p:blipFill>
          <a:blip r:embed="rId22"/>
          <a:stretch>
            <a:fillRect/>
          </a:stretch>
        </p:blipFill>
        <p:spPr>
          <a:xfrm>
            <a:off x="3917433" y="1206131"/>
            <a:ext cx="156166" cy="189392"/>
          </a:xfrm>
          <a:prstGeom prst="rect">
            <a:avLst/>
          </a:prstGeom>
        </p:spPr>
      </p:pic>
      <p:pic>
        <p:nvPicPr>
          <p:cNvPr id="23" name="Image 21" descr="preencoded.png">
            <a:extLst>
              <a:ext uri="{FF2B5EF4-FFF2-40B4-BE49-F238E27FC236}">
                <a16:creationId xmlns:a16="http://schemas.microsoft.com/office/drawing/2014/main" id="{7F0C3B4B-C21E-5AFB-A7EB-E8CD740A318B}"/>
              </a:ext>
            </a:extLst>
          </p:cNvPr>
          <p:cNvPicPr>
            <a:picLocks noChangeAspect="1"/>
          </p:cNvPicPr>
          <p:nvPr/>
        </p:nvPicPr>
        <p:blipFill>
          <a:blip r:embed="rId23"/>
          <a:stretch>
            <a:fillRect/>
          </a:stretch>
        </p:blipFill>
        <p:spPr>
          <a:xfrm>
            <a:off x="681148" y="1229390"/>
            <a:ext cx="169456" cy="219297"/>
          </a:xfrm>
          <a:prstGeom prst="rect">
            <a:avLst/>
          </a:prstGeom>
        </p:spPr>
      </p:pic>
      <p:pic>
        <p:nvPicPr>
          <p:cNvPr id="25" name="Image 23" descr="preencoded.png">
            <a:extLst>
              <a:ext uri="{FF2B5EF4-FFF2-40B4-BE49-F238E27FC236}">
                <a16:creationId xmlns:a16="http://schemas.microsoft.com/office/drawing/2014/main" id="{F0729067-5239-B13E-B72B-049163251C56}"/>
              </a:ext>
            </a:extLst>
          </p:cNvPr>
          <p:cNvPicPr>
            <a:picLocks noChangeAspect="1"/>
          </p:cNvPicPr>
          <p:nvPr/>
        </p:nvPicPr>
        <p:blipFill>
          <a:blip r:embed="rId24"/>
          <a:stretch>
            <a:fillRect/>
          </a:stretch>
        </p:blipFill>
        <p:spPr>
          <a:xfrm>
            <a:off x="6445988" y="43195"/>
            <a:ext cx="2694689" cy="1312456"/>
          </a:xfrm>
          <a:prstGeom prst="rect">
            <a:avLst/>
          </a:prstGeom>
        </p:spPr>
      </p:pic>
      <p:sp>
        <p:nvSpPr>
          <p:cNvPr id="26" name="Text 0">
            <a:extLst>
              <a:ext uri="{FF2B5EF4-FFF2-40B4-BE49-F238E27FC236}">
                <a16:creationId xmlns:a16="http://schemas.microsoft.com/office/drawing/2014/main" id="{59165F61-FACF-3931-9BE0-8ACCE28B2CE2}"/>
              </a:ext>
            </a:extLst>
          </p:cNvPr>
          <p:cNvSpPr/>
          <p:nvPr/>
        </p:nvSpPr>
        <p:spPr>
          <a:xfrm>
            <a:off x="5319602" y="3292770"/>
            <a:ext cx="694439" cy="209328"/>
          </a:xfrm>
          <a:prstGeom prst="rect">
            <a:avLst/>
          </a:prstGeom>
          <a:noFill/>
          <a:ln/>
        </p:spPr>
        <p:txBody>
          <a:bodyPr wrap="none" lIns="0" tIns="0" rIns="0" bIns="0" rtlCol="0" anchor="ctr">
            <a:normAutofit/>
          </a:bodyPr>
          <a:lstStyle/>
          <a:p>
            <a:r>
              <a:rPr lang="ja-JP" altLang="en-US" sz="1083" b="1" dirty="0">
                <a:solidFill>
                  <a:srgbClr val="465C73"/>
                </a:solidFill>
                <a:latin typeface="+mj-ea"/>
                <a:ea typeface="+mj-ea"/>
                <a:cs typeface="Inter" pitchFamily="34" charset="-120"/>
              </a:rPr>
              <a:t>教育コスト負担</a:t>
            </a:r>
            <a:r>
              <a:rPr lang="en-US" sz="1083" b="1" dirty="0">
                <a:solidFill>
                  <a:srgbClr val="465C73"/>
                </a:solidFill>
                <a:latin typeface="+mj-ea"/>
                <a:ea typeface="+mj-ea"/>
                <a:cs typeface="Inter" pitchFamily="34" charset="-120"/>
              </a:rPr>
              <a:t>：</a:t>
            </a:r>
            <a:endParaRPr lang="en-US" sz="1083" dirty="0">
              <a:solidFill>
                <a:prstClr val="black"/>
              </a:solidFill>
              <a:latin typeface="+mj-ea"/>
              <a:ea typeface="+mj-ea"/>
            </a:endParaRPr>
          </a:p>
        </p:txBody>
      </p:sp>
      <p:sp>
        <p:nvSpPr>
          <p:cNvPr id="27" name="Text 1">
            <a:extLst>
              <a:ext uri="{FF2B5EF4-FFF2-40B4-BE49-F238E27FC236}">
                <a16:creationId xmlns:a16="http://schemas.microsoft.com/office/drawing/2014/main" id="{E0DADEE6-D61F-D0AF-F618-EB2A590CE456}"/>
              </a:ext>
            </a:extLst>
          </p:cNvPr>
          <p:cNvSpPr/>
          <p:nvPr/>
        </p:nvSpPr>
        <p:spPr>
          <a:xfrm>
            <a:off x="5316279" y="2294556"/>
            <a:ext cx="853927" cy="206006"/>
          </a:xfrm>
          <a:prstGeom prst="rect">
            <a:avLst/>
          </a:prstGeom>
          <a:noFill/>
          <a:ln/>
        </p:spPr>
        <p:txBody>
          <a:bodyPr wrap="none" lIns="0" tIns="0" rIns="0" bIns="0" rtlCol="0" anchor="ctr">
            <a:normAutofit/>
          </a:bodyPr>
          <a:lstStyle/>
          <a:p>
            <a:r>
              <a:rPr lang="ja-JP" altLang="en-US" sz="1109" b="1" dirty="0">
                <a:solidFill>
                  <a:srgbClr val="43576F"/>
                </a:solidFill>
                <a:latin typeface="+mj-ea"/>
                <a:ea typeface="+mj-ea"/>
                <a:cs typeface="Inter" pitchFamily="34" charset="-120"/>
              </a:rPr>
              <a:t>地方の教育機会の欠如</a:t>
            </a:r>
            <a:r>
              <a:rPr lang="en-US" sz="1109" b="1" dirty="0">
                <a:solidFill>
                  <a:srgbClr val="43576F"/>
                </a:solidFill>
                <a:latin typeface="+mj-ea"/>
                <a:ea typeface="+mj-ea"/>
                <a:cs typeface="Inter" pitchFamily="34" charset="-120"/>
              </a:rPr>
              <a:t>：</a:t>
            </a:r>
            <a:endParaRPr lang="en-US" sz="1109" dirty="0">
              <a:solidFill>
                <a:prstClr val="black"/>
              </a:solidFill>
              <a:latin typeface="+mj-ea"/>
              <a:ea typeface="+mj-ea"/>
            </a:endParaRPr>
          </a:p>
        </p:txBody>
      </p:sp>
      <p:sp>
        <p:nvSpPr>
          <p:cNvPr id="29" name="Text 3">
            <a:extLst>
              <a:ext uri="{FF2B5EF4-FFF2-40B4-BE49-F238E27FC236}">
                <a16:creationId xmlns:a16="http://schemas.microsoft.com/office/drawing/2014/main" id="{F78BD76C-74C1-628E-AE15-6F1A1E247669}"/>
              </a:ext>
            </a:extLst>
          </p:cNvPr>
          <p:cNvSpPr/>
          <p:nvPr/>
        </p:nvSpPr>
        <p:spPr>
          <a:xfrm>
            <a:off x="7117169" y="4369317"/>
            <a:ext cx="591436" cy="126262"/>
          </a:xfrm>
          <a:prstGeom prst="rect">
            <a:avLst/>
          </a:prstGeom>
          <a:noFill/>
          <a:ln/>
        </p:spPr>
        <p:txBody>
          <a:bodyPr wrap="none" lIns="0" tIns="0" rIns="0" bIns="0" rtlCol="0" anchor="ctr">
            <a:normAutofit/>
          </a:bodyPr>
          <a:lstStyle/>
          <a:p>
            <a:r>
              <a:rPr lang="en-US" sz="827" b="1" dirty="0">
                <a:solidFill>
                  <a:srgbClr val="4A4A47"/>
                </a:solidFill>
                <a:latin typeface="+mj-ea"/>
                <a:ea typeface="+mj-ea"/>
                <a:cs typeface="Inter" pitchFamily="34" charset="-120"/>
              </a:rPr>
              <a:t>qualification</a:t>
            </a:r>
            <a:endParaRPr lang="en-US" sz="827" dirty="0">
              <a:solidFill>
                <a:prstClr val="black"/>
              </a:solidFill>
              <a:latin typeface="+mj-ea"/>
              <a:ea typeface="+mj-ea"/>
            </a:endParaRPr>
          </a:p>
        </p:txBody>
      </p:sp>
      <p:sp>
        <p:nvSpPr>
          <p:cNvPr id="30" name="Text 4">
            <a:extLst>
              <a:ext uri="{FF2B5EF4-FFF2-40B4-BE49-F238E27FC236}">
                <a16:creationId xmlns:a16="http://schemas.microsoft.com/office/drawing/2014/main" id="{B8ED7883-5BC3-37BC-DC47-1AF3C67BFAB7}"/>
              </a:ext>
            </a:extLst>
          </p:cNvPr>
          <p:cNvSpPr/>
          <p:nvPr/>
        </p:nvSpPr>
        <p:spPr>
          <a:xfrm>
            <a:off x="8150520" y="4146698"/>
            <a:ext cx="458529" cy="99680"/>
          </a:xfrm>
          <a:prstGeom prst="rect">
            <a:avLst/>
          </a:prstGeom>
          <a:noFill/>
          <a:ln/>
        </p:spPr>
        <p:txBody>
          <a:bodyPr wrap="none" lIns="0" tIns="0" rIns="0" bIns="0" rtlCol="0" anchor="ctr">
            <a:normAutofit fontScale="85000" lnSpcReduction="10000"/>
          </a:bodyPr>
          <a:lstStyle/>
          <a:p>
            <a:r>
              <a:rPr lang="en-US" sz="835" b="1" dirty="0">
                <a:solidFill>
                  <a:srgbClr val="494845"/>
                </a:solidFill>
                <a:latin typeface="+mj-ea"/>
                <a:ea typeface="+mj-ea"/>
                <a:cs typeface="Inter" pitchFamily="34" charset="-120"/>
              </a:rPr>
              <a:t>volunteer</a:t>
            </a:r>
            <a:endParaRPr lang="en-US" sz="835" dirty="0">
              <a:solidFill>
                <a:prstClr val="black"/>
              </a:solidFill>
              <a:latin typeface="+mj-ea"/>
              <a:ea typeface="+mj-ea"/>
            </a:endParaRPr>
          </a:p>
        </p:txBody>
      </p:sp>
      <p:sp>
        <p:nvSpPr>
          <p:cNvPr id="31" name="Text 5">
            <a:extLst>
              <a:ext uri="{FF2B5EF4-FFF2-40B4-BE49-F238E27FC236}">
                <a16:creationId xmlns:a16="http://schemas.microsoft.com/office/drawing/2014/main" id="{B45CFB05-CFDD-B0A2-C55D-7B8A6D757C6F}"/>
              </a:ext>
            </a:extLst>
          </p:cNvPr>
          <p:cNvSpPr/>
          <p:nvPr/>
        </p:nvSpPr>
        <p:spPr>
          <a:xfrm>
            <a:off x="5369442" y="3441824"/>
            <a:ext cx="1661337" cy="536224"/>
          </a:xfrm>
          <a:prstGeom prst="rect">
            <a:avLst/>
          </a:prstGeom>
          <a:noFill/>
          <a:ln/>
        </p:spPr>
        <p:txBody>
          <a:bodyPr wrap="none" lIns="0" tIns="0" rIns="0" bIns="0" rtlCol="0" anchor="ctr">
            <a:normAutofit/>
          </a:bodyPr>
          <a:lstStyle/>
          <a:p>
            <a:r>
              <a:rPr lang="ja-JP" altLang="en-US" sz="1185" b="1" dirty="0">
                <a:solidFill>
                  <a:srgbClr val="393835"/>
                </a:solidFill>
                <a:latin typeface="+mj-ea"/>
                <a:ea typeface="+mj-ea"/>
                <a:cs typeface="Inter" pitchFamily="34" charset="-120"/>
              </a:rPr>
              <a:t>今回の制度から教育負担は実質、</a:t>
            </a:r>
            <a:endParaRPr lang="en-US" altLang="ja-JP" sz="1185" b="1" dirty="0">
              <a:solidFill>
                <a:srgbClr val="393835"/>
              </a:solidFill>
              <a:latin typeface="+mj-ea"/>
              <a:ea typeface="+mj-ea"/>
              <a:cs typeface="Inter" pitchFamily="34" charset="-120"/>
            </a:endParaRPr>
          </a:p>
          <a:p>
            <a:r>
              <a:rPr lang="ja-JP" altLang="en-US" sz="1185" b="1" dirty="0">
                <a:solidFill>
                  <a:srgbClr val="393835"/>
                </a:solidFill>
                <a:latin typeface="+mj-ea"/>
                <a:ea typeface="+mj-ea"/>
                <a:cs typeface="Inter" pitchFamily="34" charset="-120"/>
              </a:rPr>
              <a:t>受入企業が負担</a:t>
            </a:r>
            <a:endParaRPr lang="en-US" sz="1185" dirty="0">
              <a:solidFill>
                <a:prstClr val="black"/>
              </a:solidFill>
              <a:latin typeface="+mj-ea"/>
              <a:ea typeface="+mj-ea"/>
            </a:endParaRPr>
          </a:p>
        </p:txBody>
      </p:sp>
      <p:sp>
        <p:nvSpPr>
          <p:cNvPr id="34" name="Text 8">
            <a:extLst>
              <a:ext uri="{FF2B5EF4-FFF2-40B4-BE49-F238E27FC236}">
                <a16:creationId xmlns:a16="http://schemas.microsoft.com/office/drawing/2014/main" id="{89F647EF-B886-2F8D-F00A-AE0064BD358C}"/>
              </a:ext>
            </a:extLst>
          </p:cNvPr>
          <p:cNvSpPr/>
          <p:nvPr/>
        </p:nvSpPr>
        <p:spPr>
          <a:xfrm>
            <a:off x="6196788" y="2297879"/>
            <a:ext cx="2226192" cy="212651"/>
          </a:xfrm>
          <a:prstGeom prst="rect">
            <a:avLst/>
          </a:prstGeom>
          <a:noFill/>
          <a:ln/>
        </p:spPr>
        <p:txBody>
          <a:bodyPr wrap="none" lIns="0" tIns="0" rIns="0" bIns="0" rtlCol="0" anchor="ctr">
            <a:normAutofit/>
          </a:bodyPr>
          <a:lstStyle/>
          <a:p>
            <a:endParaRPr lang="en-US" sz="1253" dirty="0">
              <a:solidFill>
                <a:prstClr val="black"/>
              </a:solidFill>
              <a:latin typeface="+mj-ea"/>
              <a:ea typeface="+mj-ea"/>
            </a:endParaRPr>
          </a:p>
        </p:txBody>
      </p:sp>
      <p:sp>
        <p:nvSpPr>
          <p:cNvPr id="35" name="Text 9">
            <a:extLst>
              <a:ext uri="{FF2B5EF4-FFF2-40B4-BE49-F238E27FC236}">
                <a16:creationId xmlns:a16="http://schemas.microsoft.com/office/drawing/2014/main" id="{EA083AC6-4804-F596-3B67-6045E00AA414}"/>
              </a:ext>
            </a:extLst>
          </p:cNvPr>
          <p:cNvSpPr/>
          <p:nvPr/>
        </p:nvSpPr>
        <p:spPr>
          <a:xfrm>
            <a:off x="5316279" y="1348969"/>
            <a:ext cx="3196413" cy="717698"/>
          </a:xfrm>
          <a:prstGeom prst="rect">
            <a:avLst/>
          </a:prstGeom>
          <a:noFill/>
          <a:ln/>
        </p:spPr>
        <p:txBody>
          <a:bodyPr wrap="none" lIns="0" tIns="0" rIns="0" bIns="0" rtlCol="0" anchor="ctr">
            <a:normAutofit/>
          </a:bodyPr>
          <a:lstStyle/>
          <a:p>
            <a:r>
              <a:rPr lang="en-US" sz="1200" b="1" dirty="0">
                <a:solidFill>
                  <a:srgbClr val="3D3B38"/>
                </a:solidFill>
                <a:latin typeface="+mj-ea"/>
                <a:ea typeface="+mj-ea"/>
                <a:cs typeface="Inter" pitchFamily="34" charset="-120"/>
              </a:rPr>
              <a:t>「認定日本語教育機関」または「登録日本語</a:t>
            </a:r>
            <a:endParaRPr lang="en-US" sz="1200" dirty="0">
              <a:solidFill>
                <a:prstClr val="black"/>
              </a:solidFill>
              <a:latin typeface="+mj-ea"/>
              <a:ea typeface="+mj-ea"/>
            </a:endParaRPr>
          </a:p>
          <a:p>
            <a:r>
              <a:rPr lang="en-US" sz="1200" b="1" dirty="0">
                <a:solidFill>
                  <a:srgbClr val="3D3B38"/>
                </a:solidFill>
                <a:latin typeface="+mj-ea"/>
                <a:ea typeface="+mj-ea"/>
                <a:cs typeface="Inter" pitchFamily="34" charset="-120"/>
              </a:rPr>
              <a:t>教員（国家資格）」</a:t>
            </a:r>
            <a:r>
              <a:rPr lang="en-US" sz="1200" b="1" dirty="0" err="1">
                <a:solidFill>
                  <a:srgbClr val="3D3B38"/>
                </a:solidFill>
                <a:latin typeface="+mj-ea"/>
                <a:ea typeface="+mj-ea"/>
                <a:cs typeface="Inter" pitchFamily="34" charset="-120"/>
              </a:rPr>
              <a:t>による実施が必須となる</a:t>
            </a:r>
            <a:r>
              <a:rPr lang="ja-JP" altLang="en-US" sz="1200" b="1" dirty="0">
                <a:solidFill>
                  <a:srgbClr val="3D3B38"/>
                </a:solidFill>
                <a:latin typeface="+mj-ea"/>
                <a:ea typeface="+mj-ea"/>
                <a:cs typeface="Inter" pitchFamily="34" charset="-120"/>
              </a:rPr>
              <a:t>が供給不足</a:t>
            </a:r>
            <a:endParaRPr lang="en-US" sz="1200" dirty="0">
              <a:solidFill>
                <a:prstClr val="black"/>
              </a:solidFill>
              <a:latin typeface="+mj-ea"/>
              <a:ea typeface="+mj-ea"/>
            </a:endParaRPr>
          </a:p>
        </p:txBody>
      </p:sp>
      <p:sp>
        <p:nvSpPr>
          <p:cNvPr id="36" name="Text 10">
            <a:extLst>
              <a:ext uri="{FF2B5EF4-FFF2-40B4-BE49-F238E27FC236}">
                <a16:creationId xmlns:a16="http://schemas.microsoft.com/office/drawing/2014/main" id="{84DF0BE8-AD60-50F6-4981-89B8FA2E233A}"/>
              </a:ext>
            </a:extLst>
          </p:cNvPr>
          <p:cNvSpPr/>
          <p:nvPr/>
        </p:nvSpPr>
        <p:spPr>
          <a:xfrm>
            <a:off x="5322924" y="1312456"/>
            <a:ext cx="691116" cy="212651"/>
          </a:xfrm>
          <a:prstGeom prst="rect">
            <a:avLst/>
          </a:prstGeom>
          <a:noFill/>
          <a:ln/>
        </p:spPr>
        <p:txBody>
          <a:bodyPr wrap="none" lIns="0" tIns="0" rIns="0" bIns="0" rtlCol="0" anchor="ctr">
            <a:normAutofit/>
          </a:bodyPr>
          <a:lstStyle/>
          <a:p>
            <a:r>
              <a:rPr lang="en-US" sz="1083" b="1" dirty="0">
                <a:solidFill>
                  <a:srgbClr val="43576F"/>
                </a:solidFill>
                <a:latin typeface="+mj-ea"/>
                <a:ea typeface="+mj-ea"/>
                <a:cs typeface="Inter" pitchFamily="34" charset="-120"/>
              </a:rPr>
              <a:t>法的要件：</a:t>
            </a:r>
            <a:endParaRPr lang="en-US" sz="1083" dirty="0">
              <a:solidFill>
                <a:prstClr val="black"/>
              </a:solidFill>
              <a:latin typeface="+mj-ea"/>
              <a:ea typeface="+mj-ea"/>
            </a:endParaRPr>
          </a:p>
        </p:txBody>
      </p:sp>
      <p:sp>
        <p:nvSpPr>
          <p:cNvPr id="38" name="Text 12">
            <a:extLst>
              <a:ext uri="{FF2B5EF4-FFF2-40B4-BE49-F238E27FC236}">
                <a16:creationId xmlns:a16="http://schemas.microsoft.com/office/drawing/2014/main" id="{44383ACF-C5F6-F568-E28E-69DC7DF39256}"/>
              </a:ext>
            </a:extLst>
          </p:cNvPr>
          <p:cNvSpPr/>
          <p:nvPr/>
        </p:nvSpPr>
        <p:spPr>
          <a:xfrm>
            <a:off x="3380600" y="3172324"/>
            <a:ext cx="1528430" cy="574823"/>
          </a:xfrm>
          <a:prstGeom prst="rect">
            <a:avLst/>
          </a:prstGeom>
          <a:noFill/>
          <a:ln/>
        </p:spPr>
        <p:txBody>
          <a:bodyPr wrap="none" lIns="0" tIns="0" rIns="0" bIns="0" rtlCol="0" anchor="ctr">
            <a:normAutofit/>
          </a:bodyPr>
          <a:lstStyle/>
          <a:p>
            <a:r>
              <a:rPr lang="ja-JP" altLang="en-US" sz="1245" b="1" dirty="0">
                <a:solidFill>
                  <a:srgbClr val="333230"/>
                </a:solidFill>
                <a:latin typeface="+mj-ea"/>
                <a:ea typeface="+mj-ea"/>
                <a:cs typeface="Inter" pitchFamily="34" charset="-120"/>
              </a:rPr>
              <a:t>教育人材、</a:t>
            </a:r>
            <a:endParaRPr lang="en-US" altLang="ja-JP" sz="1245" b="1" dirty="0">
              <a:solidFill>
                <a:srgbClr val="333230"/>
              </a:solidFill>
              <a:latin typeface="+mj-ea"/>
              <a:ea typeface="+mj-ea"/>
              <a:cs typeface="Inter" pitchFamily="34" charset="-120"/>
            </a:endParaRPr>
          </a:p>
          <a:p>
            <a:r>
              <a:rPr lang="ja-JP" altLang="en-US" sz="1245" b="1" dirty="0">
                <a:solidFill>
                  <a:srgbClr val="333230"/>
                </a:solidFill>
                <a:latin typeface="+mj-ea"/>
                <a:ea typeface="+mj-ea"/>
                <a:cs typeface="Inter" pitchFamily="34" charset="-120"/>
              </a:rPr>
              <a:t>地方の教育機会</a:t>
            </a:r>
            <a:endParaRPr lang="en-US" altLang="ja-JP" sz="1245" b="1" dirty="0">
              <a:solidFill>
                <a:srgbClr val="333230"/>
              </a:solidFill>
              <a:latin typeface="+mj-ea"/>
              <a:ea typeface="+mj-ea"/>
              <a:cs typeface="Inter" pitchFamily="34" charset="-120"/>
            </a:endParaRPr>
          </a:p>
          <a:p>
            <a:r>
              <a:rPr lang="ja-JP" altLang="en-US" sz="1245" dirty="0">
                <a:solidFill>
                  <a:prstClr val="black"/>
                </a:solidFill>
                <a:latin typeface="+mj-ea"/>
                <a:ea typeface="+mj-ea"/>
              </a:rPr>
              <a:t>供給不足＋教育コスト</a:t>
            </a:r>
            <a:endParaRPr lang="en-US" sz="1245" dirty="0">
              <a:solidFill>
                <a:prstClr val="black"/>
              </a:solidFill>
              <a:latin typeface="+mj-ea"/>
              <a:ea typeface="+mj-ea"/>
            </a:endParaRPr>
          </a:p>
        </p:txBody>
      </p:sp>
      <p:sp>
        <p:nvSpPr>
          <p:cNvPr id="40" name="Text 14">
            <a:extLst>
              <a:ext uri="{FF2B5EF4-FFF2-40B4-BE49-F238E27FC236}">
                <a16:creationId xmlns:a16="http://schemas.microsoft.com/office/drawing/2014/main" id="{93D11ADE-DB62-5C6A-C6CE-192EC1EE69C3}"/>
              </a:ext>
            </a:extLst>
          </p:cNvPr>
          <p:cNvSpPr/>
          <p:nvPr/>
        </p:nvSpPr>
        <p:spPr>
          <a:xfrm>
            <a:off x="2048430" y="1413798"/>
            <a:ext cx="1976991" cy="196038"/>
          </a:xfrm>
          <a:prstGeom prst="rect">
            <a:avLst/>
          </a:prstGeom>
          <a:noFill/>
          <a:ln/>
        </p:spPr>
        <p:txBody>
          <a:bodyPr wrap="none" lIns="0" tIns="0" rIns="0" bIns="0" rtlCol="0" anchor="ctr">
            <a:normAutofit/>
          </a:bodyPr>
          <a:lstStyle/>
          <a:p>
            <a:r>
              <a:rPr lang="ja-JP" altLang="en-US" sz="1272" b="1" dirty="0">
                <a:solidFill>
                  <a:srgbClr val="333230"/>
                </a:solidFill>
                <a:latin typeface="+mj-ea"/>
                <a:ea typeface="+mj-ea"/>
                <a:cs typeface="Inter" pitchFamily="34" charset="-120"/>
              </a:rPr>
              <a:t>育成就労希望者</a:t>
            </a:r>
            <a:endParaRPr lang="en-US" sz="1272" dirty="0">
              <a:solidFill>
                <a:prstClr val="black"/>
              </a:solidFill>
              <a:latin typeface="+mj-ea"/>
              <a:ea typeface="+mj-ea"/>
            </a:endParaRPr>
          </a:p>
        </p:txBody>
      </p:sp>
      <p:sp>
        <p:nvSpPr>
          <p:cNvPr id="41" name="Text 15">
            <a:extLst>
              <a:ext uri="{FF2B5EF4-FFF2-40B4-BE49-F238E27FC236}">
                <a16:creationId xmlns:a16="http://schemas.microsoft.com/office/drawing/2014/main" id="{9B6D01BE-5A18-40A8-BBB6-9BE5B246F902}"/>
              </a:ext>
            </a:extLst>
          </p:cNvPr>
          <p:cNvSpPr/>
          <p:nvPr/>
        </p:nvSpPr>
        <p:spPr>
          <a:xfrm>
            <a:off x="6043945" y="1315779"/>
            <a:ext cx="2299291" cy="215974"/>
          </a:xfrm>
          <a:prstGeom prst="rect">
            <a:avLst/>
          </a:prstGeom>
          <a:noFill/>
          <a:ln/>
        </p:spPr>
        <p:txBody>
          <a:bodyPr wrap="none" lIns="0" tIns="0" rIns="0" bIns="0" rtlCol="0" anchor="ctr">
            <a:normAutofit/>
          </a:bodyPr>
          <a:lstStyle/>
          <a:p>
            <a:r>
              <a:rPr lang="en-US" sz="1196" b="1" dirty="0">
                <a:solidFill>
                  <a:srgbClr val="3A3936"/>
                </a:solidFill>
                <a:latin typeface="+mj-ea"/>
                <a:ea typeface="+mj-ea"/>
                <a:cs typeface="Inter" pitchFamily="34" charset="-120"/>
              </a:rPr>
              <a:t>育成就労における日本語教育は、</a:t>
            </a:r>
            <a:endParaRPr lang="en-US" sz="1196" dirty="0">
              <a:solidFill>
                <a:prstClr val="black"/>
              </a:solidFill>
              <a:latin typeface="+mj-ea"/>
              <a:ea typeface="+mj-ea"/>
            </a:endParaRPr>
          </a:p>
        </p:txBody>
      </p:sp>
      <p:sp>
        <p:nvSpPr>
          <p:cNvPr id="42" name="Text 16">
            <a:extLst>
              <a:ext uri="{FF2B5EF4-FFF2-40B4-BE49-F238E27FC236}">
                <a16:creationId xmlns:a16="http://schemas.microsoft.com/office/drawing/2014/main" id="{66CFF982-896B-14A0-B05A-DFE4B40C764B}"/>
              </a:ext>
            </a:extLst>
          </p:cNvPr>
          <p:cNvSpPr/>
          <p:nvPr/>
        </p:nvSpPr>
        <p:spPr>
          <a:xfrm>
            <a:off x="1284191" y="4794618"/>
            <a:ext cx="5934297" cy="335590"/>
          </a:xfrm>
          <a:prstGeom prst="rect">
            <a:avLst/>
          </a:prstGeom>
          <a:noFill/>
          <a:ln/>
        </p:spPr>
        <p:txBody>
          <a:bodyPr wrap="none" lIns="0" tIns="0" rIns="0" bIns="0" rtlCol="0" anchor="ctr">
            <a:normAutofit/>
          </a:bodyPr>
          <a:lstStyle/>
          <a:p>
            <a:r>
              <a:rPr lang="en-US" sz="1852" b="1" dirty="0" err="1">
                <a:solidFill>
                  <a:srgbClr val="2E2E2B"/>
                </a:solidFill>
                <a:latin typeface="+mj-ea"/>
                <a:ea typeface="+mj-ea"/>
                <a:cs typeface="Inter" pitchFamily="34" charset="-120"/>
              </a:rPr>
              <a:t>新たなコンプライアンスの壁：教育の「質</a:t>
            </a:r>
            <a:r>
              <a:rPr lang="en-US" sz="1852" b="1" dirty="0">
                <a:solidFill>
                  <a:srgbClr val="2E2E2B"/>
                </a:solidFill>
                <a:latin typeface="+mj-ea"/>
                <a:ea typeface="+mj-ea"/>
                <a:cs typeface="Inter" pitchFamily="34" charset="-120"/>
              </a:rPr>
              <a:t>」</a:t>
            </a:r>
            <a:r>
              <a:rPr lang="en-US" altLang="ja-JP" sz="1852" b="1" dirty="0">
                <a:solidFill>
                  <a:srgbClr val="2E2E2B"/>
                </a:solidFill>
                <a:latin typeface="+mj-ea"/>
                <a:ea typeface="+mj-ea"/>
                <a:cs typeface="Inter" pitchFamily="34" charset="-120"/>
              </a:rPr>
              <a:t> 「</a:t>
            </a:r>
            <a:r>
              <a:rPr lang="ja-JP" altLang="en-US" sz="1852" b="1" dirty="0">
                <a:solidFill>
                  <a:srgbClr val="2E2E2B"/>
                </a:solidFill>
                <a:latin typeface="+mj-ea"/>
                <a:ea typeface="+mj-ea"/>
                <a:cs typeface="Inter" pitchFamily="34" charset="-120"/>
              </a:rPr>
              <a:t>機会</a:t>
            </a:r>
            <a:r>
              <a:rPr lang="en-US" altLang="ja-JP" sz="1852" b="1" dirty="0">
                <a:solidFill>
                  <a:srgbClr val="2E2E2B"/>
                </a:solidFill>
                <a:latin typeface="+mj-ea"/>
                <a:ea typeface="+mj-ea"/>
                <a:cs typeface="Inter" pitchFamily="34" charset="-120"/>
              </a:rPr>
              <a:t>」 </a:t>
            </a:r>
            <a:r>
              <a:rPr lang="en-US" sz="1852" b="1" dirty="0">
                <a:solidFill>
                  <a:srgbClr val="2E2E2B"/>
                </a:solidFill>
                <a:latin typeface="+mj-ea"/>
                <a:ea typeface="+mj-ea"/>
                <a:cs typeface="Inter" pitchFamily="34" charset="-120"/>
              </a:rPr>
              <a:t>と「</a:t>
            </a:r>
            <a:r>
              <a:rPr lang="ja-JP" altLang="en-US" sz="1852" b="1" dirty="0">
                <a:solidFill>
                  <a:srgbClr val="2E2E2B"/>
                </a:solidFill>
                <a:latin typeface="+mj-ea"/>
                <a:ea typeface="+mj-ea"/>
                <a:cs typeface="Inter" pitchFamily="34" charset="-120"/>
              </a:rPr>
              <a:t>コスト</a:t>
            </a:r>
            <a:r>
              <a:rPr lang="en-US" sz="1852" b="1" dirty="0">
                <a:solidFill>
                  <a:srgbClr val="2E2E2B"/>
                </a:solidFill>
                <a:latin typeface="+mj-ea"/>
                <a:ea typeface="+mj-ea"/>
                <a:cs typeface="Inter" pitchFamily="34" charset="-120"/>
              </a:rPr>
              <a:t>」</a:t>
            </a:r>
            <a:endParaRPr lang="en-US" sz="1852" dirty="0">
              <a:solidFill>
                <a:prstClr val="black"/>
              </a:solidFill>
              <a:latin typeface="+mj-ea"/>
              <a:ea typeface="+mj-ea"/>
            </a:endParaRPr>
          </a:p>
        </p:txBody>
      </p:sp>
      <p:sp>
        <p:nvSpPr>
          <p:cNvPr id="43" name="Text 16">
            <a:extLst>
              <a:ext uri="{FF2B5EF4-FFF2-40B4-BE49-F238E27FC236}">
                <a16:creationId xmlns:a16="http://schemas.microsoft.com/office/drawing/2014/main" id="{664A9DEE-BAE9-426C-5DC2-64FBC7542FD8}"/>
              </a:ext>
            </a:extLst>
          </p:cNvPr>
          <p:cNvSpPr/>
          <p:nvPr/>
        </p:nvSpPr>
        <p:spPr>
          <a:xfrm>
            <a:off x="293503" y="281873"/>
            <a:ext cx="7792780" cy="712160"/>
          </a:xfrm>
          <a:prstGeom prst="rect">
            <a:avLst/>
          </a:prstGeom>
          <a:noFill/>
          <a:ln/>
        </p:spPr>
        <p:txBody>
          <a:bodyPr wrap="none" lIns="0" tIns="0" rIns="0" bIns="0" rtlCol="0" anchor="ctr">
            <a:normAutofit/>
          </a:bodyPr>
          <a:lstStyle/>
          <a:p>
            <a:r>
              <a:rPr lang="ja-JP" altLang="en-US" sz="1852" b="1" dirty="0">
                <a:solidFill>
                  <a:srgbClr val="2E2E2B"/>
                </a:solidFill>
                <a:latin typeface="+mj-ea"/>
                <a:ea typeface="+mj-ea"/>
                <a:cs typeface="Inter" pitchFamily="34" charset="-120"/>
              </a:rPr>
              <a:t>浮き上がる課題</a:t>
            </a:r>
            <a:endParaRPr lang="en-US" altLang="ja-JP" sz="1852" b="1" dirty="0">
              <a:solidFill>
                <a:srgbClr val="2E2E2B"/>
              </a:solidFill>
              <a:latin typeface="+mj-ea"/>
              <a:ea typeface="+mj-ea"/>
              <a:cs typeface="Inter" pitchFamily="34" charset="-120"/>
            </a:endParaRPr>
          </a:p>
          <a:p>
            <a:r>
              <a:rPr lang="ja-JP" altLang="en-US" sz="1852" b="1" dirty="0">
                <a:solidFill>
                  <a:srgbClr val="2E2E2B"/>
                </a:solidFill>
                <a:latin typeface="+mj-ea"/>
                <a:ea typeface="+mj-ea"/>
                <a:cs typeface="Inter" pitchFamily="34" charset="-120"/>
              </a:rPr>
              <a:t>ボトルネック（機会点）　深刻な供給不足（認定校、登録日本語教員不足）、</a:t>
            </a:r>
            <a:endParaRPr lang="en-US" altLang="ja-JP" sz="1852" b="1" dirty="0">
              <a:solidFill>
                <a:srgbClr val="2E2E2B"/>
              </a:solidFill>
              <a:latin typeface="+mj-ea"/>
              <a:ea typeface="+mj-ea"/>
              <a:cs typeface="Inter" pitchFamily="34" charset="-120"/>
            </a:endParaRPr>
          </a:p>
        </p:txBody>
      </p:sp>
      <p:sp>
        <p:nvSpPr>
          <p:cNvPr id="44" name="Text 9">
            <a:extLst>
              <a:ext uri="{FF2B5EF4-FFF2-40B4-BE49-F238E27FC236}">
                <a16:creationId xmlns:a16="http://schemas.microsoft.com/office/drawing/2014/main" id="{899CEE99-9056-84DA-35C5-86DDEBCFF5F4}"/>
              </a:ext>
            </a:extLst>
          </p:cNvPr>
          <p:cNvSpPr/>
          <p:nvPr/>
        </p:nvSpPr>
        <p:spPr>
          <a:xfrm>
            <a:off x="5336215" y="2359736"/>
            <a:ext cx="3196413" cy="717698"/>
          </a:xfrm>
          <a:prstGeom prst="rect">
            <a:avLst/>
          </a:prstGeom>
          <a:noFill/>
          <a:ln/>
        </p:spPr>
        <p:txBody>
          <a:bodyPr wrap="none" lIns="0" tIns="0" rIns="0" bIns="0" rtlCol="0" anchor="ctr">
            <a:normAutofit/>
          </a:bodyPr>
          <a:lstStyle/>
          <a:p>
            <a:r>
              <a:rPr lang="ja-JP" altLang="en-US" sz="1200" b="1" dirty="0">
                <a:solidFill>
                  <a:srgbClr val="3D3B38"/>
                </a:solidFill>
                <a:latin typeface="+mj-ea"/>
                <a:ea typeface="+mj-ea"/>
                <a:cs typeface="Inter" pitchFamily="34" charset="-120"/>
              </a:rPr>
              <a:t>実態は地方の就労者不足が現実であるのに</a:t>
            </a:r>
            <a:endParaRPr lang="en-US" altLang="ja-JP" sz="1200" b="1" dirty="0">
              <a:solidFill>
                <a:srgbClr val="3D3B38"/>
              </a:solidFill>
              <a:latin typeface="+mj-ea"/>
              <a:ea typeface="+mj-ea"/>
              <a:cs typeface="Inter" pitchFamily="34" charset="-120"/>
            </a:endParaRPr>
          </a:p>
          <a:p>
            <a:r>
              <a:rPr lang="ja-JP" altLang="en-US" sz="1200" b="1" dirty="0">
                <a:solidFill>
                  <a:srgbClr val="3D3B38"/>
                </a:solidFill>
                <a:latin typeface="+mj-ea"/>
                <a:ea typeface="+mj-ea"/>
                <a:cs typeface="Inter" pitchFamily="34" charset="-120"/>
              </a:rPr>
              <a:t>教育機会がない</a:t>
            </a:r>
            <a:endParaRPr lang="en-US" sz="1200" dirty="0">
              <a:solidFill>
                <a:prstClr val="black"/>
              </a:solidFill>
              <a:latin typeface="+mj-ea"/>
              <a:ea typeface="+mj-ea"/>
            </a:endParaRPr>
          </a:p>
        </p:txBody>
      </p:sp>
    </p:spTree>
    <p:extLst>
      <p:ext uri="{BB962C8B-B14F-4D97-AF65-F5344CB8AC3E}">
        <p14:creationId xmlns:p14="http://schemas.microsoft.com/office/powerpoint/2010/main" val="5003141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9144000" cy="5103628"/>
          </a:xfrm>
          <a:prstGeom prst="rect">
            <a:avLst/>
          </a:prstGeom>
        </p:spPr>
      </p:pic>
      <p:sp>
        <p:nvSpPr>
          <p:cNvPr id="3" name="Shape 0"/>
          <p:cNvSpPr/>
          <p:nvPr/>
        </p:nvSpPr>
        <p:spPr>
          <a:xfrm>
            <a:off x="1814181" y="3425677"/>
            <a:ext cx="1614820" cy="1608174"/>
          </a:xfrm>
          <a:prstGeom prst="rect">
            <a:avLst/>
          </a:prstGeom>
          <a:solidFill>
            <a:srgbClr val="FCFCF9"/>
          </a:solidFill>
          <a:ln/>
        </p:spPr>
        <p:txBody>
          <a:bodyPr/>
          <a:lstStyle/>
          <a:p>
            <a:endParaRPr lang="ja-JP" altLang="en-US" sz="1350">
              <a:latin typeface="+mj-ea"/>
              <a:ea typeface="+mj-ea"/>
            </a:endParaRPr>
          </a:p>
        </p:txBody>
      </p:sp>
      <p:pic>
        <p:nvPicPr>
          <p:cNvPr id="4" name="Image 1" descr="preencoded.png"/>
          <p:cNvPicPr>
            <a:picLocks noChangeAspect="1"/>
          </p:cNvPicPr>
          <p:nvPr/>
        </p:nvPicPr>
        <p:blipFill>
          <a:blip r:embed="rId4"/>
          <a:stretch>
            <a:fillRect/>
          </a:stretch>
        </p:blipFill>
        <p:spPr>
          <a:xfrm>
            <a:off x="2920632" y="3747978"/>
            <a:ext cx="431948" cy="461852"/>
          </a:xfrm>
          <a:prstGeom prst="rect">
            <a:avLst/>
          </a:prstGeom>
        </p:spPr>
      </p:pic>
      <p:pic>
        <p:nvPicPr>
          <p:cNvPr id="5" name="Image 2" descr="preencoded.png"/>
          <p:cNvPicPr>
            <a:picLocks noChangeAspect="1"/>
          </p:cNvPicPr>
          <p:nvPr/>
        </p:nvPicPr>
        <p:blipFill>
          <a:blip r:embed="rId5"/>
          <a:stretch>
            <a:fillRect/>
          </a:stretch>
        </p:blipFill>
        <p:spPr>
          <a:xfrm>
            <a:off x="1980315" y="3578521"/>
            <a:ext cx="927026" cy="627985"/>
          </a:xfrm>
          <a:prstGeom prst="rect">
            <a:avLst/>
          </a:prstGeom>
        </p:spPr>
      </p:pic>
      <p:pic>
        <p:nvPicPr>
          <p:cNvPr id="6" name="Image 3" descr="preencoded.png"/>
          <p:cNvPicPr>
            <a:picLocks noChangeAspect="1"/>
          </p:cNvPicPr>
          <p:nvPr/>
        </p:nvPicPr>
        <p:blipFill>
          <a:blip r:embed="rId6"/>
          <a:stretch>
            <a:fillRect/>
          </a:stretch>
        </p:blipFill>
        <p:spPr>
          <a:xfrm>
            <a:off x="1880634" y="3468872"/>
            <a:ext cx="275782" cy="249201"/>
          </a:xfrm>
          <a:prstGeom prst="rect">
            <a:avLst/>
          </a:prstGeom>
        </p:spPr>
      </p:pic>
      <p:sp>
        <p:nvSpPr>
          <p:cNvPr id="7" name="Text 1"/>
          <p:cNvSpPr/>
          <p:nvPr/>
        </p:nvSpPr>
        <p:spPr>
          <a:xfrm>
            <a:off x="1887280" y="4595259"/>
            <a:ext cx="1465299" cy="392076"/>
          </a:xfrm>
          <a:prstGeom prst="rect">
            <a:avLst/>
          </a:prstGeom>
          <a:noFill/>
          <a:ln/>
        </p:spPr>
        <p:txBody>
          <a:bodyPr wrap="none" lIns="0" tIns="0" rIns="0" bIns="0" rtlCol="0" anchor="ctr">
            <a:normAutofit/>
          </a:bodyPr>
          <a:lstStyle/>
          <a:p>
            <a:r>
              <a:rPr lang="en-US" sz="746" b="1" dirty="0">
                <a:solidFill>
                  <a:srgbClr val="45413F"/>
                </a:solidFill>
                <a:latin typeface="+mj-ea"/>
                <a:ea typeface="+mj-ea"/>
                <a:cs typeface="Inter" pitchFamily="34" charset="-120"/>
              </a:rPr>
              <a:t>試験不合格で特定技能へ移行でき</a:t>
            </a:r>
            <a:endParaRPr lang="en-US" sz="746" dirty="0">
              <a:latin typeface="+mj-ea"/>
              <a:ea typeface="+mj-ea"/>
            </a:endParaRPr>
          </a:p>
          <a:p>
            <a:r>
              <a:rPr lang="en-US" sz="746" b="1" dirty="0">
                <a:solidFill>
                  <a:srgbClr val="45413F"/>
                </a:solidFill>
                <a:latin typeface="+mj-ea"/>
                <a:ea typeface="+mj-ea"/>
                <a:cs typeface="Inter" pitchFamily="34" charset="-120"/>
              </a:rPr>
              <a:t>ない場合、受け入れに投じた多額</a:t>
            </a:r>
            <a:endParaRPr lang="en-US" sz="746" dirty="0">
              <a:latin typeface="+mj-ea"/>
              <a:ea typeface="+mj-ea"/>
            </a:endParaRPr>
          </a:p>
          <a:p>
            <a:r>
              <a:rPr lang="en-US" sz="746" b="1" dirty="0">
                <a:solidFill>
                  <a:srgbClr val="45413F"/>
                </a:solidFill>
                <a:latin typeface="+mj-ea"/>
                <a:ea typeface="+mj-ea"/>
                <a:cs typeface="Inter" pitchFamily="34" charset="-120"/>
              </a:rPr>
              <a:t>のコストが全て無駄になります。</a:t>
            </a:r>
            <a:endParaRPr lang="en-US" sz="746" dirty="0">
              <a:latin typeface="+mj-ea"/>
              <a:ea typeface="+mj-ea"/>
            </a:endParaRPr>
          </a:p>
        </p:txBody>
      </p:sp>
      <p:sp>
        <p:nvSpPr>
          <p:cNvPr id="8" name="Text 2"/>
          <p:cNvSpPr/>
          <p:nvPr/>
        </p:nvSpPr>
        <p:spPr>
          <a:xfrm>
            <a:off x="1897247" y="4259670"/>
            <a:ext cx="1458654" cy="318977"/>
          </a:xfrm>
          <a:prstGeom prst="rect">
            <a:avLst/>
          </a:prstGeom>
          <a:noFill/>
          <a:ln/>
        </p:spPr>
        <p:txBody>
          <a:bodyPr wrap="none" lIns="0" tIns="0" rIns="0" bIns="0" rtlCol="0" anchor="ctr">
            <a:normAutofit/>
          </a:bodyPr>
          <a:lstStyle/>
          <a:p>
            <a:pPr algn="ctr"/>
            <a:r>
              <a:rPr lang="en-US" sz="971" b="1" dirty="0">
                <a:solidFill>
                  <a:srgbClr val="3E3B39"/>
                </a:solidFill>
                <a:latin typeface="+mj-ea"/>
                <a:ea typeface="+mj-ea"/>
                <a:cs typeface="Inter" pitchFamily="34" charset="-120"/>
              </a:rPr>
              <a:t>現実2：不合格＝投資全損</a:t>
            </a:r>
            <a:endParaRPr lang="en-US" sz="971" dirty="0">
              <a:latin typeface="+mj-ea"/>
              <a:ea typeface="+mj-ea"/>
            </a:endParaRPr>
          </a:p>
          <a:p>
            <a:pPr algn="ctr"/>
            <a:r>
              <a:rPr lang="en-US" sz="971" b="1" dirty="0">
                <a:solidFill>
                  <a:srgbClr val="3E3B39"/>
                </a:solidFill>
                <a:latin typeface="+mj-ea"/>
                <a:ea typeface="+mj-ea"/>
                <a:cs typeface="Inter" pitchFamily="34" charset="-120"/>
              </a:rPr>
              <a:t>(約280万円の損失)</a:t>
            </a:r>
            <a:endParaRPr lang="en-US" sz="971" dirty="0">
              <a:latin typeface="+mj-ea"/>
              <a:ea typeface="+mj-ea"/>
            </a:endParaRPr>
          </a:p>
        </p:txBody>
      </p:sp>
      <p:pic>
        <p:nvPicPr>
          <p:cNvPr id="9" name="Image 4" descr="preencoded.png"/>
          <p:cNvPicPr>
            <a:picLocks noChangeAspect="1"/>
          </p:cNvPicPr>
          <p:nvPr/>
        </p:nvPicPr>
        <p:blipFill>
          <a:blip r:embed="rId7"/>
          <a:stretch>
            <a:fillRect/>
          </a:stretch>
        </p:blipFill>
        <p:spPr>
          <a:xfrm>
            <a:off x="5359475" y="1010093"/>
            <a:ext cx="3781203" cy="4083567"/>
          </a:xfrm>
          <a:prstGeom prst="rect">
            <a:avLst/>
          </a:prstGeom>
        </p:spPr>
      </p:pic>
      <p:pic>
        <p:nvPicPr>
          <p:cNvPr id="11" name="Image 6" descr="preencoded.png"/>
          <p:cNvPicPr>
            <a:picLocks noChangeAspect="1"/>
          </p:cNvPicPr>
          <p:nvPr/>
        </p:nvPicPr>
        <p:blipFill>
          <a:blip r:embed="rId8"/>
          <a:stretch>
            <a:fillRect/>
          </a:stretch>
        </p:blipFill>
        <p:spPr>
          <a:xfrm>
            <a:off x="7373016" y="3681524"/>
            <a:ext cx="1269262" cy="966898"/>
          </a:xfrm>
          <a:prstGeom prst="rect">
            <a:avLst/>
          </a:prstGeom>
        </p:spPr>
      </p:pic>
      <p:pic>
        <p:nvPicPr>
          <p:cNvPr id="12" name="Image 7" descr="preencoded.png"/>
          <p:cNvPicPr>
            <a:picLocks noChangeAspect="1"/>
          </p:cNvPicPr>
          <p:nvPr/>
        </p:nvPicPr>
        <p:blipFill>
          <a:blip r:embed="rId9"/>
          <a:stretch>
            <a:fillRect/>
          </a:stretch>
        </p:blipFill>
        <p:spPr>
          <a:xfrm>
            <a:off x="5542222" y="3611747"/>
            <a:ext cx="1641401" cy="1255971"/>
          </a:xfrm>
          <a:prstGeom prst="rect">
            <a:avLst/>
          </a:prstGeom>
        </p:spPr>
      </p:pic>
      <p:sp>
        <p:nvSpPr>
          <p:cNvPr id="13" name="Shape 3"/>
          <p:cNvSpPr/>
          <p:nvPr/>
        </p:nvSpPr>
        <p:spPr>
          <a:xfrm>
            <a:off x="7289949" y="2103254"/>
            <a:ext cx="1385555" cy="1491881"/>
          </a:xfrm>
          <a:prstGeom prst="rect">
            <a:avLst/>
          </a:prstGeom>
          <a:solidFill>
            <a:srgbClr val="EEF7F5"/>
          </a:solidFill>
          <a:ln/>
        </p:spPr>
        <p:txBody>
          <a:bodyPr/>
          <a:lstStyle/>
          <a:p>
            <a:endParaRPr lang="ja-JP" altLang="en-US" sz="1350">
              <a:latin typeface="+mj-ea"/>
              <a:ea typeface="+mj-ea"/>
            </a:endParaRPr>
          </a:p>
        </p:txBody>
      </p:sp>
      <p:pic>
        <p:nvPicPr>
          <p:cNvPr id="14" name="Image 8" descr="preencoded.png"/>
          <p:cNvPicPr>
            <a:picLocks noChangeAspect="1"/>
          </p:cNvPicPr>
          <p:nvPr/>
        </p:nvPicPr>
        <p:blipFill>
          <a:blip r:embed="rId10"/>
          <a:stretch>
            <a:fillRect/>
          </a:stretch>
        </p:blipFill>
        <p:spPr>
          <a:xfrm>
            <a:off x="7721896" y="2176353"/>
            <a:ext cx="554887" cy="641276"/>
          </a:xfrm>
          <a:prstGeom prst="rect">
            <a:avLst/>
          </a:prstGeom>
        </p:spPr>
      </p:pic>
      <p:sp>
        <p:nvSpPr>
          <p:cNvPr id="15" name="Text 4"/>
          <p:cNvSpPr/>
          <p:nvPr/>
        </p:nvSpPr>
        <p:spPr>
          <a:xfrm>
            <a:off x="7353079" y="3153219"/>
            <a:ext cx="1265939" cy="385430"/>
          </a:xfrm>
          <a:prstGeom prst="rect">
            <a:avLst/>
          </a:prstGeom>
          <a:noFill/>
          <a:ln/>
        </p:spPr>
        <p:txBody>
          <a:bodyPr wrap="none" lIns="0" tIns="0" rIns="0" bIns="0" rtlCol="0" anchor="ctr">
            <a:normAutofit/>
          </a:bodyPr>
          <a:lstStyle/>
          <a:p>
            <a:r>
              <a:rPr lang="en-US" sz="751" b="1" dirty="0">
                <a:solidFill>
                  <a:srgbClr val="403F3D"/>
                </a:solidFill>
                <a:latin typeface="+mj-ea"/>
                <a:ea typeface="+mj-ea"/>
                <a:cs typeface="Inter" pitchFamily="34" charset="-120"/>
              </a:rPr>
              <a:t>ログインログと教員の所見を</a:t>
            </a:r>
            <a:endParaRPr lang="en-US" sz="751" dirty="0">
              <a:latin typeface="+mj-ea"/>
              <a:ea typeface="+mj-ea"/>
            </a:endParaRPr>
          </a:p>
          <a:p>
            <a:r>
              <a:rPr lang="ja-JP" altLang="en-US" sz="751" b="1" dirty="0">
                <a:solidFill>
                  <a:srgbClr val="403F3D"/>
                </a:solidFill>
                <a:latin typeface="+mj-ea"/>
                <a:ea typeface="+mj-ea"/>
                <a:cs typeface="Inter" pitchFamily="34" charset="-120"/>
              </a:rPr>
              <a:t>統合し</a:t>
            </a:r>
            <a:r>
              <a:rPr lang="en-US" sz="751" b="1" dirty="0">
                <a:solidFill>
                  <a:srgbClr val="403F3D"/>
                </a:solidFill>
                <a:latin typeface="+mj-ea"/>
                <a:ea typeface="+mj-ea"/>
                <a:cs typeface="Inter" pitchFamily="34" charset="-120"/>
              </a:rPr>
              <a:t>、</a:t>
            </a:r>
            <a:r>
              <a:rPr lang="ja-JP" altLang="en-US" sz="751" b="1" dirty="0">
                <a:solidFill>
                  <a:srgbClr val="403F3D"/>
                </a:solidFill>
                <a:latin typeface="+mj-ea"/>
                <a:ea typeface="+mj-ea"/>
                <a:cs typeface="Inter" pitchFamily="34" charset="-120"/>
              </a:rPr>
              <a:t>監理対応に必要な</a:t>
            </a:r>
            <a:endParaRPr lang="en-US" altLang="ja-JP" sz="751" b="1" dirty="0">
              <a:solidFill>
                <a:srgbClr val="403F3D"/>
              </a:solidFill>
              <a:latin typeface="+mj-ea"/>
              <a:ea typeface="+mj-ea"/>
              <a:cs typeface="Inter" pitchFamily="34" charset="-120"/>
            </a:endParaRPr>
          </a:p>
          <a:p>
            <a:r>
              <a:rPr lang="ja-JP" altLang="en-US" sz="751" b="1" dirty="0">
                <a:solidFill>
                  <a:srgbClr val="403F3D"/>
                </a:solidFill>
                <a:latin typeface="+mj-ea"/>
                <a:ea typeface="+mj-ea"/>
                <a:cs typeface="Inter" pitchFamily="34" charset="-120"/>
              </a:rPr>
              <a:t>証拠を整備</a:t>
            </a:r>
            <a:endParaRPr lang="en-US" sz="751" dirty="0">
              <a:latin typeface="+mj-ea"/>
              <a:ea typeface="+mj-ea"/>
            </a:endParaRPr>
          </a:p>
        </p:txBody>
      </p:sp>
      <p:sp>
        <p:nvSpPr>
          <p:cNvPr id="16" name="Text 5"/>
          <p:cNvSpPr/>
          <p:nvPr/>
        </p:nvSpPr>
        <p:spPr>
          <a:xfrm>
            <a:off x="7489309" y="2827597"/>
            <a:ext cx="1003448" cy="322299"/>
          </a:xfrm>
          <a:prstGeom prst="rect">
            <a:avLst/>
          </a:prstGeom>
          <a:noFill/>
          <a:ln/>
        </p:spPr>
        <p:txBody>
          <a:bodyPr wrap="none" lIns="0" tIns="0" rIns="0" bIns="0" rtlCol="0" anchor="ctr">
            <a:normAutofit/>
          </a:bodyPr>
          <a:lstStyle/>
          <a:p>
            <a:pPr algn="ctr"/>
            <a:r>
              <a:rPr lang="ja-JP" altLang="en-US" sz="986" b="1" dirty="0">
                <a:solidFill>
                  <a:srgbClr val="373635"/>
                </a:solidFill>
                <a:latin typeface="+mj-ea"/>
                <a:ea typeface="+mj-ea"/>
                <a:cs typeface="Inter" pitchFamily="34" charset="-120"/>
              </a:rPr>
              <a:t>国家資格の</a:t>
            </a:r>
            <a:endParaRPr lang="en-US" altLang="ja-JP" sz="986" b="1" dirty="0">
              <a:solidFill>
                <a:srgbClr val="373635"/>
              </a:solidFill>
              <a:latin typeface="+mj-ea"/>
              <a:ea typeface="+mj-ea"/>
              <a:cs typeface="Inter" pitchFamily="34" charset="-120"/>
            </a:endParaRPr>
          </a:p>
          <a:p>
            <a:pPr algn="ctr"/>
            <a:r>
              <a:rPr lang="ja-JP" altLang="en-US" sz="986" b="1" dirty="0">
                <a:solidFill>
                  <a:srgbClr val="373635"/>
                </a:solidFill>
                <a:latin typeface="+mj-ea"/>
                <a:ea typeface="+mj-ea"/>
              </a:rPr>
              <a:t>登録日本語教員</a:t>
            </a:r>
            <a:endParaRPr lang="en-US" sz="986" dirty="0">
              <a:latin typeface="+mj-ea"/>
              <a:ea typeface="+mj-ea"/>
            </a:endParaRPr>
          </a:p>
        </p:txBody>
      </p:sp>
      <p:sp>
        <p:nvSpPr>
          <p:cNvPr id="17" name="Shape 6"/>
          <p:cNvSpPr/>
          <p:nvPr/>
        </p:nvSpPr>
        <p:spPr>
          <a:xfrm>
            <a:off x="5804713" y="2103253"/>
            <a:ext cx="1385555" cy="1488558"/>
          </a:xfrm>
          <a:prstGeom prst="rect">
            <a:avLst/>
          </a:prstGeom>
          <a:solidFill>
            <a:srgbClr val="EFF7F4"/>
          </a:solidFill>
          <a:ln/>
        </p:spPr>
        <p:txBody>
          <a:bodyPr/>
          <a:lstStyle/>
          <a:p>
            <a:endParaRPr lang="ja-JP" altLang="en-US" sz="1350">
              <a:latin typeface="+mj-ea"/>
              <a:ea typeface="+mj-ea"/>
            </a:endParaRPr>
          </a:p>
        </p:txBody>
      </p:sp>
      <p:pic>
        <p:nvPicPr>
          <p:cNvPr id="18" name="Image 9" descr="preencoded.png"/>
          <p:cNvPicPr>
            <a:picLocks noChangeAspect="1"/>
          </p:cNvPicPr>
          <p:nvPr/>
        </p:nvPicPr>
        <p:blipFill>
          <a:blip r:embed="rId11"/>
          <a:stretch>
            <a:fillRect/>
          </a:stretch>
        </p:blipFill>
        <p:spPr>
          <a:xfrm>
            <a:off x="6017363" y="2133157"/>
            <a:ext cx="963576" cy="677826"/>
          </a:xfrm>
          <a:prstGeom prst="rect">
            <a:avLst/>
          </a:prstGeom>
        </p:spPr>
      </p:pic>
      <p:sp>
        <p:nvSpPr>
          <p:cNvPr id="19" name="Text 7"/>
          <p:cNvSpPr/>
          <p:nvPr/>
        </p:nvSpPr>
        <p:spPr>
          <a:xfrm>
            <a:off x="5887780" y="3026957"/>
            <a:ext cx="1176227" cy="528306"/>
          </a:xfrm>
          <a:prstGeom prst="rect">
            <a:avLst/>
          </a:prstGeom>
          <a:noFill/>
          <a:ln/>
        </p:spPr>
        <p:txBody>
          <a:bodyPr wrap="none" lIns="0" tIns="0" rIns="0" bIns="0" rtlCol="0" anchor="ctr">
            <a:normAutofit lnSpcReduction="10000"/>
          </a:bodyPr>
          <a:lstStyle/>
          <a:p>
            <a:r>
              <a:rPr lang="en-US" sz="761" b="1" dirty="0">
                <a:solidFill>
                  <a:srgbClr val="43423F"/>
                </a:solidFill>
                <a:latin typeface="+mj-ea"/>
                <a:ea typeface="+mj-ea"/>
                <a:cs typeface="Inter" pitchFamily="34" charset="-120"/>
              </a:rPr>
              <a:t>教育実施から入管への報告</a:t>
            </a:r>
            <a:endParaRPr lang="en-US" sz="761" dirty="0">
              <a:latin typeface="+mj-ea"/>
              <a:ea typeface="+mj-ea"/>
            </a:endParaRPr>
          </a:p>
          <a:p>
            <a:r>
              <a:rPr lang="en-US" sz="761" b="1" dirty="0" err="1">
                <a:solidFill>
                  <a:srgbClr val="43423F"/>
                </a:solidFill>
                <a:latin typeface="+mj-ea"/>
                <a:ea typeface="+mj-ea"/>
                <a:cs typeface="Inter" pitchFamily="34" charset="-120"/>
              </a:rPr>
              <a:t>書作成</a:t>
            </a:r>
            <a:r>
              <a:rPr lang="ja-JP" altLang="en-US" sz="761" b="1" dirty="0">
                <a:solidFill>
                  <a:srgbClr val="43423F"/>
                </a:solidFill>
                <a:latin typeface="+mj-ea"/>
                <a:ea typeface="+mj-ea"/>
                <a:cs typeface="Inter" pitchFamily="34" charset="-120"/>
              </a:rPr>
              <a:t>サポート</a:t>
            </a:r>
            <a:r>
              <a:rPr lang="en-US" sz="761" b="1" dirty="0" err="1">
                <a:solidFill>
                  <a:srgbClr val="43423F"/>
                </a:solidFill>
                <a:latin typeface="+mj-ea"/>
                <a:ea typeface="+mj-ea"/>
                <a:cs typeface="Inter" pitchFamily="34" charset="-120"/>
              </a:rPr>
              <a:t>します</a:t>
            </a:r>
            <a:r>
              <a:rPr lang="en-US" sz="761" b="1" dirty="0">
                <a:solidFill>
                  <a:srgbClr val="43423F"/>
                </a:solidFill>
                <a:latin typeface="+mj-ea"/>
                <a:ea typeface="+mj-ea"/>
                <a:cs typeface="Inter" pitchFamily="34" charset="-120"/>
              </a:rPr>
              <a:t>。</a:t>
            </a:r>
          </a:p>
          <a:p>
            <a:endParaRPr lang="en-US" sz="761" b="1" dirty="0">
              <a:solidFill>
                <a:srgbClr val="43423F"/>
              </a:solidFill>
              <a:latin typeface="+mj-ea"/>
              <a:ea typeface="+mj-ea"/>
            </a:endParaRPr>
          </a:p>
          <a:p>
            <a:r>
              <a:rPr lang="ja-JP" altLang="en-US" sz="761" b="1" dirty="0">
                <a:solidFill>
                  <a:srgbClr val="43423F"/>
                </a:solidFill>
                <a:latin typeface="+mj-ea"/>
                <a:ea typeface="+mj-ea"/>
              </a:rPr>
              <a:t>地方でも現場でも場所を</a:t>
            </a:r>
            <a:endParaRPr lang="en-US" altLang="ja-JP" sz="761" b="1" dirty="0">
              <a:solidFill>
                <a:srgbClr val="43423F"/>
              </a:solidFill>
              <a:latin typeface="+mj-ea"/>
              <a:ea typeface="+mj-ea"/>
            </a:endParaRPr>
          </a:p>
          <a:p>
            <a:r>
              <a:rPr lang="ja-JP" altLang="en-US" sz="761" b="1" dirty="0">
                <a:solidFill>
                  <a:srgbClr val="43423F"/>
                </a:solidFill>
                <a:latin typeface="+mj-ea"/>
                <a:ea typeface="+mj-ea"/>
              </a:rPr>
              <a:t>選ばないオンライン</a:t>
            </a:r>
            <a:endParaRPr lang="en-US" sz="761" dirty="0">
              <a:latin typeface="+mj-ea"/>
              <a:ea typeface="+mj-ea"/>
            </a:endParaRPr>
          </a:p>
        </p:txBody>
      </p:sp>
      <p:sp>
        <p:nvSpPr>
          <p:cNvPr id="20" name="Text 8"/>
          <p:cNvSpPr/>
          <p:nvPr/>
        </p:nvSpPr>
        <p:spPr>
          <a:xfrm>
            <a:off x="5944265" y="2744529"/>
            <a:ext cx="1106451" cy="325622"/>
          </a:xfrm>
          <a:prstGeom prst="rect">
            <a:avLst/>
          </a:prstGeom>
          <a:noFill/>
          <a:ln/>
        </p:spPr>
        <p:txBody>
          <a:bodyPr wrap="none" lIns="0" tIns="0" rIns="0" bIns="0" rtlCol="0" anchor="ctr">
            <a:normAutofit/>
          </a:bodyPr>
          <a:lstStyle/>
          <a:p>
            <a:pPr algn="ctr"/>
            <a:r>
              <a:rPr lang="en-US" sz="955" b="1" dirty="0" err="1">
                <a:solidFill>
                  <a:srgbClr val="353533"/>
                </a:solidFill>
                <a:latin typeface="+mj-ea"/>
                <a:ea typeface="+mj-ea"/>
                <a:cs typeface="Inter" pitchFamily="34" charset="-120"/>
              </a:rPr>
              <a:t>企業の義務を</a:t>
            </a:r>
            <a:r>
              <a:rPr lang="ja-JP" altLang="en-US" sz="955" b="1" dirty="0">
                <a:solidFill>
                  <a:srgbClr val="353533"/>
                </a:solidFill>
                <a:latin typeface="+mj-ea"/>
                <a:ea typeface="+mj-ea"/>
                <a:cs typeface="Inter" pitchFamily="34" charset="-120"/>
              </a:rPr>
              <a:t>任せて</a:t>
            </a:r>
            <a:r>
              <a:rPr lang="en-US" sz="955" b="1" dirty="0" err="1">
                <a:solidFill>
                  <a:srgbClr val="353533"/>
                </a:solidFill>
                <a:latin typeface="+mj-ea"/>
                <a:ea typeface="+mj-ea"/>
                <a:cs typeface="Inter" pitchFamily="34" charset="-120"/>
              </a:rPr>
              <a:t>完結</a:t>
            </a:r>
            <a:endParaRPr lang="en-US" sz="955" dirty="0">
              <a:latin typeface="+mj-ea"/>
              <a:ea typeface="+mj-ea"/>
            </a:endParaRPr>
          </a:p>
        </p:txBody>
      </p:sp>
      <p:pic>
        <p:nvPicPr>
          <p:cNvPr id="21" name="Image 10" descr="preencoded.png"/>
          <p:cNvPicPr>
            <a:picLocks noChangeAspect="1"/>
          </p:cNvPicPr>
          <p:nvPr/>
        </p:nvPicPr>
        <p:blipFill>
          <a:blip r:embed="rId12"/>
          <a:stretch>
            <a:fillRect/>
          </a:stretch>
        </p:blipFill>
        <p:spPr>
          <a:xfrm>
            <a:off x="4037049" y="787475"/>
            <a:ext cx="1458654" cy="936994"/>
          </a:xfrm>
          <a:prstGeom prst="rect">
            <a:avLst/>
          </a:prstGeom>
        </p:spPr>
      </p:pic>
      <p:pic>
        <p:nvPicPr>
          <p:cNvPr id="22" name="Image 11" descr="preencoded.png"/>
          <p:cNvPicPr>
            <a:picLocks noChangeAspect="1"/>
          </p:cNvPicPr>
          <p:nvPr/>
        </p:nvPicPr>
        <p:blipFill>
          <a:blip r:embed="rId13"/>
          <a:stretch>
            <a:fillRect/>
          </a:stretch>
        </p:blipFill>
        <p:spPr>
          <a:xfrm>
            <a:off x="3482163" y="3279481"/>
            <a:ext cx="1628110" cy="1754372"/>
          </a:xfrm>
          <a:prstGeom prst="rect">
            <a:avLst/>
          </a:prstGeom>
        </p:spPr>
      </p:pic>
      <p:pic>
        <p:nvPicPr>
          <p:cNvPr id="23" name="Image 12" descr="preencoded.png"/>
          <p:cNvPicPr>
            <a:picLocks noChangeAspect="1"/>
          </p:cNvPicPr>
          <p:nvPr/>
        </p:nvPicPr>
        <p:blipFill>
          <a:blip r:embed="rId14"/>
          <a:stretch>
            <a:fillRect/>
          </a:stretch>
        </p:blipFill>
        <p:spPr>
          <a:xfrm>
            <a:off x="4432449" y="3601780"/>
            <a:ext cx="441916" cy="551564"/>
          </a:xfrm>
          <a:prstGeom prst="rect">
            <a:avLst/>
          </a:prstGeom>
        </p:spPr>
      </p:pic>
      <p:pic>
        <p:nvPicPr>
          <p:cNvPr id="24" name="Image 13" descr="preencoded.png"/>
          <p:cNvPicPr>
            <a:picLocks noChangeAspect="1"/>
          </p:cNvPicPr>
          <p:nvPr/>
        </p:nvPicPr>
        <p:blipFill>
          <a:blip r:embed="rId15"/>
          <a:stretch>
            <a:fillRect/>
          </a:stretch>
        </p:blipFill>
        <p:spPr>
          <a:xfrm>
            <a:off x="3588489" y="3505423"/>
            <a:ext cx="784151" cy="734311"/>
          </a:xfrm>
          <a:prstGeom prst="rect">
            <a:avLst/>
          </a:prstGeom>
        </p:spPr>
      </p:pic>
      <p:pic>
        <p:nvPicPr>
          <p:cNvPr id="25" name="Image 14" descr="preencoded.png"/>
          <p:cNvPicPr>
            <a:picLocks noChangeAspect="1"/>
          </p:cNvPicPr>
          <p:nvPr/>
        </p:nvPicPr>
        <p:blipFill>
          <a:blip r:embed="rId16"/>
          <a:stretch>
            <a:fillRect/>
          </a:stretch>
        </p:blipFill>
        <p:spPr>
          <a:xfrm>
            <a:off x="3555262" y="3468873"/>
            <a:ext cx="285750" cy="252523"/>
          </a:xfrm>
          <a:prstGeom prst="rect">
            <a:avLst/>
          </a:prstGeom>
        </p:spPr>
      </p:pic>
      <p:sp>
        <p:nvSpPr>
          <p:cNvPr id="26" name="Text 9"/>
          <p:cNvSpPr/>
          <p:nvPr/>
        </p:nvSpPr>
        <p:spPr>
          <a:xfrm>
            <a:off x="3571876" y="4595259"/>
            <a:ext cx="1452009" cy="392076"/>
          </a:xfrm>
          <a:prstGeom prst="rect">
            <a:avLst/>
          </a:prstGeom>
          <a:noFill/>
          <a:ln/>
        </p:spPr>
        <p:txBody>
          <a:bodyPr wrap="none" lIns="0" tIns="0" rIns="0" bIns="0" rtlCol="0" anchor="ctr">
            <a:normAutofit/>
          </a:bodyPr>
          <a:lstStyle/>
          <a:p>
            <a:r>
              <a:rPr lang="en-US" sz="746" b="1" dirty="0">
                <a:solidFill>
                  <a:srgbClr val="413F3E"/>
                </a:solidFill>
                <a:latin typeface="+mj-ea"/>
                <a:ea typeface="+mj-ea"/>
                <a:cs typeface="Inter" pitchFamily="34" charset="-120"/>
              </a:rPr>
              <a:t>入管が求める「100時間の学習口</a:t>
            </a:r>
            <a:endParaRPr lang="en-US" sz="746" dirty="0">
              <a:latin typeface="+mj-ea"/>
              <a:ea typeface="+mj-ea"/>
            </a:endParaRPr>
          </a:p>
          <a:p>
            <a:r>
              <a:rPr lang="en-US" sz="746" b="1" dirty="0">
                <a:solidFill>
                  <a:srgbClr val="413F3E"/>
                </a:solidFill>
                <a:latin typeface="+mj-ea"/>
                <a:ea typeface="+mj-ea"/>
                <a:cs typeface="Inter" pitchFamily="34" charset="-120"/>
              </a:rPr>
              <a:t>グ」をアナログで管理・証明する</a:t>
            </a:r>
            <a:endParaRPr lang="en-US" sz="746" dirty="0">
              <a:latin typeface="+mj-ea"/>
              <a:ea typeface="+mj-ea"/>
            </a:endParaRPr>
          </a:p>
          <a:p>
            <a:r>
              <a:rPr lang="en-US" sz="746" b="1" dirty="0">
                <a:solidFill>
                  <a:srgbClr val="413F3E"/>
                </a:solidFill>
                <a:latin typeface="+mj-ea"/>
                <a:ea typeface="+mj-ea"/>
                <a:cs typeface="Inter" pitchFamily="34" charset="-120"/>
              </a:rPr>
              <a:t>ことは実務上不可能です。</a:t>
            </a:r>
            <a:endParaRPr lang="en-US" sz="746" dirty="0">
              <a:latin typeface="+mj-ea"/>
              <a:ea typeface="+mj-ea"/>
            </a:endParaRPr>
          </a:p>
        </p:txBody>
      </p:sp>
      <p:sp>
        <p:nvSpPr>
          <p:cNvPr id="27" name="Text 10"/>
          <p:cNvSpPr/>
          <p:nvPr/>
        </p:nvSpPr>
        <p:spPr>
          <a:xfrm>
            <a:off x="3694815" y="4259670"/>
            <a:ext cx="1206131" cy="318977"/>
          </a:xfrm>
          <a:prstGeom prst="rect">
            <a:avLst/>
          </a:prstGeom>
          <a:noFill/>
          <a:ln/>
        </p:spPr>
        <p:txBody>
          <a:bodyPr wrap="none" lIns="0" tIns="0" rIns="0" bIns="0" rtlCol="0" anchor="ctr">
            <a:normAutofit/>
          </a:bodyPr>
          <a:lstStyle/>
          <a:p>
            <a:pPr algn="ctr"/>
            <a:r>
              <a:rPr lang="en-US" sz="963" b="1" dirty="0">
                <a:solidFill>
                  <a:srgbClr val="413E3D"/>
                </a:solidFill>
                <a:latin typeface="+mj-ea"/>
                <a:ea typeface="+mj-ea"/>
                <a:cs typeface="Inter" pitchFamily="34" charset="-120"/>
              </a:rPr>
              <a:t>現実3：許可審査での</a:t>
            </a:r>
            <a:endParaRPr lang="en-US" sz="963" dirty="0">
              <a:latin typeface="+mj-ea"/>
              <a:ea typeface="+mj-ea"/>
            </a:endParaRPr>
          </a:p>
          <a:p>
            <a:pPr algn="ctr"/>
            <a:r>
              <a:rPr lang="en-US" sz="963" b="1" dirty="0">
                <a:solidFill>
                  <a:srgbClr val="413E3D"/>
                </a:solidFill>
                <a:latin typeface="+mj-ea"/>
                <a:ea typeface="+mj-ea"/>
                <a:cs typeface="Inter" pitchFamily="34" charset="-120"/>
              </a:rPr>
              <a:t>「証明」の壁</a:t>
            </a:r>
            <a:endParaRPr lang="en-US" sz="963" dirty="0">
              <a:latin typeface="+mj-ea"/>
              <a:ea typeface="+mj-ea"/>
            </a:endParaRPr>
          </a:p>
        </p:txBody>
      </p:sp>
      <p:sp>
        <p:nvSpPr>
          <p:cNvPr id="28" name="Text 11"/>
          <p:cNvSpPr/>
          <p:nvPr/>
        </p:nvSpPr>
        <p:spPr>
          <a:xfrm>
            <a:off x="4884332" y="3555263"/>
            <a:ext cx="156166" cy="272459"/>
          </a:xfrm>
          <a:prstGeom prst="rect">
            <a:avLst/>
          </a:prstGeom>
          <a:noFill/>
          <a:ln/>
        </p:spPr>
        <p:txBody>
          <a:bodyPr wrap="none" lIns="0" tIns="0" rIns="0" bIns="0" rtlCol="0" anchor="ctr">
            <a:normAutofit fontScale="92500" lnSpcReduction="20000"/>
          </a:bodyPr>
          <a:lstStyle/>
          <a:p>
            <a:r>
              <a:rPr lang="en-US" sz="2158" b="1" dirty="0">
                <a:solidFill>
                  <a:srgbClr val="A1524F"/>
                </a:solidFill>
                <a:latin typeface="+mj-ea"/>
                <a:ea typeface="+mj-ea"/>
                <a:cs typeface="Inter" pitchFamily="34" charset="-120"/>
              </a:rPr>
              <a:t>?</a:t>
            </a:r>
            <a:endParaRPr lang="en-US" sz="2158" dirty="0">
              <a:latin typeface="+mj-ea"/>
              <a:ea typeface="+mj-ea"/>
            </a:endParaRPr>
          </a:p>
        </p:txBody>
      </p:sp>
      <p:pic>
        <p:nvPicPr>
          <p:cNvPr id="29" name="Image 15" descr="preencoded.png"/>
          <p:cNvPicPr>
            <a:picLocks noChangeAspect="1"/>
          </p:cNvPicPr>
          <p:nvPr/>
        </p:nvPicPr>
        <p:blipFill>
          <a:blip r:embed="rId17"/>
          <a:stretch>
            <a:fillRect/>
          </a:stretch>
        </p:blipFill>
        <p:spPr>
          <a:xfrm>
            <a:off x="132908" y="3316030"/>
            <a:ext cx="1621465" cy="1717823"/>
          </a:xfrm>
          <a:prstGeom prst="rect">
            <a:avLst/>
          </a:prstGeom>
        </p:spPr>
      </p:pic>
      <p:pic>
        <p:nvPicPr>
          <p:cNvPr id="30" name="Image 16" descr="preencoded.png"/>
          <p:cNvPicPr>
            <a:picLocks noChangeAspect="1"/>
          </p:cNvPicPr>
          <p:nvPr/>
        </p:nvPicPr>
        <p:blipFill>
          <a:blip r:embed="rId18"/>
          <a:stretch>
            <a:fillRect/>
          </a:stretch>
        </p:blipFill>
        <p:spPr>
          <a:xfrm>
            <a:off x="930350" y="3558584"/>
            <a:ext cx="704407" cy="654567"/>
          </a:xfrm>
          <a:prstGeom prst="rect">
            <a:avLst/>
          </a:prstGeom>
        </p:spPr>
      </p:pic>
      <p:pic>
        <p:nvPicPr>
          <p:cNvPr id="31" name="Image 17" descr="preencoded.png"/>
          <p:cNvPicPr>
            <a:picLocks noChangeAspect="1"/>
          </p:cNvPicPr>
          <p:nvPr/>
        </p:nvPicPr>
        <p:blipFill>
          <a:blip r:embed="rId19"/>
          <a:stretch>
            <a:fillRect/>
          </a:stretch>
        </p:blipFill>
        <p:spPr>
          <a:xfrm>
            <a:off x="265815" y="3681524"/>
            <a:ext cx="614695" cy="528305"/>
          </a:xfrm>
          <a:prstGeom prst="rect">
            <a:avLst/>
          </a:prstGeom>
        </p:spPr>
      </p:pic>
      <p:pic>
        <p:nvPicPr>
          <p:cNvPr id="32" name="Image 18" descr="preencoded.png"/>
          <p:cNvPicPr>
            <a:picLocks noChangeAspect="1"/>
          </p:cNvPicPr>
          <p:nvPr/>
        </p:nvPicPr>
        <p:blipFill>
          <a:blip r:embed="rId20"/>
          <a:stretch>
            <a:fillRect/>
          </a:stretch>
        </p:blipFill>
        <p:spPr>
          <a:xfrm>
            <a:off x="202683" y="3468872"/>
            <a:ext cx="275782" cy="249201"/>
          </a:xfrm>
          <a:prstGeom prst="rect">
            <a:avLst/>
          </a:prstGeom>
        </p:spPr>
      </p:pic>
      <p:sp>
        <p:nvSpPr>
          <p:cNvPr id="33" name="Text 12"/>
          <p:cNvSpPr/>
          <p:nvPr/>
        </p:nvSpPr>
        <p:spPr>
          <a:xfrm>
            <a:off x="222620" y="4585292"/>
            <a:ext cx="1461977" cy="398721"/>
          </a:xfrm>
          <a:prstGeom prst="rect">
            <a:avLst/>
          </a:prstGeom>
          <a:noFill/>
          <a:ln/>
        </p:spPr>
        <p:txBody>
          <a:bodyPr wrap="none" lIns="0" tIns="0" rIns="0" bIns="0" rtlCol="0" anchor="ctr">
            <a:normAutofit/>
          </a:bodyPr>
          <a:lstStyle/>
          <a:p>
            <a:r>
              <a:rPr lang="en-US" sz="746" b="1" dirty="0">
                <a:solidFill>
                  <a:srgbClr val="464341"/>
                </a:solidFill>
                <a:latin typeface="+mj-ea"/>
                <a:ea typeface="+mj-ea"/>
                <a:cs typeface="Inter" pitchFamily="34" charset="-120"/>
              </a:rPr>
              <a:t>登録日本語教員は圧倒的に不足し</a:t>
            </a:r>
            <a:endParaRPr lang="en-US" sz="746" dirty="0">
              <a:latin typeface="+mj-ea"/>
              <a:ea typeface="+mj-ea"/>
            </a:endParaRPr>
          </a:p>
          <a:p>
            <a:r>
              <a:rPr lang="en-US" sz="746" b="1" dirty="0">
                <a:solidFill>
                  <a:srgbClr val="464341"/>
                </a:solidFill>
                <a:latin typeface="+mj-ea"/>
                <a:ea typeface="+mj-ea"/>
                <a:cs typeface="Inter" pitchFamily="34" charset="-120"/>
              </a:rPr>
              <a:t>ており、地方ほど教育機会の確保</a:t>
            </a:r>
            <a:endParaRPr lang="en-US" sz="746" dirty="0">
              <a:latin typeface="+mj-ea"/>
              <a:ea typeface="+mj-ea"/>
            </a:endParaRPr>
          </a:p>
          <a:p>
            <a:r>
              <a:rPr lang="en-US" sz="746" b="1" dirty="0">
                <a:solidFill>
                  <a:srgbClr val="464341"/>
                </a:solidFill>
                <a:latin typeface="+mj-ea"/>
                <a:ea typeface="+mj-ea"/>
                <a:cs typeface="Inter" pitchFamily="34" charset="-120"/>
              </a:rPr>
              <a:t>が</a:t>
            </a:r>
            <a:r>
              <a:rPr lang="ja-JP" altLang="en-US" sz="746" b="1" dirty="0">
                <a:solidFill>
                  <a:srgbClr val="464341"/>
                </a:solidFill>
                <a:latin typeface="+mj-ea"/>
                <a:ea typeface="+mj-ea"/>
                <a:cs typeface="Inter" pitchFamily="34" charset="-120"/>
              </a:rPr>
              <a:t>困難</a:t>
            </a:r>
            <a:r>
              <a:rPr lang="en-US" sz="746" b="1" dirty="0" err="1">
                <a:solidFill>
                  <a:srgbClr val="464341"/>
                </a:solidFill>
                <a:latin typeface="+mj-ea"/>
                <a:ea typeface="+mj-ea"/>
                <a:cs typeface="Inter" pitchFamily="34" charset="-120"/>
              </a:rPr>
              <a:t>になります</a:t>
            </a:r>
            <a:r>
              <a:rPr lang="en-US" sz="746" b="1" dirty="0">
                <a:solidFill>
                  <a:srgbClr val="464341"/>
                </a:solidFill>
                <a:latin typeface="+mj-ea"/>
                <a:ea typeface="+mj-ea"/>
                <a:cs typeface="Inter" pitchFamily="34" charset="-120"/>
              </a:rPr>
              <a:t>。</a:t>
            </a:r>
            <a:endParaRPr lang="en-US" sz="746" dirty="0">
              <a:latin typeface="+mj-ea"/>
              <a:ea typeface="+mj-ea"/>
            </a:endParaRPr>
          </a:p>
        </p:txBody>
      </p:sp>
      <p:sp>
        <p:nvSpPr>
          <p:cNvPr id="34" name="Text 13"/>
          <p:cNvSpPr/>
          <p:nvPr/>
        </p:nvSpPr>
        <p:spPr>
          <a:xfrm>
            <a:off x="222620" y="4259670"/>
            <a:ext cx="1448686" cy="325622"/>
          </a:xfrm>
          <a:prstGeom prst="rect">
            <a:avLst/>
          </a:prstGeom>
          <a:noFill/>
          <a:ln/>
        </p:spPr>
        <p:txBody>
          <a:bodyPr wrap="none" lIns="0" tIns="0" rIns="0" bIns="0" rtlCol="0" anchor="ctr">
            <a:normAutofit/>
          </a:bodyPr>
          <a:lstStyle/>
          <a:p>
            <a:pPr algn="ctr"/>
            <a:r>
              <a:rPr lang="en-US" sz="1005" b="1" dirty="0">
                <a:solidFill>
                  <a:srgbClr val="3F3C3B"/>
                </a:solidFill>
                <a:latin typeface="+mj-ea"/>
                <a:ea typeface="+mj-ea"/>
                <a:cs typeface="Inter" pitchFamily="34" charset="-120"/>
              </a:rPr>
              <a:t>現実1：教員の奪い合い</a:t>
            </a:r>
            <a:endParaRPr lang="en-US" sz="1005" dirty="0">
              <a:latin typeface="+mj-ea"/>
              <a:ea typeface="+mj-ea"/>
            </a:endParaRPr>
          </a:p>
          <a:p>
            <a:pPr algn="ctr"/>
            <a:r>
              <a:rPr lang="en-US" sz="1005" b="1" dirty="0">
                <a:solidFill>
                  <a:srgbClr val="3F3C3B"/>
                </a:solidFill>
                <a:latin typeface="+mj-ea"/>
                <a:ea typeface="+mj-ea"/>
                <a:cs typeface="Inter" pitchFamily="34" charset="-120"/>
              </a:rPr>
              <a:t>と深刻な不足</a:t>
            </a:r>
            <a:endParaRPr lang="en-US" sz="1005" dirty="0">
              <a:latin typeface="+mj-ea"/>
              <a:ea typeface="+mj-ea"/>
            </a:endParaRPr>
          </a:p>
        </p:txBody>
      </p:sp>
      <p:pic>
        <p:nvPicPr>
          <p:cNvPr id="35" name="Image 19" descr="preencoded.png"/>
          <p:cNvPicPr>
            <a:picLocks noChangeAspect="1"/>
          </p:cNvPicPr>
          <p:nvPr/>
        </p:nvPicPr>
        <p:blipFill>
          <a:blip r:embed="rId21"/>
          <a:stretch>
            <a:fillRect/>
          </a:stretch>
        </p:blipFill>
        <p:spPr>
          <a:xfrm>
            <a:off x="1006771" y="3146574"/>
            <a:ext cx="3236285" cy="272459"/>
          </a:xfrm>
          <a:prstGeom prst="rect">
            <a:avLst/>
          </a:prstGeom>
        </p:spPr>
      </p:pic>
      <p:sp>
        <p:nvSpPr>
          <p:cNvPr id="36" name="Text 14"/>
          <p:cNvSpPr/>
          <p:nvPr/>
        </p:nvSpPr>
        <p:spPr>
          <a:xfrm>
            <a:off x="1129709" y="3183123"/>
            <a:ext cx="2940567" cy="189392"/>
          </a:xfrm>
          <a:prstGeom prst="rect">
            <a:avLst/>
          </a:prstGeom>
          <a:noFill/>
          <a:ln/>
        </p:spPr>
        <p:txBody>
          <a:bodyPr wrap="none" lIns="0" tIns="0" rIns="0" bIns="0" rtlCol="0" anchor="ctr">
            <a:normAutofit/>
          </a:bodyPr>
          <a:lstStyle/>
          <a:p>
            <a:r>
              <a:rPr lang="en-US" sz="1149" b="1" dirty="0">
                <a:solidFill>
                  <a:srgbClr val="EBCBBA"/>
                </a:solidFill>
                <a:latin typeface="+mj-ea"/>
                <a:ea typeface="+mj-ea"/>
                <a:cs typeface="Inter" pitchFamily="34" charset="-120"/>
              </a:rPr>
              <a:t>先送りが招く「3つの現実（致命的リスク)」</a:t>
            </a:r>
            <a:endParaRPr lang="en-US" sz="1149" dirty="0">
              <a:latin typeface="+mj-ea"/>
              <a:ea typeface="+mj-ea"/>
            </a:endParaRPr>
          </a:p>
        </p:txBody>
      </p:sp>
      <p:pic>
        <p:nvPicPr>
          <p:cNvPr id="37" name="Image 20" descr="preencoded.png"/>
          <p:cNvPicPr>
            <a:picLocks noChangeAspect="1"/>
          </p:cNvPicPr>
          <p:nvPr/>
        </p:nvPicPr>
        <p:blipFill>
          <a:blip r:embed="rId22"/>
          <a:stretch>
            <a:fillRect/>
          </a:stretch>
        </p:blipFill>
        <p:spPr>
          <a:xfrm>
            <a:off x="4312831" y="2149771"/>
            <a:ext cx="956930" cy="644599"/>
          </a:xfrm>
          <a:prstGeom prst="rect">
            <a:avLst/>
          </a:prstGeom>
        </p:spPr>
      </p:pic>
      <p:pic>
        <p:nvPicPr>
          <p:cNvPr id="38" name="Image 21" descr="preencoded.png"/>
          <p:cNvPicPr>
            <a:picLocks noChangeAspect="1"/>
          </p:cNvPicPr>
          <p:nvPr/>
        </p:nvPicPr>
        <p:blipFill>
          <a:blip r:embed="rId23"/>
          <a:stretch>
            <a:fillRect/>
          </a:stretch>
        </p:blipFill>
        <p:spPr>
          <a:xfrm>
            <a:off x="3691492" y="2073350"/>
            <a:ext cx="355526" cy="368817"/>
          </a:xfrm>
          <a:prstGeom prst="rect">
            <a:avLst/>
          </a:prstGeom>
        </p:spPr>
      </p:pic>
      <p:pic>
        <p:nvPicPr>
          <p:cNvPr id="39" name="Image 22" descr="preencoded.png"/>
          <p:cNvPicPr>
            <a:picLocks noChangeAspect="1"/>
          </p:cNvPicPr>
          <p:nvPr/>
        </p:nvPicPr>
        <p:blipFill>
          <a:blip r:embed="rId24"/>
          <a:stretch>
            <a:fillRect/>
          </a:stretch>
        </p:blipFill>
        <p:spPr>
          <a:xfrm>
            <a:off x="3342611" y="1996928"/>
            <a:ext cx="342235" cy="342235"/>
          </a:xfrm>
          <a:prstGeom prst="rect">
            <a:avLst/>
          </a:prstGeom>
        </p:spPr>
      </p:pic>
      <p:pic>
        <p:nvPicPr>
          <p:cNvPr id="40" name="Image 23" descr="preencoded.png"/>
          <p:cNvPicPr>
            <a:picLocks noChangeAspect="1"/>
          </p:cNvPicPr>
          <p:nvPr/>
        </p:nvPicPr>
        <p:blipFill>
          <a:blip r:embed="rId25"/>
          <a:stretch>
            <a:fillRect/>
          </a:stretch>
        </p:blipFill>
        <p:spPr>
          <a:xfrm>
            <a:off x="3000375" y="1907216"/>
            <a:ext cx="335590" cy="332267"/>
          </a:xfrm>
          <a:prstGeom prst="rect">
            <a:avLst/>
          </a:prstGeom>
        </p:spPr>
      </p:pic>
      <p:pic>
        <p:nvPicPr>
          <p:cNvPr id="41" name="Image 24" descr="preencoded.png"/>
          <p:cNvPicPr>
            <a:picLocks noChangeAspect="1"/>
          </p:cNvPicPr>
          <p:nvPr/>
        </p:nvPicPr>
        <p:blipFill>
          <a:blip r:embed="rId26"/>
          <a:stretch>
            <a:fillRect/>
          </a:stretch>
        </p:blipFill>
        <p:spPr>
          <a:xfrm>
            <a:off x="5209955" y="614696"/>
            <a:ext cx="3910787" cy="299041"/>
          </a:xfrm>
          <a:prstGeom prst="rect">
            <a:avLst/>
          </a:prstGeom>
        </p:spPr>
      </p:pic>
      <p:sp>
        <p:nvSpPr>
          <p:cNvPr id="42" name="Text 15"/>
          <p:cNvSpPr/>
          <p:nvPr/>
        </p:nvSpPr>
        <p:spPr>
          <a:xfrm>
            <a:off x="5344942" y="647923"/>
            <a:ext cx="3040247" cy="229265"/>
          </a:xfrm>
          <a:prstGeom prst="rect">
            <a:avLst/>
          </a:prstGeom>
          <a:noFill/>
          <a:ln/>
        </p:spPr>
        <p:txBody>
          <a:bodyPr wrap="none" lIns="0" tIns="0" rIns="0" bIns="0" rtlCol="0" anchor="ctr">
            <a:normAutofit/>
          </a:bodyPr>
          <a:lstStyle/>
          <a:p>
            <a:r>
              <a:rPr lang="en-US" sz="1200" b="1" dirty="0" err="1">
                <a:solidFill>
                  <a:srgbClr val="CAE5ED"/>
                </a:solidFill>
                <a:latin typeface="+mj-ea"/>
                <a:ea typeface="+mj-ea"/>
                <a:cs typeface="Inter" pitchFamily="34" charset="-120"/>
              </a:rPr>
              <a:t>パニック前のシェルタ</a:t>
            </a:r>
            <a:r>
              <a:rPr lang="en-US" sz="1200" b="1" dirty="0">
                <a:solidFill>
                  <a:srgbClr val="CAE5ED"/>
                </a:solidFill>
                <a:latin typeface="+mj-ea"/>
                <a:ea typeface="+mj-ea"/>
                <a:cs typeface="Inter" pitchFamily="34" charset="-120"/>
              </a:rPr>
              <a:t>ー「</a:t>
            </a:r>
            <a:r>
              <a:rPr lang="en-US" altLang="ja-JP" sz="1200" b="1" dirty="0">
                <a:solidFill>
                  <a:srgbClr val="CAE5ED"/>
                </a:solidFill>
                <a:latin typeface="+mj-ea"/>
                <a:ea typeface="+mj-ea"/>
                <a:cs typeface="Inter" pitchFamily="34" charset="-120"/>
              </a:rPr>
              <a:t>J-Support Partners</a:t>
            </a:r>
            <a:r>
              <a:rPr lang="en-US" sz="1200" b="1" dirty="0">
                <a:solidFill>
                  <a:srgbClr val="CAE5ED"/>
                </a:solidFill>
                <a:latin typeface="+mj-ea"/>
                <a:ea typeface="+mj-ea"/>
                <a:cs typeface="Inter" pitchFamily="34" charset="-120"/>
              </a:rPr>
              <a:t>」</a:t>
            </a:r>
            <a:endParaRPr lang="en-US" sz="1200" dirty="0">
              <a:latin typeface="+mj-ea"/>
              <a:ea typeface="+mj-ea"/>
            </a:endParaRPr>
          </a:p>
        </p:txBody>
      </p:sp>
      <p:pic>
        <p:nvPicPr>
          <p:cNvPr id="43" name="Image 25" descr="preencoded.png"/>
          <p:cNvPicPr>
            <a:picLocks noChangeAspect="1"/>
          </p:cNvPicPr>
          <p:nvPr/>
        </p:nvPicPr>
        <p:blipFill>
          <a:blip r:embed="rId27"/>
          <a:stretch>
            <a:fillRect/>
          </a:stretch>
        </p:blipFill>
        <p:spPr>
          <a:xfrm>
            <a:off x="338913" y="671180"/>
            <a:ext cx="2156416" cy="2173029"/>
          </a:xfrm>
          <a:prstGeom prst="rect">
            <a:avLst/>
          </a:prstGeom>
        </p:spPr>
      </p:pic>
      <p:pic>
        <p:nvPicPr>
          <p:cNvPr id="44" name="Image 26" descr="preencoded.png"/>
          <p:cNvPicPr>
            <a:picLocks noChangeAspect="1"/>
          </p:cNvPicPr>
          <p:nvPr/>
        </p:nvPicPr>
        <p:blipFill>
          <a:blip r:embed="rId28"/>
          <a:stretch>
            <a:fillRect/>
          </a:stretch>
        </p:blipFill>
        <p:spPr>
          <a:xfrm>
            <a:off x="2634882" y="1780953"/>
            <a:ext cx="355526" cy="365494"/>
          </a:xfrm>
          <a:prstGeom prst="rect">
            <a:avLst/>
          </a:prstGeom>
        </p:spPr>
      </p:pic>
      <p:pic>
        <p:nvPicPr>
          <p:cNvPr id="45" name="Image 27" descr="preencoded.png"/>
          <p:cNvPicPr>
            <a:picLocks noChangeAspect="1"/>
          </p:cNvPicPr>
          <p:nvPr/>
        </p:nvPicPr>
        <p:blipFill>
          <a:blip r:embed="rId29"/>
          <a:stretch>
            <a:fillRect/>
          </a:stretch>
        </p:blipFill>
        <p:spPr>
          <a:xfrm>
            <a:off x="2302614" y="1628111"/>
            <a:ext cx="342235" cy="368817"/>
          </a:xfrm>
          <a:prstGeom prst="rect">
            <a:avLst/>
          </a:prstGeom>
        </p:spPr>
      </p:pic>
      <p:pic>
        <p:nvPicPr>
          <p:cNvPr id="46" name="Image 28" descr="preencoded.png"/>
          <p:cNvPicPr>
            <a:picLocks noChangeAspect="1"/>
          </p:cNvPicPr>
          <p:nvPr/>
        </p:nvPicPr>
        <p:blipFill>
          <a:blip r:embed="rId30"/>
          <a:stretch>
            <a:fillRect/>
          </a:stretch>
        </p:blipFill>
        <p:spPr>
          <a:xfrm>
            <a:off x="1432074" y="614696"/>
            <a:ext cx="2558459" cy="299041"/>
          </a:xfrm>
          <a:prstGeom prst="rect">
            <a:avLst/>
          </a:prstGeom>
        </p:spPr>
      </p:pic>
      <p:sp>
        <p:nvSpPr>
          <p:cNvPr id="47" name="Text 16"/>
          <p:cNvSpPr/>
          <p:nvPr/>
        </p:nvSpPr>
        <p:spPr>
          <a:xfrm>
            <a:off x="3206382" y="647923"/>
            <a:ext cx="687794" cy="219297"/>
          </a:xfrm>
          <a:prstGeom prst="rect">
            <a:avLst/>
          </a:prstGeom>
          <a:noFill/>
          <a:ln/>
        </p:spPr>
        <p:txBody>
          <a:bodyPr wrap="none" lIns="0" tIns="0" rIns="0" bIns="0" rtlCol="0" anchor="ctr">
            <a:normAutofit/>
          </a:bodyPr>
          <a:lstStyle/>
          <a:p>
            <a:endParaRPr lang="en-US" sz="1078" dirty="0">
              <a:latin typeface="+mj-ea"/>
              <a:ea typeface="+mj-ea"/>
            </a:endParaRPr>
          </a:p>
        </p:txBody>
      </p:sp>
      <p:sp>
        <p:nvSpPr>
          <p:cNvPr id="48" name="Text 17"/>
          <p:cNvSpPr/>
          <p:nvPr/>
        </p:nvSpPr>
        <p:spPr>
          <a:xfrm>
            <a:off x="1545044" y="661213"/>
            <a:ext cx="1541721" cy="206006"/>
          </a:xfrm>
          <a:prstGeom prst="rect">
            <a:avLst/>
          </a:prstGeom>
          <a:noFill/>
          <a:ln/>
        </p:spPr>
        <p:txBody>
          <a:bodyPr wrap="none" lIns="0" tIns="0" rIns="0" bIns="0" rtlCol="0" anchor="ctr">
            <a:normAutofit/>
          </a:bodyPr>
          <a:lstStyle/>
          <a:p>
            <a:r>
              <a:rPr lang="en-US" altLang="ja-JP" sz="1350" b="1" dirty="0" err="1">
                <a:solidFill>
                  <a:schemeClr val="bg1"/>
                </a:solidFill>
                <a:latin typeface="+mj-ea"/>
                <a:ea typeface="+mj-ea"/>
                <a:cs typeface="Inter" pitchFamily="34" charset="-120"/>
              </a:rPr>
              <a:t>良質なリソースの</a:t>
            </a:r>
            <a:r>
              <a:rPr lang="en-US" altLang="ja-JP" sz="1350" b="1" dirty="0">
                <a:solidFill>
                  <a:schemeClr val="bg1"/>
                </a:solidFill>
                <a:latin typeface="+mj-ea"/>
                <a:ea typeface="+mj-ea"/>
                <a:cs typeface="Inter" pitchFamily="34" charset="-120"/>
              </a:rPr>
              <a:t>「</a:t>
            </a:r>
            <a:r>
              <a:rPr lang="ja-JP" altLang="en-US" sz="1350" b="1" dirty="0">
                <a:solidFill>
                  <a:schemeClr val="bg1"/>
                </a:solidFill>
                <a:latin typeface="+mj-ea"/>
                <a:ea typeface="+mj-ea"/>
                <a:cs typeface="Inter" pitchFamily="34" charset="-120"/>
              </a:rPr>
              <a:t>席</a:t>
            </a:r>
            <a:r>
              <a:rPr lang="en-US" altLang="ja-JP" sz="1350" b="1" dirty="0">
                <a:solidFill>
                  <a:schemeClr val="bg1"/>
                </a:solidFill>
                <a:latin typeface="+mj-ea"/>
                <a:ea typeface="+mj-ea"/>
                <a:cs typeface="Inter" pitchFamily="34" charset="-120"/>
              </a:rPr>
              <a:t>」</a:t>
            </a:r>
            <a:r>
              <a:rPr lang="en-US" altLang="ja-JP" sz="1350" b="1" dirty="0" err="1">
                <a:solidFill>
                  <a:schemeClr val="bg1"/>
                </a:solidFill>
                <a:latin typeface="+mj-ea"/>
                <a:ea typeface="+mj-ea"/>
                <a:cs typeface="Inter" pitchFamily="34" charset="-120"/>
              </a:rPr>
              <a:t>が理まる</a:t>
            </a:r>
            <a:endParaRPr lang="en-US" altLang="ja-JP" sz="1350" dirty="0">
              <a:solidFill>
                <a:schemeClr val="bg1"/>
              </a:solidFill>
              <a:latin typeface="+mj-ea"/>
              <a:ea typeface="+mj-ea"/>
            </a:endParaRPr>
          </a:p>
        </p:txBody>
      </p:sp>
      <p:pic>
        <p:nvPicPr>
          <p:cNvPr id="49" name="Image 29" descr="preencoded.png"/>
          <p:cNvPicPr>
            <a:picLocks noChangeAspect="1"/>
          </p:cNvPicPr>
          <p:nvPr/>
        </p:nvPicPr>
        <p:blipFill>
          <a:blip r:embed="rId31"/>
          <a:stretch>
            <a:fillRect/>
          </a:stretch>
        </p:blipFill>
        <p:spPr>
          <a:xfrm>
            <a:off x="654568" y="701085"/>
            <a:ext cx="348881" cy="348881"/>
          </a:xfrm>
          <a:prstGeom prst="rect">
            <a:avLst/>
          </a:prstGeom>
        </p:spPr>
      </p:pic>
      <p:pic>
        <p:nvPicPr>
          <p:cNvPr id="50" name="Image 30" descr="preencoded.png"/>
          <p:cNvPicPr>
            <a:picLocks noChangeAspect="1"/>
          </p:cNvPicPr>
          <p:nvPr/>
        </p:nvPicPr>
        <p:blipFill>
          <a:blip r:embed="rId32"/>
          <a:stretch>
            <a:fillRect/>
          </a:stretch>
        </p:blipFill>
        <p:spPr>
          <a:xfrm>
            <a:off x="986835" y="907090"/>
            <a:ext cx="335590" cy="355526"/>
          </a:xfrm>
          <a:prstGeom prst="rect">
            <a:avLst/>
          </a:prstGeom>
        </p:spPr>
      </p:pic>
      <p:pic>
        <p:nvPicPr>
          <p:cNvPr id="51" name="Image 31" descr="preencoded.png"/>
          <p:cNvPicPr>
            <a:picLocks noChangeAspect="1"/>
          </p:cNvPicPr>
          <p:nvPr/>
        </p:nvPicPr>
        <p:blipFill>
          <a:blip r:embed="rId33"/>
          <a:stretch>
            <a:fillRect/>
          </a:stretch>
        </p:blipFill>
        <p:spPr>
          <a:xfrm>
            <a:off x="1631434" y="1299167"/>
            <a:ext cx="348881" cy="348881"/>
          </a:xfrm>
          <a:prstGeom prst="rect">
            <a:avLst/>
          </a:prstGeom>
        </p:spPr>
      </p:pic>
      <p:pic>
        <p:nvPicPr>
          <p:cNvPr id="52" name="Image 32" descr="preencoded.png"/>
          <p:cNvPicPr>
            <a:picLocks noChangeAspect="1"/>
          </p:cNvPicPr>
          <p:nvPr/>
        </p:nvPicPr>
        <p:blipFill>
          <a:blip r:embed="rId34"/>
          <a:stretch>
            <a:fillRect/>
          </a:stretch>
        </p:blipFill>
        <p:spPr>
          <a:xfrm>
            <a:off x="1967024" y="1485235"/>
            <a:ext cx="335590" cy="345558"/>
          </a:xfrm>
          <a:prstGeom prst="rect">
            <a:avLst/>
          </a:prstGeom>
        </p:spPr>
      </p:pic>
      <p:pic>
        <p:nvPicPr>
          <p:cNvPr id="53" name="Image 33" descr="preencoded.png"/>
          <p:cNvPicPr>
            <a:picLocks noChangeAspect="1"/>
          </p:cNvPicPr>
          <p:nvPr/>
        </p:nvPicPr>
        <p:blipFill>
          <a:blip r:embed="rId35"/>
          <a:stretch>
            <a:fillRect/>
          </a:stretch>
        </p:blipFill>
        <p:spPr>
          <a:xfrm>
            <a:off x="1305812" y="1103129"/>
            <a:ext cx="348881" cy="348881"/>
          </a:xfrm>
          <a:prstGeom prst="rect">
            <a:avLst/>
          </a:prstGeom>
        </p:spPr>
      </p:pic>
      <p:sp>
        <p:nvSpPr>
          <p:cNvPr id="54" name="Text 18"/>
          <p:cNvSpPr/>
          <p:nvPr/>
        </p:nvSpPr>
        <p:spPr>
          <a:xfrm>
            <a:off x="4266315" y="3016988"/>
            <a:ext cx="913735" cy="136230"/>
          </a:xfrm>
          <a:prstGeom prst="rect">
            <a:avLst/>
          </a:prstGeom>
          <a:noFill/>
          <a:ln/>
        </p:spPr>
        <p:txBody>
          <a:bodyPr wrap="none" lIns="0" tIns="0" rIns="0" bIns="0" rtlCol="0" anchor="ctr">
            <a:normAutofit/>
          </a:bodyPr>
          <a:lstStyle/>
          <a:p>
            <a:r>
              <a:rPr lang="en-US" sz="803" b="1" dirty="0">
                <a:solidFill>
                  <a:srgbClr val="4F463C"/>
                </a:solidFill>
                <a:latin typeface="+mj-ea"/>
                <a:ea typeface="+mj-ea"/>
                <a:cs typeface="Inter" pitchFamily="34" charset="-120"/>
              </a:rPr>
              <a:t>(</a:t>
            </a:r>
            <a:r>
              <a:rPr lang="en-US" sz="803" b="1" dirty="0" err="1">
                <a:solidFill>
                  <a:srgbClr val="4F463C"/>
                </a:solidFill>
                <a:latin typeface="+mj-ea"/>
                <a:ea typeface="+mj-ea"/>
                <a:cs typeface="Inter" pitchFamily="34" charset="-120"/>
              </a:rPr>
              <a:t>デッド</a:t>
            </a:r>
            <a:r>
              <a:rPr lang="ja-JP" altLang="en-US" sz="803" b="1" dirty="0">
                <a:solidFill>
                  <a:srgbClr val="4F463C"/>
                </a:solidFill>
                <a:latin typeface="+mj-ea"/>
                <a:ea typeface="+mj-ea"/>
                <a:cs typeface="Inter" pitchFamily="34" charset="-120"/>
              </a:rPr>
              <a:t>ライン</a:t>
            </a:r>
            <a:r>
              <a:rPr lang="en-US" sz="803" b="1" dirty="0">
                <a:solidFill>
                  <a:srgbClr val="4F463C"/>
                </a:solidFill>
                <a:latin typeface="+mj-ea"/>
                <a:ea typeface="+mj-ea"/>
                <a:cs typeface="Inter" pitchFamily="34" charset="-120"/>
              </a:rPr>
              <a:t>·施行)</a:t>
            </a:r>
            <a:endParaRPr lang="en-US" sz="803" dirty="0">
              <a:latin typeface="+mj-ea"/>
              <a:ea typeface="+mj-ea"/>
            </a:endParaRPr>
          </a:p>
        </p:txBody>
      </p:sp>
      <p:sp>
        <p:nvSpPr>
          <p:cNvPr id="56" name="Text 20"/>
          <p:cNvSpPr/>
          <p:nvPr/>
        </p:nvSpPr>
        <p:spPr>
          <a:xfrm>
            <a:off x="7668733" y="3821077"/>
            <a:ext cx="166134" cy="53163"/>
          </a:xfrm>
          <a:prstGeom prst="rect">
            <a:avLst/>
          </a:prstGeom>
          <a:noFill/>
          <a:ln/>
        </p:spPr>
        <p:txBody>
          <a:bodyPr wrap="none" lIns="0" tIns="0" rIns="0" bIns="0" rtlCol="0" anchor="ctr">
            <a:normAutofit/>
          </a:bodyPr>
          <a:lstStyle/>
          <a:p>
            <a:r>
              <a:rPr lang="en-US" sz="275" dirty="0">
                <a:solidFill>
                  <a:srgbClr val="919C9F"/>
                </a:solidFill>
                <a:latin typeface="+mj-ea"/>
                <a:ea typeface="+mj-ea"/>
                <a:cs typeface="Inter" pitchFamily="34" charset="-120"/>
              </a:rPr>
              <a:t>Wtakosgs</a:t>
            </a:r>
            <a:endParaRPr lang="en-US" sz="275" dirty="0">
              <a:latin typeface="+mj-ea"/>
              <a:ea typeface="+mj-ea"/>
            </a:endParaRPr>
          </a:p>
        </p:txBody>
      </p:sp>
      <p:sp>
        <p:nvSpPr>
          <p:cNvPr id="57" name="Text 21"/>
          <p:cNvSpPr/>
          <p:nvPr/>
        </p:nvSpPr>
        <p:spPr>
          <a:xfrm>
            <a:off x="4096858" y="1724469"/>
            <a:ext cx="1309134" cy="395398"/>
          </a:xfrm>
          <a:prstGeom prst="rect">
            <a:avLst/>
          </a:prstGeom>
          <a:noFill/>
          <a:ln/>
        </p:spPr>
        <p:txBody>
          <a:bodyPr wrap="none" lIns="0" tIns="0" rIns="0" bIns="0" rtlCol="0" anchor="ctr">
            <a:normAutofit/>
          </a:bodyPr>
          <a:lstStyle/>
          <a:p>
            <a:r>
              <a:rPr lang="en-US" sz="730" b="1" dirty="0" err="1">
                <a:solidFill>
                  <a:srgbClr val="464241"/>
                </a:solidFill>
                <a:latin typeface="+mj-ea"/>
                <a:ea typeface="+mj-ea"/>
                <a:cs typeface="Inter" pitchFamily="34" charset="-120"/>
              </a:rPr>
              <a:t>準備不足の団体は</a:t>
            </a:r>
            <a:r>
              <a:rPr lang="ja-JP" altLang="en-US" sz="730" b="1" dirty="0">
                <a:solidFill>
                  <a:srgbClr val="464241"/>
                </a:solidFill>
                <a:latin typeface="+mj-ea"/>
                <a:ea typeface="+mj-ea"/>
                <a:cs typeface="Inter" pitchFamily="34" charset="-120"/>
              </a:rPr>
              <a:t>パ</a:t>
            </a:r>
            <a:r>
              <a:rPr lang="en-US" sz="730" b="1" dirty="0" err="1">
                <a:solidFill>
                  <a:srgbClr val="464241"/>
                </a:solidFill>
                <a:latin typeface="+mj-ea"/>
                <a:ea typeface="+mj-ea"/>
                <a:cs typeface="Inter" pitchFamily="34" charset="-120"/>
              </a:rPr>
              <a:t>ニック状態</a:t>
            </a:r>
            <a:endParaRPr lang="en-US" sz="730" dirty="0">
              <a:latin typeface="+mj-ea"/>
              <a:ea typeface="+mj-ea"/>
            </a:endParaRPr>
          </a:p>
          <a:p>
            <a:r>
              <a:rPr lang="en-US" sz="730" b="1" dirty="0">
                <a:solidFill>
                  <a:srgbClr val="464241"/>
                </a:solidFill>
                <a:latin typeface="+mj-ea"/>
                <a:ea typeface="+mj-ea"/>
                <a:cs typeface="Inter" pitchFamily="34" charset="-120"/>
              </a:rPr>
              <a:t>に限り、費の低い教育や法令違</a:t>
            </a:r>
            <a:endParaRPr lang="en-US" sz="730" dirty="0">
              <a:latin typeface="+mj-ea"/>
              <a:ea typeface="+mj-ea"/>
            </a:endParaRPr>
          </a:p>
          <a:p>
            <a:r>
              <a:rPr lang="en-US" sz="730" b="1" dirty="0">
                <a:solidFill>
                  <a:srgbClr val="464241"/>
                </a:solidFill>
                <a:latin typeface="+mj-ea"/>
                <a:ea typeface="+mj-ea"/>
                <a:cs typeface="Inter" pitchFamily="34" charset="-120"/>
              </a:rPr>
              <a:t>反のリスクに直面します。</a:t>
            </a:r>
            <a:endParaRPr lang="en-US" sz="730" dirty="0">
              <a:latin typeface="+mj-ea"/>
              <a:ea typeface="+mj-ea"/>
            </a:endParaRPr>
          </a:p>
        </p:txBody>
      </p:sp>
      <p:sp>
        <p:nvSpPr>
          <p:cNvPr id="59" name="Text 23"/>
          <p:cNvSpPr/>
          <p:nvPr/>
        </p:nvSpPr>
        <p:spPr>
          <a:xfrm>
            <a:off x="4402544" y="1415459"/>
            <a:ext cx="767538" cy="142875"/>
          </a:xfrm>
          <a:prstGeom prst="rect">
            <a:avLst/>
          </a:prstGeom>
          <a:noFill/>
          <a:ln/>
        </p:spPr>
        <p:txBody>
          <a:bodyPr wrap="none" lIns="0" tIns="0" rIns="0" bIns="0" rtlCol="0" anchor="ctr">
            <a:normAutofit/>
          </a:bodyPr>
          <a:lstStyle/>
          <a:p>
            <a:r>
              <a:rPr lang="en-US" sz="871" b="1" dirty="0">
                <a:solidFill>
                  <a:srgbClr val="48443A"/>
                </a:solidFill>
                <a:latin typeface="+mj-ea"/>
                <a:ea typeface="+mj-ea"/>
                <a:cs typeface="Inter" pitchFamily="34" charset="-120"/>
              </a:rPr>
              <a:t>(</a:t>
            </a:r>
            <a:r>
              <a:rPr lang="en-US" sz="871" b="1" dirty="0" err="1">
                <a:solidFill>
                  <a:srgbClr val="48443A"/>
                </a:solidFill>
                <a:latin typeface="+mj-ea"/>
                <a:ea typeface="+mj-ea"/>
                <a:cs typeface="Inter" pitchFamily="34" charset="-120"/>
              </a:rPr>
              <a:t>デッドライ</a:t>
            </a:r>
            <a:r>
              <a:rPr lang="ja-JP" altLang="en-US" sz="871" b="1" dirty="0">
                <a:solidFill>
                  <a:srgbClr val="48443A"/>
                </a:solidFill>
                <a:latin typeface="+mj-ea"/>
                <a:ea typeface="+mj-ea"/>
                <a:cs typeface="Inter" pitchFamily="34" charset="-120"/>
              </a:rPr>
              <a:t>ン</a:t>
            </a:r>
            <a:r>
              <a:rPr lang="en-US" sz="871" b="1" dirty="0">
                <a:solidFill>
                  <a:srgbClr val="48443A"/>
                </a:solidFill>
                <a:latin typeface="+mj-ea"/>
                <a:ea typeface="+mj-ea"/>
                <a:cs typeface="Inter" pitchFamily="34" charset="-120"/>
              </a:rPr>
              <a:t>)</a:t>
            </a:r>
            <a:endParaRPr lang="en-US" sz="871" dirty="0">
              <a:latin typeface="+mj-ea"/>
              <a:ea typeface="+mj-ea"/>
            </a:endParaRPr>
          </a:p>
        </p:txBody>
      </p:sp>
      <p:sp>
        <p:nvSpPr>
          <p:cNvPr id="60" name="Text 24"/>
          <p:cNvSpPr/>
          <p:nvPr/>
        </p:nvSpPr>
        <p:spPr>
          <a:xfrm>
            <a:off x="4339414" y="1196164"/>
            <a:ext cx="870541" cy="202683"/>
          </a:xfrm>
          <a:prstGeom prst="rect">
            <a:avLst/>
          </a:prstGeom>
          <a:noFill/>
          <a:ln/>
        </p:spPr>
        <p:txBody>
          <a:bodyPr wrap="none" lIns="0" tIns="0" rIns="0" bIns="0" rtlCol="0" anchor="ctr">
            <a:normAutofit lnSpcReduction="10000"/>
          </a:bodyPr>
          <a:lstStyle/>
          <a:p>
            <a:r>
              <a:rPr lang="en-US" sz="1360" b="1" dirty="0">
                <a:solidFill>
                  <a:srgbClr val="363430"/>
                </a:solidFill>
                <a:latin typeface="+mj-ea"/>
                <a:ea typeface="+mj-ea"/>
                <a:cs typeface="Inter" pitchFamily="34" charset="-120"/>
              </a:rPr>
              <a:t>新制度施行</a:t>
            </a:r>
            <a:endParaRPr lang="en-US" sz="1360" dirty="0">
              <a:latin typeface="+mj-ea"/>
              <a:ea typeface="+mj-ea"/>
            </a:endParaRPr>
          </a:p>
        </p:txBody>
      </p:sp>
      <p:sp>
        <p:nvSpPr>
          <p:cNvPr id="61" name="Text 25"/>
          <p:cNvSpPr/>
          <p:nvPr/>
        </p:nvSpPr>
        <p:spPr>
          <a:xfrm>
            <a:off x="358849" y="3023635"/>
            <a:ext cx="176102" cy="122939"/>
          </a:xfrm>
          <a:prstGeom prst="rect">
            <a:avLst/>
          </a:prstGeom>
          <a:noFill/>
          <a:ln/>
        </p:spPr>
        <p:txBody>
          <a:bodyPr wrap="none" lIns="0" tIns="0" rIns="0" bIns="0" rtlCol="0" anchor="ctr">
            <a:normAutofit/>
          </a:bodyPr>
          <a:lstStyle/>
          <a:p>
            <a:r>
              <a:rPr lang="en-US" sz="455" b="1" dirty="0">
                <a:solidFill>
                  <a:srgbClr val="3D3128"/>
                </a:solidFill>
                <a:latin typeface="+mj-ea"/>
                <a:ea typeface="+mj-ea"/>
                <a:cs typeface="Inter" pitchFamily="34" charset="-120"/>
              </a:rPr>
              <a:t>（今）</a:t>
            </a:r>
            <a:endParaRPr lang="en-US" sz="455" dirty="0">
              <a:latin typeface="+mj-ea"/>
              <a:ea typeface="+mj-ea"/>
            </a:endParaRPr>
          </a:p>
        </p:txBody>
      </p:sp>
      <p:sp>
        <p:nvSpPr>
          <p:cNvPr id="62" name="Text 26"/>
          <p:cNvSpPr/>
          <p:nvPr/>
        </p:nvSpPr>
        <p:spPr>
          <a:xfrm>
            <a:off x="4385930" y="2864146"/>
            <a:ext cx="661212" cy="142875"/>
          </a:xfrm>
          <a:prstGeom prst="rect">
            <a:avLst/>
          </a:prstGeom>
          <a:noFill/>
          <a:ln/>
        </p:spPr>
        <p:txBody>
          <a:bodyPr wrap="none" lIns="0" tIns="0" rIns="0" bIns="0" rtlCol="0" anchor="ctr">
            <a:normAutofit lnSpcReduction="10000"/>
          </a:bodyPr>
          <a:lstStyle/>
          <a:p>
            <a:r>
              <a:rPr lang="en-US" sz="950" b="1" dirty="0">
                <a:solidFill>
                  <a:srgbClr val="3B332A"/>
                </a:solidFill>
                <a:latin typeface="+mj-ea"/>
                <a:ea typeface="+mj-ea"/>
                <a:cs typeface="Inter" pitchFamily="34" charset="-120"/>
              </a:rPr>
              <a:t>2027年12月</a:t>
            </a:r>
            <a:endParaRPr lang="en-US" sz="950" dirty="0">
              <a:latin typeface="+mj-ea"/>
              <a:ea typeface="+mj-ea"/>
            </a:endParaRPr>
          </a:p>
        </p:txBody>
      </p:sp>
      <p:sp>
        <p:nvSpPr>
          <p:cNvPr id="63" name="Text 27"/>
          <p:cNvSpPr/>
          <p:nvPr/>
        </p:nvSpPr>
        <p:spPr>
          <a:xfrm>
            <a:off x="2232838" y="2864146"/>
            <a:ext cx="524983" cy="152843"/>
          </a:xfrm>
          <a:prstGeom prst="rect">
            <a:avLst/>
          </a:prstGeom>
          <a:noFill/>
          <a:ln/>
        </p:spPr>
        <p:txBody>
          <a:bodyPr wrap="none" lIns="0" tIns="0" rIns="0" bIns="0" rtlCol="0" anchor="ctr">
            <a:normAutofit/>
          </a:bodyPr>
          <a:lstStyle/>
          <a:p>
            <a:r>
              <a:rPr lang="en-US" sz="916" b="1" dirty="0">
                <a:solidFill>
                  <a:srgbClr val="3E352D"/>
                </a:solidFill>
                <a:latin typeface="+mj-ea"/>
                <a:ea typeface="+mj-ea"/>
                <a:cs typeface="Inter" pitchFamily="34" charset="-120"/>
              </a:rPr>
              <a:t>2026年中</a:t>
            </a:r>
            <a:endParaRPr lang="en-US" sz="916" dirty="0">
              <a:latin typeface="+mj-ea"/>
              <a:ea typeface="+mj-ea"/>
            </a:endParaRPr>
          </a:p>
        </p:txBody>
      </p:sp>
      <p:sp>
        <p:nvSpPr>
          <p:cNvPr id="64" name="Text 28"/>
          <p:cNvSpPr/>
          <p:nvPr/>
        </p:nvSpPr>
        <p:spPr>
          <a:xfrm>
            <a:off x="149521" y="2864146"/>
            <a:ext cx="584791" cy="146198"/>
          </a:xfrm>
          <a:prstGeom prst="rect">
            <a:avLst/>
          </a:prstGeom>
          <a:noFill/>
          <a:ln/>
        </p:spPr>
        <p:txBody>
          <a:bodyPr wrap="none" lIns="0" tIns="0" rIns="0" bIns="0" rtlCol="0" anchor="ctr">
            <a:normAutofit/>
          </a:bodyPr>
          <a:lstStyle/>
          <a:p>
            <a:r>
              <a:rPr lang="en-US" sz="890" b="1" dirty="0">
                <a:solidFill>
                  <a:srgbClr val="3C332B"/>
                </a:solidFill>
                <a:latin typeface="+mj-ea"/>
                <a:ea typeface="+mj-ea"/>
                <a:cs typeface="Inter" pitchFamily="34" charset="-120"/>
              </a:rPr>
              <a:t>2026年3月</a:t>
            </a:r>
            <a:endParaRPr lang="en-US" sz="890" dirty="0">
              <a:latin typeface="+mj-ea"/>
              <a:ea typeface="+mj-ea"/>
            </a:endParaRPr>
          </a:p>
        </p:txBody>
      </p:sp>
      <p:sp>
        <p:nvSpPr>
          <p:cNvPr id="65" name="Text 29"/>
          <p:cNvSpPr/>
          <p:nvPr/>
        </p:nvSpPr>
        <p:spPr>
          <a:xfrm>
            <a:off x="182748" y="950285"/>
            <a:ext cx="132907" cy="1721145"/>
          </a:xfrm>
          <a:prstGeom prst="rect">
            <a:avLst/>
          </a:prstGeom>
          <a:noFill/>
          <a:ln/>
        </p:spPr>
        <p:txBody>
          <a:bodyPr wrap="none" lIns="0" tIns="0" rIns="0" bIns="0" rtlCol="0" anchor="ctr">
            <a:normAutofit/>
          </a:bodyPr>
          <a:lstStyle/>
          <a:p>
            <a:pPr algn="ctr"/>
            <a:r>
              <a:rPr lang="en-US" sz="100" b="1" dirty="0">
                <a:solidFill>
                  <a:srgbClr val="594D43"/>
                </a:solidFill>
                <a:latin typeface="+mj-ea"/>
                <a:ea typeface="+mj-ea"/>
                <a:cs typeface="Inter" pitchFamily="34" charset="-120"/>
              </a:rPr>
              <a:t>利用可能なチヤンス・リソース</a:t>
            </a:r>
            <a:endParaRPr lang="en-US" sz="100" dirty="0">
              <a:latin typeface="+mj-ea"/>
              <a:ea typeface="+mj-ea"/>
            </a:endParaRPr>
          </a:p>
        </p:txBody>
      </p:sp>
      <p:sp>
        <p:nvSpPr>
          <p:cNvPr id="66" name="Text 30"/>
          <p:cNvSpPr/>
          <p:nvPr/>
        </p:nvSpPr>
        <p:spPr>
          <a:xfrm>
            <a:off x="495079" y="2621591"/>
            <a:ext cx="1976991" cy="142875"/>
          </a:xfrm>
          <a:prstGeom prst="rect">
            <a:avLst/>
          </a:prstGeom>
          <a:noFill/>
          <a:ln/>
        </p:spPr>
        <p:txBody>
          <a:bodyPr wrap="none" lIns="0" tIns="0" rIns="0" bIns="0" rtlCol="0" anchor="ctr">
            <a:normAutofit/>
          </a:bodyPr>
          <a:lstStyle/>
          <a:p>
            <a:r>
              <a:rPr lang="en-US" sz="704" b="1" dirty="0">
                <a:solidFill>
                  <a:srgbClr val="DEC3B9"/>
                </a:solidFill>
                <a:latin typeface="+mj-ea"/>
                <a:ea typeface="+mj-ea"/>
                <a:cs typeface="Inter" pitchFamily="34" charset="-120"/>
              </a:rPr>
              <a:t>管理体制の構築には、今すぐの着手が必要です。</a:t>
            </a:r>
            <a:endParaRPr lang="en-US" sz="704" dirty="0">
              <a:latin typeface="+mj-ea"/>
              <a:ea typeface="+mj-ea"/>
            </a:endParaRPr>
          </a:p>
        </p:txBody>
      </p:sp>
      <p:sp>
        <p:nvSpPr>
          <p:cNvPr id="67" name="Text 31"/>
          <p:cNvSpPr/>
          <p:nvPr/>
        </p:nvSpPr>
        <p:spPr>
          <a:xfrm>
            <a:off x="495078" y="2482038"/>
            <a:ext cx="1923828" cy="136230"/>
          </a:xfrm>
          <a:prstGeom prst="rect">
            <a:avLst/>
          </a:prstGeom>
          <a:noFill/>
          <a:ln/>
        </p:spPr>
        <p:txBody>
          <a:bodyPr wrap="none" lIns="0" tIns="0" rIns="0" bIns="0" rtlCol="0" anchor="ctr">
            <a:normAutofit/>
          </a:bodyPr>
          <a:lstStyle/>
          <a:p>
            <a:r>
              <a:rPr lang="en-US" sz="772" dirty="0">
                <a:solidFill>
                  <a:srgbClr val="DCBFB4"/>
                </a:solidFill>
                <a:latin typeface="+mj-ea"/>
                <a:ea typeface="+mj-ea"/>
                <a:cs typeface="Inter" pitchFamily="34" charset="-120"/>
              </a:rPr>
              <a:t>3年間にわたる長期の教育計画とエビデンス</a:t>
            </a:r>
            <a:endParaRPr lang="en-US" sz="772" dirty="0">
              <a:latin typeface="+mj-ea"/>
              <a:ea typeface="+mj-ea"/>
            </a:endParaRPr>
          </a:p>
        </p:txBody>
      </p:sp>
      <p:sp>
        <p:nvSpPr>
          <p:cNvPr id="68" name="Text 32"/>
          <p:cNvSpPr/>
          <p:nvPr/>
        </p:nvSpPr>
        <p:spPr>
          <a:xfrm>
            <a:off x="505048" y="2299291"/>
            <a:ext cx="1658015" cy="176102"/>
          </a:xfrm>
          <a:prstGeom prst="rect">
            <a:avLst/>
          </a:prstGeom>
          <a:noFill/>
          <a:ln/>
        </p:spPr>
        <p:txBody>
          <a:bodyPr wrap="none" lIns="0" tIns="0" rIns="0" bIns="0" rtlCol="0" anchor="ctr">
            <a:normAutofit/>
          </a:bodyPr>
          <a:lstStyle/>
          <a:p>
            <a:r>
              <a:rPr lang="en-US" sz="1081" b="1" dirty="0">
                <a:solidFill>
                  <a:srgbClr val="E8CDC1"/>
                </a:solidFill>
                <a:latin typeface="+mj-ea"/>
                <a:ea typeface="+mj-ea"/>
                <a:cs typeface="Inter" pitchFamily="34" charset="-120"/>
              </a:rPr>
              <a:t>チャンスは減り続けている</a:t>
            </a:r>
            <a:endParaRPr lang="en-US" sz="1081" dirty="0">
              <a:latin typeface="+mj-ea"/>
              <a:ea typeface="+mj-ea"/>
            </a:endParaRPr>
          </a:p>
        </p:txBody>
      </p:sp>
      <p:sp>
        <p:nvSpPr>
          <p:cNvPr id="69" name="Text 33"/>
          <p:cNvSpPr/>
          <p:nvPr/>
        </p:nvSpPr>
        <p:spPr>
          <a:xfrm>
            <a:off x="495079" y="2103253"/>
            <a:ext cx="1531753" cy="179424"/>
          </a:xfrm>
          <a:prstGeom prst="rect">
            <a:avLst/>
          </a:prstGeom>
          <a:noFill/>
          <a:ln/>
        </p:spPr>
        <p:txBody>
          <a:bodyPr wrap="none" lIns="0" tIns="0" rIns="0" bIns="0" rtlCol="0" anchor="ctr">
            <a:normAutofit/>
          </a:bodyPr>
          <a:lstStyle/>
          <a:p>
            <a:r>
              <a:rPr lang="en-US" sz="1078" b="1" dirty="0">
                <a:solidFill>
                  <a:srgbClr val="E6C9BA"/>
                </a:solidFill>
                <a:latin typeface="+mj-ea"/>
                <a:ea typeface="+mj-ea"/>
                <a:cs typeface="Inter" pitchFamily="34" charset="-120"/>
              </a:rPr>
              <a:t>2026年3月の「今」から</a:t>
            </a:r>
            <a:endParaRPr lang="en-US" sz="1078" dirty="0">
              <a:latin typeface="+mj-ea"/>
              <a:ea typeface="+mj-ea"/>
            </a:endParaRPr>
          </a:p>
        </p:txBody>
      </p:sp>
      <p:sp>
        <p:nvSpPr>
          <p:cNvPr id="70" name="Text 34"/>
          <p:cNvSpPr/>
          <p:nvPr/>
        </p:nvSpPr>
        <p:spPr>
          <a:xfrm>
            <a:off x="2355777" y="1046643"/>
            <a:ext cx="1545044" cy="544919"/>
          </a:xfrm>
          <a:prstGeom prst="rect">
            <a:avLst/>
          </a:prstGeom>
          <a:noFill/>
          <a:ln/>
        </p:spPr>
        <p:txBody>
          <a:bodyPr wrap="none" lIns="0" tIns="0" rIns="0" bIns="0" rtlCol="0" anchor="ctr">
            <a:normAutofit/>
          </a:bodyPr>
          <a:lstStyle/>
          <a:p>
            <a:r>
              <a:rPr lang="en-US" sz="769" b="1" dirty="0" err="1">
                <a:solidFill>
                  <a:srgbClr val="3D3A38"/>
                </a:solidFill>
                <a:latin typeface="+mj-ea"/>
                <a:ea typeface="+mj-ea"/>
                <a:cs typeface="Inter" pitchFamily="34" charset="-120"/>
              </a:rPr>
              <a:t>国家</a:t>
            </a:r>
            <a:r>
              <a:rPr lang="ja-JP" altLang="en-US" sz="769" b="1" dirty="0">
                <a:solidFill>
                  <a:srgbClr val="3D3A38"/>
                </a:solidFill>
                <a:latin typeface="+mj-ea"/>
                <a:ea typeface="+mj-ea"/>
                <a:cs typeface="Inter" pitchFamily="34" charset="-120"/>
              </a:rPr>
              <a:t>資格</a:t>
            </a:r>
            <a:r>
              <a:rPr lang="en-US" sz="769" b="1" dirty="0" err="1">
                <a:solidFill>
                  <a:srgbClr val="3D3A38"/>
                </a:solidFill>
                <a:latin typeface="+mj-ea"/>
                <a:ea typeface="+mj-ea"/>
                <a:cs typeface="Inter" pitchFamily="34" charset="-120"/>
              </a:rPr>
              <a:t>を待つ「登録日本語教員</a:t>
            </a:r>
            <a:r>
              <a:rPr lang="en-US" sz="769" b="1" dirty="0">
                <a:solidFill>
                  <a:srgbClr val="3D3A38"/>
                </a:solidFill>
                <a:latin typeface="+mj-ea"/>
                <a:ea typeface="+mj-ea"/>
                <a:cs typeface="Inter" pitchFamily="34" charset="-120"/>
              </a:rPr>
              <a:t>」</a:t>
            </a:r>
            <a:endParaRPr lang="en-US" sz="769" dirty="0">
              <a:latin typeface="+mj-ea"/>
              <a:ea typeface="+mj-ea"/>
            </a:endParaRPr>
          </a:p>
          <a:p>
            <a:r>
              <a:rPr lang="en-US" sz="769" b="1" dirty="0" err="1">
                <a:solidFill>
                  <a:srgbClr val="3D3A38"/>
                </a:solidFill>
                <a:latin typeface="+mj-ea"/>
                <a:ea typeface="+mj-ea"/>
                <a:cs typeface="Inter" pitchFamily="34" charset="-120"/>
              </a:rPr>
              <a:t>と教育枠の</a:t>
            </a:r>
            <a:r>
              <a:rPr lang="ja-JP" altLang="en-US" sz="769" b="1" dirty="0">
                <a:solidFill>
                  <a:srgbClr val="3D3A38"/>
                </a:solidFill>
                <a:latin typeface="+mj-ea"/>
                <a:ea typeface="+mj-ea"/>
                <a:cs typeface="Inter" pitchFamily="34" charset="-120"/>
              </a:rPr>
              <a:t>奪い合い</a:t>
            </a:r>
            <a:r>
              <a:rPr lang="en-US" sz="769" b="1" dirty="0" err="1">
                <a:solidFill>
                  <a:srgbClr val="3D3A38"/>
                </a:solidFill>
                <a:latin typeface="+mj-ea"/>
                <a:ea typeface="+mj-ea"/>
                <a:cs typeface="Inter" pitchFamily="34" charset="-120"/>
              </a:rPr>
              <a:t>は、制度施行前</a:t>
            </a:r>
            <a:endParaRPr lang="en-US" sz="769" dirty="0">
              <a:latin typeface="+mj-ea"/>
              <a:ea typeface="+mj-ea"/>
            </a:endParaRPr>
          </a:p>
          <a:p>
            <a:r>
              <a:rPr lang="en-US" sz="769" b="1" dirty="0">
                <a:solidFill>
                  <a:srgbClr val="3D3A38"/>
                </a:solidFill>
                <a:latin typeface="+mj-ea"/>
                <a:ea typeface="+mj-ea"/>
                <a:cs typeface="Inter" pitchFamily="34" charset="-120"/>
              </a:rPr>
              <a:t>に</a:t>
            </a:r>
            <a:r>
              <a:rPr lang="ja-JP" altLang="en-US" sz="769" b="1" dirty="0">
                <a:solidFill>
                  <a:srgbClr val="3D3A38"/>
                </a:solidFill>
                <a:latin typeface="+mj-ea"/>
                <a:ea typeface="+mj-ea"/>
                <a:cs typeface="Inter" pitchFamily="34" charset="-120"/>
              </a:rPr>
              <a:t>ピ</a:t>
            </a:r>
            <a:r>
              <a:rPr lang="en-US" sz="769" b="1" dirty="0">
                <a:solidFill>
                  <a:srgbClr val="3D3A38"/>
                </a:solidFill>
                <a:latin typeface="+mj-ea"/>
                <a:ea typeface="+mj-ea"/>
                <a:cs typeface="Inter" pitchFamily="34" charset="-120"/>
              </a:rPr>
              <a:t>ー</a:t>
            </a:r>
            <a:r>
              <a:rPr lang="en-US" sz="769" b="1" dirty="0" err="1">
                <a:solidFill>
                  <a:srgbClr val="3D3A38"/>
                </a:solidFill>
                <a:latin typeface="+mj-ea"/>
                <a:ea typeface="+mj-ea"/>
                <a:cs typeface="Inter" pitchFamily="34" charset="-120"/>
              </a:rPr>
              <a:t>クを迎えます</a:t>
            </a:r>
            <a:r>
              <a:rPr lang="en-US" sz="769" b="1" dirty="0">
                <a:solidFill>
                  <a:srgbClr val="3D3A38"/>
                </a:solidFill>
                <a:latin typeface="+mj-ea"/>
                <a:ea typeface="+mj-ea"/>
                <a:cs typeface="Inter" pitchFamily="34" charset="-120"/>
              </a:rPr>
              <a:t>。</a:t>
            </a:r>
            <a:endParaRPr lang="en-US" sz="769" dirty="0">
              <a:latin typeface="+mj-ea"/>
              <a:ea typeface="+mj-ea"/>
            </a:endParaRPr>
          </a:p>
        </p:txBody>
      </p:sp>
      <p:sp>
        <p:nvSpPr>
          <p:cNvPr id="73" name="正方形/長方形 72">
            <a:extLst>
              <a:ext uri="{FF2B5EF4-FFF2-40B4-BE49-F238E27FC236}">
                <a16:creationId xmlns:a16="http://schemas.microsoft.com/office/drawing/2014/main" id="{78CD3442-1194-F974-649D-FF4DC6B442CC}"/>
              </a:ext>
            </a:extLst>
          </p:cNvPr>
          <p:cNvSpPr/>
          <p:nvPr/>
        </p:nvSpPr>
        <p:spPr>
          <a:xfrm>
            <a:off x="1130965" y="275824"/>
            <a:ext cx="176102" cy="116294"/>
          </a:xfrm>
          <a:prstGeom prst="rect">
            <a:avLst/>
          </a:prstGeom>
          <a:solidFill>
            <a:srgbClr val="7311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71" name="Text 35"/>
          <p:cNvSpPr/>
          <p:nvPr/>
        </p:nvSpPr>
        <p:spPr>
          <a:xfrm>
            <a:off x="456867" y="63131"/>
            <a:ext cx="7495953" cy="348881"/>
          </a:xfrm>
          <a:prstGeom prst="rect">
            <a:avLst/>
          </a:prstGeom>
          <a:noFill/>
          <a:ln/>
        </p:spPr>
        <p:txBody>
          <a:bodyPr wrap="none" lIns="0" tIns="0" rIns="0" bIns="0" rtlCol="0" anchor="ctr">
            <a:normAutofit/>
          </a:bodyPr>
          <a:lstStyle/>
          <a:p>
            <a:r>
              <a:rPr lang="en-US" altLang="ja-JP" sz="2172" b="1" dirty="0">
                <a:solidFill>
                  <a:srgbClr val="E2DCD9"/>
                </a:solidFill>
                <a:latin typeface="+mj-ea"/>
                <a:ea typeface="+mj-ea"/>
                <a:cs typeface="Inter" pitchFamily="34" charset="-120"/>
              </a:rPr>
              <a:t>2026</a:t>
            </a:r>
            <a:r>
              <a:rPr lang="ja-JP" altLang="en-US" sz="2172" b="1" dirty="0">
                <a:solidFill>
                  <a:srgbClr val="E2DCD9"/>
                </a:solidFill>
                <a:latin typeface="+mj-ea"/>
                <a:ea typeface="+mj-ea"/>
                <a:cs typeface="Inter" pitchFamily="34" charset="-120"/>
              </a:rPr>
              <a:t>年、</a:t>
            </a:r>
            <a:r>
              <a:rPr lang="en-US" sz="2172" b="1" dirty="0" err="1">
                <a:solidFill>
                  <a:srgbClr val="E2DCD9"/>
                </a:solidFill>
                <a:latin typeface="+mj-ea"/>
                <a:ea typeface="+mj-ea"/>
                <a:cs typeface="Inter" pitchFamily="34" charset="-120"/>
              </a:rPr>
              <a:t>決断のデッドライン：育成就労制度施行ヘのカウントダウン</a:t>
            </a:r>
            <a:endParaRPr lang="en-US" sz="2172" dirty="0">
              <a:latin typeface="+mj-ea"/>
              <a:ea typeface="+mj-ea"/>
            </a:endParaRPr>
          </a:p>
        </p:txBody>
      </p:sp>
      <p:sp>
        <p:nvSpPr>
          <p:cNvPr id="10" name="Text 22">
            <a:extLst>
              <a:ext uri="{FF2B5EF4-FFF2-40B4-BE49-F238E27FC236}">
                <a16:creationId xmlns:a16="http://schemas.microsoft.com/office/drawing/2014/main" id="{477A78AC-FEE3-3C6A-E62F-717EADAED8F6}"/>
              </a:ext>
            </a:extLst>
          </p:cNvPr>
          <p:cNvSpPr/>
          <p:nvPr/>
        </p:nvSpPr>
        <p:spPr>
          <a:xfrm>
            <a:off x="6638703" y="1805875"/>
            <a:ext cx="2166385" cy="242555"/>
          </a:xfrm>
          <a:prstGeom prst="rect">
            <a:avLst/>
          </a:prstGeom>
          <a:noFill/>
          <a:ln/>
        </p:spPr>
        <p:txBody>
          <a:bodyPr wrap="none" lIns="0" tIns="0" rIns="0" bIns="0" rtlCol="0" anchor="ctr">
            <a:normAutofit/>
          </a:bodyPr>
          <a:lstStyle/>
          <a:p>
            <a:r>
              <a:rPr lang="ja-JP" altLang="en-US" sz="1050" b="1" dirty="0">
                <a:solidFill>
                  <a:srgbClr val="1A497E"/>
                </a:solidFill>
                <a:latin typeface="+mj-ea"/>
                <a:ea typeface="+mj-ea"/>
                <a:cs typeface="Inter" pitchFamily="34" charset="-120"/>
              </a:rPr>
              <a:t>教育コスト負担の軽減</a:t>
            </a:r>
            <a:endParaRPr lang="en-US" sz="1050" dirty="0">
              <a:latin typeface="+mj-ea"/>
              <a:ea typeface="+mj-ea"/>
            </a:endParaRPr>
          </a:p>
        </p:txBody>
      </p:sp>
      <p:pic>
        <p:nvPicPr>
          <p:cNvPr id="74" name="図 73">
            <a:extLst>
              <a:ext uri="{FF2B5EF4-FFF2-40B4-BE49-F238E27FC236}">
                <a16:creationId xmlns:a16="http://schemas.microsoft.com/office/drawing/2014/main" id="{7797681B-D5DF-E0E4-7133-FEBB151F8FA5}"/>
              </a:ext>
            </a:extLst>
          </p:cNvPr>
          <p:cNvPicPr>
            <a:picLocks noChangeAspect="1"/>
          </p:cNvPicPr>
          <p:nvPr/>
        </p:nvPicPr>
        <p:blipFill>
          <a:blip r:embed="rId36"/>
          <a:stretch>
            <a:fillRect/>
          </a:stretch>
        </p:blipFill>
        <p:spPr>
          <a:xfrm>
            <a:off x="6399432" y="1109714"/>
            <a:ext cx="1634796" cy="397653"/>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9144000" cy="5103628"/>
          </a:xfrm>
          <a:prstGeom prst="rect">
            <a:avLst/>
          </a:prstGeom>
        </p:spPr>
      </p:pic>
      <p:pic>
        <p:nvPicPr>
          <p:cNvPr id="4" name="Image 2" descr="preencoded.png"/>
          <p:cNvPicPr>
            <a:picLocks noChangeAspect="1"/>
          </p:cNvPicPr>
          <p:nvPr/>
        </p:nvPicPr>
        <p:blipFill>
          <a:blip r:embed="rId4"/>
          <a:stretch>
            <a:fillRect/>
          </a:stretch>
        </p:blipFill>
        <p:spPr>
          <a:xfrm>
            <a:off x="4606917" y="1619804"/>
            <a:ext cx="2083317" cy="3226317"/>
          </a:xfrm>
          <a:prstGeom prst="rect">
            <a:avLst/>
          </a:prstGeom>
        </p:spPr>
      </p:pic>
      <p:pic>
        <p:nvPicPr>
          <p:cNvPr id="5" name="Image 3" descr="preencoded.png"/>
          <p:cNvPicPr>
            <a:picLocks noChangeAspect="1"/>
          </p:cNvPicPr>
          <p:nvPr/>
        </p:nvPicPr>
        <p:blipFill>
          <a:blip r:embed="rId5"/>
          <a:stretch>
            <a:fillRect/>
          </a:stretch>
        </p:blipFill>
        <p:spPr>
          <a:xfrm>
            <a:off x="5867843" y="3419032"/>
            <a:ext cx="345558" cy="385430"/>
          </a:xfrm>
          <a:prstGeom prst="rect">
            <a:avLst/>
          </a:prstGeom>
        </p:spPr>
      </p:pic>
      <p:pic>
        <p:nvPicPr>
          <p:cNvPr id="6" name="Image 4" descr="preencoded.png"/>
          <p:cNvPicPr>
            <a:picLocks noChangeAspect="1"/>
          </p:cNvPicPr>
          <p:nvPr/>
        </p:nvPicPr>
        <p:blipFill>
          <a:blip r:embed="rId6"/>
          <a:stretch>
            <a:fillRect/>
          </a:stretch>
        </p:blipFill>
        <p:spPr>
          <a:xfrm>
            <a:off x="5605353" y="3422356"/>
            <a:ext cx="242555" cy="242555"/>
          </a:xfrm>
          <a:prstGeom prst="rect">
            <a:avLst/>
          </a:prstGeom>
        </p:spPr>
      </p:pic>
      <p:pic>
        <p:nvPicPr>
          <p:cNvPr id="7" name="Image 5" descr="preencoded.png"/>
          <p:cNvPicPr>
            <a:picLocks noChangeAspect="1"/>
          </p:cNvPicPr>
          <p:nvPr/>
        </p:nvPicPr>
        <p:blipFill>
          <a:blip r:embed="rId7"/>
          <a:stretch>
            <a:fillRect/>
          </a:stretch>
        </p:blipFill>
        <p:spPr>
          <a:xfrm>
            <a:off x="5170082" y="2797693"/>
            <a:ext cx="378785" cy="1003448"/>
          </a:xfrm>
          <a:prstGeom prst="rect">
            <a:avLst/>
          </a:prstGeom>
        </p:spPr>
      </p:pic>
      <p:sp>
        <p:nvSpPr>
          <p:cNvPr id="8" name="Text 0"/>
          <p:cNvSpPr/>
          <p:nvPr/>
        </p:nvSpPr>
        <p:spPr>
          <a:xfrm>
            <a:off x="4910914" y="3927402"/>
            <a:ext cx="1528430" cy="644599"/>
          </a:xfrm>
          <a:prstGeom prst="rect">
            <a:avLst/>
          </a:prstGeom>
          <a:noFill/>
          <a:ln/>
        </p:spPr>
        <p:txBody>
          <a:bodyPr wrap="none" lIns="0" tIns="0" rIns="0" bIns="0" rtlCol="0" anchor="ctr">
            <a:normAutofit/>
          </a:bodyPr>
          <a:lstStyle/>
          <a:p>
            <a:r>
              <a:rPr lang="en-US" sz="808" b="1" dirty="0">
                <a:solidFill>
                  <a:srgbClr val="403E3A"/>
                </a:solidFill>
                <a:latin typeface="+mj-ea"/>
                <a:ea typeface="+mj-ea"/>
                <a:cs typeface="Inter" pitchFamily="34" charset="-120"/>
              </a:rPr>
              <a:t>特定技能への移行は「</a:t>
            </a:r>
            <a:r>
              <a:rPr lang="en-US" altLang="ja-JP" sz="808" b="1" dirty="0">
                <a:solidFill>
                  <a:srgbClr val="403E3A"/>
                </a:solidFill>
                <a:latin typeface="+mj-ea"/>
                <a:ea typeface="+mj-ea"/>
                <a:cs typeface="Inter" pitchFamily="34" charset="-120"/>
              </a:rPr>
              <a:t>A2</a:t>
            </a:r>
            <a:r>
              <a:rPr lang="en-US" sz="808" b="1" dirty="0">
                <a:solidFill>
                  <a:srgbClr val="403E3A"/>
                </a:solidFill>
                <a:latin typeface="+mj-ea"/>
                <a:ea typeface="+mj-ea"/>
                <a:cs typeface="Inter" pitchFamily="34" charset="-120"/>
              </a:rPr>
              <a:t>十技能</a:t>
            </a:r>
            <a:endParaRPr lang="en-US" sz="808" dirty="0">
              <a:latin typeface="+mj-ea"/>
              <a:ea typeface="+mj-ea"/>
            </a:endParaRPr>
          </a:p>
          <a:p>
            <a:r>
              <a:rPr lang="en-US" sz="808" b="1" dirty="0" err="1">
                <a:solidFill>
                  <a:srgbClr val="403E3A"/>
                </a:solidFill>
                <a:latin typeface="+mj-ea"/>
                <a:ea typeface="+mj-ea"/>
                <a:cs typeface="Inter" pitchFamily="34" charset="-120"/>
              </a:rPr>
              <a:t>検定</a:t>
            </a:r>
            <a:r>
              <a:rPr lang="en-US" sz="808" b="1" dirty="0">
                <a:solidFill>
                  <a:srgbClr val="403E3A"/>
                </a:solidFill>
                <a:latin typeface="+mj-ea"/>
                <a:ea typeface="+mj-ea"/>
                <a:cs typeface="Inter" pitchFamily="34" charset="-120"/>
              </a:rPr>
              <a:t>」</a:t>
            </a:r>
            <a:r>
              <a:rPr lang="ja-JP" altLang="en-US" sz="808" b="1" dirty="0">
                <a:solidFill>
                  <a:srgbClr val="403E3A"/>
                </a:solidFill>
                <a:latin typeface="+mj-ea"/>
                <a:ea typeface="+mj-ea"/>
                <a:cs typeface="Inter" pitchFamily="34" charset="-120"/>
              </a:rPr>
              <a:t>合格</a:t>
            </a:r>
            <a:r>
              <a:rPr lang="en-US" sz="808" b="1" dirty="0" err="1">
                <a:solidFill>
                  <a:srgbClr val="403E3A"/>
                </a:solidFill>
                <a:latin typeface="+mj-ea"/>
                <a:ea typeface="+mj-ea"/>
                <a:cs typeface="Inter" pitchFamily="34" charset="-120"/>
              </a:rPr>
              <a:t>が必須。不合格によ</a:t>
            </a:r>
            <a:endParaRPr lang="en-US" sz="808" dirty="0">
              <a:latin typeface="+mj-ea"/>
              <a:ea typeface="+mj-ea"/>
            </a:endParaRPr>
          </a:p>
          <a:p>
            <a:r>
              <a:rPr lang="en-US" sz="808" b="1" dirty="0">
                <a:solidFill>
                  <a:srgbClr val="403E3A"/>
                </a:solidFill>
                <a:latin typeface="+mj-ea"/>
                <a:ea typeface="+mj-ea"/>
                <a:cs typeface="Inter" pitchFamily="34" charset="-120"/>
              </a:rPr>
              <a:t>る帰国は、全ての投資が無に帰</a:t>
            </a:r>
            <a:endParaRPr lang="en-US" sz="808" dirty="0">
              <a:latin typeface="+mj-ea"/>
              <a:ea typeface="+mj-ea"/>
            </a:endParaRPr>
          </a:p>
          <a:p>
            <a:r>
              <a:rPr lang="en-US" sz="808" b="1" dirty="0">
                <a:solidFill>
                  <a:srgbClr val="403E3A"/>
                </a:solidFill>
                <a:latin typeface="+mj-ea"/>
                <a:ea typeface="+mj-ea"/>
                <a:cs typeface="Inter" pitchFamily="34" charset="-120"/>
              </a:rPr>
              <a:t>すことを意味する。</a:t>
            </a:r>
            <a:endParaRPr lang="en-US" sz="808" dirty="0">
              <a:latin typeface="+mj-ea"/>
              <a:ea typeface="+mj-ea"/>
            </a:endParaRPr>
          </a:p>
        </p:txBody>
      </p:sp>
      <p:sp>
        <p:nvSpPr>
          <p:cNvPr id="9" name="Text 1"/>
          <p:cNvSpPr/>
          <p:nvPr/>
        </p:nvSpPr>
        <p:spPr>
          <a:xfrm>
            <a:off x="5306312" y="1886449"/>
            <a:ext cx="1083192" cy="644599"/>
          </a:xfrm>
          <a:prstGeom prst="rect">
            <a:avLst/>
          </a:prstGeom>
          <a:noFill/>
          <a:ln/>
        </p:spPr>
        <p:txBody>
          <a:bodyPr wrap="none" lIns="0" tIns="0" rIns="0" bIns="0" rtlCol="0" anchor="ctr">
            <a:normAutofit/>
          </a:bodyPr>
          <a:lstStyle/>
          <a:p>
            <a:r>
              <a:rPr lang="en-US" altLang="ja-JP" sz="1200" b="1" dirty="0">
                <a:solidFill>
                  <a:srgbClr val="282825"/>
                </a:solidFill>
                <a:latin typeface="+mj-ea"/>
                <a:ea typeface="+mj-ea"/>
                <a:cs typeface="Inter" pitchFamily="34" charset="-120"/>
              </a:rPr>
              <a:t>「</a:t>
            </a:r>
            <a:r>
              <a:rPr lang="en-US" altLang="ja-JP" sz="1200" b="1" dirty="0" err="1">
                <a:solidFill>
                  <a:srgbClr val="282825"/>
                </a:solidFill>
                <a:latin typeface="+mj-ea"/>
                <a:ea typeface="+mj-ea"/>
                <a:cs typeface="Inter" pitchFamily="34" charset="-120"/>
              </a:rPr>
              <a:t>不合格」による</a:t>
            </a:r>
            <a:endParaRPr lang="en-US" altLang="ja-JP" sz="1200" dirty="0">
              <a:latin typeface="+mj-ea"/>
              <a:ea typeface="+mj-ea"/>
            </a:endParaRPr>
          </a:p>
          <a:p>
            <a:r>
              <a:rPr lang="en-US" altLang="ja-JP" sz="1200" b="1" dirty="0" err="1">
                <a:solidFill>
                  <a:srgbClr val="2B2B28"/>
                </a:solidFill>
                <a:latin typeface="+mj-ea"/>
                <a:ea typeface="+mj-ea"/>
                <a:cs typeface="Inter" pitchFamily="34" charset="-120"/>
              </a:rPr>
              <a:t>投資損失の</a:t>
            </a:r>
            <a:endParaRPr lang="en-US" altLang="ja-JP" sz="1200" dirty="0">
              <a:latin typeface="+mj-ea"/>
              <a:ea typeface="+mj-ea"/>
            </a:endParaRPr>
          </a:p>
          <a:p>
            <a:r>
              <a:rPr lang="en-US" sz="1230" b="1" dirty="0" err="1">
                <a:solidFill>
                  <a:srgbClr val="363534"/>
                </a:solidFill>
                <a:latin typeface="+mj-ea"/>
                <a:ea typeface="+mj-ea"/>
                <a:cs typeface="Inter" pitchFamily="34" charset="-120"/>
              </a:rPr>
              <a:t>プレッ</a:t>
            </a:r>
            <a:r>
              <a:rPr lang="ja-JP" altLang="en-US" sz="1230" b="1" dirty="0">
                <a:solidFill>
                  <a:srgbClr val="363534"/>
                </a:solidFill>
                <a:latin typeface="+mj-ea"/>
                <a:ea typeface="+mj-ea"/>
                <a:cs typeface="Inter" pitchFamily="34" charset="-120"/>
              </a:rPr>
              <a:t>シャ</a:t>
            </a:r>
            <a:r>
              <a:rPr lang="en-US" sz="1230" b="1" dirty="0">
                <a:solidFill>
                  <a:srgbClr val="363534"/>
                </a:solidFill>
                <a:latin typeface="+mj-ea"/>
                <a:ea typeface="+mj-ea"/>
                <a:cs typeface="Inter" pitchFamily="34" charset="-120"/>
              </a:rPr>
              <a:t>ー</a:t>
            </a:r>
            <a:endParaRPr lang="en-US" sz="1230" dirty="0">
              <a:latin typeface="+mj-ea"/>
              <a:ea typeface="+mj-ea"/>
            </a:endParaRPr>
          </a:p>
        </p:txBody>
      </p:sp>
      <p:sp>
        <p:nvSpPr>
          <p:cNvPr id="10" name="Text 2"/>
          <p:cNvSpPr/>
          <p:nvPr/>
        </p:nvSpPr>
        <p:spPr>
          <a:xfrm>
            <a:off x="5349506" y="1913861"/>
            <a:ext cx="863895" cy="465175"/>
          </a:xfrm>
          <a:prstGeom prst="rect">
            <a:avLst/>
          </a:prstGeom>
          <a:noFill/>
          <a:ln/>
        </p:spPr>
        <p:txBody>
          <a:bodyPr wrap="none" lIns="0" tIns="0" rIns="0" bIns="0" rtlCol="0" anchor="ctr">
            <a:normAutofit/>
          </a:bodyPr>
          <a:lstStyle/>
          <a:p>
            <a:endParaRPr lang="en-US" sz="1350" dirty="0">
              <a:latin typeface="+mj-ea"/>
              <a:ea typeface="+mj-ea"/>
            </a:endParaRPr>
          </a:p>
        </p:txBody>
      </p:sp>
      <p:sp>
        <p:nvSpPr>
          <p:cNvPr id="11" name="Text 3"/>
          <p:cNvSpPr/>
          <p:nvPr/>
        </p:nvSpPr>
        <p:spPr>
          <a:xfrm>
            <a:off x="5366119" y="1907216"/>
            <a:ext cx="1123064" cy="242555"/>
          </a:xfrm>
          <a:prstGeom prst="rect">
            <a:avLst/>
          </a:prstGeom>
          <a:noFill/>
          <a:ln/>
        </p:spPr>
        <p:txBody>
          <a:bodyPr wrap="none" lIns="0" tIns="0" rIns="0" bIns="0" rtlCol="0" anchor="ctr">
            <a:normAutofit/>
          </a:bodyPr>
          <a:lstStyle/>
          <a:p>
            <a:endParaRPr lang="en-US" sz="1091" dirty="0">
              <a:latin typeface="+mj-ea"/>
              <a:ea typeface="+mj-ea"/>
            </a:endParaRPr>
          </a:p>
        </p:txBody>
      </p:sp>
      <p:sp>
        <p:nvSpPr>
          <p:cNvPr id="12" name="Text 4"/>
          <p:cNvSpPr/>
          <p:nvPr/>
        </p:nvSpPr>
        <p:spPr>
          <a:xfrm>
            <a:off x="4830950" y="1906703"/>
            <a:ext cx="405366" cy="770860"/>
          </a:xfrm>
          <a:prstGeom prst="rect">
            <a:avLst/>
          </a:prstGeom>
          <a:noFill/>
          <a:ln/>
        </p:spPr>
        <p:txBody>
          <a:bodyPr wrap="none" lIns="0" tIns="0" rIns="0" bIns="0" rtlCol="0" anchor="ctr">
            <a:normAutofit lnSpcReduction="10000"/>
          </a:bodyPr>
          <a:lstStyle/>
          <a:p>
            <a:r>
              <a:rPr lang="en-US" sz="5259" dirty="0">
                <a:solidFill>
                  <a:srgbClr val="2B4D67"/>
                </a:solidFill>
                <a:latin typeface="+mj-ea"/>
                <a:ea typeface="+mj-ea"/>
                <a:cs typeface="Inter" pitchFamily="34" charset="-120"/>
              </a:rPr>
              <a:t>3</a:t>
            </a:r>
            <a:endParaRPr lang="en-US" sz="5259" dirty="0">
              <a:latin typeface="+mj-ea"/>
              <a:ea typeface="+mj-ea"/>
            </a:endParaRPr>
          </a:p>
        </p:txBody>
      </p:sp>
      <p:pic>
        <p:nvPicPr>
          <p:cNvPr id="13" name="Image 6" descr="preencoded.png"/>
          <p:cNvPicPr>
            <a:picLocks noChangeAspect="1"/>
          </p:cNvPicPr>
          <p:nvPr/>
        </p:nvPicPr>
        <p:blipFill>
          <a:blip r:embed="rId8"/>
          <a:stretch>
            <a:fillRect/>
          </a:stretch>
        </p:blipFill>
        <p:spPr>
          <a:xfrm>
            <a:off x="6811484" y="1628110"/>
            <a:ext cx="2046767" cy="3272834"/>
          </a:xfrm>
          <a:prstGeom prst="rect">
            <a:avLst/>
          </a:prstGeom>
        </p:spPr>
      </p:pic>
      <p:pic>
        <p:nvPicPr>
          <p:cNvPr id="14" name="Image 7" descr="preencoded.png"/>
          <p:cNvPicPr>
            <a:picLocks noChangeAspect="1"/>
          </p:cNvPicPr>
          <p:nvPr/>
        </p:nvPicPr>
        <p:blipFill>
          <a:blip r:embed="rId9"/>
          <a:stretch>
            <a:fillRect/>
          </a:stretch>
        </p:blipFill>
        <p:spPr>
          <a:xfrm>
            <a:off x="7260044" y="2797693"/>
            <a:ext cx="1166259" cy="1003448"/>
          </a:xfrm>
          <a:prstGeom prst="rect">
            <a:avLst/>
          </a:prstGeom>
        </p:spPr>
      </p:pic>
      <p:sp>
        <p:nvSpPr>
          <p:cNvPr id="15" name="Text 5"/>
          <p:cNvSpPr/>
          <p:nvPr/>
        </p:nvSpPr>
        <p:spPr>
          <a:xfrm>
            <a:off x="7090587" y="3934048"/>
            <a:ext cx="1505172" cy="637953"/>
          </a:xfrm>
          <a:prstGeom prst="rect">
            <a:avLst/>
          </a:prstGeom>
          <a:noFill/>
          <a:ln/>
        </p:spPr>
        <p:txBody>
          <a:bodyPr wrap="none" lIns="0" tIns="0" rIns="0" bIns="0" rtlCol="0" anchor="ctr">
            <a:normAutofit/>
          </a:bodyPr>
          <a:lstStyle/>
          <a:p>
            <a:r>
              <a:rPr lang="en-US" sz="829" b="1" dirty="0">
                <a:solidFill>
                  <a:srgbClr val="41403C"/>
                </a:solidFill>
                <a:latin typeface="+mj-ea"/>
                <a:ea typeface="+mj-ea"/>
                <a:cs typeface="Inter" pitchFamily="34" charset="-120"/>
              </a:rPr>
              <a:t>一定条件での転緒が解禁。質の</a:t>
            </a:r>
            <a:endParaRPr lang="en-US" sz="829" dirty="0">
              <a:latin typeface="+mj-ea"/>
              <a:ea typeface="+mj-ea"/>
            </a:endParaRPr>
          </a:p>
          <a:p>
            <a:r>
              <a:rPr lang="en-US" sz="829" b="1" dirty="0">
                <a:solidFill>
                  <a:srgbClr val="41403C"/>
                </a:solidFill>
                <a:latin typeface="+mj-ea"/>
                <a:ea typeface="+mj-ea"/>
                <a:cs typeface="Inter" pitchFamily="34" charset="-120"/>
              </a:rPr>
              <a:t>高い教育提供によるエンゲージ</a:t>
            </a:r>
            <a:endParaRPr lang="en-US" sz="829" dirty="0">
              <a:latin typeface="+mj-ea"/>
              <a:ea typeface="+mj-ea"/>
            </a:endParaRPr>
          </a:p>
          <a:p>
            <a:r>
              <a:rPr lang="en-US" sz="829" b="1" dirty="0">
                <a:solidFill>
                  <a:srgbClr val="41403C"/>
                </a:solidFill>
                <a:latin typeface="+mj-ea"/>
                <a:ea typeface="+mj-ea"/>
                <a:cs typeface="Inter" pitchFamily="34" charset="-120"/>
              </a:rPr>
              <a:t>メント向上が、最強の流出防止</a:t>
            </a:r>
            <a:endParaRPr lang="en-US" sz="829" dirty="0">
              <a:latin typeface="+mj-ea"/>
              <a:ea typeface="+mj-ea"/>
            </a:endParaRPr>
          </a:p>
          <a:p>
            <a:r>
              <a:rPr lang="en-US" sz="829" b="1" dirty="0">
                <a:solidFill>
                  <a:srgbClr val="41403C"/>
                </a:solidFill>
                <a:latin typeface="+mj-ea"/>
                <a:ea typeface="+mj-ea"/>
                <a:cs typeface="Inter" pitchFamily="34" charset="-120"/>
              </a:rPr>
              <a:t>策となる。</a:t>
            </a:r>
            <a:endParaRPr lang="en-US" sz="829" dirty="0">
              <a:latin typeface="+mj-ea"/>
              <a:ea typeface="+mj-ea"/>
            </a:endParaRPr>
          </a:p>
        </p:txBody>
      </p:sp>
      <p:sp>
        <p:nvSpPr>
          <p:cNvPr id="16" name="Text 6"/>
          <p:cNvSpPr/>
          <p:nvPr/>
        </p:nvSpPr>
        <p:spPr>
          <a:xfrm>
            <a:off x="7500123" y="1845746"/>
            <a:ext cx="1109773" cy="734311"/>
          </a:xfrm>
          <a:prstGeom prst="rect">
            <a:avLst/>
          </a:prstGeom>
          <a:noFill/>
          <a:ln/>
        </p:spPr>
        <p:txBody>
          <a:bodyPr wrap="none" lIns="0" tIns="0" rIns="0" bIns="0" rtlCol="0" anchor="ctr">
            <a:normAutofit/>
          </a:bodyPr>
          <a:lstStyle/>
          <a:p>
            <a:r>
              <a:rPr lang="en-US" altLang="ja-JP" sz="1200" b="1" dirty="0">
                <a:solidFill>
                  <a:srgbClr val="272724"/>
                </a:solidFill>
                <a:latin typeface="+mj-ea"/>
                <a:ea typeface="+mj-ea"/>
                <a:cs typeface="Inter" pitchFamily="34" charset="-120"/>
              </a:rPr>
              <a:t>「</a:t>
            </a:r>
            <a:r>
              <a:rPr lang="en-US" altLang="ja-JP" sz="1200" b="1" dirty="0" err="1">
                <a:solidFill>
                  <a:srgbClr val="272724"/>
                </a:solidFill>
                <a:latin typeface="+mj-ea"/>
                <a:ea typeface="+mj-ea"/>
                <a:cs typeface="Inter" pitchFamily="34" charset="-120"/>
              </a:rPr>
              <a:t>転籍</a:t>
            </a:r>
            <a:r>
              <a:rPr lang="en-US" altLang="ja-JP" sz="1200" b="1" dirty="0">
                <a:solidFill>
                  <a:srgbClr val="272724"/>
                </a:solidFill>
                <a:latin typeface="+mj-ea"/>
                <a:ea typeface="+mj-ea"/>
                <a:cs typeface="Inter" pitchFamily="34" charset="-120"/>
              </a:rPr>
              <a:t>(</a:t>
            </a:r>
            <a:r>
              <a:rPr lang="en-US" altLang="ja-JP" sz="1200" b="1" dirty="0" err="1">
                <a:solidFill>
                  <a:srgbClr val="272724"/>
                </a:solidFill>
                <a:latin typeface="+mj-ea"/>
                <a:ea typeface="+mj-ea"/>
                <a:cs typeface="Inter" pitchFamily="34" charset="-120"/>
              </a:rPr>
              <a:t>転職</a:t>
            </a:r>
            <a:r>
              <a:rPr lang="en-US" altLang="ja-JP" sz="1200" b="1" dirty="0">
                <a:solidFill>
                  <a:srgbClr val="272724"/>
                </a:solidFill>
                <a:latin typeface="+mj-ea"/>
                <a:ea typeface="+mj-ea"/>
                <a:cs typeface="Inter" pitchFamily="34" charset="-120"/>
              </a:rPr>
              <a:t>)」</a:t>
            </a:r>
            <a:endParaRPr lang="en-US" altLang="ja-JP" sz="1200" dirty="0">
              <a:latin typeface="+mj-ea"/>
              <a:ea typeface="+mj-ea"/>
            </a:endParaRPr>
          </a:p>
          <a:p>
            <a:r>
              <a:rPr lang="en-US" altLang="ja-JP" sz="1200" b="1" dirty="0" err="1">
                <a:solidFill>
                  <a:srgbClr val="292926"/>
                </a:solidFill>
                <a:latin typeface="+mj-ea"/>
                <a:ea typeface="+mj-ea"/>
                <a:cs typeface="Inter" pitchFamily="34" charset="-120"/>
              </a:rPr>
              <a:t>解禁による</a:t>
            </a:r>
            <a:endParaRPr lang="en-US" altLang="ja-JP" sz="1200" dirty="0">
              <a:latin typeface="+mj-ea"/>
              <a:ea typeface="+mj-ea"/>
            </a:endParaRPr>
          </a:p>
          <a:p>
            <a:r>
              <a:rPr lang="en-US" sz="1200" b="1" dirty="0" err="1">
                <a:solidFill>
                  <a:srgbClr val="353432"/>
                </a:solidFill>
                <a:latin typeface="+mj-ea"/>
                <a:ea typeface="+mj-ea"/>
                <a:cs typeface="Inter" pitchFamily="34" charset="-120"/>
              </a:rPr>
              <a:t>人材流出リスク</a:t>
            </a:r>
            <a:endParaRPr lang="en-US" sz="1200" dirty="0">
              <a:latin typeface="+mj-ea"/>
              <a:ea typeface="+mj-ea"/>
            </a:endParaRPr>
          </a:p>
        </p:txBody>
      </p:sp>
      <p:sp>
        <p:nvSpPr>
          <p:cNvPr id="17" name="Text 7"/>
          <p:cNvSpPr/>
          <p:nvPr/>
        </p:nvSpPr>
        <p:spPr>
          <a:xfrm>
            <a:off x="7525859" y="2163062"/>
            <a:ext cx="817378" cy="215974"/>
          </a:xfrm>
          <a:prstGeom prst="rect">
            <a:avLst/>
          </a:prstGeom>
          <a:noFill/>
          <a:ln/>
        </p:spPr>
        <p:txBody>
          <a:bodyPr wrap="none" lIns="0" tIns="0" rIns="0" bIns="0" rtlCol="0" anchor="ctr">
            <a:normAutofit/>
          </a:bodyPr>
          <a:lstStyle/>
          <a:p>
            <a:endParaRPr lang="en-US" sz="1277" dirty="0">
              <a:latin typeface="+mj-ea"/>
              <a:ea typeface="+mj-ea"/>
            </a:endParaRPr>
          </a:p>
        </p:txBody>
      </p:sp>
      <p:sp>
        <p:nvSpPr>
          <p:cNvPr id="18" name="Text 8"/>
          <p:cNvSpPr/>
          <p:nvPr/>
        </p:nvSpPr>
        <p:spPr>
          <a:xfrm>
            <a:off x="7539149" y="1913861"/>
            <a:ext cx="1013416" cy="232587"/>
          </a:xfrm>
          <a:prstGeom prst="rect">
            <a:avLst/>
          </a:prstGeom>
          <a:noFill/>
          <a:ln/>
        </p:spPr>
        <p:txBody>
          <a:bodyPr wrap="none" lIns="0" tIns="0" rIns="0" bIns="0" rtlCol="0" anchor="ctr">
            <a:normAutofit/>
          </a:bodyPr>
          <a:lstStyle/>
          <a:p>
            <a:endParaRPr lang="en-US" sz="1190" dirty="0">
              <a:latin typeface="+mj-ea"/>
              <a:ea typeface="+mj-ea"/>
            </a:endParaRPr>
          </a:p>
        </p:txBody>
      </p:sp>
      <p:sp>
        <p:nvSpPr>
          <p:cNvPr id="19" name="Text 9"/>
          <p:cNvSpPr/>
          <p:nvPr/>
        </p:nvSpPr>
        <p:spPr>
          <a:xfrm>
            <a:off x="7052349" y="1906703"/>
            <a:ext cx="431948" cy="734311"/>
          </a:xfrm>
          <a:prstGeom prst="rect">
            <a:avLst/>
          </a:prstGeom>
          <a:noFill/>
          <a:ln/>
        </p:spPr>
        <p:txBody>
          <a:bodyPr wrap="none" lIns="0" tIns="0" rIns="0" bIns="0" rtlCol="0" anchor="ctr">
            <a:normAutofit fontScale="92500" lnSpcReduction="10000"/>
          </a:bodyPr>
          <a:lstStyle/>
          <a:p>
            <a:r>
              <a:rPr lang="en-US" sz="5620" dirty="0">
                <a:solidFill>
                  <a:srgbClr val="284C66"/>
                </a:solidFill>
                <a:latin typeface="+mj-ea"/>
                <a:ea typeface="+mj-ea"/>
                <a:cs typeface="Inter" pitchFamily="34" charset="-120"/>
              </a:rPr>
              <a:t>4</a:t>
            </a:r>
            <a:endParaRPr lang="en-US" sz="5620" dirty="0">
              <a:latin typeface="+mj-ea"/>
              <a:ea typeface="+mj-ea"/>
            </a:endParaRPr>
          </a:p>
        </p:txBody>
      </p:sp>
      <p:pic>
        <p:nvPicPr>
          <p:cNvPr id="20" name="Image 8" descr="preencoded.png"/>
          <p:cNvPicPr>
            <a:picLocks noChangeAspect="1"/>
          </p:cNvPicPr>
          <p:nvPr/>
        </p:nvPicPr>
        <p:blipFill>
          <a:blip r:embed="rId10"/>
          <a:stretch>
            <a:fillRect/>
          </a:stretch>
        </p:blipFill>
        <p:spPr>
          <a:xfrm>
            <a:off x="6588864" y="2126513"/>
            <a:ext cx="342235" cy="2212901"/>
          </a:xfrm>
          <a:prstGeom prst="rect">
            <a:avLst/>
          </a:prstGeom>
        </p:spPr>
      </p:pic>
      <p:pic>
        <p:nvPicPr>
          <p:cNvPr id="21" name="Image 9" descr="preencoded.png"/>
          <p:cNvPicPr>
            <a:picLocks noChangeAspect="1"/>
          </p:cNvPicPr>
          <p:nvPr/>
        </p:nvPicPr>
        <p:blipFill>
          <a:blip r:embed="rId11"/>
          <a:stretch>
            <a:fillRect/>
          </a:stretch>
        </p:blipFill>
        <p:spPr>
          <a:xfrm>
            <a:off x="279105" y="1628111"/>
            <a:ext cx="2089962" cy="3222994"/>
          </a:xfrm>
          <a:prstGeom prst="rect">
            <a:avLst/>
          </a:prstGeom>
        </p:spPr>
      </p:pic>
      <p:pic>
        <p:nvPicPr>
          <p:cNvPr id="22" name="Image 10" descr="preencoded.png"/>
          <p:cNvPicPr>
            <a:picLocks noChangeAspect="1"/>
          </p:cNvPicPr>
          <p:nvPr/>
        </p:nvPicPr>
        <p:blipFill>
          <a:blip r:embed="rId12"/>
          <a:stretch>
            <a:fillRect/>
          </a:stretch>
        </p:blipFill>
        <p:spPr>
          <a:xfrm>
            <a:off x="857251" y="2784402"/>
            <a:ext cx="1010093" cy="1016738"/>
          </a:xfrm>
          <a:prstGeom prst="rect">
            <a:avLst/>
          </a:prstGeom>
        </p:spPr>
      </p:pic>
      <p:sp>
        <p:nvSpPr>
          <p:cNvPr id="23" name="Text 10"/>
          <p:cNvSpPr/>
          <p:nvPr/>
        </p:nvSpPr>
        <p:spPr>
          <a:xfrm>
            <a:off x="621341" y="3930724"/>
            <a:ext cx="1475267" cy="495078"/>
          </a:xfrm>
          <a:prstGeom prst="rect">
            <a:avLst/>
          </a:prstGeom>
          <a:noFill/>
          <a:ln/>
        </p:spPr>
        <p:txBody>
          <a:bodyPr wrap="none" lIns="0" tIns="0" rIns="0" bIns="0" rtlCol="0" anchor="ctr">
            <a:normAutofit/>
          </a:bodyPr>
          <a:lstStyle/>
          <a:p>
            <a:r>
              <a:rPr lang="en-US" sz="819" b="1" dirty="0" err="1">
                <a:solidFill>
                  <a:srgbClr val="403E3B"/>
                </a:solidFill>
                <a:latin typeface="+mj-ea"/>
                <a:ea typeface="+mj-ea"/>
                <a:cs typeface="Inter" pitchFamily="34" charset="-120"/>
              </a:rPr>
              <a:t>教育費は企業負担となるが</a:t>
            </a:r>
            <a:r>
              <a:rPr lang="en-US" sz="819" b="1" dirty="0">
                <a:solidFill>
                  <a:srgbClr val="403E3B"/>
                </a:solidFill>
                <a:latin typeface="+mj-ea"/>
                <a:ea typeface="+mj-ea"/>
                <a:cs typeface="Inter" pitchFamily="34" charset="-120"/>
              </a:rPr>
              <a:t>、</a:t>
            </a:r>
            <a:r>
              <a:rPr lang="ja-JP" altLang="en-US" sz="819" b="1" dirty="0">
                <a:solidFill>
                  <a:srgbClr val="403E3B"/>
                </a:solidFill>
                <a:latin typeface="+mj-ea"/>
                <a:ea typeface="+mj-ea"/>
                <a:cs typeface="Inter" pitchFamily="34" charset="-120"/>
              </a:rPr>
              <a:t>自社</a:t>
            </a:r>
            <a:endParaRPr lang="en-US" altLang="ja-JP" sz="819" b="1" dirty="0">
              <a:solidFill>
                <a:srgbClr val="403E3B"/>
              </a:solidFill>
              <a:latin typeface="+mj-ea"/>
              <a:ea typeface="+mj-ea"/>
              <a:cs typeface="Inter" pitchFamily="34" charset="-120"/>
            </a:endParaRPr>
          </a:p>
          <a:p>
            <a:r>
              <a:rPr lang="en-US" sz="819" b="1" dirty="0" err="1">
                <a:solidFill>
                  <a:srgbClr val="403E3B"/>
                </a:solidFill>
                <a:latin typeface="+mj-ea"/>
                <a:ea typeface="+mj-ea"/>
                <a:cs typeface="Inter" pitchFamily="34" charset="-120"/>
              </a:rPr>
              <a:t>で育てることこそが長期的な</a:t>
            </a:r>
            <a:endParaRPr lang="en-US" sz="819" dirty="0">
              <a:latin typeface="+mj-ea"/>
              <a:ea typeface="+mj-ea"/>
            </a:endParaRPr>
          </a:p>
          <a:p>
            <a:r>
              <a:rPr lang="en-US" sz="819" b="1" dirty="0">
                <a:solidFill>
                  <a:srgbClr val="403E3B"/>
                </a:solidFill>
                <a:latin typeface="+mj-ea"/>
                <a:ea typeface="+mj-ea"/>
                <a:cs typeface="Inter" pitchFamily="34" charset="-120"/>
              </a:rPr>
              <a:t>経営安定への唯一のルート。</a:t>
            </a:r>
            <a:endParaRPr lang="en-US" sz="819" dirty="0">
              <a:latin typeface="+mj-ea"/>
              <a:ea typeface="+mj-ea"/>
            </a:endParaRPr>
          </a:p>
        </p:txBody>
      </p:sp>
      <p:sp>
        <p:nvSpPr>
          <p:cNvPr id="24" name="Text 11"/>
          <p:cNvSpPr/>
          <p:nvPr/>
        </p:nvSpPr>
        <p:spPr>
          <a:xfrm>
            <a:off x="807893" y="1862359"/>
            <a:ext cx="1246003" cy="717698"/>
          </a:xfrm>
          <a:prstGeom prst="rect">
            <a:avLst/>
          </a:prstGeom>
          <a:noFill/>
          <a:ln/>
        </p:spPr>
        <p:txBody>
          <a:bodyPr wrap="none" lIns="0" tIns="0" rIns="0" bIns="0" rtlCol="0" anchor="ctr">
            <a:normAutofit/>
          </a:bodyPr>
          <a:lstStyle/>
          <a:p>
            <a:r>
              <a:rPr lang="en-US" sz="1190" b="1" dirty="0" err="1">
                <a:solidFill>
                  <a:srgbClr val="333230"/>
                </a:solidFill>
                <a:latin typeface="+mj-ea"/>
                <a:ea typeface="+mj-ea"/>
                <a:cs typeface="Inter" pitchFamily="34" charset="-120"/>
              </a:rPr>
              <a:t>教育コストの増大と</a:t>
            </a:r>
            <a:endParaRPr lang="en-US" sz="1190" b="1" dirty="0">
              <a:solidFill>
                <a:srgbClr val="333230"/>
              </a:solidFill>
              <a:latin typeface="+mj-ea"/>
              <a:ea typeface="+mj-ea"/>
              <a:cs typeface="Inter" pitchFamily="34" charset="-120"/>
            </a:endParaRPr>
          </a:p>
          <a:p>
            <a:r>
              <a:rPr lang="en-US" sz="1190" b="1" dirty="0">
                <a:solidFill>
                  <a:srgbClr val="333230"/>
                </a:solidFill>
                <a:latin typeface="+mj-ea"/>
                <a:ea typeface="+mj-ea"/>
                <a:cs typeface="Inter" pitchFamily="34" charset="-120"/>
              </a:rPr>
              <a:t>「</a:t>
            </a:r>
            <a:r>
              <a:rPr lang="en-US" sz="1190" b="1" dirty="0" err="1">
                <a:solidFill>
                  <a:srgbClr val="333230"/>
                </a:solidFill>
                <a:latin typeface="+mj-ea"/>
                <a:ea typeface="+mj-ea"/>
                <a:cs typeface="Inter" pitchFamily="34" charset="-120"/>
              </a:rPr>
              <a:t>真の投資対効果</a:t>
            </a:r>
            <a:r>
              <a:rPr lang="en-US" sz="1190" b="1" dirty="0">
                <a:solidFill>
                  <a:srgbClr val="333230"/>
                </a:solidFill>
                <a:latin typeface="+mj-ea"/>
                <a:ea typeface="+mj-ea"/>
                <a:cs typeface="Inter" pitchFamily="34" charset="-120"/>
              </a:rPr>
              <a:t>」</a:t>
            </a:r>
            <a:endParaRPr lang="en-US" sz="1190" dirty="0">
              <a:latin typeface="+mj-ea"/>
              <a:ea typeface="+mj-ea"/>
            </a:endParaRPr>
          </a:p>
        </p:txBody>
      </p:sp>
      <p:sp>
        <p:nvSpPr>
          <p:cNvPr id="25" name="Text 12"/>
          <p:cNvSpPr/>
          <p:nvPr/>
        </p:nvSpPr>
        <p:spPr>
          <a:xfrm>
            <a:off x="459041" y="1906703"/>
            <a:ext cx="272459" cy="734311"/>
          </a:xfrm>
          <a:prstGeom prst="rect">
            <a:avLst/>
          </a:prstGeom>
          <a:noFill/>
          <a:ln/>
        </p:spPr>
        <p:txBody>
          <a:bodyPr wrap="none" lIns="0" tIns="0" rIns="0" bIns="0" rtlCol="0" anchor="ctr">
            <a:normAutofit fontScale="92500" lnSpcReduction="10000"/>
          </a:bodyPr>
          <a:lstStyle/>
          <a:p>
            <a:r>
              <a:rPr lang="en-US" sz="5630" b="1" dirty="0">
                <a:solidFill>
                  <a:srgbClr val="264B68"/>
                </a:solidFill>
                <a:latin typeface="+mj-ea"/>
                <a:ea typeface="+mj-ea"/>
                <a:cs typeface="Inter" pitchFamily="34" charset="-120"/>
              </a:rPr>
              <a:t>1</a:t>
            </a:r>
            <a:endParaRPr lang="en-US" sz="5630" dirty="0">
              <a:latin typeface="+mj-ea"/>
              <a:ea typeface="+mj-ea"/>
            </a:endParaRPr>
          </a:p>
        </p:txBody>
      </p:sp>
      <p:pic>
        <p:nvPicPr>
          <p:cNvPr id="26" name="Image 11" descr="preencoded.png"/>
          <p:cNvPicPr>
            <a:picLocks noChangeAspect="1"/>
          </p:cNvPicPr>
          <p:nvPr/>
        </p:nvPicPr>
        <p:blipFill>
          <a:blip r:embed="rId13"/>
          <a:stretch>
            <a:fillRect/>
          </a:stretch>
        </p:blipFill>
        <p:spPr>
          <a:xfrm>
            <a:off x="2442167" y="1628111"/>
            <a:ext cx="2103253" cy="3226317"/>
          </a:xfrm>
          <a:prstGeom prst="rect">
            <a:avLst/>
          </a:prstGeom>
        </p:spPr>
      </p:pic>
      <p:pic>
        <p:nvPicPr>
          <p:cNvPr id="27" name="Image 12" descr="preencoded.png"/>
          <p:cNvPicPr>
            <a:picLocks noChangeAspect="1"/>
          </p:cNvPicPr>
          <p:nvPr/>
        </p:nvPicPr>
        <p:blipFill>
          <a:blip r:embed="rId14"/>
          <a:stretch>
            <a:fillRect/>
          </a:stretch>
        </p:blipFill>
        <p:spPr>
          <a:xfrm>
            <a:off x="3033603" y="2787724"/>
            <a:ext cx="1026706" cy="1016738"/>
          </a:xfrm>
          <a:prstGeom prst="rect">
            <a:avLst/>
          </a:prstGeom>
        </p:spPr>
      </p:pic>
      <p:sp>
        <p:nvSpPr>
          <p:cNvPr id="28" name="Text 13"/>
          <p:cNvSpPr/>
          <p:nvPr/>
        </p:nvSpPr>
        <p:spPr>
          <a:xfrm>
            <a:off x="2747853" y="3930724"/>
            <a:ext cx="1525108" cy="641276"/>
          </a:xfrm>
          <a:prstGeom prst="rect">
            <a:avLst/>
          </a:prstGeom>
          <a:noFill/>
          <a:ln/>
        </p:spPr>
        <p:txBody>
          <a:bodyPr wrap="none" lIns="0" tIns="0" rIns="0" bIns="0" rtlCol="0" anchor="ctr">
            <a:normAutofit/>
          </a:bodyPr>
          <a:lstStyle/>
          <a:p>
            <a:r>
              <a:rPr lang="en-US" sz="835" b="1" dirty="0">
                <a:solidFill>
                  <a:srgbClr val="42403D"/>
                </a:solidFill>
                <a:latin typeface="+mj-ea"/>
                <a:ea typeface="+mj-ea"/>
                <a:cs typeface="Inter" pitchFamily="34" charset="-120"/>
              </a:rPr>
              <a:t>報告義務は倍増。教育記録の欠</a:t>
            </a:r>
            <a:endParaRPr lang="en-US" sz="835" dirty="0">
              <a:latin typeface="+mj-ea"/>
              <a:ea typeface="+mj-ea"/>
            </a:endParaRPr>
          </a:p>
          <a:p>
            <a:r>
              <a:rPr lang="en-US" sz="835" b="1" dirty="0">
                <a:solidFill>
                  <a:srgbClr val="42403D"/>
                </a:solidFill>
                <a:latin typeface="+mj-ea"/>
                <a:ea typeface="+mj-ea"/>
                <a:cs typeface="Inter" pitchFamily="34" charset="-120"/>
              </a:rPr>
              <a:t>如は即座に監査対象となり、事</a:t>
            </a:r>
            <a:endParaRPr lang="en-US" sz="835" dirty="0">
              <a:latin typeface="+mj-ea"/>
              <a:ea typeface="+mj-ea"/>
            </a:endParaRPr>
          </a:p>
          <a:p>
            <a:r>
              <a:rPr lang="en-US" sz="835" b="1" dirty="0">
                <a:solidFill>
                  <a:srgbClr val="42403D"/>
                </a:solidFill>
                <a:latin typeface="+mj-ea"/>
                <a:ea typeface="+mj-ea"/>
                <a:cs typeface="Inter" pitchFamily="34" charset="-120"/>
              </a:rPr>
              <a:t>業停止等の重大な経営リスクを</a:t>
            </a:r>
            <a:endParaRPr lang="en-US" sz="835" dirty="0">
              <a:latin typeface="+mj-ea"/>
              <a:ea typeface="+mj-ea"/>
            </a:endParaRPr>
          </a:p>
          <a:p>
            <a:r>
              <a:rPr lang="en-US" sz="835" b="1" dirty="0">
                <a:solidFill>
                  <a:srgbClr val="42403D"/>
                </a:solidFill>
                <a:latin typeface="+mj-ea"/>
                <a:ea typeface="+mj-ea"/>
                <a:cs typeface="Inter" pitchFamily="34" charset="-120"/>
              </a:rPr>
              <a:t>招く。</a:t>
            </a:r>
            <a:endParaRPr lang="en-US" sz="835" dirty="0">
              <a:latin typeface="+mj-ea"/>
              <a:ea typeface="+mj-ea"/>
            </a:endParaRPr>
          </a:p>
        </p:txBody>
      </p:sp>
      <p:sp>
        <p:nvSpPr>
          <p:cNvPr id="29" name="Text 14"/>
          <p:cNvSpPr/>
          <p:nvPr/>
        </p:nvSpPr>
        <p:spPr>
          <a:xfrm>
            <a:off x="3199626" y="1906703"/>
            <a:ext cx="1103128" cy="641276"/>
          </a:xfrm>
          <a:prstGeom prst="rect">
            <a:avLst/>
          </a:prstGeom>
          <a:noFill/>
          <a:ln/>
        </p:spPr>
        <p:txBody>
          <a:bodyPr wrap="none" lIns="0" tIns="0" rIns="0" bIns="0" rtlCol="0" anchor="ctr">
            <a:normAutofit fontScale="92500" lnSpcReduction="10000"/>
          </a:bodyPr>
          <a:lstStyle/>
          <a:p>
            <a:r>
              <a:rPr lang="en-US" altLang="ja-JP" sz="1200" b="1" dirty="0" err="1">
                <a:solidFill>
                  <a:srgbClr val="2D2C2A"/>
                </a:solidFill>
                <a:latin typeface="+mj-ea"/>
                <a:ea typeface="+mj-ea"/>
                <a:cs typeface="Inter" pitchFamily="34" charset="-120"/>
              </a:rPr>
              <a:t>事務負担の</a:t>
            </a:r>
            <a:endParaRPr lang="en-US" altLang="ja-JP" sz="1200" dirty="0">
              <a:latin typeface="+mj-ea"/>
              <a:ea typeface="+mj-ea"/>
            </a:endParaRPr>
          </a:p>
          <a:p>
            <a:r>
              <a:rPr lang="en-US" altLang="ja-JP" sz="1200" b="1" dirty="0" err="1">
                <a:solidFill>
                  <a:srgbClr val="353533"/>
                </a:solidFill>
                <a:latin typeface="+mj-ea"/>
                <a:ea typeface="+mj-ea"/>
                <a:cs typeface="Inter" pitchFamily="34" charset="-120"/>
              </a:rPr>
              <a:t>複雑化と</a:t>
            </a:r>
            <a:endParaRPr lang="en-US" altLang="ja-JP" sz="1200" b="1" dirty="0">
              <a:solidFill>
                <a:srgbClr val="353533"/>
              </a:solidFill>
              <a:latin typeface="+mj-ea"/>
              <a:ea typeface="+mj-ea"/>
              <a:cs typeface="Inter" pitchFamily="34" charset="-120"/>
            </a:endParaRPr>
          </a:p>
          <a:p>
            <a:r>
              <a:rPr lang="en-US" altLang="ja-JP" sz="1200" b="1" dirty="0">
                <a:solidFill>
                  <a:srgbClr val="353533"/>
                </a:solidFill>
                <a:latin typeface="+mj-ea"/>
                <a:ea typeface="+mj-ea"/>
                <a:cs typeface="Inter" pitchFamily="34" charset="-120"/>
              </a:rPr>
              <a:t>「</a:t>
            </a:r>
            <a:r>
              <a:rPr lang="en-US" altLang="ja-JP" sz="1200" b="1" dirty="0" err="1">
                <a:solidFill>
                  <a:srgbClr val="353533"/>
                </a:solidFill>
                <a:latin typeface="+mj-ea"/>
                <a:ea typeface="+mj-ea"/>
                <a:cs typeface="Inter" pitchFamily="34" charset="-120"/>
              </a:rPr>
              <a:t>コン</a:t>
            </a:r>
            <a:r>
              <a:rPr lang="en-US" sz="1200" b="1" dirty="0" err="1">
                <a:solidFill>
                  <a:srgbClr val="383734"/>
                </a:solidFill>
                <a:latin typeface="+mj-ea"/>
                <a:ea typeface="+mj-ea"/>
                <a:cs typeface="Inter" pitchFamily="34" charset="-120"/>
              </a:rPr>
              <a:t>ライアンス</a:t>
            </a:r>
            <a:endParaRPr lang="en-US" sz="1200" b="1" dirty="0">
              <a:solidFill>
                <a:srgbClr val="383734"/>
              </a:solidFill>
              <a:latin typeface="+mj-ea"/>
              <a:ea typeface="+mj-ea"/>
              <a:cs typeface="Inter" pitchFamily="34" charset="-120"/>
            </a:endParaRPr>
          </a:p>
          <a:p>
            <a:r>
              <a:rPr lang="en-US" sz="1200" b="1" dirty="0" err="1">
                <a:solidFill>
                  <a:srgbClr val="383734"/>
                </a:solidFill>
                <a:latin typeface="+mj-ea"/>
                <a:ea typeface="+mj-ea"/>
                <a:cs typeface="Inter" pitchFamily="34" charset="-120"/>
              </a:rPr>
              <a:t>の罠</a:t>
            </a:r>
            <a:r>
              <a:rPr lang="en-US" sz="1200" b="1" dirty="0">
                <a:solidFill>
                  <a:srgbClr val="383734"/>
                </a:solidFill>
                <a:latin typeface="+mj-ea"/>
                <a:ea typeface="+mj-ea"/>
                <a:cs typeface="Inter" pitchFamily="34" charset="-120"/>
              </a:rPr>
              <a:t>」</a:t>
            </a:r>
            <a:endParaRPr lang="en-US" sz="1200" dirty="0">
              <a:latin typeface="+mj-ea"/>
              <a:ea typeface="+mj-ea"/>
            </a:endParaRPr>
          </a:p>
        </p:txBody>
      </p:sp>
      <p:sp>
        <p:nvSpPr>
          <p:cNvPr id="30" name="Text 15"/>
          <p:cNvSpPr/>
          <p:nvPr/>
        </p:nvSpPr>
        <p:spPr>
          <a:xfrm>
            <a:off x="3179800" y="2149771"/>
            <a:ext cx="1079869" cy="232587"/>
          </a:xfrm>
          <a:prstGeom prst="rect">
            <a:avLst/>
          </a:prstGeom>
          <a:noFill/>
          <a:ln/>
        </p:spPr>
        <p:txBody>
          <a:bodyPr wrap="none" lIns="0" tIns="0" rIns="0" bIns="0" rtlCol="0" anchor="ctr">
            <a:normAutofit/>
          </a:bodyPr>
          <a:lstStyle/>
          <a:p>
            <a:endParaRPr lang="en-US" sz="1203" dirty="0">
              <a:latin typeface="+mj-ea"/>
              <a:ea typeface="+mj-ea"/>
            </a:endParaRPr>
          </a:p>
        </p:txBody>
      </p:sp>
      <p:sp>
        <p:nvSpPr>
          <p:cNvPr id="31" name="Text 16"/>
          <p:cNvSpPr/>
          <p:nvPr/>
        </p:nvSpPr>
        <p:spPr>
          <a:xfrm>
            <a:off x="3179800" y="1917184"/>
            <a:ext cx="843959" cy="229265"/>
          </a:xfrm>
          <a:prstGeom prst="rect">
            <a:avLst/>
          </a:prstGeom>
          <a:noFill/>
          <a:ln/>
        </p:spPr>
        <p:txBody>
          <a:bodyPr wrap="none" lIns="0" tIns="0" rIns="0" bIns="0" rtlCol="0" anchor="ctr">
            <a:normAutofit/>
          </a:bodyPr>
          <a:lstStyle/>
          <a:p>
            <a:endParaRPr lang="en-US" sz="1326" dirty="0">
              <a:latin typeface="+mj-ea"/>
              <a:ea typeface="+mj-ea"/>
            </a:endParaRPr>
          </a:p>
        </p:txBody>
      </p:sp>
      <p:sp>
        <p:nvSpPr>
          <p:cNvPr id="32" name="Text 17"/>
          <p:cNvSpPr/>
          <p:nvPr/>
        </p:nvSpPr>
        <p:spPr>
          <a:xfrm>
            <a:off x="2696323" y="1906703"/>
            <a:ext cx="395398" cy="737634"/>
          </a:xfrm>
          <a:prstGeom prst="rect">
            <a:avLst/>
          </a:prstGeom>
          <a:noFill/>
          <a:ln/>
        </p:spPr>
        <p:txBody>
          <a:bodyPr wrap="none" lIns="0" tIns="0" rIns="0" bIns="0" rtlCol="0" anchor="ctr">
            <a:normAutofit fontScale="92500" lnSpcReduction="10000"/>
          </a:bodyPr>
          <a:lstStyle/>
          <a:p>
            <a:r>
              <a:rPr lang="en-US" sz="5303" b="1" dirty="0">
                <a:solidFill>
                  <a:srgbClr val="274A64"/>
                </a:solidFill>
                <a:latin typeface="+mj-ea"/>
                <a:ea typeface="+mj-ea"/>
                <a:cs typeface="Inter" pitchFamily="34" charset="-120"/>
              </a:rPr>
              <a:t>2</a:t>
            </a:r>
            <a:endParaRPr lang="en-US" sz="5303" dirty="0">
              <a:latin typeface="+mj-ea"/>
              <a:ea typeface="+mj-ea"/>
            </a:endParaRPr>
          </a:p>
        </p:txBody>
      </p:sp>
      <p:pic>
        <p:nvPicPr>
          <p:cNvPr id="33" name="Image 13" descr="preencoded.png"/>
          <p:cNvPicPr>
            <a:picLocks noChangeAspect="1"/>
          </p:cNvPicPr>
          <p:nvPr/>
        </p:nvPicPr>
        <p:blipFill>
          <a:blip r:embed="rId15"/>
          <a:stretch>
            <a:fillRect/>
          </a:stretch>
        </p:blipFill>
        <p:spPr>
          <a:xfrm>
            <a:off x="4442417" y="2106576"/>
            <a:ext cx="302363" cy="2375712"/>
          </a:xfrm>
          <a:prstGeom prst="rect">
            <a:avLst/>
          </a:prstGeom>
        </p:spPr>
      </p:pic>
      <p:pic>
        <p:nvPicPr>
          <p:cNvPr id="34" name="Image 14" descr="preencoded.png"/>
          <p:cNvPicPr>
            <a:picLocks noChangeAspect="1"/>
          </p:cNvPicPr>
          <p:nvPr/>
        </p:nvPicPr>
        <p:blipFill>
          <a:blip r:embed="rId16"/>
          <a:stretch>
            <a:fillRect/>
          </a:stretch>
        </p:blipFill>
        <p:spPr>
          <a:xfrm>
            <a:off x="2249452" y="2159739"/>
            <a:ext cx="325622" cy="2189642"/>
          </a:xfrm>
          <a:prstGeom prst="rect">
            <a:avLst/>
          </a:prstGeom>
        </p:spPr>
      </p:pic>
      <p:sp>
        <p:nvSpPr>
          <p:cNvPr id="36" name="Text 19"/>
          <p:cNvSpPr/>
          <p:nvPr/>
        </p:nvSpPr>
        <p:spPr>
          <a:xfrm>
            <a:off x="927027" y="1099805"/>
            <a:ext cx="7303238" cy="375462"/>
          </a:xfrm>
          <a:prstGeom prst="rect">
            <a:avLst/>
          </a:prstGeom>
          <a:noFill/>
          <a:ln/>
        </p:spPr>
        <p:txBody>
          <a:bodyPr wrap="none" lIns="0" tIns="0" rIns="0" bIns="0" rtlCol="0" anchor="ctr">
            <a:normAutofit/>
          </a:bodyPr>
          <a:lstStyle/>
          <a:p>
            <a:pPr algn="ctr"/>
            <a:r>
              <a:rPr lang="en-US" sz="895" b="1" dirty="0">
                <a:solidFill>
                  <a:srgbClr val="3B3A36"/>
                </a:solidFill>
                <a:latin typeface="+mj-ea"/>
                <a:ea typeface="+mj-ea"/>
                <a:cs typeface="Inter" pitchFamily="34" charset="-120"/>
              </a:rPr>
              <a:t>2027年の「育成就労制度」開始により、従来の技能実習制度は</a:t>
            </a:r>
            <a:r>
              <a:rPr lang="ja-JP" altLang="en-US" sz="895" b="1" dirty="0">
                <a:solidFill>
                  <a:srgbClr val="3B3A36"/>
                </a:solidFill>
                <a:latin typeface="+mj-ea"/>
                <a:ea typeface="+mj-ea"/>
                <a:cs typeface="Inter" pitchFamily="34" charset="-120"/>
              </a:rPr>
              <a:t>廃止</a:t>
            </a:r>
            <a:r>
              <a:rPr lang="en-US" sz="895" b="1" dirty="0" err="1">
                <a:solidFill>
                  <a:srgbClr val="3B3A36"/>
                </a:solidFill>
                <a:latin typeface="+mj-ea"/>
                <a:ea typeface="+mj-ea"/>
                <a:cs typeface="Inter" pitchFamily="34" charset="-120"/>
              </a:rPr>
              <a:t>され、企業の責任とリスクは劇的に変化します。教育コストの負担費</a:t>
            </a:r>
            <a:r>
              <a:rPr lang="ja-JP" altLang="en-US" sz="895" b="1" dirty="0">
                <a:solidFill>
                  <a:srgbClr val="3B3A36"/>
                </a:solidFill>
                <a:latin typeface="+mj-ea"/>
                <a:ea typeface="+mj-ea"/>
                <a:cs typeface="Inter" pitchFamily="34" charset="-120"/>
              </a:rPr>
              <a:t>増加、</a:t>
            </a:r>
            <a:endParaRPr lang="en-US" altLang="ja-JP" sz="895" b="1" dirty="0">
              <a:solidFill>
                <a:srgbClr val="3B3A36"/>
              </a:solidFill>
              <a:latin typeface="+mj-ea"/>
              <a:ea typeface="+mj-ea"/>
              <a:cs typeface="Inter" pitchFamily="34" charset="-120"/>
            </a:endParaRPr>
          </a:p>
          <a:p>
            <a:pPr algn="ctr"/>
            <a:r>
              <a:rPr lang="en-US" sz="895" b="1" dirty="0">
                <a:solidFill>
                  <a:srgbClr val="3B3A36"/>
                </a:solidFill>
                <a:latin typeface="+mj-ea"/>
                <a:ea typeface="+mj-ea"/>
                <a:cs typeface="Inter" pitchFamily="34" charset="-120"/>
              </a:rPr>
              <a:t>厳格なコンプライアンス、試験不合格による投資損失、そして「転籍」の解禁という、逃げられない4つの経営障壁が立ちはだかります。</a:t>
            </a:r>
            <a:endParaRPr lang="en-US" sz="895" dirty="0">
              <a:latin typeface="+mj-ea"/>
              <a:ea typeface="+mj-ea"/>
            </a:endParaRPr>
          </a:p>
        </p:txBody>
      </p:sp>
      <p:sp>
        <p:nvSpPr>
          <p:cNvPr id="38" name="Text 21"/>
          <p:cNvSpPr/>
          <p:nvPr/>
        </p:nvSpPr>
        <p:spPr>
          <a:xfrm>
            <a:off x="342235" y="186070"/>
            <a:ext cx="8496078" cy="372140"/>
          </a:xfrm>
          <a:prstGeom prst="rect">
            <a:avLst/>
          </a:prstGeom>
          <a:noFill/>
          <a:ln/>
        </p:spPr>
        <p:txBody>
          <a:bodyPr wrap="none" lIns="0" tIns="0" rIns="0" bIns="0" rtlCol="0" anchor="ctr">
            <a:normAutofit/>
          </a:bodyPr>
          <a:lstStyle/>
          <a:p>
            <a:r>
              <a:rPr lang="en-US" sz="2381" b="1" dirty="0">
                <a:solidFill>
                  <a:srgbClr val="1E2C36"/>
                </a:solidFill>
                <a:latin typeface="+mj-ea"/>
                <a:ea typeface="+mj-ea"/>
                <a:cs typeface="Inter" pitchFamily="34" charset="-120"/>
              </a:rPr>
              <a:t>2027年育成就労制度：受入体制を揺るがす「4つの経営障壁」</a:t>
            </a:r>
            <a:endParaRPr lang="en-US" sz="2381" dirty="0">
              <a:latin typeface="+mj-ea"/>
              <a:ea typeface="+mj-ea"/>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25274" y="-46518"/>
            <a:ext cx="9144000" cy="5103628"/>
          </a:xfrm>
          <a:prstGeom prst="rect">
            <a:avLst/>
          </a:prstGeom>
        </p:spPr>
      </p:pic>
      <p:pic>
        <p:nvPicPr>
          <p:cNvPr id="3" name="Image 1" descr="preencoded.png"/>
          <p:cNvPicPr>
            <a:picLocks noChangeAspect="1"/>
          </p:cNvPicPr>
          <p:nvPr/>
        </p:nvPicPr>
        <p:blipFill>
          <a:blip r:embed="rId4"/>
          <a:stretch>
            <a:fillRect/>
          </a:stretch>
        </p:blipFill>
        <p:spPr>
          <a:xfrm>
            <a:off x="1" y="5096984"/>
            <a:ext cx="3452259" cy="6645"/>
          </a:xfrm>
          <a:prstGeom prst="rect">
            <a:avLst/>
          </a:prstGeom>
        </p:spPr>
      </p:pic>
      <p:pic>
        <p:nvPicPr>
          <p:cNvPr id="4" name="Image 2" descr="preencoded.png"/>
          <p:cNvPicPr>
            <a:picLocks noChangeAspect="1"/>
          </p:cNvPicPr>
          <p:nvPr/>
        </p:nvPicPr>
        <p:blipFill>
          <a:blip r:embed="rId5"/>
          <a:stretch>
            <a:fillRect/>
          </a:stretch>
        </p:blipFill>
        <p:spPr>
          <a:xfrm>
            <a:off x="4684972" y="2890728"/>
            <a:ext cx="318977" cy="468497"/>
          </a:xfrm>
          <a:prstGeom prst="rect">
            <a:avLst/>
          </a:prstGeom>
        </p:spPr>
      </p:pic>
      <p:pic>
        <p:nvPicPr>
          <p:cNvPr id="5" name="Image 3" descr="preencoded.png"/>
          <p:cNvPicPr>
            <a:picLocks noChangeAspect="1"/>
          </p:cNvPicPr>
          <p:nvPr/>
        </p:nvPicPr>
        <p:blipFill>
          <a:blip r:embed="rId6"/>
          <a:stretch>
            <a:fillRect/>
          </a:stretch>
        </p:blipFill>
        <p:spPr>
          <a:xfrm>
            <a:off x="1" y="595502"/>
            <a:ext cx="3485485" cy="4501481"/>
          </a:xfrm>
          <a:prstGeom prst="rect">
            <a:avLst/>
          </a:prstGeom>
        </p:spPr>
      </p:pic>
      <p:pic>
        <p:nvPicPr>
          <p:cNvPr id="8" name="Image 4" descr="preencoded.png"/>
          <p:cNvPicPr>
            <a:picLocks noChangeAspect="1"/>
          </p:cNvPicPr>
          <p:nvPr/>
        </p:nvPicPr>
        <p:blipFill>
          <a:blip r:embed="rId7"/>
          <a:stretch>
            <a:fillRect/>
          </a:stretch>
        </p:blipFill>
        <p:spPr>
          <a:xfrm>
            <a:off x="6013560" y="1222377"/>
            <a:ext cx="1800890" cy="2109898"/>
          </a:xfrm>
          <a:prstGeom prst="rect">
            <a:avLst/>
          </a:prstGeom>
        </p:spPr>
      </p:pic>
      <p:sp>
        <p:nvSpPr>
          <p:cNvPr id="9" name="Text 2"/>
          <p:cNvSpPr/>
          <p:nvPr/>
        </p:nvSpPr>
        <p:spPr>
          <a:xfrm>
            <a:off x="7767862" y="1534517"/>
            <a:ext cx="1106451" cy="375462"/>
          </a:xfrm>
          <a:prstGeom prst="rect">
            <a:avLst/>
          </a:prstGeom>
          <a:noFill/>
          <a:ln/>
        </p:spPr>
        <p:txBody>
          <a:bodyPr wrap="none" lIns="0" tIns="0" rIns="0" bIns="0" rtlCol="0" anchor="ctr">
            <a:normAutofit/>
          </a:bodyPr>
          <a:lstStyle/>
          <a:p>
            <a:r>
              <a:rPr lang="en-US" sz="727" b="1" dirty="0" err="1">
                <a:solidFill>
                  <a:srgbClr val="424341"/>
                </a:solidFill>
                <a:latin typeface="+mj-ea"/>
                <a:ea typeface="+mj-ea"/>
                <a:cs typeface="Inter" pitchFamily="34" charset="-120"/>
              </a:rPr>
              <a:t>窓口業務や</a:t>
            </a:r>
            <a:r>
              <a:rPr lang="ja-JP" altLang="en-US" sz="727" b="1" dirty="0">
                <a:solidFill>
                  <a:srgbClr val="424341"/>
                </a:solidFill>
                <a:latin typeface="+mj-ea"/>
                <a:ea typeface="+mj-ea"/>
                <a:cs typeface="Inter" pitchFamily="34" charset="-120"/>
              </a:rPr>
              <a:t>就労者把握</a:t>
            </a:r>
            <a:r>
              <a:rPr lang="en-US" sz="727" b="1" dirty="0">
                <a:solidFill>
                  <a:srgbClr val="424341"/>
                </a:solidFill>
                <a:latin typeface="+mj-ea"/>
                <a:ea typeface="+mj-ea"/>
                <a:cs typeface="Inter" pitchFamily="34" charset="-120"/>
              </a:rPr>
              <a:t>を</a:t>
            </a:r>
            <a:endParaRPr lang="en-US" sz="727" dirty="0">
              <a:latin typeface="+mj-ea"/>
              <a:ea typeface="+mj-ea"/>
            </a:endParaRPr>
          </a:p>
          <a:p>
            <a:r>
              <a:rPr lang="en-US" sz="727" b="1" dirty="0">
                <a:solidFill>
                  <a:srgbClr val="424341"/>
                </a:solidFill>
                <a:latin typeface="+mj-ea"/>
                <a:ea typeface="+mj-ea"/>
                <a:cs typeface="Inter" pitchFamily="34" charset="-120"/>
              </a:rPr>
              <a:t>効率化し、コンブライアン</a:t>
            </a:r>
            <a:endParaRPr lang="en-US" sz="727" dirty="0">
              <a:latin typeface="+mj-ea"/>
              <a:ea typeface="+mj-ea"/>
            </a:endParaRPr>
          </a:p>
          <a:p>
            <a:r>
              <a:rPr lang="en-US" sz="727" b="1" dirty="0">
                <a:solidFill>
                  <a:srgbClr val="424341"/>
                </a:solidFill>
                <a:latin typeface="+mj-ea"/>
                <a:ea typeface="+mj-ea"/>
                <a:cs typeface="Inter" pitchFamily="34" charset="-120"/>
              </a:rPr>
              <a:t>ス</a:t>
            </a:r>
            <a:r>
              <a:rPr lang="ja-JP" altLang="en-US" sz="727" b="1" dirty="0">
                <a:solidFill>
                  <a:srgbClr val="424341"/>
                </a:solidFill>
                <a:latin typeface="+mj-ea"/>
                <a:ea typeface="+mj-ea"/>
                <a:cs typeface="Inter" pitchFamily="34" charset="-120"/>
              </a:rPr>
              <a:t>厳守</a:t>
            </a:r>
            <a:r>
              <a:rPr lang="en-US" sz="727" b="1" dirty="0" err="1">
                <a:solidFill>
                  <a:srgbClr val="424341"/>
                </a:solidFill>
                <a:latin typeface="+mj-ea"/>
                <a:ea typeface="+mj-ea"/>
                <a:cs typeface="Inter" pitchFamily="34" charset="-120"/>
              </a:rPr>
              <a:t>を容易にする</a:t>
            </a:r>
            <a:r>
              <a:rPr lang="en-US" sz="727" b="1" dirty="0">
                <a:solidFill>
                  <a:srgbClr val="424341"/>
                </a:solidFill>
                <a:latin typeface="+mj-ea"/>
                <a:ea typeface="+mj-ea"/>
                <a:cs typeface="Inter" pitchFamily="34" charset="-120"/>
              </a:rPr>
              <a:t>。</a:t>
            </a:r>
            <a:endParaRPr lang="en-US" sz="727" dirty="0">
              <a:latin typeface="+mj-ea"/>
              <a:ea typeface="+mj-ea"/>
            </a:endParaRPr>
          </a:p>
        </p:txBody>
      </p:sp>
      <p:sp>
        <p:nvSpPr>
          <p:cNvPr id="10" name="Text 3"/>
          <p:cNvSpPr/>
          <p:nvPr/>
        </p:nvSpPr>
        <p:spPr>
          <a:xfrm>
            <a:off x="7755088" y="1211225"/>
            <a:ext cx="946962" cy="284695"/>
          </a:xfrm>
          <a:prstGeom prst="rect">
            <a:avLst/>
          </a:prstGeom>
          <a:noFill/>
          <a:ln/>
        </p:spPr>
        <p:txBody>
          <a:bodyPr wrap="none" lIns="0" tIns="0" rIns="0" bIns="0" rtlCol="0" anchor="ctr">
            <a:normAutofit/>
          </a:bodyPr>
          <a:lstStyle/>
          <a:p>
            <a:r>
              <a:rPr lang="ja-JP" altLang="en-US" sz="926" b="1" dirty="0">
                <a:solidFill>
                  <a:srgbClr val="363636"/>
                </a:solidFill>
                <a:latin typeface="+mj-ea"/>
                <a:ea typeface="+mj-ea"/>
                <a:cs typeface="Inter" pitchFamily="34" charset="-120"/>
              </a:rPr>
              <a:t>報告業務の効率化</a:t>
            </a:r>
            <a:endParaRPr lang="en-US" altLang="ja-JP" sz="926" b="1" dirty="0">
              <a:solidFill>
                <a:srgbClr val="363636"/>
              </a:solidFill>
              <a:latin typeface="+mj-ea"/>
              <a:ea typeface="+mj-ea"/>
              <a:cs typeface="Inter" pitchFamily="34" charset="-120"/>
            </a:endParaRPr>
          </a:p>
          <a:p>
            <a:r>
              <a:rPr lang="en-US" sz="926" b="1" dirty="0" err="1">
                <a:solidFill>
                  <a:srgbClr val="363636"/>
                </a:solidFill>
                <a:latin typeface="+mj-ea"/>
                <a:ea typeface="+mj-ea"/>
                <a:cs typeface="Inter" pitchFamily="34" charset="-120"/>
              </a:rPr>
              <a:t>事務負担の外部化</a:t>
            </a:r>
            <a:endParaRPr lang="en-US" sz="926" dirty="0">
              <a:latin typeface="+mj-ea"/>
              <a:ea typeface="+mj-ea"/>
            </a:endParaRPr>
          </a:p>
        </p:txBody>
      </p:sp>
      <p:pic>
        <p:nvPicPr>
          <p:cNvPr id="11" name="Image 5" descr="preencoded.png"/>
          <p:cNvPicPr>
            <a:picLocks noChangeAspect="1"/>
          </p:cNvPicPr>
          <p:nvPr/>
        </p:nvPicPr>
        <p:blipFill>
          <a:blip r:embed="rId8"/>
          <a:stretch>
            <a:fillRect/>
          </a:stretch>
        </p:blipFill>
        <p:spPr>
          <a:xfrm>
            <a:off x="6807680" y="1229021"/>
            <a:ext cx="897122" cy="1003448"/>
          </a:xfrm>
          <a:prstGeom prst="rect">
            <a:avLst/>
          </a:prstGeom>
        </p:spPr>
      </p:pic>
      <p:pic>
        <p:nvPicPr>
          <p:cNvPr id="12" name="Image 6" descr="preencoded.png"/>
          <p:cNvPicPr>
            <a:picLocks noChangeAspect="1"/>
          </p:cNvPicPr>
          <p:nvPr/>
        </p:nvPicPr>
        <p:blipFill>
          <a:blip r:embed="rId9"/>
          <a:stretch>
            <a:fillRect/>
          </a:stretch>
        </p:blipFill>
        <p:spPr>
          <a:xfrm>
            <a:off x="6804356" y="1238990"/>
            <a:ext cx="887154" cy="930349"/>
          </a:xfrm>
          <a:prstGeom prst="rect">
            <a:avLst/>
          </a:prstGeom>
        </p:spPr>
      </p:pic>
      <p:pic>
        <p:nvPicPr>
          <p:cNvPr id="13" name="Image 7" descr="preencoded.png"/>
          <p:cNvPicPr>
            <a:picLocks noChangeAspect="1"/>
          </p:cNvPicPr>
          <p:nvPr/>
        </p:nvPicPr>
        <p:blipFill>
          <a:blip r:embed="rId10"/>
          <a:stretch>
            <a:fillRect/>
          </a:stretch>
        </p:blipFill>
        <p:spPr>
          <a:xfrm>
            <a:off x="7498795" y="2006528"/>
            <a:ext cx="428625" cy="588113"/>
          </a:xfrm>
          <a:prstGeom prst="rect">
            <a:avLst/>
          </a:prstGeom>
        </p:spPr>
      </p:pic>
      <p:sp>
        <p:nvSpPr>
          <p:cNvPr id="14" name="Text 4"/>
          <p:cNvSpPr/>
          <p:nvPr/>
        </p:nvSpPr>
        <p:spPr>
          <a:xfrm>
            <a:off x="3944016" y="1754372"/>
            <a:ext cx="1289198" cy="172779"/>
          </a:xfrm>
          <a:prstGeom prst="rect">
            <a:avLst/>
          </a:prstGeom>
          <a:noFill/>
          <a:ln/>
        </p:spPr>
        <p:txBody>
          <a:bodyPr wrap="none" lIns="0" tIns="0" rIns="0" bIns="0" rtlCol="0" anchor="ctr">
            <a:normAutofit/>
          </a:bodyPr>
          <a:lstStyle/>
          <a:p>
            <a:r>
              <a:rPr lang="en-US" sz="916" b="1" dirty="0">
                <a:solidFill>
                  <a:srgbClr val="343535"/>
                </a:solidFill>
                <a:latin typeface="+mj-ea"/>
                <a:ea typeface="+mj-ea"/>
                <a:cs typeface="Inter" pitchFamily="34" charset="-120"/>
              </a:rPr>
              <a:t>J-サポートパートナーズ</a:t>
            </a:r>
            <a:endParaRPr lang="en-US" sz="916" dirty="0">
              <a:latin typeface="+mj-ea"/>
              <a:ea typeface="+mj-ea"/>
            </a:endParaRPr>
          </a:p>
        </p:txBody>
      </p:sp>
      <p:sp>
        <p:nvSpPr>
          <p:cNvPr id="15" name="Text 5"/>
          <p:cNvSpPr/>
          <p:nvPr/>
        </p:nvSpPr>
        <p:spPr>
          <a:xfrm>
            <a:off x="4445739" y="1923829"/>
            <a:ext cx="328945" cy="146198"/>
          </a:xfrm>
          <a:prstGeom prst="rect">
            <a:avLst/>
          </a:prstGeom>
          <a:noFill/>
          <a:ln/>
        </p:spPr>
        <p:txBody>
          <a:bodyPr wrap="none" lIns="0" tIns="0" rIns="0" bIns="0" rtlCol="0" anchor="ctr">
            <a:normAutofit lnSpcReduction="10000"/>
          </a:bodyPr>
          <a:lstStyle/>
          <a:p>
            <a:r>
              <a:rPr lang="en-US" sz="999" b="1" dirty="0">
                <a:solidFill>
                  <a:srgbClr val="242525"/>
                </a:solidFill>
                <a:latin typeface="+mj-ea"/>
                <a:ea typeface="+mj-ea"/>
                <a:cs typeface="Inter" pitchFamily="34" charset="-120"/>
              </a:rPr>
              <a:t>(JSP)</a:t>
            </a:r>
            <a:endParaRPr lang="en-US" sz="999" dirty="0">
              <a:latin typeface="+mj-ea"/>
              <a:ea typeface="+mj-ea"/>
            </a:endParaRPr>
          </a:p>
        </p:txBody>
      </p:sp>
      <p:pic>
        <p:nvPicPr>
          <p:cNvPr id="16" name="Image 8" descr="preencoded.png"/>
          <p:cNvPicPr>
            <a:picLocks noChangeAspect="1"/>
          </p:cNvPicPr>
          <p:nvPr/>
        </p:nvPicPr>
        <p:blipFill>
          <a:blip r:embed="rId11"/>
          <a:stretch>
            <a:fillRect/>
          </a:stretch>
        </p:blipFill>
        <p:spPr>
          <a:xfrm>
            <a:off x="685282" y="777008"/>
            <a:ext cx="2003573" cy="1265939"/>
          </a:xfrm>
          <a:prstGeom prst="rect">
            <a:avLst/>
          </a:prstGeom>
        </p:spPr>
      </p:pic>
      <p:sp>
        <p:nvSpPr>
          <p:cNvPr id="18" name="Text 7"/>
          <p:cNvSpPr/>
          <p:nvPr/>
        </p:nvSpPr>
        <p:spPr>
          <a:xfrm>
            <a:off x="6967168" y="2398604"/>
            <a:ext cx="637953" cy="206006"/>
          </a:xfrm>
          <a:prstGeom prst="rect">
            <a:avLst/>
          </a:prstGeom>
          <a:noFill/>
          <a:ln/>
        </p:spPr>
        <p:txBody>
          <a:bodyPr wrap="none" lIns="0" tIns="0" rIns="0" bIns="0" rtlCol="0" anchor="ctr">
            <a:normAutofit/>
          </a:bodyPr>
          <a:lstStyle/>
          <a:p>
            <a:r>
              <a:rPr lang="en-US" sz="1253" b="1" dirty="0">
                <a:solidFill>
                  <a:srgbClr val="292A29"/>
                </a:solidFill>
                <a:latin typeface="+mj-ea"/>
                <a:ea typeface="+mj-ea"/>
                <a:cs typeface="Inter" pitchFamily="34" charset="-120"/>
              </a:rPr>
              <a:t>三位一体</a:t>
            </a:r>
            <a:endParaRPr lang="en-US" sz="1253" dirty="0">
              <a:latin typeface="+mj-ea"/>
              <a:ea typeface="+mj-ea"/>
            </a:endParaRPr>
          </a:p>
        </p:txBody>
      </p:sp>
      <p:sp>
        <p:nvSpPr>
          <p:cNvPr id="19" name="Text 8"/>
          <p:cNvSpPr/>
          <p:nvPr/>
        </p:nvSpPr>
        <p:spPr>
          <a:xfrm>
            <a:off x="5761516" y="883463"/>
            <a:ext cx="3382483" cy="225942"/>
          </a:xfrm>
          <a:prstGeom prst="rect">
            <a:avLst/>
          </a:prstGeom>
          <a:noFill/>
          <a:ln/>
        </p:spPr>
        <p:txBody>
          <a:bodyPr wrap="none" lIns="0" tIns="0" rIns="0" bIns="0" rtlCol="0" anchor="ctr">
            <a:normAutofit/>
          </a:bodyPr>
          <a:lstStyle/>
          <a:p>
            <a:r>
              <a:rPr lang="en-US" sz="1211" b="1" dirty="0">
                <a:solidFill>
                  <a:srgbClr val="2E2F2F"/>
                </a:solidFill>
                <a:latin typeface="+mj-ea"/>
                <a:ea typeface="+mj-ea"/>
                <a:cs typeface="Inter" pitchFamily="34" charset="-120"/>
              </a:rPr>
              <a:t>JSPが実現する「三位一体」のダイレクトモデル</a:t>
            </a:r>
            <a:endParaRPr lang="en-US" sz="1211" dirty="0">
              <a:latin typeface="+mj-ea"/>
              <a:ea typeface="+mj-ea"/>
            </a:endParaRPr>
          </a:p>
        </p:txBody>
      </p:sp>
      <p:sp>
        <p:nvSpPr>
          <p:cNvPr id="20" name="Text 9"/>
          <p:cNvSpPr/>
          <p:nvPr/>
        </p:nvSpPr>
        <p:spPr>
          <a:xfrm>
            <a:off x="737634" y="609212"/>
            <a:ext cx="2319227" cy="215974"/>
          </a:xfrm>
          <a:prstGeom prst="rect">
            <a:avLst/>
          </a:prstGeom>
          <a:noFill/>
          <a:ln/>
        </p:spPr>
        <p:txBody>
          <a:bodyPr wrap="none" lIns="0" tIns="0" rIns="0" bIns="0" rtlCol="0" anchor="ctr">
            <a:normAutofit/>
          </a:bodyPr>
          <a:lstStyle/>
          <a:p>
            <a:r>
              <a:rPr lang="en-US" sz="1000" b="1" dirty="0">
                <a:solidFill>
                  <a:srgbClr val="2B2B2C"/>
                </a:solidFill>
                <a:latin typeface="+mj-ea"/>
                <a:ea typeface="+mj-ea"/>
                <a:cs typeface="Inter" pitchFamily="34" charset="-120"/>
              </a:rPr>
              <a:t>従来のハコ(校舎）モデルの限界</a:t>
            </a:r>
            <a:endParaRPr lang="en-US" sz="1000" dirty="0">
              <a:latin typeface="+mj-ea"/>
              <a:ea typeface="+mj-ea"/>
            </a:endParaRPr>
          </a:p>
        </p:txBody>
      </p:sp>
      <p:sp>
        <p:nvSpPr>
          <p:cNvPr id="21" name="Text 10"/>
          <p:cNvSpPr/>
          <p:nvPr/>
        </p:nvSpPr>
        <p:spPr>
          <a:xfrm>
            <a:off x="707654" y="293439"/>
            <a:ext cx="7920851" cy="282427"/>
          </a:xfrm>
          <a:prstGeom prst="rect">
            <a:avLst/>
          </a:prstGeom>
          <a:noFill/>
          <a:ln/>
        </p:spPr>
        <p:txBody>
          <a:bodyPr wrap="none" lIns="0" tIns="0" rIns="0" bIns="0" rtlCol="0" anchor="ctr">
            <a:normAutofit/>
          </a:bodyPr>
          <a:lstStyle/>
          <a:p>
            <a:r>
              <a:rPr lang="en-US" altLang="ja-JP" b="1" dirty="0"/>
              <a:t>JSP</a:t>
            </a:r>
            <a:r>
              <a:rPr lang="ja-JP" altLang="ja-JP" b="1" dirty="0"/>
              <a:t>は、登録日本語教員による教育と</a:t>
            </a:r>
            <a:r>
              <a:rPr lang="en-US" altLang="ja-JP" b="1" dirty="0"/>
              <a:t>LMS</a:t>
            </a:r>
            <a:r>
              <a:rPr lang="ja-JP" altLang="ja-JP" b="1" dirty="0"/>
              <a:t>による証拠管理を一体提供します。</a:t>
            </a:r>
            <a:endParaRPr lang="ja-JP" altLang="ja-JP" dirty="0"/>
          </a:p>
        </p:txBody>
      </p:sp>
      <p:pic>
        <p:nvPicPr>
          <p:cNvPr id="24" name="Image 10" descr="preencoded.png"/>
          <p:cNvPicPr>
            <a:picLocks noChangeAspect="1"/>
          </p:cNvPicPr>
          <p:nvPr/>
        </p:nvPicPr>
        <p:blipFill>
          <a:blip r:embed="rId12"/>
          <a:stretch>
            <a:fillRect/>
          </a:stretch>
        </p:blipFill>
        <p:spPr>
          <a:xfrm>
            <a:off x="6007395" y="3900820"/>
            <a:ext cx="2977116" cy="1053288"/>
          </a:xfrm>
          <a:prstGeom prst="rect">
            <a:avLst/>
          </a:prstGeom>
        </p:spPr>
      </p:pic>
      <p:sp>
        <p:nvSpPr>
          <p:cNvPr id="25" name="Text 12"/>
          <p:cNvSpPr/>
          <p:nvPr/>
        </p:nvSpPr>
        <p:spPr>
          <a:xfrm>
            <a:off x="7685347" y="4741457"/>
            <a:ext cx="1272584" cy="139552"/>
          </a:xfrm>
          <a:prstGeom prst="rect">
            <a:avLst/>
          </a:prstGeom>
          <a:noFill/>
          <a:ln/>
        </p:spPr>
        <p:txBody>
          <a:bodyPr wrap="none" lIns="0" tIns="0" rIns="0" bIns="0" rtlCol="0" anchor="ctr">
            <a:normAutofit/>
          </a:bodyPr>
          <a:lstStyle/>
          <a:p>
            <a:r>
              <a:rPr lang="en-US" sz="701" b="1" dirty="0">
                <a:solidFill>
                  <a:srgbClr val="4C403E"/>
                </a:solidFill>
                <a:latin typeface="+mj-ea"/>
                <a:ea typeface="+mj-ea"/>
                <a:cs typeface="Inter" pitchFamily="34" charset="-120"/>
              </a:rPr>
              <a:t>LMSによるリアルタイム可視化</a:t>
            </a:r>
            <a:endParaRPr lang="en-US" sz="701" dirty="0">
              <a:latin typeface="+mj-ea"/>
              <a:ea typeface="+mj-ea"/>
            </a:endParaRPr>
          </a:p>
        </p:txBody>
      </p:sp>
      <p:sp>
        <p:nvSpPr>
          <p:cNvPr id="26" name="Text 13"/>
          <p:cNvSpPr/>
          <p:nvPr/>
        </p:nvSpPr>
        <p:spPr>
          <a:xfrm>
            <a:off x="6645349" y="4741457"/>
            <a:ext cx="943640" cy="139552"/>
          </a:xfrm>
          <a:prstGeom prst="rect">
            <a:avLst/>
          </a:prstGeom>
          <a:noFill/>
          <a:ln/>
        </p:spPr>
        <p:txBody>
          <a:bodyPr wrap="none" lIns="0" tIns="0" rIns="0" bIns="0" rtlCol="0" anchor="ctr">
            <a:normAutofit/>
          </a:bodyPr>
          <a:lstStyle/>
          <a:p>
            <a:r>
              <a:rPr lang="en-US" sz="753" b="1" dirty="0">
                <a:solidFill>
                  <a:srgbClr val="424242"/>
                </a:solidFill>
                <a:latin typeface="+mj-ea"/>
                <a:ea typeface="+mj-ea"/>
                <a:cs typeface="Inter" pitchFamily="34" charset="-120"/>
              </a:rPr>
              <a:t>アナログ(把握が困難)</a:t>
            </a:r>
            <a:endParaRPr lang="en-US" sz="753" dirty="0">
              <a:latin typeface="+mj-ea"/>
              <a:ea typeface="+mj-ea"/>
            </a:endParaRPr>
          </a:p>
        </p:txBody>
      </p:sp>
      <p:sp>
        <p:nvSpPr>
          <p:cNvPr id="27" name="Text 14"/>
          <p:cNvSpPr/>
          <p:nvPr/>
        </p:nvSpPr>
        <p:spPr>
          <a:xfrm>
            <a:off x="6143626" y="4741457"/>
            <a:ext cx="372140" cy="132907"/>
          </a:xfrm>
          <a:prstGeom prst="rect">
            <a:avLst/>
          </a:prstGeom>
          <a:noFill/>
          <a:ln/>
        </p:spPr>
        <p:txBody>
          <a:bodyPr wrap="none" lIns="0" tIns="0" rIns="0" bIns="0" rtlCol="0" anchor="ctr">
            <a:normAutofit/>
          </a:bodyPr>
          <a:lstStyle/>
          <a:p>
            <a:r>
              <a:rPr lang="en-US" sz="727" dirty="0">
                <a:solidFill>
                  <a:srgbClr val="42423E"/>
                </a:solidFill>
                <a:latin typeface="+mj-ea"/>
                <a:ea typeface="+mj-ea"/>
                <a:cs typeface="Inter" pitchFamily="34" charset="-120"/>
              </a:rPr>
              <a:t>学習管理</a:t>
            </a:r>
            <a:endParaRPr lang="en-US" sz="727" dirty="0">
              <a:latin typeface="+mj-ea"/>
              <a:ea typeface="+mj-ea"/>
            </a:endParaRPr>
          </a:p>
        </p:txBody>
      </p:sp>
      <p:sp>
        <p:nvSpPr>
          <p:cNvPr id="28" name="Text 15"/>
          <p:cNvSpPr/>
          <p:nvPr/>
        </p:nvSpPr>
        <p:spPr>
          <a:xfrm>
            <a:off x="7814931" y="4465674"/>
            <a:ext cx="953608" cy="139552"/>
          </a:xfrm>
          <a:prstGeom prst="rect">
            <a:avLst/>
          </a:prstGeom>
          <a:noFill/>
          <a:ln/>
        </p:spPr>
        <p:txBody>
          <a:bodyPr wrap="none" lIns="0" tIns="0" rIns="0" bIns="0" rtlCol="0" anchor="ctr">
            <a:normAutofit/>
          </a:bodyPr>
          <a:lstStyle/>
          <a:p>
            <a:pPr algn="ctr"/>
            <a:r>
              <a:rPr lang="ja-JP" altLang="en-US" sz="800" b="1" dirty="0">
                <a:solidFill>
                  <a:srgbClr val="3F3F3D"/>
                </a:solidFill>
                <a:latin typeface="+mj-ea"/>
                <a:ea typeface="+mj-ea"/>
                <a:cs typeface="Inter" pitchFamily="34" charset="-120"/>
              </a:rPr>
              <a:t>登録日本語教員</a:t>
            </a:r>
            <a:endParaRPr lang="en-US" altLang="ja-JP" sz="800" dirty="0">
              <a:latin typeface="+mj-ea"/>
              <a:ea typeface="+mj-ea"/>
            </a:endParaRPr>
          </a:p>
        </p:txBody>
      </p:sp>
      <p:sp>
        <p:nvSpPr>
          <p:cNvPr id="29" name="Text 16"/>
          <p:cNvSpPr/>
          <p:nvPr/>
        </p:nvSpPr>
        <p:spPr>
          <a:xfrm>
            <a:off x="6728417" y="4412513"/>
            <a:ext cx="800765" cy="249201"/>
          </a:xfrm>
          <a:prstGeom prst="rect">
            <a:avLst/>
          </a:prstGeom>
          <a:noFill/>
          <a:ln/>
        </p:spPr>
        <p:txBody>
          <a:bodyPr wrap="none" lIns="0" tIns="0" rIns="0" bIns="0" rtlCol="0" anchor="ctr">
            <a:normAutofit/>
          </a:bodyPr>
          <a:lstStyle/>
          <a:p>
            <a:pPr algn="ctr"/>
            <a:r>
              <a:rPr lang="ja-JP" altLang="en-US" sz="751" dirty="0">
                <a:latin typeface="+mj-ea"/>
                <a:ea typeface="+mj-ea"/>
              </a:rPr>
              <a:t>＿＿＿</a:t>
            </a:r>
            <a:endParaRPr lang="en-US" sz="751" dirty="0">
              <a:latin typeface="+mj-ea"/>
              <a:ea typeface="+mj-ea"/>
            </a:endParaRPr>
          </a:p>
        </p:txBody>
      </p:sp>
      <p:sp>
        <p:nvSpPr>
          <p:cNvPr id="30" name="Text 17"/>
          <p:cNvSpPr/>
          <p:nvPr/>
        </p:nvSpPr>
        <p:spPr>
          <a:xfrm>
            <a:off x="6143626" y="4472320"/>
            <a:ext cx="372140" cy="129584"/>
          </a:xfrm>
          <a:prstGeom prst="rect">
            <a:avLst/>
          </a:prstGeom>
          <a:noFill/>
          <a:ln/>
        </p:spPr>
        <p:txBody>
          <a:bodyPr wrap="none" lIns="0" tIns="0" rIns="0" bIns="0" rtlCol="0" anchor="ctr">
            <a:normAutofit/>
          </a:bodyPr>
          <a:lstStyle/>
          <a:p>
            <a:r>
              <a:rPr lang="ja-JP" altLang="en-US" sz="727" dirty="0">
                <a:latin typeface="+mj-ea"/>
                <a:ea typeface="+mj-ea"/>
              </a:rPr>
              <a:t>教師</a:t>
            </a:r>
            <a:endParaRPr lang="en-US" sz="727" dirty="0">
              <a:latin typeface="+mj-ea"/>
              <a:ea typeface="+mj-ea"/>
            </a:endParaRPr>
          </a:p>
        </p:txBody>
      </p:sp>
      <p:sp>
        <p:nvSpPr>
          <p:cNvPr id="31" name="Text 18"/>
          <p:cNvSpPr/>
          <p:nvPr/>
        </p:nvSpPr>
        <p:spPr>
          <a:xfrm>
            <a:off x="7658949" y="4244095"/>
            <a:ext cx="1199485" cy="142875"/>
          </a:xfrm>
          <a:prstGeom prst="rect">
            <a:avLst/>
          </a:prstGeom>
          <a:noFill/>
          <a:ln/>
        </p:spPr>
        <p:txBody>
          <a:bodyPr wrap="none" lIns="0" tIns="0" rIns="0" bIns="0" rtlCol="0" anchor="ctr">
            <a:normAutofit/>
          </a:bodyPr>
          <a:lstStyle/>
          <a:p>
            <a:r>
              <a:rPr lang="en-US" sz="753" b="1" dirty="0">
                <a:solidFill>
                  <a:srgbClr val="4A413E"/>
                </a:solidFill>
                <a:latin typeface="+mj-ea"/>
                <a:ea typeface="+mj-ea"/>
              </a:rPr>
              <a:t>1,500</a:t>
            </a:r>
            <a:r>
              <a:rPr lang="ja-JP" altLang="en-US" sz="753" b="1" dirty="0">
                <a:solidFill>
                  <a:srgbClr val="4A413E"/>
                </a:solidFill>
                <a:latin typeface="+mj-ea"/>
                <a:ea typeface="+mj-ea"/>
              </a:rPr>
              <a:t>円（</a:t>
            </a:r>
            <a:r>
              <a:rPr lang="en-US" altLang="ja-JP" sz="753" b="1" dirty="0">
                <a:solidFill>
                  <a:srgbClr val="4A413E"/>
                </a:solidFill>
                <a:latin typeface="+mj-ea"/>
                <a:ea typeface="+mj-ea"/>
              </a:rPr>
              <a:t>MAX</a:t>
            </a:r>
            <a:r>
              <a:rPr lang="ja-JP" altLang="en-US" sz="753" b="1" dirty="0">
                <a:solidFill>
                  <a:srgbClr val="4A413E"/>
                </a:solidFill>
                <a:latin typeface="+mj-ea"/>
                <a:ea typeface="+mj-ea"/>
              </a:rPr>
              <a:t>時７５０円）</a:t>
            </a:r>
            <a:r>
              <a:rPr lang="en-US" altLang="ja-JP" sz="753" b="1" dirty="0">
                <a:solidFill>
                  <a:srgbClr val="4A413E"/>
                </a:solidFill>
                <a:latin typeface="+mj-ea"/>
                <a:ea typeface="+mj-ea"/>
              </a:rPr>
              <a:t>/</a:t>
            </a:r>
            <a:r>
              <a:rPr lang="ja-JP" altLang="en-US" sz="753" b="1" dirty="0">
                <a:solidFill>
                  <a:srgbClr val="4A413E"/>
                </a:solidFill>
                <a:latin typeface="+mj-ea"/>
                <a:ea typeface="+mj-ea"/>
              </a:rPr>
              <a:t>ｈ</a:t>
            </a:r>
            <a:endParaRPr lang="en-US" sz="753" dirty="0">
              <a:latin typeface="+mj-ea"/>
              <a:ea typeface="+mj-ea"/>
            </a:endParaRPr>
          </a:p>
        </p:txBody>
      </p:sp>
      <p:sp>
        <p:nvSpPr>
          <p:cNvPr id="32" name="Text 19"/>
          <p:cNvSpPr/>
          <p:nvPr/>
        </p:nvSpPr>
        <p:spPr>
          <a:xfrm>
            <a:off x="6771611" y="4234332"/>
            <a:ext cx="817378" cy="136230"/>
          </a:xfrm>
          <a:prstGeom prst="rect">
            <a:avLst/>
          </a:prstGeom>
          <a:noFill/>
          <a:ln/>
        </p:spPr>
        <p:txBody>
          <a:bodyPr wrap="none" lIns="0" tIns="0" rIns="0" bIns="0" rtlCol="0" anchor="ctr">
            <a:normAutofit/>
          </a:bodyPr>
          <a:lstStyle/>
          <a:p>
            <a:r>
              <a:rPr lang="ja-JP" altLang="en-US" sz="600" b="1" dirty="0">
                <a:solidFill>
                  <a:srgbClr val="333433"/>
                </a:solidFill>
                <a:latin typeface="+mj-ea"/>
                <a:ea typeface="+mj-ea"/>
                <a:cs typeface="Inter" pitchFamily="34" charset="-120"/>
              </a:rPr>
              <a:t>２，０００円以上</a:t>
            </a:r>
            <a:r>
              <a:rPr lang="en-US" altLang="ja-JP" sz="600" b="1" dirty="0">
                <a:solidFill>
                  <a:srgbClr val="333433"/>
                </a:solidFill>
                <a:latin typeface="+mj-ea"/>
                <a:ea typeface="+mj-ea"/>
                <a:cs typeface="Inter" pitchFamily="34" charset="-120"/>
              </a:rPr>
              <a:t>/</a:t>
            </a:r>
            <a:r>
              <a:rPr lang="ja-JP" altLang="en-US" sz="600" b="1" dirty="0">
                <a:solidFill>
                  <a:srgbClr val="333433"/>
                </a:solidFill>
                <a:latin typeface="+mj-ea"/>
                <a:ea typeface="+mj-ea"/>
                <a:cs typeface="Inter" pitchFamily="34" charset="-120"/>
              </a:rPr>
              <a:t>ｈ</a:t>
            </a:r>
            <a:endParaRPr lang="en-US" sz="600" dirty="0">
              <a:latin typeface="+mj-ea"/>
              <a:ea typeface="+mj-ea"/>
            </a:endParaRPr>
          </a:p>
        </p:txBody>
      </p:sp>
      <p:sp>
        <p:nvSpPr>
          <p:cNvPr id="33" name="Text 20"/>
          <p:cNvSpPr/>
          <p:nvPr/>
        </p:nvSpPr>
        <p:spPr>
          <a:xfrm>
            <a:off x="6143626" y="4171241"/>
            <a:ext cx="436921" cy="249200"/>
          </a:xfrm>
          <a:prstGeom prst="rect">
            <a:avLst/>
          </a:prstGeom>
          <a:noFill/>
          <a:ln/>
        </p:spPr>
        <p:txBody>
          <a:bodyPr wrap="none" lIns="0" tIns="0" rIns="0" bIns="0" rtlCol="0" anchor="ctr">
            <a:normAutofit/>
          </a:bodyPr>
          <a:lstStyle/>
          <a:p>
            <a:r>
              <a:rPr lang="ja-JP" altLang="en-US" sz="727" dirty="0">
                <a:solidFill>
                  <a:srgbClr val="3B3A37"/>
                </a:solidFill>
                <a:latin typeface="+mj-ea"/>
                <a:ea typeface="+mj-ea"/>
              </a:rPr>
              <a:t>教育コスト</a:t>
            </a:r>
            <a:endParaRPr lang="en-US" altLang="ja-JP" sz="727" dirty="0">
              <a:solidFill>
                <a:srgbClr val="3B3A37"/>
              </a:solidFill>
              <a:latin typeface="+mj-ea"/>
              <a:ea typeface="+mj-ea"/>
            </a:endParaRPr>
          </a:p>
          <a:p>
            <a:r>
              <a:rPr lang="ja-JP" altLang="en-US" sz="727" dirty="0">
                <a:solidFill>
                  <a:srgbClr val="3B3A37"/>
                </a:solidFill>
                <a:latin typeface="+mj-ea"/>
                <a:ea typeface="+mj-ea"/>
              </a:rPr>
              <a:t>双方向</a:t>
            </a:r>
            <a:endParaRPr lang="en-US" sz="727" dirty="0">
              <a:latin typeface="+mj-ea"/>
              <a:ea typeface="+mj-ea"/>
            </a:endParaRPr>
          </a:p>
        </p:txBody>
      </p:sp>
      <p:sp>
        <p:nvSpPr>
          <p:cNvPr id="34" name="Text 21"/>
          <p:cNvSpPr/>
          <p:nvPr/>
        </p:nvSpPr>
        <p:spPr>
          <a:xfrm>
            <a:off x="8074166" y="3975696"/>
            <a:ext cx="827346" cy="155868"/>
          </a:xfrm>
          <a:prstGeom prst="rect">
            <a:avLst/>
          </a:prstGeom>
          <a:noFill/>
          <a:ln/>
        </p:spPr>
        <p:txBody>
          <a:bodyPr wrap="none" lIns="0" tIns="0" rIns="0" bIns="0" rtlCol="0" anchor="ctr">
            <a:normAutofit/>
          </a:bodyPr>
          <a:lstStyle/>
          <a:p>
            <a:r>
              <a:rPr lang="en-US" sz="743" b="1" dirty="0" err="1">
                <a:solidFill>
                  <a:srgbClr val="EEBDC2"/>
                </a:solidFill>
                <a:latin typeface="+mj-ea"/>
                <a:ea typeface="+mj-ea"/>
                <a:cs typeface="Inter" pitchFamily="34" charset="-120"/>
              </a:rPr>
              <a:t>J-サポート</a:t>
            </a:r>
            <a:endParaRPr lang="en-US" sz="743" dirty="0">
              <a:latin typeface="+mj-ea"/>
              <a:ea typeface="+mj-ea"/>
            </a:endParaRPr>
          </a:p>
        </p:txBody>
      </p:sp>
      <p:sp>
        <p:nvSpPr>
          <p:cNvPr id="35" name="Text 22"/>
          <p:cNvSpPr/>
          <p:nvPr/>
        </p:nvSpPr>
        <p:spPr>
          <a:xfrm>
            <a:off x="6728416" y="3957305"/>
            <a:ext cx="827346" cy="136230"/>
          </a:xfrm>
          <a:prstGeom prst="rect">
            <a:avLst/>
          </a:prstGeom>
          <a:noFill/>
          <a:ln/>
        </p:spPr>
        <p:txBody>
          <a:bodyPr wrap="none" lIns="0" tIns="0" rIns="0" bIns="0" rtlCol="0" anchor="ctr">
            <a:normAutofit/>
          </a:bodyPr>
          <a:lstStyle/>
          <a:p>
            <a:r>
              <a:rPr lang="en-US" sz="714" b="1" dirty="0">
                <a:solidFill>
                  <a:srgbClr val="D5D5D2"/>
                </a:solidFill>
                <a:latin typeface="+mj-ea"/>
                <a:ea typeface="+mj-ea"/>
                <a:cs typeface="Inter" pitchFamily="34" charset="-120"/>
              </a:rPr>
              <a:t>従来の認定校モデル</a:t>
            </a:r>
            <a:endParaRPr lang="en-US" sz="714" dirty="0">
              <a:latin typeface="+mj-ea"/>
              <a:ea typeface="+mj-ea"/>
            </a:endParaRPr>
          </a:p>
        </p:txBody>
      </p:sp>
      <p:sp>
        <p:nvSpPr>
          <p:cNvPr id="36" name="Text 23"/>
          <p:cNvSpPr/>
          <p:nvPr/>
        </p:nvSpPr>
        <p:spPr>
          <a:xfrm>
            <a:off x="6143626" y="3957305"/>
            <a:ext cx="368817" cy="136230"/>
          </a:xfrm>
          <a:prstGeom prst="rect">
            <a:avLst/>
          </a:prstGeom>
          <a:noFill/>
          <a:ln/>
        </p:spPr>
        <p:txBody>
          <a:bodyPr wrap="none" lIns="0" tIns="0" rIns="0" bIns="0" rtlCol="0" anchor="ctr">
            <a:normAutofit/>
          </a:bodyPr>
          <a:lstStyle/>
          <a:p>
            <a:r>
              <a:rPr lang="en-US" sz="714" dirty="0">
                <a:solidFill>
                  <a:srgbClr val="D8D8D6"/>
                </a:solidFill>
                <a:latin typeface="+mj-ea"/>
                <a:ea typeface="+mj-ea"/>
                <a:cs typeface="Inter" pitchFamily="34" charset="-120"/>
              </a:rPr>
              <a:t>比較項目</a:t>
            </a:r>
            <a:endParaRPr lang="en-US" sz="714" dirty="0">
              <a:latin typeface="+mj-ea"/>
              <a:ea typeface="+mj-ea"/>
            </a:endParaRPr>
          </a:p>
        </p:txBody>
      </p:sp>
      <p:sp>
        <p:nvSpPr>
          <p:cNvPr id="37" name="Text 24"/>
          <p:cNvSpPr/>
          <p:nvPr/>
        </p:nvSpPr>
        <p:spPr>
          <a:xfrm>
            <a:off x="4525484" y="4598581"/>
            <a:ext cx="1275907" cy="372140"/>
          </a:xfrm>
          <a:prstGeom prst="rect">
            <a:avLst/>
          </a:prstGeom>
          <a:noFill/>
          <a:ln/>
        </p:spPr>
        <p:txBody>
          <a:bodyPr wrap="none" lIns="0" tIns="0" rIns="0" bIns="0" rtlCol="0" anchor="ctr">
            <a:normAutofit/>
          </a:bodyPr>
          <a:lstStyle/>
          <a:p>
            <a:r>
              <a:rPr lang="en-US" sz="727" b="1" dirty="0" err="1">
                <a:solidFill>
                  <a:srgbClr val="3C3C3B"/>
                </a:solidFill>
                <a:latin typeface="+mj-ea"/>
                <a:ea typeface="+mj-ea"/>
                <a:cs typeface="Inter" pitchFamily="34" charset="-120"/>
              </a:rPr>
              <a:t>オリジナル教とLMSログにより</a:t>
            </a:r>
            <a:r>
              <a:rPr lang="en-US" sz="727" b="1" dirty="0">
                <a:solidFill>
                  <a:srgbClr val="3C3C3B"/>
                </a:solidFill>
                <a:latin typeface="+mj-ea"/>
                <a:ea typeface="+mj-ea"/>
                <a:cs typeface="Inter" pitchFamily="34" charset="-120"/>
              </a:rPr>
              <a:t>、</a:t>
            </a:r>
          </a:p>
          <a:p>
            <a:r>
              <a:rPr lang="en-US" sz="727" b="1" dirty="0">
                <a:solidFill>
                  <a:srgbClr val="3C3C3B"/>
                </a:solidFill>
                <a:latin typeface="+mj-ea"/>
                <a:ea typeface="+mj-ea"/>
                <a:cs typeface="Inter" pitchFamily="34" charset="-120"/>
              </a:rPr>
              <a:t>100時間</a:t>
            </a:r>
            <a:r>
              <a:rPr lang="ja-JP" altLang="en-US" sz="727" b="1" dirty="0">
                <a:solidFill>
                  <a:srgbClr val="3C3C3B"/>
                </a:solidFill>
                <a:latin typeface="+mj-ea"/>
                <a:ea typeface="+mj-ea"/>
                <a:cs typeface="Inter" pitchFamily="34" charset="-120"/>
              </a:rPr>
              <a:t>の学習</a:t>
            </a:r>
            <a:r>
              <a:rPr lang="en-US" sz="727" b="1" dirty="0" err="1">
                <a:solidFill>
                  <a:srgbClr val="3C3C3B"/>
                </a:solidFill>
                <a:latin typeface="+mj-ea"/>
                <a:ea typeface="+mj-ea"/>
                <a:cs typeface="Inter" pitchFamily="34" charset="-120"/>
              </a:rPr>
              <a:t>エビデンス</a:t>
            </a:r>
            <a:endParaRPr lang="en-US" sz="727" dirty="0">
              <a:latin typeface="+mj-ea"/>
              <a:ea typeface="+mj-ea"/>
            </a:endParaRPr>
          </a:p>
          <a:p>
            <a:r>
              <a:rPr lang="en-US" sz="727" b="1" dirty="0">
                <a:solidFill>
                  <a:srgbClr val="3C3C3B"/>
                </a:solidFill>
                <a:latin typeface="+mj-ea"/>
                <a:ea typeface="+mj-ea"/>
                <a:cs typeface="Inter" pitchFamily="34" charset="-120"/>
              </a:rPr>
              <a:t>を自動生成する。</a:t>
            </a:r>
            <a:endParaRPr lang="en-US" sz="727" dirty="0">
              <a:latin typeface="+mj-ea"/>
              <a:ea typeface="+mj-ea"/>
            </a:endParaRPr>
          </a:p>
        </p:txBody>
      </p:sp>
      <p:sp>
        <p:nvSpPr>
          <p:cNvPr id="38" name="Text 25"/>
          <p:cNvSpPr/>
          <p:nvPr/>
        </p:nvSpPr>
        <p:spPr>
          <a:xfrm>
            <a:off x="1986960" y="4704907"/>
            <a:ext cx="1485235" cy="255846"/>
          </a:xfrm>
          <a:prstGeom prst="rect">
            <a:avLst/>
          </a:prstGeom>
          <a:noFill/>
          <a:ln/>
        </p:spPr>
        <p:txBody>
          <a:bodyPr wrap="none" lIns="0" tIns="0" rIns="0" bIns="0" rtlCol="0" anchor="ctr">
            <a:normAutofit/>
          </a:bodyPr>
          <a:lstStyle/>
          <a:p>
            <a:r>
              <a:rPr lang="en-US" sz="691" b="1" dirty="0">
                <a:solidFill>
                  <a:srgbClr val="3C3B39"/>
                </a:solidFill>
                <a:latin typeface="+mj-ea"/>
                <a:ea typeface="+mj-ea"/>
                <a:cs typeface="Inter" pitchFamily="34" charset="-120"/>
              </a:rPr>
              <a:t>紙の出席簿や手動の報告作成によ</a:t>
            </a:r>
            <a:endParaRPr lang="en-US" sz="691" dirty="0">
              <a:latin typeface="+mj-ea"/>
              <a:ea typeface="+mj-ea"/>
            </a:endParaRPr>
          </a:p>
          <a:p>
            <a:r>
              <a:rPr lang="en-US" sz="691" b="1" dirty="0" err="1">
                <a:solidFill>
                  <a:srgbClr val="3C3B39"/>
                </a:solidFill>
                <a:latin typeface="+mj-ea"/>
                <a:ea typeface="+mj-ea"/>
                <a:cs typeface="Inter" pitchFamily="34" charset="-120"/>
              </a:rPr>
              <a:t>り、監査対応のコストが増大している</a:t>
            </a:r>
            <a:r>
              <a:rPr lang="en-US" sz="691" b="1" dirty="0">
                <a:solidFill>
                  <a:srgbClr val="3C3B39"/>
                </a:solidFill>
                <a:latin typeface="+mj-ea"/>
                <a:ea typeface="+mj-ea"/>
                <a:cs typeface="Inter" pitchFamily="34" charset="-120"/>
              </a:rPr>
              <a:t>。</a:t>
            </a:r>
            <a:endParaRPr lang="en-US" sz="691" dirty="0">
              <a:latin typeface="+mj-ea"/>
              <a:ea typeface="+mj-ea"/>
            </a:endParaRPr>
          </a:p>
        </p:txBody>
      </p:sp>
      <p:sp>
        <p:nvSpPr>
          <p:cNvPr id="39" name="Text 26"/>
          <p:cNvSpPr/>
          <p:nvPr/>
        </p:nvSpPr>
        <p:spPr>
          <a:xfrm>
            <a:off x="199360" y="4547998"/>
            <a:ext cx="1272584" cy="412755"/>
          </a:xfrm>
          <a:prstGeom prst="rect">
            <a:avLst/>
          </a:prstGeom>
          <a:noFill/>
          <a:ln/>
        </p:spPr>
        <p:txBody>
          <a:bodyPr wrap="none" lIns="0" tIns="0" rIns="0" bIns="0" rtlCol="0" anchor="ctr">
            <a:normAutofit/>
          </a:bodyPr>
          <a:lstStyle/>
          <a:p>
            <a:r>
              <a:rPr lang="en-US" sz="727" b="1" dirty="0">
                <a:solidFill>
                  <a:srgbClr val="3A3937"/>
                </a:solidFill>
                <a:latin typeface="+mj-ea"/>
                <a:ea typeface="+mj-ea"/>
                <a:cs typeface="Inter" pitchFamily="34" charset="-120"/>
              </a:rPr>
              <a:t>固定費負担が重く、教員の質</a:t>
            </a:r>
            <a:endParaRPr lang="en-US" sz="727" dirty="0">
              <a:latin typeface="+mj-ea"/>
              <a:ea typeface="+mj-ea"/>
            </a:endParaRPr>
          </a:p>
          <a:p>
            <a:r>
              <a:rPr lang="en-US" sz="727" b="1" dirty="0" err="1">
                <a:solidFill>
                  <a:srgbClr val="3A3937"/>
                </a:solidFill>
                <a:latin typeface="+mj-ea"/>
                <a:ea typeface="+mj-ea"/>
                <a:cs typeface="Inter" pitchFamily="34" charset="-120"/>
              </a:rPr>
              <a:t>向上や</a:t>
            </a:r>
            <a:r>
              <a:rPr lang="ja-JP" altLang="en-US" sz="727" b="1" dirty="0">
                <a:solidFill>
                  <a:srgbClr val="3A3937"/>
                </a:solidFill>
                <a:latin typeface="+mj-ea"/>
                <a:ea typeface="+mj-ea"/>
                <a:cs typeface="Inter" pitchFamily="34" charset="-120"/>
              </a:rPr>
              <a:t>確保が困難</a:t>
            </a:r>
            <a:r>
              <a:rPr lang="en-US" sz="727" b="1" dirty="0" err="1">
                <a:solidFill>
                  <a:srgbClr val="3A3937"/>
                </a:solidFill>
                <a:latin typeface="+mj-ea"/>
                <a:ea typeface="+mj-ea"/>
                <a:cs typeface="Inter" pitchFamily="34" charset="-120"/>
              </a:rPr>
              <a:t>な業界構造</a:t>
            </a:r>
            <a:r>
              <a:rPr lang="en-US" sz="727" b="1" dirty="0">
                <a:solidFill>
                  <a:srgbClr val="3A3937"/>
                </a:solidFill>
                <a:latin typeface="+mj-ea"/>
                <a:ea typeface="+mj-ea"/>
                <a:cs typeface="Inter" pitchFamily="34" charset="-120"/>
              </a:rPr>
              <a:t>。</a:t>
            </a:r>
            <a:endParaRPr lang="en-US" sz="727" dirty="0">
              <a:latin typeface="+mj-ea"/>
              <a:ea typeface="+mj-ea"/>
            </a:endParaRPr>
          </a:p>
        </p:txBody>
      </p:sp>
      <p:sp>
        <p:nvSpPr>
          <p:cNvPr id="40" name="Text 27"/>
          <p:cNvSpPr/>
          <p:nvPr/>
        </p:nvSpPr>
        <p:spPr>
          <a:xfrm>
            <a:off x="4528805" y="4279605"/>
            <a:ext cx="1249326" cy="305686"/>
          </a:xfrm>
          <a:prstGeom prst="rect">
            <a:avLst/>
          </a:prstGeom>
          <a:noFill/>
          <a:ln/>
        </p:spPr>
        <p:txBody>
          <a:bodyPr wrap="none" lIns="0" tIns="0" rIns="0" bIns="0" rtlCol="0" anchor="ctr">
            <a:normAutofit/>
          </a:bodyPr>
          <a:lstStyle/>
          <a:p>
            <a:pPr algn="ctr"/>
            <a:r>
              <a:rPr lang="en-US" sz="958" b="1" dirty="0">
                <a:solidFill>
                  <a:srgbClr val="393938"/>
                </a:solidFill>
                <a:latin typeface="+mj-ea"/>
                <a:ea typeface="+mj-ea"/>
                <a:cs typeface="Inter" pitchFamily="34" charset="-120"/>
              </a:rPr>
              <a:t>[</a:t>
            </a:r>
            <a:r>
              <a:rPr lang="en-US" sz="958" b="1" dirty="0" err="1">
                <a:solidFill>
                  <a:srgbClr val="393938"/>
                </a:solidFill>
                <a:latin typeface="+mj-ea"/>
                <a:ea typeface="+mj-ea"/>
                <a:cs typeface="Inter" pitchFamily="34" charset="-120"/>
              </a:rPr>
              <a:t>JSP：運営·教育責任</a:t>
            </a:r>
            <a:r>
              <a:rPr lang="en-US" sz="958" b="1" dirty="0">
                <a:solidFill>
                  <a:srgbClr val="393938"/>
                </a:solidFill>
                <a:latin typeface="+mj-ea"/>
                <a:ea typeface="+mj-ea"/>
                <a:cs typeface="Inter" pitchFamily="34" charset="-120"/>
              </a:rPr>
              <a:t>)</a:t>
            </a:r>
          </a:p>
          <a:p>
            <a:pPr algn="ctr"/>
            <a:r>
              <a:rPr lang="en-US" sz="958" b="1" dirty="0" err="1">
                <a:solidFill>
                  <a:srgbClr val="393938"/>
                </a:solidFill>
                <a:latin typeface="+mj-ea"/>
                <a:ea typeface="+mj-ea"/>
                <a:cs typeface="Inter" pitchFamily="34" charset="-120"/>
              </a:rPr>
              <a:t>LMSによる品質可視化</a:t>
            </a:r>
            <a:endParaRPr lang="en-US" sz="958" dirty="0">
              <a:latin typeface="+mj-ea"/>
              <a:ea typeface="+mj-ea"/>
            </a:endParaRPr>
          </a:p>
        </p:txBody>
      </p:sp>
      <p:sp>
        <p:nvSpPr>
          <p:cNvPr id="41" name="Text 28"/>
          <p:cNvSpPr/>
          <p:nvPr/>
        </p:nvSpPr>
        <p:spPr>
          <a:xfrm>
            <a:off x="2252773" y="4385931"/>
            <a:ext cx="927026" cy="302363"/>
          </a:xfrm>
          <a:prstGeom prst="rect">
            <a:avLst/>
          </a:prstGeom>
          <a:noFill/>
          <a:ln/>
        </p:spPr>
        <p:txBody>
          <a:bodyPr wrap="none" lIns="0" tIns="0" rIns="0" bIns="0" rtlCol="0" anchor="ctr">
            <a:normAutofit/>
          </a:bodyPr>
          <a:lstStyle/>
          <a:p>
            <a:pPr algn="ctr"/>
            <a:r>
              <a:rPr lang="en-US" sz="825" b="1" dirty="0">
                <a:solidFill>
                  <a:srgbClr val="383837"/>
                </a:solidFill>
                <a:latin typeface="+mj-ea"/>
                <a:ea typeface="+mj-ea"/>
                <a:cs typeface="Inter" pitchFamily="34" charset="-120"/>
              </a:rPr>
              <a:t>煩雑な事務負担</a:t>
            </a:r>
            <a:endParaRPr lang="en-US" sz="825" dirty="0">
              <a:latin typeface="+mj-ea"/>
              <a:ea typeface="+mj-ea"/>
            </a:endParaRPr>
          </a:p>
          <a:p>
            <a:pPr algn="ctr"/>
            <a:r>
              <a:rPr lang="en-US" sz="825" b="1" dirty="0" err="1">
                <a:solidFill>
                  <a:srgbClr val="383837"/>
                </a:solidFill>
                <a:latin typeface="+mj-ea"/>
                <a:ea typeface="+mj-ea"/>
                <a:cs typeface="Inter" pitchFamily="34" charset="-120"/>
              </a:rPr>
              <a:t>と管理の不透明さ</a:t>
            </a:r>
            <a:endParaRPr lang="en-US" sz="825" dirty="0">
              <a:latin typeface="+mj-ea"/>
              <a:ea typeface="+mj-ea"/>
            </a:endParaRPr>
          </a:p>
        </p:txBody>
      </p:sp>
      <p:sp>
        <p:nvSpPr>
          <p:cNvPr id="44" name="Text 31"/>
          <p:cNvSpPr/>
          <p:nvPr/>
        </p:nvSpPr>
        <p:spPr>
          <a:xfrm>
            <a:off x="6007463" y="3741297"/>
            <a:ext cx="2066703" cy="176102"/>
          </a:xfrm>
          <a:prstGeom prst="rect">
            <a:avLst/>
          </a:prstGeom>
          <a:noFill/>
          <a:ln/>
        </p:spPr>
        <p:txBody>
          <a:bodyPr wrap="none" lIns="0" tIns="0" rIns="0" bIns="0" rtlCol="0" anchor="ctr">
            <a:normAutofit/>
          </a:bodyPr>
          <a:lstStyle/>
          <a:p>
            <a:r>
              <a:rPr lang="en-US" sz="1013" b="1" dirty="0" err="1">
                <a:solidFill>
                  <a:srgbClr val="363634"/>
                </a:solidFill>
                <a:latin typeface="+mj-ea"/>
                <a:ea typeface="+mj-ea"/>
                <a:cs typeface="Inter" pitchFamily="34" charset="-120"/>
              </a:rPr>
              <a:t>モデル比較</a:t>
            </a:r>
            <a:endParaRPr lang="en-US" sz="1013" dirty="0">
              <a:latin typeface="+mj-ea"/>
              <a:ea typeface="+mj-ea"/>
            </a:endParaRPr>
          </a:p>
        </p:txBody>
      </p:sp>
      <p:pic>
        <p:nvPicPr>
          <p:cNvPr id="46" name="Image 11" descr="preencoded.png"/>
          <p:cNvPicPr>
            <a:picLocks noChangeAspect="1"/>
          </p:cNvPicPr>
          <p:nvPr/>
        </p:nvPicPr>
        <p:blipFill>
          <a:blip r:embed="rId13"/>
          <a:stretch>
            <a:fillRect/>
          </a:stretch>
        </p:blipFill>
        <p:spPr>
          <a:xfrm>
            <a:off x="4704908" y="3365870"/>
            <a:ext cx="883831" cy="883831"/>
          </a:xfrm>
          <a:prstGeom prst="rect">
            <a:avLst/>
          </a:prstGeom>
        </p:spPr>
      </p:pic>
      <p:sp>
        <p:nvSpPr>
          <p:cNvPr id="47" name="Text 33"/>
          <p:cNvSpPr/>
          <p:nvPr/>
        </p:nvSpPr>
        <p:spPr>
          <a:xfrm>
            <a:off x="7571859" y="3318983"/>
            <a:ext cx="1365619" cy="312331"/>
          </a:xfrm>
          <a:prstGeom prst="rect">
            <a:avLst/>
          </a:prstGeom>
          <a:noFill/>
          <a:ln/>
        </p:spPr>
        <p:txBody>
          <a:bodyPr wrap="none" lIns="0" tIns="0" rIns="0" bIns="0" rtlCol="0" anchor="ctr">
            <a:normAutofit/>
          </a:bodyPr>
          <a:lstStyle/>
          <a:p>
            <a:pPr algn="ctr"/>
            <a:r>
              <a:rPr lang="ja-JP" altLang="en-US" sz="926" b="1" dirty="0">
                <a:solidFill>
                  <a:srgbClr val="323232"/>
                </a:solidFill>
                <a:latin typeface="+mj-ea"/>
                <a:ea typeface="+mj-ea"/>
                <a:cs typeface="Inter" pitchFamily="34" charset="-120"/>
              </a:rPr>
              <a:t>登録日本語</a:t>
            </a:r>
            <a:r>
              <a:rPr lang="en-US" sz="926" b="1" dirty="0" err="1">
                <a:solidFill>
                  <a:srgbClr val="323232"/>
                </a:solidFill>
                <a:latin typeface="+mj-ea"/>
                <a:ea typeface="+mj-ea"/>
                <a:cs typeface="Inter" pitchFamily="34" charset="-120"/>
              </a:rPr>
              <a:t>教員：プロ指導</a:t>
            </a:r>
            <a:endParaRPr lang="en-US" sz="926" b="1" dirty="0">
              <a:solidFill>
                <a:srgbClr val="323232"/>
              </a:solidFill>
              <a:latin typeface="+mj-ea"/>
              <a:ea typeface="+mj-ea"/>
              <a:cs typeface="Inter" pitchFamily="34" charset="-120"/>
            </a:endParaRPr>
          </a:p>
        </p:txBody>
      </p:sp>
      <p:sp>
        <p:nvSpPr>
          <p:cNvPr id="48" name="Text 34"/>
          <p:cNvSpPr/>
          <p:nvPr/>
        </p:nvSpPr>
        <p:spPr>
          <a:xfrm>
            <a:off x="5960397" y="3397067"/>
            <a:ext cx="1046642" cy="172779"/>
          </a:xfrm>
          <a:prstGeom prst="rect">
            <a:avLst/>
          </a:prstGeom>
          <a:noFill/>
          <a:ln/>
        </p:spPr>
        <p:txBody>
          <a:bodyPr wrap="none" lIns="0" tIns="0" rIns="0" bIns="0" rtlCol="0" anchor="ctr">
            <a:normAutofit/>
          </a:bodyPr>
          <a:lstStyle/>
          <a:p>
            <a:r>
              <a:rPr lang="ja-JP" altLang="en-US" sz="1023" b="1" dirty="0">
                <a:solidFill>
                  <a:srgbClr val="333231"/>
                </a:solidFill>
                <a:latin typeface="+mj-ea"/>
                <a:ea typeface="+mj-ea"/>
                <a:cs typeface="Inter" pitchFamily="34" charset="-120"/>
              </a:rPr>
              <a:t>教育コスト</a:t>
            </a:r>
            <a:r>
              <a:rPr lang="en-US" sz="1023" b="1" dirty="0" err="1">
                <a:solidFill>
                  <a:srgbClr val="333231"/>
                </a:solidFill>
                <a:latin typeface="+mj-ea"/>
                <a:ea typeface="+mj-ea"/>
                <a:cs typeface="Inter" pitchFamily="34" charset="-120"/>
              </a:rPr>
              <a:t>負担軽減</a:t>
            </a:r>
            <a:endParaRPr lang="en-US" sz="1023" dirty="0">
              <a:latin typeface="+mj-ea"/>
              <a:ea typeface="+mj-ea"/>
            </a:endParaRPr>
          </a:p>
        </p:txBody>
      </p:sp>
      <p:pic>
        <p:nvPicPr>
          <p:cNvPr id="49" name="Image 12" descr="preencoded.png"/>
          <p:cNvPicPr>
            <a:picLocks noChangeAspect="1"/>
          </p:cNvPicPr>
          <p:nvPr/>
        </p:nvPicPr>
        <p:blipFill>
          <a:blip r:embed="rId14"/>
          <a:stretch>
            <a:fillRect/>
          </a:stretch>
        </p:blipFill>
        <p:spPr>
          <a:xfrm>
            <a:off x="7734706" y="2475024"/>
            <a:ext cx="893799" cy="893799"/>
          </a:xfrm>
          <a:prstGeom prst="rect">
            <a:avLst/>
          </a:prstGeom>
        </p:spPr>
      </p:pic>
      <p:pic>
        <p:nvPicPr>
          <p:cNvPr id="50" name="Image 13" descr="preencoded.png"/>
          <p:cNvPicPr>
            <a:picLocks noChangeAspect="1"/>
          </p:cNvPicPr>
          <p:nvPr/>
        </p:nvPicPr>
        <p:blipFill>
          <a:blip r:embed="rId15"/>
          <a:stretch>
            <a:fillRect/>
          </a:stretch>
        </p:blipFill>
        <p:spPr>
          <a:xfrm>
            <a:off x="6963845" y="2900327"/>
            <a:ext cx="740956" cy="132907"/>
          </a:xfrm>
          <a:prstGeom prst="rect">
            <a:avLst/>
          </a:prstGeom>
        </p:spPr>
      </p:pic>
      <p:pic>
        <p:nvPicPr>
          <p:cNvPr id="51" name="Image 14" descr="preencoded.png"/>
          <p:cNvPicPr>
            <a:picLocks noChangeAspect="1"/>
          </p:cNvPicPr>
          <p:nvPr/>
        </p:nvPicPr>
        <p:blipFill>
          <a:blip r:embed="rId16"/>
          <a:stretch>
            <a:fillRect/>
          </a:stretch>
        </p:blipFill>
        <p:spPr>
          <a:xfrm>
            <a:off x="6036819" y="2475024"/>
            <a:ext cx="893799" cy="893799"/>
          </a:xfrm>
          <a:prstGeom prst="rect">
            <a:avLst/>
          </a:prstGeom>
        </p:spPr>
      </p:pic>
      <p:pic>
        <p:nvPicPr>
          <p:cNvPr id="52" name="Image 15" descr="preencoded.png"/>
          <p:cNvPicPr>
            <a:picLocks noChangeAspect="1"/>
          </p:cNvPicPr>
          <p:nvPr/>
        </p:nvPicPr>
        <p:blipFill>
          <a:blip r:embed="rId17"/>
          <a:stretch>
            <a:fillRect/>
          </a:stretch>
        </p:blipFill>
        <p:spPr>
          <a:xfrm>
            <a:off x="5003949" y="2329195"/>
            <a:ext cx="1056610" cy="345558"/>
          </a:xfrm>
          <a:prstGeom prst="rect">
            <a:avLst/>
          </a:prstGeom>
        </p:spPr>
      </p:pic>
      <p:pic>
        <p:nvPicPr>
          <p:cNvPr id="53" name="Image 16" descr="preencoded.png"/>
          <p:cNvPicPr>
            <a:picLocks noChangeAspect="1"/>
          </p:cNvPicPr>
          <p:nvPr/>
        </p:nvPicPr>
        <p:blipFill>
          <a:blip r:embed="rId18"/>
          <a:stretch>
            <a:fillRect/>
          </a:stretch>
        </p:blipFill>
        <p:spPr>
          <a:xfrm>
            <a:off x="4179925" y="2099931"/>
            <a:ext cx="794119" cy="794119"/>
          </a:xfrm>
          <a:prstGeom prst="rect">
            <a:avLst/>
          </a:prstGeom>
        </p:spPr>
      </p:pic>
      <p:pic>
        <p:nvPicPr>
          <p:cNvPr id="54" name="Image 17" descr="preencoded.png"/>
          <p:cNvPicPr>
            <a:picLocks noChangeAspect="1"/>
          </p:cNvPicPr>
          <p:nvPr/>
        </p:nvPicPr>
        <p:blipFill>
          <a:blip r:embed="rId19"/>
          <a:stretch>
            <a:fillRect/>
          </a:stretch>
        </p:blipFill>
        <p:spPr>
          <a:xfrm>
            <a:off x="3073475" y="2262741"/>
            <a:ext cx="1056610" cy="485110"/>
          </a:xfrm>
          <a:prstGeom prst="rect">
            <a:avLst/>
          </a:prstGeom>
        </p:spPr>
      </p:pic>
      <p:pic>
        <p:nvPicPr>
          <p:cNvPr id="55" name="Image 18" descr="preencoded.png"/>
          <p:cNvPicPr>
            <a:picLocks noChangeAspect="1"/>
          </p:cNvPicPr>
          <p:nvPr/>
        </p:nvPicPr>
        <p:blipFill>
          <a:blip r:embed="rId20"/>
          <a:stretch>
            <a:fillRect/>
          </a:stretch>
        </p:blipFill>
        <p:spPr>
          <a:xfrm>
            <a:off x="3086765" y="2276032"/>
            <a:ext cx="707730" cy="451884"/>
          </a:xfrm>
          <a:prstGeom prst="rect">
            <a:avLst/>
          </a:prstGeom>
        </p:spPr>
      </p:pic>
      <p:pic>
        <p:nvPicPr>
          <p:cNvPr id="56" name="Image 19" descr="preencoded.png"/>
          <p:cNvPicPr>
            <a:picLocks noChangeAspect="1"/>
          </p:cNvPicPr>
          <p:nvPr/>
        </p:nvPicPr>
        <p:blipFill>
          <a:blip r:embed="rId21"/>
          <a:stretch>
            <a:fillRect/>
          </a:stretch>
        </p:blipFill>
        <p:spPr>
          <a:xfrm>
            <a:off x="558210" y="2066704"/>
            <a:ext cx="2498651" cy="1634756"/>
          </a:xfrm>
          <a:prstGeom prst="rect">
            <a:avLst/>
          </a:prstGeom>
        </p:spPr>
      </p:pic>
      <p:pic>
        <p:nvPicPr>
          <p:cNvPr id="57" name="Image 20" descr="preencoded.png"/>
          <p:cNvPicPr>
            <a:picLocks noChangeAspect="1"/>
          </p:cNvPicPr>
          <p:nvPr/>
        </p:nvPicPr>
        <p:blipFill>
          <a:blip r:embed="rId22"/>
          <a:stretch>
            <a:fillRect/>
          </a:stretch>
        </p:blipFill>
        <p:spPr>
          <a:xfrm>
            <a:off x="2226192" y="3528680"/>
            <a:ext cx="933672" cy="797442"/>
          </a:xfrm>
          <a:prstGeom prst="rect">
            <a:avLst/>
          </a:prstGeom>
        </p:spPr>
      </p:pic>
      <p:pic>
        <p:nvPicPr>
          <p:cNvPr id="58" name="Image 21" descr="preencoded.png"/>
          <p:cNvPicPr>
            <a:picLocks noChangeAspect="1"/>
          </p:cNvPicPr>
          <p:nvPr/>
        </p:nvPicPr>
        <p:blipFill>
          <a:blip r:embed="rId23"/>
          <a:stretch>
            <a:fillRect/>
          </a:stretch>
        </p:blipFill>
        <p:spPr>
          <a:xfrm>
            <a:off x="368817" y="3598457"/>
            <a:ext cx="787474" cy="744279"/>
          </a:xfrm>
          <a:prstGeom prst="rect">
            <a:avLst/>
          </a:prstGeom>
        </p:spPr>
      </p:pic>
      <p:sp>
        <p:nvSpPr>
          <p:cNvPr id="59" name="Text 35"/>
          <p:cNvSpPr/>
          <p:nvPr/>
        </p:nvSpPr>
        <p:spPr>
          <a:xfrm>
            <a:off x="4970722" y="3714750"/>
            <a:ext cx="182747" cy="139552"/>
          </a:xfrm>
          <a:prstGeom prst="rect">
            <a:avLst/>
          </a:prstGeom>
          <a:noFill/>
          <a:ln/>
        </p:spPr>
        <p:txBody>
          <a:bodyPr wrap="none" lIns="0" tIns="0" rIns="0" bIns="0" rtlCol="0" anchor="ctr">
            <a:normAutofit fontScale="92500"/>
          </a:bodyPr>
          <a:lstStyle/>
          <a:p>
            <a:r>
              <a:rPr lang="en-US" sz="1002" b="1" dirty="0">
                <a:solidFill>
                  <a:srgbClr val="C2F3F6"/>
                </a:solidFill>
                <a:latin typeface="+mj-ea"/>
                <a:ea typeface="+mj-ea"/>
                <a:cs typeface="Inter" pitchFamily="34" charset="-120"/>
              </a:rPr>
              <a:t>PC</a:t>
            </a:r>
            <a:endParaRPr lang="en-US" sz="1002" dirty="0">
              <a:latin typeface="+mj-ea"/>
              <a:ea typeface="+mj-ea"/>
            </a:endParaRPr>
          </a:p>
        </p:txBody>
      </p:sp>
      <p:sp>
        <p:nvSpPr>
          <p:cNvPr id="60" name="Text 36"/>
          <p:cNvSpPr/>
          <p:nvPr/>
        </p:nvSpPr>
        <p:spPr>
          <a:xfrm>
            <a:off x="196039" y="2365745"/>
            <a:ext cx="830669" cy="485110"/>
          </a:xfrm>
          <a:prstGeom prst="rect">
            <a:avLst/>
          </a:prstGeom>
          <a:noFill/>
          <a:ln/>
        </p:spPr>
        <p:txBody>
          <a:bodyPr wrap="none" lIns="0" tIns="0" rIns="0" bIns="0" rtlCol="0" anchor="ctr">
            <a:normAutofit/>
          </a:bodyPr>
          <a:lstStyle/>
          <a:p>
            <a:r>
              <a:rPr lang="en-US" sz="714" dirty="0">
                <a:solidFill>
                  <a:srgbClr val="3E3D3A"/>
                </a:solidFill>
                <a:latin typeface="+mj-ea"/>
                <a:ea typeface="+mj-ea"/>
                <a:cs typeface="Inter" pitchFamily="34" charset="-120"/>
              </a:rPr>
              <a:t>莫大な校舎維持費と</a:t>
            </a:r>
            <a:endParaRPr lang="en-US" sz="714" dirty="0">
              <a:latin typeface="+mj-ea"/>
              <a:ea typeface="+mj-ea"/>
            </a:endParaRPr>
          </a:p>
          <a:p>
            <a:r>
              <a:rPr lang="en-US" sz="714" dirty="0" err="1">
                <a:solidFill>
                  <a:srgbClr val="3E3D3A"/>
                </a:solidFill>
                <a:latin typeface="+mj-ea"/>
                <a:ea typeface="+mj-ea"/>
                <a:cs typeface="Inter" pitchFamily="34" charset="-120"/>
              </a:rPr>
              <a:t>事務</a:t>
            </a:r>
            <a:r>
              <a:rPr lang="ja-JP" altLang="en-US" sz="714" dirty="0">
                <a:solidFill>
                  <a:srgbClr val="3E3D3A"/>
                </a:solidFill>
                <a:latin typeface="+mj-ea"/>
                <a:ea typeface="+mj-ea"/>
                <a:cs typeface="Inter" pitchFamily="34" charset="-120"/>
              </a:rPr>
              <a:t>コスト</a:t>
            </a:r>
            <a:r>
              <a:rPr lang="en-US" sz="714" dirty="0" err="1">
                <a:solidFill>
                  <a:srgbClr val="3E3D3A"/>
                </a:solidFill>
                <a:latin typeface="+mj-ea"/>
                <a:ea typeface="+mj-ea"/>
                <a:cs typeface="Inter" pitchFamily="34" charset="-120"/>
              </a:rPr>
              <a:t>により</a:t>
            </a:r>
            <a:r>
              <a:rPr lang="en-US" sz="714" dirty="0">
                <a:solidFill>
                  <a:srgbClr val="3E3D3A"/>
                </a:solidFill>
                <a:latin typeface="+mj-ea"/>
                <a:ea typeface="+mj-ea"/>
                <a:cs typeface="Inter" pitchFamily="34" charset="-120"/>
              </a:rPr>
              <a:t>、</a:t>
            </a:r>
            <a:endParaRPr lang="en-US" sz="714" dirty="0">
              <a:latin typeface="+mj-ea"/>
              <a:ea typeface="+mj-ea"/>
            </a:endParaRPr>
          </a:p>
          <a:p>
            <a:r>
              <a:rPr lang="en-US" sz="714" dirty="0">
                <a:solidFill>
                  <a:srgbClr val="3E3D3A"/>
                </a:solidFill>
                <a:latin typeface="+mj-ea"/>
                <a:ea typeface="+mj-ea"/>
                <a:cs typeface="Inter" pitchFamily="34" charset="-120"/>
              </a:rPr>
              <a:t>教育現場への還元が</a:t>
            </a:r>
            <a:endParaRPr lang="en-US" sz="714" dirty="0">
              <a:latin typeface="+mj-ea"/>
              <a:ea typeface="+mj-ea"/>
            </a:endParaRPr>
          </a:p>
          <a:p>
            <a:r>
              <a:rPr lang="ja-JP" altLang="en-US" sz="714" dirty="0">
                <a:solidFill>
                  <a:srgbClr val="3E3D3A"/>
                </a:solidFill>
                <a:latin typeface="+mj-ea"/>
                <a:ea typeface="+mj-ea"/>
                <a:cs typeface="Inter" pitchFamily="34" charset="-120"/>
              </a:rPr>
              <a:t>なされていない</a:t>
            </a:r>
            <a:r>
              <a:rPr lang="en-US" sz="714" dirty="0">
                <a:solidFill>
                  <a:srgbClr val="3E3D3A"/>
                </a:solidFill>
                <a:latin typeface="+mj-ea"/>
                <a:ea typeface="+mj-ea"/>
                <a:cs typeface="Inter" pitchFamily="34" charset="-120"/>
              </a:rPr>
              <a:t>。</a:t>
            </a:r>
            <a:endParaRPr lang="en-US" sz="714" dirty="0">
              <a:latin typeface="+mj-ea"/>
              <a:ea typeface="+mj-ea"/>
            </a:endParaRPr>
          </a:p>
        </p:txBody>
      </p:sp>
      <p:sp>
        <p:nvSpPr>
          <p:cNvPr id="6" name="Text 0"/>
          <p:cNvSpPr/>
          <p:nvPr/>
        </p:nvSpPr>
        <p:spPr>
          <a:xfrm>
            <a:off x="159489" y="2033478"/>
            <a:ext cx="930349" cy="299041"/>
          </a:xfrm>
          <a:prstGeom prst="rect">
            <a:avLst/>
          </a:prstGeom>
          <a:noFill/>
          <a:ln/>
        </p:spPr>
        <p:txBody>
          <a:bodyPr wrap="none" lIns="0" tIns="0" rIns="0" bIns="0" rtlCol="0" anchor="ctr">
            <a:normAutofit/>
          </a:bodyPr>
          <a:lstStyle/>
          <a:p>
            <a:pPr algn="ctr"/>
            <a:r>
              <a:rPr lang="en-US" sz="916" b="1" dirty="0" err="1">
                <a:solidFill>
                  <a:srgbClr val="363633"/>
                </a:solidFill>
                <a:latin typeface="+mj-ea"/>
                <a:ea typeface="+mj-ea"/>
                <a:cs typeface="Inter" pitchFamily="34" charset="-120"/>
              </a:rPr>
              <a:t>多重構造による</a:t>
            </a:r>
            <a:endParaRPr lang="en-US" sz="916" b="1" dirty="0">
              <a:solidFill>
                <a:srgbClr val="363633"/>
              </a:solidFill>
              <a:latin typeface="+mj-ea"/>
              <a:ea typeface="+mj-ea"/>
              <a:cs typeface="Inter" pitchFamily="34" charset="-120"/>
            </a:endParaRPr>
          </a:p>
          <a:p>
            <a:pPr algn="ctr"/>
            <a:r>
              <a:rPr lang="en-US" sz="916" b="1" dirty="0" err="1">
                <a:solidFill>
                  <a:srgbClr val="363633"/>
                </a:solidFill>
                <a:latin typeface="+mj-ea"/>
                <a:ea typeface="+mj-ea"/>
                <a:cs typeface="Inter" pitchFamily="34" charset="-120"/>
              </a:rPr>
              <a:t>中間コストの発生</a:t>
            </a:r>
            <a:endParaRPr lang="en-US" sz="916" dirty="0">
              <a:latin typeface="+mj-ea"/>
              <a:ea typeface="+mj-ea"/>
            </a:endParaRPr>
          </a:p>
        </p:txBody>
      </p:sp>
      <p:sp>
        <p:nvSpPr>
          <p:cNvPr id="61" name="テキスト ボックス 60">
            <a:extLst>
              <a:ext uri="{FF2B5EF4-FFF2-40B4-BE49-F238E27FC236}">
                <a16:creationId xmlns:a16="http://schemas.microsoft.com/office/drawing/2014/main" id="{04C25DE1-44FB-E3F0-2825-AAC1D438CE98}"/>
              </a:ext>
            </a:extLst>
          </p:cNvPr>
          <p:cNvSpPr txBox="1"/>
          <p:nvPr/>
        </p:nvSpPr>
        <p:spPr>
          <a:xfrm>
            <a:off x="126638" y="23054"/>
            <a:ext cx="3462807" cy="307777"/>
          </a:xfrm>
          <a:prstGeom prst="rect">
            <a:avLst/>
          </a:prstGeom>
          <a:noFill/>
        </p:spPr>
        <p:txBody>
          <a:bodyPr wrap="none" rtlCol="0">
            <a:spAutoFit/>
          </a:bodyPr>
          <a:lstStyle/>
          <a:p>
            <a:r>
              <a:rPr lang="en-US" altLang="ja-JP" sz="1400" b="1" dirty="0" err="1">
                <a:solidFill>
                  <a:srgbClr val="292A2A"/>
                </a:solidFill>
                <a:latin typeface="+mj-ea"/>
                <a:cs typeface="Inter" pitchFamily="34" charset="-120"/>
              </a:rPr>
              <a:t>ダイレクト・サポートシステム</a:t>
            </a:r>
            <a:r>
              <a:rPr lang="ja-JP" altLang="en-US" sz="1400" b="1" dirty="0">
                <a:solidFill>
                  <a:srgbClr val="2D2E2E"/>
                </a:solidFill>
                <a:latin typeface="+mj-ea"/>
                <a:ea typeface="+mj-ea"/>
                <a:cs typeface="Noto Sans JP" pitchFamily="34" charset="-120"/>
              </a:rPr>
              <a:t>独自の強み①　</a:t>
            </a:r>
            <a:endParaRPr kumimoji="1" lang="ja-JP" altLang="en-US" sz="14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ユーザー定義 1">
      <a:majorFont>
        <a:latin typeface="Meiryo UI"/>
        <a:ea typeface="UD デジタル 教科書体 NK-B"/>
        <a:cs typeface=""/>
      </a:majorFont>
      <a:minorFont>
        <a:latin typeface="Meiryo UI"/>
        <a:ea typeface="UD デジタル 教科書体 NK-B"/>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3544</TotalTime>
  <Words>2860</Words>
  <Application>Microsoft Office PowerPoint</Application>
  <PresentationFormat>画面に合わせる (16:9)</PresentationFormat>
  <Paragraphs>599</Paragraphs>
  <Slides>16</Slides>
  <Notes>13</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16</vt:i4>
      </vt:variant>
    </vt:vector>
  </HeadingPairs>
  <TitlesOfParts>
    <vt:vector size="21" baseType="lpstr">
      <vt:lpstr>UD デジタル 教科書体 N-B</vt:lpstr>
      <vt:lpstr>みんなの文字ゴStd M</vt:lpstr>
      <vt:lpstr>Arial</vt:lpstr>
      <vt:lpstr>Posterama</vt:lpstr>
      <vt:lpstr>Office Theme</vt:lpstr>
      <vt:lpstr>PowerPoint プレゼンテーション</vt:lpstr>
      <vt:lpstr>PowerPoint プレゼンテーション</vt:lpstr>
      <vt:lpstr>PowerPoint プレゼンテーション</vt:lpstr>
      <vt:lpstr>２０２７年　制度のパラダイムシフト「技能実習」から「育成就労」へ。</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片倉 英雄</cp:lastModifiedBy>
  <cp:revision>97</cp:revision>
  <dcterms:created xsi:type="dcterms:W3CDTF">2026-02-16T05:33:13Z</dcterms:created>
  <dcterms:modified xsi:type="dcterms:W3CDTF">2026-05-27T08:37:25Z</dcterms:modified>
</cp:coreProperties>
</file>