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336" r:id="rId2"/>
    <p:sldId id="337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CC"/>
    <a:srgbClr val="66CCFF"/>
    <a:srgbClr val="FF3300"/>
    <a:srgbClr val="FFCC00"/>
    <a:srgbClr val="FFCCCC"/>
    <a:srgbClr val="CCFF99"/>
    <a:srgbClr val="CCFF66"/>
    <a:srgbClr val="3399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62" autoAdjust="0"/>
  </p:normalViewPr>
  <p:slideViewPr>
    <p:cSldViewPr snapToGrid="0">
      <p:cViewPr varScale="1">
        <p:scale>
          <a:sx n="85" d="100"/>
          <a:sy n="85" d="100"/>
        </p:scale>
        <p:origin x="126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8831" cy="495029"/>
          </a:xfrm>
          <a:prstGeom prst="rect">
            <a:avLst/>
          </a:prstGeom>
        </p:spPr>
        <p:txBody>
          <a:bodyPr vert="horz" lIns="90645" tIns="45322" rIns="90645" bIns="45322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5" y="1"/>
            <a:ext cx="2918831" cy="495029"/>
          </a:xfrm>
          <a:prstGeom prst="rect">
            <a:avLst/>
          </a:prstGeom>
        </p:spPr>
        <p:txBody>
          <a:bodyPr vert="horz" lIns="90645" tIns="45322" rIns="90645" bIns="45322" rtlCol="0"/>
          <a:lstStyle>
            <a:lvl1pPr algn="r">
              <a:defRPr sz="1200"/>
            </a:lvl1pPr>
          </a:lstStyle>
          <a:p>
            <a:fld id="{E3B59467-D4AE-429D-BB23-4E855AC82AD5}" type="datetimeFigureOut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16613" cy="3328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5" tIns="45322" rIns="90645" bIns="45322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0645" tIns="45322" rIns="90645" bIns="453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7"/>
            <a:ext cx="2918831" cy="495028"/>
          </a:xfrm>
          <a:prstGeom prst="rect">
            <a:avLst/>
          </a:prstGeom>
        </p:spPr>
        <p:txBody>
          <a:bodyPr vert="horz" lIns="90645" tIns="45322" rIns="90645" bIns="45322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5" y="9371287"/>
            <a:ext cx="2918831" cy="495028"/>
          </a:xfrm>
          <a:prstGeom prst="rect">
            <a:avLst/>
          </a:prstGeom>
        </p:spPr>
        <p:txBody>
          <a:bodyPr vert="horz" lIns="90645" tIns="45322" rIns="90645" bIns="45322" rtlCol="0" anchor="b"/>
          <a:lstStyle>
            <a:lvl1pPr algn="r">
              <a:defRPr sz="1200"/>
            </a:lvl1pPr>
          </a:lstStyle>
          <a:p>
            <a:fld id="{2E63A7F4-C5A6-441F-B091-5C3A1C9DDE14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6578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5255-AB2E-461D-A563-9B16AF5E0428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CB68AE-B62B-43CD-9EAF-F4C497AE2818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3780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3574E-65DC-484E-AAA9-C9A97F9FE656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2397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0CE60-F2D0-41DD-981A-3D5960C57F28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643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51825-4FE7-472A-AC56-486AE43F5DAA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002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459F-1E4E-461E-9126-3DD3B779C09D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663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CF653-A41F-4060-BB2C-CF5F05B7FBCE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126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DFB7B-C229-47A7-BD5D-943AC9C4FD01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0641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5D87-A299-44D6-8125-458B9D3A2789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38648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9DED6-1508-483A-9277-CDD3D0DEA75C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7396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36E95-7F47-446B-A559-30AF8C1157D1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47033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FFF8D-54DA-4FED-BCED-1ACEBFADF04B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5974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0BC81-A070-45AE-BB5A-1D7659B4EB36}" type="datetime1">
              <a:rPr kumimoji="1" lang="ja-JP" altLang="en-US" smtClean="0"/>
              <a:t>2023/8/25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B68AE-B62B-43CD-9EAF-F4C497AE2818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5882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55568E-AE2D-19BD-D169-F5276C6657ED}"/>
              </a:ext>
            </a:extLst>
          </p:cNvPr>
          <p:cNvSpPr txBox="1"/>
          <p:nvPr/>
        </p:nvSpPr>
        <p:spPr>
          <a:xfrm>
            <a:off x="396916" y="195700"/>
            <a:ext cx="6323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簡易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申請フロー案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B372B57E-ED56-F275-3268-3F51E467C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774" y="1151703"/>
            <a:ext cx="619211" cy="523948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D7F65DD-477C-D4AF-A80B-DCCD69537F18}"/>
              </a:ext>
            </a:extLst>
          </p:cNvPr>
          <p:cNvSpPr txBox="1"/>
          <p:nvPr/>
        </p:nvSpPr>
        <p:spPr>
          <a:xfrm>
            <a:off x="506190" y="1766151"/>
            <a:ext cx="107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申請者</a:t>
            </a:r>
          </a:p>
        </p:txBody>
      </p: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8D2E1231-8DBC-5AB7-D217-C0FACB9533D5}"/>
              </a:ext>
            </a:extLst>
          </p:cNvPr>
          <p:cNvCxnSpPr>
            <a:cxnSpLocks/>
            <a:stCxn id="22" idx="3"/>
            <a:endCxn id="50" idx="1"/>
          </p:cNvCxnSpPr>
          <p:nvPr/>
        </p:nvCxnSpPr>
        <p:spPr>
          <a:xfrm>
            <a:off x="1225985" y="1413677"/>
            <a:ext cx="3072994" cy="21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D9208E6-40D7-BCB0-81A1-FD47BC152BA0}"/>
              </a:ext>
            </a:extLst>
          </p:cNvPr>
          <p:cNvSpPr txBox="1"/>
          <p:nvPr/>
        </p:nvSpPr>
        <p:spPr>
          <a:xfrm>
            <a:off x="2602850" y="1841289"/>
            <a:ext cx="16480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クラウドファイルサーバー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5FC96906-3748-FCE5-3CA9-3BF9E14F6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979" y="1073478"/>
            <a:ext cx="819264" cy="72400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5692A718-4DC8-E579-E215-932269E18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120" y="1181045"/>
            <a:ext cx="658757" cy="502666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D7DBB14-5A4F-30E3-4642-606245B97F06}"/>
              </a:ext>
            </a:extLst>
          </p:cNvPr>
          <p:cNvSpPr txBox="1"/>
          <p:nvPr/>
        </p:nvSpPr>
        <p:spPr>
          <a:xfrm>
            <a:off x="4222303" y="1806745"/>
            <a:ext cx="1072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承認申請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FC953685-5C09-586A-DD64-1934043A8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9339" y="624771"/>
            <a:ext cx="443731" cy="375465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3115461A-B208-0C0E-693F-35319020C259}"/>
              </a:ext>
            </a:extLst>
          </p:cNvPr>
          <p:cNvSpPr txBox="1"/>
          <p:nvPr/>
        </p:nvSpPr>
        <p:spPr>
          <a:xfrm>
            <a:off x="5178775" y="1834605"/>
            <a:ext cx="1518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承認者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00BE1EBC-3EC0-BFF9-A3C9-24F076E0D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138" y="1057808"/>
            <a:ext cx="399786" cy="338280"/>
          </a:xfrm>
          <a:prstGeom prst="rect">
            <a:avLst/>
          </a:prstGeom>
        </p:spPr>
      </p:pic>
      <p:pic>
        <p:nvPicPr>
          <p:cNvPr id="35" name="図 34">
            <a:extLst>
              <a:ext uri="{FF2B5EF4-FFF2-40B4-BE49-F238E27FC236}">
                <a16:creationId xmlns:a16="http://schemas.microsoft.com/office/drawing/2014/main" id="{CF5AF074-0259-FD8F-C385-7394F8867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325" y="1099354"/>
            <a:ext cx="658755" cy="611701"/>
          </a:xfrm>
          <a:prstGeom prst="rect">
            <a:avLst/>
          </a:prstGeom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2327D496-71F6-E994-964E-B71FE5691A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970" y="1060766"/>
            <a:ext cx="724001" cy="66684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B53086-2F8B-D7AF-974E-9AB53149EE79}"/>
              </a:ext>
            </a:extLst>
          </p:cNvPr>
          <p:cNvSpPr/>
          <p:nvPr/>
        </p:nvSpPr>
        <p:spPr>
          <a:xfrm>
            <a:off x="5251881" y="2299164"/>
            <a:ext cx="2515444" cy="220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承認画面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F1FB768-4CE2-E6A3-E767-366B6739EB93}"/>
              </a:ext>
            </a:extLst>
          </p:cNvPr>
          <p:cNvSpPr/>
          <p:nvPr/>
        </p:nvSpPr>
        <p:spPr>
          <a:xfrm>
            <a:off x="5251880" y="2507550"/>
            <a:ext cx="1680067" cy="12168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9CC9038-3B9E-8B1B-18CD-E139DF25B459}"/>
              </a:ext>
            </a:extLst>
          </p:cNvPr>
          <p:cNvSpPr/>
          <p:nvPr/>
        </p:nvSpPr>
        <p:spPr>
          <a:xfrm>
            <a:off x="6931947" y="2503095"/>
            <a:ext cx="835378" cy="12168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9962045-E495-80BF-4A06-42B53DC0877C}"/>
              </a:ext>
            </a:extLst>
          </p:cNvPr>
          <p:cNvSpPr txBox="1"/>
          <p:nvPr/>
        </p:nvSpPr>
        <p:spPr>
          <a:xfrm>
            <a:off x="5410486" y="2716854"/>
            <a:ext cx="12869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>
                <a:solidFill>
                  <a:srgbClr val="0000FF"/>
                </a:solidFill>
              </a:rPr>
              <a:t>PDF</a:t>
            </a:r>
          </a:p>
          <a:p>
            <a:r>
              <a:rPr lang="en-US" altLang="ja-JP" sz="1050" dirty="0">
                <a:solidFill>
                  <a:srgbClr val="0000FF"/>
                </a:solidFill>
              </a:rPr>
              <a:t>Excel or</a:t>
            </a:r>
          </a:p>
          <a:p>
            <a:r>
              <a:rPr lang="ja-JP" altLang="en-US" sz="1050" dirty="0">
                <a:solidFill>
                  <a:srgbClr val="0000FF"/>
                </a:solidFill>
              </a:rPr>
              <a:t>スプレッドシート表示</a:t>
            </a:r>
            <a:endParaRPr kumimoji="1" lang="ja-JP" altLang="en-US" sz="1050" dirty="0">
              <a:solidFill>
                <a:srgbClr val="0000FF"/>
              </a:solidFill>
            </a:endParaRPr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CA57DA61-8158-E241-8BA2-0372CFD3E698}"/>
              </a:ext>
            </a:extLst>
          </p:cNvPr>
          <p:cNvCxnSpPr/>
          <p:nvPr/>
        </p:nvCxnSpPr>
        <p:spPr>
          <a:xfrm>
            <a:off x="5251880" y="2503095"/>
            <a:ext cx="1680067" cy="121683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2957CE25-EE23-9B93-E88F-1C601CBFB718}"/>
              </a:ext>
            </a:extLst>
          </p:cNvPr>
          <p:cNvCxnSpPr>
            <a:cxnSpLocks/>
          </p:cNvCxnSpPr>
          <p:nvPr/>
        </p:nvCxnSpPr>
        <p:spPr>
          <a:xfrm flipV="1">
            <a:off x="5251879" y="2549152"/>
            <a:ext cx="1680068" cy="11796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吹き出し: 線 (枠付き、強調線付き) 15">
            <a:extLst>
              <a:ext uri="{FF2B5EF4-FFF2-40B4-BE49-F238E27FC236}">
                <a16:creationId xmlns:a16="http://schemas.microsoft.com/office/drawing/2014/main" id="{98965B74-B841-521D-AC1A-1BA4F341219D}"/>
              </a:ext>
            </a:extLst>
          </p:cNvPr>
          <p:cNvSpPr/>
          <p:nvPr/>
        </p:nvSpPr>
        <p:spPr>
          <a:xfrm>
            <a:off x="252462" y="4078628"/>
            <a:ext cx="2126714" cy="788126"/>
          </a:xfrm>
          <a:prstGeom prst="accentBorderCallout1">
            <a:avLst>
              <a:gd name="adj1" fmla="val 18750"/>
              <a:gd name="adj2" fmla="val -3548"/>
              <a:gd name="adj3" fmla="val -52787"/>
              <a:gd name="adj4" fmla="val -261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・レスポンシブルデザイン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・承認状況日付で、わかる画面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A0784CCA-2405-96E9-ADC5-8665F30944BF}"/>
              </a:ext>
            </a:extLst>
          </p:cNvPr>
          <p:cNvCxnSpPr>
            <a:cxnSpLocks/>
          </p:cNvCxnSpPr>
          <p:nvPr/>
        </p:nvCxnSpPr>
        <p:spPr>
          <a:xfrm flipV="1">
            <a:off x="4169051" y="3672211"/>
            <a:ext cx="2816333" cy="5155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5F30B9FD-C05F-3D77-30CE-288999C1FFEF}"/>
              </a:ext>
            </a:extLst>
          </p:cNvPr>
          <p:cNvCxnSpPr>
            <a:cxnSpLocks/>
          </p:cNvCxnSpPr>
          <p:nvPr/>
        </p:nvCxnSpPr>
        <p:spPr>
          <a:xfrm>
            <a:off x="6950550" y="3587258"/>
            <a:ext cx="81677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842A155-5C1B-E946-8AF4-5473119288ED}"/>
              </a:ext>
            </a:extLst>
          </p:cNvPr>
          <p:cNvSpPr/>
          <p:nvPr/>
        </p:nvSpPr>
        <p:spPr>
          <a:xfrm>
            <a:off x="6970589" y="2610225"/>
            <a:ext cx="796736" cy="1753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F3627830-7776-1D8B-DD02-BFC8F8AB3A4F}"/>
              </a:ext>
            </a:extLst>
          </p:cNvPr>
          <p:cNvSpPr/>
          <p:nvPr/>
        </p:nvSpPr>
        <p:spPr>
          <a:xfrm>
            <a:off x="6950551" y="2827978"/>
            <a:ext cx="816774" cy="20698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差し戻し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87FADB08-0281-D58B-8425-C203FCA98DBE}"/>
              </a:ext>
            </a:extLst>
          </p:cNvPr>
          <p:cNvSpPr/>
          <p:nvPr/>
        </p:nvSpPr>
        <p:spPr>
          <a:xfrm>
            <a:off x="129923" y="2299173"/>
            <a:ext cx="2526732" cy="1918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承認状況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C7A755C6-E67B-6475-04B5-C541CB2F4288}"/>
              </a:ext>
            </a:extLst>
          </p:cNvPr>
          <p:cNvSpPr/>
          <p:nvPr/>
        </p:nvSpPr>
        <p:spPr>
          <a:xfrm>
            <a:off x="141211" y="2484981"/>
            <a:ext cx="2515444" cy="12168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05D8B916-8E16-A036-9EF2-6329DC1DBC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5186" y="2514495"/>
            <a:ext cx="2481469" cy="1170779"/>
          </a:xfrm>
          <a:prstGeom prst="rect">
            <a:avLst/>
          </a:prstGeom>
        </p:spPr>
      </p:pic>
      <p:sp>
        <p:nvSpPr>
          <p:cNvPr id="49" name="吹き出し: 線 (枠付き、強調線付き) 48">
            <a:extLst>
              <a:ext uri="{FF2B5EF4-FFF2-40B4-BE49-F238E27FC236}">
                <a16:creationId xmlns:a16="http://schemas.microsoft.com/office/drawing/2014/main" id="{4058D5DA-789D-E36E-3DC6-1475925B297B}"/>
              </a:ext>
            </a:extLst>
          </p:cNvPr>
          <p:cNvSpPr/>
          <p:nvPr/>
        </p:nvSpPr>
        <p:spPr>
          <a:xfrm>
            <a:off x="4225014" y="4110728"/>
            <a:ext cx="4137101" cy="788125"/>
          </a:xfrm>
          <a:prstGeom prst="accentBorderCallout1">
            <a:avLst>
              <a:gd name="adj1" fmla="val 20182"/>
              <a:gd name="adj2" fmla="val -1911"/>
              <a:gd name="adj3" fmla="val -49922"/>
              <a:gd name="adj4" fmla="val 3777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・レスポンシブルデザイン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PDF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など、拡大、縮小ができる。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・承認、差し戻し処理が終われば、承認画面に戻る。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・承認されたら、承認依頼の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PDF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などは、クラウドサーバーから削除される。</a:t>
            </a:r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8B4FC80-612C-2005-3255-B7E08F623C91}"/>
              </a:ext>
            </a:extLst>
          </p:cNvPr>
          <p:cNvSpPr txBox="1"/>
          <p:nvPr/>
        </p:nvSpPr>
        <p:spPr>
          <a:xfrm>
            <a:off x="8113602" y="487091"/>
            <a:ext cx="407839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ファイルがアップロードされるたびに、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承認フロー画面にアップされる。</a:t>
            </a:r>
            <a:endParaRPr kumimoji="1"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ファイル名は、以下の仕様は、以下の例です。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ファイル名の金額で、承認者のフローが変わります。図１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承認フローは、金額で承認者が、決まり、対象承認者に、メールで、承認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URL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を一斉送信、承認されたか、確認は、承認状況で確認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承認が完了（差し戻しも含む）次第、対象、ファイルをクラウド上から削除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承認された場合、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CSV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ログの出力　図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endParaRPr lang="en-US" altLang="zh-TW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dirty="0"/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6E5594B0-06C7-A09C-32E7-C252CEEBE36C}"/>
              </a:ext>
            </a:extLst>
          </p:cNvPr>
          <p:cNvSpPr/>
          <p:nvPr/>
        </p:nvSpPr>
        <p:spPr>
          <a:xfrm>
            <a:off x="2762482" y="2291306"/>
            <a:ext cx="2182152" cy="2499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承認一覧</a:t>
            </a:r>
          </a:p>
        </p:txBody>
      </p:sp>
      <p:sp>
        <p:nvSpPr>
          <p:cNvPr id="65" name="正方形/長方形 64">
            <a:extLst>
              <a:ext uri="{FF2B5EF4-FFF2-40B4-BE49-F238E27FC236}">
                <a16:creationId xmlns:a16="http://schemas.microsoft.com/office/drawing/2014/main" id="{E64B6259-B19D-BD17-FB22-0BDE5ABC05E4}"/>
              </a:ext>
            </a:extLst>
          </p:cNvPr>
          <p:cNvSpPr/>
          <p:nvPr/>
        </p:nvSpPr>
        <p:spPr>
          <a:xfrm>
            <a:off x="2762481" y="2499693"/>
            <a:ext cx="2182152" cy="12021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EEE6239-A5CF-7215-3A60-0B175675D562}"/>
              </a:ext>
            </a:extLst>
          </p:cNvPr>
          <p:cNvSpPr txBox="1"/>
          <p:nvPr/>
        </p:nvSpPr>
        <p:spPr>
          <a:xfrm>
            <a:off x="2762481" y="2514495"/>
            <a:ext cx="2182152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承認依頼№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0001 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2FA68E9-339C-37AE-CED7-64029039F5B3}"/>
              </a:ext>
            </a:extLst>
          </p:cNvPr>
          <p:cNvSpPr txBox="1"/>
          <p:nvPr/>
        </p:nvSpPr>
        <p:spPr>
          <a:xfrm>
            <a:off x="2781085" y="2765622"/>
            <a:ext cx="216354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承認依頼№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0002 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198137F-0AD8-2173-FF84-7BFECA364982}"/>
              </a:ext>
            </a:extLst>
          </p:cNvPr>
          <p:cNvSpPr txBox="1"/>
          <p:nvPr/>
        </p:nvSpPr>
        <p:spPr>
          <a:xfrm>
            <a:off x="2773769" y="3005356"/>
            <a:ext cx="216354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承認依頼№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0003 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82B1F3F-1370-03B6-7C27-35B520ECD9B1}"/>
              </a:ext>
            </a:extLst>
          </p:cNvPr>
          <p:cNvSpPr txBox="1"/>
          <p:nvPr/>
        </p:nvSpPr>
        <p:spPr>
          <a:xfrm>
            <a:off x="2781085" y="3235431"/>
            <a:ext cx="216354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承認依頼№</a:t>
            </a:r>
            <a:r>
              <a:rPr kumimoji="1"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0004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吹き出し: 線 (枠付き、強調線付き) 76">
            <a:extLst>
              <a:ext uri="{FF2B5EF4-FFF2-40B4-BE49-F238E27FC236}">
                <a16:creationId xmlns:a16="http://schemas.microsoft.com/office/drawing/2014/main" id="{ABC906BE-8F3C-C3CC-6664-5D45ED935644}"/>
              </a:ext>
            </a:extLst>
          </p:cNvPr>
          <p:cNvSpPr/>
          <p:nvPr/>
        </p:nvSpPr>
        <p:spPr>
          <a:xfrm>
            <a:off x="2548270" y="4078628"/>
            <a:ext cx="1451687" cy="788126"/>
          </a:xfrm>
          <a:prstGeom prst="accentBorderCallout1">
            <a:avLst>
              <a:gd name="adj1" fmla="val 18750"/>
              <a:gd name="adj2" fmla="val -3548"/>
              <a:gd name="adj3" fmla="val -62814"/>
              <a:gd name="adj4" fmla="val 199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・レスポンシブルデザイン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・承認一覧の承認依頼№ボタンを押下、して、承認画面に遷移</a:t>
            </a:r>
            <a:endParaRPr kumimoji="1"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42C9388B-8DF6-0020-2917-0F7A30508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295" y="1447068"/>
            <a:ext cx="399786" cy="338280"/>
          </a:xfrm>
          <a:prstGeom prst="rect">
            <a:avLst/>
          </a:prstGeom>
        </p:spPr>
      </p:pic>
      <p:pic>
        <p:nvPicPr>
          <p:cNvPr id="81" name="図 80">
            <a:extLst>
              <a:ext uri="{FF2B5EF4-FFF2-40B4-BE49-F238E27FC236}">
                <a16:creationId xmlns:a16="http://schemas.microsoft.com/office/drawing/2014/main" id="{52A39FFB-57C7-B5C4-FEA4-1BCAC9764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070" y="884345"/>
            <a:ext cx="399786" cy="338280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3E3F41AB-A76A-2F3E-965D-FDFDFBF69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3070" y="1291491"/>
            <a:ext cx="399786" cy="338280"/>
          </a:xfrm>
          <a:prstGeom prst="rect">
            <a:avLst/>
          </a:prstGeom>
        </p:spPr>
      </p:pic>
      <p:sp>
        <p:nvSpPr>
          <p:cNvPr id="83" name="テキスト ボックス 13">
            <a:extLst>
              <a:ext uri="{FF2B5EF4-FFF2-40B4-BE49-F238E27FC236}">
                <a16:creationId xmlns:a16="http://schemas.microsoft.com/office/drawing/2014/main" id="{903CAD95-FEF6-442F-96F4-9762A035E593}"/>
              </a:ext>
            </a:extLst>
          </p:cNvPr>
          <p:cNvSpPr txBox="1"/>
          <p:nvPr/>
        </p:nvSpPr>
        <p:spPr>
          <a:xfrm>
            <a:off x="213103" y="5797234"/>
            <a:ext cx="10590364" cy="944275"/>
          </a:xfrm>
          <a:prstGeom prst="rect">
            <a:avLst/>
          </a:prstGeom>
          <a:solidFill>
            <a:schemeClr val="lt1"/>
          </a:solidFill>
          <a:ln w="9525" cmpd="sng">
            <a:solidFill>
              <a:schemeClr val="lt1">
                <a:shade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dirty="0"/>
              <a:t>図２</a:t>
            </a:r>
            <a:endParaRPr kumimoji="1" lang="en-US" altLang="ja-JP" sz="1100" dirty="0"/>
          </a:p>
          <a:p>
            <a:r>
              <a:rPr kumimoji="1" lang="en-US" altLang="ja-JP" sz="1100" dirty="0"/>
              <a:t>"","","","","","","","</a:t>
            </a:r>
            <a:r>
              <a:rPr kumimoji="1" lang="ja-JP" altLang="en-US" sz="1100" dirty="0"/>
              <a:t>承認完了</a:t>
            </a:r>
            <a:r>
              <a:rPr kumimoji="1" lang="en-US" altLang="ja-JP" sz="1100" dirty="0"/>
              <a:t>","","00000000","","","","","","","","",</a:t>
            </a:r>
            <a:r>
              <a:rPr kumimoji="1" lang="en-US" altLang="ja-JP" sz="1100" dirty="0">
                <a:solidFill>
                  <a:srgbClr val="0000FF"/>
                </a:solidFill>
              </a:rPr>
              <a:t>00000336</a:t>
            </a:r>
            <a:r>
              <a:rPr kumimoji="1" lang="en-US" altLang="ja-JP" sz="1100" dirty="0"/>
              <a:t>,"</a:t>
            </a:r>
            <a:r>
              <a:rPr kumimoji="1" lang="ja-JP" altLang="en-US" sz="1100" dirty="0"/>
              <a:t>発注金額</a:t>
            </a:r>
            <a:r>
              <a:rPr kumimoji="1" lang="en-US" altLang="ja-JP" sz="1100" dirty="0"/>
              <a:t>","0000000","0","</a:t>
            </a:r>
            <a:r>
              <a:rPr kumimoji="1" lang="en-US" altLang="ja-JP" sz="1100" dirty="0">
                <a:solidFill>
                  <a:srgbClr val="0000FF"/>
                </a:solidFill>
              </a:rPr>
              <a:t>20230627</a:t>
            </a:r>
            <a:r>
              <a:rPr kumimoji="1" lang="en-US" altLang="ja-JP" sz="1100" dirty="0"/>
              <a:t>","</a:t>
            </a:r>
            <a:r>
              <a:rPr kumimoji="1" lang="en-US" altLang="ja-JP" sz="1100" dirty="0">
                <a:solidFill>
                  <a:srgbClr val="0000FF"/>
                </a:solidFill>
              </a:rPr>
              <a:t>20230625</a:t>
            </a:r>
            <a:r>
              <a:rPr kumimoji="1" lang="en-US" altLang="ja-JP" sz="1100" dirty="0"/>
              <a:t>","</a:t>
            </a:r>
            <a:r>
              <a:rPr kumimoji="1" lang="en-US" altLang="ja-JP" sz="1100" dirty="0">
                <a:solidFill>
                  <a:srgbClr val="0000FF"/>
                </a:solidFill>
              </a:rPr>
              <a:t>20230624</a:t>
            </a:r>
            <a:r>
              <a:rPr kumimoji="1" lang="en-US" altLang="ja-JP" sz="1100" dirty="0"/>
              <a:t>","</a:t>
            </a:r>
            <a:r>
              <a:rPr kumimoji="1" lang="en-US" altLang="ja-JP" sz="1100" dirty="0">
                <a:solidFill>
                  <a:srgbClr val="0000FF"/>
                </a:solidFill>
                <a:effectLst/>
                <a:latin typeface="+mn-lt"/>
                <a:ea typeface="+mn-ea"/>
                <a:cs typeface="+mn-cs"/>
              </a:rPr>
              <a:t>20230623</a:t>
            </a:r>
            <a:r>
              <a:rPr kumimoji="1" lang="en-US" altLang="ja-JP" sz="1100" dirty="0"/>
              <a:t>","</a:t>
            </a:r>
            <a:r>
              <a:rPr kumimoji="1" lang="en-US" altLang="ja-JP" sz="1100" dirty="0">
                <a:solidFill>
                  <a:srgbClr val="0000FF"/>
                </a:solidFill>
                <a:effectLst/>
                <a:latin typeface="+mn-lt"/>
                <a:ea typeface="+mn-ea"/>
                <a:cs typeface="+mn-cs"/>
              </a:rPr>
              <a:t>20230622</a:t>
            </a:r>
            <a:r>
              <a:rPr kumimoji="1" lang="en-US" altLang="ja-JP" sz="1100" dirty="0"/>
              <a:t>"</a:t>
            </a:r>
          </a:p>
          <a:p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"","","","","","","","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承認完了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","","00000000","","","","","","","","",00000335,"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発注金額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","0000000","0","","20230625","20230624","20230623","20230622"</a:t>
            </a:r>
            <a:endParaRPr lang="ja-JP" altLang="ja-JP" dirty="0">
              <a:effectLst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"","","","","","","","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承認完了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","","00000000","","","","","","","","",00000334,"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発注金額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","0000000","0","","","20230624","20230623","20230622"</a:t>
            </a:r>
            <a:endParaRPr lang="ja-JP" altLang="ja-JP" dirty="0">
              <a:effectLst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"","","","","","","","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承認完了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","","00000000","","","","","","","","",00000333,"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発注金額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","0000000","0","","","","20230623","20230622"</a:t>
            </a:r>
            <a:endParaRPr lang="ja-JP" altLang="ja-JP" dirty="0">
              <a:effectLst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"","","","","","","","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承認完了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","","00000000","","","","","","","","",00000332,"</a:t>
            </a:r>
            <a:r>
              <a:rPr kumimoji="1" lang="ja-JP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発注金額</a:t>
            </a:r>
            <a:r>
              <a:rPr kumimoji="1" lang="en-US" altLang="ja-JP" sz="11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","0000000","0","","","","","20230622"</a:t>
            </a:r>
            <a:endParaRPr kumimoji="1" lang="ja-JP" altLang="en-US" sz="1100" dirty="0"/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5A72BD98-D07E-D28C-E750-1B18715A8A4A}"/>
              </a:ext>
            </a:extLst>
          </p:cNvPr>
          <p:cNvSpPr txBox="1"/>
          <p:nvPr/>
        </p:nvSpPr>
        <p:spPr>
          <a:xfrm>
            <a:off x="8418078" y="2724411"/>
            <a:ext cx="3429642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図１</a:t>
            </a:r>
            <a:endParaRPr lang="en-US" altLang="ja-JP" sz="1100" b="0" i="0" dirty="0">
              <a:solidFill>
                <a:srgbClr val="0A27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例）ファイル名</a:t>
            </a:r>
            <a:endParaRPr lang="en-US" altLang="ja-JP" sz="1100" b="0" i="0" dirty="0">
              <a:solidFill>
                <a:srgbClr val="0A27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zh-TW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承認依頼</a:t>
            </a:r>
            <a:r>
              <a:rPr lang="en-US" altLang="zh-TW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_№00000305_</a:t>
            </a:r>
            <a:r>
              <a:rPr lang="zh-TW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事業所：</a:t>
            </a:r>
            <a:r>
              <a:rPr lang="en-US" altLang="zh-TW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C00_</a:t>
            </a:r>
            <a:r>
              <a:rPr lang="zh-TW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担当者：西村</a:t>
            </a:r>
            <a:r>
              <a:rPr lang="en-US" altLang="zh-TW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__20230519_</a:t>
            </a:r>
            <a:r>
              <a:rPr lang="zh-TW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金額</a:t>
            </a:r>
            <a:r>
              <a:rPr lang="en-US" altLang="zh-TW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:00000100000.PDF</a:t>
            </a:r>
            <a:endParaRPr lang="en-US" altLang="ja-JP" sz="800" b="0" i="0" dirty="0">
              <a:solidFill>
                <a:srgbClr val="0A27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100" b="0" i="0" dirty="0">
              <a:solidFill>
                <a:srgbClr val="0A27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発注金額が以下の場合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100000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の場合、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承認者１のみ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100001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から、</a:t>
            </a: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200000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承認者１、２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200001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から、</a:t>
            </a: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500000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承認者１、２、３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500001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から、</a:t>
            </a: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1000000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承認者１、２、３、４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en-US" altLang="ja-JP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1000001</a:t>
            </a: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以上</a:t>
            </a:r>
            <a:b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100" b="0" i="0" dirty="0">
                <a:solidFill>
                  <a:srgbClr val="0A27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承認者１、２、３、４、５</a:t>
            </a:r>
            <a:endParaRPr kumimoji="1"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373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55568E-AE2D-19BD-D169-F5276C6657ED}"/>
              </a:ext>
            </a:extLst>
          </p:cNvPr>
          <p:cNvSpPr txBox="1"/>
          <p:nvPr/>
        </p:nvSpPr>
        <p:spPr>
          <a:xfrm>
            <a:off x="396916" y="195700"/>
            <a:ext cx="6323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簡易</a:t>
            </a:r>
            <a:r>
              <a:rPr kumimoji="1"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Web</a:t>
            </a:r>
            <a:r>
              <a:rPr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申請フロー案</a:t>
            </a:r>
            <a:endParaRPr kumimoji="1" lang="en-US" altLang="ja-JP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1883D15-757E-016F-E82F-6741F5097990}"/>
              </a:ext>
            </a:extLst>
          </p:cNvPr>
          <p:cNvSpPr/>
          <p:nvPr/>
        </p:nvSpPr>
        <p:spPr>
          <a:xfrm>
            <a:off x="4509407" y="1042508"/>
            <a:ext cx="3034392" cy="5578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dirty="0"/>
              <a:t>クラウドファイルに</a:t>
            </a:r>
            <a:r>
              <a:rPr kumimoji="1" lang="ja-JP" altLang="en-US" sz="1100" dirty="0"/>
              <a:t>エクセルか、</a:t>
            </a:r>
            <a:r>
              <a:rPr kumimoji="1" lang="en-US" altLang="ja-JP" sz="1100" dirty="0"/>
              <a:t>CSV</a:t>
            </a:r>
            <a:r>
              <a:rPr kumimoji="1" lang="ja-JP" altLang="en-US" sz="1100" dirty="0"/>
              <a:t>をアップロード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130A7C0-5722-4AB6-9AC6-94791550E5FF}"/>
              </a:ext>
            </a:extLst>
          </p:cNvPr>
          <p:cNvSpPr/>
          <p:nvPr/>
        </p:nvSpPr>
        <p:spPr>
          <a:xfrm>
            <a:off x="5165271" y="2161015"/>
            <a:ext cx="1861458" cy="6368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100"/>
              <a:t>承認処理</a:t>
            </a:r>
            <a:endParaRPr kumimoji="1" lang="en-US" altLang="ja-JP" sz="1100"/>
          </a:p>
          <a:p>
            <a:pPr algn="l"/>
            <a:r>
              <a:rPr kumimoji="1" lang="ja-JP" altLang="en-US" sz="1100"/>
              <a:t>承認者５名</a:t>
            </a:r>
          </a:p>
        </p:txBody>
      </p:sp>
      <p:sp>
        <p:nvSpPr>
          <p:cNvPr id="7" name="フローチャート: 判断 6">
            <a:extLst>
              <a:ext uri="{FF2B5EF4-FFF2-40B4-BE49-F238E27FC236}">
                <a16:creationId xmlns:a16="http://schemas.microsoft.com/office/drawing/2014/main" id="{1929B24A-A676-80EC-7DE3-3256B350D0FF}"/>
              </a:ext>
            </a:extLst>
          </p:cNvPr>
          <p:cNvSpPr/>
          <p:nvPr/>
        </p:nvSpPr>
        <p:spPr>
          <a:xfrm>
            <a:off x="4944836" y="3233258"/>
            <a:ext cx="2177143" cy="938892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100"/>
              <a:t>承認</a:t>
            </a:r>
            <a:r>
              <a:rPr kumimoji="1" lang="en-US" altLang="ja-JP" sz="1100"/>
              <a:t>/</a:t>
            </a:r>
            <a:r>
              <a:rPr kumimoji="1" lang="ja-JP" altLang="en-US" sz="1100"/>
              <a:t>差し戻し</a:t>
            </a:r>
          </a:p>
        </p:txBody>
      </p:sp>
      <p:cxnSp>
        <p:nvCxnSpPr>
          <p:cNvPr id="10" name="コネクタ: カギ線 9">
            <a:extLst>
              <a:ext uri="{FF2B5EF4-FFF2-40B4-BE49-F238E27FC236}">
                <a16:creationId xmlns:a16="http://schemas.microsoft.com/office/drawing/2014/main" id="{1C90960F-4797-BC66-5FA2-228F1A975886}"/>
              </a:ext>
            </a:extLst>
          </p:cNvPr>
          <p:cNvCxnSpPr>
            <a:stCxn id="7" idx="1"/>
            <a:endCxn id="2" idx="1"/>
          </p:cNvCxnSpPr>
          <p:nvPr/>
        </p:nvCxnSpPr>
        <p:spPr>
          <a:xfrm rot="10800000">
            <a:off x="4509407" y="1321456"/>
            <a:ext cx="435429" cy="2381249"/>
          </a:xfrm>
          <a:prstGeom prst="bentConnector3">
            <a:avLst>
              <a:gd name="adj1" fmla="val 1525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1E884F87-A067-4F67-3A4E-FFD5C797DC1C}"/>
              </a:ext>
            </a:extLst>
          </p:cNvPr>
          <p:cNvCxnSpPr>
            <a:stCxn id="2" idx="2"/>
            <a:endCxn id="15" idx="0"/>
          </p:cNvCxnSpPr>
          <p:nvPr/>
        </p:nvCxnSpPr>
        <p:spPr>
          <a:xfrm>
            <a:off x="6026603" y="1600401"/>
            <a:ext cx="4" cy="4076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B14315AD-F9E7-4A0E-9C56-D0AAB503BA32}"/>
              </a:ext>
            </a:extLst>
          </p:cNvPr>
          <p:cNvSpPr/>
          <p:nvPr/>
        </p:nvSpPr>
        <p:spPr>
          <a:xfrm>
            <a:off x="5480959" y="4708272"/>
            <a:ext cx="1096736" cy="6368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en-US" altLang="ja-JP" sz="1100"/>
              <a:t>CSV</a:t>
            </a:r>
            <a:r>
              <a:rPr kumimoji="1" lang="ja-JP" altLang="en-US" sz="1100"/>
              <a:t>の作成</a:t>
            </a:r>
            <a:endParaRPr kumimoji="1" lang="en-US" altLang="ja-JP" sz="1100"/>
          </a:p>
          <a:p>
            <a:pPr algn="l"/>
            <a:r>
              <a:rPr kumimoji="1" lang="en-US" altLang="ja-JP" sz="1100"/>
              <a:t>※</a:t>
            </a:r>
            <a:r>
              <a:rPr kumimoji="1" lang="ja-JP" altLang="en-US" sz="1100"/>
              <a:t>１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32ECAA7-4B95-44CF-9167-564485FED7D6}"/>
              </a:ext>
            </a:extLst>
          </p:cNvPr>
          <p:cNvSpPr/>
          <p:nvPr/>
        </p:nvSpPr>
        <p:spPr>
          <a:xfrm>
            <a:off x="4210055" y="5677101"/>
            <a:ext cx="3633105" cy="4544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100" dirty="0"/>
              <a:t>承認完了の場合、承認ファイル（</a:t>
            </a:r>
            <a:r>
              <a:rPr kumimoji="1" lang="en-US" altLang="ja-JP" sz="1100" dirty="0" err="1"/>
              <a:t>PDF,Excel</a:t>
            </a:r>
            <a:r>
              <a:rPr kumimoji="1" lang="ja-JP" altLang="en-US" sz="1100" dirty="0"/>
              <a:t>等）の削除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6CCC24ED-B215-40AE-970F-B4FFE4C2DDC9}"/>
              </a:ext>
            </a:extLst>
          </p:cNvPr>
          <p:cNvSpPr/>
          <p:nvPr/>
        </p:nvSpPr>
        <p:spPr>
          <a:xfrm>
            <a:off x="3056168" y="2237216"/>
            <a:ext cx="1902275" cy="6150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ja-JP" altLang="en-US" sz="1100" dirty="0"/>
              <a:t>差し戻しの場合もクラウドファイルから、対象ファイルの削除</a:t>
            </a:r>
          </a:p>
        </p:txBody>
      </p:sp>
    </p:spTree>
    <p:extLst>
      <p:ext uri="{BB962C8B-B14F-4D97-AF65-F5344CB8AC3E}">
        <p14:creationId xmlns:p14="http://schemas.microsoft.com/office/powerpoint/2010/main" val="2579714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4818</TotalTime>
  <Words>446</Words>
  <Application>Microsoft Office PowerPoint</Application>
  <PresentationFormat>ワイド画面</PresentationFormat>
  <Paragraphs>52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メイリオ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在庫発注システムに関して</dc:title>
  <dc:creator>3748 福井利晃</dc:creator>
  <cp:lastModifiedBy>1484田中康博</cp:lastModifiedBy>
  <cp:revision>102</cp:revision>
  <cp:lastPrinted>2023-03-25T02:41:08Z</cp:lastPrinted>
  <dcterms:created xsi:type="dcterms:W3CDTF">2022-06-28T02:10:08Z</dcterms:created>
  <dcterms:modified xsi:type="dcterms:W3CDTF">2023-08-25T02:22:16Z</dcterms:modified>
</cp:coreProperties>
</file>