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1986355999" r:id="rId2"/>
    <p:sldId id="1986356006" r:id="rId3"/>
    <p:sldId id="1986356007" r:id="rId4"/>
    <p:sldId id="1986356002" r:id="rId5"/>
    <p:sldId id="1986356001" r:id="rId6"/>
    <p:sldId id="1986356008" r:id="rId7"/>
    <p:sldId id="1986356011" r:id="rId8"/>
    <p:sldId id="1986356003" r:id="rId9"/>
    <p:sldId id="1986356005" r:id="rId10"/>
    <p:sldId id="1986356013" r:id="rId11"/>
    <p:sldId id="1986356004" r:id="rId12"/>
    <p:sldId id="1986356009" r:id="rId13"/>
    <p:sldId id="1986356010" r:id="rId14"/>
    <p:sldId id="1986356012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4BB"/>
    <a:srgbClr val="FDF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119" d="100"/>
          <a:sy n="119" d="100"/>
        </p:scale>
        <p:origin x="3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95C5F-40BD-5349-B9BD-363D9B0AD4E3}" type="datetimeFigureOut">
              <a:rPr kumimoji="1" lang="ja-JP" altLang="en-US" smtClean="0"/>
              <a:t>2025/5/6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22B1D-2932-8E4C-BE3C-4B7C71CDAD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0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22B1D-2932-8E4C-BE3C-4B7C71CDAD6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84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ぱっちさんアドバイス</a:t>
            </a:r>
            <a:endParaRPr kumimoji="1" lang="en-US" altLang="ja-JP"/>
          </a:p>
          <a:p>
            <a:r>
              <a:rPr kumimoji="1" lang="ja-JP" altLang="en-US"/>
              <a:t>ある程度のおいしさがあり、基本的にはブランド</a:t>
            </a:r>
            <a:endParaRPr kumimoji="1" lang="en-US" altLang="ja-JP"/>
          </a:p>
          <a:p>
            <a:r>
              <a:rPr kumimoji="1" lang="ja-JP" altLang="en-US"/>
              <a:t>世界観が重要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en-US" altLang="ja-JP"/>
              <a:t>30-40</a:t>
            </a:r>
            <a:r>
              <a:rPr kumimoji="1" lang="ja-JP" altLang="en-US"/>
              <a:t>代の雑貨屋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ストーリーになみを作る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7066B-A5A9-8C4D-B388-8C5186F821C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07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22B1D-2932-8E4C-BE3C-4B7C71CDAD6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061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7066B-A5A9-8C4D-B388-8C5186F821C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57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7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3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0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3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8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3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7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1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2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6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2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lmondtreeshaker.com/products/almond-butter-original-pouch?variant=4623486989132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.jp/MadeFromFood-ALLALMOND100-Crunchy-&#12450;&#12540;&#12514;&#12531;&#12489;&#12496;&#12479;&#12540;-&#12499;&#12517;&#12540;&#12488;&#31278;100-&#20351;&#29992;/dp/B0D3ZSLJSL/ref=sr_1_1_sspa?__mk_ja_JP=&#12459;&#12479;&#12459;&#12490;&amp;crid=14ZVF1PADF9PS&amp;dib=eyJ2IjoiMSJ9.E516aXaUuLugam8uKfzW-UBOSuRpuomzuu0Fp_07SvyX8q6W-xbsBt8SAWlIO1bPWg2lqObf-9kM7T77yqZPVSaNd-W0v9QbyBs1ifdGJGiI9dviEwb5S4pEF2JORCWZBrSXr3cVCN-sdV98v3r3pILrVDj4eQLIHkIeaFrpMb5vIyVGXUaZlLsoL3SA4CmHMPu5ruO2WSMi2IN7qgkEeTcBlLN5bER9C1FsYPnuo04.FWp5sEk0yRKvry89vSDx5Sp34G4KeeGaMmu9KWxYkDA&amp;dib_tag=se&amp;keywords=&#12450;&#12540;&#12514;&#12531;&#12489;&#12496;&#12479;&#12540;&amp;qid=1744773244&amp;s=food-beverage&amp;sprefix=&#12450;&#12540;&#12514;&#12531;&#12489;&#12496;&#12479;&#12540;%2Cfood-beverage%2C210&amp;sr=1-1-spons&amp;sp_csd=d2lkZ2V0TmFtZT1zcF9hdGY&amp;th=1#customerReviews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s://www.amazon.co.jp/&#12450;&#12540;&#12514;&#12531;&#12489;&#12496;&#12479;&#12540;-Almond-Butter-Preservatives-Gluten/dp/B09CN98TRR/ref=cm_cr_arp_d_product_top?ie=UTF8&amp;th=1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lor-site.com/codes/FFF6D9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lor-site.com/codes/BBB2A2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EAA59E-6D04-779C-C297-2A8CA2B5D96D}"/>
              </a:ext>
            </a:extLst>
          </p:cNvPr>
          <p:cNvSpPr txBox="1"/>
          <p:nvPr/>
        </p:nvSpPr>
        <p:spPr>
          <a:xfrm>
            <a:off x="903642" y="533400"/>
            <a:ext cx="10434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sz="4000">
                <a:solidFill>
                  <a:prstClr val="black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ご依頼：アーモンドバターパウチデザイン</a:t>
            </a:r>
            <a:r>
              <a:rPr lang="en-US" altLang="ja-JP" sz="4000" dirty="0">
                <a:solidFill>
                  <a:prstClr val="black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lang="ja-JP" altLang="en-US" sz="4000">
                <a:solidFill>
                  <a:prstClr val="black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種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425533A-4DF8-5FF6-8FED-86A330CC9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03" y="1331687"/>
            <a:ext cx="3112246" cy="47431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3CFD4C-2A9E-446B-3094-828D597656D6}"/>
              </a:ext>
            </a:extLst>
          </p:cNvPr>
          <p:cNvSpPr txBox="1"/>
          <p:nvPr/>
        </p:nvSpPr>
        <p:spPr>
          <a:xfrm>
            <a:off x="7874598" y="2644170"/>
            <a:ext cx="4206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altLang="ja-JP" sz="24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①</a:t>
            </a:r>
            <a:r>
              <a:rPr lang="ja-JP" altLang="en-US" sz="24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無糖</a:t>
            </a:r>
            <a:endParaRPr lang="en-US" altLang="ja-JP" sz="24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en-US" altLang="ja-JP" sz="24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②</a:t>
            </a:r>
            <a:r>
              <a:rPr lang="ja-JP" altLang="en-US" sz="24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加糖</a:t>
            </a:r>
            <a:endParaRPr lang="en-US" altLang="ja-JP" sz="24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endParaRPr lang="en-US" altLang="ja-JP" sz="24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en-US" altLang="ja-JP" sz="24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※</a:t>
            </a:r>
            <a:r>
              <a:rPr lang="ja-JP" altLang="en-US" sz="24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ベースカラー、</a:t>
            </a:r>
            <a:endParaRPr lang="en-US" altLang="ja-JP" sz="24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24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　</a:t>
            </a:r>
            <a:r>
              <a:rPr lang="en-US" altLang="ja-JP" sz="24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 </a:t>
            </a:r>
            <a:r>
              <a:rPr lang="ja-JP" altLang="en-US" sz="24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文言の軽微な違い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D7BF91-EDEA-0963-E83F-3BB72306152C}"/>
              </a:ext>
            </a:extLst>
          </p:cNvPr>
          <p:cNvSpPr txBox="1"/>
          <p:nvPr/>
        </p:nvSpPr>
        <p:spPr>
          <a:xfrm>
            <a:off x="2474258" y="6175067"/>
            <a:ext cx="858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/>
              <a:t>サンプルパッケージ：</a:t>
            </a:r>
            <a:r>
              <a:rPr lang="en-US" altLang="ja-JP" sz="1400" dirty="0">
                <a:hlinkClick r:id="rId3"/>
              </a:rPr>
              <a:t>https://almondtreeshaker.com/products/almond-butter-original-pouch?variant=46234869891328</a:t>
            </a:r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292775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E55C754-E297-8CED-1BB2-06B75DB61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57" y="177312"/>
            <a:ext cx="11180182" cy="610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8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B089552-2F96-58B2-80A4-019D56C2B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74" y="90292"/>
            <a:ext cx="11215744" cy="631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5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812ECB9B-27B7-5F4C-8882-ECA8D18174E4}"/>
              </a:ext>
            </a:extLst>
          </p:cNvPr>
          <p:cNvCxnSpPr>
            <a:cxnSpLocks/>
          </p:cNvCxnSpPr>
          <p:nvPr/>
        </p:nvCxnSpPr>
        <p:spPr>
          <a:xfrm>
            <a:off x="3366655" y="3333062"/>
            <a:ext cx="563880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39DDE03-0EFB-8F45-909D-EE85086A8BCB}"/>
              </a:ext>
            </a:extLst>
          </p:cNvPr>
          <p:cNvCxnSpPr>
            <a:cxnSpLocks/>
          </p:cNvCxnSpPr>
          <p:nvPr/>
        </p:nvCxnSpPr>
        <p:spPr>
          <a:xfrm flipV="1">
            <a:off x="6096000" y="1083950"/>
            <a:ext cx="0" cy="46593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373DDF4-DD85-FC4C-B0A5-BF006E8DE109}"/>
              </a:ext>
            </a:extLst>
          </p:cNvPr>
          <p:cNvSpPr txBox="1"/>
          <p:nvPr/>
        </p:nvSpPr>
        <p:spPr>
          <a:xfrm>
            <a:off x="9062387" y="2951967"/>
            <a:ext cx="2469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おしゃれなパウチ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パッケージ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5D64952-8E16-004B-BE95-E7D6C2BD3656}"/>
              </a:ext>
            </a:extLst>
          </p:cNvPr>
          <p:cNvSpPr txBox="1"/>
          <p:nvPr/>
        </p:nvSpPr>
        <p:spPr>
          <a:xfrm>
            <a:off x="4410312" y="5974676"/>
            <a:ext cx="364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一般志向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（素材にこだわらない、安価）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F3B9C53-7752-724E-9D17-BE81F95F8BB5}"/>
              </a:ext>
            </a:extLst>
          </p:cNvPr>
          <p:cNvSpPr txBox="1"/>
          <p:nvPr/>
        </p:nvSpPr>
        <p:spPr>
          <a:xfrm>
            <a:off x="101600" y="763706"/>
            <a:ext cx="3490045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u="sng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ポジショニングの軸</a:t>
            </a:r>
            <a:endParaRPr lang="en-US" altLang="ja-JP" u="sng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kumimoji="0"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本格志向</a:t>
            </a:r>
            <a:r>
              <a:rPr kumimoji="0" lang="en-US" altLang="ja-JP" sz="16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×</a:t>
            </a:r>
            <a:r>
              <a:rPr kumimoji="0"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おしゃれなパウチパケ</a:t>
            </a:r>
            <a:endParaRPr lang="ja-JP" altLang="en-US" sz="16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38DD38D-458F-C347-B8C0-3B012EE86B4F}"/>
              </a:ext>
            </a:extLst>
          </p:cNvPr>
          <p:cNvSpPr txBox="1"/>
          <p:nvPr/>
        </p:nvSpPr>
        <p:spPr>
          <a:xfrm>
            <a:off x="4826000" y="276483"/>
            <a:ext cx="271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本格志向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（素材、味にこだわる）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8B734B-5A1A-DD48-85F7-DDEE0EC09D54}"/>
              </a:ext>
            </a:extLst>
          </p:cNvPr>
          <p:cNvSpPr txBox="1"/>
          <p:nvPr/>
        </p:nvSpPr>
        <p:spPr>
          <a:xfrm>
            <a:off x="101601" y="143254"/>
            <a:ext cx="3481469" cy="6155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ja-JP" altLang="en-US" u="sng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ターゲット</a:t>
            </a:r>
            <a:endParaRPr lang="en-US" altLang="ja-JP" u="sng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☆</a:t>
            </a: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30-40</a:t>
            </a: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代独身</a:t>
            </a: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/</a:t>
            </a: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既婚子持女性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D13341-1B53-846C-9D24-3A336A878A25}"/>
              </a:ext>
            </a:extLst>
          </p:cNvPr>
          <p:cNvSpPr txBox="1"/>
          <p:nvPr/>
        </p:nvSpPr>
        <p:spPr>
          <a:xfrm>
            <a:off x="897442" y="2951967"/>
            <a:ext cx="2469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一般的な瓶の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  <a:p>
            <a:pPr algn="ctr" defTabSz="609630"/>
            <a:r>
              <a:rPr kumimoji="0" lang="ja-JP" altLang="en-US">
                <a:solidFill>
                  <a:prstClr val="black"/>
                </a:solidFill>
                <a:latin typeface="HGSGothicE" panose="020B0900000000000000" pitchFamily="34" charset="-128"/>
                <a:ea typeface="HGSGothicE" panose="020B0900000000000000" pitchFamily="34" charset="-128"/>
              </a:rPr>
              <a:t>パッケージ</a:t>
            </a:r>
            <a:endParaRPr kumimoji="0" lang="en-US" altLang="ja-JP" dirty="0">
              <a:solidFill>
                <a:prstClr val="black"/>
              </a:solidFill>
              <a:latin typeface="HGSGothicE" panose="020B0900000000000000" pitchFamily="34" charset="-128"/>
              <a:ea typeface="HGSGothicE" panose="020B0900000000000000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43031D-7F26-E59B-8034-1DB3F538C771}"/>
              </a:ext>
            </a:extLst>
          </p:cNvPr>
          <p:cNvSpPr txBox="1"/>
          <p:nvPr/>
        </p:nvSpPr>
        <p:spPr>
          <a:xfrm>
            <a:off x="101600" y="1385212"/>
            <a:ext cx="3490045" cy="11079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u="sng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訴求シーン</a:t>
            </a:r>
            <a:endParaRPr lang="en-US" altLang="ja-JP" u="sng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228611" indent="-228611" algn="ctr" defTabSz="609630">
              <a:buFont typeface="Arial" panose="020B0604020202020204" pitchFamily="34" charset="0"/>
              <a:buChar char="•"/>
            </a:pP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朝食に</a:t>
            </a:r>
            <a:endParaRPr lang="en-US" altLang="ja-JP" sz="16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228611" indent="-228611" algn="ctr" defTabSz="609630">
              <a:buFont typeface="Arial" panose="020B0604020202020204" pitchFamily="34" charset="0"/>
              <a:buChar char="•"/>
            </a:pP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アレルギーのお子さんと一緒に</a:t>
            </a:r>
            <a:endParaRPr lang="en-US" altLang="ja-JP" sz="16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228611" indent="-228611" algn="ctr" defTabSz="609630">
              <a:buFont typeface="Arial" panose="020B0604020202020204" pitchFamily="34" charset="0"/>
              <a:buChar char="•"/>
            </a:pP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女子会のお土産</a:t>
            </a:r>
            <a:r>
              <a:rPr lang="en-US" altLang="ja-JP" sz="16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/</a:t>
            </a:r>
            <a:r>
              <a:rPr lang="ja-JP" altLang="en-US" sz="16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ギフト</a:t>
            </a:r>
            <a:endParaRPr lang="en-US" altLang="ja-JP" sz="16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B3008A7-7291-F937-6CAB-9C3C09A785F0}"/>
              </a:ext>
            </a:extLst>
          </p:cNvPr>
          <p:cNvSpPr txBox="1"/>
          <p:nvPr/>
        </p:nvSpPr>
        <p:spPr>
          <a:xfrm>
            <a:off x="150333" y="4680067"/>
            <a:ext cx="3371379" cy="177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kumimoji="0" lang="ja-JP" altLang="en-US" sz="1333" b="1" u="sng">
                <a:solidFill>
                  <a:prstClr val="black"/>
                </a:solidFill>
                <a:latin typeface="Calibri"/>
                <a:ea typeface="Meiryo UI" panose="020B0604030504040204" pitchFamily="34" charset="-128"/>
              </a:rPr>
              <a:t>☆アーモンドバターの</a:t>
            </a:r>
            <a:r>
              <a:rPr kumimoji="0" lang="en-US" altLang="ja-JP" sz="1333" b="1" u="sng" dirty="0" err="1">
                <a:solidFill>
                  <a:prstClr val="black"/>
                </a:solidFill>
                <a:latin typeface="Calibri"/>
                <a:ea typeface="Meiryo UI" panose="020B0604030504040204" pitchFamily="34" charset="-128"/>
              </a:rPr>
              <a:t>推しポイント</a:t>
            </a:r>
            <a:r>
              <a:rPr kumimoji="0" lang="ja-JP" altLang="en-US" sz="1333" b="1" u="sng">
                <a:solidFill>
                  <a:prstClr val="black"/>
                </a:solidFill>
                <a:latin typeface="Calibri"/>
                <a:ea typeface="Meiryo UI" panose="020B0604030504040204" pitchFamily="34" charset="-128"/>
              </a:rPr>
              <a:t>☆</a:t>
            </a:r>
            <a:endParaRPr kumimoji="0" lang="en-US" altLang="ja-JP" sz="1333" b="1" u="sng" dirty="0">
              <a:solidFill>
                <a:prstClr val="black"/>
              </a:solidFill>
              <a:latin typeface="Calibri"/>
              <a:ea typeface="Meiryo UI" panose="020B0604030504040204" pitchFamily="34" charset="-128"/>
            </a:endParaRPr>
          </a:p>
          <a:p>
            <a:pPr defTabSz="609630"/>
            <a:endParaRPr kumimoji="0" lang="en-US" altLang="ja-JP" sz="1200" b="1" u="sng" dirty="0">
              <a:solidFill>
                <a:prstClr val="black"/>
              </a:solidFill>
              <a:latin typeface="Calibri"/>
              <a:ea typeface="Meiryo UI" panose="020B060403050404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</a:t>
            </a:r>
            <a:r>
              <a:rPr lang="en-US" altLang="ja-JP" sz="12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100%</a:t>
            </a:r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アーモンドの素材の味（無糖）</a:t>
            </a:r>
            <a:r>
              <a:rPr lang="en-US" altLang="ja-JP" sz="12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 / </a:t>
            </a:r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アーモンドと</a:t>
            </a:r>
            <a:r>
              <a:rPr kumimoji="0" lang="ja-JP" altLang="en-US" sz="1200">
                <a:solidFill>
                  <a:srgbClr val="001D35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</a:rPr>
              <a:t>素焚糖と雪塩のみの優しい味わい（加糖）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・アーモンドだからこそな質の高い栄養価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・便利なパウチ（スプーン不要、ゴミ捨て楽）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・アレンジレシピが豊富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・加糖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・ピーナッツアレルギーの人にも</a:t>
            </a:r>
            <a:endParaRPr lang="en-US" altLang="ja-JP" sz="12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pic>
        <p:nvPicPr>
          <p:cNvPr id="7" name="図 6">
            <a:hlinkClick r:id="rId3"/>
            <a:extLst>
              <a:ext uri="{FF2B5EF4-FFF2-40B4-BE49-F238E27FC236}">
                <a16:creationId xmlns:a16="http://schemas.microsoft.com/office/drawing/2014/main" id="{B465A567-A536-DC47-8429-ECEA61C87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04" y="1397342"/>
            <a:ext cx="915209" cy="143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hlinkClick r:id="rId5"/>
            <a:extLst>
              <a:ext uri="{FF2B5EF4-FFF2-40B4-BE49-F238E27FC236}">
                <a16:creationId xmlns:a16="http://schemas.microsoft.com/office/drawing/2014/main" id="{D8000467-05F7-9A4C-B158-60B9A7AC3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72" y="1408509"/>
            <a:ext cx="1072569" cy="153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C288112-1CDD-C3A2-9ABB-280B2AB98C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5162" y="1303909"/>
            <a:ext cx="1182151" cy="180162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1622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D2560C-6E37-A363-D80B-D33094E0653E}"/>
              </a:ext>
            </a:extLst>
          </p:cNvPr>
          <p:cNvSpPr txBox="1"/>
          <p:nvPr/>
        </p:nvSpPr>
        <p:spPr>
          <a:xfrm>
            <a:off x="2514600" y="5334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sz="4000">
                <a:solidFill>
                  <a:prstClr val="black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利用シーン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30BEBA-F070-34F4-363D-FEA744A75EAE}"/>
              </a:ext>
            </a:extLst>
          </p:cNvPr>
          <p:cNvSpPr txBox="1"/>
          <p:nvPr/>
        </p:nvSpPr>
        <p:spPr>
          <a:xfrm>
            <a:off x="1354667" y="1508900"/>
            <a:ext cx="9922933" cy="5264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■コンセプト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健康な生活を送りたい、おしゃれな日常を送りたい人が手に取りたくなるデザイン。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ピーナッツバター使用者の中でパッケージのおしゃれさ、手軽さを求める人に購買意欲を訴求。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■ターゲット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・健康感度の高い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20</a:t>
            </a:r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代後半～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40</a:t>
            </a:r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代の男女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30</a:t>
            </a:r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代の子供あり夫婦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■利用シーン：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朝食でパンに塗ったり、ヨーグルトに入れたり、アレンジレシピの隠し味として使う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■メインメッセージ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100%</a:t>
            </a:r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アーモンドの素材の味（無糖）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 / </a:t>
            </a:r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アーモンドと</a:t>
            </a:r>
            <a:r>
              <a:rPr kumimoji="0" lang="ja-JP" altLang="en-US" sz="1867">
                <a:solidFill>
                  <a:srgbClr val="001D35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</a:rPr>
              <a:t>素焚糖と雪塩のみの優しい味わい（加糖）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・アーモンドだからこそな質の高い栄養価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・便利なパウチ（スプーン不要、ゴミ捨て楽）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・アレンジレシピが豊富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r>
              <a:rPr lang="ja-JP" altLang="en-US" sz="18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・加糖</a:t>
            </a:r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defTabSz="609630"/>
            <a:endParaRPr lang="en-US" altLang="ja-JP" sz="18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117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DED0A37-EF9F-0793-E29B-EB598B891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76" y="166504"/>
            <a:ext cx="11575683" cy="644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5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77CDAE-913E-93D6-0DAC-04615E5C7D15}"/>
              </a:ext>
            </a:extLst>
          </p:cNvPr>
          <p:cNvSpPr txBox="1"/>
          <p:nvPr/>
        </p:nvSpPr>
        <p:spPr>
          <a:xfrm>
            <a:off x="3420932" y="2614108"/>
            <a:ext cx="5529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400"/>
              <a:t>デザインイメージ</a:t>
            </a:r>
            <a:endParaRPr kumimoji="1" lang="ja-JP" altLang="en-US" sz="5400"/>
          </a:p>
        </p:txBody>
      </p:sp>
    </p:spTree>
    <p:extLst>
      <p:ext uri="{BB962C8B-B14F-4D97-AF65-F5344CB8AC3E}">
        <p14:creationId xmlns:p14="http://schemas.microsoft.com/office/powerpoint/2010/main" val="2653452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893A57-DCA7-E176-3C3D-3724A49028B3}"/>
              </a:ext>
            </a:extLst>
          </p:cNvPr>
          <p:cNvSpPr txBox="1"/>
          <p:nvPr/>
        </p:nvSpPr>
        <p:spPr>
          <a:xfrm>
            <a:off x="937846" y="422031"/>
            <a:ext cx="139895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無糖</a:t>
            </a:r>
            <a:endParaRPr lang="en-US" altLang="ja-JP" sz="2133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94223F-13DA-8987-8973-4A1FDB5C285F}"/>
              </a:ext>
            </a:extLst>
          </p:cNvPr>
          <p:cNvSpPr txBox="1"/>
          <p:nvPr/>
        </p:nvSpPr>
        <p:spPr>
          <a:xfrm>
            <a:off x="914400" y="1022895"/>
            <a:ext cx="79326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4E2BE7-1130-9D40-DC74-08E4181BE98A}"/>
              </a:ext>
            </a:extLst>
          </p:cNvPr>
          <p:cNvSpPr txBox="1"/>
          <p:nvPr/>
        </p:nvSpPr>
        <p:spPr>
          <a:xfrm>
            <a:off x="6553200" y="1022895"/>
            <a:ext cx="18288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裏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C92DCC-741B-8958-3C93-C0623767A18E}"/>
              </a:ext>
            </a:extLst>
          </p:cNvPr>
          <p:cNvSpPr/>
          <p:nvPr/>
        </p:nvSpPr>
        <p:spPr>
          <a:xfrm>
            <a:off x="941754" y="1623760"/>
            <a:ext cx="3935046" cy="4446840"/>
          </a:xfrm>
          <a:prstGeom prst="rect">
            <a:avLst/>
          </a:prstGeom>
          <a:solidFill>
            <a:srgbClr val="FEF4B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endParaRPr lang="ja-JP" altLang="en-US" sz="12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AAAE3F-4FE9-2E84-C29C-2411693FBE3E}"/>
              </a:ext>
            </a:extLst>
          </p:cNvPr>
          <p:cNvSpPr/>
          <p:nvPr/>
        </p:nvSpPr>
        <p:spPr>
          <a:xfrm>
            <a:off x="7299570" y="1633529"/>
            <a:ext cx="3935046" cy="4446840"/>
          </a:xfrm>
          <a:prstGeom prst="rect">
            <a:avLst/>
          </a:prstGeom>
          <a:solidFill>
            <a:srgbClr val="FEF4BB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endParaRPr lang="ja-JP" altLang="en-US" sz="12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349D8D4-1284-7786-1C76-5ED36C495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343507"/>
            <a:ext cx="1676400" cy="11176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814EF6-B9DC-0B91-4F8A-5E341FB14692}"/>
              </a:ext>
            </a:extLst>
          </p:cNvPr>
          <p:cNvSpPr txBox="1"/>
          <p:nvPr/>
        </p:nvSpPr>
        <p:spPr>
          <a:xfrm>
            <a:off x="1368541" y="3461108"/>
            <a:ext cx="320651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630"/>
            <a:r>
              <a:rPr lang="en-US" altLang="ja-JP" sz="3200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ALMOND BUTTER</a:t>
            </a:r>
          </a:p>
          <a:p>
            <a:pPr algn="ctr" defTabSz="609630"/>
            <a:r>
              <a:rPr lang="en-US" altLang="ja-JP" sz="2133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Non sugar/salt</a:t>
            </a:r>
            <a:endParaRPr lang="ja-JP" altLang="en-US" sz="2133" b="1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6A99108-55B5-68EF-339A-9F39A16B2909}"/>
              </a:ext>
            </a:extLst>
          </p:cNvPr>
          <p:cNvSpPr txBox="1"/>
          <p:nvPr/>
        </p:nvSpPr>
        <p:spPr>
          <a:xfrm>
            <a:off x="2032000" y="4870768"/>
            <a:ext cx="175455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100% ALMOND</a:t>
            </a:r>
          </a:p>
          <a:p>
            <a:pPr algn="ctr" defTabSz="609630"/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210g</a:t>
            </a:r>
            <a:endParaRPr lang="ja-JP" altLang="en-US" sz="1867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164420D-D39E-F3AE-A760-13ED63F1CF47}"/>
              </a:ext>
            </a:extLst>
          </p:cNvPr>
          <p:cNvSpPr txBox="1"/>
          <p:nvPr/>
        </p:nvSpPr>
        <p:spPr>
          <a:xfrm>
            <a:off x="2527198" y="5753060"/>
            <a:ext cx="102944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altLang="ja-JP" sz="1333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JIBUN JIKAN</a:t>
            </a:r>
            <a:endParaRPr lang="ja-JP" altLang="en-US" sz="1333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151229-8E37-A2E4-B749-418B40E13940}"/>
              </a:ext>
            </a:extLst>
          </p:cNvPr>
          <p:cNvSpPr txBox="1"/>
          <p:nvPr/>
        </p:nvSpPr>
        <p:spPr>
          <a:xfrm>
            <a:off x="7315202" y="2083873"/>
            <a:ext cx="391941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カリフォルニア産のアーモンドをバターに。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原料はアーモンドのみ。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lang="en-US" altLang="ja-JP" sz="10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100%</a:t>
            </a: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のアーモンドの香り、食感、甘さをお楽しみください♪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751EA8-9DD4-2C81-7237-543C69778A14}"/>
              </a:ext>
            </a:extLst>
          </p:cNvPr>
          <p:cNvSpPr txBox="1"/>
          <p:nvPr/>
        </p:nvSpPr>
        <p:spPr>
          <a:xfrm rot="20703215">
            <a:off x="2506174" y="2478031"/>
            <a:ext cx="248747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en-US" altLang="ja-JP" sz="2133" dirty="0">
                <a:solidFill>
                  <a:srgbClr val="000000"/>
                </a:solidFill>
                <a:latin typeface="Lucida Calligraphy" panose="03010101010101010101" pitchFamily="66" charset="0"/>
                <a:ea typeface="ＭＳ Ｐゴシック" panose="020B0600070205080204" pitchFamily="34" charset="-128"/>
              </a:rPr>
              <a:t>Crunchy</a:t>
            </a:r>
            <a:endParaRPr lang="ja-JP" altLang="en-US" sz="2133">
              <a:solidFill>
                <a:prstClr val="black"/>
              </a:solidFill>
              <a:latin typeface="Lucida Calligraphy" panose="03010101010101010101" pitchFamily="66" charset="0"/>
              <a:ea typeface="ＭＳ Ｐゴシック" panose="020B0600070205080204" pitchFamily="34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056E180-18E7-8ED6-0BFD-56DE97032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391" y="3146942"/>
            <a:ext cx="1192291" cy="79486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7DB2BE-94DA-A951-29A9-C3B06BA7B613}"/>
              </a:ext>
            </a:extLst>
          </p:cNvPr>
          <p:cNvSpPr txBox="1"/>
          <p:nvPr/>
        </p:nvSpPr>
        <p:spPr>
          <a:xfrm rot="20703215">
            <a:off x="9546347" y="3216690"/>
            <a:ext cx="1720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ＭＳ Ｐゴシック" panose="020B0600070205080204" pitchFamily="34" charset="-128"/>
              </a:rPr>
              <a:t>Crunchy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9208C43A-9A91-08CB-8354-798B6963824C}"/>
              </a:ext>
            </a:extLst>
          </p:cNvPr>
          <p:cNvSpPr/>
          <p:nvPr/>
        </p:nvSpPr>
        <p:spPr>
          <a:xfrm>
            <a:off x="7562628" y="2814490"/>
            <a:ext cx="1523352" cy="1168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ja-JP" altLang="en-US" sz="9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アーモンドの油分が分離するため、</a:t>
            </a:r>
            <a:r>
              <a:rPr lang="ja-JP" altLang="en-US" sz="1067" b="1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“よく揉んで”</a:t>
            </a:r>
            <a:r>
              <a:rPr lang="ja-JP" altLang="en-US" sz="9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からお使いください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78265A-6901-1BBF-8069-FBF196FB04B3}"/>
              </a:ext>
            </a:extLst>
          </p:cNvPr>
          <p:cNvSpPr txBox="1"/>
          <p:nvPr/>
        </p:nvSpPr>
        <p:spPr>
          <a:xfrm>
            <a:off x="7958928" y="4162586"/>
            <a:ext cx="279313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altLang="ja-JP" sz="1867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“ We love almond butter ”</a:t>
            </a:r>
            <a:endParaRPr lang="ja-JP" altLang="en-US" sz="1867" b="1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46AB23-F38F-C35B-7B4D-E6694211B20F}"/>
              </a:ext>
            </a:extLst>
          </p:cNvPr>
          <p:cNvSpPr txBox="1"/>
          <p:nvPr/>
        </p:nvSpPr>
        <p:spPr>
          <a:xfrm>
            <a:off x="7933528" y="4602202"/>
            <a:ext cx="3090073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パン、パンケーキに好きなだけ塗って👍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ヨーグルトやスムージー、アイスに加えて👍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パウチだから、使い切ったら丸めてポイっ👍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3BAC6E4C-B466-51E1-F214-EF61B4F026C7}"/>
              </a:ext>
            </a:extLst>
          </p:cNvPr>
          <p:cNvSpPr/>
          <p:nvPr/>
        </p:nvSpPr>
        <p:spPr>
          <a:xfrm>
            <a:off x="7623908" y="5357059"/>
            <a:ext cx="3090073" cy="6283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成分表記、</a:t>
            </a:r>
            <a:r>
              <a:rPr lang="en-US" altLang="ja-JP" sz="12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JAN</a:t>
            </a:r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コード、賞味期限など</a:t>
            </a:r>
          </a:p>
        </p:txBody>
      </p:sp>
      <p:pic>
        <p:nvPicPr>
          <p:cNvPr id="2056" name="Picture 8" descr="リサイクルマーク素材ダウンロード – 紙箱・化粧箱.NET ...">
            <a:extLst>
              <a:ext uri="{FF2B5EF4-FFF2-40B4-BE49-F238E27FC236}">
                <a16:creationId xmlns:a16="http://schemas.microsoft.com/office/drawing/2014/main" id="{06E6099A-ACA7-0F49-9A12-52A79AD3B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910" y="5461000"/>
            <a:ext cx="326776" cy="32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A2B209C5-CA15-8494-BE07-EE5B5004A826}"/>
              </a:ext>
            </a:extLst>
          </p:cNvPr>
          <p:cNvCxnSpPr/>
          <p:nvPr/>
        </p:nvCxnSpPr>
        <p:spPr>
          <a:xfrm>
            <a:off x="937846" y="1977471"/>
            <a:ext cx="3938954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C00F905D-D24D-05CA-D8E9-150FDD98EFD5}"/>
              </a:ext>
            </a:extLst>
          </p:cNvPr>
          <p:cNvCxnSpPr/>
          <p:nvPr/>
        </p:nvCxnSpPr>
        <p:spPr>
          <a:xfrm>
            <a:off x="7299570" y="1977471"/>
            <a:ext cx="3938954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0D40157-6ED3-CD52-FBC7-9F5C4787B1A1}"/>
              </a:ext>
            </a:extLst>
          </p:cNvPr>
          <p:cNvSpPr txBox="1"/>
          <p:nvPr/>
        </p:nvSpPr>
        <p:spPr>
          <a:xfrm>
            <a:off x="937846" y="1651000"/>
            <a:ext cx="393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All</a:t>
            </a:r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 </a:t>
            </a:r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natural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Libian SC" panose="02010600040101010101" pitchFamily="2" charset="-122"/>
              <a:cs typeface="LingWai TC Medium" panose="03050602040302020204" pitchFamily="66" charset="-12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897EDA-E34F-F65E-1BD1-625D468EEB27}"/>
              </a:ext>
            </a:extLst>
          </p:cNvPr>
          <p:cNvSpPr txBox="1"/>
          <p:nvPr/>
        </p:nvSpPr>
        <p:spPr>
          <a:xfrm>
            <a:off x="7315201" y="1674131"/>
            <a:ext cx="3919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Your portable almond butter 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Libian SC" panose="02010600040101010101" pitchFamily="2" charset="-122"/>
              <a:cs typeface="LingWai TC Medium" panose="03050602040302020204" pitchFamily="66" charset="-12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6B21C2-C82A-CF40-3C34-0CA4D6D7B93C}"/>
              </a:ext>
            </a:extLst>
          </p:cNvPr>
          <p:cNvSpPr txBox="1"/>
          <p:nvPr/>
        </p:nvSpPr>
        <p:spPr>
          <a:xfrm>
            <a:off x="969433" y="6170356"/>
            <a:ext cx="5174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カラーイメージ</a:t>
            </a:r>
            <a:endParaRPr kumimoji="1" lang="en-US" altLang="ja-JP" sz="1400" dirty="0"/>
          </a:p>
          <a:p>
            <a:r>
              <a:rPr kumimoji="1" lang="en-US" altLang="ja-JP" sz="1400" dirty="0">
                <a:hlinkClick r:id="rId5"/>
              </a:rPr>
              <a:t>https://www.color-site.com/codes/FFF6D9</a:t>
            </a:r>
            <a:endParaRPr kumimoji="1" lang="en-US" altLang="ja-JP" sz="1400" dirty="0"/>
          </a:p>
          <a:p>
            <a:r>
              <a:rPr kumimoji="1" lang="en-US" altLang="ja-JP" sz="1400" dirty="0"/>
              <a:t>https://</a:t>
            </a:r>
            <a:r>
              <a:rPr kumimoji="1" lang="en-US" altLang="ja-JP" sz="1400" dirty="0" err="1"/>
              <a:t>www.color-site.com</a:t>
            </a:r>
            <a:r>
              <a:rPr kumimoji="1" lang="en-US" altLang="ja-JP" sz="1400" dirty="0"/>
              <a:t>/codes/FFF6D1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192246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893A57-DCA7-E176-3C3D-3724A49028B3}"/>
              </a:ext>
            </a:extLst>
          </p:cNvPr>
          <p:cNvSpPr txBox="1"/>
          <p:nvPr/>
        </p:nvSpPr>
        <p:spPr>
          <a:xfrm>
            <a:off x="937846" y="422031"/>
            <a:ext cx="139895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加糖</a:t>
            </a:r>
            <a:endParaRPr lang="en-US" altLang="ja-JP" sz="2133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94223F-13DA-8987-8973-4A1FDB5C285F}"/>
              </a:ext>
            </a:extLst>
          </p:cNvPr>
          <p:cNvSpPr txBox="1"/>
          <p:nvPr/>
        </p:nvSpPr>
        <p:spPr>
          <a:xfrm>
            <a:off x="914400" y="1022895"/>
            <a:ext cx="79326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4E2BE7-1130-9D40-DC74-08E4181BE98A}"/>
              </a:ext>
            </a:extLst>
          </p:cNvPr>
          <p:cNvSpPr txBox="1"/>
          <p:nvPr/>
        </p:nvSpPr>
        <p:spPr>
          <a:xfrm>
            <a:off x="6553200" y="1022895"/>
            <a:ext cx="18288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ja-JP" altLang="en-US" sz="21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裏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C92DCC-741B-8958-3C93-C0623767A18E}"/>
              </a:ext>
            </a:extLst>
          </p:cNvPr>
          <p:cNvSpPr/>
          <p:nvPr/>
        </p:nvSpPr>
        <p:spPr>
          <a:xfrm>
            <a:off x="941754" y="1623760"/>
            <a:ext cx="3935046" cy="4446840"/>
          </a:xfrm>
          <a:prstGeom prst="rect">
            <a:avLst/>
          </a:prstGeom>
          <a:solidFill>
            <a:srgbClr val="AB7942">
              <a:alpha val="40784"/>
            </a:srgb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endParaRPr lang="ja-JP" altLang="en-US" sz="12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7751775-B657-801F-5170-1BCC9D70E8A9}"/>
              </a:ext>
            </a:extLst>
          </p:cNvPr>
          <p:cNvSpPr/>
          <p:nvPr/>
        </p:nvSpPr>
        <p:spPr>
          <a:xfrm>
            <a:off x="7295663" y="1623760"/>
            <a:ext cx="3935046" cy="4446840"/>
          </a:xfrm>
          <a:prstGeom prst="rect">
            <a:avLst/>
          </a:prstGeom>
          <a:solidFill>
            <a:srgbClr val="AB7942">
              <a:alpha val="40784"/>
            </a:srgb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endParaRPr lang="ja-JP" altLang="en-US" sz="120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63899B3-B291-5935-72B6-A14017786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343507"/>
            <a:ext cx="1676400" cy="11176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1DF048-6FE2-9CDD-74B6-BCADFFC3A2BD}"/>
              </a:ext>
            </a:extLst>
          </p:cNvPr>
          <p:cNvSpPr txBox="1"/>
          <p:nvPr/>
        </p:nvSpPr>
        <p:spPr>
          <a:xfrm>
            <a:off x="1368541" y="3461108"/>
            <a:ext cx="320651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630"/>
            <a:r>
              <a:rPr lang="en-US" altLang="ja-JP" sz="3200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ALMOND BUTTER</a:t>
            </a:r>
          </a:p>
          <a:p>
            <a:pPr algn="ctr" defTabSz="609630"/>
            <a:r>
              <a:rPr lang="en-US" altLang="ja-JP" sz="2133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Sugar &amp; Salt</a:t>
            </a:r>
            <a:endParaRPr lang="ja-JP" altLang="en-US" sz="2133" b="1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60C0FEB-B395-9F2A-34E5-1956B6966DF2}"/>
              </a:ext>
            </a:extLst>
          </p:cNvPr>
          <p:cNvSpPr txBox="1"/>
          <p:nvPr/>
        </p:nvSpPr>
        <p:spPr>
          <a:xfrm>
            <a:off x="2032000" y="4870768"/>
            <a:ext cx="175455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867" dirty="0" err="1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Xx</a:t>
            </a:r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% ALMOND</a:t>
            </a:r>
          </a:p>
          <a:p>
            <a:pPr algn="ctr" defTabSz="609630"/>
            <a:r>
              <a:rPr lang="en-US" altLang="ja-JP" sz="1867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210g</a:t>
            </a:r>
            <a:endParaRPr lang="ja-JP" altLang="en-US" sz="1867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0F71EB-1BC1-A6EE-B236-528141DCC89F}"/>
              </a:ext>
            </a:extLst>
          </p:cNvPr>
          <p:cNvSpPr txBox="1"/>
          <p:nvPr/>
        </p:nvSpPr>
        <p:spPr>
          <a:xfrm>
            <a:off x="2527198" y="5753060"/>
            <a:ext cx="102944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altLang="ja-JP" sz="1333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JIBUN JIKAN</a:t>
            </a:r>
            <a:endParaRPr lang="ja-JP" altLang="en-US" sz="1333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5D4F4C-27CB-D476-26B7-E209C9E85731}"/>
              </a:ext>
            </a:extLst>
          </p:cNvPr>
          <p:cNvSpPr txBox="1"/>
          <p:nvPr/>
        </p:nvSpPr>
        <p:spPr>
          <a:xfrm>
            <a:off x="7467600" y="2083873"/>
            <a:ext cx="376310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カリフォルニア産のアーモンドをバターに。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原料はアーモンド、</a:t>
            </a:r>
            <a:r>
              <a:rPr kumimoji="0" lang="ja-JP" altLang="en-US" sz="1067">
                <a:solidFill>
                  <a:srgbClr val="001D35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</a:rPr>
              <a:t>素焚糖と雪塩のみ</a:t>
            </a: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。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defTabSz="609630"/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アーモンドの香り、食感、優しい甘さをお楽しみください♪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D96012-3FE9-8B41-E667-7E1CD2F58547}"/>
              </a:ext>
            </a:extLst>
          </p:cNvPr>
          <p:cNvSpPr txBox="1"/>
          <p:nvPr/>
        </p:nvSpPr>
        <p:spPr>
          <a:xfrm rot="20703215">
            <a:off x="2506174" y="2478031"/>
            <a:ext cx="248747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en-US" altLang="ja-JP" sz="2133" dirty="0">
                <a:solidFill>
                  <a:srgbClr val="000000"/>
                </a:solidFill>
                <a:latin typeface="Lucida Calligraphy" panose="03010101010101010101" pitchFamily="66" charset="0"/>
                <a:ea typeface="ＭＳ Ｐゴシック" panose="020B0600070205080204" pitchFamily="34" charset="-128"/>
              </a:rPr>
              <a:t>Crunchy</a:t>
            </a:r>
            <a:endParaRPr lang="ja-JP" altLang="en-US" sz="2133">
              <a:solidFill>
                <a:prstClr val="black"/>
              </a:solidFill>
              <a:latin typeface="Lucida Calligraphy" panose="03010101010101010101" pitchFamily="66" charset="0"/>
              <a:ea typeface="ＭＳ Ｐゴシック" panose="020B0600070205080204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6E881A2-131B-06C9-C4CB-27EDBB6FE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391" y="3146942"/>
            <a:ext cx="1192291" cy="79486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4D58FC8-34BE-673F-9F3A-653C16B67C04}"/>
              </a:ext>
            </a:extLst>
          </p:cNvPr>
          <p:cNvSpPr txBox="1"/>
          <p:nvPr/>
        </p:nvSpPr>
        <p:spPr>
          <a:xfrm rot="20703215">
            <a:off x="9546347" y="3216690"/>
            <a:ext cx="1720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kumimoji="0"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ＭＳ Ｐゴシック" panose="020B0600070205080204" pitchFamily="34" charset="-128"/>
              </a:rPr>
              <a:t>Crunchy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E9D5A6-2183-E3E1-482B-3B00005C2D0D}"/>
              </a:ext>
            </a:extLst>
          </p:cNvPr>
          <p:cNvSpPr txBox="1"/>
          <p:nvPr/>
        </p:nvSpPr>
        <p:spPr>
          <a:xfrm>
            <a:off x="7958928" y="4162586"/>
            <a:ext cx="279313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altLang="ja-JP" sz="1867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“ We love almond butter ”</a:t>
            </a:r>
            <a:endParaRPr lang="ja-JP" altLang="en-US" sz="1867" b="1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A07827-B443-5E36-1010-91AC48E59912}"/>
              </a:ext>
            </a:extLst>
          </p:cNvPr>
          <p:cNvSpPr txBox="1"/>
          <p:nvPr/>
        </p:nvSpPr>
        <p:spPr>
          <a:xfrm>
            <a:off x="7933528" y="4602202"/>
            <a:ext cx="3090073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パン、パンケーキに好きなだけ塗って👍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ヨーグルトやスムージー、アイスに加えて👍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marL="190510" indent="-190510" defTabSz="609630">
              <a:buFont typeface="Wingdings" pitchFamily="2" charset="2"/>
              <a:buChar char="ü"/>
            </a:pPr>
            <a:r>
              <a:rPr lang="ja-JP" altLang="en-US" sz="1067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パウチだから、使い切ったら丸めてポイっ👍</a:t>
            </a:r>
            <a:endParaRPr lang="en-US" altLang="ja-JP" sz="1067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B4D01C2-0379-9BBE-408E-B3AAC11AAC2C}"/>
              </a:ext>
            </a:extLst>
          </p:cNvPr>
          <p:cNvSpPr/>
          <p:nvPr/>
        </p:nvSpPr>
        <p:spPr>
          <a:xfrm>
            <a:off x="7623908" y="5357059"/>
            <a:ext cx="3090073" cy="6283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/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成分表記、</a:t>
            </a:r>
            <a:r>
              <a:rPr lang="en-US" altLang="ja-JP" sz="12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JAN</a:t>
            </a:r>
            <a:r>
              <a:rPr lang="ja-JP" altLang="en-US" sz="120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コード、賞味期限など</a:t>
            </a:r>
          </a:p>
        </p:txBody>
      </p:sp>
      <p:pic>
        <p:nvPicPr>
          <p:cNvPr id="25" name="Picture 8" descr="リサイクルマーク素材ダウンロード – 紙箱・化粧箱.NET ...">
            <a:extLst>
              <a:ext uri="{FF2B5EF4-FFF2-40B4-BE49-F238E27FC236}">
                <a16:creationId xmlns:a16="http://schemas.microsoft.com/office/drawing/2014/main" id="{D27324A8-E49A-6FA9-3433-EA66784A5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910" y="5461000"/>
            <a:ext cx="326776" cy="32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77E86AFA-EE29-055B-7252-888F132F1A9F}"/>
              </a:ext>
            </a:extLst>
          </p:cNvPr>
          <p:cNvCxnSpPr/>
          <p:nvPr/>
        </p:nvCxnSpPr>
        <p:spPr>
          <a:xfrm>
            <a:off x="937846" y="1977471"/>
            <a:ext cx="3938954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66D3F8DC-C9DE-D517-46B5-35F12E310D6F}"/>
              </a:ext>
            </a:extLst>
          </p:cNvPr>
          <p:cNvCxnSpPr/>
          <p:nvPr/>
        </p:nvCxnSpPr>
        <p:spPr>
          <a:xfrm>
            <a:off x="7299570" y="1977471"/>
            <a:ext cx="3938954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48818B2-1ED9-A246-F747-6F33657D9D13}"/>
              </a:ext>
            </a:extLst>
          </p:cNvPr>
          <p:cNvSpPr txBox="1"/>
          <p:nvPr/>
        </p:nvSpPr>
        <p:spPr>
          <a:xfrm>
            <a:off x="937846" y="1651000"/>
            <a:ext cx="3935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All natura</a:t>
            </a:r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l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Libian SC" panose="02010600040101010101" pitchFamily="2" charset="-122"/>
              <a:cs typeface="LingWai TC Medium" panose="03050602040302020204" pitchFamily="66" charset="-12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91C7F2B-0FBB-46A0-8FAA-B6B9A09FE72B}"/>
              </a:ext>
            </a:extLst>
          </p:cNvPr>
          <p:cNvSpPr txBox="1"/>
          <p:nvPr/>
        </p:nvSpPr>
        <p:spPr>
          <a:xfrm>
            <a:off x="7315201" y="1674131"/>
            <a:ext cx="3919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altLang="ja-JP" sz="1600" dirty="0">
                <a:solidFill>
                  <a:srgbClr val="000000"/>
                </a:solidFill>
                <a:latin typeface="Lucida Calligraphy" panose="03010101010101010101" pitchFamily="66" charset="0"/>
                <a:ea typeface="Libian SC" panose="02010600040101010101" pitchFamily="2" charset="-122"/>
                <a:cs typeface="LingWai TC Medium" panose="03050602040302020204" pitchFamily="66" charset="-120"/>
              </a:rPr>
              <a:t>Your portable almond butter </a:t>
            </a:r>
            <a:endParaRPr lang="ja-JP" altLang="en-US" sz="1600">
              <a:solidFill>
                <a:prstClr val="black"/>
              </a:solidFill>
              <a:latin typeface="Lucida Calligraphy" panose="03010101010101010101" pitchFamily="66" charset="0"/>
              <a:ea typeface="Libian SC" panose="02010600040101010101" pitchFamily="2" charset="-122"/>
              <a:cs typeface="LingWai TC Medium" panose="03050602040302020204" pitchFamily="66" charset="-12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977C16-4AA2-BA05-0D26-C15724320049}"/>
              </a:ext>
            </a:extLst>
          </p:cNvPr>
          <p:cNvSpPr txBox="1"/>
          <p:nvPr/>
        </p:nvSpPr>
        <p:spPr>
          <a:xfrm>
            <a:off x="969433" y="6170356"/>
            <a:ext cx="5174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カラーイメージ</a:t>
            </a:r>
            <a:endParaRPr kumimoji="1" lang="en-US" altLang="ja-JP" sz="1400" dirty="0"/>
          </a:p>
          <a:p>
            <a:r>
              <a:rPr kumimoji="1" lang="en-US" altLang="ja-JP" sz="1400" dirty="0">
                <a:hlinkClick r:id="rId4"/>
              </a:rPr>
              <a:t>https://www.color-site.com/codes/BBB2A2</a:t>
            </a:r>
            <a:endParaRPr kumimoji="1" lang="en-US" altLang="ja-JP" sz="1400" dirty="0"/>
          </a:p>
          <a:p>
            <a:r>
              <a:rPr kumimoji="1" lang="en-US" altLang="ja-JP" sz="1400" dirty="0"/>
              <a:t>https://</a:t>
            </a:r>
            <a:r>
              <a:rPr kumimoji="1" lang="en-US" altLang="ja-JP" sz="1400" dirty="0" err="1"/>
              <a:t>www.color-site.com</a:t>
            </a:r>
            <a:r>
              <a:rPr kumimoji="1" lang="en-US" altLang="ja-JP" sz="1400" dirty="0"/>
              <a:t>/codes/BBB5AB</a:t>
            </a:r>
            <a:endParaRPr kumimoji="1" lang="ja-JP" altLang="en-US" sz="1400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4AD9B6A4-016D-DB02-69D1-28D4A8F17138}"/>
              </a:ext>
            </a:extLst>
          </p:cNvPr>
          <p:cNvSpPr/>
          <p:nvPr/>
        </p:nvSpPr>
        <p:spPr>
          <a:xfrm>
            <a:off x="7562628" y="2814490"/>
            <a:ext cx="1523352" cy="1168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ja-JP" altLang="en-US" sz="9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アーモンドの油分が分離するため、</a:t>
            </a:r>
            <a:r>
              <a:rPr lang="ja-JP" altLang="en-US" sz="1067" b="1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“よく揉んで”</a:t>
            </a:r>
            <a:r>
              <a:rPr lang="ja-JP" altLang="en-US" sz="933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からお使いください</a:t>
            </a:r>
          </a:p>
        </p:txBody>
      </p:sp>
    </p:spTree>
    <p:extLst>
      <p:ext uri="{BB962C8B-B14F-4D97-AF65-F5344CB8AC3E}">
        <p14:creationId xmlns:p14="http://schemas.microsoft.com/office/powerpoint/2010/main" val="212241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10FEDF-D31E-958E-905E-30D08ECA0690}"/>
              </a:ext>
            </a:extLst>
          </p:cNvPr>
          <p:cNvSpPr txBox="1"/>
          <p:nvPr/>
        </p:nvSpPr>
        <p:spPr>
          <a:xfrm>
            <a:off x="2786231" y="2710927"/>
            <a:ext cx="7358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400"/>
              <a:t>出力</a:t>
            </a:r>
            <a:r>
              <a:rPr kumimoji="1" lang="ja-JP" altLang="en-US" sz="5400"/>
              <a:t>フォーマット</a:t>
            </a:r>
          </a:p>
        </p:txBody>
      </p:sp>
    </p:spTree>
    <p:extLst>
      <p:ext uri="{BB962C8B-B14F-4D97-AF65-F5344CB8AC3E}">
        <p14:creationId xmlns:p14="http://schemas.microsoft.com/office/powerpoint/2010/main" val="1905617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504161A-0AAC-C260-9812-3E61857E2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65" y="381000"/>
            <a:ext cx="10958870" cy="6263545"/>
          </a:xfrm>
          <a:prstGeom prst="rect">
            <a:avLst/>
          </a:prstGeom>
        </p:spPr>
      </p:pic>
      <p:sp>
        <p:nvSpPr>
          <p:cNvPr id="2" name="角丸四角形吹き出し 1">
            <a:extLst>
              <a:ext uri="{FF2B5EF4-FFF2-40B4-BE49-F238E27FC236}">
                <a16:creationId xmlns:a16="http://schemas.microsoft.com/office/drawing/2014/main" id="{C3B67C3D-FE17-5B38-2791-FA65C6BCD7C2}"/>
              </a:ext>
            </a:extLst>
          </p:cNvPr>
          <p:cNvSpPr/>
          <p:nvPr/>
        </p:nvSpPr>
        <p:spPr>
          <a:xfrm>
            <a:off x="161363" y="828339"/>
            <a:ext cx="1140311" cy="882128"/>
          </a:xfrm>
          <a:prstGeom prst="wedgeRoundRectCallout">
            <a:avLst>
              <a:gd name="adj1" fmla="val 46583"/>
              <a:gd name="adj2" fmla="val 108334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W100-120mm</a:t>
            </a:r>
            <a:r>
              <a:rPr kumimoji="1" lang="ja-JP" altLang="en-US" sz="1200"/>
              <a:t>で調整中のため変動します</a:t>
            </a:r>
          </a:p>
        </p:txBody>
      </p:sp>
    </p:spTree>
    <p:extLst>
      <p:ext uri="{BB962C8B-B14F-4D97-AF65-F5344CB8AC3E}">
        <p14:creationId xmlns:p14="http://schemas.microsoft.com/office/powerpoint/2010/main" val="296068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66973D3-DD81-1001-FC9F-A4F2B5DA9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50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90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62EE42-82A4-1A3B-6FE9-1F9A96A7E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9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2D2874-051E-8B72-3592-B70A64CF732D}"/>
              </a:ext>
            </a:extLst>
          </p:cNvPr>
          <p:cNvSpPr txBox="1"/>
          <p:nvPr/>
        </p:nvSpPr>
        <p:spPr>
          <a:xfrm>
            <a:off x="5077609" y="1247887"/>
            <a:ext cx="2624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118696"/>
                </a:solidFill>
                <a:effectLst/>
                <a:latin typeface="Helvetica" pitchFamily="2" charset="0"/>
              </a:rPr>
              <a:t>@</a:t>
            </a:r>
            <a:r>
              <a:rPr lang="en-US" altLang="ja-JP" dirty="0" err="1">
                <a:solidFill>
                  <a:srgbClr val="118696"/>
                </a:solidFill>
                <a:effectLst/>
                <a:latin typeface="Helvetica" pitchFamily="2" charset="0"/>
              </a:rPr>
              <a:t>and_premium</a:t>
            </a:r>
            <a:endParaRPr lang="en-US" altLang="ja-JP" dirty="0">
              <a:solidFill>
                <a:srgbClr val="118696"/>
              </a:solidFill>
              <a:effectLst/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E675D5-4478-ED82-4217-6CA7E0484B13}"/>
              </a:ext>
            </a:extLst>
          </p:cNvPr>
          <p:cNvSpPr txBox="1"/>
          <p:nvPr/>
        </p:nvSpPr>
        <p:spPr>
          <a:xfrm>
            <a:off x="8009068" y="1247887"/>
            <a:ext cx="2624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>
                <a:solidFill>
                  <a:srgbClr val="118696"/>
                </a:solidFill>
                <a:effectLst/>
                <a:latin typeface="Helvetica" pitchFamily="2" charset="0"/>
              </a:rPr>
              <a:t>＠</a:t>
            </a:r>
            <a:r>
              <a:rPr lang="en-US" altLang="ja-JP" dirty="0" err="1">
                <a:solidFill>
                  <a:srgbClr val="118696"/>
                </a:solidFill>
                <a:effectLst/>
                <a:latin typeface="Helvetica" pitchFamily="2" charset="0"/>
              </a:rPr>
              <a:t>theconranshop.japan</a:t>
            </a:r>
            <a:endParaRPr lang="en-US" altLang="ja-JP" dirty="0">
              <a:solidFill>
                <a:srgbClr val="118696"/>
              </a:solidFill>
              <a:effectLst/>
              <a:latin typeface="Helvetica" pitchFamily="2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E22902A-3283-B47A-8646-F065DC4D9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825" y="1867238"/>
            <a:ext cx="9666605" cy="428613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9C773E-92C8-C48A-60CA-B2F57A4449D1}"/>
              </a:ext>
            </a:extLst>
          </p:cNvPr>
          <p:cNvSpPr txBox="1"/>
          <p:nvPr/>
        </p:nvSpPr>
        <p:spPr>
          <a:xfrm>
            <a:off x="3625327" y="357234"/>
            <a:ext cx="6648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>
                <a:solidFill>
                  <a:srgbClr val="474747"/>
                </a:solidFill>
                <a:effectLst/>
                <a:latin typeface="Helvetica" pitchFamily="2" charset="0"/>
              </a:rPr>
              <a:t>インサイト：</a:t>
            </a:r>
          </a:p>
          <a:p>
            <a:r>
              <a:rPr lang="ja-JP" altLang="en-US">
                <a:solidFill>
                  <a:srgbClr val="474747"/>
                </a:solidFill>
                <a:effectLst/>
                <a:latin typeface="Helvetica" pitchFamily="2" charset="0"/>
              </a:rPr>
              <a:t>「自分へのご褒美」や「ちょっといいもの」を日常に取り入れたい</a:t>
            </a:r>
          </a:p>
          <a:p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9BE230-6362-FFA6-D322-80BA5F2477A6}"/>
              </a:ext>
            </a:extLst>
          </p:cNvPr>
          <p:cNvSpPr txBox="1"/>
          <p:nvPr/>
        </p:nvSpPr>
        <p:spPr>
          <a:xfrm>
            <a:off x="785309" y="381461"/>
            <a:ext cx="1755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solidFill>
                  <a:srgbClr val="657D8A"/>
                </a:solidFill>
                <a:effectLst/>
                <a:latin typeface="Helvetica" pitchFamily="2" charset="0"/>
              </a:rPr>
              <a:t>参考</a:t>
            </a:r>
          </a:p>
          <a:p>
            <a:r>
              <a:rPr lang="ja-JP" altLang="en-US">
                <a:solidFill>
                  <a:srgbClr val="474747"/>
                </a:solidFill>
                <a:effectLst/>
                <a:latin typeface="Helvetica" pitchFamily="2" charset="0"/>
              </a:rPr>
              <a:t>目標となる事例 </a:t>
            </a:r>
          </a:p>
        </p:txBody>
      </p:sp>
    </p:spTree>
    <p:extLst>
      <p:ext uri="{BB962C8B-B14F-4D97-AF65-F5344CB8AC3E}">
        <p14:creationId xmlns:p14="http://schemas.microsoft.com/office/powerpoint/2010/main" val="1616948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628</Words>
  <Application>Microsoft Macintosh PowerPoint</Application>
  <PresentationFormat>ワイド画面</PresentationFormat>
  <Paragraphs>117</Paragraphs>
  <Slides>14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4" baseType="lpstr">
      <vt:lpstr>HGSGothicE</vt:lpstr>
      <vt:lpstr>Arial</vt:lpstr>
      <vt:lpstr>Calibri</vt:lpstr>
      <vt:lpstr>Helvetica</vt:lpstr>
      <vt:lpstr>Helvetica Neue</vt:lpstr>
      <vt:lpstr>Lucida Calligraphy</vt:lpstr>
      <vt:lpstr>Meiryo UI</vt:lpstr>
      <vt:lpstr>Wingdings</vt:lpstr>
      <vt:lpstr>游ゴシック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諒 貝瀬</dc:creator>
  <cp:lastModifiedBy>諒 貝瀬</cp:lastModifiedBy>
  <cp:revision>3</cp:revision>
  <dcterms:created xsi:type="dcterms:W3CDTF">2025-05-06T04:54:31Z</dcterms:created>
  <dcterms:modified xsi:type="dcterms:W3CDTF">2025-05-06T05:26:43Z</dcterms:modified>
</cp:coreProperties>
</file>