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56" r:id="rId1"/>
    <p:sldMasterId id="2147483652" r:id="rId2"/>
    <p:sldMasterId id="2147483654" r:id="rId3"/>
    <p:sldMasterId id="2147483658" r:id="rId4"/>
    <p:sldMasterId id="2147483660" r:id="rId5"/>
  </p:sldMasterIdLst>
  <p:notesMasterIdLst>
    <p:notesMasterId r:id="rId12"/>
  </p:notesMasterIdLst>
  <p:handoutMasterIdLst>
    <p:handoutMasterId r:id="rId13"/>
  </p:handoutMasterIdLst>
  <p:sldIdLst>
    <p:sldId id="6134" r:id="rId6"/>
    <p:sldId id="6215" r:id="rId7"/>
    <p:sldId id="6217" r:id="rId8"/>
    <p:sldId id="6211" r:id="rId9"/>
    <p:sldId id="6219" r:id="rId10"/>
    <p:sldId id="6220" r:id="rId11"/>
  </p:sldIdLst>
  <p:sldSz cx="10691813" cy="7559675"/>
  <p:notesSz cx="6850063" cy="9982200"/>
  <p:defaultTextStyle>
    <a:defPPr>
      <a:defRPr lang="ja-JP"/>
    </a:defPPr>
    <a:lvl1pPr marL="0" algn="l" defTabSz="995507" rtl="0" eaLnBrk="1" latinLnBrk="0" hangingPunct="1">
      <a:defRPr kumimoji="1" sz="1960" kern="1200">
        <a:solidFill>
          <a:schemeClr val="tx1"/>
        </a:solidFill>
        <a:latin typeface="+mn-lt"/>
        <a:ea typeface="+mn-ea"/>
        <a:cs typeface="+mn-cs"/>
      </a:defRPr>
    </a:lvl1pPr>
    <a:lvl2pPr marL="497754" algn="l" defTabSz="995507" rtl="0" eaLnBrk="1" latinLnBrk="0" hangingPunct="1">
      <a:defRPr kumimoji="1" sz="1960" kern="1200">
        <a:solidFill>
          <a:schemeClr val="tx1"/>
        </a:solidFill>
        <a:latin typeface="+mn-lt"/>
        <a:ea typeface="+mn-ea"/>
        <a:cs typeface="+mn-cs"/>
      </a:defRPr>
    </a:lvl2pPr>
    <a:lvl3pPr marL="995507" algn="l" defTabSz="995507" rtl="0" eaLnBrk="1" latinLnBrk="0" hangingPunct="1">
      <a:defRPr kumimoji="1" sz="1960" kern="1200">
        <a:solidFill>
          <a:schemeClr val="tx1"/>
        </a:solidFill>
        <a:latin typeface="+mn-lt"/>
        <a:ea typeface="+mn-ea"/>
        <a:cs typeface="+mn-cs"/>
      </a:defRPr>
    </a:lvl3pPr>
    <a:lvl4pPr marL="1493261" algn="l" defTabSz="995507" rtl="0" eaLnBrk="1" latinLnBrk="0" hangingPunct="1">
      <a:defRPr kumimoji="1" sz="1960" kern="1200">
        <a:solidFill>
          <a:schemeClr val="tx1"/>
        </a:solidFill>
        <a:latin typeface="+mn-lt"/>
        <a:ea typeface="+mn-ea"/>
        <a:cs typeface="+mn-cs"/>
      </a:defRPr>
    </a:lvl4pPr>
    <a:lvl5pPr marL="1991015" algn="l" defTabSz="995507" rtl="0" eaLnBrk="1" latinLnBrk="0" hangingPunct="1">
      <a:defRPr kumimoji="1" sz="1960" kern="1200">
        <a:solidFill>
          <a:schemeClr val="tx1"/>
        </a:solidFill>
        <a:latin typeface="+mn-lt"/>
        <a:ea typeface="+mn-ea"/>
        <a:cs typeface="+mn-cs"/>
      </a:defRPr>
    </a:lvl5pPr>
    <a:lvl6pPr marL="2488768" algn="l" defTabSz="995507" rtl="0" eaLnBrk="1" latinLnBrk="0" hangingPunct="1">
      <a:defRPr kumimoji="1" sz="1960" kern="1200">
        <a:solidFill>
          <a:schemeClr val="tx1"/>
        </a:solidFill>
        <a:latin typeface="+mn-lt"/>
        <a:ea typeface="+mn-ea"/>
        <a:cs typeface="+mn-cs"/>
      </a:defRPr>
    </a:lvl6pPr>
    <a:lvl7pPr marL="2986522" algn="l" defTabSz="995507" rtl="0" eaLnBrk="1" latinLnBrk="0" hangingPunct="1">
      <a:defRPr kumimoji="1" sz="1960" kern="1200">
        <a:solidFill>
          <a:schemeClr val="tx1"/>
        </a:solidFill>
        <a:latin typeface="+mn-lt"/>
        <a:ea typeface="+mn-ea"/>
        <a:cs typeface="+mn-cs"/>
      </a:defRPr>
    </a:lvl7pPr>
    <a:lvl8pPr marL="3484275" algn="l" defTabSz="995507" rtl="0" eaLnBrk="1" latinLnBrk="0" hangingPunct="1">
      <a:defRPr kumimoji="1" sz="1960" kern="1200">
        <a:solidFill>
          <a:schemeClr val="tx1"/>
        </a:solidFill>
        <a:latin typeface="+mn-lt"/>
        <a:ea typeface="+mn-ea"/>
        <a:cs typeface="+mn-cs"/>
      </a:defRPr>
    </a:lvl8pPr>
    <a:lvl9pPr marL="3982029" algn="l" defTabSz="995507" rtl="0" eaLnBrk="1" latinLnBrk="0" hangingPunct="1">
      <a:defRPr kumimoji="1" sz="196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25" userDrawn="1">
          <p15:clr>
            <a:srgbClr val="A4A3A4"/>
          </p15:clr>
        </p15:guide>
        <p15:guide id="2" pos="3368" userDrawn="1">
          <p15:clr>
            <a:srgbClr val="A4A3A4"/>
          </p15:clr>
        </p15:guide>
        <p15:guide id="3" orient="horz" pos="4422" userDrawn="1">
          <p15:clr>
            <a:srgbClr val="A4A3A4"/>
          </p15:clr>
        </p15:guide>
        <p15:guide id="4" pos="419" userDrawn="1">
          <p15:clr>
            <a:srgbClr val="A4A3A4"/>
          </p15:clr>
        </p15:guide>
        <p15:guide id="5" pos="6316" userDrawn="1">
          <p15:clr>
            <a:srgbClr val="A4A3A4"/>
          </p15:clr>
        </p15:guide>
        <p15:guide id="7" orient="horz" pos="1315" userDrawn="1">
          <p15:clr>
            <a:srgbClr val="A4A3A4"/>
          </p15:clr>
        </p15:guide>
      </p15:sldGuideLst>
    </p:ext>
    <p:ext uri="{2D200454-40CA-4A62-9FC3-DE9A4176ACB9}">
      <p15:notesGuideLst xmlns:p15="http://schemas.microsoft.com/office/powerpoint/2012/main">
        <p15:guide id="1" orient="horz" pos="3144" userDrawn="1">
          <p15:clr>
            <a:srgbClr val="A4A3A4"/>
          </p15:clr>
        </p15:guide>
        <p15:guide id="2" pos="215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FFFFFF"/>
    <a:srgbClr val="FFFFCC"/>
    <a:srgbClr val="39973B"/>
    <a:srgbClr val="FF5757"/>
    <a:srgbClr val="FF0000"/>
    <a:srgbClr val="FFCCFF"/>
    <a:srgbClr val="FF1111"/>
    <a:srgbClr val="FF66FF"/>
    <a:srgbClr val="C332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7A172B-3251-478A-9A8F-C89FD75423AD}" v="1" dt="2023-09-27T01:09:16.08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42" autoAdjust="0"/>
    <p:restoredTop sz="96353" autoAdjust="0"/>
  </p:normalViewPr>
  <p:slideViewPr>
    <p:cSldViewPr showGuides="1">
      <p:cViewPr varScale="1">
        <p:scale>
          <a:sx n="97" d="100"/>
          <a:sy n="97" d="100"/>
        </p:scale>
        <p:origin x="1044" y="78"/>
      </p:cViewPr>
      <p:guideLst>
        <p:guide orient="horz" pos="725"/>
        <p:guide pos="3368"/>
        <p:guide orient="horz" pos="4422"/>
        <p:guide pos="419"/>
        <p:guide pos="6316"/>
        <p:guide orient="horz" pos="1315"/>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73" d="100"/>
          <a:sy n="73" d="100"/>
        </p:scale>
        <p:origin x="-2382" y="-114"/>
      </p:cViewPr>
      <p:guideLst>
        <p:guide orient="horz" pos="3144"/>
        <p:guide pos="2156"/>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英典 松本" userId="39b85add296bb8c5" providerId="LiveId" clId="{E57A172B-3251-478A-9A8F-C89FD75423AD}"/>
    <pc:docChg chg="custSel addSld delSld modSld delMainMaster modMainMaster">
      <pc:chgData name="英典 松本" userId="39b85add296bb8c5" providerId="LiveId" clId="{E57A172B-3251-478A-9A8F-C89FD75423AD}" dt="2023-09-27T01:09:50.463" v="333" actId="20577"/>
      <pc:docMkLst>
        <pc:docMk/>
      </pc:docMkLst>
      <pc:sldChg chg="del">
        <pc:chgData name="英典 松本" userId="39b85add296bb8c5" providerId="LiveId" clId="{E57A172B-3251-478A-9A8F-C89FD75423AD}" dt="2023-09-15T02:36:19.713" v="0" actId="2696"/>
        <pc:sldMkLst>
          <pc:docMk/>
          <pc:sldMk cId="705433482" sldId="256"/>
        </pc:sldMkLst>
      </pc:sldChg>
      <pc:sldChg chg="delSp modSp mod">
        <pc:chgData name="英典 松本" userId="39b85add296bb8c5" providerId="LiveId" clId="{E57A172B-3251-478A-9A8F-C89FD75423AD}" dt="2023-09-27T01:05:43.468" v="19" actId="20577"/>
        <pc:sldMkLst>
          <pc:docMk/>
          <pc:sldMk cId="1769995722" sldId="6134"/>
        </pc:sldMkLst>
        <pc:spChg chg="mod">
          <ac:chgData name="英典 松本" userId="39b85add296bb8c5" providerId="LiveId" clId="{E57A172B-3251-478A-9A8F-C89FD75423AD}" dt="2023-09-27T01:05:43.468" v="19" actId="20577"/>
          <ac:spMkLst>
            <pc:docMk/>
            <pc:sldMk cId="1769995722" sldId="6134"/>
            <ac:spMk id="17" creationId="{58DB0424-C312-FF77-6C1F-7CFF9B95EE6B}"/>
          </ac:spMkLst>
        </pc:spChg>
        <pc:spChg chg="del">
          <ac:chgData name="英典 松本" userId="39b85add296bb8c5" providerId="LiveId" clId="{E57A172B-3251-478A-9A8F-C89FD75423AD}" dt="2023-09-15T02:36:22.597" v="1" actId="478"/>
          <ac:spMkLst>
            <pc:docMk/>
            <pc:sldMk cId="1769995722" sldId="6134"/>
            <ac:spMk id="32" creationId="{05068A5F-A2E5-44B5-A664-9BD1300D9296}"/>
          </ac:spMkLst>
        </pc:spChg>
      </pc:sldChg>
      <pc:sldChg chg="del">
        <pc:chgData name="英典 松本" userId="39b85add296bb8c5" providerId="LiveId" clId="{E57A172B-3251-478A-9A8F-C89FD75423AD}" dt="2023-09-15T02:36:47.357" v="9" actId="47"/>
        <pc:sldMkLst>
          <pc:docMk/>
          <pc:sldMk cId="2896344357" sldId="6167"/>
        </pc:sldMkLst>
      </pc:sldChg>
      <pc:sldChg chg="delSp modSp mod">
        <pc:chgData name="英典 松本" userId="39b85add296bb8c5" providerId="LiveId" clId="{E57A172B-3251-478A-9A8F-C89FD75423AD}" dt="2023-09-27T01:06:47.603" v="37" actId="20577"/>
        <pc:sldMkLst>
          <pc:docMk/>
          <pc:sldMk cId="293075497" sldId="6211"/>
        </pc:sldMkLst>
        <pc:spChg chg="del">
          <ac:chgData name="英典 松本" userId="39b85add296bb8c5" providerId="LiveId" clId="{E57A172B-3251-478A-9A8F-C89FD75423AD}" dt="2023-09-15T02:36:33.285" v="4" actId="478"/>
          <ac:spMkLst>
            <pc:docMk/>
            <pc:sldMk cId="293075497" sldId="6211"/>
            <ac:spMk id="2" creationId="{AAA2CB02-E69D-C216-CB11-E982618A33AF}"/>
          </ac:spMkLst>
        </pc:spChg>
        <pc:spChg chg="mod">
          <ac:chgData name="英典 松本" userId="39b85add296bb8c5" providerId="LiveId" clId="{E57A172B-3251-478A-9A8F-C89FD75423AD}" dt="2023-09-27T01:06:47.603" v="37" actId="20577"/>
          <ac:spMkLst>
            <pc:docMk/>
            <pc:sldMk cId="293075497" sldId="6211"/>
            <ac:spMk id="66" creationId="{4F95EF63-817E-5C60-81DA-CD68F44CEF6F}"/>
          </ac:spMkLst>
        </pc:spChg>
      </pc:sldChg>
      <pc:sldChg chg="del">
        <pc:chgData name="英典 松本" userId="39b85add296bb8c5" providerId="LiveId" clId="{E57A172B-3251-478A-9A8F-C89FD75423AD}" dt="2023-09-15T02:36:48.223" v="10" actId="47"/>
        <pc:sldMkLst>
          <pc:docMk/>
          <pc:sldMk cId="3463558565" sldId="6214"/>
        </pc:sldMkLst>
      </pc:sldChg>
      <pc:sldChg chg="delSp mod">
        <pc:chgData name="英典 松本" userId="39b85add296bb8c5" providerId="LiveId" clId="{E57A172B-3251-478A-9A8F-C89FD75423AD}" dt="2023-09-15T02:36:29.075" v="2" actId="478"/>
        <pc:sldMkLst>
          <pc:docMk/>
          <pc:sldMk cId="1581863228" sldId="6215"/>
        </pc:sldMkLst>
        <pc:spChg chg="del">
          <ac:chgData name="英典 松本" userId="39b85add296bb8c5" providerId="LiveId" clId="{E57A172B-3251-478A-9A8F-C89FD75423AD}" dt="2023-09-15T02:36:29.075" v="2" actId="478"/>
          <ac:spMkLst>
            <pc:docMk/>
            <pc:sldMk cId="1581863228" sldId="6215"/>
            <ac:spMk id="2" creationId="{AAA2CB02-E69D-C216-CB11-E982618A33AF}"/>
          </ac:spMkLst>
        </pc:spChg>
      </pc:sldChg>
      <pc:sldChg chg="delSp del mod">
        <pc:chgData name="英典 松本" userId="39b85add296bb8c5" providerId="LiveId" clId="{E57A172B-3251-478A-9A8F-C89FD75423AD}" dt="2023-09-15T02:36:40.854" v="6" actId="47"/>
        <pc:sldMkLst>
          <pc:docMk/>
          <pc:sldMk cId="2695961659" sldId="6216"/>
        </pc:sldMkLst>
        <pc:spChg chg="del">
          <ac:chgData name="英典 松本" userId="39b85add296bb8c5" providerId="LiveId" clId="{E57A172B-3251-478A-9A8F-C89FD75423AD}" dt="2023-09-15T02:36:36.095" v="5" actId="478"/>
          <ac:spMkLst>
            <pc:docMk/>
            <pc:sldMk cId="2695961659" sldId="6216"/>
            <ac:spMk id="2" creationId="{AAA2CB02-E69D-C216-CB11-E982618A33AF}"/>
          </ac:spMkLst>
        </pc:spChg>
      </pc:sldChg>
      <pc:sldChg chg="delSp mod">
        <pc:chgData name="英典 松本" userId="39b85add296bb8c5" providerId="LiveId" clId="{E57A172B-3251-478A-9A8F-C89FD75423AD}" dt="2023-09-15T02:36:31.315" v="3" actId="478"/>
        <pc:sldMkLst>
          <pc:docMk/>
          <pc:sldMk cId="3730153163" sldId="6217"/>
        </pc:sldMkLst>
        <pc:spChg chg="del">
          <ac:chgData name="英典 松本" userId="39b85add296bb8c5" providerId="LiveId" clId="{E57A172B-3251-478A-9A8F-C89FD75423AD}" dt="2023-09-15T02:36:31.315" v="3" actId="478"/>
          <ac:spMkLst>
            <pc:docMk/>
            <pc:sldMk cId="3730153163" sldId="6217"/>
            <ac:spMk id="2" creationId="{AAA2CB02-E69D-C216-CB11-E982618A33AF}"/>
          </ac:spMkLst>
        </pc:spChg>
      </pc:sldChg>
      <pc:sldChg chg="del">
        <pc:chgData name="英典 松本" userId="39b85add296bb8c5" providerId="LiveId" clId="{E57A172B-3251-478A-9A8F-C89FD75423AD}" dt="2023-09-15T02:36:43.460" v="7" actId="47"/>
        <pc:sldMkLst>
          <pc:docMk/>
          <pc:sldMk cId="814017488" sldId="6218"/>
        </pc:sldMkLst>
      </pc:sldChg>
      <pc:sldChg chg="delSp modSp mod">
        <pc:chgData name="英典 松本" userId="39b85add296bb8c5" providerId="LiveId" clId="{E57A172B-3251-478A-9A8F-C89FD75423AD}" dt="2023-09-27T01:09:47.249" v="332" actId="20577"/>
        <pc:sldMkLst>
          <pc:docMk/>
          <pc:sldMk cId="3731861779" sldId="6219"/>
        </pc:sldMkLst>
        <pc:spChg chg="del">
          <ac:chgData name="英典 松本" userId="39b85add296bb8c5" providerId="LiveId" clId="{E57A172B-3251-478A-9A8F-C89FD75423AD}" dt="2023-09-15T02:37:06.114" v="11" actId="478"/>
          <ac:spMkLst>
            <pc:docMk/>
            <pc:sldMk cId="3731861779" sldId="6219"/>
            <ac:spMk id="2" creationId="{AAA2CB02-E69D-C216-CB11-E982618A33AF}"/>
          </ac:spMkLst>
        </pc:spChg>
        <pc:spChg chg="mod">
          <ac:chgData name="英典 松本" userId="39b85add296bb8c5" providerId="LiveId" clId="{E57A172B-3251-478A-9A8F-C89FD75423AD}" dt="2023-09-27T01:09:47.249" v="332" actId="20577"/>
          <ac:spMkLst>
            <pc:docMk/>
            <pc:sldMk cId="3731861779" sldId="6219"/>
            <ac:spMk id="12" creationId="{45105B99-0675-5574-AF86-0FB2F77D840A}"/>
          </ac:spMkLst>
        </pc:spChg>
      </pc:sldChg>
      <pc:sldChg chg="addSp modSp add mod">
        <pc:chgData name="英典 松本" userId="39b85add296bb8c5" providerId="LiveId" clId="{E57A172B-3251-478A-9A8F-C89FD75423AD}" dt="2023-09-27T01:09:50.463" v="333" actId="20577"/>
        <pc:sldMkLst>
          <pc:docMk/>
          <pc:sldMk cId="2876794110" sldId="6220"/>
        </pc:sldMkLst>
        <pc:spChg chg="add mod">
          <ac:chgData name="英典 松本" userId="39b85add296bb8c5" providerId="LiveId" clId="{E57A172B-3251-478A-9A8F-C89FD75423AD}" dt="2023-09-27T01:09:11.210" v="236" actId="207"/>
          <ac:spMkLst>
            <pc:docMk/>
            <pc:sldMk cId="2876794110" sldId="6220"/>
            <ac:spMk id="2" creationId="{F996357C-801B-FF3C-CFA2-45F6F69BA5F7}"/>
          </ac:spMkLst>
        </pc:spChg>
        <pc:spChg chg="add mod">
          <ac:chgData name="英典 松本" userId="39b85add296bb8c5" providerId="LiveId" clId="{E57A172B-3251-478A-9A8F-C89FD75423AD}" dt="2023-09-27T01:09:40.764" v="331" actId="20577"/>
          <ac:spMkLst>
            <pc:docMk/>
            <pc:sldMk cId="2876794110" sldId="6220"/>
            <ac:spMk id="8" creationId="{E1753082-A5BE-451F-86E1-0BE0680B95D9}"/>
          </ac:spMkLst>
        </pc:spChg>
        <pc:spChg chg="mod">
          <ac:chgData name="英典 松本" userId="39b85add296bb8c5" providerId="LiveId" clId="{E57A172B-3251-478A-9A8F-C89FD75423AD}" dt="2023-09-27T01:09:50.463" v="333" actId="20577"/>
          <ac:spMkLst>
            <pc:docMk/>
            <pc:sldMk cId="2876794110" sldId="6220"/>
            <ac:spMk id="12" creationId="{45105B99-0675-5574-AF86-0FB2F77D840A}"/>
          </ac:spMkLst>
        </pc:spChg>
      </pc:sldChg>
      <pc:sldChg chg="del">
        <pc:chgData name="英典 松本" userId="39b85add296bb8c5" providerId="LiveId" clId="{E57A172B-3251-478A-9A8F-C89FD75423AD}" dt="2023-09-15T02:36:46.438" v="8" actId="47"/>
        <pc:sldMkLst>
          <pc:docMk/>
          <pc:sldMk cId="3742549189" sldId="6220"/>
        </pc:sldMkLst>
      </pc:sldChg>
      <pc:sldMasterChg chg="del delSldLayout">
        <pc:chgData name="英典 松本" userId="39b85add296bb8c5" providerId="LiveId" clId="{E57A172B-3251-478A-9A8F-C89FD75423AD}" dt="2023-09-15T02:36:19.713" v="0" actId="2696"/>
        <pc:sldMasterMkLst>
          <pc:docMk/>
          <pc:sldMasterMk cId="3445967162" sldId="2147483648"/>
        </pc:sldMasterMkLst>
        <pc:sldLayoutChg chg="del">
          <pc:chgData name="英典 松本" userId="39b85add296bb8c5" providerId="LiveId" clId="{E57A172B-3251-478A-9A8F-C89FD75423AD}" dt="2023-09-15T02:36:19.713" v="0" actId="2696"/>
          <pc:sldLayoutMkLst>
            <pc:docMk/>
            <pc:sldMasterMk cId="3445967162" sldId="2147483648"/>
            <pc:sldLayoutMk cId="3057921557" sldId="2147483649"/>
          </pc:sldLayoutMkLst>
        </pc:sldLayoutChg>
      </pc:sldMasterChg>
      <pc:sldMasterChg chg="delSp mod">
        <pc:chgData name="英典 松本" userId="39b85add296bb8c5" providerId="LiveId" clId="{E57A172B-3251-478A-9A8F-C89FD75423AD}" dt="2023-09-27T01:06:19.676" v="23" actId="478"/>
        <pc:sldMasterMkLst>
          <pc:docMk/>
          <pc:sldMasterMk cId="2108443632" sldId="2147483652"/>
        </pc:sldMasterMkLst>
        <pc:spChg chg="del">
          <ac:chgData name="英典 松本" userId="39b85add296bb8c5" providerId="LiveId" clId="{E57A172B-3251-478A-9A8F-C89FD75423AD}" dt="2023-09-27T01:06:19.676" v="23" actId="478"/>
          <ac:spMkLst>
            <pc:docMk/>
            <pc:sldMasterMk cId="2108443632" sldId="2147483652"/>
            <ac:spMk id="5" creationId="{00000000-0000-0000-0000-000000000000}"/>
          </ac:spMkLst>
        </pc:spChg>
      </pc:sldMasterChg>
      <pc:sldMasterChg chg="delSp mod">
        <pc:chgData name="英典 松本" userId="39b85add296bb8c5" providerId="LiveId" clId="{E57A172B-3251-478A-9A8F-C89FD75423AD}" dt="2023-09-27T01:06:07.338" v="20" actId="478"/>
        <pc:sldMasterMkLst>
          <pc:docMk/>
          <pc:sldMasterMk cId="1252215632" sldId="2147483654"/>
        </pc:sldMasterMkLst>
        <pc:spChg chg="del">
          <ac:chgData name="英典 松本" userId="39b85add296bb8c5" providerId="LiveId" clId="{E57A172B-3251-478A-9A8F-C89FD75423AD}" dt="2023-09-27T01:06:07.338" v="20" actId="478"/>
          <ac:spMkLst>
            <pc:docMk/>
            <pc:sldMasterMk cId="1252215632" sldId="2147483654"/>
            <ac:spMk id="6" creationId="{02958249-08C0-413B-A839-6572BEE9BFCD}"/>
          </ac:spMkLst>
        </pc:spChg>
      </pc:sldMasterChg>
      <pc:sldMasterChg chg="delSp mod">
        <pc:chgData name="英典 松本" userId="39b85add296bb8c5" providerId="LiveId" clId="{E57A172B-3251-478A-9A8F-C89FD75423AD}" dt="2023-09-27T01:06:11.687" v="21" actId="478"/>
        <pc:sldMasterMkLst>
          <pc:docMk/>
          <pc:sldMasterMk cId="521449926" sldId="2147483658"/>
        </pc:sldMasterMkLst>
        <pc:spChg chg="del">
          <ac:chgData name="英典 松本" userId="39b85add296bb8c5" providerId="LiveId" clId="{E57A172B-3251-478A-9A8F-C89FD75423AD}" dt="2023-09-27T01:06:11.687" v="21" actId="478"/>
          <ac:spMkLst>
            <pc:docMk/>
            <pc:sldMasterMk cId="521449926" sldId="2147483658"/>
            <ac:spMk id="5" creationId="{00000000-0000-0000-0000-000000000000}"/>
          </ac:spMkLst>
        </pc:spChg>
      </pc:sldMasterChg>
      <pc:sldMasterChg chg="delSp mod">
        <pc:chgData name="英典 松本" userId="39b85add296bb8c5" providerId="LiveId" clId="{E57A172B-3251-478A-9A8F-C89FD75423AD}" dt="2023-09-27T01:06:15.494" v="22" actId="478"/>
        <pc:sldMasterMkLst>
          <pc:docMk/>
          <pc:sldMasterMk cId="643825757" sldId="2147483660"/>
        </pc:sldMasterMkLst>
        <pc:spChg chg="del">
          <ac:chgData name="英典 松本" userId="39b85add296bb8c5" providerId="LiveId" clId="{E57A172B-3251-478A-9A8F-C89FD75423AD}" dt="2023-09-27T01:06:15.494" v="22" actId="478"/>
          <ac:spMkLst>
            <pc:docMk/>
            <pc:sldMasterMk cId="643825757" sldId="2147483660"/>
            <ac:spMk id="5" creationId="{00000000-0000-0000-0000-000000000000}"/>
          </ac:spMkLst>
        </pc:spChg>
      </pc:sldMasterChg>
    </pc:docChg>
  </pc:docChgLst>
  <pc:docChgLst>
    <pc:chgData name="英典 松本" userId="39b85add296bb8c5" providerId="LiveId" clId="{0E01C685-143D-49DC-B94E-C5408A4DAE81}"/>
    <pc:docChg chg="undo custSel addSld modSld modNotesMaster modHandout">
      <pc:chgData name="英典 松本" userId="39b85add296bb8c5" providerId="LiveId" clId="{0E01C685-143D-49DC-B94E-C5408A4DAE81}" dt="2023-09-12T01:10:09.271" v="3063"/>
      <pc:docMkLst>
        <pc:docMk/>
      </pc:docMkLst>
      <pc:sldChg chg="modSp mod">
        <pc:chgData name="英典 松本" userId="39b85add296bb8c5" providerId="LiveId" clId="{0E01C685-143D-49DC-B94E-C5408A4DAE81}" dt="2023-09-11T07:10:36.896" v="1425" actId="20577"/>
        <pc:sldMkLst>
          <pc:docMk/>
          <pc:sldMk cId="2695961659" sldId="6216"/>
        </pc:sldMkLst>
        <pc:graphicFrameChg chg="modGraphic">
          <ac:chgData name="英典 松本" userId="39b85add296bb8c5" providerId="LiveId" clId="{0E01C685-143D-49DC-B94E-C5408A4DAE81}" dt="2023-09-11T07:10:36.896" v="1425" actId="20577"/>
          <ac:graphicFrameMkLst>
            <pc:docMk/>
            <pc:sldMk cId="2695961659" sldId="6216"/>
            <ac:graphicFrameMk id="8" creationId="{BA239086-59B0-C481-31E3-E58DC095B2D9}"/>
          </ac:graphicFrameMkLst>
        </pc:graphicFrameChg>
      </pc:sldChg>
      <pc:sldChg chg="delSp modSp mod">
        <pc:chgData name="英典 松本" userId="39b85add296bb8c5" providerId="LiveId" clId="{0E01C685-143D-49DC-B94E-C5408A4DAE81}" dt="2023-09-08T01:43:58.135" v="6" actId="14100"/>
        <pc:sldMkLst>
          <pc:docMk/>
          <pc:sldMk cId="3730153163" sldId="6217"/>
        </pc:sldMkLst>
        <pc:spChg chg="del">
          <ac:chgData name="英典 松本" userId="39b85add296bb8c5" providerId="LiveId" clId="{0E01C685-143D-49DC-B94E-C5408A4DAE81}" dt="2023-09-08T01:43:48.689" v="1" actId="478"/>
          <ac:spMkLst>
            <pc:docMk/>
            <pc:sldMk cId="3730153163" sldId="6217"/>
            <ac:spMk id="13" creationId="{D350FE01-24A3-6A4D-D0D0-F2D54DFDD462}"/>
          </ac:spMkLst>
        </pc:spChg>
        <pc:spChg chg="del">
          <ac:chgData name="英典 松本" userId="39b85add296bb8c5" providerId="LiveId" clId="{0E01C685-143D-49DC-B94E-C5408A4DAE81}" dt="2023-09-08T01:43:51.665" v="3" actId="478"/>
          <ac:spMkLst>
            <pc:docMk/>
            <pc:sldMk cId="3730153163" sldId="6217"/>
            <ac:spMk id="18" creationId="{F6D5F341-C049-3BF4-BBF9-1C19830336C6}"/>
          </ac:spMkLst>
        </pc:spChg>
        <pc:spChg chg="del">
          <ac:chgData name="英典 松本" userId="39b85add296bb8c5" providerId="LiveId" clId="{0E01C685-143D-49DC-B94E-C5408A4DAE81}" dt="2023-09-08T01:43:51.665" v="3" actId="478"/>
          <ac:spMkLst>
            <pc:docMk/>
            <pc:sldMk cId="3730153163" sldId="6217"/>
            <ac:spMk id="19" creationId="{F200CF89-348A-4641-0679-643C351ECC47}"/>
          </ac:spMkLst>
        </pc:spChg>
        <pc:spChg chg="del">
          <ac:chgData name="英典 松本" userId="39b85add296bb8c5" providerId="LiveId" clId="{0E01C685-143D-49DC-B94E-C5408A4DAE81}" dt="2023-09-08T01:43:51.665" v="3" actId="478"/>
          <ac:spMkLst>
            <pc:docMk/>
            <pc:sldMk cId="3730153163" sldId="6217"/>
            <ac:spMk id="20" creationId="{3F4B6CEC-0175-303F-F893-03B05E2E7A17}"/>
          </ac:spMkLst>
        </pc:spChg>
        <pc:spChg chg="del">
          <ac:chgData name="英典 松本" userId="39b85add296bb8c5" providerId="LiveId" clId="{0E01C685-143D-49DC-B94E-C5408A4DAE81}" dt="2023-09-08T01:43:49.613" v="2" actId="478"/>
          <ac:spMkLst>
            <pc:docMk/>
            <pc:sldMk cId="3730153163" sldId="6217"/>
            <ac:spMk id="24" creationId="{221222A0-39B3-817A-C142-4248AB6D1318}"/>
          </ac:spMkLst>
        </pc:spChg>
        <pc:spChg chg="del">
          <ac:chgData name="英典 松本" userId="39b85add296bb8c5" providerId="LiveId" clId="{0E01C685-143D-49DC-B94E-C5408A4DAE81}" dt="2023-09-08T01:43:53.007" v="4" actId="478"/>
          <ac:spMkLst>
            <pc:docMk/>
            <pc:sldMk cId="3730153163" sldId="6217"/>
            <ac:spMk id="25" creationId="{48AED392-8312-4B03-607D-A4F5755D8DCC}"/>
          </ac:spMkLst>
        </pc:spChg>
        <pc:spChg chg="del">
          <ac:chgData name="英典 松本" userId="39b85add296bb8c5" providerId="LiveId" clId="{0E01C685-143D-49DC-B94E-C5408A4DAE81}" dt="2023-09-08T01:43:53.958" v="5" actId="478"/>
          <ac:spMkLst>
            <pc:docMk/>
            <pc:sldMk cId="3730153163" sldId="6217"/>
            <ac:spMk id="26" creationId="{33C9A31B-C14F-3F77-427F-5304107D4F1D}"/>
          </ac:spMkLst>
        </pc:spChg>
        <pc:picChg chg="mod">
          <ac:chgData name="英典 松本" userId="39b85add296bb8c5" providerId="LiveId" clId="{0E01C685-143D-49DC-B94E-C5408A4DAE81}" dt="2023-09-08T01:43:58.135" v="6" actId="14100"/>
          <ac:picMkLst>
            <pc:docMk/>
            <pc:sldMk cId="3730153163" sldId="6217"/>
            <ac:picMk id="3" creationId="{EB694F83-0A3D-056E-AF14-05B31F30DC17}"/>
          </ac:picMkLst>
        </pc:picChg>
      </pc:sldChg>
      <pc:sldChg chg="addSp delSp modSp mod">
        <pc:chgData name="英典 松本" userId="39b85add296bb8c5" providerId="LiveId" clId="{0E01C685-143D-49DC-B94E-C5408A4DAE81}" dt="2023-09-12T01:09:10.876" v="3061"/>
        <pc:sldMkLst>
          <pc:docMk/>
          <pc:sldMk cId="814017488" sldId="6218"/>
        </pc:sldMkLst>
        <pc:spChg chg="add del mod">
          <ac:chgData name="英典 松本" userId="39b85add296bb8c5" providerId="LiveId" clId="{0E01C685-143D-49DC-B94E-C5408A4DAE81}" dt="2023-09-12T01:00:28.426" v="2688" actId="478"/>
          <ac:spMkLst>
            <pc:docMk/>
            <pc:sldMk cId="814017488" sldId="6218"/>
            <ac:spMk id="3" creationId="{299658A0-8256-5B09-CA38-9D7F083111C6}"/>
          </ac:spMkLst>
        </pc:spChg>
        <pc:spChg chg="add del mod">
          <ac:chgData name="英典 松本" userId="39b85add296bb8c5" providerId="LiveId" clId="{0E01C685-143D-49DC-B94E-C5408A4DAE81}" dt="2023-09-12T01:00:30.931" v="2690" actId="478"/>
          <ac:spMkLst>
            <pc:docMk/>
            <pc:sldMk cId="814017488" sldId="6218"/>
            <ac:spMk id="4" creationId="{8EC9DD65-CF81-79C1-BB01-0A3D6CD340D4}"/>
          </ac:spMkLst>
        </pc:spChg>
        <pc:spChg chg="add del mod">
          <ac:chgData name="英典 松本" userId="39b85add296bb8c5" providerId="LiveId" clId="{0E01C685-143D-49DC-B94E-C5408A4DAE81}" dt="2023-09-11T06:38:51.997" v="1412" actId="478"/>
          <ac:spMkLst>
            <pc:docMk/>
            <pc:sldMk cId="814017488" sldId="6218"/>
            <ac:spMk id="9" creationId="{E9BE36AA-D877-54BC-8DF8-DB7030FA1375}"/>
          </ac:spMkLst>
        </pc:spChg>
        <pc:graphicFrameChg chg="add del mod">
          <ac:chgData name="英典 松本" userId="39b85add296bb8c5" providerId="LiveId" clId="{0E01C685-143D-49DC-B94E-C5408A4DAE81}" dt="2023-09-12T01:00:29.910" v="2689" actId="478"/>
          <ac:graphicFrameMkLst>
            <pc:docMk/>
            <pc:sldMk cId="814017488" sldId="6218"/>
            <ac:graphicFrameMk id="8" creationId="{1AC68FF4-4C46-C3AB-844C-BA6FDFAD9F59}"/>
          </ac:graphicFrameMkLst>
        </pc:graphicFrameChg>
        <pc:graphicFrameChg chg="mod">
          <ac:chgData name="英典 松本" userId="39b85add296bb8c5" providerId="LiveId" clId="{0E01C685-143D-49DC-B94E-C5408A4DAE81}" dt="2023-09-12T01:09:10.876" v="3061"/>
          <ac:graphicFrameMkLst>
            <pc:docMk/>
            <pc:sldMk cId="814017488" sldId="6218"/>
            <ac:graphicFrameMk id="10" creationId="{EE27B04C-752A-ADED-3F28-6ED2B494CD8B}"/>
          </ac:graphicFrameMkLst>
        </pc:graphicFrameChg>
      </pc:sldChg>
      <pc:sldChg chg="addSp delSp modSp mod">
        <pc:chgData name="英典 松本" userId="39b85add296bb8c5" providerId="LiveId" clId="{0E01C685-143D-49DC-B94E-C5408A4DAE81}" dt="2023-09-12T01:08:57.453" v="3060" actId="478"/>
        <pc:sldMkLst>
          <pc:docMk/>
          <pc:sldMk cId="3731861779" sldId="6219"/>
        </pc:sldMkLst>
        <pc:spChg chg="add del mod">
          <ac:chgData name="英典 松本" userId="39b85add296bb8c5" providerId="LiveId" clId="{0E01C685-143D-49DC-B94E-C5408A4DAE81}" dt="2023-09-12T01:08:53.683" v="3058" actId="478"/>
          <ac:spMkLst>
            <pc:docMk/>
            <pc:sldMk cId="3731861779" sldId="6219"/>
            <ac:spMk id="8" creationId="{FC2B3C9C-632D-A167-17BD-603CA1438F68}"/>
          </ac:spMkLst>
        </pc:spChg>
        <pc:spChg chg="add del mod">
          <ac:chgData name="英典 松本" userId="39b85add296bb8c5" providerId="LiveId" clId="{0E01C685-143D-49DC-B94E-C5408A4DAE81}" dt="2023-09-12T01:08:55.173" v="3059" actId="478"/>
          <ac:spMkLst>
            <pc:docMk/>
            <pc:sldMk cId="3731861779" sldId="6219"/>
            <ac:spMk id="11" creationId="{801AEC36-0151-587E-1667-08D0CA7C3EFA}"/>
          </ac:spMkLst>
        </pc:spChg>
        <pc:graphicFrameChg chg="add del mod">
          <ac:chgData name="英典 松本" userId="39b85add296bb8c5" providerId="LiveId" clId="{0E01C685-143D-49DC-B94E-C5408A4DAE81}" dt="2023-09-12T01:08:57.453" v="3060" actId="478"/>
          <ac:graphicFrameMkLst>
            <pc:docMk/>
            <pc:sldMk cId="3731861779" sldId="6219"/>
            <ac:graphicFrameMk id="9" creationId="{EC9CD317-F992-4D00-38D3-F6620633E376}"/>
          </ac:graphicFrameMkLst>
        </pc:graphicFrameChg>
        <pc:graphicFrameChg chg="mod modGraphic">
          <ac:chgData name="英典 松本" userId="39b85add296bb8c5" providerId="LiveId" clId="{0E01C685-143D-49DC-B94E-C5408A4DAE81}" dt="2023-09-12T01:08:32.488" v="3057"/>
          <ac:graphicFrameMkLst>
            <pc:docMk/>
            <pc:sldMk cId="3731861779" sldId="6219"/>
            <ac:graphicFrameMk id="10" creationId="{EE27B04C-752A-ADED-3F28-6ED2B494CD8B}"/>
          </ac:graphicFrameMkLst>
        </pc:graphicFrameChg>
      </pc:sldChg>
      <pc:sldChg chg="modSp">
        <pc:chgData name="英典 松本" userId="39b85add296bb8c5" providerId="LiveId" clId="{0E01C685-143D-49DC-B94E-C5408A4DAE81}" dt="2023-09-12T01:10:09.271" v="3063"/>
        <pc:sldMkLst>
          <pc:docMk/>
          <pc:sldMk cId="3742549189" sldId="6220"/>
        </pc:sldMkLst>
        <pc:graphicFrameChg chg="mod">
          <ac:chgData name="英典 松本" userId="39b85add296bb8c5" providerId="LiveId" clId="{0E01C685-143D-49DC-B94E-C5408A4DAE81}" dt="2023-09-12T01:10:09.271" v="3063"/>
          <ac:graphicFrameMkLst>
            <pc:docMk/>
            <pc:sldMk cId="3742549189" sldId="6220"/>
            <ac:graphicFrameMk id="10" creationId="{EE27B04C-752A-ADED-3F28-6ED2B494CD8B}"/>
          </ac:graphicFrameMkLst>
        </pc:graphicFrameChg>
      </pc:sldChg>
      <pc:sldChg chg="modSp add">
        <pc:chgData name="英典 松本" userId="39b85add296bb8c5" providerId="LiveId" clId="{0E01C685-143D-49DC-B94E-C5408A4DAE81}" dt="2023-09-12T01:09:17.470" v="3062"/>
        <pc:sldMkLst>
          <pc:docMk/>
          <pc:sldMk cId="764854785" sldId="6221"/>
        </pc:sldMkLst>
        <pc:graphicFrameChg chg="mod">
          <ac:chgData name="英典 松本" userId="39b85add296bb8c5" providerId="LiveId" clId="{0E01C685-143D-49DC-B94E-C5408A4DAE81}" dt="2023-09-12T01:09:17.470" v="3062"/>
          <ac:graphicFrameMkLst>
            <pc:docMk/>
            <pc:sldMk cId="764854785" sldId="6221"/>
            <ac:graphicFrameMk id="10" creationId="{EE27B04C-752A-ADED-3F28-6ED2B494CD8B}"/>
          </ac:graphicFrameMkLst>
        </pc:graphicFrameChg>
      </pc:sldChg>
    </pc:docChg>
  </pc:docChgLst>
  <pc:docChgLst>
    <pc:chgData name="英典 松本" userId="39b85add296bb8c5" providerId="LiveId" clId="{80A2494E-1528-47CA-A36F-B5FEF708BE76}"/>
    <pc:docChg chg="delSld">
      <pc:chgData name="英典 松本" userId="39b85add296bb8c5" providerId="LiveId" clId="{80A2494E-1528-47CA-A36F-B5FEF708BE76}" dt="2023-09-12T01:28:52.802" v="0" actId="2696"/>
      <pc:docMkLst>
        <pc:docMk/>
      </pc:docMkLst>
      <pc:sldChg chg="del">
        <pc:chgData name="英典 松本" userId="39b85add296bb8c5" providerId="LiveId" clId="{80A2494E-1528-47CA-A36F-B5FEF708BE76}" dt="2023-09-12T01:28:52.802" v="0" actId="2696"/>
        <pc:sldMkLst>
          <pc:docMk/>
          <pc:sldMk cId="764854785" sldId="622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68953" cy="499512"/>
          </a:xfrm>
          <a:prstGeom prst="rect">
            <a:avLst/>
          </a:prstGeom>
        </p:spPr>
        <p:txBody>
          <a:bodyPr vert="horz" lIns="92685" tIns="46341" rIns="92685" bIns="46341"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79498" y="1"/>
            <a:ext cx="2968952" cy="499512"/>
          </a:xfrm>
          <a:prstGeom prst="rect">
            <a:avLst/>
          </a:prstGeom>
        </p:spPr>
        <p:txBody>
          <a:bodyPr vert="horz" lIns="92685" tIns="46341" rIns="92685" bIns="46341" rtlCol="0"/>
          <a:lstStyle>
            <a:lvl1pPr algn="r">
              <a:defRPr sz="1200"/>
            </a:lvl1pPr>
          </a:lstStyle>
          <a:p>
            <a:fld id="{CD699F09-8DD0-4EC8-9382-8481E7A73134}" type="datetimeFigureOut">
              <a:rPr kumimoji="1" lang="ja-JP" altLang="en-US" smtClean="0"/>
              <a:t>2023/9/27</a:t>
            </a:fld>
            <a:endParaRPr kumimoji="1" lang="ja-JP" altLang="en-US"/>
          </a:p>
        </p:txBody>
      </p:sp>
      <p:sp>
        <p:nvSpPr>
          <p:cNvPr id="4" name="フッター プレースホルダー 3"/>
          <p:cNvSpPr>
            <a:spLocks noGrp="1"/>
          </p:cNvSpPr>
          <p:nvPr>
            <p:ph type="ftr" sz="quarter" idx="2"/>
          </p:nvPr>
        </p:nvSpPr>
        <p:spPr>
          <a:xfrm>
            <a:off x="1" y="9481084"/>
            <a:ext cx="2968953" cy="499511"/>
          </a:xfrm>
          <a:prstGeom prst="rect">
            <a:avLst/>
          </a:prstGeom>
        </p:spPr>
        <p:txBody>
          <a:bodyPr vert="horz" lIns="92685" tIns="46341" rIns="92685" bIns="46341"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79498" y="9481084"/>
            <a:ext cx="2968952" cy="499511"/>
          </a:xfrm>
          <a:prstGeom prst="rect">
            <a:avLst/>
          </a:prstGeom>
        </p:spPr>
        <p:txBody>
          <a:bodyPr vert="horz" lIns="92685" tIns="46341" rIns="92685" bIns="46341" rtlCol="0" anchor="b"/>
          <a:lstStyle>
            <a:lvl1pPr algn="r">
              <a:defRPr sz="1200"/>
            </a:lvl1pPr>
          </a:lstStyle>
          <a:p>
            <a:fld id="{286781DE-8A5E-467C-8DC8-54D7026C0CD5}" type="slidenum">
              <a:rPr kumimoji="1" lang="ja-JP" altLang="en-US" smtClean="0"/>
              <a:t>‹#›</a:t>
            </a:fld>
            <a:endParaRPr kumimoji="1" lang="ja-JP" altLang="en-US" dirty="0"/>
          </a:p>
        </p:txBody>
      </p:sp>
    </p:spTree>
    <p:extLst>
      <p:ext uri="{BB962C8B-B14F-4D97-AF65-F5344CB8AC3E}">
        <p14:creationId xmlns:p14="http://schemas.microsoft.com/office/powerpoint/2010/main" val="3649478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68953" cy="499512"/>
          </a:xfrm>
          <a:prstGeom prst="rect">
            <a:avLst/>
          </a:prstGeom>
        </p:spPr>
        <p:txBody>
          <a:bodyPr vert="horz" lIns="92685" tIns="46341" rIns="92685" bIns="46341" rtlCol="0"/>
          <a:lstStyle>
            <a:lvl1pPr algn="l">
              <a:defRPr sz="1200"/>
            </a:lvl1pPr>
          </a:lstStyle>
          <a:p>
            <a:endParaRPr kumimoji="1" lang="ja-JP" altLang="en-US"/>
          </a:p>
        </p:txBody>
      </p:sp>
      <p:sp>
        <p:nvSpPr>
          <p:cNvPr id="3" name="日付プレースホルダー 2"/>
          <p:cNvSpPr>
            <a:spLocks noGrp="1"/>
          </p:cNvSpPr>
          <p:nvPr>
            <p:ph type="dt" idx="1"/>
          </p:nvPr>
        </p:nvSpPr>
        <p:spPr>
          <a:xfrm>
            <a:off x="3879498" y="1"/>
            <a:ext cx="2968952" cy="499512"/>
          </a:xfrm>
          <a:prstGeom prst="rect">
            <a:avLst/>
          </a:prstGeom>
        </p:spPr>
        <p:txBody>
          <a:bodyPr vert="horz" lIns="92685" tIns="46341" rIns="92685" bIns="46341" rtlCol="0"/>
          <a:lstStyle>
            <a:lvl1pPr algn="r">
              <a:defRPr sz="1200"/>
            </a:lvl1pPr>
          </a:lstStyle>
          <a:p>
            <a:fld id="{7A98E4ED-1B7B-4043-884B-0495D5ABFCEF}" type="datetimeFigureOut">
              <a:rPr kumimoji="1" lang="ja-JP" altLang="en-US" smtClean="0"/>
              <a:t>2023/9/27</a:t>
            </a:fld>
            <a:endParaRPr kumimoji="1" lang="ja-JP" altLang="en-US"/>
          </a:p>
        </p:txBody>
      </p:sp>
      <p:sp>
        <p:nvSpPr>
          <p:cNvPr id="4" name="スライド イメージ プレースホルダー 3"/>
          <p:cNvSpPr>
            <a:spLocks noGrp="1" noRot="1" noChangeAspect="1"/>
          </p:cNvSpPr>
          <p:nvPr>
            <p:ph type="sldImg" idx="2"/>
          </p:nvPr>
        </p:nvSpPr>
        <p:spPr>
          <a:xfrm>
            <a:off x="777875" y="747713"/>
            <a:ext cx="5294313" cy="3744912"/>
          </a:xfrm>
          <a:prstGeom prst="rect">
            <a:avLst/>
          </a:prstGeom>
          <a:noFill/>
          <a:ln w="12700">
            <a:solidFill>
              <a:prstClr val="black"/>
            </a:solidFill>
          </a:ln>
        </p:spPr>
        <p:txBody>
          <a:bodyPr vert="horz" lIns="92685" tIns="46341" rIns="92685" bIns="46341" rtlCol="0" anchor="ctr"/>
          <a:lstStyle/>
          <a:p>
            <a:endParaRPr lang="ja-JP" altLang="en-US"/>
          </a:p>
        </p:txBody>
      </p:sp>
      <p:sp>
        <p:nvSpPr>
          <p:cNvPr id="5" name="ノート プレースホルダー 4"/>
          <p:cNvSpPr>
            <a:spLocks noGrp="1"/>
          </p:cNvSpPr>
          <p:nvPr>
            <p:ph type="body" sz="quarter" idx="3"/>
          </p:nvPr>
        </p:nvSpPr>
        <p:spPr>
          <a:xfrm>
            <a:off x="684524" y="4741343"/>
            <a:ext cx="5481020" cy="4492392"/>
          </a:xfrm>
          <a:prstGeom prst="rect">
            <a:avLst/>
          </a:prstGeom>
        </p:spPr>
        <p:txBody>
          <a:bodyPr vert="horz" lIns="92685" tIns="46341" rIns="92685" bIns="4634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81084"/>
            <a:ext cx="2968953" cy="499511"/>
          </a:xfrm>
          <a:prstGeom prst="rect">
            <a:avLst/>
          </a:prstGeom>
        </p:spPr>
        <p:txBody>
          <a:bodyPr vert="horz" lIns="92685" tIns="46341" rIns="92685" bIns="4634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79498" y="9481084"/>
            <a:ext cx="2968952" cy="499511"/>
          </a:xfrm>
          <a:prstGeom prst="rect">
            <a:avLst/>
          </a:prstGeom>
        </p:spPr>
        <p:txBody>
          <a:bodyPr vert="horz" lIns="92685" tIns="46341" rIns="92685" bIns="46341" rtlCol="0" anchor="b"/>
          <a:lstStyle>
            <a:lvl1pPr algn="r">
              <a:defRPr sz="1200"/>
            </a:lvl1pPr>
          </a:lstStyle>
          <a:p>
            <a:fld id="{DAFC9731-FA08-4EC3-AE03-2A76ABE238C1}" type="slidenum">
              <a:rPr kumimoji="1" lang="ja-JP" altLang="en-US" smtClean="0"/>
              <a:t>‹#›</a:t>
            </a:fld>
            <a:endParaRPr kumimoji="1" lang="ja-JP" altLang="en-US"/>
          </a:p>
        </p:txBody>
      </p:sp>
    </p:spTree>
    <p:extLst>
      <p:ext uri="{BB962C8B-B14F-4D97-AF65-F5344CB8AC3E}">
        <p14:creationId xmlns:p14="http://schemas.microsoft.com/office/powerpoint/2010/main" val="17195592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7973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207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7070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4399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73347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正方形/長方形 8"/>
          <p:cNvSpPr/>
          <p:nvPr userDrawn="1"/>
        </p:nvSpPr>
        <p:spPr bwMode="auto">
          <a:xfrm>
            <a:off x="0" y="0"/>
            <a:ext cx="10693400" cy="7559675"/>
          </a:xfrm>
          <a:prstGeom prst="rect">
            <a:avLst/>
          </a:prstGeom>
          <a:blipFill dpi="0" rotWithShape="1">
            <a:blip r:embed="rId3" cstate="print">
              <a:alphaModFix amt="50000"/>
            </a:blip>
            <a:srcRect/>
            <a:tile tx="0" ty="0" sx="100000" sy="100000" flip="none" algn="tl"/>
          </a:blipFill>
          <a:ln w="19050" cap="flat" cmpd="sng" algn="ctr">
            <a:noFill/>
            <a:prstDash val="solid"/>
            <a:round/>
            <a:headEnd type="none" w="med" len="med"/>
            <a:tailEnd type="none" w="med" len="sm"/>
          </a:ln>
          <a:effectLst/>
        </p:spPr>
        <p:txBody>
          <a:bodyPr vert="horz" wrap="none" lIns="90000" tIns="46800" rIns="90000" bIns="46800" numCol="1" rtlCol="0" anchor="ctr" anchorCtr="1"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1" lang="ja-JP" altLang="en-US" sz="2100" b="0" i="0" u="none" strike="noStrike" cap="none" normalizeH="0" baseline="0">
              <a:ln>
                <a:noFill/>
              </a:ln>
              <a:solidFill>
                <a:schemeClr val="tx1"/>
              </a:solidFill>
              <a:effectLst/>
              <a:latin typeface="Arial" charset="0"/>
              <a:ea typeface="ＭＳ Ｐゴシック" pitchFamily="50" charset="-128"/>
            </a:endParaRPr>
          </a:p>
        </p:txBody>
      </p:sp>
      <p:sp>
        <p:nvSpPr>
          <p:cNvPr id="10" name="正方形/長方形 9"/>
          <p:cNvSpPr/>
          <p:nvPr userDrawn="1"/>
        </p:nvSpPr>
        <p:spPr bwMode="auto">
          <a:xfrm>
            <a:off x="0" y="-1"/>
            <a:ext cx="10693400" cy="1619597"/>
          </a:xfrm>
          <a:prstGeom prst="rect">
            <a:avLst/>
          </a:prstGeom>
          <a:blipFill dpi="0" rotWithShape="1">
            <a:blip r:embed="rId3" cstate="print"/>
            <a:srcRect/>
            <a:tile tx="0" ty="0" sx="100000" sy="100000" flip="none" algn="tl"/>
          </a:blipFill>
          <a:ln w="19050" cap="flat" cmpd="sng" algn="ctr">
            <a:noFill/>
            <a:prstDash val="solid"/>
            <a:round/>
            <a:headEnd type="none" w="med" len="med"/>
            <a:tailEnd type="none" w="med" len="sm"/>
          </a:ln>
          <a:effectLst>
            <a:outerShdw blurRad="50800" dist="38100" dir="5400000" algn="t" rotWithShape="0">
              <a:prstClr val="black">
                <a:alpha val="40000"/>
              </a:prstClr>
            </a:outerShdw>
          </a:effectLst>
        </p:spPr>
        <p:txBody>
          <a:bodyPr vert="horz" wrap="none" lIns="90000" tIns="46800" rIns="90000" bIns="46800" numCol="1" rtlCol="0" anchor="ctr" anchorCtr="1"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1" lang="ja-JP" altLang="en-US" sz="2100" b="0" i="0" u="none" strike="noStrike" cap="none" normalizeH="0" baseline="0">
              <a:ln>
                <a:noFill/>
              </a:ln>
              <a:solidFill>
                <a:schemeClr val="tx1"/>
              </a:solidFill>
              <a:effectLst/>
              <a:latin typeface="Arial" charset="0"/>
              <a:ea typeface="ＭＳ Ｐゴシック" pitchFamily="50" charset="-128"/>
            </a:endParaRPr>
          </a:p>
        </p:txBody>
      </p:sp>
      <p:sp>
        <p:nvSpPr>
          <p:cNvPr id="4" name="正方形/長方形 3"/>
          <p:cNvSpPr/>
          <p:nvPr userDrawn="1"/>
        </p:nvSpPr>
        <p:spPr bwMode="auto">
          <a:xfrm>
            <a:off x="0" y="5940077"/>
            <a:ext cx="10693400" cy="1614351"/>
          </a:xfrm>
          <a:prstGeom prst="rect">
            <a:avLst/>
          </a:prstGeom>
          <a:blipFill dpi="0" rotWithShape="1">
            <a:blip r:embed="rId3" cstate="print"/>
            <a:srcRect/>
            <a:tile tx="0" ty="0" sx="100000" sy="100000" flip="none" algn="tl"/>
          </a:blipFill>
          <a:ln w="19050" cap="flat" cmpd="sng" algn="ctr">
            <a:noFill/>
            <a:prstDash val="solid"/>
            <a:round/>
            <a:headEnd type="none" w="med" len="med"/>
            <a:tailEnd type="none" w="med" len="sm"/>
          </a:ln>
          <a:effectLst>
            <a:outerShdw blurRad="38100" dist="25400" dir="16200000" rotWithShape="0">
              <a:prstClr val="black">
                <a:alpha val="40000"/>
              </a:prstClr>
            </a:outerShdw>
          </a:effectLst>
        </p:spPr>
        <p:txBody>
          <a:bodyPr vert="horz" wrap="none" lIns="90000" tIns="46800" rIns="90000" bIns="46800" numCol="1" rtlCol="0" anchor="ctr" anchorCtr="1"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1" lang="ja-JP" altLang="en-US" sz="2100" b="0" i="0" u="none" strike="noStrike" cap="none" normalizeH="0" baseline="0">
              <a:ln>
                <a:noFill/>
              </a:ln>
              <a:solidFill>
                <a:schemeClr val="tx1"/>
              </a:solidFill>
              <a:effectLst/>
              <a:latin typeface="Arial" charset="0"/>
              <a:ea typeface="ＭＳ Ｐゴシック" pitchFamily="50" charset="-128"/>
            </a:endParaRPr>
          </a:p>
        </p:txBody>
      </p:sp>
      <p:sp>
        <p:nvSpPr>
          <p:cNvPr id="5" name="Text Box 15"/>
          <p:cNvSpPr txBox="1">
            <a:spLocks noChangeArrowheads="1"/>
          </p:cNvSpPr>
          <p:nvPr userDrawn="1"/>
        </p:nvSpPr>
        <p:spPr bwMode="auto">
          <a:xfrm>
            <a:off x="4959350" y="7379603"/>
            <a:ext cx="5734050" cy="180072"/>
          </a:xfrm>
          <a:prstGeom prst="rect">
            <a:avLst/>
          </a:prstGeom>
          <a:noFill/>
          <a:ln>
            <a:noFill/>
          </a:ln>
        </p:spPr>
        <p:txBody>
          <a:bodyPr lIns="71650" tIns="35825" rIns="71650" bIns="35825">
            <a:spAutoFit/>
          </a:bodyPr>
          <a:lstStyle>
            <a:lvl1pPr defTabSz="715963">
              <a:defRPr kumimoji="1" sz="2200">
                <a:solidFill>
                  <a:schemeClr val="tx1"/>
                </a:solidFill>
                <a:latin typeface="Arial" charset="0"/>
                <a:ea typeface="ＭＳ Ｐゴシック" charset="-128"/>
              </a:defRPr>
            </a:lvl1pPr>
            <a:lvl2pPr marL="742950" indent="-285750" defTabSz="715963">
              <a:defRPr kumimoji="1" sz="2200">
                <a:solidFill>
                  <a:schemeClr val="tx1"/>
                </a:solidFill>
                <a:latin typeface="Arial" charset="0"/>
                <a:ea typeface="ＭＳ Ｐゴシック" charset="-128"/>
              </a:defRPr>
            </a:lvl2pPr>
            <a:lvl3pPr marL="1143000" indent="-228600" defTabSz="715963">
              <a:defRPr kumimoji="1" sz="2200">
                <a:solidFill>
                  <a:schemeClr val="tx1"/>
                </a:solidFill>
                <a:latin typeface="Arial" charset="0"/>
                <a:ea typeface="ＭＳ Ｐゴシック" charset="-128"/>
              </a:defRPr>
            </a:lvl3pPr>
            <a:lvl4pPr marL="1600200" indent="-228600" defTabSz="715963">
              <a:defRPr kumimoji="1" sz="2200">
                <a:solidFill>
                  <a:schemeClr val="tx1"/>
                </a:solidFill>
                <a:latin typeface="Arial" charset="0"/>
                <a:ea typeface="ＭＳ Ｐゴシック" charset="-128"/>
              </a:defRPr>
            </a:lvl4pPr>
            <a:lvl5pPr marL="2057400" indent="-228600" defTabSz="715963">
              <a:defRPr kumimoji="1" sz="2200">
                <a:solidFill>
                  <a:schemeClr val="tx1"/>
                </a:solidFill>
                <a:latin typeface="Arial" charset="0"/>
                <a:ea typeface="ＭＳ Ｐゴシック" charset="-128"/>
              </a:defRPr>
            </a:lvl5pPr>
            <a:lvl6pPr marL="2514600" indent="-228600" defTabSz="715963" fontAlgn="base">
              <a:spcBef>
                <a:spcPct val="0"/>
              </a:spcBef>
              <a:spcAft>
                <a:spcPct val="0"/>
              </a:spcAft>
              <a:defRPr kumimoji="1" sz="2200">
                <a:solidFill>
                  <a:schemeClr val="tx1"/>
                </a:solidFill>
                <a:latin typeface="Arial" charset="0"/>
                <a:ea typeface="ＭＳ Ｐゴシック" charset="-128"/>
              </a:defRPr>
            </a:lvl6pPr>
            <a:lvl7pPr marL="2971800" indent="-228600" defTabSz="715963" fontAlgn="base">
              <a:spcBef>
                <a:spcPct val="0"/>
              </a:spcBef>
              <a:spcAft>
                <a:spcPct val="0"/>
              </a:spcAft>
              <a:defRPr kumimoji="1" sz="2200">
                <a:solidFill>
                  <a:schemeClr val="tx1"/>
                </a:solidFill>
                <a:latin typeface="Arial" charset="0"/>
                <a:ea typeface="ＭＳ Ｐゴシック" charset="-128"/>
              </a:defRPr>
            </a:lvl7pPr>
            <a:lvl8pPr marL="3429000" indent="-228600" defTabSz="715963" fontAlgn="base">
              <a:spcBef>
                <a:spcPct val="0"/>
              </a:spcBef>
              <a:spcAft>
                <a:spcPct val="0"/>
              </a:spcAft>
              <a:defRPr kumimoji="1" sz="2200">
                <a:solidFill>
                  <a:schemeClr val="tx1"/>
                </a:solidFill>
                <a:latin typeface="Arial" charset="0"/>
                <a:ea typeface="ＭＳ Ｐゴシック" charset="-128"/>
              </a:defRPr>
            </a:lvl8pPr>
            <a:lvl9pPr marL="3886200" indent="-228600" defTabSz="715963" fontAlgn="base">
              <a:spcBef>
                <a:spcPct val="0"/>
              </a:spcBef>
              <a:spcAft>
                <a:spcPct val="0"/>
              </a:spcAft>
              <a:defRPr kumimoji="1" sz="2200">
                <a:solidFill>
                  <a:schemeClr val="tx1"/>
                </a:solidFill>
                <a:latin typeface="Arial" charset="0"/>
                <a:ea typeface="ＭＳ Ｐゴシック" charset="-128"/>
              </a:defRPr>
            </a:lvl9pPr>
          </a:lstStyle>
          <a:p>
            <a:pPr algn="r">
              <a:spcBef>
                <a:spcPct val="50000"/>
              </a:spcBef>
              <a:defRPr/>
            </a:pPr>
            <a:r>
              <a:rPr lang="en-US" altLang="ja-JP" sz="700" b="0" dirty="0">
                <a:solidFill>
                  <a:schemeClr val="tx1">
                    <a:lumMod val="75000"/>
                    <a:lumOff val="25000"/>
                  </a:schemeClr>
                </a:solidFill>
              </a:rPr>
              <a:t>Copyright © 2021 NTT Learning Systems Corporation. All rights reserved.</a:t>
            </a:r>
          </a:p>
        </p:txBody>
      </p:sp>
    </p:spTree>
    <p:extLst>
      <p:ext uri="{BB962C8B-B14F-4D97-AF65-F5344CB8AC3E}">
        <p14:creationId xmlns:p14="http://schemas.microsoft.com/office/powerpoint/2010/main" val="1560725456"/>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正方形/長方形 8"/>
          <p:cNvSpPr/>
          <p:nvPr userDrawn="1"/>
        </p:nvSpPr>
        <p:spPr bwMode="auto">
          <a:xfrm>
            <a:off x="0" y="0"/>
            <a:ext cx="10693400" cy="7559675"/>
          </a:xfrm>
          <a:prstGeom prst="rect">
            <a:avLst/>
          </a:prstGeom>
          <a:blipFill dpi="0" rotWithShape="1">
            <a:blip r:embed="rId3" cstate="print">
              <a:alphaModFix amt="50000"/>
            </a:blip>
            <a:srcRect/>
            <a:tile tx="0" ty="0" sx="100000" sy="100000" flip="none" algn="tl"/>
          </a:blipFill>
          <a:ln w="19050" cap="flat" cmpd="sng" algn="ctr">
            <a:noFill/>
            <a:prstDash val="solid"/>
            <a:round/>
            <a:headEnd type="none" w="med" len="med"/>
            <a:tailEnd type="none" w="med" len="sm"/>
          </a:ln>
          <a:effectLst/>
        </p:spPr>
        <p:txBody>
          <a:bodyPr vert="horz" wrap="none" lIns="90000" tIns="46800" rIns="90000" bIns="46800" numCol="1" rtlCol="0" anchor="ctr" anchorCtr="1"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1" lang="ja-JP" altLang="en-US" sz="2100" b="0" i="0" u="none" strike="noStrike" cap="none" normalizeH="0" baseline="0">
              <a:ln>
                <a:noFill/>
              </a:ln>
              <a:solidFill>
                <a:schemeClr val="tx1"/>
              </a:solidFill>
              <a:effectLst/>
              <a:latin typeface="Arial" charset="0"/>
              <a:ea typeface="ＭＳ Ｐゴシック" pitchFamily="50" charset="-128"/>
            </a:endParaRPr>
          </a:p>
        </p:txBody>
      </p:sp>
      <p:sp>
        <p:nvSpPr>
          <p:cNvPr id="10" name="正方形/長方形 9"/>
          <p:cNvSpPr/>
          <p:nvPr userDrawn="1"/>
        </p:nvSpPr>
        <p:spPr bwMode="auto">
          <a:xfrm>
            <a:off x="0" y="0"/>
            <a:ext cx="10693400" cy="755501"/>
          </a:xfrm>
          <a:prstGeom prst="rect">
            <a:avLst/>
          </a:prstGeom>
          <a:blipFill dpi="0" rotWithShape="1">
            <a:blip r:embed="rId3" cstate="print"/>
            <a:srcRect/>
            <a:tile tx="0" ty="0" sx="100000" sy="100000" flip="none" algn="tl"/>
          </a:blipFill>
          <a:ln w="19050" cap="flat" cmpd="sng" algn="ctr">
            <a:noFill/>
            <a:prstDash val="solid"/>
            <a:round/>
            <a:headEnd type="none" w="med" len="med"/>
            <a:tailEnd type="none" w="med" len="sm"/>
          </a:ln>
          <a:effectLst>
            <a:outerShdw blurRad="50800" dist="38100" dir="5400000" algn="t" rotWithShape="0">
              <a:prstClr val="black">
                <a:alpha val="40000"/>
              </a:prstClr>
            </a:outerShdw>
          </a:effectLst>
        </p:spPr>
        <p:txBody>
          <a:bodyPr vert="horz" wrap="none" lIns="90000" tIns="46800" rIns="90000" bIns="46800" numCol="1" rtlCol="0" anchor="ctr" anchorCtr="1"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1" lang="ja-JP" altLang="en-US" sz="2100" b="0" i="0" u="none" strike="noStrike" cap="none" normalizeH="0" baseline="0">
              <a:ln>
                <a:noFill/>
              </a:ln>
              <a:solidFill>
                <a:schemeClr val="tx1"/>
              </a:solidFill>
              <a:effectLst/>
              <a:latin typeface="Arial" charset="0"/>
              <a:ea typeface="ＭＳ Ｐゴシック" pitchFamily="50" charset="-128"/>
            </a:endParaRPr>
          </a:p>
        </p:txBody>
      </p:sp>
      <p:sp>
        <p:nvSpPr>
          <p:cNvPr id="4" name="正方形/長方形 3"/>
          <p:cNvSpPr/>
          <p:nvPr userDrawn="1"/>
        </p:nvSpPr>
        <p:spPr bwMode="auto">
          <a:xfrm>
            <a:off x="0" y="6804174"/>
            <a:ext cx="10693400" cy="755501"/>
          </a:xfrm>
          <a:prstGeom prst="rect">
            <a:avLst/>
          </a:prstGeom>
          <a:blipFill dpi="0" rotWithShape="1">
            <a:blip r:embed="rId3" cstate="print"/>
            <a:srcRect/>
            <a:tile tx="0" ty="0" sx="100000" sy="100000" flip="none" algn="tl"/>
          </a:blipFill>
          <a:ln w="19050" cap="flat" cmpd="sng" algn="ctr">
            <a:noFill/>
            <a:prstDash val="solid"/>
            <a:round/>
            <a:headEnd type="none" w="med" len="med"/>
            <a:tailEnd type="none" w="med" len="sm"/>
          </a:ln>
          <a:effectLst>
            <a:outerShdw blurRad="38100" dist="25400" dir="16200000" rotWithShape="0">
              <a:prstClr val="black">
                <a:alpha val="40000"/>
              </a:prstClr>
            </a:outerShdw>
          </a:effectLst>
        </p:spPr>
        <p:txBody>
          <a:bodyPr vert="horz" wrap="none" lIns="90000" tIns="46800" rIns="90000" bIns="46800" numCol="1" rtlCol="0" anchor="ctr" anchorCtr="1"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1" lang="ja-JP" altLang="en-US" sz="2100" b="0" i="0" u="none" strike="noStrike" cap="none" normalizeH="0" baseline="0">
              <a:ln>
                <a:noFill/>
              </a:ln>
              <a:solidFill>
                <a:schemeClr val="tx1"/>
              </a:solidFill>
              <a:effectLst/>
              <a:latin typeface="Arial" charset="0"/>
              <a:ea typeface="ＭＳ Ｐゴシック" pitchFamily="50" charset="-128"/>
            </a:endParaRPr>
          </a:p>
        </p:txBody>
      </p:sp>
    </p:spTree>
    <p:extLst>
      <p:ext uri="{BB962C8B-B14F-4D97-AF65-F5344CB8AC3E}">
        <p14:creationId xmlns:p14="http://schemas.microsoft.com/office/powerpoint/2010/main" val="2108443632"/>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正方形/長方形 8"/>
          <p:cNvSpPr/>
          <p:nvPr userDrawn="1"/>
        </p:nvSpPr>
        <p:spPr>
          <a:xfrm>
            <a:off x="-1588" y="0"/>
            <a:ext cx="10694988" cy="935521"/>
          </a:xfrm>
          <a:prstGeom prst="rect">
            <a:avLst/>
          </a:prstGeom>
          <a:solidFill>
            <a:schemeClr val="bg1"/>
          </a:solidFill>
          <a:ln>
            <a:noFill/>
          </a:ln>
          <a:effectLst>
            <a:outerShdw blurRad="381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7" name="正方形/長方形 6"/>
          <p:cNvSpPr/>
          <p:nvPr userDrawn="1"/>
        </p:nvSpPr>
        <p:spPr bwMode="auto">
          <a:xfrm>
            <a:off x="0" y="0"/>
            <a:ext cx="10693400" cy="925209"/>
          </a:xfrm>
          <a:prstGeom prst="rect">
            <a:avLst/>
          </a:prstGeom>
          <a:blipFill dpi="0" rotWithShape="1">
            <a:blip r:embed="rId3" cstate="print">
              <a:alphaModFix amt="50000"/>
            </a:blip>
            <a:srcRect/>
            <a:tile tx="0" ty="0" sx="100000" sy="100000" flip="none" algn="tl"/>
          </a:blipFill>
          <a:ln w="19050" cap="flat" cmpd="sng" algn="ctr">
            <a:noFill/>
            <a:prstDash val="solid"/>
            <a:round/>
            <a:headEnd type="none" w="med" len="med"/>
            <a:tailEnd type="none" w="med" len="sm"/>
          </a:ln>
          <a:effectLst/>
        </p:spPr>
        <p:txBody>
          <a:bodyPr vert="horz" wrap="none" lIns="90000" tIns="46800" rIns="90000" bIns="46800" numCol="1" rtlCol="0" anchor="ctr" anchorCtr="1"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1" lang="ja-JP" altLang="en-US" sz="2100" b="0" i="0" u="none" strike="noStrike" cap="none" normalizeH="0" baseline="0">
              <a:ln>
                <a:noFill/>
              </a:ln>
              <a:solidFill>
                <a:schemeClr val="tx1"/>
              </a:solidFill>
              <a:effectLst/>
              <a:latin typeface="Arial" charset="0"/>
              <a:ea typeface="ＭＳ Ｐゴシック" pitchFamily="50" charset="-128"/>
            </a:endParaRPr>
          </a:p>
        </p:txBody>
      </p:sp>
      <p:sp>
        <p:nvSpPr>
          <p:cNvPr id="8" name="正方形/長方形 7"/>
          <p:cNvSpPr/>
          <p:nvPr userDrawn="1"/>
        </p:nvSpPr>
        <p:spPr bwMode="auto">
          <a:xfrm>
            <a:off x="0" y="0"/>
            <a:ext cx="10693400" cy="432259"/>
          </a:xfrm>
          <a:prstGeom prst="rect">
            <a:avLst/>
          </a:prstGeom>
          <a:blipFill dpi="0" rotWithShape="1">
            <a:blip r:embed="rId3" cstate="print"/>
            <a:srcRect/>
            <a:tile tx="0" ty="0" sx="100000" sy="100000" flip="none" algn="tl"/>
          </a:blipFill>
          <a:ln w="19050" cap="flat" cmpd="sng" algn="ctr">
            <a:noFill/>
            <a:prstDash val="solid"/>
            <a:round/>
            <a:headEnd type="none" w="med" len="med"/>
            <a:tailEnd type="none" w="med" len="sm"/>
          </a:ln>
          <a:effectLst>
            <a:outerShdw blurRad="38100" dist="25400" dir="5400000" algn="t" rotWithShape="0">
              <a:prstClr val="black">
                <a:alpha val="40000"/>
              </a:prstClr>
            </a:outerShdw>
          </a:effectLst>
        </p:spPr>
        <p:txBody>
          <a:bodyPr vert="horz" wrap="none" lIns="90000" tIns="46800" rIns="90000" bIns="46800" numCol="1" rtlCol="0" anchor="ctr" anchorCtr="1"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1" lang="ja-JP" altLang="en-US" sz="2100" b="0" i="0" u="none" strike="noStrike" cap="none" normalizeH="0" baseline="0">
              <a:ln>
                <a:noFill/>
              </a:ln>
              <a:solidFill>
                <a:schemeClr val="tx1"/>
              </a:solidFill>
              <a:effectLst/>
              <a:latin typeface="Arial" charset="0"/>
              <a:ea typeface="ＭＳ Ｐゴシック" pitchFamily="50" charset="-128"/>
            </a:endParaRPr>
          </a:p>
        </p:txBody>
      </p:sp>
    </p:spTree>
    <p:extLst>
      <p:ext uri="{BB962C8B-B14F-4D97-AF65-F5344CB8AC3E}">
        <p14:creationId xmlns:p14="http://schemas.microsoft.com/office/powerpoint/2010/main" val="1252215632"/>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正方形/長方形 8"/>
          <p:cNvSpPr/>
          <p:nvPr userDrawn="1"/>
        </p:nvSpPr>
        <p:spPr>
          <a:xfrm>
            <a:off x="-1588" y="0"/>
            <a:ext cx="10694988" cy="935521"/>
          </a:xfrm>
          <a:prstGeom prst="rect">
            <a:avLst/>
          </a:prstGeom>
          <a:solidFill>
            <a:schemeClr val="bg1"/>
          </a:solidFill>
          <a:ln>
            <a:noFill/>
          </a:ln>
          <a:effectLst>
            <a:outerShdw blurRad="381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7" name="正方形/長方形 6"/>
          <p:cNvSpPr/>
          <p:nvPr userDrawn="1"/>
        </p:nvSpPr>
        <p:spPr bwMode="auto">
          <a:xfrm>
            <a:off x="0" y="0"/>
            <a:ext cx="10693400" cy="925209"/>
          </a:xfrm>
          <a:prstGeom prst="rect">
            <a:avLst/>
          </a:prstGeom>
          <a:blipFill dpi="0" rotWithShape="1">
            <a:blip r:embed="rId3" cstate="print">
              <a:alphaModFix amt="50000"/>
            </a:blip>
            <a:srcRect/>
            <a:tile tx="0" ty="0" sx="100000" sy="100000" flip="none" algn="tl"/>
          </a:blipFill>
          <a:ln w="19050" cap="flat" cmpd="sng" algn="ctr">
            <a:noFill/>
            <a:prstDash val="solid"/>
            <a:round/>
            <a:headEnd type="none" w="med" len="med"/>
            <a:tailEnd type="none" w="med" len="sm"/>
          </a:ln>
          <a:effectLst/>
        </p:spPr>
        <p:txBody>
          <a:bodyPr vert="horz" wrap="none" lIns="90000" tIns="46800" rIns="90000" bIns="46800" numCol="1" rtlCol="0" anchor="ctr" anchorCtr="1" compatLnSpc="1">
            <a:prstTxWarp prst="textNoShape">
              <a:avLst/>
            </a:prstTxWarp>
          </a:bodyPr>
          <a:lstStyle/>
          <a:p>
            <a:pPr defTabSz="1042988" fontAlgn="base">
              <a:spcBef>
                <a:spcPct val="0"/>
              </a:spcBef>
              <a:spcAft>
                <a:spcPct val="0"/>
              </a:spcAft>
            </a:pPr>
            <a:endParaRPr lang="ja-JP" altLang="en-US" sz="2100">
              <a:solidFill>
                <a:prstClr val="black"/>
              </a:solidFill>
              <a:latin typeface="Arial" charset="0"/>
              <a:ea typeface="ＭＳ Ｐゴシック" pitchFamily="50" charset="-128"/>
            </a:endParaRPr>
          </a:p>
        </p:txBody>
      </p:sp>
      <p:sp>
        <p:nvSpPr>
          <p:cNvPr id="8" name="正方形/長方形 7"/>
          <p:cNvSpPr/>
          <p:nvPr userDrawn="1"/>
        </p:nvSpPr>
        <p:spPr bwMode="auto">
          <a:xfrm>
            <a:off x="0" y="0"/>
            <a:ext cx="10693400" cy="432259"/>
          </a:xfrm>
          <a:prstGeom prst="rect">
            <a:avLst/>
          </a:prstGeom>
          <a:blipFill dpi="0" rotWithShape="1">
            <a:blip r:embed="rId3" cstate="print"/>
            <a:srcRect/>
            <a:tile tx="0" ty="0" sx="100000" sy="100000" flip="none" algn="tl"/>
          </a:blipFill>
          <a:ln w="19050" cap="flat" cmpd="sng" algn="ctr">
            <a:noFill/>
            <a:prstDash val="solid"/>
            <a:round/>
            <a:headEnd type="none" w="med" len="med"/>
            <a:tailEnd type="none" w="med" len="sm"/>
          </a:ln>
          <a:effectLst>
            <a:outerShdw blurRad="38100" dist="25400" dir="5400000" algn="t" rotWithShape="0">
              <a:prstClr val="black">
                <a:alpha val="40000"/>
              </a:prstClr>
            </a:outerShdw>
          </a:effectLst>
        </p:spPr>
        <p:txBody>
          <a:bodyPr vert="horz" wrap="none" lIns="90000" tIns="46800" rIns="90000" bIns="46800" numCol="1" rtlCol="0" anchor="ctr" anchorCtr="1" compatLnSpc="1">
            <a:prstTxWarp prst="textNoShape">
              <a:avLst/>
            </a:prstTxWarp>
          </a:bodyPr>
          <a:lstStyle/>
          <a:p>
            <a:pPr defTabSz="1042988" fontAlgn="base">
              <a:spcBef>
                <a:spcPct val="0"/>
              </a:spcBef>
              <a:spcAft>
                <a:spcPct val="0"/>
              </a:spcAft>
            </a:pPr>
            <a:endParaRPr lang="ja-JP" altLang="en-US" sz="2100">
              <a:solidFill>
                <a:prstClr val="black"/>
              </a:solidFill>
              <a:latin typeface="Arial" charset="0"/>
              <a:ea typeface="ＭＳ Ｐゴシック" pitchFamily="50" charset="-128"/>
            </a:endParaRPr>
          </a:p>
        </p:txBody>
      </p:sp>
    </p:spTree>
    <p:extLst>
      <p:ext uri="{BB962C8B-B14F-4D97-AF65-F5344CB8AC3E}">
        <p14:creationId xmlns:p14="http://schemas.microsoft.com/office/powerpoint/2010/main" val="521449926"/>
      </p:ext>
    </p:extLst>
  </p:cSld>
  <p:clrMap bg1="lt1" tx1="dk1" bg2="lt2" tx2="dk2" accent1="accent1" accent2="accent2" accent3="accent3" accent4="accent4" accent5="accent5" accent6="accent6" hlink="hlink" folHlink="folHlink"/>
  <p:sldLayoutIdLst>
    <p:sldLayoutId id="2147483659" r:id="rId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正方形/長方形 8"/>
          <p:cNvSpPr/>
          <p:nvPr userDrawn="1"/>
        </p:nvSpPr>
        <p:spPr>
          <a:xfrm>
            <a:off x="-1588" y="0"/>
            <a:ext cx="10694988" cy="935521"/>
          </a:xfrm>
          <a:prstGeom prst="rect">
            <a:avLst/>
          </a:prstGeom>
          <a:solidFill>
            <a:schemeClr val="bg1"/>
          </a:solidFill>
          <a:ln>
            <a:noFill/>
          </a:ln>
          <a:effectLst>
            <a:outerShdw blurRad="381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7" name="正方形/長方形 6"/>
          <p:cNvSpPr/>
          <p:nvPr userDrawn="1"/>
        </p:nvSpPr>
        <p:spPr bwMode="auto">
          <a:xfrm>
            <a:off x="0" y="0"/>
            <a:ext cx="10693400" cy="925209"/>
          </a:xfrm>
          <a:prstGeom prst="rect">
            <a:avLst/>
          </a:prstGeom>
          <a:blipFill dpi="0" rotWithShape="1">
            <a:blip r:embed="rId3" cstate="print">
              <a:alphaModFix amt="50000"/>
            </a:blip>
            <a:srcRect/>
            <a:tile tx="0" ty="0" sx="100000" sy="100000" flip="none" algn="tl"/>
          </a:blipFill>
          <a:ln w="19050" cap="flat" cmpd="sng" algn="ctr">
            <a:noFill/>
            <a:prstDash val="solid"/>
            <a:round/>
            <a:headEnd type="none" w="med" len="med"/>
            <a:tailEnd type="none" w="med" len="sm"/>
          </a:ln>
          <a:effectLst/>
        </p:spPr>
        <p:txBody>
          <a:bodyPr vert="horz" wrap="none" lIns="90000" tIns="46800" rIns="90000" bIns="46800" numCol="1" rtlCol="0" anchor="ctr" anchorCtr="1"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1" lang="ja-JP" altLang="en-US" sz="2100" b="0" i="0" u="none" strike="noStrike" cap="none" normalizeH="0" baseline="0">
              <a:ln>
                <a:noFill/>
              </a:ln>
              <a:solidFill>
                <a:schemeClr val="tx1"/>
              </a:solidFill>
              <a:effectLst/>
              <a:latin typeface="Arial" charset="0"/>
              <a:ea typeface="ＭＳ Ｐゴシック" pitchFamily="50" charset="-128"/>
            </a:endParaRPr>
          </a:p>
        </p:txBody>
      </p:sp>
      <p:sp>
        <p:nvSpPr>
          <p:cNvPr id="8" name="正方形/長方形 7"/>
          <p:cNvSpPr/>
          <p:nvPr userDrawn="1"/>
        </p:nvSpPr>
        <p:spPr bwMode="auto">
          <a:xfrm>
            <a:off x="0" y="0"/>
            <a:ext cx="10693400" cy="432259"/>
          </a:xfrm>
          <a:prstGeom prst="rect">
            <a:avLst/>
          </a:prstGeom>
          <a:blipFill dpi="0" rotWithShape="1">
            <a:blip r:embed="rId3" cstate="print"/>
            <a:srcRect/>
            <a:tile tx="0" ty="0" sx="100000" sy="100000" flip="none" algn="tl"/>
          </a:blipFill>
          <a:ln w="19050" cap="flat" cmpd="sng" algn="ctr">
            <a:noFill/>
            <a:prstDash val="solid"/>
            <a:round/>
            <a:headEnd type="none" w="med" len="med"/>
            <a:tailEnd type="none" w="med" len="sm"/>
          </a:ln>
          <a:effectLst>
            <a:outerShdw blurRad="38100" dist="25400" dir="5400000" algn="t" rotWithShape="0">
              <a:prstClr val="black">
                <a:alpha val="40000"/>
              </a:prstClr>
            </a:outerShdw>
          </a:effectLst>
        </p:spPr>
        <p:txBody>
          <a:bodyPr vert="horz" wrap="none" lIns="90000" tIns="46800" rIns="90000" bIns="46800" numCol="1" rtlCol="0" anchor="ctr" anchorCtr="1"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1" lang="ja-JP" altLang="en-US" sz="2100" b="0" i="0" u="none" strike="noStrike" cap="none" normalizeH="0" baseline="0">
              <a:ln>
                <a:noFill/>
              </a:ln>
              <a:solidFill>
                <a:schemeClr val="tx1"/>
              </a:solidFill>
              <a:effectLst/>
              <a:latin typeface="Arial" charset="0"/>
              <a:ea typeface="ＭＳ Ｐゴシック" pitchFamily="50" charset="-128"/>
            </a:endParaRPr>
          </a:p>
        </p:txBody>
      </p:sp>
    </p:spTree>
    <p:extLst>
      <p:ext uri="{BB962C8B-B14F-4D97-AF65-F5344CB8AC3E}">
        <p14:creationId xmlns:p14="http://schemas.microsoft.com/office/powerpoint/2010/main" val="643825757"/>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9615763" y="137660"/>
            <a:ext cx="415498" cy="253916"/>
          </a:xfrm>
          <a:prstGeom prst="rect">
            <a:avLst/>
          </a:prstGeom>
          <a:noFill/>
        </p:spPr>
        <p:txBody>
          <a:bodyPr wrap="none" rtlCol="0">
            <a:spAutoFit/>
          </a:bodyPr>
          <a:lstStyle/>
          <a:p>
            <a:pPr algn="r"/>
            <a:r>
              <a:rPr lang="en-US" altLang="ja-JP" sz="1050" b="1" dirty="0">
                <a:solidFill>
                  <a:prstClr val="black"/>
                </a:solidFill>
              </a:rPr>
              <a:t>P.</a:t>
            </a:r>
            <a:fld id="{1A911FFB-D0F9-4964-B067-24CABDD2139B}" type="slidenum">
              <a:rPr lang="en-US" altLang="ja-JP" sz="1050" b="1">
                <a:solidFill>
                  <a:prstClr val="black"/>
                </a:solidFill>
              </a:rPr>
              <a:pPr algn="r"/>
              <a:t>0</a:t>
            </a:fld>
            <a:endParaRPr lang="ja-JP" altLang="en-US" sz="1050" b="1" dirty="0">
              <a:solidFill>
                <a:prstClr val="black"/>
              </a:solidFill>
            </a:endParaRPr>
          </a:p>
        </p:txBody>
      </p:sp>
      <p:sp>
        <p:nvSpPr>
          <p:cNvPr id="7" name="テキスト ボックス 6"/>
          <p:cNvSpPr txBox="1"/>
          <p:nvPr/>
        </p:nvSpPr>
        <p:spPr>
          <a:xfrm>
            <a:off x="89322" y="524105"/>
            <a:ext cx="2300630" cy="369332"/>
          </a:xfrm>
          <a:prstGeom prst="rect">
            <a:avLst/>
          </a:prstGeom>
          <a:noFill/>
        </p:spPr>
        <p:txBody>
          <a:bodyPr wrap="none" rtlCol="0">
            <a:spAutoFit/>
          </a:bodyPr>
          <a:lstStyle/>
          <a:p>
            <a:r>
              <a:rPr lang="ja-JP" altLang="en-US" sz="1800" dirty="0">
                <a:solidFill>
                  <a:prstClr val="black"/>
                </a:solidFill>
                <a:latin typeface="+mn-ea"/>
              </a:rPr>
              <a:t>１．本施策の位置づけ</a:t>
            </a:r>
            <a:endParaRPr lang="en-US" altLang="ja-JP" sz="1800" dirty="0">
              <a:solidFill>
                <a:prstClr val="black"/>
              </a:solidFill>
              <a:latin typeface="+mn-ea"/>
            </a:endParaRPr>
          </a:p>
        </p:txBody>
      </p:sp>
      <p:sp>
        <p:nvSpPr>
          <p:cNvPr id="6" name="正方形/長方形 5">
            <a:extLst>
              <a:ext uri="{FF2B5EF4-FFF2-40B4-BE49-F238E27FC236}">
                <a16:creationId xmlns:a16="http://schemas.microsoft.com/office/drawing/2014/main" id="{956FF9A7-44AD-AF64-0A32-CEF566F408D6}"/>
              </a:ext>
            </a:extLst>
          </p:cNvPr>
          <p:cNvSpPr/>
          <p:nvPr/>
        </p:nvSpPr>
        <p:spPr>
          <a:xfrm>
            <a:off x="1115434" y="2890343"/>
            <a:ext cx="8460940" cy="21584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indent="-285750">
              <a:spcBef>
                <a:spcPts val="900"/>
              </a:spcBef>
              <a:buFont typeface="Wingdings" panose="05000000000000000000" pitchFamily="2" charset="2"/>
              <a:buChar char="l"/>
            </a:pPr>
            <a:r>
              <a:rPr kumimoji="1" lang="en-US" altLang="ja-JP" sz="1600" dirty="0">
                <a:solidFill>
                  <a:schemeClr val="tx1"/>
                </a:solidFill>
                <a:latin typeface="+mn-ea"/>
              </a:rPr>
              <a:t>2022</a:t>
            </a:r>
            <a:r>
              <a:rPr kumimoji="1" lang="ja-JP" altLang="en-US" sz="1600" dirty="0">
                <a:solidFill>
                  <a:schemeClr val="tx1"/>
                </a:solidFill>
                <a:latin typeface="+mn-ea"/>
              </a:rPr>
              <a:t>年度研修を通じて、価値提案におけるマインドセット、基本知識の理解を実施。　　　　　　　その結果、ホスピタリティ提案において一定の行動化、成果を創出。</a:t>
            </a:r>
            <a:endParaRPr kumimoji="1" lang="en-US" altLang="ja-JP" sz="1600" dirty="0">
              <a:solidFill>
                <a:schemeClr val="tx1"/>
              </a:solidFill>
              <a:latin typeface="+mn-ea"/>
            </a:endParaRPr>
          </a:p>
          <a:p>
            <a:pPr marL="285750" indent="-285750">
              <a:spcBef>
                <a:spcPts val="900"/>
              </a:spcBef>
              <a:buFont typeface="Wingdings" panose="05000000000000000000" pitchFamily="2" charset="2"/>
              <a:buChar char="l"/>
            </a:pPr>
            <a:r>
              <a:rPr kumimoji="1" lang="ja-JP" altLang="en-US" sz="1600" dirty="0">
                <a:solidFill>
                  <a:schemeClr val="tx1"/>
                </a:solidFill>
                <a:latin typeface="+mn-ea"/>
              </a:rPr>
              <a:t>一方で全</a:t>
            </a:r>
            <a:r>
              <a:rPr kumimoji="1" lang="en-US" altLang="ja-JP" sz="1600" dirty="0">
                <a:solidFill>
                  <a:schemeClr val="tx1"/>
                </a:solidFill>
                <a:latin typeface="+mn-ea"/>
              </a:rPr>
              <a:t>CM</a:t>
            </a:r>
            <a:r>
              <a:rPr kumimoji="1" lang="ja-JP" altLang="en-US" sz="1600" dirty="0">
                <a:solidFill>
                  <a:schemeClr val="tx1"/>
                </a:solidFill>
                <a:latin typeface="+mn-ea"/>
              </a:rPr>
              <a:t>にホスピタリティ提案の機会を与えているものの、　　　　　　　　　　　　　　　　　　　　</a:t>
            </a:r>
            <a:r>
              <a:rPr kumimoji="1" lang="ja-JP" altLang="en-US" sz="1600" dirty="0">
                <a:solidFill>
                  <a:srgbClr val="FF0000"/>
                </a:solidFill>
                <a:latin typeface="+mn-ea"/>
              </a:rPr>
              <a:t>全</a:t>
            </a:r>
            <a:r>
              <a:rPr kumimoji="1" lang="en-US" altLang="ja-JP" sz="1600" dirty="0">
                <a:solidFill>
                  <a:srgbClr val="FF0000"/>
                </a:solidFill>
                <a:latin typeface="+mn-ea"/>
              </a:rPr>
              <a:t>CM</a:t>
            </a:r>
            <a:r>
              <a:rPr kumimoji="1" lang="ja-JP" altLang="en-US" sz="1600" dirty="0">
                <a:solidFill>
                  <a:srgbClr val="FF0000"/>
                </a:solidFill>
                <a:latin typeface="+mn-ea"/>
              </a:rPr>
              <a:t>の行動化につながっていない、提案商材に偏りが見られる、</a:t>
            </a:r>
            <a:r>
              <a:rPr kumimoji="1" lang="ja-JP" altLang="en-US" sz="1600" dirty="0">
                <a:solidFill>
                  <a:schemeClr val="tx1"/>
                </a:solidFill>
                <a:latin typeface="+mn-ea"/>
              </a:rPr>
              <a:t>など、</a:t>
            </a:r>
            <a:r>
              <a:rPr lang="ja-JP" altLang="en-US" sz="1600" dirty="0">
                <a:solidFill>
                  <a:schemeClr val="tx1"/>
                </a:solidFill>
                <a:latin typeface="+mn-ea"/>
              </a:rPr>
              <a:t>　　　　　　　　　　　　　　　　　</a:t>
            </a:r>
            <a:r>
              <a:rPr kumimoji="1" lang="ja-JP" altLang="en-US" sz="1600" dirty="0">
                <a:solidFill>
                  <a:schemeClr val="tx1"/>
                </a:solidFill>
                <a:latin typeface="+mn-ea"/>
              </a:rPr>
              <a:t>提案に対するマインドおよびスキルにおける課題が顕在化。</a:t>
            </a:r>
            <a:endParaRPr kumimoji="1" lang="en-US" altLang="ja-JP" sz="1600" dirty="0">
              <a:solidFill>
                <a:schemeClr val="tx1"/>
              </a:solidFill>
              <a:latin typeface="+mn-ea"/>
            </a:endParaRPr>
          </a:p>
          <a:p>
            <a:pPr marL="285750" indent="-285750">
              <a:spcBef>
                <a:spcPts val="900"/>
              </a:spcBef>
              <a:buFont typeface="Wingdings" panose="05000000000000000000" pitchFamily="2" charset="2"/>
              <a:buChar char="l"/>
            </a:pPr>
            <a:r>
              <a:rPr kumimoji="1" lang="ja-JP" altLang="en-US" sz="1600" dirty="0">
                <a:solidFill>
                  <a:schemeClr val="tx1"/>
                </a:solidFill>
                <a:latin typeface="+mn-ea"/>
              </a:rPr>
              <a:t>また提案が見られる</a:t>
            </a:r>
            <a:r>
              <a:rPr kumimoji="1" lang="en-US" altLang="ja-JP" sz="1600" dirty="0">
                <a:solidFill>
                  <a:schemeClr val="tx1"/>
                </a:solidFill>
                <a:latin typeface="+mn-ea"/>
              </a:rPr>
              <a:t>CM</a:t>
            </a:r>
            <a:r>
              <a:rPr kumimoji="1" lang="ja-JP" altLang="en-US" sz="1600" dirty="0">
                <a:solidFill>
                  <a:schemeClr val="tx1"/>
                </a:solidFill>
                <a:latin typeface="+mn-ea"/>
              </a:rPr>
              <a:t>においても、ロイヤルカスタマー拡大（感動体験の提供の最大化）　　　　　に向けて、</a:t>
            </a:r>
            <a:r>
              <a:rPr kumimoji="1" lang="ja-JP" altLang="en-US" sz="1600" dirty="0">
                <a:solidFill>
                  <a:srgbClr val="FF0000"/>
                </a:solidFill>
                <a:latin typeface="+mn-ea"/>
              </a:rPr>
              <a:t>ヒアリング成功率、提案成功率の向上</a:t>
            </a:r>
            <a:r>
              <a:rPr lang="ja-JP" altLang="en-US" sz="1600" dirty="0">
                <a:solidFill>
                  <a:srgbClr val="FF0000"/>
                </a:solidFill>
                <a:latin typeface="+mn-ea"/>
              </a:rPr>
              <a:t>（分子の向上）</a:t>
            </a:r>
            <a:r>
              <a:rPr lang="ja-JP" altLang="en-US" sz="1600" dirty="0">
                <a:solidFill>
                  <a:schemeClr val="tx1"/>
                </a:solidFill>
                <a:latin typeface="+mn-ea"/>
              </a:rPr>
              <a:t>が不可欠</a:t>
            </a:r>
            <a:r>
              <a:rPr kumimoji="1" lang="ja-JP" altLang="en-US" sz="1600" dirty="0">
                <a:solidFill>
                  <a:schemeClr val="tx1"/>
                </a:solidFill>
                <a:latin typeface="+mn-ea"/>
              </a:rPr>
              <a:t>。</a:t>
            </a:r>
            <a:endParaRPr kumimoji="1" lang="en-US" altLang="ja-JP" sz="1600" dirty="0">
              <a:solidFill>
                <a:schemeClr val="tx1"/>
              </a:solidFill>
              <a:latin typeface="+mn-ea"/>
            </a:endParaRPr>
          </a:p>
          <a:p>
            <a:pPr>
              <a:spcBef>
                <a:spcPts val="900"/>
              </a:spcBef>
            </a:pPr>
            <a:endParaRPr kumimoji="1" lang="en-US" altLang="ja-JP" sz="1600" dirty="0">
              <a:solidFill>
                <a:schemeClr val="tx1"/>
              </a:solidFill>
              <a:latin typeface="+mn-ea"/>
            </a:endParaRPr>
          </a:p>
        </p:txBody>
      </p:sp>
      <p:sp>
        <p:nvSpPr>
          <p:cNvPr id="8" name="正方形/長方形 7">
            <a:extLst>
              <a:ext uri="{FF2B5EF4-FFF2-40B4-BE49-F238E27FC236}">
                <a16:creationId xmlns:a16="http://schemas.microsoft.com/office/drawing/2014/main" id="{DEBCE99A-D711-C910-3E8D-633C98E9CD09}"/>
              </a:ext>
            </a:extLst>
          </p:cNvPr>
          <p:cNvSpPr/>
          <p:nvPr/>
        </p:nvSpPr>
        <p:spPr>
          <a:xfrm>
            <a:off x="626964" y="1475581"/>
            <a:ext cx="9437882" cy="6840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solidFill>
                  <a:schemeClr val="accent1"/>
                </a:solidFill>
                <a:latin typeface="+mn-ea"/>
              </a:rPr>
              <a:t>2023</a:t>
            </a:r>
            <a:r>
              <a:rPr kumimoji="1" lang="ja-JP" altLang="en-US" sz="2000" dirty="0">
                <a:solidFill>
                  <a:schemeClr val="accent1"/>
                </a:solidFill>
                <a:latin typeface="+mn-ea"/>
              </a:rPr>
              <a:t>年度末には全員がフルサービスを提案できる状態を目指す</a:t>
            </a:r>
          </a:p>
        </p:txBody>
      </p:sp>
      <p:sp>
        <p:nvSpPr>
          <p:cNvPr id="9" name="二等辺三角形 8">
            <a:extLst>
              <a:ext uri="{FF2B5EF4-FFF2-40B4-BE49-F238E27FC236}">
                <a16:creationId xmlns:a16="http://schemas.microsoft.com/office/drawing/2014/main" id="{7023EA99-D371-07DA-2539-BDA24849C401}"/>
              </a:ext>
            </a:extLst>
          </p:cNvPr>
          <p:cNvSpPr/>
          <p:nvPr/>
        </p:nvSpPr>
        <p:spPr>
          <a:xfrm rot="10800000">
            <a:off x="3365686" y="2195661"/>
            <a:ext cx="3960440" cy="261610"/>
          </a:xfrm>
          <a:prstGeom prst="triangle">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0A3D6C5A-F44C-BD24-4FB5-F612FF1DBE2B}"/>
              </a:ext>
            </a:extLst>
          </p:cNvPr>
          <p:cNvSpPr txBox="1"/>
          <p:nvPr/>
        </p:nvSpPr>
        <p:spPr>
          <a:xfrm>
            <a:off x="626963" y="5811303"/>
            <a:ext cx="9437883" cy="884858"/>
          </a:xfrm>
          <a:prstGeom prst="rect">
            <a:avLst/>
          </a:prstGeom>
          <a:solidFill>
            <a:schemeClr val="bg1"/>
          </a:solidFill>
          <a:ln w="19050">
            <a:solidFill>
              <a:schemeClr val="tx2">
                <a:lumMod val="50000"/>
              </a:schemeClr>
            </a:solidFill>
          </a:ln>
          <a:effectLst>
            <a:outerShdw blurRad="50800" dist="38100" dir="2700000" algn="tl" rotWithShape="0">
              <a:prstClr val="black">
                <a:alpha val="40000"/>
              </a:prstClr>
            </a:outerShdw>
          </a:effectLst>
        </p:spPr>
        <p:txBody>
          <a:bodyPr wrap="square">
            <a:spAutoFit/>
          </a:bodyPr>
          <a:lstStyle/>
          <a:p>
            <a:pPr marR="0" lvl="0" algn="ctr" defTabSz="995507" rtl="0" eaLnBrk="1" fontAlgn="auto" latinLnBrk="0" hangingPunct="1">
              <a:lnSpc>
                <a:spcPct val="100000"/>
              </a:lnSpc>
              <a:spcBef>
                <a:spcPts val="900"/>
              </a:spcBef>
              <a:spcAft>
                <a:spcPts val="0"/>
              </a:spcAft>
              <a:buClrTx/>
              <a:buSzTx/>
              <a:tabLst/>
              <a:defRPr/>
            </a:pPr>
            <a:r>
              <a:rPr kumimoji="1" lang="ja-JP" altLang="en-US" sz="1600" b="0" i="0" u="none" strike="noStrike" kern="1200" cap="none" spc="0" normalizeH="0" baseline="0" noProof="0" dirty="0">
                <a:ln>
                  <a:noFill/>
                </a:ln>
                <a:solidFill>
                  <a:prstClr val="black"/>
                </a:solidFill>
                <a:effectLst/>
                <a:uLnTx/>
                <a:uFillTx/>
                <a:latin typeface="HGP創英角ｺﾞｼｯｸUB"/>
                <a:ea typeface="HGP創英角ｺﾞｼｯｸUB"/>
                <a:cs typeface="+mn-cs"/>
              </a:rPr>
              <a:t>上記課題の解決およびホスピタリティ提案行動の定着化に向けて、その舵取り役となる</a:t>
            </a:r>
            <a:endParaRPr kumimoji="1" lang="en-US" altLang="ja-JP" sz="1600" b="0" i="0" u="none" strike="noStrike" kern="1200" cap="none" spc="0" normalizeH="0" baseline="0" noProof="0" dirty="0">
              <a:ln>
                <a:noFill/>
              </a:ln>
              <a:solidFill>
                <a:prstClr val="black"/>
              </a:solidFill>
              <a:effectLst/>
              <a:uLnTx/>
              <a:uFillTx/>
              <a:latin typeface="HGP創英角ｺﾞｼｯｸUB"/>
              <a:ea typeface="HGP創英角ｺﾞｼｯｸUB"/>
              <a:cs typeface="+mn-cs"/>
            </a:endParaRPr>
          </a:p>
          <a:p>
            <a:pPr marR="0" lvl="0" algn="ctr" defTabSz="995507" rtl="0" eaLnBrk="1" fontAlgn="auto" latinLnBrk="0" hangingPunct="1">
              <a:lnSpc>
                <a:spcPct val="100000"/>
              </a:lnSpc>
              <a:spcBef>
                <a:spcPts val="900"/>
              </a:spcBef>
              <a:spcAft>
                <a:spcPts val="0"/>
              </a:spcAft>
              <a:buClrTx/>
              <a:buSzTx/>
              <a:tabLst/>
              <a:defRPr/>
            </a:pPr>
            <a:r>
              <a:rPr kumimoji="1" lang="en-US" altLang="ja-JP" sz="2800" b="0" i="0" u="none" strike="noStrike" kern="1200" cap="none" spc="0" normalizeH="0" baseline="0" noProof="0" dirty="0">
                <a:ln>
                  <a:noFill/>
                </a:ln>
                <a:solidFill>
                  <a:schemeClr val="accent1"/>
                </a:solidFill>
                <a:effectLst/>
                <a:uLnTx/>
                <a:uFillTx/>
                <a:latin typeface="HGP創英角ｺﾞｼｯｸUB"/>
                <a:ea typeface="HGP創英角ｺﾞｼｯｸUB"/>
                <a:cs typeface="+mn-cs"/>
              </a:rPr>
              <a:t>SV</a:t>
            </a:r>
            <a:r>
              <a:rPr kumimoji="1" lang="ja-JP" altLang="en-US" sz="2800" b="0" i="0" u="none" strike="noStrike" kern="1200" cap="none" spc="0" normalizeH="0" baseline="0" noProof="0" dirty="0">
                <a:ln>
                  <a:noFill/>
                </a:ln>
                <a:solidFill>
                  <a:schemeClr val="accent1"/>
                </a:solidFill>
                <a:effectLst/>
                <a:uLnTx/>
                <a:uFillTx/>
                <a:latin typeface="HGP創英角ｺﾞｼｯｸUB"/>
                <a:ea typeface="HGP創英角ｺﾞｼｯｸUB"/>
                <a:cs typeface="+mn-cs"/>
              </a:rPr>
              <a:t>、</a:t>
            </a:r>
            <a:r>
              <a:rPr kumimoji="1" lang="en-US" altLang="ja-JP" sz="2800" b="1" i="0" u="none" strike="noStrike" kern="1200" cap="none" spc="0" normalizeH="0" baseline="0" noProof="0" dirty="0">
                <a:ln>
                  <a:noFill/>
                </a:ln>
                <a:solidFill>
                  <a:schemeClr val="accent1"/>
                </a:solidFill>
                <a:effectLst/>
                <a:uLnTx/>
                <a:uFillTx/>
                <a:latin typeface="HGP創英角ｺﾞｼｯｸUB"/>
                <a:ea typeface="HGP創英角ｺﾞｼｯｸUB"/>
                <a:cs typeface="+mn-cs"/>
              </a:rPr>
              <a:t>CCM</a:t>
            </a:r>
            <a:r>
              <a:rPr kumimoji="1" lang="ja-JP" altLang="en-US" sz="2800" b="0" i="0" u="none" strike="noStrike" kern="1200" cap="none" spc="0" normalizeH="0" baseline="0" noProof="0" dirty="0">
                <a:ln>
                  <a:noFill/>
                </a:ln>
                <a:solidFill>
                  <a:schemeClr val="accent1"/>
                </a:solidFill>
                <a:effectLst/>
                <a:uLnTx/>
                <a:uFillTx/>
                <a:latin typeface="HGP創英角ｺﾞｼｯｸUB"/>
                <a:ea typeface="HGP創英角ｺﾞｼｯｸUB"/>
                <a:cs typeface="+mn-cs"/>
              </a:rPr>
              <a:t>の提案行動推進力の強化</a:t>
            </a:r>
            <a:r>
              <a:rPr kumimoji="1" lang="ja-JP" altLang="en-US" sz="1800" b="0" i="0" u="none" strike="noStrike" kern="1200" cap="none" spc="0" normalizeH="0" baseline="0" noProof="0" dirty="0">
                <a:ln>
                  <a:noFill/>
                </a:ln>
                <a:solidFill>
                  <a:schemeClr val="accent1"/>
                </a:solidFill>
                <a:effectLst/>
                <a:uLnTx/>
                <a:uFillTx/>
                <a:latin typeface="HGP創英角ｺﾞｼｯｸUB"/>
                <a:ea typeface="HGP創英角ｺﾞｼｯｸUB"/>
                <a:cs typeface="+mn-cs"/>
              </a:rPr>
              <a:t>（指導力、マネジメント力、サポート力）</a:t>
            </a:r>
            <a:endParaRPr kumimoji="1" lang="en-US" altLang="ja-JP" sz="1800" b="0" i="0" u="none" strike="noStrike" kern="1200" cap="none" spc="0" normalizeH="0" baseline="0" noProof="0" dirty="0">
              <a:ln>
                <a:noFill/>
              </a:ln>
              <a:solidFill>
                <a:schemeClr val="accent1"/>
              </a:solidFill>
              <a:effectLst/>
              <a:uLnTx/>
              <a:uFillTx/>
              <a:latin typeface="HGP創英角ｺﾞｼｯｸUB"/>
              <a:ea typeface="HGP創英角ｺﾞｼｯｸUB"/>
              <a:cs typeface="+mn-cs"/>
            </a:endParaRPr>
          </a:p>
        </p:txBody>
      </p:sp>
      <p:sp>
        <p:nvSpPr>
          <p:cNvPr id="4" name="正方形/長方形 3">
            <a:extLst>
              <a:ext uri="{FF2B5EF4-FFF2-40B4-BE49-F238E27FC236}">
                <a16:creationId xmlns:a16="http://schemas.microsoft.com/office/drawing/2014/main" id="{BF96AC25-4167-12FC-FE56-09AC20D69CCC}"/>
              </a:ext>
            </a:extLst>
          </p:cNvPr>
          <p:cNvSpPr/>
          <p:nvPr/>
        </p:nvSpPr>
        <p:spPr>
          <a:xfrm>
            <a:off x="629382" y="5451263"/>
            <a:ext cx="9437883" cy="337963"/>
          </a:xfrm>
          <a:prstGeom prst="rect">
            <a:avLst/>
          </a:prstGeom>
          <a:solidFill>
            <a:schemeClr val="tx2">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latin typeface="+mn-ea"/>
              </a:rPr>
              <a:t>2023</a:t>
            </a:r>
            <a:r>
              <a:rPr kumimoji="1" lang="ja-JP" altLang="en-US" sz="2000" dirty="0">
                <a:latin typeface="+mn-ea"/>
              </a:rPr>
              <a:t>年度</a:t>
            </a:r>
            <a:r>
              <a:rPr lang="ja-JP" altLang="en-US" sz="2000" dirty="0">
                <a:latin typeface="+mn-ea"/>
              </a:rPr>
              <a:t>独自研修の位置づけ</a:t>
            </a:r>
            <a:endParaRPr kumimoji="1" lang="ja-JP" altLang="en-US" sz="2000" dirty="0">
              <a:latin typeface="+mn-ea"/>
            </a:endParaRPr>
          </a:p>
        </p:txBody>
      </p:sp>
      <p:sp>
        <p:nvSpPr>
          <p:cNvPr id="17" name="正方形/長方形 16">
            <a:extLst>
              <a:ext uri="{FF2B5EF4-FFF2-40B4-BE49-F238E27FC236}">
                <a16:creationId xmlns:a16="http://schemas.microsoft.com/office/drawing/2014/main" id="{58DB0424-C312-FF77-6C1F-7CFF9B95EE6B}"/>
              </a:ext>
            </a:extLst>
          </p:cNvPr>
          <p:cNvSpPr/>
          <p:nvPr/>
        </p:nvSpPr>
        <p:spPr>
          <a:xfrm>
            <a:off x="626964" y="1312619"/>
            <a:ext cx="9437883" cy="253916"/>
          </a:xfrm>
          <a:prstGeom prst="rect">
            <a:avLst/>
          </a:prstGeom>
          <a:solidFill>
            <a:schemeClr val="tx2">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800" dirty="0">
                <a:solidFill>
                  <a:schemeClr val="bg1"/>
                </a:solidFill>
                <a:latin typeface="+mn-ea"/>
              </a:rPr>
              <a:t>コールセンターとして目指すところ</a:t>
            </a:r>
            <a:endParaRPr kumimoji="1" lang="en-US" altLang="ja-JP" sz="1800" dirty="0">
              <a:solidFill>
                <a:schemeClr val="bg1"/>
              </a:solidFill>
              <a:latin typeface="+mn-ea"/>
            </a:endParaRPr>
          </a:p>
        </p:txBody>
      </p:sp>
      <p:sp>
        <p:nvSpPr>
          <p:cNvPr id="18" name="正方形/長方形 17">
            <a:extLst>
              <a:ext uri="{FF2B5EF4-FFF2-40B4-BE49-F238E27FC236}">
                <a16:creationId xmlns:a16="http://schemas.microsoft.com/office/drawing/2014/main" id="{6507069F-2CBD-73AE-6C40-307969F24F67}"/>
              </a:ext>
            </a:extLst>
          </p:cNvPr>
          <p:cNvSpPr/>
          <p:nvPr/>
        </p:nvSpPr>
        <p:spPr>
          <a:xfrm>
            <a:off x="626963" y="2555666"/>
            <a:ext cx="9437883" cy="253916"/>
          </a:xfrm>
          <a:prstGeom prst="rect">
            <a:avLst/>
          </a:prstGeom>
          <a:solidFill>
            <a:schemeClr val="tx2">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bg1"/>
                </a:solidFill>
                <a:latin typeface="+mn-ea"/>
              </a:rPr>
              <a:t>主な現状と課題</a:t>
            </a:r>
            <a:endParaRPr kumimoji="1" lang="en-US" altLang="ja-JP" sz="1600" dirty="0">
              <a:solidFill>
                <a:schemeClr val="bg1"/>
              </a:solidFill>
              <a:latin typeface="+mn-ea"/>
            </a:endParaRPr>
          </a:p>
        </p:txBody>
      </p:sp>
      <p:sp>
        <p:nvSpPr>
          <p:cNvPr id="19" name="二等辺三角形 18">
            <a:extLst>
              <a:ext uri="{FF2B5EF4-FFF2-40B4-BE49-F238E27FC236}">
                <a16:creationId xmlns:a16="http://schemas.microsoft.com/office/drawing/2014/main" id="{40BBDAA8-BF34-3AAE-E6ED-7D0C4F78E753}"/>
              </a:ext>
            </a:extLst>
          </p:cNvPr>
          <p:cNvSpPr/>
          <p:nvPr/>
        </p:nvSpPr>
        <p:spPr>
          <a:xfrm rot="10800000">
            <a:off x="3365687" y="5107810"/>
            <a:ext cx="3960440" cy="261610"/>
          </a:xfrm>
          <a:prstGeom prst="triangle">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69995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ベスト50+ 困っている人 イラスト">
            <a:extLst>
              <a:ext uri="{FF2B5EF4-FFF2-40B4-BE49-F238E27FC236}">
                <a16:creationId xmlns:a16="http://schemas.microsoft.com/office/drawing/2014/main" id="{49BAA083-D18A-89BC-52F5-73A3024082F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802290" y="3312236"/>
            <a:ext cx="1774284" cy="1774284"/>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E5FE1918-6376-C91A-F812-F9E1586F628E}"/>
              </a:ext>
            </a:extLst>
          </p:cNvPr>
          <p:cNvSpPr txBox="1"/>
          <p:nvPr/>
        </p:nvSpPr>
        <p:spPr>
          <a:xfrm>
            <a:off x="1582070" y="1605264"/>
            <a:ext cx="8844746" cy="2277547"/>
          </a:xfrm>
          <a:prstGeom prst="rect">
            <a:avLst/>
          </a:prstGeom>
          <a:noFill/>
        </p:spPr>
        <p:txBody>
          <a:bodyPr wrap="square" rtlCol="0">
            <a:spAutoFit/>
          </a:bodyPr>
          <a:lstStyle/>
          <a:p>
            <a:pPr marL="285750" indent="-285750">
              <a:spcBef>
                <a:spcPts val="600"/>
              </a:spcBef>
              <a:buFont typeface="Wingdings" panose="05000000000000000000" pitchFamily="2" charset="2"/>
              <a:buChar char="ü"/>
            </a:pPr>
            <a:r>
              <a:rPr kumimoji="1" lang="ja-JP" altLang="en-US" sz="1600" dirty="0">
                <a:solidFill>
                  <a:schemeClr val="accent1">
                    <a:lumMod val="75000"/>
                  </a:schemeClr>
                </a:solidFill>
                <a:latin typeface="+mn-ea"/>
              </a:rPr>
              <a:t>提案＝「売りつけること、押し付けること」という解釈（提案に対するネガティブな考え方）</a:t>
            </a:r>
            <a:endParaRPr kumimoji="1" lang="en-US" altLang="ja-JP" sz="1600" dirty="0">
              <a:solidFill>
                <a:schemeClr val="accent1">
                  <a:lumMod val="75000"/>
                </a:schemeClr>
              </a:solidFill>
              <a:latin typeface="+mn-ea"/>
            </a:endParaRPr>
          </a:p>
          <a:p>
            <a:pPr marL="285750" indent="-285750">
              <a:spcBef>
                <a:spcPts val="600"/>
              </a:spcBef>
              <a:buFont typeface="Wingdings" panose="05000000000000000000" pitchFamily="2" charset="2"/>
              <a:buChar char="ü"/>
            </a:pPr>
            <a:r>
              <a:rPr lang="ja-JP" altLang="en-US" sz="1600" dirty="0">
                <a:solidFill>
                  <a:schemeClr val="accent1">
                    <a:lumMod val="75000"/>
                  </a:schemeClr>
                </a:solidFill>
                <a:latin typeface="+mn-ea"/>
              </a:rPr>
              <a:t>応対時間優先、あるいはそれを言い訳に「提案しない」という選択（役割変化に対するバイアス）</a:t>
            </a:r>
            <a:endParaRPr lang="en-US" altLang="ja-JP" sz="1600" dirty="0">
              <a:solidFill>
                <a:schemeClr val="accent1">
                  <a:lumMod val="75000"/>
                </a:schemeClr>
              </a:solidFill>
              <a:latin typeface="+mn-ea"/>
            </a:endParaRPr>
          </a:p>
          <a:p>
            <a:pPr marL="285750" indent="-285750">
              <a:spcBef>
                <a:spcPts val="600"/>
              </a:spcBef>
              <a:buFont typeface="Wingdings" panose="05000000000000000000" pitchFamily="2" charset="2"/>
              <a:buChar char="ü"/>
            </a:pPr>
            <a:r>
              <a:rPr lang="ja-JP" altLang="en-US" sz="1600" dirty="0">
                <a:solidFill>
                  <a:schemeClr val="accent1">
                    <a:lumMod val="75000"/>
                  </a:schemeClr>
                </a:solidFill>
                <a:latin typeface="+mn-ea"/>
              </a:rPr>
              <a:t>自身がいいと思うサービスは奨められるが、そうでないものは奨めたくない（自身の価値観が基準）</a:t>
            </a:r>
            <a:endParaRPr lang="en-US" altLang="ja-JP" sz="1600" dirty="0">
              <a:solidFill>
                <a:schemeClr val="accent1">
                  <a:lumMod val="75000"/>
                </a:schemeClr>
              </a:solidFill>
              <a:latin typeface="+mn-ea"/>
            </a:endParaRPr>
          </a:p>
          <a:p>
            <a:pPr marL="285750" indent="-285750">
              <a:spcBef>
                <a:spcPts val="600"/>
              </a:spcBef>
              <a:buFont typeface="Wingdings" panose="05000000000000000000" pitchFamily="2" charset="2"/>
              <a:buChar char="ü"/>
            </a:pPr>
            <a:r>
              <a:rPr kumimoji="1" lang="ja-JP" altLang="en-US" sz="1600" dirty="0">
                <a:solidFill>
                  <a:schemeClr val="accent1">
                    <a:lumMod val="75000"/>
                  </a:schemeClr>
                </a:solidFill>
                <a:latin typeface="+mn-ea"/>
              </a:rPr>
              <a:t>インバウンドコールに対して、アウトに転換するきっかけが分からない</a:t>
            </a:r>
            <a:endParaRPr kumimoji="1" lang="en-US" altLang="ja-JP" sz="1600" dirty="0">
              <a:solidFill>
                <a:schemeClr val="accent1">
                  <a:lumMod val="75000"/>
                </a:schemeClr>
              </a:solidFill>
              <a:latin typeface="+mn-ea"/>
            </a:endParaRPr>
          </a:p>
          <a:p>
            <a:pPr marL="285750" indent="-285750">
              <a:spcBef>
                <a:spcPts val="600"/>
              </a:spcBef>
              <a:buFont typeface="Wingdings" panose="05000000000000000000" pitchFamily="2" charset="2"/>
              <a:buChar char="ü"/>
            </a:pPr>
            <a:r>
              <a:rPr kumimoji="1" lang="ja-JP" altLang="en-US" sz="1600" dirty="0">
                <a:solidFill>
                  <a:schemeClr val="accent1">
                    <a:lumMod val="75000"/>
                  </a:schemeClr>
                </a:solidFill>
                <a:latin typeface="+mn-ea"/>
              </a:rPr>
              <a:t>何を提案すれば喜んで頂けるかが分からない、一人称で判断できない</a:t>
            </a:r>
            <a:endParaRPr kumimoji="1" lang="en-US" altLang="ja-JP" sz="1600" dirty="0">
              <a:solidFill>
                <a:schemeClr val="accent1">
                  <a:lumMod val="75000"/>
                </a:schemeClr>
              </a:solidFill>
              <a:latin typeface="+mn-ea"/>
            </a:endParaRPr>
          </a:p>
          <a:p>
            <a:pPr marL="285750" indent="-285750">
              <a:spcBef>
                <a:spcPts val="600"/>
              </a:spcBef>
              <a:buFont typeface="Wingdings" panose="05000000000000000000" pitchFamily="2" charset="2"/>
              <a:buChar char="ü"/>
            </a:pPr>
            <a:r>
              <a:rPr kumimoji="1" lang="ja-JP" altLang="en-US" sz="1600" dirty="0">
                <a:solidFill>
                  <a:schemeClr val="accent1">
                    <a:lumMod val="75000"/>
                  </a:schemeClr>
                </a:solidFill>
                <a:latin typeface="+mn-ea"/>
              </a:rPr>
              <a:t>売りつけ、押し付けにならない提案トークができない</a:t>
            </a:r>
            <a:endParaRPr kumimoji="1" lang="en-US" altLang="ja-JP" sz="1600" dirty="0">
              <a:solidFill>
                <a:schemeClr val="accent1">
                  <a:lumMod val="75000"/>
                </a:schemeClr>
              </a:solidFill>
              <a:latin typeface="+mn-ea"/>
            </a:endParaRPr>
          </a:p>
          <a:p>
            <a:pPr marL="285750" indent="-285750">
              <a:spcBef>
                <a:spcPts val="600"/>
              </a:spcBef>
              <a:buFont typeface="Wingdings" panose="05000000000000000000" pitchFamily="2" charset="2"/>
              <a:buChar char="ü"/>
            </a:pPr>
            <a:r>
              <a:rPr kumimoji="1" lang="ja-JP" altLang="en-US" sz="1600" dirty="0">
                <a:solidFill>
                  <a:schemeClr val="accent1">
                    <a:lumMod val="75000"/>
                  </a:schemeClr>
                </a:solidFill>
                <a:latin typeface="+mn-ea"/>
              </a:rPr>
              <a:t>そもそもインバウンド用件解消の中で、お客様といい関係が築けないため、提案しにくい</a:t>
            </a:r>
          </a:p>
        </p:txBody>
      </p:sp>
      <p:sp>
        <p:nvSpPr>
          <p:cNvPr id="5" name="テキスト ボックス 4"/>
          <p:cNvSpPr txBox="1"/>
          <p:nvPr/>
        </p:nvSpPr>
        <p:spPr>
          <a:xfrm>
            <a:off x="9615763" y="137660"/>
            <a:ext cx="415498" cy="253916"/>
          </a:xfrm>
          <a:prstGeom prst="rect">
            <a:avLst/>
          </a:prstGeom>
          <a:noFill/>
        </p:spPr>
        <p:txBody>
          <a:bodyPr wrap="none" rtlCol="0">
            <a:spAutoFit/>
          </a:bodyPr>
          <a:lstStyle/>
          <a:p>
            <a:pPr algn="r"/>
            <a:r>
              <a:rPr lang="en-US" altLang="ja-JP" sz="1050" b="1" dirty="0">
                <a:solidFill>
                  <a:prstClr val="black"/>
                </a:solidFill>
              </a:rPr>
              <a:t>P.</a:t>
            </a:r>
            <a:fld id="{1A911FFB-D0F9-4964-B067-24CABDD2139B}" type="slidenum">
              <a:rPr lang="en-US" altLang="ja-JP" sz="1050" b="1">
                <a:solidFill>
                  <a:prstClr val="black"/>
                </a:solidFill>
              </a:rPr>
              <a:pPr algn="r"/>
              <a:t>1</a:t>
            </a:fld>
            <a:endParaRPr lang="ja-JP" altLang="en-US" sz="1050" b="1" dirty="0">
              <a:solidFill>
                <a:prstClr val="black"/>
              </a:solidFill>
            </a:endParaRPr>
          </a:p>
        </p:txBody>
      </p:sp>
      <p:sp>
        <p:nvSpPr>
          <p:cNvPr id="7" name="テキスト ボックス 6"/>
          <p:cNvSpPr txBox="1"/>
          <p:nvPr/>
        </p:nvSpPr>
        <p:spPr>
          <a:xfrm>
            <a:off x="89322" y="524105"/>
            <a:ext cx="2807179" cy="369332"/>
          </a:xfrm>
          <a:prstGeom prst="rect">
            <a:avLst/>
          </a:prstGeom>
          <a:noFill/>
        </p:spPr>
        <p:txBody>
          <a:bodyPr wrap="none" rtlCol="0">
            <a:spAutoFit/>
          </a:bodyPr>
          <a:lstStyle/>
          <a:p>
            <a:r>
              <a:rPr lang="ja-JP" altLang="en-US" sz="1800" dirty="0">
                <a:solidFill>
                  <a:prstClr val="black"/>
                </a:solidFill>
                <a:latin typeface="+mn-ea"/>
              </a:rPr>
              <a:t>２．提案に対する</a:t>
            </a:r>
            <a:r>
              <a:rPr lang="en-US" altLang="ja-JP" sz="1800" dirty="0">
                <a:solidFill>
                  <a:prstClr val="black"/>
                </a:solidFill>
                <a:latin typeface="+mn-ea"/>
              </a:rPr>
              <a:t>CM</a:t>
            </a:r>
            <a:r>
              <a:rPr lang="ja-JP" altLang="en-US" sz="1800" dirty="0">
                <a:solidFill>
                  <a:prstClr val="black"/>
                </a:solidFill>
                <a:latin typeface="+mn-ea"/>
              </a:rPr>
              <a:t>の心理</a:t>
            </a:r>
            <a:endParaRPr lang="en-US" altLang="ja-JP" sz="1800" dirty="0">
              <a:solidFill>
                <a:prstClr val="black"/>
              </a:solidFill>
              <a:latin typeface="+mn-ea"/>
            </a:endParaRPr>
          </a:p>
        </p:txBody>
      </p:sp>
      <p:sp>
        <p:nvSpPr>
          <p:cNvPr id="6" name="正方形/長方形 5">
            <a:extLst>
              <a:ext uri="{FF2B5EF4-FFF2-40B4-BE49-F238E27FC236}">
                <a16:creationId xmlns:a16="http://schemas.microsoft.com/office/drawing/2014/main" id="{43362C07-FAE1-F75E-37F5-841779BAFCAD}"/>
              </a:ext>
            </a:extLst>
          </p:cNvPr>
          <p:cNvSpPr/>
          <p:nvPr/>
        </p:nvSpPr>
        <p:spPr>
          <a:xfrm>
            <a:off x="294428" y="1583593"/>
            <a:ext cx="1271058" cy="2238681"/>
          </a:xfrm>
          <a:prstGeom prst="rect">
            <a:avLst/>
          </a:prstGeom>
          <a:solidFill>
            <a:schemeClr val="tx2">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800" dirty="0">
                <a:solidFill>
                  <a:schemeClr val="bg1"/>
                </a:solidFill>
                <a:latin typeface="+mn-ea"/>
              </a:rPr>
              <a:t>CM</a:t>
            </a:r>
            <a:r>
              <a:rPr kumimoji="1" lang="ja-JP" altLang="en-US" sz="1800" dirty="0">
                <a:solidFill>
                  <a:schemeClr val="bg1"/>
                </a:solidFill>
                <a:latin typeface="+mn-ea"/>
              </a:rPr>
              <a:t>の</a:t>
            </a:r>
            <a:endParaRPr kumimoji="1" lang="en-US" altLang="ja-JP" sz="1800" dirty="0">
              <a:solidFill>
                <a:schemeClr val="bg1"/>
              </a:solidFill>
              <a:latin typeface="+mn-ea"/>
            </a:endParaRPr>
          </a:p>
          <a:p>
            <a:pPr algn="ctr"/>
            <a:r>
              <a:rPr kumimoji="1" lang="ja-JP" altLang="en-US" sz="1800" dirty="0">
                <a:solidFill>
                  <a:schemeClr val="bg1"/>
                </a:solidFill>
                <a:latin typeface="+mn-ea"/>
              </a:rPr>
              <a:t>心理</a:t>
            </a:r>
            <a:r>
              <a:rPr lang="ja-JP" altLang="en-US" sz="1800" dirty="0">
                <a:solidFill>
                  <a:schemeClr val="bg1"/>
                </a:solidFill>
                <a:latin typeface="+mn-ea"/>
              </a:rPr>
              <a:t>・</a:t>
            </a:r>
            <a:r>
              <a:rPr kumimoji="1" lang="ja-JP" altLang="en-US" sz="1800" dirty="0">
                <a:solidFill>
                  <a:schemeClr val="bg1"/>
                </a:solidFill>
                <a:latin typeface="+mn-ea"/>
              </a:rPr>
              <a:t>状態</a:t>
            </a:r>
          </a:p>
        </p:txBody>
      </p:sp>
      <p:sp>
        <p:nvSpPr>
          <p:cNvPr id="15" name="テキスト ボックス 14">
            <a:extLst>
              <a:ext uri="{FF2B5EF4-FFF2-40B4-BE49-F238E27FC236}">
                <a16:creationId xmlns:a16="http://schemas.microsoft.com/office/drawing/2014/main" id="{1A8E85DD-6B13-E832-BF61-82D3419035F6}"/>
              </a:ext>
            </a:extLst>
          </p:cNvPr>
          <p:cNvSpPr txBox="1"/>
          <p:nvPr/>
        </p:nvSpPr>
        <p:spPr>
          <a:xfrm>
            <a:off x="89322" y="1227688"/>
            <a:ext cx="7289175" cy="338554"/>
          </a:xfrm>
          <a:prstGeom prst="rect">
            <a:avLst/>
          </a:prstGeom>
          <a:noFill/>
        </p:spPr>
        <p:txBody>
          <a:bodyPr wrap="none" rtlCol="0">
            <a:spAutoFit/>
          </a:bodyPr>
          <a:lstStyle/>
          <a:p>
            <a:r>
              <a:rPr kumimoji="1" lang="ja-JP" altLang="en-US" sz="1600" dirty="0"/>
              <a:t>“ホスピタリティタイムは提案しなければいけない</a:t>
            </a:r>
            <a:r>
              <a:rPr lang="ja-JP" altLang="en-US" sz="1600" dirty="0"/>
              <a:t>”ということは</a:t>
            </a:r>
            <a:r>
              <a:rPr kumimoji="1" lang="ja-JP" altLang="en-US" sz="1600" dirty="0"/>
              <a:t>分かっているものの・・・</a:t>
            </a:r>
          </a:p>
        </p:txBody>
      </p:sp>
      <p:sp>
        <p:nvSpPr>
          <p:cNvPr id="18" name="テキスト ボックス 17">
            <a:extLst>
              <a:ext uri="{FF2B5EF4-FFF2-40B4-BE49-F238E27FC236}">
                <a16:creationId xmlns:a16="http://schemas.microsoft.com/office/drawing/2014/main" id="{1F396CBC-2674-E027-E7C0-518E84181DA8}"/>
              </a:ext>
            </a:extLst>
          </p:cNvPr>
          <p:cNvSpPr txBox="1"/>
          <p:nvPr/>
        </p:nvSpPr>
        <p:spPr>
          <a:xfrm>
            <a:off x="9337576" y="3626529"/>
            <a:ext cx="543739" cy="369332"/>
          </a:xfrm>
          <a:prstGeom prst="rect">
            <a:avLst/>
          </a:prstGeom>
          <a:noFill/>
        </p:spPr>
        <p:txBody>
          <a:bodyPr wrap="none" rtlCol="0">
            <a:spAutoFit/>
          </a:bodyPr>
          <a:lstStyle/>
          <a:p>
            <a:pPr algn="ctr"/>
            <a:r>
              <a:rPr kumimoji="1" lang="en-US" altLang="ja-JP" sz="1800" b="1" dirty="0">
                <a:solidFill>
                  <a:schemeClr val="bg1"/>
                </a:solidFill>
              </a:rPr>
              <a:t>CM</a:t>
            </a:r>
            <a:endParaRPr kumimoji="1" lang="ja-JP" altLang="en-US" sz="1800" b="1" dirty="0">
              <a:solidFill>
                <a:schemeClr val="bg1"/>
              </a:solidFill>
            </a:endParaRPr>
          </a:p>
        </p:txBody>
      </p:sp>
      <p:sp>
        <p:nvSpPr>
          <p:cNvPr id="19" name="テキスト ボックス 18">
            <a:extLst>
              <a:ext uri="{FF2B5EF4-FFF2-40B4-BE49-F238E27FC236}">
                <a16:creationId xmlns:a16="http://schemas.microsoft.com/office/drawing/2014/main" id="{C5988D45-7EC9-D1AD-61EC-A60680F91E6D}"/>
              </a:ext>
            </a:extLst>
          </p:cNvPr>
          <p:cNvSpPr txBox="1"/>
          <p:nvPr/>
        </p:nvSpPr>
        <p:spPr>
          <a:xfrm>
            <a:off x="990201" y="5035454"/>
            <a:ext cx="8711409" cy="1612749"/>
          </a:xfrm>
          <a:prstGeom prst="rect">
            <a:avLst/>
          </a:prstGeom>
          <a:noFill/>
        </p:spPr>
        <p:txBody>
          <a:bodyPr wrap="square" rtlCol="0">
            <a:spAutoFit/>
          </a:bodyPr>
          <a:lstStyle/>
          <a:p>
            <a:pPr algn="ctr"/>
            <a:r>
              <a:rPr lang="ja-JP" altLang="en-US" dirty="0">
                <a:latin typeface="+mn-ea"/>
              </a:rPr>
              <a:t>これまでは求められることがなかった行動（＝提案）をいきなりやれと言われても、　出来ないのが当たり前、したくないのが当たり前。</a:t>
            </a:r>
            <a:endParaRPr lang="en-US" altLang="ja-JP" dirty="0">
              <a:latin typeface="+mn-ea"/>
            </a:endParaRPr>
          </a:p>
          <a:p>
            <a:pPr algn="ctr"/>
            <a:r>
              <a:rPr lang="ja-JP" altLang="en-US" dirty="0">
                <a:latin typeface="+mn-ea"/>
              </a:rPr>
              <a:t>ただ「やりましょう」と言うだけでなく、</a:t>
            </a:r>
            <a:endParaRPr lang="en-US" altLang="ja-JP" dirty="0">
              <a:latin typeface="+mn-ea"/>
            </a:endParaRPr>
          </a:p>
          <a:p>
            <a:pPr algn="ctr"/>
            <a:r>
              <a:rPr lang="ja-JP" altLang="en-US" sz="2000" dirty="0">
                <a:solidFill>
                  <a:schemeClr val="accent1"/>
                </a:solidFill>
                <a:latin typeface="+mn-ea"/>
              </a:rPr>
              <a:t>どうにかして</a:t>
            </a:r>
            <a:r>
              <a:rPr lang="en-US" altLang="ja-JP" sz="2000" dirty="0">
                <a:solidFill>
                  <a:schemeClr val="accent1"/>
                </a:solidFill>
                <a:latin typeface="+mn-ea"/>
              </a:rPr>
              <a:t>CM</a:t>
            </a:r>
            <a:r>
              <a:rPr lang="ja-JP" altLang="en-US" sz="2000" dirty="0">
                <a:solidFill>
                  <a:schemeClr val="accent1"/>
                </a:solidFill>
                <a:latin typeface="+mn-ea"/>
              </a:rPr>
              <a:t>に「やってみよう！」、「もっと工夫してみよう！」と思わせるのが、リーダー層の役割</a:t>
            </a:r>
            <a:endParaRPr lang="en-US" altLang="ja-JP" sz="2000" dirty="0">
              <a:solidFill>
                <a:schemeClr val="accent1"/>
              </a:solidFill>
              <a:latin typeface="+mn-ea"/>
            </a:endParaRPr>
          </a:p>
        </p:txBody>
      </p:sp>
      <p:sp>
        <p:nvSpPr>
          <p:cNvPr id="24" name="テキスト ボックス 23">
            <a:extLst>
              <a:ext uri="{FF2B5EF4-FFF2-40B4-BE49-F238E27FC236}">
                <a16:creationId xmlns:a16="http://schemas.microsoft.com/office/drawing/2014/main" id="{0BB260FA-D025-CB17-0BCE-8F8D01D0D373}"/>
              </a:ext>
            </a:extLst>
          </p:cNvPr>
          <p:cNvSpPr txBox="1"/>
          <p:nvPr/>
        </p:nvSpPr>
        <p:spPr>
          <a:xfrm>
            <a:off x="4177987" y="6648203"/>
            <a:ext cx="6290505" cy="276999"/>
          </a:xfrm>
          <a:prstGeom prst="rect">
            <a:avLst/>
          </a:prstGeom>
          <a:noFill/>
        </p:spPr>
        <p:txBody>
          <a:bodyPr wrap="none" rtlCol="0">
            <a:spAutoFit/>
          </a:bodyPr>
          <a:lstStyle/>
          <a:p>
            <a:r>
              <a:rPr kumimoji="1" lang="ja-JP" altLang="en-US" sz="1200" dirty="0">
                <a:latin typeface="+mn-ea"/>
              </a:rPr>
              <a:t>マネジメントの「</a:t>
            </a:r>
            <a:r>
              <a:rPr kumimoji="1" lang="en-US" altLang="ja-JP" sz="1200" dirty="0">
                <a:latin typeface="+mn-ea"/>
              </a:rPr>
              <a:t>manage</a:t>
            </a:r>
            <a:r>
              <a:rPr kumimoji="1" lang="ja-JP" altLang="en-US" sz="1200" dirty="0">
                <a:latin typeface="+mn-ea"/>
              </a:rPr>
              <a:t>」という単語は、</a:t>
            </a:r>
            <a:r>
              <a:rPr lang="ja-JP" altLang="en-US" sz="1200" dirty="0">
                <a:latin typeface="+mn-ea"/>
              </a:rPr>
              <a:t>「どうにかして～する」、「うまく～する」という意味を持つ。</a:t>
            </a:r>
            <a:endParaRPr lang="en-US" altLang="ja-JP" sz="1200" dirty="0">
              <a:latin typeface="+mn-ea"/>
            </a:endParaRPr>
          </a:p>
        </p:txBody>
      </p:sp>
      <p:sp>
        <p:nvSpPr>
          <p:cNvPr id="26" name="矢印: 下 25">
            <a:extLst>
              <a:ext uri="{FF2B5EF4-FFF2-40B4-BE49-F238E27FC236}">
                <a16:creationId xmlns:a16="http://schemas.microsoft.com/office/drawing/2014/main" id="{2C210FCE-3AF4-C5A7-C880-19FFFE5EF725}"/>
              </a:ext>
            </a:extLst>
          </p:cNvPr>
          <p:cNvSpPr/>
          <p:nvPr/>
        </p:nvSpPr>
        <p:spPr>
          <a:xfrm>
            <a:off x="4589822" y="4109754"/>
            <a:ext cx="1512168" cy="714200"/>
          </a:xfrm>
          <a:prstGeom prst="downArrow">
            <a:avLst/>
          </a:prstGeom>
          <a:solidFill>
            <a:schemeClr val="tx2">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81863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ベスト50+ 困っている人 イラスト">
            <a:extLst>
              <a:ext uri="{FF2B5EF4-FFF2-40B4-BE49-F238E27FC236}">
                <a16:creationId xmlns:a16="http://schemas.microsoft.com/office/drawing/2014/main" id="{EB694F83-0A3D-056E-AF14-05B31F30DC1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044230" y="2123653"/>
            <a:ext cx="1647583" cy="1774284"/>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FD8CC2D2-2641-D0BA-F9A5-39A5541EA236}"/>
              </a:ext>
            </a:extLst>
          </p:cNvPr>
          <p:cNvSpPr txBox="1"/>
          <p:nvPr/>
        </p:nvSpPr>
        <p:spPr>
          <a:xfrm>
            <a:off x="9605164" y="2434178"/>
            <a:ext cx="492444" cy="369332"/>
          </a:xfrm>
          <a:prstGeom prst="rect">
            <a:avLst/>
          </a:prstGeom>
          <a:noFill/>
        </p:spPr>
        <p:txBody>
          <a:bodyPr wrap="none" rtlCol="0">
            <a:spAutoFit/>
          </a:bodyPr>
          <a:lstStyle/>
          <a:p>
            <a:pPr algn="ctr"/>
            <a:r>
              <a:rPr lang="en-US" altLang="ja-JP" sz="1800" b="1" dirty="0">
                <a:solidFill>
                  <a:schemeClr val="bg1"/>
                </a:solidFill>
              </a:rPr>
              <a:t>SV</a:t>
            </a:r>
            <a:endParaRPr kumimoji="1" lang="ja-JP" altLang="en-US" sz="1800" b="1" dirty="0">
              <a:solidFill>
                <a:schemeClr val="bg1"/>
              </a:solidFill>
            </a:endParaRPr>
          </a:p>
        </p:txBody>
      </p:sp>
      <p:sp>
        <p:nvSpPr>
          <p:cNvPr id="5" name="テキスト ボックス 4"/>
          <p:cNvSpPr txBox="1"/>
          <p:nvPr/>
        </p:nvSpPr>
        <p:spPr>
          <a:xfrm>
            <a:off x="9615763" y="137660"/>
            <a:ext cx="415498" cy="253916"/>
          </a:xfrm>
          <a:prstGeom prst="rect">
            <a:avLst/>
          </a:prstGeom>
          <a:noFill/>
        </p:spPr>
        <p:txBody>
          <a:bodyPr wrap="none" rtlCol="0">
            <a:spAutoFit/>
          </a:bodyPr>
          <a:lstStyle/>
          <a:p>
            <a:pPr algn="r"/>
            <a:r>
              <a:rPr lang="en-US" altLang="ja-JP" sz="1050" b="1" dirty="0">
                <a:solidFill>
                  <a:prstClr val="black"/>
                </a:solidFill>
              </a:rPr>
              <a:t>P.</a:t>
            </a:r>
            <a:fld id="{1A911FFB-D0F9-4964-B067-24CABDD2139B}" type="slidenum">
              <a:rPr lang="en-US" altLang="ja-JP" sz="1050" b="1">
                <a:solidFill>
                  <a:prstClr val="black"/>
                </a:solidFill>
              </a:rPr>
              <a:pPr algn="r"/>
              <a:t>2</a:t>
            </a:fld>
            <a:endParaRPr lang="ja-JP" altLang="en-US" sz="1050" b="1" dirty="0">
              <a:solidFill>
                <a:prstClr val="black"/>
              </a:solidFill>
            </a:endParaRPr>
          </a:p>
        </p:txBody>
      </p:sp>
      <p:sp>
        <p:nvSpPr>
          <p:cNvPr id="7" name="テキスト ボックス 6"/>
          <p:cNvSpPr txBox="1"/>
          <p:nvPr/>
        </p:nvSpPr>
        <p:spPr>
          <a:xfrm>
            <a:off x="89322" y="524105"/>
            <a:ext cx="4951997" cy="369332"/>
          </a:xfrm>
          <a:prstGeom prst="rect">
            <a:avLst/>
          </a:prstGeom>
          <a:noFill/>
        </p:spPr>
        <p:txBody>
          <a:bodyPr wrap="none" rtlCol="0">
            <a:spAutoFit/>
          </a:bodyPr>
          <a:lstStyle/>
          <a:p>
            <a:r>
              <a:rPr lang="ja-JP" altLang="en-US" sz="1800" dirty="0">
                <a:solidFill>
                  <a:prstClr val="black"/>
                </a:solidFill>
                <a:latin typeface="+mn-ea"/>
              </a:rPr>
              <a:t>３．組織方針の転換時におけるマネジメントの課題</a:t>
            </a:r>
            <a:endParaRPr lang="en-US" altLang="ja-JP" sz="1800" dirty="0">
              <a:solidFill>
                <a:prstClr val="black"/>
              </a:solidFill>
              <a:latin typeface="+mn-ea"/>
            </a:endParaRPr>
          </a:p>
        </p:txBody>
      </p:sp>
      <p:sp>
        <p:nvSpPr>
          <p:cNvPr id="6" name="正方形/長方形 5">
            <a:extLst>
              <a:ext uri="{FF2B5EF4-FFF2-40B4-BE49-F238E27FC236}">
                <a16:creationId xmlns:a16="http://schemas.microsoft.com/office/drawing/2014/main" id="{43362C07-FAE1-F75E-37F5-841779BAFCAD}"/>
              </a:ext>
            </a:extLst>
          </p:cNvPr>
          <p:cNvSpPr/>
          <p:nvPr/>
        </p:nvSpPr>
        <p:spPr>
          <a:xfrm>
            <a:off x="294428" y="1761771"/>
            <a:ext cx="1271058" cy="1920219"/>
          </a:xfrm>
          <a:prstGeom prst="rect">
            <a:avLst/>
          </a:prstGeom>
          <a:solidFill>
            <a:schemeClr val="tx2">
              <a:lumMod val="50000"/>
            </a:schemeClr>
          </a:solidFill>
          <a:ln>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800" dirty="0">
                <a:solidFill>
                  <a:schemeClr val="bg1"/>
                </a:solidFill>
                <a:latin typeface="+mn-ea"/>
              </a:rPr>
              <a:t>SV</a:t>
            </a:r>
            <a:r>
              <a:rPr kumimoji="1" lang="ja-JP" altLang="en-US" sz="1800" dirty="0">
                <a:solidFill>
                  <a:schemeClr val="bg1"/>
                </a:solidFill>
                <a:latin typeface="+mn-ea"/>
              </a:rPr>
              <a:t>（</a:t>
            </a:r>
            <a:r>
              <a:rPr kumimoji="1" lang="en-US" altLang="ja-JP" sz="1800" dirty="0">
                <a:solidFill>
                  <a:schemeClr val="bg1"/>
                </a:solidFill>
                <a:latin typeface="+mn-ea"/>
              </a:rPr>
              <a:t>CCM</a:t>
            </a:r>
            <a:r>
              <a:rPr kumimoji="1" lang="ja-JP" altLang="en-US" sz="1800" dirty="0">
                <a:solidFill>
                  <a:schemeClr val="bg1"/>
                </a:solidFill>
                <a:latin typeface="+mn-ea"/>
              </a:rPr>
              <a:t>）の</a:t>
            </a:r>
            <a:endParaRPr kumimoji="1" lang="en-US" altLang="ja-JP" sz="1800" dirty="0">
              <a:solidFill>
                <a:schemeClr val="bg1"/>
              </a:solidFill>
              <a:latin typeface="+mn-ea"/>
            </a:endParaRPr>
          </a:p>
          <a:p>
            <a:pPr algn="ctr"/>
            <a:r>
              <a:rPr lang="ja-JP" altLang="en-US" sz="1800" dirty="0">
                <a:solidFill>
                  <a:schemeClr val="bg1"/>
                </a:solidFill>
                <a:latin typeface="+mn-ea"/>
              </a:rPr>
              <a:t>心理・状態</a:t>
            </a:r>
            <a:endParaRPr lang="en-US" altLang="ja-JP" sz="1800" dirty="0">
              <a:solidFill>
                <a:schemeClr val="bg1"/>
              </a:solidFill>
              <a:latin typeface="+mn-ea"/>
            </a:endParaRPr>
          </a:p>
        </p:txBody>
      </p:sp>
      <p:sp>
        <p:nvSpPr>
          <p:cNvPr id="15" name="テキスト ボックス 14">
            <a:extLst>
              <a:ext uri="{FF2B5EF4-FFF2-40B4-BE49-F238E27FC236}">
                <a16:creationId xmlns:a16="http://schemas.microsoft.com/office/drawing/2014/main" id="{1A8E85DD-6B13-E832-BF61-82D3419035F6}"/>
              </a:ext>
            </a:extLst>
          </p:cNvPr>
          <p:cNvSpPr txBox="1"/>
          <p:nvPr/>
        </p:nvSpPr>
        <p:spPr>
          <a:xfrm>
            <a:off x="161330" y="1298699"/>
            <a:ext cx="8238153" cy="338554"/>
          </a:xfrm>
          <a:prstGeom prst="rect">
            <a:avLst/>
          </a:prstGeom>
          <a:noFill/>
        </p:spPr>
        <p:txBody>
          <a:bodyPr wrap="none" rtlCol="0">
            <a:spAutoFit/>
          </a:bodyPr>
          <a:lstStyle/>
          <a:p>
            <a:r>
              <a:rPr kumimoji="1" lang="ja-JP" altLang="en-US" sz="1600" dirty="0"/>
              <a:t>“会社からホスピタリティ提案（感動の提供）の推進を求められているのは分かっているものの・・・</a:t>
            </a:r>
          </a:p>
        </p:txBody>
      </p:sp>
      <p:sp>
        <p:nvSpPr>
          <p:cNvPr id="16" name="テキスト ボックス 15">
            <a:extLst>
              <a:ext uri="{FF2B5EF4-FFF2-40B4-BE49-F238E27FC236}">
                <a16:creationId xmlns:a16="http://schemas.microsoft.com/office/drawing/2014/main" id="{E5FE1918-6376-C91A-F812-F9E1586F628E}"/>
              </a:ext>
            </a:extLst>
          </p:cNvPr>
          <p:cNvSpPr txBox="1"/>
          <p:nvPr/>
        </p:nvSpPr>
        <p:spPr>
          <a:xfrm>
            <a:off x="1565486" y="1727609"/>
            <a:ext cx="8844746" cy="1954381"/>
          </a:xfrm>
          <a:prstGeom prst="rect">
            <a:avLst/>
          </a:prstGeom>
          <a:noFill/>
        </p:spPr>
        <p:txBody>
          <a:bodyPr wrap="square" rtlCol="0">
            <a:spAutoFit/>
          </a:bodyPr>
          <a:lstStyle/>
          <a:p>
            <a:pPr marL="285750" indent="-285750">
              <a:spcBef>
                <a:spcPts val="600"/>
              </a:spcBef>
              <a:buFont typeface="Wingdings" panose="05000000000000000000" pitchFamily="2" charset="2"/>
              <a:buChar char="ü"/>
            </a:pPr>
            <a:r>
              <a:rPr kumimoji="1" lang="ja-JP" altLang="en-US" sz="1600" dirty="0">
                <a:solidFill>
                  <a:schemeClr val="tx2"/>
                </a:solidFill>
                <a:latin typeface="+mn-ea"/>
              </a:rPr>
              <a:t>提案にネガティブな</a:t>
            </a:r>
            <a:r>
              <a:rPr kumimoji="1" lang="en-US" altLang="ja-JP" sz="1600" dirty="0">
                <a:solidFill>
                  <a:schemeClr val="tx2"/>
                </a:solidFill>
                <a:latin typeface="+mn-ea"/>
              </a:rPr>
              <a:t>CM</a:t>
            </a:r>
            <a:r>
              <a:rPr kumimoji="1" lang="ja-JP" altLang="en-US" sz="1600" dirty="0">
                <a:solidFill>
                  <a:schemeClr val="tx2"/>
                </a:solidFill>
                <a:latin typeface="+mn-ea"/>
              </a:rPr>
              <a:t>に対して、どう動機付けを行えばよいかが分からない</a:t>
            </a:r>
            <a:endParaRPr lang="en-US" altLang="ja-JP" sz="1600" dirty="0">
              <a:solidFill>
                <a:schemeClr val="tx2"/>
              </a:solidFill>
              <a:latin typeface="+mn-ea"/>
            </a:endParaRPr>
          </a:p>
          <a:p>
            <a:pPr marL="285750" indent="-285750">
              <a:spcBef>
                <a:spcPts val="600"/>
              </a:spcBef>
              <a:buFont typeface="Wingdings" panose="05000000000000000000" pitchFamily="2" charset="2"/>
              <a:buChar char="ü"/>
            </a:pPr>
            <a:r>
              <a:rPr lang="ja-JP" altLang="en-US" sz="1600" dirty="0">
                <a:solidFill>
                  <a:schemeClr val="tx2"/>
                </a:solidFill>
                <a:latin typeface="+mn-ea"/>
              </a:rPr>
              <a:t>応対時間と提案量のバランスが自分の中でも整理できていない</a:t>
            </a:r>
            <a:endParaRPr lang="en-US" altLang="ja-JP" sz="1600" dirty="0">
              <a:solidFill>
                <a:schemeClr val="tx2"/>
              </a:solidFill>
              <a:latin typeface="+mn-ea"/>
            </a:endParaRPr>
          </a:p>
          <a:p>
            <a:pPr marL="285750" indent="-285750">
              <a:spcBef>
                <a:spcPts val="600"/>
              </a:spcBef>
              <a:buFont typeface="Wingdings" panose="05000000000000000000" pitchFamily="2" charset="2"/>
              <a:buChar char="ü"/>
            </a:pPr>
            <a:r>
              <a:rPr lang="ja-JP" altLang="en-US" sz="1600" dirty="0">
                <a:solidFill>
                  <a:schemeClr val="tx2"/>
                </a:solidFill>
                <a:latin typeface="+mn-ea"/>
              </a:rPr>
              <a:t>成約に至らなかった</a:t>
            </a:r>
            <a:r>
              <a:rPr lang="en-US" altLang="ja-JP" sz="1600" dirty="0">
                <a:solidFill>
                  <a:schemeClr val="tx2"/>
                </a:solidFill>
                <a:latin typeface="+mn-ea"/>
              </a:rPr>
              <a:t>CM</a:t>
            </a:r>
            <a:r>
              <a:rPr lang="ja-JP" altLang="en-US" sz="1600" dirty="0">
                <a:solidFill>
                  <a:schemeClr val="tx2"/>
                </a:solidFill>
                <a:latin typeface="+mn-ea"/>
              </a:rPr>
              <a:t>にモチベーションを維持させる、再チャレンジさせるのが難しい</a:t>
            </a:r>
            <a:endParaRPr kumimoji="1" lang="en-US" altLang="ja-JP" sz="1600" dirty="0">
              <a:solidFill>
                <a:schemeClr val="tx2"/>
              </a:solidFill>
              <a:latin typeface="+mn-ea"/>
            </a:endParaRPr>
          </a:p>
          <a:p>
            <a:pPr marL="285750" indent="-285750">
              <a:spcBef>
                <a:spcPts val="600"/>
              </a:spcBef>
              <a:buFont typeface="Wingdings" panose="05000000000000000000" pitchFamily="2" charset="2"/>
              <a:buChar char="ü"/>
            </a:pPr>
            <a:r>
              <a:rPr lang="en-US" altLang="ja-JP" sz="1600" dirty="0">
                <a:solidFill>
                  <a:schemeClr val="tx2"/>
                </a:solidFill>
                <a:latin typeface="+mn-ea"/>
              </a:rPr>
              <a:t>KPI</a:t>
            </a:r>
            <a:r>
              <a:rPr lang="ja-JP" altLang="en-US" sz="1600" dirty="0">
                <a:solidFill>
                  <a:schemeClr val="tx2"/>
                </a:solidFill>
                <a:latin typeface="+mn-ea"/>
              </a:rPr>
              <a:t>（ヒアリング成功、提案実施）をダメ出しのネタにしか使えていない</a:t>
            </a:r>
            <a:endParaRPr kumimoji="1" lang="en-US" altLang="ja-JP" sz="1600" dirty="0">
              <a:solidFill>
                <a:schemeClr val="tx2"/>
              </a:solidFill>
              <a:latin typeface="+mn-ea"/>
            </a:endParaRPr>
          </a:p>
          <a:p>
            <a:pPr marL="285750" indent="-285750">
              <a:spcBef>
                <a:spcPts val="600"/>
              </a:spcBef>
              <a:buFont typeface="Wingdings" panose="05000000000000000000" pitchFamily="2" charset="2"/>
              <a:buChar char="ü"/>
            </a:pPr>
            <a:r>
              <a:rPr kumimoji="1" lang="ja-JP" altLang="en-US" sz="1600" dirty="0">
                <a:solidFill>
                  <a:schemeClr val="tx2"/>
                </a:solidFill>
                <a:latin typeface="+mn-ea"/>
              </a:rPr>
              <a:t>そもそも自身も提案が上手いわけではなく、どうアドバイスすればよいのか分からない</a:t>
            </a:r>
            <a:endParaRPr kumimoji="1" lang="en-US" altLang="ja-JP" sz="1600" dirty="0">
              <a:solidFill>
                <a:schemeClr val="tx2"/>
              </a:solidFill>
              <a:latin typeface="+mn-ea"/>
            </a:endParaRPr>
          </a:p>
          <a:p>
            <a:pPr marL="285750" indent="-285750">
              <a:spcBef>
                <a:spcPts val="600"/>
              </a:spcBef>
              <a:buFont typeface="Wingdings" panose="05000000000000000000" pitchFamily="2" charset="2"/>
              <a:buChar char="ü"/>
            </a:pPr>
            <a:r>
              <a:rPr lang="ja-JP" altLang="en-US" sz="1600" dirty="0">
                <a:solidFill>
                  <a:schemeClr val="tx2"/>
                </a:solidFill>
                <a:latin typeface="+mn-ea"/>
              </a:rPr>
              <a:t>どのようにホスピタリティ提案を推進、強化していけばよいか具体的な戦略が分からない</a:t>
            </a:r>
            <a:endParaRPr kumimoji="1" lang="ja-JP" altLang="en-US" sz="1600" dirty="0">
              <a:solidFill>
                <a:schemeClr val="tx2"/>
              </a:solidFill>
              <a:latin typeface="+mn-ea"/>
            </a:endParaRPr>
          </a:p>
        </p:txBody>
      </p:sp>
      <p:sp>
        <p:nvSpPr>
          <p:cNvPr id="11" name="矢印: 下 10">
            <a:extLst>
              <a:ext uri="{FF2B5EF4-FFF2-40B4-BE49-F238E27FC236}">
                <a16:creationId xmlns:a16="http://schemas.microsoft.com/office/drawing/2014/main" id="{C63DC9D4-D6A9-1EAA-E450-55B5A87B7078}"/>
              </a:ext>
            </a:extLst>
          </p:cNvPr>
          <p:cNvSpPr/>
          <p:nvPr/>
        </p:nvSpPr>
        <p:spPr>
          <a:xfrm>
            <a:off x="4589822" y="3811824"/>
            <a:ext cx="1512168" cy="358320"/>
          </a:xfrm>
          <a:prstGeom prst="downArrow">
            <a:avLst/>
          </a:prstGeom>
          <a:solidFill>
            <a:schemeClr val="tx2">
              <a:lumMod val="50000"/>
            </a:schemeClr>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44E86202-94F8-7147-262F-C7A033E110AB}"/>
              </a:ext>
            </a:extLst>
          </p:cNvPr>
          <p:cNvSpPr txBox="1"/>
          <p:nvPr/>
        </p:nvSpPr>
        <p:spPr>
          <a:xfrm>
            <a:off x="990201" y="4283893"/>
            <a:ext cx="8711409" cy="707886"/>
          </a:xfrm>
          <a:prstGeom prst="rect">
            <a:avLst/>
          </a:prstGeom>
          <a:noFill/>
        </p:spPr>
        <p:txBody>
          <a:bodyPr wrap="square" rtlCol="0">
            <a:spAutoFit/>
          </a:bodyPr>
          <a:lstStyle/>
          <a:p>
            <a:pPr algn="ctr"/>
            <a:r>
              <a:rPr lang="ja-JP" altLang="en-US" sz="2000" dirty="0">
                <a:solidFill>
                  <a:schemeClr val="accent1"/>
                </a:solidFill>
                <a:latin typeface="+mn-ea"/>
              </a:rPr>
              <a:t>本研修を通じて、組織方針の転換（ホスピタリティ提案推進）に伴い、</a:t>
            </a:r>
            <a:endParaRPr lang="en-US" altLang="ja-JP" sz="2000" dirty="0">
              <a:solidFill>
                <a:schemeClr val="accent1"/>
              </a:solidFill>
              <a:latin typeface="+mn-ea"/>
            </a:endParaRPr>
          </a:p>
          <a:p>
            <a:pPr algn="ctr"/>
            <a:r>
              <a:rPr lang="ja-JP" altLang="en-US" sz="2000" dirty="0">
                <a:solidFill>
                  <a:schemeClr val="accent1"/>
                </a:solidFill>
                <a:latin typeface="+mn-ea"/>
              </a:rPr>
              <a:t>現場リーダーに求められる舵取りの手法、スキルを学習、実践して頂きます。</a:t>
            </a:r>
            <a:endParaRPr lang="en-US" altLang="ja-JP" sz="2000" dirty="0">
              <a:solidFill>
                <a:schemeClr val="accent1"/>
              </a:solidFill>
              <a:latin typeface="+mn-ea"/>
            </a:endParaRPr>
          </a:p>
        </p:txBody>
      </p:sp>
      <p:pic>
        <p:nvPicPr>
          <p:cNvPr id="29" name="図 28">
            <a:extLst>
              <a:ext uri="{FF2B5EF4-FFF2-40B4-BE49-F238E27FC236}">
                <a16:creationId xmlns:a16="http://schemas.microsoft.com/office/drawing/2014/main" id="{45D80AD8-87A6-A1A3-88E2-3941D7C0CE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60965" y="5040924"/>
            <a:ext cx="7369883" cy="2267305"/>
          </a:xfrm>
          <a:prstGeom prst="rect">
            <a:avLst/>
          </a:prstGeom>
        </p:spPr>
      </p:pic>
    </p:spTree>
    <p:extLst>
      <p:ext uri="{BB962C8B-B14F-4D97-AF65-F5344CB8AC3E}">
        <p14:creationId xmlns:p14="http://schemas.microsoft.com/office/powerpoint/2010/main" val="3730153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9615763" y="137660"/>
            <a:ext cx="415498" cy="253916"/>
          </a:xfrm>
          <a:prstGeom prst="rect">
            <a:avLst/>
          </a:prstGeom>
          <a:noFill/>
        </p:spPr>
        <p:txBody>
          <a:bodyPr wrap="none" rtlCol="0">
            <a:spAutoFit/>
          </a:bodyPr>
          <a:lstStyle/>
          <a:p>
            <a:pPr algn="r"/>
            <a:r>
              <a:rPr lang="en-US" altLang="ja-JP" sz="1050" b="1" dirty="0">
                <a:solidFill>
                  <a:prstClr val="black"/>
                </a:solidFill>
              </a:rPr>
              <a:t>P.</a:t>
            </a:r>
            <a:fld id="{1A911FFB-D0F9-4964-B067-24CABDD2139B}" type="slidenum">
              <a:rPr lang="en-US" altLang="ja-JP" sz="1050" b="1">
                <a:solidFill>
                  <a:prstClr val="black"/>
                </a:solidFill>
              </a:rPr>
              <a:pPr algn="r"/>
              <a:t>3</a:t>
            </a:fld>
            <a:endParaRPr lang="ja-JP" altLang="en-US" sz="1050" b="1" dirty="0">
              <a:solidFill>
                <a:prstClr val="black"/>
              </a:solidFill>
            </a:endParaRPr>
          </a:p>
        </p:txBody>
      </p:sp>
      <p:sp>
        <p:nvSpPr>
          <p:cNvPr id="7" name="テキスト ボックス 6"/>
          <p:cNvSpPr txBox="1"/>
          <p:nvPr/>
        </p:nvSpPr>
        <p:spPr>
          <a:xfrm>
            <a:off x="89322" y="524105"/>
            <a:ext cx="1879041" cy="369332"/>
          </a:xfrm>
          <a:prstGeom prst="rect">
            <a:avLst/>
          </a:prstGeom>
          <a:noFill/>
        </p:spPr>
        <p:txBody>
          <a:bodyPr wrap="none" rtlCol="0">
            <a:spAutoFit/>
          </a:bodyPr>
          <a:lstStyle/>
          <a:p>
            <a:r>
              <a:rPr lang="ja-JP" altLang="en-US" sz="1800" dirty="0">
                <a:solidFill>
                  <a:prstClr val="black"/>
                </a:solidFill>
                <a:latin typeface="+mn-ea"/>
              </a:rPr>
              <a:t>４．本研修の骨子</a:t>
            </a:r>
            <a:endParaRPr lang="en-US" altLang="ja-JP" sz="1800" dirty="0">
              <a:solidFill>
                <a:prstClr val="black"/>
              </a:solidFill>
              <a:latin typeface="+mn-ea"/>
            </a:endParaRPr>
          </a:p>
        </p:txBody>
      </p:sp>
      <p:sp>
        <p:nvSpPr>
          <p:cNvPr id="3" name="正方形/長方形 2">
            <a:extLst>
              <a:ext uri="{FF2B5EF4-FFF2-40B4-BE49-F238E27FC236}">
                <a16:creationId xmlns:a16="http://schemas.microsoft.com/office/drawing/2014/main" id="{692E63E1-880E-E545-223B-0BE51CC35B24}"/>
              </a:ext>
            </a:extLst>
          </p:cNvPr>
          <p:cNvSpPr/>
          <p:nvPr/>
        </p:nvSpPr>
        <p:spPr>
          <a:xfrm>
            <a:off x="6189087" y="1819843"/>
            <a:ext cx="4341395" cy="314320"/>
          </a:xfrm>
          <a:prstGeom prst="rect">
            <a:avLst/>
          </a:prstGeom>
          <a:solidFill>
            <a:schemeClr val="tx2">
              <a:lumMod val="50000"/>
            </a:schemeClr>
          </a:solidFill>
          <a:ln w="12700" cap="flat" cmpd="sng" algn="ctr">
            <a:solidFill>
              <a:schemeClr val="tx2">
                <a:lumMod val="50000"/>
              </a:scheme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ja-JP" sz="1800" b="0" i="0" u="none" strike="noStrike" kern="0" cap="none" spc="0" normalizeH="0" baseline="0" noProof="0" dirty="0">
                <a:ln>
                  <a:noFill/>
                </a:ln>
                <a:solidFill>
                  <a:prstClr val="white"/>
                </a:solidFill>
                <a:effectLst/>
                <a:uLnTx/>
                <a:uFillTx/>
                <a:latin typeface="+mn-ea"/>
                <a:cs typeface="+mn-cs"/>
              </a:rPr>
              <a:t>CCM</a:t>
            </a:r>
            <a:endParaRPr kumimoji="0" lang="ja-JP" altLang="en-US" sz="1800" b="0" i="0" u="none" strike="noStrike" kern="0" cap="none" spc="0" normalizeH="0" baseline="0" noProof="0" dirty="0">
              <a:ln>
                <a:noFill/>
              </a:ln>
              <a:solidFill>
                <a:prstClr val="white"/>
              </a:solidFill>
              <a:effectLst/>
              <a:uLnTx/>
              <a:uFillTx/>
              <a:latin typeface="+mn-ea"/>
              <a:cs typeface="+mn-cs"/>
            </a:endParaRPr>
          </a:p>
        </p:txBody>
      </p:sp>
      <p:sp>
        <p:nvSpPr>
          <p:cNvPr id="4" name="正方形/長方形 3">
            <a:extLst>
              <a:ext uri="{FF2B5EF4-FFF2-40B4-BE49-F238E27FC236}">
                <a16:creationId xmlns:a16="http://schemas.microsoft.com/office/drawing/2014/main" id="{55729EDA-E44E-7692-37D0-4B5C3254185F}"/>
              </a:ext>
            </a:extLst>
          </p:cNvPr>
          <p:cNvSpPr/>
          <p:nvPr/>
        </p:nvSpPr>
        <p:spPr>
          <a:xfrm>
            <a:off x="1621889" y="1819650"/>
            <a:ext cx="4359856" cy="316549"/>
          </a:xfrm>
          <a:prstGeom prst="rect">
            <a:avLst/>
          </a:prstGeom>
          <a:solidFill>
            <a:schemeClr val="tx2">
              <a:lumMod val="50000"/>
            </a:schemeClr>
          </a:solidFill>
          <a:ln w="12700" cap="flat" cmpd="sng" algn="ctr">
            <a:solidFill>
              <a:schemeClr val="tx2">
                <a:lumMod val="50000"/>
              </a:scheme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ja-JP" sz="1800" b="0" i="0" u="none" strike="noStrike" kern="0" cap="none" spc="0" normalizeH="0" baseline="0" noProof="0" dirty="0">
                <a:ln>
                  <a:noFill/>
                </a:ln>
                <a:solidFill>
                  <a:prstClr val="white"/>
                </a:solidFill>
                <a:effectLst/>
                <a:uLnTx/>
                <a:uFillTx/>
                <a:latin typeface="+mn-ea"/>
                <a:cs typeface="+mn-cs"/>
              </a:rPr>
              <a:t>SV</a:t>
            </a:r>
            <a:endParaRPr kumimoji="0" lang="ja-JP" altLang="en-US" sz="1800" b="0" i="0" u="none" strike="noStrike" kern="0" cap="none" spc="0" normalizeH="0" baseline="0" noProof="0" dirty="0">
              <a:ln>
                <a:noFill/>
              </a:ln>
              <a:solidFill>
                <a:prstClr val="white"/>
              </a:solidFill>
              <a:effectLst/>
              <a:uLnTx/>
              <a:uFillTx/>
              <a:latin typeface="+mn-ea"/>
              <a:cs typeface="+mn-cs"/>
            </a:endParaRPr>
          </a:p>
        </p:txBody>
      </p:sp>
      <p:sp>
        <p:nvSpPr>
          <p:cNvPr id="8" name="正方形/長方形 7">
            <a:extLst>
              <a:ext uri="{FF2B5EF4-FFF2-40B4-BE49-F238E27FC236}">
                <a16:creationId xmlns:a16="http://schemas.microsoft.com/office/drawing/2014/main" id="{3F20A5C9-A631-3AA8-8FF6-B160DBB9A6A4}"/>
              </a:ext>
            </a:extLst>
          </p:cNvPr>
          <p:cNvSpPr/>
          <p:nvPr/>
        </p:nvSpPr>
        <p:spPr>
          <a:xfrm>
            <a:off x="1625343" y="2231070"/>
            <a:ext cx="4359856" cy="560454"/>
          </a:xfrm>
          <a:prstGeom prst="rect">
            <a:avLst/>
          </a:prstGeom>
          <a:solidFill>
            <a:sysClr val="window" lastClr="FFFFFF"/>
          </a:solidFill>
          <a:ln w="12700" cap="flat" cmpd="sng" algn="ctr">
            <a:solidFill>
              <a:srgbClr val="4472C4">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ja-JP" sz="1600" b="0" i="0" u="none" strike="noStrike" kern="0" cap="none" spc="0" normalizeH="0" baseline="0" noProof="0" dirty="0">
                <a:ln>
                  <a:noFill/>
                </a:ln>
                <a:solidFill>
                  <a:prstClr val="black"/>
                </a:solidFill>
                <a:effectLst/>
                <a:uLnTx/>
                <a:uFillTx/>
                <a:latin typeface="+mn-ea"/>
                <a:cs typeface="+mn-cs"/>
              </a:rPr>
              <a:t>CM</a:t>
            </a:r>
            <a:r>
              <a:rPr kumimoji="0" lang="ja-JP" altLang="en-US" sz="1600" b="0" i="0" u="none" strike="noStrike" kern="0" cap="none" spc="0" normalizeH="0" baseline="0" noProof="0" dirty="0">
                <a:ln>
                  <a:noFill/>
                </a:ln>
                <a:solidFill>
                  <a:prstClr val="black"/>
                </a:solidFill>
                <a:effectLst/>
                <a:uLnTx/>
                <a:uFillTx/>
                <a:latin typeface="+mn-ea"/>
                <a:cs typeface="+mn-cs"/>
              </a:rPr>
              <a:t>へ</a:t>
            </a:r>
            <a:r>
              <a:rPr kumimoji="0" lang="ja-JP" altLang="en-US" sz="1600" b="0" i="0" u="none" strike="noStrike" kern="0" cap="none" spc="0" normalizeH="0" baseline="0" noProof="0" dirty="0">
                <a:ln>
                  <a:noFill/>
                </a:ln>
                <a:solidFill>
                  <a:srgbClr val="FF0000"/>
                </a:solidFill>
                <a:effectLst/>
                <a:uLnTx/>
                <a:uFillTx/>
                <a:latin typeface="+mn-ea"/>
                <a:cs typeface="+mn-cs"/>
              </a:rPr>
              <a:t>リアルタイムに効果的な</a:t>
            </a:r>
            <a:r>
              <a:rPr kumimoji="0" lang="ja-JP" altLang="en-US" sz="1600" b="0" i="0" u="none" strike="noStrike" kern="0" cap="none" spc="0" normalizeH="0" baseline="0" noProof="0" dirty="0">
                <a:ln>
                  <a:noFill/>
                </a:ln>
                <a:solidFill>
                  <a:prstClr val="black"/>
                </a:solidFill>
                <a:effectLst/>
                <a:uLnTx/>
                <a:uFillTx/>
                <a:latin typeface="+mn-ea"/>
                <a:cs typeface="+mn-cs"/>
              </a:rPr>
              <a:t>指導ができる</a:t>
            </a:r>
            <a:endParaRPr kumimoji="0" lang="en-US" altLang="ja-JP" sz="1600" b="0" i="0" u="none" strike="noStrike" kern="0" cap="none" spc="0" normalizeH="0" baseline="0" noProof="0" dirty="0">
              <a:ln>
                <a:noFill/>
              </a:ln>
              <a:solidFill>
                <a:prstClr val="black"/>
              </a:solidFill>
              <a:effectLst/>
              <a:uLnTx/>
              <a:uFillTx/>
              <a:latin typeface="+mn-ea"/>
              <a:cs typeface="+mn-cs"/>
            </a:endParaRPr>
          </a:p>
        </p:txBody>
      </p:sp>
      <p:sp>
        <p:nvSpPr>
          <p:cNvPr id="10" name="正方形/長方形 9">
            <a:extLst>
              <a:ext uri="{FF2B5EF4-FFF2-40B4-BE49-F238E27FC236}">
                <a16:creationId xmlns:a16="http://schemas.microsoft.com/office/drawing/2014/main" id="{18E3CF9B-467D-B6A5-7994-2814038333C2}"/>
              </a:ext>
            </a:extLst>
          </p:cNvPr>
          <p:cNvSpPr/>
          <p:nvPr/>
        </p:nvSpPr>
        <p:spPr>
          <a:xfrm>
            <a:off x="6170627" y="2231304"/>
            <a:ext cx="4359855" cy="560454"/>
          </a:xfrm>
          <a:prstGeom prst="rect">
            <a:avLst/>
          </a:prstGeom>
          <a:solidFill>
            <a:sysClr val="window" lastClr="FFFFFF"/>
          </a:solidFill>
          <a:ln w="12700" cap="flat" cmpd="sng" algn="ctr">
            <a:solidFill>
              <a:srgbClr val="4472C4">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prstClr val="black"/>
                </a:solidFill>
                <a:effectLst/>
                <a:uLnTx/>
                <a:uFillTx/>
                <a:latin typeface="+mn-ea"/>
                <a:cs typeface="+mn-cs"/>
              </a:rPr>
              <a:t>高い操作スキルを活用した</a:t>
            </a:r>
            <a:endParaRPr kumimoji="0" lang="en-US" altLang="ja-JP" sz="1600" b="0" i="0" u="none" strike="noStrike" kern="0" cap="none" spc="0" normalizeH="0" baseline="0" noProof="0" dirty="0">
              <a:ln>
                <a:noFill/>
              </a:ln>
              <a:solidFill>
                <a:prstClr val="black"/>
              </a:solidFill>
              <a:effectLst/>
              <a:uLnTx/>
              <a:uFillTx/>
              <a:latin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srgbClr val="FF0000"/>
                </a:solidFill>
                <a:effectLst/>
                <a:uLnTx/>
                <a:uFillTx/>
                <a:latin typeface="+mn-ea"/>
                <a:cs typeface="+mn-cs"/>
              </a:rPr>
              <a:t>サービス提案</a:t>
            </a:r>
            <a:r>
              <a:rPr kumimoji="0" lang="en-US" altLang="ja-JP" sz="1600" b="0" i="0" u="none" strike="noStrike" kern="0" cap="none" spc="0" normalizeH="0" baseline="0" noProof="0" dirty="0">
                <a:ln>
                  <a:noFill/>
                </a:ln>
                <a:solidFill>
                  <a:srgbClr val="FF0000"/>
                </a:solidFill>
                <a:effectLst/>
                <a:uLnTx/>
                <a:uFillTx/>
                <a:latin typeface="+mn-ea"/>
                <a:cs typeface="+mn-cs"/>
              </a:rPr>
              <a:t>(</a:t>
            </a:r>
            <a:r>
              <a:rPr kumimoji="0" lang="ja-JP" altLang="en-US" sz="1600" b="0" i="0" u="none" strike="noStrike" kern="0" cap="none" spc="0" normalizeH="0" baseline="0" noProof="0" dirty="0">
                <a:ln>
                  <a:noFill/>
                </a:ln>
                <a:solidFill>
                  <a:srgbClr val="FF0000"/>
                </a:solidFill>
                <a:effectLst/>
                <a:uLnTx/>
                <a:uFillTx/>
                <a:latin typeface="+mn-ea"/>
                <a:cs typeface="+mn-cs"/>
              </a:rPr>
              <a:t>の発想</a:t>
            </a:r>
            <a:r>
              <a:rPr kumimoji="0" lang="en-US" altLang="ja-JP" sz="1600" b="0" i="0" u="none" strike="noStrike" kern="0" cap="none" spc="0" normalizeH="0" baseline="0" noProof="0" dirty="0">
                <a:ln>
                  <a:noFill/>
                </a:ln>
                <a:solidFill>
                  <a:srgbClr val="FF0000"/>
                </a:solidFill>
                <a:effectLst/>
                <a:uLnTx/>
                <a:uFillTx/>
                <a:latin typeface="+mn-ea"/>
                <a:cs typeface="+mn-cs"/>
              </a:rPr>
              <a:t>)</a:t>
            </a:r>
            <a:r>
              <a:rPr kumimoji="0" lang="ja-JP" altLang="en-US" sz="1600" b="0" i="0" u="none" strike="noStrike" kern="0" cap="none" spc="0" normalizeH="0" baseline="0" noProof="0" dirty="0">
                <a:ln>
                  <a:noFill/>
                </a:ln>
                <a:solidFill>
                  <a:prstClr val="black"/>
                </a:solidFill>
                <a:effectLst/>
                <a:uLnTx/>
                <a:uFillTx/>
                <a:latin typeface="+mn-ea"/>
                <a:cs typeface="+mn-cs"/>
              </a:rPr>
              <a:t>ができる</a:t>
            </a:r>
          </a:p>
        </p:txBody>
      </p:sp>
      <p:sp>
        <p:nvSpPr>
          <p:cNvPr id="27" name="正方形/長方形 26">
            <a:extLst>
              <a:ext uri="{FF2B5EF4-FFF2-40B4-BE49-F238E27FC236}">
                <a16:creationId xmlns:a16="http://schemas.microsoft.com/office/drawing/2014/main" id="{B74B6150-87DA-9CB6-E003-AA85D2A34333}"/>
              </a:ext>
            </a:extLst>
          </p:cNvPr>
          <p:cNvSpPr/>
          <p:nvPr/>
        </p:nvSpPr>
        <p:spPr>
          <a:xfrm>
            <a:off x="246782" y="2230481"/>
            <a:ext cx="1294033" cy="560455"/>
          </a:xfrm>
          <a:prstGeom prst="rect">
            <a:avLst/>
          </a:prstGeom>
          <a:solidFill>
            <a:schemeClr val="tx2">
              <a:lumMod val="50000"/>
            </a:schemeClr>
          </a:solidFill>
          <a:ln w="12700" cap="flat" cmpd="sng" algn="ctr">
            <a:solidFill>
              <a:schemeClr val="tx2">
                <a:lumMod val="50000"/>
              </a:scheme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mn-ea"/>
                <a:cs typeface="+mn-cs"/>
              </a:rPr>
              <a:t>研修ゴール</a:t>
            </a:r>
            <a:endParaRPr kumimoji="0" lang="ja-JP" altLang="en-US" sz="1200" b="0" i="0" u="none" strike="noStrike" kern="0" cap="none" spc="0" normalizeH="0" baseline="0" noProof="0" dirty="0">
              <a:ln>
                <a:noFill/>
              </a:ln>
              <a:solidFill>
                <a:prstClr val="white"/>
              </a:solidFill>
              <a:effectLst/>
              <a:uLnTx/>
              <a:uFillTx/>
              <a:latin typeface="+mn-ea"/>
              <a:cs typeface="+mn-cs"/>
            </a:endParaRPr>
          </a:p>
        </p:txBody>
      </p:sp>
      <p:sp>
        <p:nvSpPr>
          <p:cNvPr id="54" name="正方形/長方形 53">
            <a:extLst>
              <a:ext uri="{FF2B5EF4-FFF2-40B4-BE49-F238E27FC236}">
                <a16:creationId xmlns:a16="http://schemas.microsoft.com/office/drawing/2014/main" id="{E13132B7-8648-8534-B790-9614566FD527}"/>
              </a:ext>
            </a:extLst>
          </p:cNvPr>
          <p:cNvSpPr/>
          <p:nvPr/>
        </p:nvSpPr>
        <p:spPr>
          <a:xfrm>
            <a:off x="237242" y="2887928"/>
            <a:ext cx="1294034" cy="1936025"/>
          </a:xfrm>
          <a:prstGeom prst="rect">
            <a:avLst/>
          </a:prstGeom>
          <a:solidFill>
            <a:schemeClr val="tx2">
              <a:lumMod val="50000"/>
            </a:schemeClr>
          </a:solidFill>
          <a:ln w="12700" cap="flat" cmpd="sng" algn="ctr">
            <a:solidFill>
              <a:schemeClr val="tx2">
                <a:lumMod val="50000"/>
              </a:scheme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white"/>
                </a:solidFill>
                <a:effectLst/>
                <a:uLnTx/>
                <a:uFillTx/>
                <a:latin typeface="+mn-ea"/>
                <a:cs typeface="+mn-cs"/>
              </a:rPr>
              <a:t>SV</a:t>
            </a:r>
            <a:r>
              <a:rPr kumimoji="0" lang="ja-JP" altLang="en-US" sz="1200" b="0" i="0" u="none" strike="noStrike" kern="0" cap="none" spc="0" normalizeH="0" baseline="0" noProof="0" dirty="0">
                <a:ln>
                  <a:noFill/>
                </a:ln>
                <a:solidFill>
                  <a:prstClr val="white"/>
                </a:solidFill>
                <a:effectLst/>
                <a:uLnTx/>
                <a:uFillTx/>
                <a:latin typeface="+mn-ea"/>
                <a:cs typeface="+mn-cs"/>
              </a:rPr>
              <a:t>・</a:t>
            </a:r>
            <a:r>
              <a:rPr kumimoji="0" lang="en-US" altLang="ja-JP" sz="1200" b="0" i="0" u="none" strike="noStrike" kern="0" cap="none" spc="0" normalizeH="0" baseline="0" noProof="0" dirty="0">
                <a:ln>
                  <a:noFill/>
                </a:ln>
                <a:solidFill>
                  <a:prstClr val="white"/>
                </a:solidFill>
                <a:effectLst/>
                <a:uLnTx/>
                <a:uFillTx/>
                <a:latin typeface="+mn-ea"/>
                <a:cs typeface="+mn-cs"/>
              </a:rPr>
              <a:t>CCM</a:t>
            </a:r>
            <a:r>
              <a:rPr kumimoji="0" lang="ja-JP" altLang="en-US" sz="1200" b="0" i="0" u="none" strike="noStrike" kern="0" cap="none" spc="0" normalizeH="0" baseline="0" noProof="0" dirty="0">
                <a:ln>
                  <a:noFill/>
                </a:ln>
                <a:solidFill>
                  <a:prstClr val="white"/>
                </a:solidFill>
                <a:effectLst/>
                <a:uLnTx/>
                <a:uFillTx/>
                <a:latin typeface="+mn-ea"/>
                <a:cs typeface="+mn-cs"/>
              </a:rPr>
              <a:t>双方が</a:t>
            </a:r>
            <a:endParaRPr kumimoji="0" lang="en-US" altLang="ja-JP" sz="1200" b="0" i="0" u="none" strike="noStrike" kern="0" cap="none" spc="0" normalizeH="0" baseline="0" noProof="0" dirty="0">
              <a:ln>
                <a:noFill/>
              </a:ln>
              <a:solidFill>
                <a:prstClr val="white"/>
              </a:solidFill>
              <a:effectLst/>
              <a:uLnTx/>
              <a:uFillTx/>
              <a:latin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white"/>
                </a:solidFill>
                <a:effectLst/>
                <a:uLnTx/>
                <a:uFillTx/>
                <a:latin typeface="+mn-ea"/>
                <a:cs typeface="+mn-cs"/>
              </a:rPr>
              <a:t>持ち合わせておくべき</a:t>
            </a:r>
            <a:endParaRPr kumimoji="0" lang="en-US" altLang="ja-JP" sz="1200" b="0" i="0" u="none" strike="noStrike" kern="0" cap="none" spc="0" normalizeH="0" baseline="0" noProof="0" dirty="0">
              <a:ln>
                <a:noFill/>
              </a:ln>
              <a:solidFill>
                <a:prstClr val="white"/>
              </a:solidFill>
              <a:effectLst/>
              <a:uLnTx/>
              <a:uFillTx/>
              <a:latin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white"/>
                </a:solidFill>
                <a:effectLst/>
                <a:uLnTx/>
                <a:uFillTx/>
                <a:latin typeface="+mn-ea"/>
                <a:cs typeface="+mn-cs"/>
              </a:rPr>
              <a:t>考え方・スキル</a:t>
            </a:r>
            <a:endParaRPr kumimoji="0" lang="en-US" altLang="ja-JP" sz="1200" b="0" i="0" u="none" strike="noStrike" kern="0" cap="none" spc="0" normalizeH="0" baseline="0" noProof="0" dirty="0">
              <a:ln>
                <a:noFill/>
              </a:ln>
              <a:solidFill>
                <a:prstClr val="white"/>
              </a:solidFill>
              <a:effectLst/>
              <a:uLnTx/>
              <a:uFillTx/>
              <a:latin typeface="+mn-ea"/>
              <a:cs typeface="+mn-cs"/>
            </a:endParaRPr>
          </a:p>
        </p:txBody>
      </p:sp>
      <p:sp>
        <p:nvSpPr>
          <p:cNvPr id="55" name="正方形/長方形 54">
            <a:extLst>
              <a:ext uri="{FF2B5EF4-FFF2-40B4-BE49-F238E27FC236}">
                <a16:creationId xmlns:a16="http://schemas.microsoft.com/office/drawing/2014/main" id="{C609C64B-69AC-A374-87C0-F5B93D6C4205}"/>
              </a:ext>
            </a:extLst>
          </p:cNvPr>
          <p:cNvSpPr/>
          <p:nvPr/>
        </p:nvSpPr>
        <p:spPr>
          <a:xfrm>
            <a:off x="237241" y="4920945"/>
            <a:ext cx="1303573" cy="2462741"/>
          </a:xfrm>
          <a:prstGeom prst="rect">
            <a:avLst/>
          </a:prstGeom>
          <a:solidFill>
            <a:schemeClr val="tx2">
              <a:lumMod val="50000"/>
            </a:schemeClr>
          </a:solidFill>
          <a:ln w="12700" cap="flat" cmpd="sng" algn="ctr">
            <a:solidFill>
              <a:schemeClr val="tx2">
                <a:lumMod val="50000"/>
              </a:scheme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white"/>
                </a:solidFill>
                <a:effectLst/>
                <a:uLnTx/>
                <a:uFillTx/>
                <a:latin typeface="+mn-ea"/>
                <a:cs typeface="+mn-cs"/>
              </a:rPr>
              <a:t>SV</a:t>
            </a:r>
            <a:r>
              <a:rPr kumimoji="0" lang="ja-JP" altLang="en-US" sz="1200" b="0" i="0" u="none" strike="noStrike" kern="0" cap="none" spc="0" normalizeH="0" baseline="0" noProof="0" dirty="0">
                <a:ln>
                  <a:noFill/>
                </a:ln>
                <a:solidFill>
                  <a:prstClr val="white"/>
                </a:solidFill>
                <a:effectLst/>
                <a:uLnTx/>
                <a:uFillTx/>
                <a:latin typeface="+mn-ea"/>
                <a:cs typeface="+mn-cs"/>
              </a:rPr>
              <a:t>が持ち合わせておくべきスキル</a:t>
            </a:r>
          </a:p>
        </p:txBody>
      </p:sp>
      <p:graphicFrame>
        <p:nvGraphicFramePr>
          <p:cNvPr id="57" name="表 57">
            <a:extLst>
              <a:ext uri="{FF2B5EF4-FFF2-40B4-BE49-F238E27FC236}">
                <a16:creationId xmlns:a16="http://schemas.microsoft.com/office/drawing/2014/main" id="{599DA485-EE94-B736-DEC8-1C496811224F}"/>
              </a:ext>
            </a:extLst>
          </p:cNvPr>
          <p:cNvGraphicFramePr>
            <a:graphicFrameLocks noGrp="1"/>
          </p:cNvGraphicFramePr>
          <p:nvPr>
            <p:extLst>
              <p:ext uri="{D42A27DB-BD31-4B8C-83A1-F6EECF244321}">
                <p14:modId xmlns:p14="http://schemas.microsoft.com/office/powerpoint/2010/main" val="3290762856"/>
              </p:ext>
            </p:extLst>
          </p:nvPr>
        </p:nvGraphicFramePr>
        <p:xfrm>
          <a:off x="1621889" y="2883672"/>
          <a:ext cx="8908593" cy="1936024"/>
        </p:xfrm>
        <a:graphic>
          <a:graphicData uri="http://schemas.openxmlformats.org/drawingml/2006/table">
            <a:tbl>
              <a:tblPr firstRow="1" bandRow="1">
                <a:tableStyleId>{5940675A-B579-460E-94D1-54222C63F5DA}</a:tableStyleId>
              </a:tblPr>
              <a:tblGrid>
                <a:gridCol w="267633">
                  <a:extLst>
                    <a:ext uri="{9D8B030D-6E8A-4147-A177-3AD203B41FA5}">
                      <a16:colId xmlns:a16="http://schemas.microsoft.com/office/drawing/2014/main" val="469912456"/>
                    </a:ext>
                  </a:extLst>
                </a:gridCol>
                <a:gridCol w="1836204">
                  <a:extLst>
                    <a:ext uri="{9D8B030D-6E8A-4147-A177-3AD203B41FA5}">
                      <a16:colId xmlns:a16="http://schemas.microsoft.com/office/drawing/2014/main" val="2915192307"/>
                    </a:ext>
                  </a:extLst>
                </a:gridCol>
                <a:gridCol w="6804756">
                  <a:extLst>
                    <a:ext uri="{9D8B030D-6E8A-4147-A177-3AD203B41FA5}">
                      <a16:colId xmlns:a16="http://schemas.microsoft.com/office/drawing/2014/main" val="2273435276"/>
                    </a:ext>
                  </a:extLst>
                </a:gridCol>
              </a:tblGrid>
              <a:tr h="509480">
                <a:tc>
                  <a:txBody>
                    <a:bodyPr/>
                    <a:lstStyle/>
                    <a:p>
                      <a:r>
                        <a:rPr kumimoji="1" lang="en-US" altLang="ja-JP" sz="1200" dirty="0"/>
                        <a:t>1</a:t>
                      </a:r>
                      <a:endParaRPr kumimoji="1" lang="ja-JP" altLang="en-US" sz="1200" dirty="0"/>
                    </a:p>
                  </a:txBody>
                  <a:tcPr anchor="ctr"/>
                </a:tc>
                <a:tc>
                  <a:txBody>
                    <a:bodyPr/>
                    <a:lstStyle/>
                    <a:p>
                      <a:pPr algn="ctr"/>
                      <a:r>
                        <a:rPr kumimoji="1" lang="ja-JP" altLang="en-US" sz="1200" dirty="0"/>
                        <a:t>提案に対する</a:t>
                      </a:r>
                      <a:endParaRPr kumimoji="1" lang="en-US" altLang="ja-JP" sz="1200" dirty="0"/>
                    </a:p>
                    <a:p>
                      <a:pPr algn="ctr"/>
                      <a:r>
                        <a:rPr kumimoji="1" lang="ja-JP" altLang="en-US" sz="1200" dirty="0"/>
                        <a:t>正しい考え方</a:t>
                      </a:r>
                    </a:p>
                  </a:txBody>
                  <a:tcPr anchor="ctr">
                    <a:solidFill>
                      <a:schemeClr val="accent5">
                        <a:lumMod val="40000"/>
                        <a:lumOff val="60000"/>
                      </a:schemeClr>
                    </a:solidFill>
                  </a:tcPr>
                </a:tc>
                <a:tc>
                  <a:txBody>
                    <a:bodyPr/>
                    <a:lstStyle/>
                    <a:p>
                      <a:r>
                        <a:rPr kumimoji="0" lang="ja-JP" altLang="en-US" sz="1200" b="0" i="0" u="none" strike="noStrike" kern="0" cap="none" spc="0" normalizeH="0" baseline="0" noProof="0" dirty="0">
                          <a:ln>
                            <a:noFill/>
                          </a:ln>
                          <a:solidFill>
                            <a:prstClr val="black"/>
                          </a:solidFill>
                          <a:effectLst/>
                          <a:uLnTx/>
                          <a:uFillTx/>
                          <a:latin typeface="+mn-ea"/>
                          <a:cs typeface="+mn-cs"/>
                        </a:rPr>
                        <a:t>提案に対するネガティブな印象の払拭、適切な動機付け、一貫性を持った指導、アドバイスを行う上で必要な知識。</a:t>
                      </a:r>
                      <a:endParaRPr kumimoji="0" lang="en-US" altLang="ja-JP" sz="1200" b="0" i="0" u="none" strike="noStrike" kern="0" cap="none" spc="0" normalizeH="0" baseline="0" noProof="0" dirty="0">
                        <a:ln>
                          <a:noFill/>
                        </a:ln>
                        <a:solidFill>
                          <a:prstClr val="black"/>
                        </a:solidFill>
                        <a:effectLst/>
                        <a:uLnTx/>
                        <a:uFillTx/>
                        <a:latin typeface="+mn-ea"/>
                        <a:cs typeface="+mn-cs"/>
                      </a:endParaRPr>
                    </a:p>
                  </a:txBody>
                  <a:tcPr anchor="ctr">
                    <a:solidFill>
                      <a:schemeClr val="bg1"/>
                    </a:solidFill>
                  </a:tcPr>
                </a:tc>
                <a:extLst>
                  <a:ext uri="{0D108BD9-81ED-4DB2-BD59-A6C34878D82A}">
                    <a16:rowId xmlns:a16="http://schemas.microsoft.com/office/drawing/2014/main" val="1518074412"/>
                  </a:ext>
                </a:extLst>
              </a:tr>
              <a:tr h="713272">
                <a:tc>
                  <a:txBody>
                    <a:bodyPr/>
                    <a:lstStyle/>
                    <a:p>
                      <a:r>
                        <a:rPr kumimoji="1" lang="en-US" altLang="ja-JP" sz="1200" dirty="0"/>
                        <a:t>2</a:t>
                      </a:r>
                    </a:p>
                  </a:txBody>
                  <a:tcPr anchor="ctr"/>
                </a:tc>
                <a:tc>
                  <a:txBody>
                    <a:bodyPr/>
                    <a:lstStyle/>
                    <a:p>
                      <a:pPr algn="ctr"/>
                      <a:r>
                        <a:rPr kumimoji="1" lang="ja-JP" altLang="en-US" sz="1200" dirty="0"/>
                        <a:t>サービスマッチング力</a:t>
                      </a:r>
                    </a:p>
                  </a:txBody>
                  <a:tcPr anchor="ctr">
                    <a:solidFill>
                      <a:schemeClr val="accent5">
                        <a:lumMod val="40000"/>
                        <a:lumOff val="60000"/>
                      </a:schemeClr>
                    </a:solidFill>
                  </a:tcPr>
                </a:tc>
                <a:tc>
                  <a:txBody>
                    <a:bodyPr/>
                    <a:lstStyle/>
                    <a:p>
                      <a:r>
                        <a:rPr kumimoji="1" lang="ja-JP" altLang="en-US" sz="1200" dirty="0"/>
                        <a:t>用件内容、ご利用状況、お客様属性、応対中の会話から、お客様に喜んで頂けるサービスを選定し、どのようにベネフィットを伝えるかをイメージし、</a:t>
                      </a:r>
                      <a:r>
                        <a:rPr kumimoji="1" lang="en-US" altLang="ja-JP" sz="1200" dirty="0">
                          <a:solidFill>
                            <a:srgbClr val="FF0000"/>
                          </a:solidFill>
                        </a:rPr>
                        <a:t>CM</a:t>
                      </a:r>
                      <a:r>
                        <a:rPr kumimoji="1" lang="ja-JP" altLang="en-US" sz="1200" dirty="0">
                          <a:solidFill>
                            <a:srgbClr val="FF0000"/>
                          </a:solidFill>
                        </a:rPr>
                        <a:t>に指示するスキル。</a:t>
                      </a:r>
                      <a:endParaRPr kumimoji="1" lang="en-US" altLang="ja-JP" sz="1200" dirty="0">
                        <a:solidFill>
                          <a:srgbClr val="FF0000"/>
                        </a:solidFill>
                      </a:endParaRPr>
                    </a:p>
                    <a:p>
                      <a:r>
                        <a:rPr kumimoji="1" lang="ja-JP" altLang="en-US" sz="1200" dirty="0"/>
                        <a:t>（ちなみに</a:t>
                      </a:r>
                      <a:r>
                        <a:rPr kumimoji="1" lang="en-US" altLang="ja-JP" sz="1200" dirty="0"/>
                        <a:t>DS</a:t>
                      </a:r>
                      <a:r>
                        <a:rPr kumimoji="1" lang="ja-JP" altLang="en-US" sz="1200" dirty="0"/>
                        <a:t>ではコンサルティングデザインスキルと言う）</a:t>
                      </a:r>
                    </a:p>
                  </a:txBody>
                  <a:tcPr anchor="ctr">
                    <a:solidFill>
                      <a:schemeClr val="bg1"/>
                    </a:solidFill>
                  </a:tcPr>
                </a:tc>
                <a:extLst>
                  <a:ext uri="{0D108BD9-81ED-4DB2-BD59-A6C34878D82A}">
                    <a16:rowId xmlns:a16="http://schemas.microsoft.com/office/drawing/2014/main" val="4105674764"/>
                  </a:ext>
                </a:extLst>
              </a:tr>
              <a:tr h="713272">
                <a:tc>
                  <a:txBody>
                    <a:bodyPr/>
                    <a:lstStyle/>
                    <a:p>
                      <a:r>
                        <a:rPr kumimoji="1" lang="en-US" altLang="ja-JP" sz="1200" dirty="0"/>
                        <a:t>3</a:t>
                      </a:r>
                    </a:p>
                  </a:txBody>
                  <a:tcPr anchor="ctr"/>
                </a:tc>
                <a:tc>
                  <a:txBody>
                    <a:bodyPr/>
                    <a:lstStyle/>
                    <a:p>
                      <a:pPr algn="ctr"/>
                      <a:r>
                        <a:rPr kumimoji="1" lang="ja-JP" altLang="en-US" sz="1200" dirty="0"/>
                        <a:t>提案設計スキル</a:t>
                      </a:r>
                      <a:endParaRPr kumimoji="1" lang="en-US" altLang="ja-JP" sz="1200" dirty="0"/>
                    </a:p>
                    <a:p>
                      <a:pPr algn="ctr"/>
                      <a:r>
                        <a:rPr kumimoji="1" lang="ja-JP" altLang="en-US" sz="1000" dirty="0"/>
                        <a:t>（ヒアリング・提案トーク構築力）</a:t>
                      </a:r>
                    </a:p>
                  </a:txBody>
                  <a:tcPr anchor="ct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mn-ea"/>
                          <a:cs typeface="+mn-cs"/>
                        </a:rPr>
                        <a:t>自ら価値提案を「やって見せ」、</a:t>
                      </a:r>
                      <a:r>
                        <a:rPr kumimoji="0" lang="en-US" altLang="ja-JP" sz="1200" b="0" i="0" u="none" strike="noStrike" kern="0" cap="none" spc="0" normalizeH="0" baseline="0" noProof="0" dirty="0">
                          <a:ln>
                            <a:noFill/>
                          </a:ln>
                          <a:solidFill>
                            <a:prstClr val="black"/>
                          </a:solidFill>
                          <a:effectLst/>
                          <a:uLnTx/>
                          <a:uFillTx/>
                          <a:latin typeface="+mn-ea"/>
                          <a:cs typeface="+mn-cs"/>
                        </a:rPr>
                        <a:t>CM</a:t>
                      </a:r>
                      <a:r>
                        <a:rPr kumimoji="0" lang="ja-JP" altLang="en-US" sz="1200" b="0" i="0" u="none" strike="noStrike" kern="0" cap="none" spc="0" normalizeH="0" baseline="0" noProof="0" dirty="0">
                          <a:ln>
                            <a:noFill/>
                          </a:ln>
                          <a:solidFill>
                            <a:prstClr val="black"/>
                          </a:solidFill>
                          <a:effectLst/>
                          <a:uLnTx/>
                          <a:uFillTx/>
                          <a:latin typeface="+mn-ea"/>
                          <a:cs typeface="+mn-cs"/>
                        </a:rPr>
                        <a:t>が抱える提案への不安払拭や実践のイメージを示す上で必要となるスキル。サービス別</a:t>
                      </a:r>
                      <a:r>
                        <a:rPr kumimoji="0" lang="en-US" altLang="ja-JP" sz="1200" b="0" i="0" u="none" strike="noStrike" kern="0" cap="none" spc="0" normalizeH="0" baseline="0" noProof="0" dirty="0">
                          <a:ln>
                            <a:noFill/>
                          </a:ln>
                          <a:solidFill>
                            <a:prstClr val="black"/>
                          </a:solidFill>
                          <a:effectLst/>
                          <a:uLnTx/>
                          <a:uFillTx/>
                          <a:latin typeface="+mn-ea"/>
                          <a:cs typeface="+mn-cs"/>
                        </a:rPr>
                        <a:t>1</a:t>
                      </a:r>
                      <a:r>
                        <a:rPr kumimoji="0" lang="ja-JP" altLang="en-US" sz="1200" b="0" i="0" u="none" strike="noStrike" kern="0" cap="none" spc="0" normalizeH="0" baseline="0" noProof="0" dirty="0">
                          <a:ln>
                            <a:noFill/>
                          </a:ln>
                          <a:solidFill>
                            <a:prstClr val="black"/>
                          </a:solidFill>
                          <a:effectLst/>
                          <a:uLnTx/>
                          <a:uFillTx/>
                          <a:latin typeface="+mn-ea"/>
                          <a:cs typeface="+mn-cs"/>
                        </a:rPr>
                        <a:t>ポイントヒアリング、価値提案トークの引き出しを増やす　など</a:t>
                      </a:r>
                      <a:endParaRPr kumimoji="0" lang="en-US" altLang="ja-JP" sz="1200" b="0" i="0" u="none" strike="noStrike" kern="0" cap="none" spc="0" normalizeH="0" baseline="0" noProof="0" dirty="0">
                        <a:ln>
                          <a:noFill/>
                        </a:ln>
                        <a:solidFill>
                          <a:prstClr val="black"/>
                        </a:solidFill>
                        <a:effectLst/>
                        <a:uLnTx/>
                        <a:uFillTx/>
                        <a:latin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prstClr val="black"/>
                          </a:solidFill>
                          <a:effectLst/>
                          <a:uLnTx/>
                          <a:uFillTx/>
                          <a:latin typeface="+mn-ea"/>
                          <a:cs typeface="+mn-cs"/>
                        </a:rPr>
                        <a:t>※</a:t>
                      </a:r>
                      <a:r>
                        <a:rPr kumimoji="0" lang="ja-JP" altLang="en-US" sz="1200" b="0" i="0" u="none" strike="noStrike" kern="0" cap="none" spc="0" normalizeH="0" baseline="0" noProof="0" dirty="0">
                          <a:ln>
                            <a:noFill/>
                          </a:ln>
                          <a:solidFill>
                            <a:prstClr val="black"/>
                          </a:solidFill>
                          <a:effectLst/>
                          <a:uLnTx/>
                          <a:uFillTx/>
                          <a:latin typeface="+mn-ea"/>
                          <a:cs typeface="+mn-cs"/>
                        </a:rPr>
                        <a:t>特に</a:t>
                      </a:r>
                      <a:r>
                        <a:rPr kumimoji="0" lang="en-US" altLang="ja-JP" sz="1200" b="0" i="0" u="none" strike="noStrike" kern="0" cap="none" spc="0" normalizeH="0" baseline="0" noProof="0" dirty="0">
                          <a:ln>
                            <a:noFill/>
                          </a:ln>
                          <a:solidFill>
                            <a:prstClr val="black"/>
                          </a:solidFill>
                          <a:effectLst/>
                          <a:uLnTx/>
                          <a:uFillTx/>
                          <a:latin typeface="+mn-ea"/>
                          <a:cs typeface="+mn-cs"/>
                        </a:rPr>
                        <a:t>CCM</a:t>
                      </a:r>
                      <a:r>
                        <a:rPr kumimoji="0" lang="ja-JP" altLang="en-US" sz="1200" b="0" i="0" u="none" strike="noStrike" kern="0" cap="none" spc="0" normalizeH="0" baseline="0" noProof="0" dirty="0">
                          <a:ln>
                            <a:noFill/>
                          </a:ln>
                          <a:solidFill>
                            <a:prstClr val="black"/>
                          </a:solidFill>
                          <a:effectLst/>
                          <a:uLnTx/>
                          <a:uFillTx/>
                          <a:latin typeface="+mn-ea"/>
                          <a:cs typeface="+mn-cs"/>
                        </a:rPr>
                        <a:t>に求められるスキルと推測</a:t>
                      </a:r>
                      <a:endParaRPr kumimoji="0" lang="en-US" altLang="ja-JP" sz="1200" b="0" i="0" u="none" strike="noStrike" kern="0" cap="none" spc="0" normalizeH="0" baseline="0" noProof="0" dirty="0">
                        <a:ln>
                          <a:noFill/>
                        </a:ln>
                        <a:solidFill>
                          <a:prstClr val="black"/>
                        </a:solidFill>
                        <a:effectLst/>
                        <a:uLnTx/>
                        <a:uFillTx/>
                        <a:latin typeface="+mn-ea"/>
                        <a:cs typeface="+mn-cs"/>
                      </a:endParaRPr>
                    </a:p>
                  </a:txBody>
                  <a:tcPr anchor="ctr">
                    <a:solidFill>
                      <a:schemeClr val="bg1"/>
                    </a:solidFill>
                  </a:tcPr>
                </a:tc>
                <a:extLst>
                  <a:ext uri="{0D108BD9-81ED-4DB2-BD59-A6C34878D82A}">
                    <a16:rowId xmlns:a16="http://schemas.microsoft.com/office/drawing/2014/main" val="3527685872"/>
                  </a:ext>
                </a:extLst>
              </a:tr>
            </a:tbl>
          </a:graphicData>
        </a:graphic>
      </p:graphicFrame>
      <p:graphicFrame>
        <p:nvGraphicFramePr>
          <p:cNvPr id="58" name="表 57">
            <a:extLst>
              <a:ext uri="{FF2B5EF4-FFF2-40B4-BE49-F238E27FC236}">
                <a16:creationId xmlns:a16="http://schemas.microsoft.com/office/drawing/2014/main" id="{697814FA-3A67-3A10-4F74-886B4AC495B3}"/>
              </a:ext>
            </a:extLst>
          </p:cNvPr>
          <p:cNvGraphicFramePr>
            <a:graphicFrameLocks noGrp="1"/>
          </p:cNvGraphicFramePr>
          <p:nvPr>
            <p:extLst>
              <p:ext uri="{D42A27DB-BD31-4B8C-83A1-F6EECF244321}">
                <p14:modId xmlns:p14="http://schemas.microsoft.com/office/powerpoint/2010/main" val="692347075"/>
              </p:ext>
            </p:extLst>
          </p:nvPr>
        </p:nvGraphicFramePr>
        <p:xfrm>
          <a:off x="1620421" y="4911610"/>
          <a:ext cx="4336085" cy="2472076"/>
        </p:xfrm>
        <a:graphic>
          <a:graphicData uri="http://schemas.openxmlformats.org/drawingml/2006/table">
            <a:tbl>
              <a:tblPr firstRow="1" bandRow="1">
                <a:tableStyleId>{5940675A-B579-460E-94D1-54222C63F5DA}</a:tableStyleId>
              </a:tblPr>
              <a:tblGrid>
                <a:gridCol w="267633">
                  <a:extLst>
                    <a:ext uri="{9D8B030D-6E8A-4147-A177-3AD203B41FA5}">
                      <a16:colId xmlns:a16="http://schemas.microsoft.com/office/drawing/2014/main" val="469912456"/>
                    </a:ext>
                  </a:extLst>
                </a:gridCol>
                <a:gridCol w="1116124">
                  <a:extLst>
                    <a:ext uri="{9D8B030D-6E8A-4147-A177-3AD203B41FA5}">
                      <a16:colId xmlns:a16="http://schemas.microsoft.com/office/drawing/2014/main" val="2915192307"/>
                    </a:ext>
                  </a:extLst>
                </a:gridCol>
                <a:gridCol w="2952328">
                  <a:extLst>
                    <a:ext uri="{9D8B030D-6E8A-4147-A177-3AD203B41FA5}">
                      <a16:colId xmlns:a16="http://schemas.microsoft.com/office/drawing/2014/main" val="2273435276"/>
                    </a:ext>
                  </a:extLst>
                </a:gridCol>
              </a:tblGrid>
              <a:tr h="1334637">
                <a:tc>
                  <a:txBody>
                    <a:bodyPr/>
                    <a:lstStyle/>
                    <a:p>
                      <a:r>
                        <a:rPr kumimoji="1" lang="en-US" altLang="ja-JP" sz="1200" dirty="0"/>
                        <a:t>4</a:t>
                      </a:r>
                      <a:endParaRPr kumimoji="1" lang="ja-JP" altLang="en-US" sz="1200" dirty="0"/>
                    </a:p>
                  </a:txBody>
                  <a:tcPr anchor="ctr"/>
                </a:tc>
                <a:tc>
                  <a:txBody>
                    <a:bodyPr/>
                    <a:lstStyle/>
                    <a:p>
                      <a:pPr algn="ctr"/>
                      <a:r>
                        <a:rPr kumimoji="1" lang="ja-JP" altLang="en-US" sz="1200" dirty="0"/>
                        <a:t>行動促進</a:t>
                      </a:r>
                      <a:endParaRPr kumimoji="1" lang="en-US" altLang="ja-JP" sz="1200" dirty="0"/>
                    </a:p>
                    <a:p>
                      <a:pPr algn="ctr"/>
                      <a:r>
                        <a:rPr kumimoji="1" lang="ja-JP" altLang="en-US" sz="1200" dirty="0"/>
                        <a:t>マネジメント力</a:t>
                      </a:r>
                      <a:endParaRPr kumimoji="1" lang="en-US" altLang="ja-JP" sz="1200" dirty="0"/>
                    </a:p>
                  </a:txBody>
                  <a:tcPr anchor="ctr">
                    <a:solidFill>
                      <a:schemeClr val="accent3">
                        <a:lumMod val="20000"/>
                        <a:lumOff val="80000"/>
                      </a:schemeClr>
                    </a:solidFill>
                  </a:tcPr>
                </a:tc>
                <a:tc>
                  <a:txBody>
                    <a:bodyPr/>
                    <a:lstStyle/>
                    <a:p>
                      <a:r>
                        <a:rPr kumimoji="1" lang="ja-JP" altLang="en-US" sz="1200" dirty="0"/>
                        <a:t>個々の</a:t>
                      </a:r>
                      <a:r>
                        <a:rPr kumimoji="1" lang="en-US" altLang="ja-JP" sz="1200" dirty="0"/>
                        <a:t>CM</a:t>
                      </a:r>
                      <a:r>
                        <a:rPr kumimoji="1" lang="ja-JP" altLang="en-US" sz="1200" dirty="0"/>
                        <a:t>の提案行動をうまく引き出し、主体的に取り組んでもらうためのスキル。</a:t>
                      </a:r>
                      <a:endParaRPr kumimoji="1" lang="en-US" altLang="ja-JP" sz="1200" dirty="0"/>
                    </a:p>
                    <a:p>
                      <a:r>
                        <a:rPr kumimoji="1" lang="ja-JP" altLang="en-US" sz="1200" dirty="0"/>
                        <a:t>動機を引き出す伝え方、目標設定の考え方、</a:t>
                      </a:r>
                      <a:r>
                        <a:rPr kumimoji="1" lang="en-US" altLang="ja-JP" sz="1200" dirty="0"/>
                        <a:t>KPI</a:t>
                      </a:r>
                      <a:r>
                        <a:rPr kumimoji="1" lang="ja-JP" altLang="en-US" sz="1200" dirty="0"/>
                        <a:t>の正しい活用方法、個々の課題に対する</a:t>
                      </a:r>
                      <a:r>
                        <a:rPr kumimoji="1" lang="en-US" altLang="ja-JP" sz="1200" dirty="0"/>
                        <a:t>PDCA</a:t>
                      </a:r>
                      <a:r>
                        <a:rPr kumimoji="1" lang="ja-JP" altLang="en-US" sz="1200" dirty="0"/>
                        <a:t>の回し方など、着実にチームを前進させるための手法。</a:t>
                      </a:r>
                    </a:p>
                  </a:txBody>
                  <a:tcPr anchor="ctr"/>
                </a:tc>
                <a:extLst>
                  <a:ext uri="{0D108BD9-81ED-4DB2-BD59-A6C34878D82A}">
                    <a16:rowId xmlns:a16="http://schemas.microsoft.com/office/drawing/2014/main" val="1518074412"/>
                  </a:ext>
                </a:extLst>
              </a:tr>
              <a:tr h="568796">
                <a:tc>
                  <a:txBody>
                    <a:bodyPr/>
                    <a:lstStyle/>
                    <a:p>
                      <a:r>
                        <a:rPr kumimoji="1" lang="en-US" altLang="ja-JP" sz="1200" dirty="0"/>
                        <a:t>5</a:t>
                      </a:r>
                    </a:p>
                  </a:txBody>
                  <a:tcPr anchor="ctr"/>
                </a:tc>
                <a:tc>
                  <a:txBody>
                    <a:bodyPr/>
                    <a:lstStyle/>
                    <a:p>
                      <a:pPr algn="ctr"/>
                      <a:r>
                        <a:rPr kumimoji="1" lang="ja-JP" altLang="en-US" sz="1200" dirty="0"/>
                        <a:t>課題発見力</a:t>
                      </a:r>
                    </a:p>
                  </a:txBody>
                  <a:tcPr anchor="ctr">
                    <a:solidFill>
                      <a:schemeClr val="accent3">
                        <a:lumMod val="20000"/>
                        <a:lumOff val="80000"/>
                      </a:schemeClr>
                    </a:solidFill>
                  </a:tcPr>
                </a:tc>
                <a:tc>
                  <a:txBody>
                    <a:bodyPr/>
                    <a:lstStyle/>
                    <a:p>
                      <a:r>
                        <a:rPr kumimoji="1" lang="ja-JP" altLang="en-US" sz="1200" dirty="0"/>
                        <a:t>個々の応対や結果から、提案における課題（指導すべきポイント）を特定するスキル。</a:t>
                      </a:r>
                    </a:p>
                  </a:txBody>
                  <a:tcPr anchor="ctr"/>
                </a:tc>
                <a:extLst>
                  <a:ext uri="{0D108BD9-81ED-4DB2-BD59-A6C34878D82A}">
                    <a16:rowId xmlns:a16="http://schemas.microsoft.com/office/drawing/2014/main" val="4105674764"/>
                  </a:ext>
                </a:extLst>
              </a:tr>
              <a:tr h="568643">
                <a:tc>
                  <a:txBody>
                    <a:bodyPr/>
                    <a:lstStyle/>
                    <a:p>
                      <a:r>
                        <a:rPr kumimoji="1" lang="en-US" altLang="ja-JP" sz="1200" dirty="0"/>
                        <a:t>6</a:t>
                      </a:r>
                    </a:p>
                  </a:txBody>
                  <a:tcPr anchor="ctr"/>
                </a:tc>
                <a:tc>
                  <a:txBody>
                    <a:bodyPr/>
                    <a:lstStyle/>
                    <a:p>
                      <a:pPr algn="ctr"/>
                      <a:r>
                        <a:rPr kumimoji="1" lang="ja-JP" altLang="en-US" sz="1200" dirty="0"/>
                        <a:t>フィードバック力</a:t>
                      </a:r>
                    </a:p>
                  </a:txBody>
                  <a:tcPr anchor="ctr">
                    <a:solidFill>
                      <a:schemeClr val="accent3">
                        <a:lumMod val="20000"/>
                        <a:lumOff val="80000"/>
                      </a:schemeClr>
                    </a:solidFill>
                  </a:tcPr>
                </a:tc>
                <a:tc>
                  <a:txBody>
                    <a:bodyPr/>
                    <a:lstStyle/>
                    <a:p>
                      <a:r>
                        <a:rPr kumimoji="0" lang="en-US" altLang="ja-JP" sz="1200" b="0" i="0" u="none" strike="noStrike" kern="0" cap="none" spc="0" normalizeH="0" baseline="0" noProof="0" dirty="0">
                          <a:ln>
                            <a:noFill/>
                          </a:ln>
                          <a:solidFill>
                            <a:prstClr val="black"/>
                          </a:solidFill>
                          <a:effectLst/>
                          <a:uLnTx/>
                          <a:uFillTx/>
                          <a:latin typeface="+mn-ea"/>
                          <a:cs typeface="+mn-cs"/>
                        </a:rPr>
                        <a:t>CM</a:t>
                      </a:r>
                      <a:r>
                        <a:rPr kumimoji="0" lang="ja-JP" altLang="en-US" sz="1200" b="0" i="0" u="none" strike="noStrike" kern="0" cap="none" spc="0" normalizeH="0" baseline="0" noProof="0" dirty="0">
                          <a:ln>
                            <a:noFill/>
                          </a:ln>
                          <a:solidFill>
                            <a:prstClr val="black"/>
                          </a:solidFill>
                          <a:effectLst/>
                          <a:uLnTx/>
                          <a:uFillTx/>
                          <a:latin typeface="+mn-ea"/>
                          <a:cs typeface="+mn-cs"/>
                        </a:rPr>
                        <a:t>の課題に対して、モチベーションを損なわず適切な改善、フィードバックが行うスキル</a:t>
                      </a:r>
                      <a:endParaRPr kumimoji="1" lang="ja-JP" altLang="en-US" sz="1200" dirty="0"/>
                    </a:p>
                  </a:txBody>
                  <a:tcPr anchor="ctr"/>
                </a:tc>
                <a:extLst>
                  <a:ext uri="{0D108BD9-81ED-4DB2-BD59-A6C34878D82A}">
                    <a16:rowId xmlns:a16="http://schemas.microsoft.com/office/drawing/2014/main" val="2049513649"/>
                  </a:ext>
                </a:extLst>
              </a:tr>
            </a:tbl>
          </a:graphicData>
        </a:graphic>
      </p:graphicFrame>
      <p:sp>
        <p:nvSpPr>
          <p:cNvPr id="63" name="矢印: 下 62">
            <a:extLst>
              <a:ext uri="{FF2B5EF4-FFF2-40B4-BE49-F238E27FC236}">
                <a16:creationId xmlns:a16="http://schemas.microsoft.com/office/drawing/2014/main" id="{53720474-CE69-3D2E-9D9D-3E6FF548CC6A}"/>
              </a:ext>
            </a:extLst>
          </p:cNvPr>
          <p:cNvSpPr/>
          <p:nvPr/>
        </p:nvSpPr>
        <p:spPr>
          <a:xfrm rot="16200000">
            <a:off x="5900967" y="6007383"/>
            <a:ext cx="543140" cy="192506"/>
          </a:xfrm>
          <a:prstGeom prst="downArrow">
            <a:avLst/>
          </a:prstGeom>
          <a:solidFill>
            <a:schemeClr val="tx2">
              <a:lumMod val="50000"/>
            </a:scheme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n-ea"/>
              <a:cs typeface="+mn-cs"/>
            </a:endParaRPr>
          </a:p>
        </p:txBody>
      </p:sp>
      <p:sp>
        <p:nvSpPr>
          <p:cNvPr id="64" name="矢印: 下 63">
            <a:extLst>
              <a:ext uri="{FF2B5EF4-FFF2-40B4-BE49-F238E27FC236}">
                <a16:creationId xmlns:a16="http://schemas.microsoft.com/office/drawing/2014/main" id="{D1A513A3-E77B-72DE-A840-84AC1E607A5A}"/>
              </a:ext>
            </a:extLst>
          </p:cNvPr>
          <p:cNvSpPr/>
          <p:nvPr/>
        </p:nvSpPr>
        <p:spPr>
          <a:xfrm>
            <a:off x="7938194" y="5039977"/>
            <a:ext cx="884250" cy="216024"/>
          </a:xfrm>
          <a:prstGeom prst="downArrow">
            <a:avLst/>
          </a:prstGeom>
          <a:solidFill>
            <a:schemeClr val="tx2">
              <a:lumMod val="50000"/>
            </a:scheme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mn-ea"/>
              <a:cs typeface="+mn-cs"/>
            </a:endParaRPr>
          </a:p>
        </p:txBody>
      </p:sp>
      <p:graphicFrame>
        <p:nvGraphicFramePr>
          <p:cNvPr id="65" name="表 64">
            <a:extLst>
              <a:ext uri="{FF2B5EF4-FFF2-40B4-BE49-F238E27FC236}">
                <a16:creationId xmlns:a16="http://schemas.microsoft.com/office/drawing/2014/main" id="{81CBE158-AB04-938F-B1FF-63E6B8DE6E0D}"/>
              </a:ext>
            </a:extLst>
          </p:cNvPr>
          <p:cNvGraphicFramePr>
            <a:graphicFrameLocks noGrp="1"/>
          </p:cNvGraphicFramePr>
          <p:nvPr>
            <p:extLst>
              <p:ext uri="{D42A27DB-BD31-4B8C-83A1-F6EECF244321}">
                <p14:modId xmlns:p14="http://schemas.microsoft.com/office/powerpoint/2010/main" val="2937138731"/>
              </p:ext>
            </p:extLst>
          </p:nvPr>
        </p:nvGraphicFramePr>
        <p:xfrm>
          <a:off x="6355728" y="5397528"/>
          <a:ext cx="4138750" cy="1334637"/>
        </p:xfrm>
        <a:graphic>
          <a:graphicData uri="http://schemas.openxmlformats.org/drawingml/2006/table">
            <a:tbl>
              <a:tblPr firstRow="1" bandRow="1">
                <a:tableStyleId>{5940675A-B579-460E-94D1-54222C63F5DA}</a:tableStyleId>
              </a:tblPr>
              <a:tblGrid>
                <a:gridCol w="267633">
                  <a:extLst>
                    <a:ext uri="{9D8B030D-6E8A-4147-A177-3AD203B41FA5}">
                      <a16:colId xmlns:a16="http://schemas.microsoft.com/office/drawing/2014/main" val="1540389871"/>
                    </a:ext>
                  </a:extLst>
                </a:gridCol>
                <a:gridCol w="1245989">
                  <a:extLst>
                    <a:ext uri="{9D8B030D-6E8A-4147-A177-3AD203B41FA5}">
                      <a16:colId xmlns:a16="http://schemas.microsoft.com/office/drawing/2014/main" val="1388470051"/>
                    </a:ext>
                  </a:extLst>
                </a:gridCol>
                <a:gridCol w="2625128">
                  <a:extLst>
                    <a:ext uri="{9D8B030D-6E8A-4147-A177-3AD203B41FA5}">
                      <a16:colId xmlns:a16="http://schemas.microsoft.com/office/drawing/2014/main" val="3445050777"/>
                    </a:ext>
                  </a:extLst>
                </a:gridCol>
              </a:tblGrid>
              <a:tr h="1334637">
                <a:tc>
                  <a:txBody>
                    <a:bodyPr/>
                    <a:lstStyle/>
                    <a:p>
                      <a:r>
                        <a:rPr kumimoji="1" lang="en-US" altLang="ja-JP" sz="1200" dirty="0"/>
                        <a:t>7</a:t>
                      </a:r>
                      <a:endParaRPr kumimoji="1" lang="ja-JP" altLang="en-US" sz="1200" dirty="0"/>
                    </a:p>
                  </a:txBody>
                  <a:tcPr anchor="ctr"/>
                </a:tc>
                <a:tc>
                  <a:txBody>
                    <a:bodyPr/>
                    <a:lstStyle/>
                    <a:p>
                      <a:pPr algn="ctr"/>
                      <a:r>
                        <a:rPr kumimoji="1" lang="ja-JP" altLang="en-US" sz="1200" dirty="0"/>
                        <a:t>アクションプラン検討</a:t>
                      </a:r>
                      <a:endParaRPr kumimoji="1" lang="en-US" altLang="ja-JP" sz="1200" dirty="0"/>
                    </a:p>
                  </a:txBody>
                  <a:tcPr anchor="ctr">
                    <a:solidFill>
                      <a:schemeClr val="accent2">
                        <a:lumMod val="20000"/>
                        <a:lumOff val="80000"/>
                      </a:schemeClr>
                    </a:solidFill>
                  </a:tcPr>
                </a:tc>
                <a:tc>
                  <a:txBody>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effectLst/>
                          <a:uLnTx/>
                          <a:uFillTx/>
                          <a:latin typeface="+mn-ea"/>
                          <a:cs typeface="+mn-cs"/>
                        </a:rPr>
                        <a:t>研修で学んだ内容とこれまでの自身の行動との差分を整理し、</a:t>
                      </a:r>
                      <a:endParaRPr kumimoji="0" lang="en-US" altLang="ja-JP" sz="1200" b="0" i="0" u="none" strike="noStrike" kern="0" cap="none" spc="0" normalizeH="0" baseline="0" noProof="0" dirty="0">
                        <a:ln>
                          <a:noFill/>
                        </a:ln>
                        <a:effectLst/>
                        <a:uLnTx/>
                        <a:uFillTx/>
                        <a:latin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effectLst/>
                          <a:uLnTx/>
                          <a:uFillTx/>
                          <a:latin typeface="+mn-ea"/>
                          <a:cs typeface="+mn-cs"/>
                        </a:rPr>
                        <a:t>SV</a:t>
                      </a:r>
                      <a:r>
                        <a:rPr kumimoji="0" lang="ja-JP" altLang="en-US" sz="1200" b="0" i="0" u="none" strike="noStrike" kern="0" cap="none" spc="0" normalizeH="0" baseline="0" noProof="0" dirty="0">
                          <a:ln>
                            <a:noFill/>
                          </a:ln>
                          <a:effectLst/>
                          <a:uLnTx/>
                          <a:uFillTx/>
                          <a:latin typeface="+mn-ea"/>
                          <a:cs typeface="+mn-cs"/>
                        </a:rPr>
                        <a:t>、</a:t>
                      </a:r>
                      <a:r>
                        <a:rPr kumimoji="0" lang="en-US" altLang="ja-JP" sz="1200" b="0" i="0" u="none" strike="noStrike" kern="0" cap="none" spc="0" normalizeH="0" baseline="0" noProof="0" dirty="0">
                          <a:ln>
                            <a:noFill/>
                          </a:ln>
                          <a:effectLst/>
                          <a:uLnTx/>
                          <a:uFillTx/>
                          <a:latin typeface="+mn-ea"/>
                          <a:cs typeface="+mn-cs"/>
                        </a:rPr>
                        <a:t>CC</a:t>
                      </a:r>
                      <a:r>
                        <a:rPr kumimoji="0" lang="ja-JP" altLang="en-US" sz="1200" b="0" i="0" u="none" strike="noStrike" kern="0" cap="none" spc="0" normalizeH="0" baseline="0" noProof="0" dirty="0">
                          <a:ln>
                            <a:noFill/>
                          </a:ln>
                          <a:effectLst/>
                          <a:uLnTx/>
                          <a:uFillTx/>
                          <a:latin typeface="+mn-ea"/>
                          <a:cs typeface="+mn-cs"/>
                        </a:rPr>
                        <a:t>Ｍそれぞれが今後「すべきこと」を明確にする</a:t>
                      </a:r>
                      <a:endParaRPr kumimoji="0" lang="en-US" altLang="ja-JP" sz="1200" b="0" i="0" u="none" strike="noStrike" kern="0" cap="none" spc="0" normalizeH="0" baseline="0" noProof="0" dirty="0">
                        <a:ln>
                          <a:noFill/>
                        </a:ln>
                        <a:effectLst/>
                        <a:uLnTx/>
                        <a:uFillTx/>
                        <a:latin typeface="+mn-ea"/>
                        <a:cs typeface="+mn-cs"/>
                      </a:endParaRPr>
                    </a:p>
                  </a:txBody>
                  <a:tcPr anchor="ctr"/>
                </a:tc>
                <a:extLst>
                  <a:ext uri="{0D108BD9-81ED-4DB2-BD59-A6C34878D82A}">
                    <a16:rowId xmlns:a16="http://schemas.microsoft.com/office/drawing/2014/main" val="449644917"/>
                  </a:ext>
                </a:extLst>
              </a:tr>
            </a:tbl>
          </a:graphicData>
        </a:graphic>
      </p:graphicFrame>
      <p:sp>
        <p:nvSpPr>
          <p:cNvPr id="66" name="テキスト ボックス 65">
            <a:extLst>
              <a:ext uri="{FF2B5EF4-FFF2-40B4-BE49-F238E27FC236}">
                <a16:creationId xmlns:a16="http://schemas.microsoft.com/office/drawing/2014/main" id="{4F95EF63-817E-5C60-81DA-CD68F44CEF6F}"/>
              </a:ext>
            </a:extLst>
          </p:cNvPr>
          <p:cNvSpPr txBox="1"/>
          <p:nvPr/>
        </p:nvSpPr>
        <p:spPr>
          <a:xfrm>
            <a:off x="1317402" y="1097054"/>
            <a:ext cx="8057014" cy="646331"/>
          </a:xfrm>
          <a:prstGeom prst="rect">
            <a:avLst/>
          </a:prstGeom>
          <a:noFill/>
        </p:spPr>
        <p:txBody>
          <a:bodyPr wrap="none" rtlCol="0">
            <a:spAutoFit/>
          </a:bodyPr>
          <a:lstStyle/>
          <a:p>
            <a:pPr algn="ctr" defTabSz="457200"/>
            <a:r>
              <a:rPr lang="en-US" altLang="ja-JP" sz="1800" dirty="0">
                <a:solidFill>
                  <a:prstClr val="black"/>
                </a:solidFill>
                <a:latin typeface="+mn-ea"/>
              </a:rPr>
              <a:t>P2,3</a:t>
            </a:r>
            <a:r>
              <a:rPr lang="ja-JP" altLang="en-US" sz="1800" dirty="0">
                <a:solidFill>
                  <a:prstClr val="black"/>
                </a:solidFill>
                <a:latin typeface="+mn-ea"/>
              </a:rPr>
              <a:t>の課題に対して、本施策では以下</a:t>
            </a:r>
            <a:r>
              <a:rPr lang="en-US" altLang="ja-JP" sz="1800" dirty="0">
                <a:solidFill>
                  <a:prstClr val="black"/>
                </a:solidFill>
                <a:latin typeface="+mn-ea"/>
              </a:rPr>
              <a:t>1</a:t>
            </a:r>
            <a:r>
              <a:rPr lang="ja-JP" altLang="en-US" sz="1800" dirty="0">
                <a:solidFill>
                  <a:prstClr val="black"/>
                </a:solidFill>
                <a:latin typeface="+mn-ea"/>
              </a:rPr>
              <a:t>～</a:t>
            </a:r>
            <a:r>
              <a:rPr lang="en-US" altLang="ja-JP" sz="1800" dirty="0">
                <a:solidFill>
                  <a:prstClr val="black"/>
                </a:solidFill>
                <a:latin typeface="+mn-ea"/>
              </a:rPr>
              <a:t>7</a:t>
            </a:r>
            <a:r>
              <a:rPr lang="ja-JP" altLang="en-US" sz="1800" dirty="0">
                <a:solidFill>
                  <a:prstClr val="black"/>
                </a:solidFill>
                <a:latin typeface="+mn-ea"/>
              </a:rPr>
              <a:t>を骨子とした研修プログラムを設計し、</a:t>
            </a:r>
            <a:endParaRPr lang="en-US" altLang="ja-JP" sz="1800" dirty="0">
              <a:solidFill>
                <a:prstClr val="black"/>
              </a:solidFill>
              <a:latin typeface="+mn-ea"/>
            </a:endParaRPr>
          </a:p>
          <a:p>
            <a:pPr algn="ctr" defTabSz="457200"/>
            <a:r>
              <a:rPr lang="ja-JP" altLang="en-US" sz="1800" dirty="0">
                <a:solidFill>
                  <a:prstClr val="black"/>
                </a:solidFill>
                <a:latin typeface="+mn-ea"/>
              </a:rPr>
              <a:t>コールセンターにおけるホスピタリティ提案の促進をお手伝い致します。</a:t>
            </a:r>
          </a:p>
        </p:txBody>
      </p:sp>
    </p:spTree>
    <p:extLst>
      <p:ext uri="{BB962C8B-B14F-4D97-AF65-F5344CB8AC3E}">
        <p14:creationId xmlns:p14="http://schemas.microsoft.com/office/powerpoint/2010/main" val="293075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10">
            <a:extLst>
              <a:ext uri="{FF2B5EF4-FFF2-40B4-BE49-F238E27FC236}">
                <a16:creationId xmlns:a16="http://schemas.microsoft.com/office/drawing/2014/main" id="{EE27B04C-752A-ADED-3F28-6ED2B494CD8B}"/>
              </a:ext>
            </a:extLst>
          </p:cNvPr>
          <p:cNvGraphicFramePr>
            <a:graphicFrameLocks noGrp="1"/>
          </p:cNvGraphicFramePr>
          <p:nvPr>
            <p:extLst>
              <p:ext uri="{D42A27DB-BD31-4B8C-83A1-F6EECF244321}">
                <p14:modId xmlns:p14="http://schemas.microsoft.com/office/powerpoint/2010/main" val="2161592784"/>
              </p:ext>
            </p:extLst>
          </p:nvPr>
        </p:nvGraphicFramePr>
        <p:xfrm>
          <a:off x="161330" y="1820553"/>
          <a:ext cx="5148572" cy="5669460"/>
        </p:xfrm>
        <a:graphic>
          <a:graphicData uri="http://schemas.openxmlformats.org/drawingml/2006/table">
            <a:tbl>
              <a:tblPr firstRow="1" bandRow="1">
                <a:tableStyleId>{5940675A-B579-460E-94D1-54222C63F5DA}</a:tableStyleId>
              </a:tblPr>
              <a:tblGrid>
                <a:gridCol w="576064">
                  <a:extLst>
                    <a:ext uri="{9D8B030D-6E8A-4147-A177-3AD203B41FA5}">
                      <a16:colId xmlns:a16="http://schemas.microsoft.com/office/drawing/2014/main" val="4221979383"/>
                    </a:ext>
                  </a:extLst>
                </a:gridCol>
                <a:gridCol w="3996444">
                  <a:extLst>
                    <a:ext uri="{9D8B030D-6E8A-4147-A177-3AD203B41FA5}">
                      <a16:colId xmlns:a16="http://schemas.microsoft.com/office/drawing/2014/main" val="2741176977"/>
                    </a:ext>
                  </a:extLst>
                </a:gridCol>
                <a:gridCol w="576064">
                  <a:extLst>
                    <a:ext uri="{9D8B030D-6E8A-4147-A177-3AD203B41FA5}">
                      <a16:colId xmlns:a16="http://schemas.microsoft.com/office/drawing/2014/main" val="1357765291"/>
                    </a:ext>
                  </a:extLst>
                </a:gridCol>
              </a:tblGrid>
              <a:tr h="14401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時間</a:t>
                      </a:r>
                    </a:p>
                  </a:txBody>
                  <a:tcPr anchor="ctr">
                    <a:solidFill>
                      <a:schemeClr val="tx2">
                        <a:lumMod val="50000"/>
                      </a:schemeClr>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カリキュラム</a:t>
                      </a:r>
                    </a:p>
                  </a:txBody>
                  <a:tcPr anchor="ctr">
                    <a:lnR w="9525" cap="flat" cmpd="sng" algn="ctr">
                      <a:solidFill>
                        <a:schemeClr val="tx1"/>
                      </a:solidFill>
                      <a:prstDash val="solid"/>
                      <a:round/>
                      <a:headEnd type="none" w="med" len="med"/>
                      <a:tailEnd type="none" w="med" len="med"/>
                    </a:lnR>
                    <a:solidFill>
                      <a:schemeClr val="tx2">
                        <a:lumMod val="50000"/>
                      </a:schemeClr>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参加</a:t>
                      </a:r>
                      <a:endParaRPr kumimoji="1" lang="en-US" altLang="ja-JP" sz="1000" b="1" dirty="0">
                        <a:solidFill>
                          <a:schemeClr val="bg1"/>
                        </a:solidFill>
                        <a:latin typeface="Meiryo UI" panose="020B0604030504040204" pitchFamily="50" charset="-128"/>
                        <a:ea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rPr>
                        <a:t>対象</a:t>
                      </a:r>
                    </a:p>
                  </a:txBody>
                  <a:tcPr anchor="ctr">
                    <a:lnL w="9525" cap="flat" cmpd="sng" algn="ctr">
                      <a:solidFill>
                        <a:schemeClr val="tx1"/>
                      </a:solidFill>
                      <a:prstDash val="solid"/>
                      <a:round/>
                      <a:headEnd type="none" w="med" len="med"/>
                      <a:tailEnd type="none" w="med" len="med"/>
                    </a:lnL>
                    <a:solidFill>
                      <a:schemeClr val="tx2">
                        <a:lumMod val="50000"/>
                      </a:schemeClr>
                    </a:solidFill>
                  </a:tcPr>
                </a:tc>
                <a:extLst>
                  <a:ext uri="{0D108BD9-81ED-4DB2-BD59-A6C34878D82A}">
                    <a16:rowId xmlns:a16="http://schemas.microsoft.com/office/drawing/2014/main" val="141332789"/>
                  </a:ext>
                </a:extLst>
              </a:tr>
              <a:tr h="395848">
                <a:tc>
                  <a:txBody>
                    <a:bodyPr/>
                    <a:lstStyle/>
                    <a:p>
                      <a:pPr algn="ctr"/>
                      <a:r>
                        <a:rPr kumimoji="1" lang="en-US" altLang="ja-JP" sz="1000" b="0" dirty="0">
                          <a:solidFill>
                            <a:schemeClr val="tx1"/>
                          </a:solidFill>
                          <a:latin typeface="Meiryo UI" panose="020B0604030504040204" pitchFamily="50" charset="-128"/>
                          <a:ea typeface="Meiryo UI" panose="020B0604030504040204" pitchFamily="50" charset="-128"/>
                        </a:rPr>
                        <a:t>9:00</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ja-JP" altLang="en-US" sz="1000" b="1" dirty="0">
                          <a:solidFill>
                            <a:schemeClr val="tx1"/>
                          </a:solidFill>
                          <a:latin typeface="Meiryo UI" panose="020B0604030504040204" pitchFamily="50" charset="-128"/>
                          <a:ea typeface="Meiryo UI" panose="020B0604030504040204" pitchFamily="50" charset="-128"/>
                        </a:rPr>
                        <a:t>●オリエンテーション</a:t>
                      </a:r>
                      <a:endParaRPr kumimoji="1" lang="en-US" altLang="ja-JP" sz="1000" b="1"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・研修目的・ゴールの共有</a:t>
                      </a:r>
                    </a:p>
                  </a:txBody>
                  <a:tcPr>
                    <a:lnR w="9525" cap="flat" cmpd="sng" algn="ctr">
                      <a:solidFill>
                        <a:schemeClr val="tx1"/>
                      </a:solidFill>
                      <a:prstDash val="solid"/>
                      <a:round/>
                      <a:headEnd type="none" w="med" len="med"/>
                      <a:tailEnd type="none" w="med" len="med"/>
                    </a:lnR>
                  </a:tcPr>
                </a:tc>
                <a:tc rowSpan="5">
                  <a:txBody>
                    <a:bodyPr/>
                    <a:lstStyle/>
                    <a:p>
                      <a:pPr algn="ctr"/>
                      <a:r>
                        <a:rPr kumimoji="1" lang="en-US" altLang="ja-JP" sz="1000" b="1" dirty="0">
                          <a:solidFill>
                            <a:schemeClr val="tx1"/>
                          </a:solidFill>
                          <a:latin typeface="Meiryo UI" panose="020B0604030504040204" pitchFamily="50" charset="-128"/>
                          <a:ea typeface="Meiryo UI" panose="020B0604030504040204" pitchFamily="50" charset="-128"/>
                        </a:rPr>
                        <a:t>SV</a:t>
                      </a:r>
                    </a:p>
                    <a:p>
                      <a:pPr algn="ctr"/>
                      <a:r>
                        <a:rPr kumimoji="1" lang="en-US" altLang="ja-JP" sz="1000" b="1" dirty="0">
                          <a:solidFill>
                            <a:schemeClr val="tx1"/>
                          </a:solidFill>
                          <a:latin typeface="Meiryo UI" panose="020B0604030504040204" pitchFamily="50" charset="-128"/>
                          <a:ea typeface="Meiryo UI" panose="020B0604030504040204" pitchFamily="50" charset="-128"/>
                        </a:rPr>
                        <a:t>CCM</a:t>
                      </a:r>
                    </a:p>
                    <a:p>
                      <a:pPr algn="ctr"/>
                      <a:r>
                        <a:rPr kumimoji="1" lang="en-US" altLang="ja-JP" sz="1000" b="0" dirty="0">
                          <a:solidFill>
                            <a:schemeClr val="tx1"/>
                          </a:solidFill>
                          <a:latin typeface="Meiryo UI" panose="020B0604030504040204" pitchFamily="50" charset="-128"/>
                          <a:ea typeface="Meiryo UI" panose="020B0604030504040204" pitchFamily="50" charset="-128"/>
                        </a:rPr>
                        <a:t>CSV</a:t>
                      </a:r>
                    </a:p>
                    <a:p>
                      <a:pPr algn="ctr"/>
                      <a:r>
                        <a:rPr kumimoji="1" lang="en-US" altLang="ja-JP" sz="1000" b="0" dirty="0">
                          <a:solidFill>
                            <a:schemeClr val="tx1"/>
                          </a:solidFill>
                          <a:latin typeface="Meiryo UI" panose="020B0604030504040204" pitchFamily="50" charset="-128"/>
                          <a:ea typeface="Meiryo UI" panose="020B0604030504040204" pitchFamily="50" charset="-128"/>
                        </a:rPr>
                        <a:t>INS</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nchor="ct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964645835"/>
                  </a:ext>
                </a:extLst>
              </a:tr>
              <a:tr h="1402260">
                <a:tc>
                  <a:txBody>
                    <a:bodyPr/>
                    <a:lstStyle/>
                    <a:p>
                      <a:pPr algn="ctr"/>
                      <a:r>
                        <a:rPr kumimoji="1" lang="en-US" altLang="ja-JP" sz="1000" b="0" dirty="0">
                          <a:solidFill>
                            <a:schemeClr val="tx1"/>
                          </a:solidFill>
                          <a:latin typeface="Meiryo UI" panose="020B0604030504040204" pitchFamily="50" charset="-128"/>
                          <a:ea typeface="Meiryo UI" panose="020B0604030504040204" pitchFamily="50" charset="-128"/>
                        </a:rPr>
                        <a:t>9:05</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B w="9525" cap="flat" cmpd="sng" algn="ctr">
                      <a:solidFill>
                        <a:schemeClr val="tx1"/>
                      </a:solidFill>
                      <a:prstDash val="solid"/>
                      <a:round/>
                      <a:headEnd type="none" w="med" len="med"/>
                      <a:tailEnd type="none" w="med" len="med"/>
                    </a:lnB>
                  </a:tcPr>
                </a:tc>
                <a:tc>
                  <a:txBody>
                    <a:bodyPr/>
                    <a:lstStyle/>
                    <a:p>
                      <a:pPr algn="l"/>
                      <a:r>
                        <a:rPr kumimoji="1" lang="ja-JP" altLang="en-US" sz="1000" b="1" dirty="0">
                          <a:solidFill>
                            <a:schemeClr val="tx1"/>
                          </a:solidFill>
                          <a:latin typeface="Meiryo UI" panose="020B0604030504040204" pitchFamily="50" charset="-128"/>
                          <a:ea typeface="Meiryo UI" panose="020B0604030504040204" pitchFamily="50" charset="-128"/>
                        </a:rPr>
                        <a:t>●提案に対する正しい考え方、伝え方を理解する</a:t>
                      </a:r>
                      <a:endParaRPr kumimoji="1" lang="en-US" altLang="ja-JP" sz="1000" b="1" dirty="0">
                        <a:solidFill>
                          <a:schemeClr val="tx1"/>
                        </a:solidFill>
                        <a:latin typeface="Meiryo UI" panose="020B0604030504040204" pitchFamily="50" charset="-128"/>
                        <a:ea typeface="Meiryo UI" panose="020B0604030504040204" pitchFamily="50" charset="-128"/>
                      </a:endParaRPr>
                    </a:p>
                    <a:p>
                      <a:pPr algn="l"/>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rgbClr val="0070C0"/>
                          </a:solidFill>
                          <a:latin typeface="Meiryo UI" panose="020B0604030504040204" pitchFamily="50" charset="-128"/>
                          <a:ea typeface="Meiryo UI" panose="020B0604030504040204" pitchFamily="50" charset="-128"/>
                        </a:rPr>
                        <a:t>【GW】</a:t>
                      </a:r>
                      <a:r>
                        <a:rPr kumimoji="1" lang="ja-JP" altLang="en-US" sz="1000" b="0" dirty="0">
                          <a:solidFill>
                            <a:srgbClr val="0070C0"/>
                          </a:solidFill>
                          <a:latin typeface="Meiryo UI" panose="020B0604030504040204" pitchFamily="50" charset="-128"/>
                          <a:ea typeface="Meiryo UI" panose="020B0604030504040204" pitchFamily="50" charset="-128"/>
                        </a:rPr>
                        <a:t>自チームにおけるホスピタリティ提案の現状と課題を共有しよう</a:t>
                      </a:r>
                      <a:endParaRPr kumimoji="1" lang="en-US" altLang="ja-JP" sz="1000" b="0" dirty="0">
                        <a:solidFill>
                          <a:srgbClr val="0070C0"/>
                        </a:solidFill>
                        <a:latin typeface="Meiryo UI" panose="020B0604030504040204" pitchFamily="50" charset="-128"/>
                        <a:ea typeface="Meiryo UI" panose="020B0604030504040204" pitchFamily="50" charset="-128"/>
                      </a:endParaRPr>
                    </a:p>
                    <a:p>
                      <a:pPr algn="l"/>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rgbClr val="0070C0"/>
                          </a:solidFill>
                          <a:latin typeface="Meiryo UI" panose="020B0604030504040204" pitchFamily="50" charset="-128"/>
                          <a:ea typeface="Meiryo UI" panose="020B0604030504040204" pitchFamily="50" charset="-128"/>
                        </a:rPr>
                        <a:t>【GW】2</a:t>
                      </a:r>
                      <a:r>
                        <a:rPr kumimoji="1" lang="ja-JP" altLang="en-US" sz="1000" b="0" dirty="0">
                          <a:solidFill>
                            <a:srgbClr val="0070C0"/>
                          </a:solidFill>
                          <a:latin typeface="Meiryo UI" panose="020B0604030504040204" pitchFamily="50" charset="-128"/>
                          <a:ea typeface="Meiryo UI" panose="020B0604030504040204" pitchFamily="50" charset="-128"/>
                        </a:rPr>
                        <a:t>つの提案シーンを見て違いを考えてみよう</a:t>
                      </a:r>
                      <a:endParaRPr kumimoji="1" lang="en-US" altLang="ja-JP" sz="1000" b="0" dirty="0">
                        <a:solidFill>
                          <a:srgbClr val="0070C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・理解すべきこと①提案とは「売ること」ではない</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algn="l"/>
                      <a:r>
                        <a:rPr kumimoji="1" lang="ja-JP" altLang="en-US" sz="1000" b="0" dirty="0">
                          <a:solidFill>
                            <a:schemeClr val="tx1"/>
                          </a:solidFill>
                          <a:latin typeface="Meiryo UI" panose="020B0604030504040204" pitchFamily="50" charset="-128"/>
                          <a:ea typeface="Meiryo UI" panose="020B0604030504040204" pitchFamily="50" charset="-128"/>
                        </a:rPr>
                        <a:t>　・理解すべきこと②お客様の期待値は一定ではない</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algn="l"/>
                      <a:r>
                        <a:rPr kumimoji="1" lang="ja-JP" altLang="en-US" sz="1000" b="0" dirty="0">
                          <a:solidFill>
                            <a:schemeClr val="tx1"/>
                          </a:solidFill>
                          <a:latin typeface="Meiryo UI" panose="020B0604030504040204" pitchFamily="50" charset="-128"/>
                          <a:ea typeface="Meiryo UI" panose="020B0604030504040204" pitchFamily="50" charset="-128"/>
                        </a:rPr>
                        <a:t>　・理解すべきこと③提案に対する</a:t>
                      </a:r>
                      <a:r>
                        <a:rPr kumimoji="1" lang="en-US" altLang="ja-JP" sz="1000" b="0" dirty="0">
                          <a:solidFill>
                            <a:schemeClr val="tx1"/>
                          </a:solidFill>
                          <a:latin typeface="Meiryo UI" panose="020B0604030504040204" pitchFamily="50" charset="-128"/>
                          <a:ea typeface="Meiryo UI" panose="020B0604030504040204" pitchFamily="50" charset="-128"/>
                        </a:rPr>
                        <a:t>CM</a:t>
                      </a:r>
                      <a:r>
                        <a:rPr kumimoji="1" lang="ja-JP" altLang="en-US" sz="1000" b="0" dirty="0">
                          <a:solidFill>
                            <a:schemeClr val="tx1"/>
                          </a:solidFill>
                          <a:latin typeface="Meiryo UI" panose="020B0604030504040204" pitchFamily="50" charset="-128"/>
                          <a:ea typeface="Meiryo UI" panose="020B0604030504040204" pitchFamily="50" charset="-128"/>
                        </a:rPr>
                        <a:t>の心理を理解する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・動機付けに使える他業種のホスピタリティ提案エピソード</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a:t>
                      </a:r>
                      <a:r>
                        <a:rPr kumimoji="1" lang="en-US" altLang="ja-JP" sz="1000" b="0" dirty="0">
                          <a:solidFill>
                            <a:srgbClr val="0070C0"/>
                          </a:solidFill>
                          <a:latin typeface="Meiryo UI" panose="020B0604030504040204" pitchFamily="50" charset="-128"/>
                          <a:ea typeface="Meiryo UI" panose="020B0604030504040204" pitchFamily="50" charset="-128"/>
                        </a:rPr>
                        <a:t>【GW】CM</a:t>
                      </a:r>
                      <a:r>
                        <a:rPr kumimoji="1" lang="ja-JP" altLang="en-US" sz="1000" b="0" dirty="0">
                          <a:solidFill>
                            <a:srgbClr val="0070C0"/>
                          </a:solidFill>
                          <a:latin typeface="Meiryo UI" panose="020B0604030504040204" pitchFamily="50" charset="-128"/>
                          <a:ea typeface="Meiryo UI" panose="020B0604030504040204" pitchFamily="50" charset="-128"/>
                        </a:rPr>
                        <a:t>に響く「動機付け」ストーリーを考えてみよう</a:t>
                      </a:r>
                      <a:endParaRPr kumimoji="1" lang="en-US" altLang="ja-JP" sz="1000" b="0" dirty="0">
                        <a:solidFill>
                          <a:srgbClr val="0070C0"/>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・チームの提案促進に向けた</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CCM</a:t>
                      </a:r>
                      <a:r>
                        <a:rPr kumimoji="1" lang="ja-JP" altLang="en-US" sz="1000" b="0" dirty="0">
                          <a:solidFill>
                            <a:schemeClr val="tx1"/>
                          </a:solidFill>
                          <a:latin typeface="Meiryo UI" panose="020B0604030504040204" pitchFamily="50" charset="-128"/>
                          <a:ea typeface="Meiryo UI" panose="020B0604030504040204" pitchFamily="50" charset="-128"/>
                        </a:rPr>
                        <a:t>それぞれの役割</a:t>
                      </a:r>
                      <a:endParaRPr kumimoji="1" lang="en-US" altLang="ja-JP" sz="1000" b="0" dirty="0">
                        <a:solidFill>
                          <a:schemeClr val="tx1"/>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B w="9525" cap="flat" cmpd="sng" algn="ctr">
                      <a:solidFill>
                        <a:schemeClr val="tx1"/>
                      </a:solidFill>
                      <a:prstDash val="solid"/>
                      <a:round/>
                      <a:headEnd type="none" w="med" len="med"/>
                      <a:tailEnd type="none" w="med" len="med"/>
                    </a:lnB>
                  </a:tcPr>
                </a:tc>
                <a:tc vMerge="1">
                  <a:txBody>
                    <a:bodyPr/>
                    <a:lstStyle/>
                    <a:p>
                      <a:endParaRPr kumimoji="1" lang="ja-JP" altLang="en-US" sz="1100" dirty="0">
                        <a:solidFill>
                          <a:schemeClr val="tx1"/>
                        </a:solidFill>
                      </a:endParaRPr>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686595141"/>
                  </a:ext>
                </a:extLst>
              </a:tr>
              <a:tr h="1164860">
                <a:tc>
                  <a:txBody>
                    <a:bodyPr/>
                    <a:lstStyle/>
                    <a:p>
                      <a:pPr algn="ctr"/>
                      <a:r>
                        <a:rPr kumimoji="1" lang="en-US" altLang="ja-JP" sz="1000" b="0" dirty="0">
                          <a:solidFill>
                            <a:schemeClr val="tx1"/>
                          </a:solidFill>
                          <a:latin typeface="Meiryo UI" panose="020B0604030504040204" pitchFamily="50" charset="-128"/>
                          <a:ea typeface="Meiryo UI" panose="020B0604030504040204" pitchFamily="50" charset="-128"/>
                        </a:rPr>
                        <a:t>10:10</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a:t>
                      </a:r>
                      <a:r>
                        <a:rPr kumimoji="1" lang="ja-JP" altLang="en-US" sz="1000" b="1" dirty="0">
                          <a:solidFill>
                            <a:schemeClr val="tx1"/>
                          </a:solidFill>
                          <a:latin typeface="Meiryo UI" panose="020B0604030504040204" pitchFamily="50" charset="-128"/>
                          <a:ea typeface="Meiryo UI" panose="020B0604030504040204" pitchFamily="50" charset="-128"/>
                        </a:rPr>
                        <a:t>サービスマッチングスキルの強化</a:t>
                      </a:r>
                      <a:endParaRPr kumimoji="1" lang="en-US" altLang="ja-JP" sz="1000" b="1"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CCM</a:t>
                      </a:r>
                      <a:r>
                        <a:rPr kumimoji="1" lang="ja-JP" altLang="en-US" sz="1000" b="0" dirty="0">
                          <a:solidFill>
                            <a:schemeClr val="tx1"/>
                          </a:solidFill>
                          <a:latin typeface="Meiryo UI" panose="020B0604030504040204" pitchFamily="50" charset="-128"/>
                          <a:ea typeface="Meiryo UI" panose="020B0604030504040204" pitchFamily="50" charset="-128"/>
                        </a:rPr>
                        <a:t>の役割～サービスマッチングスキルとは？</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やってみよう・・・用件、顧客情報から最適サービス、提案トークを考えよう</a:t>
                      </a:r>
                      <a:endParaRPr kumimoji="1" lang="en-US" altLang="ja-JP" sz="1000" b="0" dirty="0">
                        <a:solidFill>
                          <a:srgbClr val="0070C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rPr>
                        <a:t>　・サービスマッチングにおける３つのパターン</a:t>
                      </a:r>
                      <a:endParaRPr kumimoji="1" lang="en-US" altLang="ja-JP" sz="1000" b="0" dirty="0">
                        <a:solidFill>
                          <a:srgbClr val="FF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rPr>
                        <a:t>　・パターン①質問の「型」を身につける</a:t>
                      </a:r>
                      <a:endParaRPr kumimoji="1" lang="en-US" altLang="ja-JP" sz="1000" b="0" dirty="0">
                        <a:solidFill>
                          <a:srgbClr val="FF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rPr>
                        <a:t>　・パターン➁お客さまのご用件から逆算して考える</a:t>
                      </a:r>
                      <a:endParaRPr kumimoji="1" lang="en-US" altLang="ja-JP" sz="1000" b="0" dirty="0">
                        <a:solidFill>
                          <a:srgbClr val="FF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rPr>
                        <a:t>　・パターン③顧客情報からお客様のニーズを想像しておく</a:t>
                      </a:r>
                      <a:endParaRPr kumimoji="1" lang="en-US" altLang="ja-JP" sz="1000" b="0" dirty="0">
                        <a:solidFill>
                          <a:srgbClr val="FF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もう一度やってみよう～ケースを使ったサービスマッチング演習</a:t>
                      </a:r>
                      <a:endParaRPr kumimoji="1" lang="en-US" altLang="ja-JP" sz="1000" b="0" dirty="0">
                        <a:solidFill>
                          <a:srgbClr val="0070C0"/>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1116298688"/>
                  </a:ext>
                </a:extLst>
              </a:tr>
              <a:tr h="1402260">
                <a:tc>
                  <a:txBody>
                    <a:bodyPr/>
                    <a:lstStyle/>
                    <a:p>
                      <a:pPr algn="ctr"/>
                      <a:r>
                        <a:rPr kumimoji="1" lang="en-US" altLang="ja-JP" sz="1000" b="0" dirty="0">
                          <a:solidFill>
                            <a:schemeClr val="tx1"/>
                          </a:solidFill>
                          <a:latin typeface="Meiryo UI" panose="020B0604030504040204" pitchFamily="50" charset="-128"/>
                          <a:ea typeface="Meiryo UI" panose="020B0604030504040204" pitchFamily="50" charset="-128"/>
                        </a:rPr>
                        <a:t>11:30</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r>
                        <a:rPr kumimoji="1" lang="ja-JP" altLang="en-US" sz="1000" b="1" dirty="0">
                          <a:solidFill>
                            <a:schemeClr val="tx1"/>
                          </a:solidFill>
                          <a:latin typeface="Meiryo UI" panose="020B0604030504040204" pitchFamily="50" charset="-128"/>
                          <a:ea typeface="Meiryo UI" panose="020B0604030504040204" pitchFamily="50" charset="-128"/>
                        </a:rPr>
                        <a:t>●提案設計スキルの強化</a:t>
                      </a:r>
                      <a:endParaRPr kumimoji="1" lang="en-US" altLang="ja-JP" sz="1000" b="1"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CCM</a:t>
                      </a:r>
                      <a:r>
                        <a:rPr kumimoji="1" lang="ja-JP" altLang="en-US" sz="1000" b="0" dirty="0">
                          <a:solidFill>
                            <a:schemeClr val="tx1"/>
                          </a:solidFill>
                          <a:latin typeface="Meiryo UI" panose="020B0604030504040204" pitchFamily="50" charset="-128"/>
                          <a:ea typeface="Meiryo UI" panose="020B0604030504040204" pitchFamily="50" charset="-128"/>
                        </a:rPr>
                        <a:t>の役割～提案設計スキルとは？</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・提案設計のポイント①前フリトーク</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・提案設計のポイント②想定ニーズからヒアリング、ベネフィットトークを考える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・提案設計のポイント③</a:t>
                      </a:r>
                      <a:r>
                        <a:rPr kumimoji="1" lang="en-US" altLang="ja-JP" sz="1000" b="0" dirty="0">
                          <a:solidFill>
                            <a:schemeClr val="tx1"/>
                          </a:solidFill>
                          <a:latin typeface="Meiryo UI" panose="020B0604030504040204" pitchFamily="50" charset="-128"/>
                          <a:ea typeface="Meiryo UI" panose="020B0604030504040204" pitchFamily="50" charset="-128"/>
                        </a:rPr>
                        <a:t>CTI</a:t>
                      </a:r>
                      <a:r>
                        <a:rPr kumimoji="1" lang="ja-JP" altLang="en-US" sz="1000" b="0" dirty="0">
                          <a:solidFill>
                            <a:schemeClr val="tx1"/>
                          </a:solidFill>
                          <a:latin typeface="Meiryo UI" panose="020B0604030504040204" pitchFamily="50" charset="-128"/>
                          <a:ea typeface="Meiryo UI" panose="020B0604030504040204" pitchFamily="50" charset="-128"/>
                        </a:rPr>
                        <a:t>確認～マッチング後の</a:t>
                      </a:r>
                      <a:r>
                        <a:rPr kumimoji="1" lang="en-US" altLang="ja-JP" sz="1000" b="0" dirty="0">
                          <a:solidFill>
                            <a:schemeClr val="tx1"/>
                          </a:solidFill>
                          <a:latin typeface="Meiryo UI" panose="020B0604030504040204" pitchFamily="50" charset="-128"/>
                          <a:ea typeface="Meiryo UI" panose="020B0604030504040204" pitchFamily="50" charset="-128"/>
                        </a:rPr>
                        <a:t>CM</a:t>
                      </a:r>
                      <a:r>
                        <a:rPr kumimoji="1" lang="ja-JP" altLang="en-US" sz="1000" b="0" dirty="0">
                          <a:solidFill>
                            <a:schemeClr val="tx1"/>
                          </a:solidFill>
                          <a:latin typeface="Meiryo UI" panose="020B0604030504040204" pitchFamily="50" charset="-128"/>
                          <a:ea typeface="Meiryo UI" panose="020B0604030504040204" pitchFamily="50" charset="-128"/>
                        </a:rPr>
                        <a:t>へのフィードバック伝え方　</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・提案への不安払拭には、段階的に「やってみせて」、「やらせてみる」が大切</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a:t>
                      </a:r>
                      <a:r>
                        <a:rPr kumimoji="1" lang="en-US" altLang="ja-JP" sz="1000" b="0" dirty="0">
                          <a:solidFill>
                            <a:srgbClr val="0070C0"/>
                          </a:solidFill>
                          <a:latin typeface="Meiryo UI" panose="020B0604030504040204" pitchFamily="50" charset="-128"/>
                          <a:ea typeface="Meiryo UI" panose="020B0604030504040204" pitchFamily="50" charset="-128"/>
                        </a:rPr>
                        <a:t>【GW】</a:t>
                      </a:r>
                      <a:r>
                        <a:rPr kumimoji="1" lang="ja-JP" altLang="en-US" sz="1000" b="0" dirty="0">
                          <a:solidFill>
                            <a:srgbClr val="0070C0"/>
                          </a:solidFill>
                          <a:latin typeface="Meiryo UI" panose="020B0604030504040204" pitchFamily="50" charset="-128"/>
                          <a:ea typeface="Meiryo UI" panose="020B0604030504040204" pitchFamily="50" charset="-128"/>
                        </a:rPr>
                        <a:t>ケース演習～代表者による提案ロープレ</a:t>
                      </a:r>
                      <a:endParaRPr kumimoji="1" lang="en-US" altLang="ja-JP" sz="1000" b="0" dirty="0">
                        <a:solidFill>
                          <a:srgbClr val="0070C0"/>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1">
                  <a:txBody>
                    <a:bodyPr/>
                    <a:lstStyle/>
                    <a:p>
                      <a:pPr algn="ct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60714468"/>
                  </a:ext>
                </a:extLst>
              </a:tr>
              <a:tr h="685972">
                <a:tc>
                  <a:txBody>
                    <a:bodyPr/>
                    <a:lstStyle/>
                    <a:p>
                      <a:pPr algn="ctr"/>
                      <a:r>
                        <a:rPr kumimoji="1" lang="en-US" altLang="ja-JP" sz="1000" b="0" dirty="0">
                          <a:solidFill>
                            <a:schemeClr val="tx1"/>
                          </a:solidFill>
                          <a:latin typeface="Meiryo UI" panose="020B0604030504040204" pitchFamily="50" charset="-128"/>
                          <a:ea typeface="Meiryo UI" panose="020B0604030504040204" pitchFamily="50" charset="-128"/>
                        </a:rPr>
                        <a:t>12:20</a:t>
                      </a:r>
                    </a:p>
                    <a:p>
                      <a:pPr algn="ctr"/>
                      <a:endParaRPr kumimoji="1" lang="en-US" altLang="ja-JP" sz="1000" b="0" dirty="0">
                        <a:solidFill>
                          <a:schemeClr val="tx1"/>
                        </a:solidFill>
                        <a:latin typeface="Meiryo UI" panose="020B0604030504040204" pitchFamily="50" charset="-128"/>
                        <a:ea typeface="Meiryo UI" panose="020B0604030504040204" pitchFamily="50" charset="-128"/>
                      </a:endParaRPr>
                    </a:p>
                    <a:p>
                      <a:pPr algn="ctr"/>
                      <a:endParaRPr kumimoji="1" lang="en-US" altLang="ja-JP" sz="1000" b="0" dirty="0">
                        <a:solidFill>
                          <a:schemeClr val="tx1"/>
                        </a:solidFill>
                        <a:latin typeface="Meiryo UI" panose="020B0604030504040204" pitchFamily="50" charset="-128"/>
                        <a:ea typeface="Meiryo UI" panose="020B0604030504040204" pitchFamily="50" charset="-128"/>
                      </a:endParaRPr>
                    </a:p>
                    <a:p>
                      <a:pPr algn="ctr"/>
                      <a:r>
                        <a:rPr kumimoji="1" lang="en-US" altLang="ja-JP" sz="1000" b="0" dirty="0">
                          <a:solidFill>
                            <a:schemeClr val="tx1"/>
                          </a:solidFill>
                          <a:latin typeface="Meiryo UI" panose="020B0604030504040204" pitchFamily="50" charset="-128"/>
                          <a:ea typeface="Meiryo UI" panose="020B0604030504040204" pitchFamily="50" charset="-128"/>
                        </a:rPr>
                        <a:t>12:30</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T w="9525" cap="flat" cmpd="sng" algn="ctr">
                      <a:solidFill>
                        <a:schemeClr val="tx1"/>
                      </a:solidFill>
                      <a:prstDash val="solid"/>
                      <a:round/>
                      <a:headEnd type="none" w="med" len="med"/>
                      <a:tailEnd type="none" w="med" len="med"/>
                    </a:lnT>
                  </a:tcPr>
                </a:tc>
                <a:tc>
                  <a:txBody>
                    <a:bodyPr/>
                    <a:lstStyle/>
                    <a:p>
                      <a:r>
                        <a:rPr kumimoji="1" lang="ja-JP" altLang="en-US" sz="1000" b="1" dirty="0">
                          <a:solidFill>
                            <a:schemeClr val="tx1"/>
                          </a:solidFill>
                          <a:latin typeface="Meiryo UI" panose="020B0604030504040204" pitchFamily="50" charset="-128"/>
                          <a:ea typeface="Meiryo UI" panose="020B0604030504040204" pitchFamily="50" charset="-128"/>
                        </a:rPr>
                        <a:t>●気づきの整理</a:t>
                      </a:r>
                      <a:endParaRPr kumimoji="1" lang="en-US" altLang="ja-JP" sz="1000" b="1"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・ここまでの内容を踏まえ、チームのホスピタリティ提案推進に向けて、</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取り組むべきことを整理する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・質疑応答</a:t>
                      </a:r>
                      <a:endParaRPr kumimoji="1" lang="en-US" altLang="ja-JP" sz="1000" b="0" dirty="0">
                        <a:solidFill>
                          <a:schemeClr val="tx1"/>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tcPr>
                </a:tc>
                <a:tc vMerge="1">
                  <a:txBody>
                    <a:bodyPr/>
                    <a:lstStyle/>
                    <a:p>
                      <a:pPr algn="ct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16667564"/>
                  </a:ext>
                </a:extLst>
              </a:tr>
            </a:tbl>
          </a:graphicData>
        </a:graphic>
      </p:graphicFrame>
      <p:sp>
        <p:nvSpPr>
          <p:cNvPr id="5" name="テキスト ボックス 4"/>
          <p:cNvSpPr txBox="1"/>
          <p:nvPr/>
        </p:nvSpPr>
        <p:spPr>
          <a:xfrm>
            <a:off x="9615763" y="137660"/>
            <a:ext cx="415498" cy="253916"/>
          </a:xfrm>
          <a:prstGeom prst="rect">
            <a:avLst/>
          </a:prstGeom>
          <a:noFill/>
        </p:spPr>
        <p:txBody>
          <a:bodyPr wrap="none" rtlCol="0">
            <a:spAutoFit/>
          </a:bodyPr>
          <a:lstStyle/>
          <a:p>
            <a:pPr algn="r"/>
            <a:r>
              <a:rPr lang="en-US" altLang="ja-JP" sz="1050" b="1" dirty="0">
                <a:solidFill>
                  <a:prstClr val="black"/>
                </a:solidFill>
              </a:rPr>
              <a:t>P.</a:t>
            </a:r>
            <a:fld id="{1A911FFB-D0F9-4964-B067-24CABDD2139B}" type="slidenum">
              <a:rPr lang="en-US" altLang="ja-JP" sz="1050" b="1">
                <a:solidFill>
                  <a:prstClr val="black"/>
                </a:solidFill>
              </a:rPr>
              <a:pPr algn="r"/>
              <a:t>4</a:t>
            </a:fld>
            <a:endParaRPr lang="ja-JP" altLang="en-US" sz="1050" b="1" dirty="0">
              <a:solidFill>
                <a:prstClr val="black"/>
              </a:solidFill>
            </a:endParaRPr>
          </a:p>
        </p:txBody>
      </p:sp>
      <p:sp>
        <p:nvSpPr>
          <p:cNvPr id="7" name="テキスト ボックス 6"/>
          <p:cNvSpPr txBox="1"/>
          <p:nvPr/>
        </p:nvSpPr>
        <p:spPr>
          <a:xfrm>
            <a:off x="89322" y="524105"/>
            <a:ext cx="3068469" cy="369332"/>
          </a:xfrm>
          <a:prstGeom prst="rect">
            <a:avLst/>
          </a:prstGeom>
          <a:noFill/>
        </p:spPr>
        <p:txBody>
          <a:bodyPr wrap="none" rtlCol="0">
            <a:spAutoFit/>
          </a:bodyPr>
          <a:lstStyle/>
          <a:p>
            <a:r>
              <a:rPr lang="ja-JP" altLang="en-US" sz="1800" dirty="0">
                <a:solidFill>
                  <a:prstClr val="black"/>
                </a:solidFill>
                <a:latin typeface="+mn-ea"/>
              </a:rPr>
              <a:t>６．研修カリキュラムイメージ②</a:t>
            </a:r>
            <a:endParaRPr lang="en-US" altLang="ja-JP" sz="1800" dirty="0">
              <a:solidFill>
                <a:prstClr val="black"/>
              </a:solidFill>
              <a:latin typeface="+mn-ea"/>
            </a:endParaRPr>
          </a:p>
        </p:txBody>
      </p:sp>
      <p:graphicFrame>
        <p:nvGraphicFramePr>
          <p:cNvPr id="6" name="表 10">
            <a:extLst>
              <a:ext uri="{FF2B5EF4-FFF2-40B4-BE49-F238E27FC236}">
                <a16:creationId xmlns:a16="http://schemas.microsoft.com/office/drawing/2014/main" id="{9F183097-950A-1FF0-6C5F-36C6F79D1C61}"/>
              </a:ext>
            </a:extLst>
          </p:cNvPr>
          <p:cNvGraphicFramePr>
            <a:graphicFrameLocks noGrp="1"/>
          </p:cNvGraphicFramePr>
          <p:nvPr>
            <p:extLst>
              <p:ext uri="{D42A27DB-BD31-4B8C-83A1-F6EECF244321}">
                <p14:modId xmlns:p14="http://schemas.microsoft.com/office/powerpoint/2010/main" val="3238724056"/>
              </p:ext>
            </p:extLst>
          </p:nvPr>
        </p:nvGraphicFramePr>
        <p:xfrm>
          <a:off x="5381912" y="1823494"/>
          <a:ext cx="5148572" cy="5520739"/>
        </p:xfrm>
        <a:graphic>
          <a:graphicData uri="http://schemas.openxmlformats.org/drawingml/2006/table">
            <a:tbl>
              <a:tblPr firstRow="1" bandRow="1">
                <a:tableStyleId>{5940675A-B579-460E-94D1-54222C63F5DA}</a:tableStyleId>
              </a:tblPr>
              <a:tblGrid>
                <a:gridCol w="576064">
                  <a:extLst>
                    <a:ext uri="{9D8B030D-6E8A-4147-A177-3AD203B41FA5}">
                      <a16:colId xmlns:a16="http://schemas.microsoft.com/office/drawing/2014/main" val="4221979383"/>
                    </a:ext>
                  </a:extLst>
                </a:gridCol>
                <a:gridCol w="3996444">
                  <a:extLst>
                    <a:ext uri="{9D8B030D-6E8A-4147-A177-3AD203B41FA5}">
                      <a16:colId xmlns:a16="http://schemas.microsoft.com/office/drawing/2014/main" val="2741176977"/>
                    </a:ext>
                  </a:extLst>
                </a:gridCol>
                <a:gridCol w="576064">
                  <a:extLst>
                    <a:ext uri="{9D8B030D-6E8A-4147-A177-3AD203B41FA5}">
                      <a16:colId xmlns:a16="http://schemas.microsoft.com/office/drawing/2014/main" val="1357765291"/>
                    </a:ext>
                  </a:extLst>
                </a:gridCol>
              </a:tblGrid>
              <a:tr h="14401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時間</a:t>
                      </a:r>
                    </a:p>
                  </a:txBody>
                  <a:tcPr anchor="ctr">
                    <a:solidFill>
                      <a:schemeClr val="tx2">
                        <a:lumMod val="50000"/>
                      </a:schemeClr>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カリキュラム</a:t>
                      </a:r>
                    </a:p>
                  </a:txBody>
                  <a:tcPr anchor="ctr">
                    <a:lnR w="9525" cap="flat" cmpd="sng" algn="ctr">
                      <a:solidFill>
                        <a:schemeClr val="tx1"/>
                      </a:solidFill>
                      <a:prstDash val="solid"/>
                      <a:round/>
                      <a:headEnd type="none" w="med" len="med"/>
                      <a:tailEnd type="none" w="med" len="med"/>
                    </a:lnR>
                    <a:solidFill>
                      <a:schemeClr val="tx2">
                        <a:lumMod val="50000"/>
                      </a:schemeClr>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参加</a:t>
                      </a:r>
                      <a:endParaRPr kumimoji="1" lang="en-US" altLang="ja-JP" sz="1000" b="1" dirty="0">
                        <a:solidFill>
                          <a:schemeClr val="bg1"/>
                        </a:solidFill>
                        <a:latin typeface="Meiryo UI" panose="020B0604030504040204" pitchFamily="50" charset="-128"/>
                        <a:ea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rPr>
                        <a:t>対象</a:t>
                      </a:r>
                    </a:p>
                  </a:txBody>
                  <a:tcPr anchor="ctr">
                    <a:lnL w="9525" cap="flat" cmpd="sng" algn="ctr">
                      <a:solidFill>
                        <a:schemeClr val="tx1"/>
                      </a:solidFill>
                      <a:prstDash val="solid"/>
                      <a:round/>
                      <a:headEnd type="none" w="med" len="med"/>
                      <a:tailEnd type="none" w="med" len="med"/>
                    </a:lnL>
                    <a:solidFill>
                      <a:schemeClr val="tx2">
                        <a:lumMod val="50000"/>
                      </a:schemeClr>
                    </a:solidFill>
                  </a:tcPr>
                </a:tc>
                <a:extLst>
                  <a:ext uri="{0D108BD9-81ED-4DB2-BD59-A6C34878D82A}">
                    <a16:rowId xmlns:a16="http://schemas.microsoft.com/office/drawing/2014/main" val="141332789"/>
                  </a:ext>
                </a:extLst>
              </a:tr>
              <a:tr h="395848">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rPr>
                        <a:t>9:00</a:t>
                      </a:r>
                      <a:endParaRPr kumimoji="1" lang="ja-JP" altLang="en-US" sz="1000" b="0" dirty="0">
                        <a:solidFill>
                          <a:srgbClr val="FF0000"/>
                        </a:solidFill>
                        <a:latin typeface="Meiryo UI" panose="020B0604030504040204" pitchFamily="50" charset="-128"/>
                        <a:ea typeface="Meiryo UI" panose="020B0604030504040204" pitchFamily="50" charset="-128"/>
                      </a:endParaRPr>
                    </a:p>
                  </a:txBody>
                  <a:tcPr/>
                </a:tc>
                <a:tc>
                  <a:txBody>
                    <a:bodyPr/>
                    <a:lstStyle/>
                    <a:p>
                      <a:r>
                        <a:rPr kumimoji="1" lang="ja-JP" altLang="en-US" sz="1000" b="1" dirty="0">
                          <a:solidFill>
                            <a:schemeClr val="tx1"/>
                          </a:solidFill>
                          <a:latin typeface="Meiryo UI" panose="020B0604030504040204" pitchFamily="50" charset="-128"/>
                          <a:ea typeface="Meiryo UI" panose="020B0604030504040204" pitchFamily="50" charset="-128"/>
                        </a:rPr>
                        <a:t>●行動促進マネジメントスキルの強化</a:t>
                      </a:r>
                      <a:endParaRPr kumimoji="1" lang="en-US" altLang="ja-JP" sz="1000" b="1"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rgbClr val="0070C0"/>
                          </a:solidFill>
                          <a:latin typeface="Meiryo UI" panose="020B0604030504040204" pitchFamily="50" charset="-128"/>
                          <a:ea typeface="Meiryo UI" panose="020B0604030504040204" pitchFamily="50" charset="-128"/>
                        </a:rPr>
                        <a:t>　・</a:t>
                      </a:r>
                      <a:r>
                        <a:rPr kumimoji="1" lang="en-US" altLang="ja-JP" sz="1000" b="0" dirty="0">
                          <a:solidFill>
                            <a:srgbClr val="0070C0"/>
                          </a:solidFill>
                          <a:latin typeface="Meiryo UI" panose="020B0604030504040204" pitchFamily="50" charset="-128"/>
                          <a:ea typeface="Meiryo UI" panose="020B0604030504040204" pitchFamily="50" charset="-128"/>
                        </a:rPr>
                        <a:t>【GW】</a:t>
                      </a:r>
                      <a:r>
                        <a:rPr kumimoji="1" lang="ja-JP" altLang="en-US" sz="1000" b="0" dirty="0">
                          <a:solidFill>
                            <a:srgbClr val="0070C0"/>
                          </a:solidFill>
                          <a:latin typeface="Meiryo UI" panose="020B0604030504040204" pitchFamily="50" charset="-128"/>
                          <a:ea typeface="Meiryo UI" panose="020B0604030504040204" pitchFamily="50" charset="-128"/>
                        </a:rPr>
                        <a:t>ホスピタリティ提案促進に向けて取り組んでいることを共有しよう</a:t>
                      </a:r>
                      <a:endParaRPr kumimoji="1" lang="en-US" altLang="ja-JP" sz="1000" b="0" dirty="0">
                        <a:solidFill>
                          <a:srgbClr val="0070C0"/>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・自身の行動を振り返ろう～こんなマネジメントになっていないか？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が考えるべきこと①ホスピタリティタイムの優先順位の明確化</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が考えるべきこと②提案の重要性を響く言葉で常に発信する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が考えるべきこと③個々の目標をどこに置くか？～</a:t>
                      </a:r>
                      <a:r>
                        <a:rPr kumimoji="1" lang="en-US" altLang="ja-JP" sz="1000" b="0" dirty="0">
                          <a:solidFill>
                            <a:schemeClr val="tx1"/>
                          </a:solidFill>
                          <a:latin typeface="Meiryo UI" panose="020B0604030504040204" pitchFamily="50" charset="-128"/>
                          <a:ea typeface="Meiryo UI" panose="020B0604030504040204" pitchFamily="50" charset="-128"/>
                        </a:rPr>
                        <a:t>KPI</a:t>
                      </a:r>
                      <a:r>
                        <a:rPr kumimoji="1" lang="ja-JP" altLang="en-US" sz="1000" b="0" dirty="0">
                          <a:solidFill>
                            <a:schemeClr val="tx1"/>
                          </a:solidFill>
                          <a:latin typeface="Meiryo UI" panose="020B0604030504040204" pitchFamily="50" charset="-128"/>
                          <a:ea typeface="Meiryo UI" panose="020B0604030504040204" pitchFamily="50" charset="-128"/>
                        </a:rPr>
                        <a:t>の正しい使い方</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が考えるべきこと④個々の取組を評価し振り返る機会を作る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rgbClr val="0070C0"/>
                          </a:solidFill>
                          <a:latin typeface="Meiryo UI" panose="020B0604030504040204" pitchFamily="50" charset="-128"/>
                          <a:ea typeface="Meiryo UI" panose="020B0604030504040204" pitchFamily="50" charset="-128"/>
                        </a:rPr>
                        <a:t>　・</a:t>
                      </a:r>
                      <a:r>
                        <a:rPr kumimoji="1" lang="en-US" altLang="ja-JP" sz="1000" b="0" dirty="0">
                          <a:solidFill>
                            <a:srgbClr val="0070C0"/>
                          </a:solidFill>
                          <a:latin typeface="Meiryo UI" panose="020B0604030504040204" pitchFamily="50" charset="-128"/>
                          <a:ea typeface="Meiryo UI" panose="020B0604030504040204" pitchFamily="50" charset="-128"/>
                        </a:rPr>
                        <a:t>【GW】</a:t>
                      </a:r>
                      <a:r>
                        <a:rPr kumimoji="1" lang="ja-JP" altLang="en-US" sz="1000" b="0" dirty="0">
                          <a:solidFill>
                            <a:srgbClr val="0070C0"/>
                          </a:solidFill>
                          <a:latin typeface="Meiryo UI" panose="020B0604030504040204" pitchFamily="50" charset="-128"/>
                          <a:ea typeface="Meiryo UI" panose="020B0604030504040204" pitchFamily="50" charset="-128"/>
                        </a:rPr>
                        <a:t>①～④について、</a:t>
                      </a:r>
                      <a:r>
                        <a:rPr kumimoji="1" lang="en-US" altLang="ja-JP" sz="1000" b="0" dirty="0">
                          <a:solidFill>
                            <a:srgbClr val="0070C0"/>
                          </a:solidFill>
                          <a:latin typeface="Meiryo UI" panose="020B0604030504040204" pitchFamily="50" charset="-128"/>
                          <a:ea typeface="Meiryo UI" panose="020B0604030504040204" pitchFamily="50" charset="-128"/>
                        </a:rPr>
                        <a:t>SV</a:t>
                      </a:r>
                      <a:r>
                        <a:rPr kumimoji="1" lang="ja-JP" altLang="en-US" sz="1000" b="0" dirty="0">
                          <a:solidFill>
                            <a:srgbClr val="0070C0"/>
                          </a:solidFill>
                          <a:latin typeface="Meiryo UI" panose="020B0604030504040204" pitchFamily="50" charset="-128"/>
                          <a:ea typeface="Meiryo UI" panose="020B0604030504040204" pitchFamily="50" charset="-128"/>
                        </a:rPr>
                        <a:t>としてあるべき状態を話し合ってみよう</a:t>
                      </a:r>
                    </a:p>
                  </a:txBody>
                  <a:tcPr>
                    <a:lnR w="9525" cap="flat" cmpd="sng" algn="ctr">
                      <a:solidFill>
                        <a:schemeClr val="tx1"/>
                      </a:solidFill>
                      <a:prstDash val="solid"/>
                      <a:round/>
                      <a:headEnd type="none" w="med" len="med"/>
                      <a:tailEnd type="none" w="med" len="med"/>
                    </a:lnR>
                  </a:tcPr>
                </a:tc>
                <a:tc rowSpan="4">
                  <a:txBody>
                    <a:bodyPr/>
                    <a:lstStyle/>
                    <a:p>
                      <a:pPr algn="ctr"/>
                      <a:r>
                        <a:rPr kumimoji="1" lang="en-US" altLang="ja-JP" sz="1000" b="1" dirty="0">
                          <a:solidFill>
                            <a:schemeClr val="tx1"/>
                          </a:solidFill>
                          <a:latin typeface="Meiryo UI" panose="020B0604030504040204" pitchFamily="50" charset="-128"/>
                          <a:ea typeface="Meiryo UI" panose="020B0604030504040204" pitchFamily="50" charset="-128"/>
                        </a:rPr>
                        <a:t>SV</a:t>
                      </a:r>
                    </a:p>
                    <a:p>
                      <a:pPr algn="ctr"/>
                      <a:r>
                        <a:rPr kumimoji="1" lang="en-US" altLang="ja-JP" sz="1000" b="0" dirty="0">
                          <a:solidFill>
                            <a:schemeClr val="tx1"/>
                          </a:solidFill>
                          <a:latin typeface="Meiryo UI" panose="020B0604030504040204" pitchFamily="50" charset="-128"/>
                          <a:ea typeface="Meiryo UI" panose="020B0604030504040204" pitchFamily="50" charset="-128"/>
                        </a:rPr>
                        <a:t>CSV</a:t>
                      </a:r>
                    </a:p>
                    <a:p>
                      <a:pPr algn="ctr"/>
                      <a:r>
                        <a:rPr kumimoji="1" lang="en-US" altLang="ja-JP" sz="1000" b="0" dirty="0">
                          <a:solidFill>
                            <a:schemeClr val="tx1"/>
                          </a:solidFill>
                          <a:latin typeface="Meiryo UI" panose="020B0604030504040204" pitchFamily="50" charset="-128"/>
                          <a:ea typeface="Meiryo UI" panose="020B0604030504040204" pitchFamily="50" charset="-128"/>
                        </a:rPr>
                        <a:t>INS</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nchor="ct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964645835"/>
                  </a:ext>
                </a:extLst>
              </a:tr>
              <a:tr h="1170499">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rPr>
                        <a:t>10:30</a:t>
                      </a:r>
                      <a:endParaRPr kumimoji="1" lang="ja-JP" altLang="en-US" sz="1000" b="0" dirty="0">
                        <a:solidFill>
                          <a:srgbClr val="FF0000"/>
                        </a:solidFill>
                        <a:latin typeface="Meiryo UI" panose="020B0604030504040204" pitchFamily="50" charset="-128"/>
                        <a:ea typeface="Meiryo UI" panose="020B0604030504040204" pitchFamily="50" charset="-128"/>
                      </a:endParaRPr>
                    </a:p>
                  </a:txBody>
                  <a:tcPr>
                    <a:lnB w="9525" cap="flat" cmpd="sng" algn="ctr">
                      <a:solidFill>
                        <a:schemeClr val="tx1"/>
                      </a:solidFill>
                      <a:prstDash val="solid"/>
                      <a:round/>
                      <a:headEnd type="none" w="med" len="med"/>
                      <a:tailEnd type="none" w="med" len="med"/>
                    </a:lnB>
                  </a:tcPr>
                </a:tc>
                <a:tc>
                  <a:txBody>
                    <a:bodyPr/>
                    <a:lstStyle/>
                    <a:p>
                      <a:pPr algn="l"/>
                      <a:r>
                        <a:rPr kumimoji="1" lang="ja-JP" altLang="en-US" sz="1000" b="1" dirty="0">
                          <a:solidFill>
                            <a:schemeClr val="tx1"/>
                          </a:solidFill>
                          <a:latin typeface="Meiryo UI" panose="020B0604030504040204" pitchFamily="50" charset="-128"/>
                          <a:ea typeface="Meiryo UI" panose="020B0604030504040204" pitchFamily="50" charset="-128"/>
                        </a:rPr>
                        <a:t>●課題発見スキル強化</a:t>
                      </a:r>
                      <a:endParaRPr kumimoji="1" lang="en-US" altLang="ja-JP" sz="1000" b="1" dirty="0">
                        <a:solidFill>
                          <a:schemeClr val="tx1"/>
                        </a:solidFill>
                        <a:latin typeface="Meiryo UI" panose="020B0604030504040204" pitchFamily="50" charset="-128"/>
                        <a:ea typeface="Meiryo UI" panose="020B0604030504040204" pitchFamily="50" charset="-128"/>
                      </a:endParaRPr>
                    </a:p>
                    <a:p>
                      <a:pPr algn="l"/>
                      <a:r>
                        <a:rPr kumimoji="1" lang="ja-JP" altLang="en-US" sz="1000" b="0" dirty="0">
                          <a:solidFill>
                            <a:schemeClr val="tx1"/>
                          </a:solidFill>
                          <a:latin typeface="Meiryo UI" panose="020B0604030504040204" pitchFamily="50" charset="-128"/>
                          <a:ea typeface="Meiryo UI" panose="020B0604030504040204" pitchFamily="50" charset="-128"/>
                        </a:rPr>
                        <a:t>　・提案しない、できない、うまくいかない要因は</a:t>
                      </a:r>
                      <a:r>
                        <a:rPr kumimoji="1" lang="en-US" altLang="ja-JP" sz="1000" b="0" dirty="0">
                          <a:solidFill>
                            <a:schemeClr val="tx1"/>
                          </a:solidFill>
                          <a:latin typeface="Meiryo UI" panose="020B0604030504040204" pitchFamily="50" charset="-128"/>
                          <a:ea typeface="Meiryo UI" panose="020B0604030504040204" pitchFamily="50" charset="-128"/>
                        </a:rPr>
                        <a:t>CM</a:t>
                      </a:r>
                      <a:r>
                        <a:rPr kumimoji="1" lang="ja-JP" altLang="en-US" sz="1000" b="0" dirty="0">
                          <a:solidFill>
                            <a:schemeClr val="tx1"/>
                          </a:solidFill>
                          <a:latin typeface="Meiryo UI" panose="020B0604030504040204" pitchFamily="50" charset="-128"/>
                          <a:ea typeface="Meiryo UI" panose="020B0604030504040204" pitchFamily="50" charset="-128"/>
                        </a:rPr>
                        <a:t>個々で異なる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algn="l"/>
                      <a:r>
                        <a:rPr kumimoji="1" lang="ja-JP" altLang="en-US" sz="1000" b="0" dirty="0">
                          <a:solidFill>
                            <a:schemeClr val="tx1"/>
                          </a:solidFill>
                          <a:latin typeface="Meiryo UI" panose="020B0604030504040204" pitchFamily="50" charset="-128"/>
                          <a:ea typeface="Meiryo UI" panose="020B0604030504040204" pitchFamily="50" charset="-128"/>
                        </a:rPr>
                        <a:t>　・課題発見の視点を広げる①提案が上手く進めるために必要なプロセス</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・課題発見の視点を広げる②ヒアリングできない理由を多角的に考える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・課題発見の視点を広げる③提案が上手くいかない理由を多角的に考える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a:t>
                      </a:r>
                      <a:r>
                        <a:rPr kumimoji="1" lang="en-US" altLang="ja-JP" sz="1000" b="0" dirty="0">
                          <a:solidFill>
                            <a:srgbClr val="0070C0"/>
                          </a:solidFill>
                          <a:latin typeface="Meiryo UI" panose="020B0604030504040204" pitchFamily="50" charset="-128"/>
                          <a:ea typeface="Meiryo UI" panose="020B0604030504040204" pitchFamily="50" charset="-128"/>
                        </a:rPr>
                        <a:t>【GW】</a:t>
                      </a:r>
                      <a:r>
                        <a:rPr kumimoji="1" lang="ja-JP" altLang="en-US" sz="1000" b="0" dirty="0">
                          <a:solidFill>
                            <a:srgbClr val="0070C0"/>
                          </a:solidFill>
                          <a:latin typeface="Meiryo UI" panose="020B0604030504040204" pitchFamily="50" charset="-128"/>
                          <a:ea typeface="Meiryo UI" panose="020B0604030504040204" pitchFamily="50" charset="-128"/>
                        </a:rPr>
                        <a:t>とある提案シーンを見て課題を発見してみよう</a:t>
                      </a:r>
                      <a:endParaRPr kumimoji="1" lang="en-US" altLang="ja-JP" sz="1000" b="0" dirty="0">
                        <a:solidFill>
                          <a:srgbClr val="0070C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は結果よりも行動の量と質に着目する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a:t>
                      </a:r>
                      <a:r>
                        <a:rPr kumimoji="1" lang="en-US" altLang="ja-JP" sz="1000" b="0" dirty="0">
                          <a:solidFill>
                            <a:srgbClr val="0070C0"/>
                          </a:solidFill>
                          <a:latin typeface="Meiryo UI" panose="020B0604030504040204" pitchFamily="50" charset="-128"/>
                          <a:ea typeface="Meiryo UI" panose="020B0604030504040204" pitchFamily="50" charset="-128"/>
                        </a:rPr>
                        <a:t>【GW】CM</a:t>
                      </a:r>
                      <a:r>
                        <a:rPr kumimoji="1" lang="ja-JP" altLang="en-US" sz="1000" b="0" dirty="0">
                          <a:solidFill>
                            <a:srgbClr val="0070C0"/>
                          </a:solidFill>
                          <a:latin typeface="Meiryo UI" panose="020B0604030504040204" pitchFamily="50" charset="-128"/>
                          <a:ea typeface="Meiryo UI" panose="020B0604030504040204" pitchFamily="50" charset="-128"/>
                        </a:rPr>
                        <a:t>個々の課題発見に向けた</a:t>
                      </a:r>
                      <a:r>
                        <a:rPr kumimoji="1" lang="en-US" altLang="ja-JP" sz="1000" b="0" dirty="0">
                          <a:solidFill>
                            <a:srgbClr val="0070C0"/>
                          </a:solidFill>
                          <a:latin typeface="Meiryo UI" panose="020B0604030504040204" pitchFamily="50" charset="-128"/>
                          <a:ea typeface="Meiryo UI" panose="020B0604030504040204" pitchFamily="50" charset="-128"/>
                        </a:rPr>
                        <a:t>CCM</a:t>
                      </a:r>
                      <a:r>
                        <a:rPr kumimoji="1" lang="ja-JP" altLang="en-US" sz="1000" b="0" dirty="0">
                          <a:solidFill>
                            <a:srgbClr val="0070C0"/>
                          </a:solidFill>
                          <a:latin typeface="Meiryo UI" panose="020B0604030504040204" pitchFamily="50" charset="-128"/>
                          <a:ea typeface="Meiryo UI" panose="020B0604030504040204" pitchFamily="50" charset="-128"/>
                        </a:rPr>
                        <a:t>と連携のあり方を考える</a:t>
                      </a:r>
                      <a:endParaRPr kumimoji="1" lang="en-US" altLang="ja-JP" sz="1000" b="0" dirty="0">
                        <a:solidFill>
                          <a:srgbClr val="0070C0"/>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B w="9525" cap="flat" cmpd="sng" algn="ctr">
                      <a:solidFill>
                        <a:schemeClr val="tx1"/>
                      </a:solidFill>
                      <a:prstDash val="solid"/>
                      <a:round/>
                      <a:headEnd type="none" w="med" len="med"/>
                      <a:tailEnd type="none" w="med" len="med"/>
                    </a:lnB>
                  </a:tcPr>
                </a:tc>
                <a:tc vMerge="1">
                  <a:txBody>
                    <a:bodyPr/>
                    <a:lstStyle/>
                    <a:p>
                      <a:endParaRPr kumimoji="1" lang="ja-JP" altLang="en-US" sz="1100" dirty="0">
                        <a:solidFill>
                          <a:schemeClr val="tx1"/>
                        </a:solidFill>
                      </a:endParaRPr>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686595141"/>
                  </a:ext>
                </a:extLst>
              </a:tr>
              <a:tr h="1164860">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rPr>
                        <a:t>11:30</a:t>
                      </a:r>
                      <a:endParaRPr kumimoji="1" lang="ja-JP" altLang="en-US" sz="1000" b="0" dirty="0">
                        <a:solidFill>
                          <a:srgbClr val="FF0000"/>
                        </a:solidFill>
                        <a:latin typeface="Meiryo UI" panose="020B0604030504040204" pitchFamily="50" charset="-128"/>
                        <a:ea typeface="Meiryo UI" panose="020B0604030504040204" pitchFamily="50" charset="-128"/>
                      </a:endParaRPr>
                    </a:p>
                  </a:txBody>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ja-JP" altLang="en-US" sz="1000" b="1" dirty="0">
                          <a:solidFill>
                            <a:schemeClr val="tx1"/>
                          </a:solidFill>
                          <a:latin typeface="Meiryo UI" panose="020B0604030504040204" pitchFamily="50" charset="-128"/>
                          <a:ea typeface="Meiryo UI" panose="020B0604030504040204" pitchFamily="50" charset="-128"/>
                        </a:rPr>
                        <a:t>フィードバックスキル強化</a:t>
                      </a:r>
                      <a:endParaRPr kumimoji="1" lang="en-US" altLang="ja-JP" sz="1000" b="1"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FB</a:t>
                      </a:r>
                      <a:r>
                        <a:rPr kumimoji="1" lang="ja-JP" altLang="en-US" sz="1000" b="0" dirty="0">
                          <a:solidFill>
                            <a:schemeClr val="tx1"/>
                          </a:solidFill>
                          <a:latin typeface="Meiryo UI" panose="020B0604030504040204" pitchFamily="50" charset="-128"/>
                          <a:ea typeface="Meiryo UI" panose="020B0604030504040204" pitchFamily="50" charset="-128"/>
                        </a:rPr>
                        <a:t>の目的はダメ出しではない</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accent1"/>
                          </a:solidFill>
                          <a:latin typeface="Meiryo UI" panose="020B0604030504040204" pitchFamily="50" charset="-128"/>
                          <a:ea typeface="Meiryo UI" panose="020B0604030504040204" pitchFamily="50" charset="-128"/>
                        </a:rPr>
                        <a:t>　・</a:t>
                      </a:r>
                      <a:r>
                        <a:rPr kumimoji="1" lang="en-US" altLang="ja-JP" sz="1000" b="0" dirty="0">
                          <a:solidFill>
                            <a:schemeClr val="accent1"/>
                          </a:solidFill>
                          <a:latin typeface="Meiryo UI" panose="020B0604030504040204" pitchFamily="50" charset="-128"/>
                          <a:ea typeface="Meiryo UI" panose="020B0604030504040204" pitchFamily="50" charset="-128"/>
                        </a:rPr>
                        <a:t>【GW】</a:t>
                      </a:r>
                      <a:r>
                        <a:rPr kumimoji="1" lang="ja-JP" altLang="en-US" sz="1000" b="0" dirty="0">
                          <a:solidFill>
                            <a:schemeClr val="accent1"/>
                          </a:solidFill>
                          <a:latin typeface="Meiryo UI" panose="020B0604030504040204" pitchFamily="50" charset="-128"/>
                          <a:ea typeface="Meiryo UI" panose="020B0604030504040204" pitchFamily="50" charset="-128"/>
                        </a:rPr>
                        <a:t>モチベーションを上げる</a:t>
                      </a:r>
                      <a:r>
                        <a:rPr kumimoji="1" lang="en-US" altLang="ja-JP" sz="1000" b="0" dirty="0">
                          <a:solidFill>
                            <a:schemeClr val="accent1"/>
                          </a:solidFill>
                          <a:latin typeface="Meiryo UI" panose="020B0604030504040204" pitchFamily="50" charset="-128"/>
                          <a:ea typeface="Meiryo UI" panose="020B0604030504040204" pitchFamily="50" charset="-128"/>
                        </a:rPr>
                        <a:t>FB</a:t>
                      </a:r>
                      <a:r>
                        <a:rPr kumimoji="1" lang="ja-JP" altLang="en-US" sz="1000" b="0" dirty="0">
                          <a:solidFill>
                            <a:schemeClr val="accent1"/>
                          </a:solidFill>
                          <a:latin typeface="Meiryo UI" panose="020B0604030504040204" pitchFamily="50" charset="-128"/>
                          <a:ea typeface="Meiryo UI" panose="020B0604030504040204" pitchFamily="50" charset="-128"/>
                        </a:rPr>
                        <a:t>、下げる</a:t>
                      </a:r>
                      <a:r>
                        <a:rPr kumimoji="1" lang="en-US" altLang="ja-JP" sz="1000" b="0" dirty="0">
                          <a:solidFill>
                            <a:schemeClr val="accent1"/>
                          </a:solidFill>
                          <a:latin typeface="Meiryo UI" panose="020B0604030504040204" pitchFamily="50" charset="-128"/>
                          <a:ea typeface="Meiryo UI" panose="020B0604030504040204" pitchFamily="50" charset="-128"/>
                        </a:rPr>
                        <a:t>FB</a:t>
                      </a:r>
                      <a:r>
                        <a:rPr kumimoji="1" lang="ja-JP" altLang="en-US" sz="1000" b="0" dirty="0">
                          <a:solidFill>
                            <a:schemeClr val="accent1"/>
                          </a:solidFill>
                          <a:latin typeface="Meiryo UI" panose="020B0604030504040204" pitchFamily="50" charset="-128"/>
                          <a:ea typeface="Meiryo UI" panose="020B0604030504040204" pitchFamily="50" charset="-128"/>
                        </a:rPr>
                        <a:t>の違いを理解しよう</a:t>
                      </a:r>
                      <a:endParaRPr kumimoji="1" lang="en-US" altLang="ja-JP" sz="1000" b="0" dirty="0">
                        <a:solidFill>
                          <a:schemeClr val="accent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・フィードバックのポイント①常に相手の課題に軸を置く</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・フィードバックのポイント②なぜ？を明確に伝える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・フィードバックのポイント③どうすれば？を具体的に伝える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・応対後のワンポイントフィードバックの組み立て方</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・振り返り機会のフィードバックの組み立て方</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・フィードバックで使える質問例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a:t>
                      </a:r>
                      <a:r>
                        <a:rPr kumimoji="1" lang="en-US" altLang="ja-JP" sz="1000" b="0" dirty="0">
                          <a:solidFill>
                            <a:srgbClr val="0070C0"/>
                          </a:solidFill>
                          <a:latin typeface="Meiryo UI" panose="020B0604030504040204" pitchFamily="50" charset="-128"/>
                          <a:ea typeface="Meiryo UI" panose="020B0604030504040204" pitchFamily="50" charset="-128"/>
                        </a:rPr>
                        <a:t>【GW】</a:t>
                      </a:r>
                      <a:r>
                        <a:rPr kumimoji="1" lang="ja-JP" altLang="en-US" sz="1000" b="0" dirty="0">
                          <a:solidFill>
                            <a:srgbClr val="0070C0"/>
                          </a:solidFill>
                          <a:latin typeface="Meiryo UI" panose="020B0604030504040204" pitchFamily="50" charset="-128"/>
                          <a:ea typeface="Meiryo UI" panose="020B0604030504040204" pitchFamily="50" charset="-128"/>
                        </a:rPr>
                        <a:t>ケース演習～フィードバックロープレ</a:t>
                      </a:r>
                      <a:endParaRPr kumimoji="1" lang="en-US" altLang="ja-JP" sz="1000" b="0" dirty="0">
                        <a:solidFill>
                          <a:schemeClr val="tx1"/>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1116298688"/>
                  </a:ext>
                </a:extLst>
              </a:tr>
              <a:tr h="887779">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rPr>
                        <a:t>12:10</a:t>
                      </a:r>
                    </a:p>
                    <a:p>
                      <a:pPr algn="ctr"/>
                      <a:endParaRPr kumimoji="1" lang="en-US" altLang="ja-JP" sz="1000" b="0" dirty="0">
                        <a:solidFill>
                          <a:srgbClr val="FF0000"/>
                        </a:solidFill>
                        <a:latin typeface="Meiryo UI" panose="020B0604030504040204" pitchFamily="50" charset="-128"/>
                        <a:ea typeface="Meiryo UI" panose="020B0604030504040204" pitchFamily="50" charset="-128"/>
                      </a:endParaRPr>
                    </a:p>
                    <a:p>
                      <a:pPr algn="ctr"/>
                      <a:endParaRPr kumimoji="1" lang="en-US" altLang="ja-JP" sz="1000" b="0" dirty="0">
                        <a:solidFill>
                          <a:srgbClr val="FF0000"/>
                        </a:solidFill>
                        <a:latin typeface="Meiryo UI" panose="020B0604030504040204" pitchFamily="50" charset="-128"/>
                        <a:ea typeface="Meiryo UI" panose="020B0604030504040204" pitchFamily="50" charset="-128"/>
                      </a:endParaRPr>
                    </a:p>
                    <a:p>
                      <a:pPr algn="ctr"/>
                      <a:endParaRPr kumimoji="1" lang="en-US" altLang="ja-JP" sz="1000" b="0" dirty="0">
                        <a:solidFill>
                          <a:srgbClr val="FF0000"/>
                        </a:solidFill>
                        <a:latin typeface="Meiryo UI" panose="020B0604030504040204" pitchFamily="50" charset="-128"/>
                        <a:ea typeface="Meiryo UI" panose="020B0604030504040204" pitchFamily="50" charset="-128"/>
                      </a:endParaRPr>
                    </a:p>
                    <a:p>
                      <a:pPr algn="ctr"/>
                      <a:r>
                        <a:rPr kumimoji="1" lang="en-US" altLang="ja-JP" sz="1000" b="0" dirty="0">
                          <a:solidFill>
                            <a:srgbClr val="FF0000"/>
                          </a:solidFill>
                          <a:latin typeface="Meiryo UI" panose="020B0604030504040204" pitchFamily="50" charset="-128"/>
                          <a:ea typeface="Meiryo UI" panose="020B0604030504040204" pitchFamily="50" charset="-128"/>
                        </a:rPr>
                        <a:t>12:30</a:t>
                      </a:r>
                    </a:p>
                  </a:txBody>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r>
                        <a:rPr kumimoji="1" lang="ja-JP" altLang="en-US" sz="1000" b="0" dirty="0">
                          <a:solidFill>
                            <a:schemeClr val="tx1"/>
                          </a:solidFill>
                          <a:latin typeface="Meiryo UI" panose="020B0604030504040204" pitchFamily="50" charset="-128"/>
                          <a:ea typeface="Meiryo UI" panose="020B0604030504040204" pitchFamily="50" charset="-128"/>
                        </a:rPr>
                        <a:t>●アクションプランの検討</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・ここまでの内容を踏まえ、チームのホスピタリティ提案推進に向けて、</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取り組むべきこと、</a:t>
                      </a:r>
                      <a:r>
                        <a:rPr kumimoji="1" lang="en-US" altLang="ja-JP" sz="1000" b="0" dirty="0">
                          <a:solidFill>
                            <a:schemeClr val="tx1"/>
                          </a:solidFill>
                          <a:latin typeface="Meiryo UI" panose="020B0604030504040204" pitchFamily="50" charset="-128"/>
                          <a:ea typeface="Meiryo UI" panose="020B0604030504040204" pitchFamily="50" charset="-128"/>
                        </a:rPr>
                        <a:t>CCM</a:t>
                      </a:r>
                      <a:r>
                        <a:rPr kumimoji="1" lang="ja-JP" altLang="en-US" sz="1000" b="0" dirty="0">
                          <a:solidFill>
                            <a:schemeClr val="tx1"/>
                          </a:solidFill>
                          <a:latin typeface="Meiryo UI" panose="020B0604030504040204" pitchFamily="50" charset="-128"/>
                          <a:ea typeface="Meiryo UI" panose="020B0604030504040204" pitchFamily="50" charset="-128"/>
                        </a:rPr>
                        <a:t>との連携のあり方を整理する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・質疑応答</a:t>
                      </a:r>
                      <a:endParaRPr kumimoji="1" lang="en-US" altLang="ja-JP" sz="1000" b="0" dirty="0">
                        <a:solidFill>
                          <a:schemeClr val="tx1"/>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1">
                  <a:txBody>
                    <a:bodyPr/>
                    <a:lstStyle/>
                    <a:p>
                      <a:pPr algn="ct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60714468"/>
                  </a:ext>
                </a:extLst>
              </a:tr>
            </a:tbl>
          </a:graphicData>
        </a:graphic>
      </p:graphicFrame>
      <p:sp>
        <p:nvSpPr>
          <p:cNvPr id="12" name="テキスト ボックス 11">
            <a:extLst>
              <a:ext uri="{FF2B5EF4-FFF2-40B4-BE49-F238E27FC236}">
                <a16:creationId xmlns:a16="http://schemas.microsoft.com/office/drawing/2014/main" id="{45105B99-0675-5574-AF86-0FB2F77D840A}"/>
              </a:ext>
            </a:extLst>
          </p:cNvPr>
          <p:cNvSpPr txBox="1"/>
          <p:nvPr/>
        </p:nvSpPr>
        <p:spPr>
          <a:xfrm>
            <a:off x="174824" y="1119965"/>
            <a:ext cx="4126966" cy="523220"/>
          </a:xfrm>
          <a:prstGeom prst="rect">
            <a:avLst/>
          </a:prstGeom>
          <a:noFill/>
        </p:spPr>
        <p:txBody>
          <a:bodyPr wrap="square">
            <a:spAutoFit/>
          </a:bodyPr>
          <a:lstStyle/>
          <a:p>
            <a:r>
              <a:rPr kumimoji="1" lang="en-US" altLang="ja-JP" sz="1600" kern="1200" dirty="0">
                <a:solidFill>
                  <a:schemeClr val="dk1"/>
                </a:solidFill>
                <a:effectLst/>
                <a:latin typeface="+mn-ea"/>
              </a:rPr>
              <a:t>SV</a:t>
            </a:r>
            <a:r>
              <a:rPr kumimoji="1" lang="ja-JP" altLang="en-US" sz="1600" kern="1200" dirty="0">
                <a:solidFill>
                  <a:schemeClr val="dk1"/>
                </a:solidFill>
                <a:effectLst/>
                <a:latin typeface="+mn-ea"/>
              </a:rPr>
              <a:t>：</a:t>
            </a:r>
            <a:r>
              <a:rPr kumimoji="1" lang="ja-JP" altLang="ja-JP" sz="1600" kern="1200" dirty="0">
                <a:solidFill>
                  <a:schemeClr val="dk1"/>
                </a:solidFill>
                <a:effectLst/>
                <a:latin typeface="+mn-ea"/>
              </a:rPr>
              <a:t>半日</a:t>
            </a:r>
            <a:r>
              <a:rPr kumimoji="1" lang="en-US" altLang="ja-JP" sz="1600" kern="1200" dirty="0">
                <a:solidFill>
                  <a:schemeClr val="dk1"/>
                </a:solidFill>
                <a:effectLst/>
                <a:latin typeface="+mn-ea"/>
              </a:rPr>
              <a:t>×2</a:t>
            </a:r>
            <a:r>
              <a:rPr kumimoji="1" lang="ja-JP" altLang="en-US" sz="1600" kern="1200" dirty="0">
                <a:solidFill>
                  <a:schemeClr val="dk1"/>
                </a:solidFill>
                <a:effectLst/>
                <a:latin typeface="+mn-ea"/>
              </a:rPr>
              <a:t>回</a:t>
            </a:r>
            <a:r>
              <a:rPr kumimoji="1" lang="en-US" altLang="ja-JP" sz="1600" kern="1200" dirty="0">
                <a:solidFill>
                  <a:schemeClr val="dk1"/>
                </a:solidFill>
                <a:effectLst/>
                <a:latin typeface="+mn-ea"/>
              </a:rPr>
              <a:t>/CCM</a:t>
            </a:r>
            <a:r>
              <a:rPr kumimoji="1" lang="ja-JP" altLang="en-US" sz="1600" kern="1200" dirty="0">
                <a:solidFill>
                  <a:schemeClr val="dk1"/>
                </a:solidFill>
                <a:effectLst/>
                <a:latin typeface="+mn-ea"/>
              </a:rPr>
              <a:t>：</a:t>
            </a:r>
            <a:r>
              <a:rPr kumimoji="1" lang="ja-JP" altLang="ja-JP" sz="1600" kern="1200" dirty="0">
                <a:solidFill>
                  <a:schemeClr val="dk1"/>
                </a:solidFill>
                <a:effectLst/>
                <a:latin typeface="+mn-ea"/>
              </a:rPr>
              <a:t>半日</a:t>
            </a:r>
            <a:endParaRPr kumimoji="1" lang="en-US" altLang="ja-JP" sz="1200" kern="1200" dirty="0">
              <a:solidFill>
                <a:schemeClr val="dk1"/>
              </a:solidFill>
              <a:effectLst/>
              <a:latin typeface="+mn-ea"/>
              <a:cs typeface="+mn-cs"/>
            </a:endParaRPr>
          </a:p>
          <a:p>
            <a:endParaRPr kumimoji="1" lang="en-US" altLang="ja-JP" sz="1200" b="0" kern="1200" dirty="0">
              <a:solidFill>
                <a:schemeClr val="tx1"/>
              </a:solidFill>
              <a:effectLst/>
              <a:latin typeface="+mn-ea"/>
              <a:cs typeface="+mn-cs"/>
            </a:endParaRPr>
          </a:p>
        </p:txBody>
      </p:sp>
      <p:sp>
        <p:nvSpPr>
          <p:cNvPr id="3" name="テキスト ボックス 2">
            <a:extLst>
              <a:ext uri="{FF2B5EF4-FFF2-40B4-BE49-F238E27FC236}">
                <a16:creationId xmlns:a16="http://schemas.microsoft.com/office/drawing/2014/main" id="{97264932-B57B-B65E-75C7-406AC61E8D76}"/>
              </a:ext>
            </a:extLst>
          </p:cNvPr>
          <p:cNvSpPr txBox="1"/>
          <p:nvPr/>
        </p:nvSpPr>
        <p:spPr>
          <a:xfrm>
            <a:off x="91200" y="1547589"/>
            <a:ext cx="2638864" cy="307777"/>
          </a:xfrm>
          <a:prstGeom prst="rect">
            <a:avLst/>
          </a:prstGeom>
          <a:noFill/>
        </p:spPr>
        <p:txBody>
          <a:bodyPr wrap="none" rtlCol="0">
            <a:spAutoFit/>
          </a:bodyPr>
          <a:lstStyle/>
          <a:p>
            <a:r>
              <a:rPr kumimoji="1" lang="ja-JP" altLang="en-US" sz="1400" dirty="0">
                <a:solidFill>
                  <a:srgbClr val="FF0000"/>
                </a:solidFill>
              </a:rPr>
              <a:t>半日研修</a:t>
            </a:r>
            <a:r>
              <a:rPr kumimoji="1" lang="en-US" altLang="ja-JP" sz="1400" dirty="0">
                <a:solidFill>
                  <a:srgbClr val="FF0000"/>
                </a:solidFill>
              </a:rPr>
              <a:t>1</a:t>
            </a:r>
            <a:r>
              <a:rPr kumimoji="1" lang="ja-JP" altLang="en-US" sz="1400" dirty="0">
                <a:solidFill>
                  <a:srgbClr val="FF0000"/>
                </a:solidFill>
              </a:rPr>
              <a:t>回目</a:t>
            </a:r>
            <a:r>
              <a:rPr kumimoji="1" lang="ja-JP" altLang="en-US" sz="1400" dirty="0"/>
              <a:t>（</a:t>
            </a:r>
            <a:r>
              <a:rPr kumimoji="1" lang="en-US" altLang="ja-JP" sz="1400" dirty="0"/>
              <a:t>SV</a:t>
            </a:r>
            <a:r>
              <a:rPr kumimoji="1" lang="ja-JP" altLang="en-US" sz="1400" dirty="0"/>
              <a:t>・</a:t>
            </a:r>
            <a:r>
              <a:rPr kumimoji="1" lang="en-US" altLang="ja-JP" sz="1400" dirty="0"/>
              <a:t>CCM</a:t>
            </a:r>
            <a:r>
              <a:rPr kumimoji="1" lang="ja-JP" altLang="en-US" sz="1400" dirty="0"/>
              <a:t>合同）</a:t>
            </a:r>
          </a:p>
        </p:txBody>
      </p:sp>
      <p:sp>
        <p:nvSpPr>
          <p:cNvPr id="4" name="テキスト ボックス 3">
            <a:extLst>
              <a:ext uri="{FF2B5EF4-FFF2-40B4-BE49-F238E27FC236}">
                <a16:creationId xmlns:a16="http://schemas.microsoft.com/office/drawing/2014/main" id="{2B02556B-E707-AC75-B8F9-96ECF3896B58}"/>
              </a:ext>
            </a:extLst>
          </p:cNvPr>
          <p:cNvSpPr txBox="1"/>
          <p:nvPr/>
        </p:nvSpPr>
        <p:spPr>
          <a:xfrm>
            <a:off x="5345906" y="1547589"/>
            <a:ext cx="2483372" cy="307777"/>
          </a:xfrm>
          <a:prstGeom prst="rect">
            <a:avLst/>
          </a:prstGeom>
          <a:noFill/>
        </p:spPr>
        <p:txBody>
          <a:bodyPr wrap="none" rtlCol="0">
            <a:spAutoFit/>
          </a:bodyPr>
          <a:lstStyle/>
          <a:p>
            <a:r>
              <a:rPr kumimoji="1" lang="ja-JP" altLang="en-US" sz="1400" dirty="0">
                <a:solidFill>
                  <a:srgbClr val="FF0000"/>
                </a:solidFill>
              </a:rPr>
              <a:t>半日研修</a:t>
            </a:r>
            <a:r>
              <a:rPr lang="en-US" altLang="ja-JP" sz="1400" dirty="0">
                <a:solidFill>
                  <a:srgbClr val="FF0000"/>
                </a:solidFill>
              </a:rPr>
              <a:t>2</a:t>
            </a:r>
            <a:r>
              <a:rPr kumimoji="1" lang="ja-JP" altLang="en-US" sz="1400" dirty="0">
                <a:solidFill>
                  <a:srgbClr val="FF0000"/>
                </a:solidFill>
              </a:rPr>
              <a:t>回目</a:t>
            </a:r>
            <a:r>
              <a:rPr kumimoji="1" lang="ja-JP" altLang="en-US" sz="1400" dirty="0"/>
              <a:t>（</a:t>
            </a:r>
            <a:r>
              <a:rPr kumimoji="1" lang="en-US" altLang="ja-JP" sz="1400" dirty="0"/>
              <a:t>SV</a:t>
            </a:r>
            <a:r>
              <a:rPr kumimoji="1" lang="ja-JP" altLang="en-US" sz="1400" dirty="0"/>
              <a:t>のみ対象）</a:t>
            </a:r>
          </a:p>
        </p:txBody>
      </p:sp>
    </p:spTree>
    <p:extLst>
      <p:ext uri="{BB962C8B-B14F-4D97-AF65-F5344CB8AC3E}">
        <p14:creationId xmlns:p14="http://schemas.microsoft.com/office/powerpoint/2010/main" val="3731861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 10">
            <a:extLst>
              <a:ext uri="{FF2B5EF4-FFF2-40B4-BE49-F238E27FC236}">
                <a16:creationId xmlns:a16="http://schemas.microsoft.com/office/drawing/2014/main" id="{EE27B04C-752A-ADED-3F28-6ED2B494CD8B}"/>
              </a:ext>
            </a:extLst>
          </p:cNvPr>
          <p:cNvGraphicFramePr>
            <a:graphicFrameLocks noGrp="1"/>
          </p:cNvGraphicFramePr>
          <p:nvPr/>
        </p:nvGraphicFramePr>
        <p:xfrm>
          <a:off x="161330" y="1820553"/>
          <a:ext cx="5148572" cy="5669460"/>
        </p:xfrm>
        <a:graphic>
          <a:graphicData uri="http://schemas.openxmlformats.org/drawingml/2006/table">
            <a:tbl>
              <a:tblPr firstRow="1" bandRow="1">
                <a:tableStyleId>{5940675A-B579-460E-94D1-54222C63F5DA}</a:tableStyleId>
              </a:tblPr>
              <a:tblGrid>
                <a:gridCol w="576064">
                  <a:extLst>
                    <a:ext uri="{9D8B030D-6E8A-4147-A177-3AD203B41FA5}">
                      <a16:colId xmlns:a16="http://schemas.microsoft.com/office/drawing/2014/main" val="4221979383"/>
                    </a:ext>
                  </a:extLst>
                </a:gridCol>
                <a:gridCol w="3996444">
                  <a:extLst>
                    <a:ext uri="{9D8B030D-6E8A-4147-A177-3AD203B41FA5}">
                      <a16:colId xmlns:a16="http://schemas.microsoft.com/office/drawing/2014/main" val="2741176977"/>
                    </a:ext>
                  </a:extLst>
                </a:gridCol>
                <a:gridCol w="576064">
                  <a:extLst>
                    <a:ext uri="{9D8B030D-6E8A-4147-A177-3AD203B41FA5}">
                      <a16:colId xmlns:a16="http://schemas.microsoft.com/office/drawing/2014/main" val="1357765291"/>
                    </a:ext>
                  </a:extLst>
                </a:gridCol>
              </a:tblGrid>
              <a:tr h="14401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時間</a:t>
                      </a:r>
                    </a:p>
                  </a:txBody>
                  <a:tcPr anchor="ctr">
                    <a:solidFill>
                      <a:schemeClr val="tx2">
                        <a:lumMod val="50000"/>
                      </a:schemeClr>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カリキュラム</a:t>
                      </a:r>
                    </a:p>
                  </a:txBody>
                  <a:tcPr anchor="ctr">
                    <a:lnR w="9525" cap="flat" cmpd="sng" algn="ctr">
                      <a:solidFill>
                        <a:schemeClr val="tx1"/>
                      </a:solidFill>
                      <a:prstDash val="solid"/>
                      <a:round/>
                      <a:headEnd type="none" w="med" len="med"/>
                      <a:tailEnd type="none" w="med" len="med"/>
                    </a:lnR>
                    <a:solidFill>
                      <a:schemeClr val="tx2">
                        <a:lumMod val="50000"/>
                      </a:schemeClr>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参加</a:t>
                      </a:r>
                      <a:endParaRPr kumimoji="1" lang="en-US" altLang="ja-JP" sz="1000" b="1" dirty="0">
                        <a:solidFill>
                          <a:schemeClr val="bg1"/>
                        </a:solidFill>
                        <a:latin typeface="Meiryo UI" panose="020B0604030504040204" pitchFamily="50" charset="-128"/>
                        <a:ea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rPr>
                        <a:t>対象</a:t>
                      </a:r>
                    </a:p>
                  </a:txBody>
                  <a:tcPr anchor="ctr">
                    <a:lnL w="9525" cap="flat" cmpd="sng" algn="ctr">
                      <a:solidFill>
                        <a:schemeClr val="tx1"/>
                      </a:solidFill>
                      <a:prstDash val="solid"/>
                      <a:round/>
                      <a:headEnd type="none" w="med" len="med"/>
                      <a:tailEnd type="none" w="med" len="med"/>
                    </a:lnL>
                    <a:solidFill>
                      <a:schemeClr val="tx2">
                        <a:lumMod val="50000"/>
                      </a:schemeClr>
                    </a:solidFill>
                  </a:tcPr>
                </a:tc>
                <a:extLst>
                  <a:ext uri="{0D108BD9-81ED-4DB2-BD59-A6C34878D82A}">
                    <a16:rowId xmlns:a16="http://schemas.microsoft.com/office/drawing/2014/main" val="141332789"/>
                  </a:ext>
                </a:extLst>
              </a:tr>
              <a:tr h="395848">
                <a:tc>
                  <a:txBody>
                    <a:bodyPr/>
                    <a:lstStyle/>
                    <a:p>
                      <a:pPr algn="ctr"/>
                      <a:r>
                        <a:rPr kumimoji="1" lang="en-US" altLang="ja-JP" sz="1000" b="0" dirty="0">
                          <a:solidFill>
                            <a:schemeClr val="tx1"/>
                          </a:solidFill>
                          <a:latin typeface="Meiryo UI" panose="020B0604030504040204" pitchFamily="50" charset="-128"/>
                          <a:ea typeface="Meiryo UI" panose="020B0604030504040204" pitchFamily="50" charset="-128"/>
                        </a:rPr>
                        <a:t>9:00</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tc>
                <a:tc>
                  <a:txBody>
                    <a:bodyPr/>
                    <a:lstStyle/>
                    <a:p>
                      <a:r>
                        <a:rPr kumimoji="1" lang="ja-JP" altLang="en-US" sz="1000" b="1" dirty="0">
                          <a:solidFill>
                            <a:schemeClr val="tx1"/>
                          </a:solidFill>
                          <a:latin typeface="Meiryo UI" panose="020B0604030504040204" pitchFamily="50" charset="-128"/>
                          <a:ea typeface="Meiryo UI" panose="020B0604030504040204" pitchFamily="50" charset="-128"/>
                        </a:rPr>
                        <a:t>●オリエンテーション</a:t>
                      </a:r>
                      <a:endParaRPr kumimoji="1" lang="en-US" altLang="ja-JP" sz="1000" b="1"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・研修目的・ゴールの共有</a:t>
                      </a:r>
                    </a:p>
                  </a:txBody>
                  <a:tcPr>
                    <a:lnR w="9525" cap="flat" cmpd="sng" algn="ctr">
                      <a:solidFill>
                        <a:schemeClr val="tx1"/>
                      </a:solidFill>
                      <a:prstDash val="solid"/>
                      <a:round/>
                      <a:headEnd type="none" w="med" len="med"/>
                      <a:tailEnd type="none" w="med" len="med"/>
                    </a:lnR>
                  </a:tcPr>
                </a:tc>
                <a:tc rowSpan="5">
                  <a:txBody>
                    <a:bodyPr/>
                    <a:lstStyle/>
                    <a:p>
                      <a:pPr algn="ctr"/>
                      <a:r>
                        <a:rPr kumimoji="1" lang="en-US" altLang="ja-JP" sz="1000" b="1" dirty="0">
                          <a:solidFill>
                            <a:schemeClr val="tx1"/>
                          </a:solidFill>
                          <a:latin typeface="Meiryo UI" panose="020B0604030504040204" pitchFamily="50" charset="-128"/>
                          <a:ea typeface="Meiryo UI" panose="020B0604030504040204" pitchFamily="50" charset="-128"/>
                        </a:rPr>
                        <a:t>SV</a:t>
                      </a:r>
                    </a:p>
                    <a:p>
                      <a:pPr algn="ctr"/>
                      <a:r>
                        <a:rPr kumimoji="1" lang="en-US" altLang="ja-JP" sz="1000" b="1" dirty="0">
                          <a:solidFill>
                            <a:schemeClr val="tx1"/>
                          </a:solidFill>
                          <a:latin typeface="Meiryo UI" panose="020B0604030504040204" pitchFamily="50" charset="-128"/>
                          <a:ea typeface="Meiryo UI" panose="020B0604030504040204" pitchFamily="50" charset="-128"/>
                        </a:rPr>
                        <a:t>CCM</a:t>
                      </a:r>
                    </a:p>
                    <a:p>
                      <a:pPr algn="ctr"/>
                      <a:r>
                        <a:rPr kumimoji="1" lang="en-US" altLang="ja-JP" sz="1000" b="0" dirty="0">
                          <a:solidFill>
                            <a:schemeClr val="tx1"/>
                          </a:solidFill>
                          <a:latin typeface="Meiryo UI" panose="020B0604030504040204" pitchFamily="50" charset="-128"/>
                          <a:ea typeface="Meiryo UI" panose="020B0604030504040204" pitchFamily="50" charset="-128"/>
                        </a:rPr>
                        <a:t>CSV</a:t>
                      </a:r>
                    </a:p>
                    <a:p>
                      <a:pPr algn="ctr"/>
                      <a:r>
                        <a:rPr kumimoji="1" lang="en-US" altLang="ja-JP" sz="1000" b="0" dirty="0">
                          <a:solidFill>
                            <a:schemeClr val="tx1"/>
                          </a:solidFill>
                          <a:latin typeface="Meiryo UI" panose="020B0604030504040204" pitchFamily="50" charset="-128"/>
                          <a:ea typeface="Meiryo UI" panose="020B0604030504040204" pitchFamily="50" charset="-128"/>
                        </a:rPr>
                        <a:t>INS</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nchor="ct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964645835"/>
                  </a:ext>
                </a:extLst>
              </a:tr>
              <a:tr h="1402260">
                <a:tc>
                  <a:txBody>
                    <a:bodyPr/>
                    <a:lstStyle/>
                    <a:p>
                      <a:pPr algn="ctr"/>
                      <a:r>
                        <a:rPr kumimoji="1" lang="en-US" altLang="ja-JP" sz="1000" b="0" dirty="0">
                          <a:solidFill>
                            <a:schemeClr val="tx1"/>
                          </a:solidFill>
                          <a:latin typeface="Meiryo UI" panose="020B0604030504040204" pitchFamily="50" charset="-128"/>
                          <a:ea typeface="Meiryo UI" panose="020B0604030504040204" pitchFamily="50" charset="-128"/>
                        </a:rPr>
                        <a:t>9:05</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B w="9525" cap="flat" cmpd="sng" algn="ctr">
                      <a:solidFill>
                        <a:schemeClr val="tx1"/>
                      </a:solidFill>
                      <a:prstDash val="solid"/>
                      <a:round/>
                      <a:headEnd type="none" w="med" len="med"/>
                      <a:tailEnd type="none" w="med" len="med"/>
                    </a:lnB>
                  </a:tcPr>
                </a:tc>
                <a:tc>
                  <a:txBody>
                    <a:bodyPr/>
                    <a:lstStyle/>
                    <a:p>
                      <a:pPr algn="l"/>
                      <a:r>
                        <a:rPr kumimoji="1" lang="ja-JP" altLang="en-US" sz="1000" b="1" dirty="0">
                          <a:solidFill>
                            <a:schemeClr val="tx1"/>
                          </a:solidFill>
                          <a:latin typeface="Meiryo UI" panose="020B0604030504040204" pitchFamily="50" charset="-128"/>
                          <a:ea typeface="Meiryo UI" panose="020B0604030504040204" pitchFamily="50" charset="-128"/>
                        </a:rPr>
                        <a:t>●提案に対する正しい考え方、伝え方を理解する</a:t>
                      </a:r>
                      <a:endParaRPr kumimoji="1" lang="en-US" altLang="ja-JP" sz="1000" b="1" dirty="0">
                        <a:solidFill>
                          <a:schemeClr val="tx1"/>
                        </a:solidFill>
                        <a:latin typeface="Meiryo UI" panose="020B0604030504040204" pitchFamily="50" charset="-128"/>
                        <a:ea typeface="Meiryo UI" panose="020B0604030504040204" pitchFamily="50" charset="-128"/>
                      </a:endParaRPr>
                    </a:p>
                    <a:p>
                      <a:pPr algn="l"/>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rgbClr val="0070C0"/>
                          </a:solidFill>
                          <a:latin typeface="Meiryo UI" panose="020B0604030504040204" pitchFamily="50" charset="-128"/>
                          <a:ea typeface="Meiryo UI" panose="020B0604030504040204" pitchFamily="50" charset="-128"/>
                        </a:rPr>
                        <a:t>【GW】</a:t>
                      </a:r>
                      <a:r>
                        <a:rPr kumimoji="1" lang="ja-JP" altLang="en-US" sz="1000" b="0" dirty="0">
                          <a:solidFill>
                            <a:srgbClr val="0070C0"/>
                          </a:solidFill>
                          <a:latin typeface="Meiryo UI" panose="020B0604030504040204" pitchFamily="50" charset="-128"/>
                          <a:ea typeface="Meiryo UI" panose="020B0604030504040204" pitchFamily="50" charset="-128"/>
                        </a:rPr>
                        <a:t>自チームにおけるホスピタリティ提案の現状と課題を共有しよう</a:t>
                      </a:r>
                      <a:endParaRPr kumimoji="1" lang="en-US" altLang="ja-JP" sz="1000" b="0" dirty="0">
                        <a:solidFill>
                          <a:srgbClr val="0070C0"/>
                        </a:solidFill>
                        <a:latin typeface="Meiryo UI" panose="020B0604030504040204" pitchFamily="50" charset="-128"/>
                        <a:ea typeface="Meiryo UI" panose="020B0604030504040204" pitchFamily="50" charset="-128"/>
                      </a:endParaRPr>
                    </a:p>
                    <a:p>
                      <a:pPr algn="l"/>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rgbClr val="0070C0"/>
                          </a:solidFill>
                          <a:latin typeface="Meiryo UI" panose="020B0604030504040204" pitchFamily="50" charset="-128"/>
                          <a:ea typeface="Meiryo UI" panose="020B0604030504040204" pitchFamily="50" charset="-128"/>
                        </a:rPr>
                        <a:t>【GW】2</a:t>
                      </a:r>
                      <a:r>
                        <a:rPr kumimoji="1" lang="ja-JP" altLang="en-US" sz="1000" b="0" dirty="0">
                          <a:solidFill>
                            <a:srgbClr val="0070C0"/>
                          </a:solidFill>
                          <a:latin typeface="Meiryo UI" panose="020B0604030504040204" pitchFamily="50" charset="-128"/>
                          <a:ea typeface="Meiryo UI" panose="020B0604030504040204" pitchFamily="50" charset="-128"/>
                        </a:rPr>
                        <a:t>つの提案シーンを見て違いを考えてみよう</a:t>
                      </a:r>
                      <a:endParaRPr kumimoji="1" lang="en-US" altLang="ja-JP" sz="1000" b="0" dirty="0">
                        <a:solidFill>
                          <a:srgbClr val="0070C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・理解すべきこと①提案とは「売ること」ではない</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algn="l"/>
                      <a:r>
                        <a:rPr kumimoji="1" lang="ja-JP" altLang="en-US" sz="1000" b="0" dirty="0">
                          <a:solidFill>
                            <a:schemeClr val="tx1"/>
                          </a:solidFill>
                          <a:latin typeface="Meiryo UI" panose="020B0604030504040204" pitchFamily="50" charset="-128"/>
                          <a:ea typeface="Meiryo UI" panose="020B0604030504040204" pitchFamily="50" charset="-128"/>
                        </a:rPr>
                        <a:t>　・理解すべきこと②お客様の期待値は一定ではない</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algn="l"/>
                      <a:r>
                        <a:rPr kumimoji="1" lang="ja-JP" altLang="en-US" sz="1000" b="0" dirty="0">
                          <a:solidFill>
                            <a:schemeClr val="tx1"/>
                          </a:solidFill>
                          <a:latin typeface="Meiryo UI" panose="020B0604030504040204" pitchFamily="50" charset="-128"/>
                          <a:ea typeface="Meiryo UI" panose="020B0604030504040204" pitchFamily="50" charset="-128"/>
                        </a:rPr>
                        <a:t>　・理解すべきこと③提案に対する</a:t>
                      </a:r>
                      <a:r>
                        <a:rPr kumimoji="1" lang="en-US" altLang="ja-JP" sz="1000" b="0" dirty="0">
                          <a:solidFill>
                            <a:schemeClr val="tx1"/>
                          </a:solidFill>
                          <a:latin typeface="Meiryo UI" panose="020B0604030504040204" pitchFamily="50" charset="-128"/>
                          <a:ea typeface="Meiryo UI" panose="020B0604030504040204" pitchFamily="50" charset="-128"/>
                        </a:rPr>
                        <a:t>CM</a:t>
                      </a:r>
                      <a:r>
                        <a:rPr kumimoji="1" lang="ja-JP" altLang="en-US" sz="1000" b="0" dirty="0">
                          <a:solidFill>
                            <a:schemeClr val="tx1"/>
                          </a:solidFill>
                          <a:latin typeface="Meiryo UI" panose="020B0604030504040204" pitchFamily="50" charset="-128"/>
                          <a:ea typeface="Meiryo UI" panose="020B0604030504040204" pitchFamily="50" charset="-128"/>
                        </a:rPr>
                        <a:t>の心理を理解する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・動機付けに使える他業種のホスピタリティ提案エピソード</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a:t>
                      </a:r>
                      <a:r>
                        <a:rPr kumimoji="1" lang="en-US" altLang="ja-JP" sz="1000" b="0" dirty="0">
                          <a:solidFill>
                            <a:srgbClr val="0070C0"/>
                          </a:solidFill>
                          <a:latin typeface="Meiryo UI" panose="020B0604030504040204" pitchFamily="50" charset="-128"/>
                          <a:ea typeface="Meiryo UI" panose="020B0604030504040204" pitchFamily="50" charset="-128"/>
                        </a:rPr>
                        <a:t>【GW】CM</a:t>
                      </a:r>
                      <a:r>
                        <a:rPr kumimoji="1" lang="ja-JP" altLang="en-US" sz="1000" b="0" dirty="0">
                          <a:solidFill>
                            <a:srgbClr val="0070C0"/>
                          </a:solidFill>
                          <a:latin typeface="Meiryo UI" panose="020B0604030504040204" pitchFamily="50" charset="-128"/>
                          <a:ea typeface="Meiryo UI" panose="020B0604030504040204" pitchFamily="50" charset="-128"/>
                        </a:rPr>
                        <a:t>に響く「動機付け」ストーリーを考えてみよう</a:t>
                      </a:r>
                      <a:endParaRPr kumimoji="1" lang="en-US" altLang="ja-JP" sz="1000" b="0" dirty="0">
                        <a:solidFill>
                          <a:srgbClr val="0070C0"/>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・チームの提案促進に向けた</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CCM</a:t>
                      </a:r>
                      <a:r>
                        <a:rPr kumimoji="1" lang="ja-JP" altLang="en-US" sz="1000" b="0" dirty="0">
                          <a:solidFill>
                            <a:schemeClr val="tx1"/>
                          </a:solidFill>
                          <a:latin typeface="Meiryo UI" panose="020B0604030504040204" pitchFamily="50" charset="-128"/>
                          <a:ea typeface="Meiryo UI" panose="020B0604030504040204" pitchFamily="50" charset="-128"/>
                        </a:rPr>
                        <a:t>それぞれの役割</a:t>
                      </a:r>
                      <a:endParaRPr kumimoji="1" lang="en-US" altLang="ja-JP" sz="1000" b="0" dirty="0">
                        <a:solidFill>
                          <a:schemeClr val="tx1"/>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B w="9525" cap="flat" cmpd="sng" algn="ctr">
                      <a:solidFill>
                        <a:schemeClr val="tx1"/>
                      </a:solidFill>
                      <a:prstDash val="solid"/>
                      <a:round/>
                      <a:headEnd type="none" w="med" len="med"/>
                      <a:tailEnd type="none" w="med" len="med"/>
                    </a:lnB>
                  </a:tcPr>
                </a:tc>
                <a:tc vMerge="1">
                  <a:txBody>
                    <a:bodyPr/>
                    <a:lstStyle/>
                    <a:p>
                      <a:endParaRPr kumimoji="1" lang="ja-JP" altLang="en-US" sz="1100" dirty="0">
                        <a:solidFill>
                          <a:schemeClr val="tx1"/>
                        </a:solidFill>
                      </a:endParaRPr>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686595141"/>
                  </a:ext>
                </a:extLst>
              </a:tr>
              <a:tr h="1164860">
                <a:tc>
                  <a:txBody>
                    <a:bodyPr/>
                    <a:lstStyle/>
                    <a:p>
                      <a:pPr algn="ctr"/>
                      <a:r>
                        <a:rPr kumimoji="1" lang="en-US" altLang="ja-JP" sz="1000" b="0" dirty="0">
                          <a:solidFill>
                            <a:schemeClr val="tx1"/>
                          </a:solidFill>
                          <a:latin typeface="Meiryo UI" panose="020B0604030504040204" pitchFamily="50" charset="-128"/>
                          <a:ea typeface="Meiryo UI" panose="020B0604030504040204" pitchFamily="50" charset="-128"/>
                        </a:rPr>
                        <a:t>10:10</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solidFill>
                        </a:rPr>
                        <a:t>●</a:t>
                      </a:r>
                      <a:r>
                        <a:rPr kumimoji="1" lang="ja-JP" altLang="en-US" sz="1000" b="1" dirty="0">
                          <a:solidFill>
                            <a:schemeClr val="tx1"/>
                          </a:solidFill>
                          <a:latin typeface="Meiryo UI" panose="020B0604030504040204" pitchFamily="50" charset="-128"/>
                          <a:ea typeface="Meiryo UI" panose="020B0604030504040204" pitchFamily="50" charset="-128"/>
                        </a:rPr>
                        <a:t>サービスマッチングスキルの強化</a:t>
                      </a:r>
                      <a:endParaRPr kumimoji="1" lang="en-US" altLang="ja-JP" sz="1000" b="1"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CCM</a:t>
                      </a:r>
                      <a:r>
                        <a:rPr kumimoji="1" lang="ja-JP" altLang="en-US" sz="1000" b="0" dirty="0">
                          <a:solidFill>
                            <a:schemeClr val="tx1"/>
                          </a:solidFill>
                          <a:latin typeface="Meiryo UI" panose="020B0604030504040204" pitchFamily="50" charset="-128"/>
                          <a:ea typeface="Meiryo UI" panose="020B0604030504040204" pitchFamily="50" charset="-128"/>
                        </a:rPr>
                        <a:t>の役割～サービスマッチングスキルとは？</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やってみよう・・・用件、顧客情報から最適サービス、提案トークを考えよう</a:t>
                      </a:r>
                      <a:endParaRPr kumimoji="1" lang="en-US" altLang="ja-JP" sz="1000" b="0" dirty="0">
                        <a:solidFill>
                          <a:srgbClr val="0070C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rPr>
                        <a:t>　・サービスマッチングにおける３つのパターン</a:t>
                      </a:r>
                      <a:endParaRPr kumimoji="1" lang="en-US" altLang="ja-JP" sz="1000" b="0" dirty="0">
                        <a:solidFill>
                          <a:srgbClr val="FF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rPr>
                        <a:t>　・パターン①質問の「型」を身につける</a:t>
                      </a:r>
                      <a:endParaRPr kumimoji="1" lang="en-US" altLang="ja-JP" sz="1000" b="0" dirty="0">
                        <a:solidFill>
                          <a:srgbClr val="FF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rPr>
                        <a:t>　・パターン➁お客さまのご用件から逆算して考える</a:t>
                      </a:r>
                      <a:endParaRPr kumimoji="1" lang="en-US" altLang="ja-JP" sz="1000" b="0" dirty="0">
                        <a:solidFill>
                          <a:srgbClr val="FF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rgbClr val="FF0000"/>
                          </a:solidFill>
                          <a:latin typeface="Meiryo UI" panose="020B0604030504040204" pitchFamily="50" charset="-128"/>
                          <a:ea typeface="Meiryo UI" panose="020B0604030504040204" pitchFamily="50" charset="-128"/>
                        </a:rPr>
                        <a:t>　・パターン③顧客情報からお客様のニーズを想像しておく</a:t>
                      </a:r>
                      <a:endParaRPr kumimoji="1" lang="en-US" altLang="ja-JP" sz="1000" b="0" dirty="0">
                        <a:solidFill>
                          <a:srgbClr val="FF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もう一度やってみよう～ケースを使ったサービスマッチング演習</a:t>
                      </a:r>
                      <a:endParaRPr kumimoji="1" lang="en-US" altLang="ja-JP" sz="1000" b="0" dirty="0">
                        <a:solidFill>
                          <a:srgbClr val="0070C0"/>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1116298688"/>
                  </a:ext>
                </a:extLst>
              </a:tr>
              <a:tr h="1402260">
                <a:tc>
                  <a:txBody>
                    <a:bodyPr/>
                    <a:lstStyle/>
                    <a:p>
                      <a:pPr algn="ctr"/>
                      <a:r>
                        <a:rPr kumimoji="1" lang="en-US" altLang="ja-JP" sz="1000" b="0" dirty="0">
                          <a:solidFill>
                            <a:schemeClr val="tx1"/>
                          </a:solidFill>
                          <a:latin typeface="Meiryo UI" panose="020B0604030504040204" pitchFamily="50" charset="-128"/>
                          <a:ea typeface="Meiryo UI" panose="020B0604030504040204" pitchFamily="50" charset="-128"/>
                        </a:rPr>
                        <a:t>11:30</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r>
                        <a:rPr kumimoji="1" lang="ja-JP" altLang="en-US" sz="1000" b="1" dirty="0">
                          <a:solidFill>
                            <a:schemeClr val="tx1"/>
                          </a:solidFill>
                          <a:latin typeface="Meiryo UI" panose="020B0604030504040204" pitchFamily="50" charset="-128"/>
                          <a:ea typeface="Meiryo UI" panose="020B0604030504040204" pitchFamily="50" charset="-128"/>
                        </a:rPr>
                        <a:t>●提案設計スキルの強化</a:t>
                      </a:r>
                      <a:endParaRPr kumimoji="1" lang="en-US" altLang="ja-JP" sz="1000" b="1"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CCM</a:t>
                      </a:r>
                      <a:r>
                        <a:rPr kumimoji="1" lang="ja-JP" altLang="en-US" sz="1000" b="0" dirty="0">
                          <a:solidFill>
                            <a:schemeClr val="tx1"/>
                          </a:solidFill>
                          <a:latin typeface="Meiryo UI" panose="020B0604030504040204" pitchFamily="50" charset="-128"/>
                          <a:ea typeface="Meiryo UI" panose="020B0604030504040204" pitchFamily="50" charset="-128"/>
                        </a:rPr>
                        <a:t>の役割～提案設計スキルとは？</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・提案設計のポイント①前フリトーク</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・提案設計のポイント②想定ニーズからヒアリング、ベネフィットトークを考える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・提案設計のポイント③</a:t>
                      </a:r>
                      <a:r>
                        <a:rPr kumimoji="1" lang="en-US" altLang="ja-JP" sz="1000" b="0" dirty="0">
                          <a:solidFill>
                            <a:schemeClr val="tx1"/>
                          </a:solidFill>
                          <a:latin typeface="Meiryo UI" panose="020B0604030504040204" pitchFamily="50" charset="-128"/>
                          <a:ea typeface="Meiryo UI" panose="020B0604030504040204" pitchFamily="50" charset="-128"/>
                        </a:rPr>
                        <a:t>CTI</a:t>
                      </a:r>
                      <a:r>
                        <a:rPr kumimoji="1" lang="ja-JP" altLang="en-US" sz="1000" b="0" dirty="0">
                          <a:solidFill>
                            <a:schemeClr val="tx1"/>
                          </a:solidFill>
                          <a:latin typeface="Meiryo UI" panose="020B0604030504040204" pitchFamily="50" charset="-128"/>
                          <a:ea typeface="Meiryo UI" panose="020B0604030504040204" pitchFamily="50" charset="-128"/>
                        </a:rPr>
                        <a:t>確認～マッチング後の</a:t>
                      </a:r>
                      <a:r>
                        <a:rPr kumimoji="1" lang="en-US" altLang="ja-JP" sz="1000" b="0" dirty="0">
                          <a:solidFill>
                            <a:schemeClr val="tx1"/>
                          </a:solidFill>
                          <a:latin typeface="Meiryo UI" panose="020B0604030504040204" pitchFamily="50" charset="-128"/>
                          <a:ea typeface="Meiryo UI" panose="020B0604030504040204" pitchFamily="50" charset="-128"/>
                        </a:rPr>
                        <a:t>CM</a:t>
                      </a:r>
                      <a:r>
                        <a:rPr kumimoji="1" lang="ja-JP" altLang="en-US" sz="1000" b="0" dirty="0">
                          <a:solidFill>
                            <a:schemeClr val="tx1"/>
                          </a:solidFill>
                          <a:latin typeface="Meiryo UI" panose="020B0604030504040204" pitchFamily="50" charset="-128"/>
                          <a:ea typeface="Meiryo UI" panose="020B0604030504040204" pitchFamily="50" charset="-128"/>
                        </a:rPr>
                        <a:t>へのフィードバック伝え方　</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・提案への不安払拭には、段階的に「やってみせて」、「やらせてみる」が大切</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a:t>
                      </a:r>
                      <a:r>
                        <a:rPr kumimoji="1" lang="en-US" altLang="ja-JP" sz="1000" b="0" dirty="0">
                          <a:solidFill>
                            <a:srgbClr val="0070C0"/>
                          </a:solidFill>
                          <a:latin typeface="Meiryo UI" panose="020B0604030504040204" pitchFamily="50" charset="-128"/>
                          <a:ea typeface="Meiryo UI" panose="020B0604030504040204" pitchFamily="50" charset="-128"/>
                        </a:rPr>
                        <a:t>【GW】</a:t>
                      </a:r>
                      <a:r>
                        <a:rPr kumimoji="1" lang="ja-JP" altLang="en-US" sz="1000" b="0" dirty="0">
                          <a:solidFill>
                            <a:srgbClr val="0070C0"/>
                          </a:solidFill>
                          <a:latin typeface="Meiryo UI" panose="020B0604030504040204" pitchFamily="50" charset="-128"/>
                          <a:ea typeface="Meiryo UI" panose="020B0604030504040204" pitchFamily="50" charset="-128"/>
                        </a:rPr>
                        <a:t>ケース演習～代表者による提案ロープレ</a:t>
                      </a:r>
                      <a:endParaRPr kumimoji="1" lang="en-US" altLang="ja-JP" sz="1000" b="0" dirty="0">
                        <a:solidFill>
                          <a:srgbClr val="0070C0"/>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1">
                  <a:txBody>
                    <a:bodyPr/>
                    <a:lstStyle/>
                    <a:p>
                      <a:pPr algn="ct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60714468"/>
                  </a:ext>
                </a:extLst>
              </a:tr>
              <a:tr h="685972">
                <a:tc>
                  <a:txBody>
                    <a:bodyPr/>
                    <a:lstStyle/>
                    <a:p>
                      <a:pPr algn="ctr"/>
                      <a:r>
                        <a:rPr kumimoji="1" lang="en-US" altLang="ja-JP" sz="1000" b="0" dirty="0">
                          <a:solidFill>
                            <a:schemeClr val="tx1"/>
                          </a:solidFill>
                          <a:latin typeface="Meiryo UI" panose="020B0604030504040204" pitchFamily="50" charset="-128"/>
                          <a:ea typeface="Meiryo UI" panose="020B0604030504040204" pitchFamily="50" charset="-128"/>
                        </a:rPr>
                        <a:t>12:20</a:t>
                      </a:r>
                    </a:p>
                    <a:p>
                      <a:pPr algn="ctr"/>
                      <a:endParaRPr kumimoji="1" lang="en-US" altLang="ja-JP" sz="1000" b="0" dirty="0">
                        <a:solidFill>
                          <a:schemeClr val="tx1"/>
                        </a:solidFill>
                        <a:latin typeface="Meiryo UI" panose="020B0604030504040204" pitchFamily="50" charset="-128"/>
                        <a:ea typeface="Meiryo UI" panose="020B0604030504040204" pitchFamily="50" charset="-128"/>
                      </a:endParaRPr>
                    </a:p>
                    <a:p>
                      <a:pPr algn="ctr"/>
                      <a:endParaRPr kumimoji="1" lang="en-US" altLang="ja-JP" sz="1000" b="0" dirty="0">
                        <a:solidFill>
                          <a:schemeClr val="tx1"/>
                        </a:solidFill>
                        <a:latin typeface="Meiryo UI" panose="020B0604030504040204" pitchFamily="50" charset="-128"/>
                        <a:ea typeface="Meiryo UI" panose="020B0604030504040204" pitchFamily="50" charset="-128"/>
                      </a:endParaRPr>
                    </a:p>
                    <a:p>
                      <a:pPr algn="ctr"/>
                      <a:r>
                        <a:rPr kumimoji="1" lang="en-US" altLang="ja-JP" sz="1000" b="0" dirty="0">
                          <a:solidFill>
                            <a:schemeClr val="tx1"/>
                          </a:solidFill>
                          <a:latin typeface="Meiryo UI" panose="020B0604030504040204" pitchFamily="50" charset="-128"/>
                          <a:ea typeface="Meiryo UI" panose="020B0604030504040204" pitchFamily="50" charset="-128"/>
                        </a:rPr>
                        <a:t>12:30</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T w="9525" cap="flat" cmpd="sng" algn="ctr">
                      <a:solidFill>
                        <a:schemeClr val="tx1"/>
                      </a:solidFill>
                      <a:prstDash val="solid"/>
                      <a:round/>
                      <a:headEnd type="none" w="med" len="med"/>
                      <a:tailEnd type="none" w="med" len="med"/>
                    </a:lnT>
                  </a:tcPr>
                </a:tc>
                <a:tc>
                  <a:txBody>
                    <a:bodyPr/>
                    <a:lstStyle/>
                    <a:p>
                      <a:r>
                        <a:rPr kumimoji="1" lang="ja-JP" altLang="en-US" sz="1000" b="1" dirty="0">
                          <a:solidFill>
                            <a:schemeClr val="tx1"/>
                          </a:solidFill>
                          <a:latin typeface="Meiryo UI" panose="020B0604030504040204" pitchFamily="50" charset="-128"/>
                          <a:ea typeface="Meiryo UI" panose="020B0604030504040204" pitchFamily="50" charset="-128"/>
                        </a:rPr>
                        <a:t>●気づきの整理</a:t>
                      </a:r>
                      <a:endParaRPr kumimoji="1" lang="en-US" altLang="ja-JP" sz="1000" b="1"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・ここまでの内容を踏まえ、チームのホスピタリティ提案推進に向けて、</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取り組むべきことを整理する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・質疑応答</a:t>
                      </a:r>
                      <a:endParaRPr kumimoji="1" lang="en-US" altLang="ja-JP" sz="1000" b="0" dirty="0">
                        <a:solidFill>
                          <a:schemeClr val="tx1"/>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tcPr>
                </a:tc>
                <a:tc vMerge="1">
                  <a:txBody>
                    <a:bodyPr/>
                    <a:lstStyle/>
                    <a:p>
                      <a:pPr algn="ct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16667564"/>
                  </a:ext>
                </a:extLst>
              </a:tr>
            </a:tbl>
          </a:graphicData>
        </a:graphic>
      </p:graphicFrame>
      <p:sp>
        <p:nvSpPr>
          <p:cNvPr id="5" name="テキスト ボックス 4"/>
          <p:cNvSpPr txBox="1"/>
          <p:nvPr/>
        </p:nvSpPr>
        <p:spPr>
          <a:xfrm>
            <a:off x="9615763" y="137660"/>
            <a:ext cx="415498" cy="253916"/>
          </a:xfrm>
          <a:prstGeom prst="rect">
            <a:avLst/>
          </a:prstGeom>
          <a:noFill/>
        </p:spPr>
        <p:txBody>
          <a:bodyPr wrap="none" rtlCol="0">
            <a:spAutoFit/>
          </a:bodyPr>
          <a:lstStyle/>
          <a:p>
            <a:pPr algn="r"/>
            <a:r>
              <a:rPr lang="en-US" altLang="ja-JP" sz="1050" b="1" dirty="0">
                <a:solidFill>
                  <a:prstClr val="black"/>
                </a:solidFill>
              </a:rPr>
              <a:t>P.</a:t>
            </a:r>
            <a:fld id="{1A911FFB-D0F9-4964-B067-24CABDD2139B}" type="slidenum">
              <a:rPr lang="en-US" altLang="ja-JP" sz="1050" b="1">
                <a:solidFill>
                  <a:prstClr val="black"/>
                </a:solidFill>
              </a:rPr>
              <a:pPr algn="r"/>
              <a:t>5</a:t>
            </a:fld>
            <a:endParaRPr lang="ja-JP" altLang="en-US" sz="1050" b="1" dirty="0">
              <a:solidFill>
                <a:prstClr val="black"/>
              </a:solidFill>
            </a:endParaRPr>
          </a:p>
        </p:txBody>
      </p:sp>
      <p:sp>
        <p:nvSpPr>
          <p:cNvPr id="7" name="テキスト ボックス 6"/>
          <p:cNvSpPr txBox="1"/>
          <p:nvPr/>
        </p:nvSpPr>
        <p:spPr>
          <a:xfrm>
            <a:off x="89322" y="524105"/>
            <a:ext cx="3068469" cy="369332"/>
          </a:xfrm>
          <a:prstGeom prst="rect">
            <a:avLst/>
          </a:prstGeom>
          <a:noFill/>
        </p:spPr>
        <p:txBody>
          <a:bodyPr wrap="none" rtlCol="0">
            <a:spAutoFit/>
          </a:bodyPr>
          <a:lstStyle/>
          <a:p>
            <a:r>
              <a:rPr lang="ja-JP" altLang="en-US" sz="1800" dirty="0">
                <a:solidFill>
                  <a:prstClr val="black"/>
                </a:solidFill>
                <a:latin typeface="+mn-ea"/>
              </a:rPr>
              <a:t>６．研修カリキュラムイメージ②</a:t>
            </a:r>
            <a:endParaRPr lang="en-US" altLang="ja-JP" sz="1800" dirty="0">
              <a:solidFill>
                <a:prstClr val="black"/>
              </a:solidFill>
              <a:latin typeface="+mn-ea"/>
            </a:endParaRPr>
          </a:p>
        </p:txBody>
      </p:sp>
      <p:graphicFrame>
        <p:nvGraphicFramePr>
          <p:cNvPr id="6" name="表 10">
            <a:extLst>
              <a:ext uri="{FF2B5EF4-FFF2-40B4-BE49-F238E27FC236}">
                <a16:creationId xmlns:a16="http://schemas.microsoft.com/office/drawing/2014/main" id="{9F183097-950A-1FF0-6C5F-36C6F79D1C61}"/>
              </a:ext>
            </a:extLst>
          </p:cNvPr>
          <p:cNvGraphicFramePr>
            <a:graphicFrameLocks noGrp="1"/>
          </p:cNvGraphicFramePr>
          <p:nvPr/>
        </p:nvGraphicFramePr>
        <p:xfrm>
          <a:off x="5381912" y="1823494"/>
          <a:ext cx="5148572" cy="5520739"/>
        </p:xfrm>
        <a:graphic>
          <a:graphicData uri="http://schemas.openxmlformats.org/drawingml/2006/table">
            <a:tbl>
              <a:tblPr firstRow="1" bandRow="1">
                <a:tableStyleId>{5940675A-B579-460E-94D1-54222C63F5DA}</a:tableStyleId>
              </a:tblPr>
              <a:tblGrid>
                <a:gridCol w="576064">
                  <a:extLst>
                    <a:ext uri="{9D8B030D-6E8A-4147-A177-3AD203B41FA5}">
                      <a16:colId xmlns:a16="http://schemas.microsoft.com/office/drawing/2014/main" val="4221979383"/>
                    </a:ext>
                  </a:extLst>
                </a:gridCol>
                <a:gridCol w="3996444">
                  <a:extLst>
                    <a:ext uri="{9D8B030D-6E8A-4147-A177-3AD203B41FA5}">
                      <a16:colId xmlns:a16="http://schemas.microsoft.com/office/drawing/2014/main" val="2741176977"/>
                    </a:ext>
                  </a:extLst>
                </a:gridCol>
                <a:gridCol w="576064">
                  <a:extLst>
                    <a:ext uri="{9D8B030D-6E8A-4147-A177-3AD203B41FA5}">
                      <a16:colId xmlns:a16="http://schemas.microsoft.com/office/drawing/2014/main" val="1357765291"/>
                    </a:ext>
                  </a:extLst>
                </a:gridCol>
              </a:tblGrid>
              <a:tr h="14401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時間</a:t>
                      </a:r>
                    </a:p>
                  </a:txBody>
                  <a:tcPr anchor="ctr">
                    <a:solidFill>
                      <a:schemeClr val="tx2">
                        <a:lumMod val="50000"/>
                      </a:schemeClr>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カリキュラム</a:t>
                      </a:r>
                    </a:p>
                  </a:txBody>
                  <a:tcPr anchor="ctr">
                    <a:lnR w="9525" cap="flat" cmpd="sng" algn="ctr">
                      <a:solidFill>
                        <a:schemeClr val="tx1"/>
                      </a:solidFill>
                      <a:prstDash val="solid"/>
                      <a:round/>
                      <a:headEnd type="none" w="med" len="med"/>
                      <a:tailEnd type="none" w="med" len="med"/>
                    </a:lnR>
                    <a:solidFill>
                      <a:schemeClr val="tx2">
                        <a:lumMod val="50000"/>
                      </a:schemeClr>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参加</a:t>
                      </a:r>
                      <a:endParaRPr kumimoji="1" lang="en-US" altLang="ja-JP" sz="1000" b="1" dirty="0">
                        <a:solidFill>
                          <a:schemeClr val="bg1"/>
                        </a:solidFill>
                        <a:latin typeface="Meiryo UI" panose="020B0604030504040204" pitchFamily="50" charset="-128"/>
                        <a:ea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rPr>
                        <a:t>対象</a:t>
                      </a:r>
                    </a:p>
                  </a:txBody>
                  <a:tcPr anchor="ctr">
                    <a:lnL w="9525" cap="flat" cmpd="sng" algn="ctr">
                      <a:solidFill>
                        <a:schemeClr val="tx1"/>
                      </a:solidFill>
                      <a:prstDash val="solid"/>
                      <a:round/>
                      <a:headEnd type="none" w="med" len="med"/>
                      <a:tailEnd type="none" w="med" len="med"/>
                    </a:lnL>
                    <a:solidFill>
                      <a:schemeClr val="tx2">
                        <a:lumMod val="50000"/>
                      </a:schemeClr>
                    </a:solidFill>
                  </a:tcPr>
                </a:tc>
                <a:extLst>
                  <a:ext uri="{0D108BD9-81ED-4DB2-BD59-A6C34878D82A}">
                    <a16:rowId xmlns:a16="http://schemas.microsoft.com/office/drawing/2014/main" val="141332789"/>
                  </a:ext>
                </a:extLst>
              </a:tr>
              <a:tr h="395848">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rPr>
                        <a:t>9:00</a:t>
                      </a:r>
                      <a:endParaRPr kumimoji="1" lang="ja-JP" altLang="en-US" sz="1000" b="0" dirty="0">
                        <a:solidFill>
                          <a:srgbClr val="FF0000"/>
                        </a:solidFill>
                        <a:latin typeface="Meiryo UI" panose="020B0604030504040204" pitchFamily="50" charset="-128"/>
                        <a:ea typeface="Meiryo UI" panose="020B0604030504040204" pitchFamily="50" charset="-128"/>
                      </a:endParaRPr>
                    </a:p>
                  </a:txBody>
                  <a:tcPr/>
                </a:tc>
                <a:tc>
                  <a:txBody>
                    <a:bodyPr/>
                    <a:lstStyle/>
                    <a:p>
                      <a:r>
                        <a:rPr kumimoji="1" lang="ja-JP" altLang="en-US" sz="1000" b="1" dirty="0">
                          <a:solidFill>
                            <a:schemeClr val="tx1"/>
                          </a:solidFill>
                          <a:latin typeface="Meiryo UI" panose="020B0604030504040204" pitchFamily="50" charset="-128"/>
                          <a:ea typeface="Meiryo UI" panose="020B0604030504040204" pitchFamily="50" charset="-128"/>
                        </a:rPr>
                        <a:t>●行動促進マネジメントスキルの強化</a:t>
                      </a:r>
                      <a:endParaRPr kumimoji="1" lang="en-US" altLang="ja-JP" sz="1000" b="1"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rgbClr val="0070C0"/>
                          </a:solidFill>
                          <a:latin typeface="Meiryo UI" panose="020B0604030504040204" pitchFamily="50" charset="-128"/>
                          <a:ea typeface="Meiryo UI" panose="020B0604030504040204" pitchFamily="50" charset="-128"/>
                        </a:rPr>
                        <a:t>　・</a:t>
                      </a:r>
                      <a:r>
                        <a:rPr kumimoji="1" lang="en-US" altLang="ja-JP" sz="1000" b="0" dirty="0">
                          <a:solidFill>
                            <a:srgbClr val="0070C0"/>
                          </a:solidFill>
                          <a:latin typeface="Meiryo UI" panose="020B0604030504040204" pitchFamily="50" charset="-128"/>
                          <a:ea typeface="Meiryo UI" panose="020B0604030504040204" pitchFamily="50" charset="-128"/>
                        </a:rPr>
                        <a:t>【GW】</a:t>
                      </a:r>
                      <a:r>
                        <a:rPr kumimoji="1" lang="ja-JP" altLang="en-US" sz="1000" b="0" dirty="0">
                          <a:solidFill>
                            <a:srgbClr val="0070C0"/>
                          </a:solidFill>
                          <a:latin typeface="Meiryo UI" panose="020B0604030504040204" pitchFamily="50" charset="-128"/>
                          <a:ea typeface="Meiryo UI" panose="020B0604030504040204" pitchFamily="50" charset="-128"/>
                        </a:rPr>
                        <a:t>ホスピタリティ提案促進に向けて取り組んでいることを共有しよう</a:t>
                      </a:r>
                      <a:endParaRPr kumimoji="1" lang="en-US" altLang="ja-JP" sz="1000" b="0" dirty="0">
                        <a:solidFill>
                          <a:srgbClr val="0070C0"/>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・自身の行動を振り返ろう～こんなマネジメントになっていないか？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が考えるべきこと①ホスピタリティタイムの優先順位の明確化</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が考えるべきこと②提案の重要性を響く言葉で常に発信する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が考えるべきこと③個々の目標をどこに置くか？～</a:t>
                      </a:r>
                      <a:r>
                        <a:rPr kumimoji="1" lang="en-US" altLang="ja-JP" sz="1000" b="0" dirty="0">
                          <a:solidFill>
                            <a:schemeClr val="tx1"/>
                          </a:solidFill>
                          <a:latin typeface="Meiryo UI" panose="020B0604030504040204" pitchFamily="50" charset="-128"/>
                          <a:ea typeface="Meiryo UI" panose="020B0604030504040204" pitchFamily="50" charset="-128"/>
                        </a:rPr>
                        <a:t>KPI</a:t>
                      </a:r>
                      <a:r>
                        <a:rPr kumimoji="1" lang="ja-JP" altLang="en-US" sz="1000" b="0" dirty="0">
                          <a:solidFill>
                            <a:schemeClr val="tx1"/>
                          </a:solidFill>
                          <a:latin typeface="Meiryo UI" panose="020B0604030504040204" pitchFamily="50" charset="-128"/>
                          <a:ea typeface="Meiryo UI" panose="020B0604030504040204" pitchFamily="50" charset="-128"/>
                        </a:rPr>
                        <a:t>の正しい使い方</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が考えるべきこと④個々の取組を評価し振り返る機会を作る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rgbClr val="0070C0"/>
                          </a:solidFill>
                          <a:latin typeface="Meiryo UI" panose="020B0604030504040204" pitchFamily="50" charset="-128"/>
                          <a:ea typeface="Meiryo UI" panose="020B0604030504040204" pitchFamily="50" charset="-128"/>
                        </a:rPr>
                        <a:t>　・</a:t>
                      </a:r>
                      <a:r>
                        <a:rPr kumimoji="1" lang="en-US" altLang="ja-JP" sz="1000" b="0" dirty="0">
                          <a:solidFill>
                            <a:srgbClr val="0070C0"/>
                          </a:solidFill>
                          <a:latin typeface="Meiryo UI" panose="020B0604030504040204" pitchFamily="50" charset="-128"/>
                          <a:ea typeface="Meiryo UI" panose="020B0604030504040204" pitchFamily="50" charset="-128"/>
                        </a:rPr>
                        <a:t>【GW】</a:t>
                      </a:r>
                      <a:r>
                        <a:rPr kumimoji="1" lang="ja-JP" altLang="en-US" sz="1000" b="0" dirty="0">
                          <a:solidFill>
                            <a:srgbClr val="0070C0"/>
                          </a:solidFill>
                          <a:latin typeface="Meiryo UI" panose="020B0604030504040204" pitchFamily="50" charset="-128"/>
                          <a:ea typeface="Meiryo UI" panose="020B0604030504040204" pitchFamily="50" charset="-128"/>
                        </a:rPr>
                        <a:t>①～④について、</a:t>
                      </a:r>
                      <a:r>
                        <a:rPr kumimoji="1" lang="en-US" altLang="ja-JP" sz="1000" b="0" dirty="0">
                          <a:solidFill>
                            <a:srgbClr val="0070C0"/>
                          </a:solidFill>
                          <a:latin typeface="Meiryo UI" panose="020B0604030504040204" pitchFamily="50" charset="-128"/>
                          <a:ea typeface="Meiryo UI" panose="020B0604030504040204" pitchFamily="50" charset="-128"/>
                        </a:rPr>
                        <a:t>SV</a:t>
                      </a:r>
                      <a:r>
                        <a:rPr kumimoji="1" lang="ja-JP" altLang="en-US" sz="1000" b="0" dirty="0">
                          <a:solidFill>
                            <a:srgbClr val="0070C0"/>
                          </a:solidFill>
                          <a:latin typeface="Meiryo UI" panose="020B0604030504040204" pitchFamily="50" charset="-128"/>
                          <a:ea typeface="Meiryo UI" panose="020B0604030504040204" pitchFamily="50" charset="-128"/>
                        </a:rPr>
                        <a:t>としてあるべき状態を話し合ってみよう</a:t>
                      </a:r>
                    </a:p>
                  </a:txBody>
                  <a:tcPr>
                    <a:lnR w="9525" cap="flat" cmpd="sng" algn="ctr">
                      <a:solidFill>
                        <a:schemeClr val="tx1"/>
                      </a:solidFill>
                      <a:prstDash val="solid"/>
                      <a:round/>
                      <a:headEnd type="none" w="med" len="med"/>
                      <a:tailEnd type="none" w="med" len="med"/>
                    </a:lnR>
                  </a:tcPr>
                </a:tc>
                <a:tc rowSpan="4">
                  <a:txBody>
                    <a:bodyPr/>
                    <a:lstStyle/>
                    <a:p>
                      <a:pPr algn="ctr"/>
                      <a:r>
                        <a:rPr kumimoji="1" lang="en-US" altLang="ja-JP" sz="1000" b="1" dirty="0">
                          <a:solidFill>
                            <a:schemeClr val="tx1"/>
                          </a:solidFill>
                          <a:latin typeface="Meiryo UI" panose="020B0604030504040204" pitchFamily="50" charset="-128"/>
                          <a:ea typeface="Meiryo UI" panose="020B0604030504040204" pitchFamily="50" charset="-128"/>
                        </a:rPr>
                        <a:t>SV</a:t>
                      </a:r>
                    </a:p>
                    <a:p>
                      <a:pPr algn="ctr"/>
                      <a:r>
                        <a:rPr kumimoji="1" lang="en-US" altLang="ja-JP" sz="1000" b="0" dirty="0">
                          <a:solidFill>
                            <a:schemeClr val="tx1"/>
                          </a:solidFill>
                          <a:latin typeface="Meiryo UI" panose="020B0604030504040204" pitchFamily="50" charset="-128"/>
                          <a:ea typeface="Meiryo UI" panose="020B0604030504040204" pitchFamily="50" charset="-128"/>
                        </a:rPr>
                        <a:t>CSV</a:t>
                      </a:r>
                    </a:p>
                    <a:p>
                      <a:pPr algn="ctr"/>
                      <a:r>
                        <a:rPr kumimoji="1" lang="en-US" altLang="ja-JP" sz="1000" b="0" dirty="0">
                          <a:solidFill>
                            <a:schemeClr val="tx1"/>
                          </a:solidFill>
                          <a:latin typeface="Meiryo UI" panose="020B0604030504040204" pitchFamily="50" charset="-128"/>
                          <a:ea typeface="Meiryo UI" panose="020B0604030504040204" pitchFamily="50" charset="-128"/>
                        </a:rPr>
                        <a:t>INS</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nchor="ct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964645835"/>
                  </a:ext>
                </a:extLst>
              </a:tr>
              <a:tr h="1170499">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rPr>
                        <a:t>10:30</a:t>
                      </a:r>
                      <a:endParaRPr kumimoji="1" lang="ja-JP" altLang="en-US" sz="1000" b="0" dirty="0">
                        <a:solidFill>
                          <a:srgbClr val="FF0000"/>
                        </a:solidFill>
                        <a:latin typeface="Meiryo UI" panose="020B0604030504040204" pitchFamily="50" charset="-128"/>
                        <a:ea typeface="Meiryo UI" panose="020B0604030504040204" pitchFamily="50" charset="-128"/>
                      </a:endParaRPr>
                    </a:p>
                  </a:txBody>
                  <a:tcPr>
                    <a:lnB w="9525" cap="flat" cmpd="sng" algn="ctr">
                      <a:solidFill>
                        <a:schemeClr val="tx1"/>
                      </a:solidFill>
                      <a:prstDash val="solid"/>
                      <a:round/>
                      <a:headEnd type="none" w="med" len="med"/>
                      <a:tailEnd type="none" w="med" len="med"/>
                    </a:lnB>
                  </a:tcPr>
                </a:tc>
                <a:tc>
                  <a:txBody>
                    <a:bodyPr/>
                    <a:lstStyle/>
                    <a:p>
                      <a:pPr algn="l"/>
                      <a:r>
                        <a:rPr kumimoji="1" lang="ja-JP" altLang="en-US" sz="1000" b="1" dirty="0">
                          <a:solidFill>
                            <a:schemeClr val="tx1"/>
                          </a:solidFill>
                          <a:latin typeface="Meiryo UI" panose="020B0604030504040204" pitchFamily="50" charset="-128"/>
                          <a:ea typeface="Meiryo UI" panose="020B0604030504040204" pitchFamily="50" charset="-128"/>
                        </a:rPr>
                        <a:t>●課題発見スキル強化</a:t>
                      </a:r>
                      <a:endParaRPr kumimoji="1" lang="en-US" altLang="ja-JP" sz="1000" b="1" dirty="0">
                        <a:solidFill>
                          <a:schemeClr val="tx1"/>
                        </a:solidFill>
                        <a:latin typeface="Meiryo UI" panose="020B0604030504040204" pitchFamily="50" charset="-128"/>
                        <a:ea typeface="Meiryo UI" panose="020B0604030504040204" pitchFamily="50" charset="-128"/>
                      </a:endParaRPr>
                    </a:p>
                    <a:p>
                      <a:pPr algn="l"/>
                      <a:r>
                        <a:rPr kumimoji="1" lang="ja-JP" altLang="en-US" sz="1000" b="0" dirty="0">
                          <a:solidFill>
                            <a:schemeClr val="tx1"/>
                          </a:solidFill>
                          <a:latin typeface="Meiryo UI" panose="020B0604030504040204" pitchFamily="50" charset="-128"/>
                          <a:ea typeface="Meiryo UI" panose="020B0604030504040204" pitchFamily="50" charset="-128"/>
                        </a:rPr>
                        <a:t>　・提案しない、できない、うまくいかない要因は</a:t>
                      </a:r>
                      <a:r>
                        <a:rPr kumimoji="1" lang="en-US" altLang="ja-JP" sz="1000" b="0" dirty="0">
                          <a:solidFill>
                            <a:schemeClr val="tx1"/>
                          </a:solidFill>
                          <a:latin typeface="Meiryo UI" panose="020B0604030504040204" pitchFamily="50" charset="-128"/>
                          <a:ea typeface="Meiryo UI" panose="020B0604030504040204" pitchFamily="50" charset="-128"/>
                        </a:rPr>
                        <a:t>CM</a:t>
                      </a:r>
                      <a:r>
                        <a:rPr kumimoji="1" lang="ja-JP" altLang="en-US" sz="1000" b="0" dirty="0">
                          <a:solidFill>
                            <a:schemeClr val="tx1"/>
                          </a:solidFill>
                          <a:latin typeface="Meiryo UI" panose="020B0604030504040204" pitchFamily="50" charset="-128"/>
                          <a:ea typeface="Meiryo UI" panose="020B0604030504040204" pitchFamily="50" charset="-128"/>
                        </a:rPr>
                        <a:t>個々で異なる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algn="l"/>
                      <a:r>
                        <a:rPr kumimoji="1" lang="ja-JP" altLang="en-US" sz="1000" b="0" dirty="0">
                          <a:solidFill>
                            <a:schemeClr val="tx1"/>
                          </a:solidFill>
                          <a:latin typeface="Meiryo UI" panose="020B0604030504040204" pitchFamily="50" charset="-128"/>
                          <a:ea typeface="Meiryo UI" panose="020B0604030504040204" pitchFamily="50" charset="-128"/>
                        </a:rPr>
                        <a:t>　・課題発見の視点を広げる①提案が上手く進めるために必要なプロセス</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・課題発見の視点を広げる②ヒアリングできない理由を多角的に考える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・課題発見の視点を広げる③提案が上手くいかない理由を多角的に考える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a:t>
                      </a:r>
                      <a:r>
                        <a:rPr kumimoji="1" lang="en-US" altLang="ja-JP" sz="1000" b="0" dirty="0">
                          <a:solidFill>
                            <a:srgbClr val="0070C0"/>
                          </a:solidFill>
                          <a:latin typeface="Meiryo UI" panose="020B0604030504040204" pitchFamily="50" charset="-128"/>
                          <a:ea typeface="Meiryo UI" panose="020B0604030504040204" pitchFamily="50" charset="-128"/>
                        </a:rPr>
                        <a:t>【GW】</a:t>
                      </a:r>
                      <a:r>
                        <a:rPr kumimoji="1" lang="ja-JP" altLang="en-US" sz="1000" b="0" dirty="0">
                          <a:solidFill>
                            <a:srgbClr val="0070C0"/>
                          </a:solidFill>
                          <a:latin typeface="Meiryo UI" panose="020B0604030504040204" pitchFamily="50" charset="-128"/>
                          <a:ea typeface="Meiryo UI" panose="020B0604030504040204" pitchFamily="50" charset="-128"/>
                        </a:rPr>
                        <a:t>とある提案シーンを見て課題を発見してみよう</a:t>
                      </a:r>
                      <a:endParaRPr kumimoji="1" lang="en-US" altLang="ja-JP" sz="1000" b="0" dirty="0">
                        <a:solidFill>
                          <a:srgbClr val="0070C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SV</a:t>
                      </a:r>
                      <a:r>
                        <a:rPr kumimoji="1" lang="ja-JP" altLang="en-US" sz="1000" b="0" dirty="0">
                          <a:solidFill>
                            <a:schemeClr val="tx1"/>
                          </a:solidFill>
                          <a:latin typeface="Meiryo UI" panose="020B0604030504040204" pitchFamily="50" charset="-128"/>
                          <a:ea typeface="Meiryo UI" panose="020B0604030504040204" pitchFamily="50" charset="-128"/>
                        </a:rPr>
                        <a:t>は結果よりも行動の量と質に着目する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a:t>
                      </a:r>
                      <a:r>
                        <a:rPr kumimoji="1" lang="en-US" altLang="ja-JP" sz="1000" b="0" dirty="0">
                          <a:solidFill>
                            <a:srgbClr val="0070C0"/>
                          </a:solidFill>
                          <a:latin typeface="Meiryo UI" panose="020B0604030504040204" pitchFamily="50" charset="-128"/>
                          <a:ea typeface="Meiryo UI" panose="020B0604030504040204" pitchFamily="50" charset="-128"/>
                        </a:rPr>
                        <a:t>【GW】CM</a:t>
                      </a:r>
                      <a:r>
                        <a:rPr kumimoji="1" lang="ja-JP" altLang="en-US" sz="1000" b="0" dirty="0">
                          <a:solidFill>
                            <a:srgbClr val="0070C0"/>
                          </a:solidFill>
                          <a:latin typeface="Meiryo UI" panose="020B0604030504040204" pitchFamily="50" charset="-128"/>
                          <a:ea typeface="Meiryo UI" panose="020B0604030504040204" pitchFamily="50" charset="-128"/>
                        </a:rPr>
                        <a:t>個々の課題発見に向けた</a:t>
                      </a:r>
                      <a:r>
                        <a:rPr kumimoji="1" lang="en-US" altLang="ja-JP" sz="1000" b="0" dirty="0">
                          <a:solidFill>
                            <a:srgbClr val="0070C0"/>
                          </a:solidFill>
                          <a:latin typeface="Meiryo UI" panose="020B0604030504040204" pitchFamily="50" charset="-128"/>
                          <a:ea typeface="Meiryo UI" panose="020B0604030504040204" pitchFamily="50" charset="-128"/>
                        </a:rPr>
                        <a:t>CCM</a:t>
                      </a:r>
                      <a:r>
                        <a:rPr kumimoji="1" lang="ja-JP" altLang="en-US" sz="1000" b="0" dirty="0">
                          <a:solidFill>
                            <a:srgbClr val="0070C0"/>
                          </a:solidFill>
                          <a:latin typeface="Meiryo UI" panose="020B0604030504040204" pitchFamily="50" charset="-128"/>
                          <a:ea typeface="Meiryo UI" panose="020B0604030504040204" pitchFamily="50" charset="-128"/>
                        </a:rPr>
                        <a:t>と連携のあり方を考える</a:t>
                      </a:r>
                      <a:endParaRPr kumimoji="1" lang="en-US" altLang="ja-JP" sz="1000" b="0" dirty="0">
                        <a:solidFill>
                          <a:srgbClr val="0070C0"/>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B w="9525" cap="flat" cmpd="sng" algn="ctr">
                      <a:solidFill>
                        <a:schemeClr val="tx1"/>
                      </a:solidFill>
                      <a:prstDash val="solid"/>
                      <a:round/>
                      <a:headEnd type="none" w="med" len="med"/>
                      <a:tailEnd type="none" w="med" len="med"/>
                    </a:lnB>
                  </a:tcPr>
                </a:tc>
                <a:tc vMerge="1">
                  <a:txBody>
                    <a:bodyPr/>
                    <a:lstStyle/>
                    <a:p>
                      <a:endParaRPr kumimoji="1" lang="ja-JP" altLang="en-US" sz="1100" dirty="0">
                        <a:solidFill>
                          <a:schemeClr val="tx1"/>
                        </a:solidFill>
                      </a:endParaRPr>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686595141"/>
                  </a:ext>
                </a:extLst>
              </a:tr>
              <a:tr h="1164860">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rPr>
                        <a:t>11:30</a:t>
                      </a:r>
                      <a:endParaRPr kumimoji="1" lang="ja-JP" altLang="en-US" sz="1000" b="0" dirty="0">
                        <a:solidFill>
                          <a:srgbClr val="FF0000"/>
                        </a:solidFill>
                        <a:latin typeface="Meiryo UI" panose="020B0604030504040204" pitchFamily="50" charset="-128"/>
                        <a:ea typeface="Meiryo UI" panose="020B0604030504040204" pitchFamily="50" charset="-128"/>
                      </a:endParaRPr>
                    </a:p>
                  </a:txBody>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ja-JP" altLang="en-US" sz="1000" b="1" dirty="0">
                          <a:solidFill>
                            <a:schemeClr val="tx1"/>
                          </a:solidFill>
                          <a:latin typeface="Meiryo UI" panose="020B0604030504040204" pitchFamily="50" charset="-128"/>
                          <a:ea typeface="Meiryo UI" panose="020B0604030504040204" pitchFamily="50" charset="-128"/>
                        </a:rPr>
                        <a:t>フィードバックスキル強化</a:t>
                      </a:r>
                      <a:endParaRPr kumimoji="1" lang="en-US" altLang="ja-JP" sz="1000" b="1"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en-US" altLang="ja-JP" sz="1000" b="0" dirty="0">
                          <a:solidFill>
                            <a:schemeClr val="tx1"/>
                          </a:solidFill>
                          <a:latin typeface="Meiryo UI" panose="020B0604030504040204" pitchFamily="50" charset="-128"/>
                          <a:ea typeface="Meiryo UI" panose="020B0604030504040204" pitchFamily="50" charset="-128"/>
                        </a:rPr>
                        <a:t>FB</a:t>
                      </a:r>
                      <a:r>
                        <a:rPr kumimoji="1" lang="ja-JP" altLang="en-US" sz="1000" b="0" dirty="0">
                          <a:solidFill>
                            <a:schemeClr val="tx1"/>
                          </a:solidFill>
                          <a:latin typeface="Meiryo UI" panose="020B0604030504040204" pitchFamily="50" charset="-128"/>
                          <a:ea typeface="Meiryo UI" panose="020B0604030504040204" pitchFamily="50" charset="-128"/>
                        </a:rPr>
                        <a:t>の目的はダメ出しではない</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accent1"/>
                          </a:solidFill>
                          <a:latin typeface="Meiryo UI" panose="020B0604030504040204" pitchFamily="50" charset="-128"/>
                          <a:ea typeface="Meiryo UI" panose="020B0604030504040204" pitchFamily="50" charset="-128"/>
                        </a:rPr>
                        <a:t>　・</a:t>
                      </a:r>
                      <a:r>
                        <a:rPr kumimoji="1" lang="en-US" altLang="ja-JP" sz="1000" b="0" dirty="0">
                          <a:solidFill>
                            <a:schemeClr val="accent1"/>
                          </a:solidFill>
                          <a:latin typeface="Meiryo UI" panose="020B0604030504040204" pitchFamily="50" charset="-128"/>
                          <a:ea typeface="Meiryo UI" panose="020B0604030504040204" pitchFamily="50" charset="-128"/>
                        </a:rPr>
                        <a:t>【GW】</a:t>
                      </a:r>
                      <a:r>
                        <a:rPr kumimoji="1" lang="ja-JP" altLang="en-US" sz="1000" b="0" dirty="0">
                          <a:solidFill>
                            <a:schemeClr val="accent1"/>
                          </a:solidFill>
                          <a:latin typeface="Meiryo UI" panose="020B0604030504040204" pitchFamily="50" charset="-128"/>
                          <a:ea typeface="Meiryo UI" panose="020B0604030504040204" pitchFamily="50" charset="-128"/>
                        </a:rPr>
                        <a:t>モチベーションを上げる</a:t>
                      </a:r>
                      <a:r>
                        <a:rPr kumimoji="1" lang="en-US" altLang="ja-JP" sz="1000" b="0" dirty="0">
                          <a:solidFill>
                            <a:schemeClr val="accent1"/>
                          </a:solidFill>
                          <a:latin typeface="Meiryo UI" panose="020B0604030504040204" pitchFamily="50" charset="-128"/>
                          <a:ea typeface="Meiryo UI" panose="020B0604030504040204" pitchFamily="50" charset="-128"/>
                        </a:rPr>
                        <a:t>FB</a:t>
                      </a:r>
                      <a:r>
                        <a:rPr kumimoji="1" lang="ja-JP" altLang="en-US" sz="1000" b="0" dirty="0">
                          <a:solidFill>
                            <a:schemeClr val="accent1"/>
                          </a:solidFill>
                          <a:latin typeface="Meiryo UI" panose="020B0604030504040204" pitchFamily="50" charset="-128"/>
                          <a:ea typeface="Meiryo UI" panose="020B0604030504040204" pitchFamily="50" charset="-128"/>
                        </a:rPr>
                        <a:t>、下げる</a:t>
                      </a:r>
                      <a:r>
                        <a:rPr kumimoji="1" lang="en-US" altLang="ja-JP" sz="1000" b="0" dirty="0">
                          <a:solidFill>
                            <a:schemeClr val="accent1"/>
                          </a:solidFill>
                          <a:latin typeface="Meiryo UI" panose="020B0604030504040204" pitchFamily="50" charset="-128"/>
                          <a:ea typeface="Meiryo UI" panose="020B0604030504040204" pitchFamily="50" charset="-128"/>
                        </a:rPr>
                        <a:t>FB</a:t>
                      </a:r>
                      <a:r>
                        <a:rPr kumimoji="1" lang="ja-JP" altLang="en-US" sz="1000" b="0" dirty="0">
                          <a:solidFill>
                            <a:schemeClr val="accent1"/>
                          </a:solidFill>
                          <a:latin typeface="Meiryo UI" panose="020B0604030504040204" pitchFamily="50" charset="-128"/>
                          <a:ea typeface="Meiryo UI" panose="020B0604030504040204" pitchFamily="50" charset="-128"/>
                        </a:rPr>
                        <a:t>の違いを理解しよう</a:t>
                      </a:r>
                      <a:endParaRPr kumimoji="1" lang="en-US" altLang="ja-JP" sz="1000" b="0" dirty="0">
                        <a:solidFill>
                          <a:schemeClr val="accent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・フィードバックのポイント①常に相手の課題に軸を置く</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・フィードバックのポイント②なぜ？を明確に伝える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・フィードバックのポイント③どうすれば？を具体的に伝える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・応対後のワンポイントフィードバックの組み立て方</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・振り返り機会のフィードバックの組み立て方</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・フィードバックで使える質問例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　</a:t>
                      </a:r>
                      <a:r>
                        <a:rPr kumimoji="1" lang="ja-JP" altLang="en-US" sz="1000" b="0" dirty="0">
                          <a:solidFill>
                            <a:srgbClr val="0070C0"/>
                          </a:solidFill>
                          <a:latin typeface="Meiryo UI" panose="020B0604030504040204" pitchFamily="50" charset="-128"/>
                          <a:ea typeface="Meiryo UI" panose="020B0604030504040204" pitchFamily="50" charset="-128"/>
                        </a:rPr>
                        <a:t>・</a:t>
                      </a:r>
                      <a:r>
                        <a:rPr kumimoji="1" lang="en-US" altLang="ja-JP" sz="1000" b="0" dirty="0">
                          <a:solidFill>
                            <a:srgbClr val="0070C0"/>
                          </a:solidFill>
                          <a:latin typeface="Meiryo UI" panose="020B0604030504040204" pitchFamily="50" charset="-128"/>
                          <a:ea typeface="Meiryo UI" panose="020B0604030504040204" pitchFamily="50" charset="-128"/>
                        </a:rPr>
                        <a:t>【GW】</a:t>
                      </a:r>
                      <a:r>
                        <a:rPr kumimoji="1" lang="ja-JP" altLang="en-US" sz="1000" b="0" dirty="0">
                          <a:solidFill>
                            <a:srgbClr val="0070C0"/>
                          </a:solidFill>
                          <a:latin typeface="Meiryo UI" panose="020B0604030504040204" pitchFamily="50" charset="-128"/>
                          <a:ea typeface="Meiryo UI" panose="020B0604030504040204" pitchFamily="50" charset="-128"/>
                        </a:rPr>
                        <a:t>ケース演習～フィードバックロープレ</a:t>
                      </a:r>
                      <a:endParaRPr kumimoji="1" lang="en-US" altLang="ja-JP" sz="1000" b="0" dirty="0">
                        <a:solidFill>
                          <a:schemeClr val="tx1"/>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1116298688"/>
                  </a:ext>
                </a:extLst>
              </a:tr>
              <a:tr h="887779">
                <a:tc>
                  <a:txBody>
                    <a:bodyPr/>
                    <a:lstStyle/>
                    <a:p>
                      <a:pPr algn="ctr"/>
                      <a:r>
                        <a:rPr kumimoji="1" lang="en-US" altLang="ja-JP" sz="1000" b="0" dirty="0">
                          <a:solidFill>
                            <a:srgbClr val="FF0000"/>
                          </a:solidFill>
                          <a:latin typeface="Meiryo UI" panose="020B0604030504040204" pitchFamily="50" charset="-128"/>
                          <a:ea typeface="Meiryo UI" panose="020B0604030504040204" pitchFamily="50" charset="-128"/>
                        </a:rPr>
                        <a:t>12:10</a:t>
                      </a:r>
                    </a:p>
                    <a:p>
                      <a:pPr algn="ctr"/>
                      <a:endParaRPr kumimoji="1" lang="en-US" altLang="ja-JP" sz="1000" b="0" dirty="0">
                        <a:solidFill>
                          <a:srgbClr val="FF0000"/>
                        </a:solidFill>
                        <a:latin typeface="Meiryo UI" panose="020B0604030504040204" pitchFamily="50" charset="-128"/>
                        <a:ea typeface="Meiryo UI" panose="020B0604030504040204" pitchFamily="50" charset="-128"/>
                      </a:endParaRPr>
                    </a:p>
                    <a:p>
                      <a:pPr algn="ctr"/>
                      <a:endParaRPr kumimoji="1" lang="en-US" altLang="ja-JP" sz="1000" b="0" dirty="0">
                        <a:solidFill>
                          <a:srgbClr val="FF0000"/>
                        </a:solidFill>
                        <a:latin typeface="Meiryo UI" panose="020B0604030504040204" pitchFamily="50" charset="-128"/>
                        <a:ea typeface="Meiryo UI" panose="020B0604030504040204" pitchFamily="50" charset="-128"/>
                      </a:endParaRPr>
                    </a:p>
                    <a:p>
                      <a:pPr algn="ctr"/>
                      <a:endParaRPr kumimoji="1" lang="en-US" altLang="ja-JP" sz="1000" b="0" dirty="0">
                        <a:solidFill>
                          <a:srgbClr val="FF0000"/>
                        </a:solidFill>
                        <a:latin typeface="Meiryo UI" panose="020B0604030504040204" pitchFamily="50" charset="-128"/>
                        <a:ea typeface="Meiryo UI" panose="020B0604030504040204" pitchFamily="50" charset="-128"/>
                      </a:endParaRPr>
                    </a:p>
                    <a:p>
                      <a:pPr algn="ctr"/>
                      <a:r>
                        <a:rPr kumimoji="1" lang="en-US" altLang="ja-JP" sz="1000" b="0" dirty="0">
                          <a:solidFill>
                            <a:srgbClr val="FF0000"/>
                          </a:solidFill>
                          <a:latin typeface="Meiryo UI" panose="020B0604030504040204" pitchFamily="50" charset="-128"/>
                          <a:ea typeface="Meiryo UI" panose="020B0604030504040204" pitchFamily="50" charset="-128"/>
                        </a:rPr>
                        <a:t>12:30</a:t>
                      </a:r>
                    </a:p>
                  </a:txBody>
                  <a:tcP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r>
                        <a:rPr kumimoji="1" lang="ja-JP" altLang="en-US" sz="1000" b="0" dirty="0">
                          <a:solidFill>
                            <a:schemeClr val="tx1"/>
                          </a:solidFill>
                          <a:latin typeface="Meiryo UI" panose="020B0604030504040204" pitchFamily="50" charset="-128"/>
                          <a:ea typeface="Meiryo UI" panose="020B0604030504040204" pitchFamily="50" charset="-128"/>
                        </a:rPr>
                        <a:t>●アクションプランの検討</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・ここまでの内容を踏まえ、チームのホスピタリティ提案推進に向けて、</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取り組むべきこと、</a:t>
                      </a:r>
                      <a:r>
                        <a:rPr kumimoji="1" lang="en-US" altLang="ja-JP" sz="1000" b="0" dirty="0">
                          <a:solidFill>
                            <a:schemeClr val="tx1"/>
                          </a:solidFill>
                          <a:latin typeface="Meiryo UI" panose="020B0604030504040204" pitchFamily="50" charset="-128"/>
                          <a:ea typeface="Meiryo UI" panose="020B0604030504040204" pitchFamily="50" charset="-128"/>
                        </a:rPr>
                        <a:t>CCM</a:t>
                      </a:r>
                      <a:r>
                        <a:rPr kumimoji="1" lang="ja-JP" altLang="en-US" sz="1000" b="0" dirty="0">
                          <a:solidFill>
                            <a:schemeClr val="tx1"/>
                          </a:solidFill>
                          <a:latin typeface="Meiryo UI" panose="020B0604030504040204" pitchFamily="50" charset="-128"/>
                          <a:ea typeface="Meiryo UI" panose="020B0604030504040204" pitchFamily="50" charset="-128"/>
                        </a:rPr>
                        <a:t>との連携のあり方を整理する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ja-JP" altLang="en-US" sz="1000" b="0" dirty="0">
                          <a:solidFill>
                            <a:schemeClr val="tx1"/>
                          </a:solidFill>
                          <a:latin typeface="Meiryo UI" panose="020B0604030504040204" pitchFamily="50" charset="-128"/>
                          <a:ea typeface="Meiryo UI" panose="020B0604030504040204" pitchFamily="50" charset="-128"/>
                        </a:rPr>
                        <a:t>　・質疑応答</a:t>
                      </a:r>
                      <a:endParaRPr kumimoji="1" lang="en-US" altLang="ja-JP" sz="1000" b="0" dirty="0">
                        <a:solidFill>
                          <a:schemeClr val="tx1"/>
                        </a:solidFill>
                        <a:latin typeface="Meiryo UI" panose="020B0604030504040204" pitchFamily="50" charset="-128"/>
                        <a:ea typeface="Meiryo UI" panose="020B0604030504040204" pitchFamily="50" charset="-128"/>
                      </a:endParaRPr>
                    </a:p>
                  </a:txBody>
                  <a:tcPr>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vMerge="1">
                  <a:txBody>
                    <a:bodyPr/>
                    <a:lstStyle/>
                    <a:p>
                      <a:pPr algn="ct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a:lnL w="952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60714468"/>
                  </a:ext>
                </a:extLst>
              </a:tr>
            </a:tbl>
          </a:graphicData>
        </a:graphic>
      </p:graphicFrame>
      <p:sp>
        <p:nvSpPr>
          <p:cNvPr id="12" name="テキスト ボックス 11">
            <a:extLst>
              <a:ext uri="{FF2B5EF4-FFF2-40B4-BE49-F238E27FC236}">
                <a16:creationId xmlns:a16="http://schemas.microsoft.com/office/drawing/2014/main" id="{45105B99-0675-5574-AF86-0FB2F77D840A}"/>
              </a:ext>
            </a:extLst>
          </p:cNvPr>
          <p:cNvSpPr txBox="1"/>
          <p:nvPr/>
        </p:nvSpPr>
        <p:spPr>
          <a:xfrm>
            <a:off x="174824" y="1119965"/>
            <a:ext cx="4126966" cy="523220"/>
          </a:xfrm>
          <a:prstGeom prst="rect">
            <a:avLst/>
          </a:prstGeom>
          <a:noFill/>
        </p:spPr>
        <p:txBody>
          <a:bodyPr wrap="square">
            <a:spAutoFit/>
          </a:bodyPr>
          <a:lstStyle/>
          <a:p>
            <a:r>
              <a:rPr kumimoji="1" lang="en-US" altLang="ja-JP" sz="1600" kern="1200" dirty="0">
                <a:solidFill>
                  <a:schemeClr val="dk1"/>
                </a:solidFill>
                <a:effectLst/>
                <a:latin typeface="+mn-ea"/>
              </a:rPr>
              <a:t>SV</a:t>
            </a:r>
            <a:r>
              <a:rPr kumimoji="1" lang="ja-JP" altLang="en-US" sz="1600" kern="1200" dirty="0">
                <a:solidFill>
                  <a:schemeClr val="dk1"/>
                </a:solidFill>
                <a:effectLst/>
                <a:latin typeface="+mn-ea"/>
              </a:rPr>
              <a:t>：</a:t>
            </a:r>
            <a:r>
              <a:rPr kumimoji="1" lang="ja-JP" altLang="ja-JP" sz="1600" kern="1200" dirty="0">
                <a:solidFill>
                  <a:schemeClr val="dk1"/>
                </a:solidFill>
                <a:effectLst/>
                <a:latin typeface="+mn-ea"/>
              </a:rPr>
              <a:t>半日</a:t>
            </a:r>
            <a:r>
              <a:rPr kumimoji="1" lang="en-US" altLang="ja-JP" sz="1600" kern="1200" dirty="0">
                <a:solidFill>
                  <a:schemeClr val="dk1"/>
                </a:solidFill>
                <a:effectLst/>
                <a:latin typeface="+mn-ea"/>
              </a:rPr>
              <a:t>×2</a:t>
            </a:r>
            <a:r>
              <a:rPr kumimoji="1" lang="ja-JP" altLang="en-US" sz="1600" kern="1200" dirty="0">
                <a:solidFill>
                  <a:schemeClr val="dk1"/>
                </a:solidFill>
                <a:effectLst/>
                <a:latin typeface="+mn-ea"/>
              </a:rPr>
              <a:t>回</a:t>
            </a:r>
            <a:r>
              <a:rPr kumimoji="1" lang="en-US" altLang="ja-JP" sz="1600" kern="1200" dirty="0">
                <a:solidFill>
                  <a:schemeClr val="dk1"/>
                </a:solidFill>
                <a:effectLst/>
                <a:latin typeface="+mn-ea"/>
              </a:rPr>
              <a:t>/CCM</a:t>
            </a:r>
            <a:r>
              <a:rPr kumimoji="1" lang="ja-JP" altLang="en-US" sz="1600" kern="1200" dirty="0">
                <a:solidFill>
                  <a:schemeClr val="dk1"/>
                </a:solidFill>
                <a:effectLst/>
                <a:latin typeface="+mn-ea"/>
              </a:rPr>
              <a:t>：</a:t>
            </a:r>
            <a:r>
              <a:rPr kumimoji="1" lang="ja-JP" altLang="ja-JP" sz="1600" kern="1200" dirty="0">
                <a:solidFill>
                  <a:schemeClr val="dk1"/>
                </a:solidFill>
                <a:effectLst/>
                <a:latin typeface="+mn-ea"/>
              </a:rPr>
              <a:t>半日</a:t>
            </a:r>
            <a:endParaRPr kumimoji="1" lang="en-US" altLang="ja-JP" sz="1200" kern="1200" dirty="0">
              <a:solidFill>
                <a:schemeClr val="dk1"/>
              </a:solidFill>
              <a:effectLst/>
              <a:latin typeface="+mn-ea"/>
              <a:cs typeface="+mn-cs"/>
            </a:endParaRPr>
          </a:p>
          <a:p>
            <a:endParaRPr kumimoji="1" lang="en-US" altLang="ja-JP" sz="1200" b="0" kern="1200" dirty="0">
              <a:solidFill>
                <a:schemeClr val="tx1"/>
              </a:solidFill>
              <a:effectLst/>
              <a:latin typeface="+mn-ea"/>
              <a:cs typeface="+mn-cs"/>
            </a:endParaRPr>
          </a:p>
        </p:txBody>
      </p:sp>
      <p:sp>
        <p:nvSpPr>
          <p:cNvPr id="3" name="テキスト ボックス 2">
            <a:extLst>
              <a:ext uri="{FF2B5EF4-FFF2-40B4-BE49-F238E27FC236}">
                <a16:creationId xmlns:a16="http://schemas.microsoft.com/office/drawing/2014/main" id="{97264932-B57B-B65E-75C7-406AC61E8D76}"/>
              </a:ext>
            </a:extLst>
          </p:cNvPr>
          <p:cNvSpPr txBox="1"/>
          <p:nvPr/>
        </p:nvSpPr>
        <p:spPr>
          <a:xfrm>
            <a:off x="91200" y="1547589"/>
            <a:ext cx="2638864" cy="307777"/>
          </a:xfrm>
          <a:prstGeom prst="rect">
            <a:avLst/>
          </a:prstGeom>
          <a:noFill/>
        </p:spPr>
        <p:txBody>
          <a:bodyPr wrap="none" rtlCol="0">
            <a:spAutoFit/>
          </a:bodyPr>
          <a:lstStyle/>
          <a:p>
            <a:r>
              <a:rPr kumimoji="1" lang="ja-JP" altLang="en-US" sz="1400" dirty="0">
                <a:solidFill>
                  <a:srgbClr val="FF0000"/>
                </a:solidFill>
              </a:rPr>
              <a:t>半日研修</a:t>
            </a:r>
            <a:r>
              <a:rPr kumimoji="1" lang="en-US" altLang="ja-JP" sz="1400" dirty="0">
                <a:solidFill>
                  <a:srgbClr val="FF0000"/>
                </a:solidFill>
              </a:rPr>
              <a:t>1</a:t>
            </a:r>
            <a:r>
              <a:rPr kumimoji="1" lang="ja-JP" altLang="en-US" sz="1400" dirty="0">
                <a:solidFill>
                  <a:srgbClr val="FF0000"/>
                </a:solidFill>
              </a:rPr>
              <a:t>回目</a:t>
            </a:r>
            <a:r>
              <a:rPr kumimoji="1" lang="ja-JP" altLang="en-US" sz="1400" dirty="0"/>
              <a:t>（</a:t>
            </a:r>
            <a:r>
              <a:rPr kumimoji="1" lang="en-US" altLang="ja-JP" sz="1400" dirty="0"/>
              <a:t>SV</a:t>
            </a:r>
            <a:r>
              <a:rPr kumimoji="1" lang="ja-JP" altLang="en-US" sz="1400" dirty="0"/>
              <a:t>・</a:t>
            </a:r>
            <a:r>
              <a:rPr kumimoji="1" lang="en-US" altLang="ja-JP" sz="1400" dirty="0"/>
              <a:t>CCM</a:t>
            </a:r>
            <a:r>
              <a:rPr kumimoji="1" lang="ja-JP" altLang="en-US" sz="1400" dirty="0"/>
              <a:t>合同）</a:t>
            </a:r>
          </a:p>
        </p:txBody>
      </p:sp>
      <p:sp>
        <p:nvSpPr>
          <p:cNvPr id="4" name="テキスト ボックス 3">
            <a:extLst>
              <a:ext uri="{FF2B5EF4-FFF2-40B4-BE49-F238E27FC236}">
                <a16:creationId xmlns:a16="http://schemas.microsoft.com/office/drawing/2014/main" id="{2B02556B-E707-AC75-B8F9-96ECF3896B58}"/>
              </a:ext>
            </a:extLst>
          </p:cNvPr>
          <p:cNvSpPr txBox="1"/>
          <p:nvPr/>
        </p:nvSpPr>
        <p:spPr>
          <a:xfrm>
            <a:off x="5345906" y="1547589"/>
            <a:ext cx="2483372" cy="307777"/>
          </a:xfrm>
          <a:prstGeom prst="rect">
            <a:avLst/>
          </a:prstGeom>
          <a:noFill/>
        </p:spPr>
        <p:txBody>
          <a:bodyPr wrap="none" rtlCol="0">
            <a:spAutoFit/>
          </a:bodyPr>
          <a:lstStyle/>
          <a:p>
            <a:r>
              <a:rPr kumimoji="1" lang="ja-JP" altLang="en-US" sz="1400" dirty="0">
                <a:solidFill>
                  <a:srgbClr val="FF0000"/>
                </a:solidFill>
              </a:rPr>
              <a:t>半日研修</a:t>
            </a:r>
            <a:r>
              <a:rPr lang="en-US" altLang="ja-JP" sz="1400" dirty="0">
                <a:solidFill>
                  <a:srgbClr val="FF0000"/>
                </a:solidFill>
              </a:rPr>
              <a:t>2</a:t>
            </a:r>
            <a:r>
              <a:rPr kumimoji="1" lang="ja-JP" altLang="en-US" sz="1400" dirty="0">
                <a:solidFill>
                  <a:srgbClr val="FF0000"/>
                </a:solidFill>
              </a:rPr>
              <a:t>回目</a:t>
            </a:r>
            <a:r>
              <a:rPr kumimoji="1" lang="ja-JP" altLang="en-US" sz="1400" dirty="0"/>
              <a:t>（</a:t>
            </a:r>
            <a:r>
              <a:rPr kumimoji="1" lang="en-US" altLang="ja-JP" sz="1400" dirty="0"/>
              <a:t>SV</a:t>
            </a:r>
            <a:r>
              <a:rPr kumimoji="1" lang="ja-JP" altLang="en-US" sz="1400" dirty="0"/>
              <a:t>のみ対象）</a:t>
            </a:r>
          </a:p>
        </p:txBody>
      </p:sp>
      <p:sp>
        <p:nvSpPr>
          <p:cNvPr id="2" name="四角形: 角を丸くする 1">
            <a:extLst>
              <a:ext uri="{FF2B5EF4-FFF2-40B4-BE49-F238E27FC236}">
                <a16:creationId xmlns:a16="http://schemas.microsoft.com/office/drawing/2014/main" id="{F996357C-801B-FF3C-CFA2-45F6F69BA5F7}"/>
              </a:ext>
            </a:extLst>
          </p:cNvPr>
          <p:cNvSpPr/>
          <p:nvPr/>
        </p:nvSpPr>
        <p:spPr>
          <a:xfrm>
            <a:off x="305346" y="2339677"/>
            <a:ext cx="4716524" cy="4860540"/>
          </a:xfrm>
          <a:prstGeom prst="roundRect">
            <a:avLst/>
          </a:prstGeom>
          <a:solidFill>
            <a:schemeClr val="accent1">
              <a:lumMod val="40000"/>
              <a:lumOff val="60000"/>
              <a:alpha val="5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rgbClr val="FF0000"/>
                </a:solidFill>
              </a:rPr>
              <a:t>こちらは大体の内容はできていますので</a:t>
            </a:r>
            <a:endParaRPr kumimoji="1" lang="en-US" altLang="ja-JP" dirty="0">
              <a:solidFill>
                <a:srgbClr val="FF0000"/>
              </a:solidFill>
            </a:endParaRPr>
          </a:p>
          <a:p>
            <a:pPr algn="ctr"/>
            <a:r>
              <a:rPr lang="ja-JP" altLang="en-US" dirty="0">
                <a:solidFill>
                  <a:srgbClr val="FF0000"/>
                </a:solidFill>
              </a:rPr>
              <a:t>細かい肉付けなどがあれば</a:t>
            </a:r>
            <a:endParaRPr lang="en-US" altLang="ja-JP" dirty="0">
              <a:solidFill>
                <a:srgbClr val="FF0000"/>
              </a:solidFill>
            </a:endParaRPr>
          </a:p>
          <a:p>
            <a:pPr algn="ctr"/>
            <a:r>
              <a:rPr kumimoji="1" lang="ja-JP" altLang="en-US" dirty="0">
                <a:solidFill>
                  <a:srgbClr val="FF0000"/>
                </a:solidFill>
              </a:rPr>
              <a:t>お願いします</a:t>
            </a:r>
          </a:p>
        </p:txBody>
      </p:sp>
      <p:sp>
        <p:nvSpPr>
          <p:cNvPr id="8" name="四角形: 角を丸くする 7">
            <a:extLst>
              <a:ext uri="{FF2B5EF4-FFF2-40B4-BE49-F238E27FC236}">
                <a16:creationId xmlns:a16="http://schemas.microsoft.com/office/drawing/2014/main" id="{E1753082-A5BE-451F-86E1-0BE0680B95D9}"/>
              </a:ext>
            </a:extLst>
          </p:cNvPr>
          <p:cNvSpPr/>
          <p:nvPr/>
        </p:nvSpPr>
        <p:spPr>
          <a:xfrm>
            <a:off x="5478676" y="2334523"/>
            <a:ext cx="4716524" cy="4860540"/>
          </a:xfrm>
          <a:prstGeom prst="roundRect">
            <a:avLst/>
          </a:prstGeom>
          <a:solidFill>
            <a:schemeClr val="accent1">
              <a:lumMod val="40000"/>
              <a:lumOff val="60000"/>
              <a:alpha val="5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rgbClr val="FF0000"/>
                </a:solidFill>
              </a:rPr>
              <a:t>こちら</a:t>
            </a:r>
            <a:r>
              <a:rPr lang="ja-JP" altLang="en-US" dirty="0">
                <a:solidFill>
                  <a:srgbClr val="FF0000"/>
                </a:solidFill>
              </a:rPr>
              <a:t>の作成をメインでお願いします。</a:t>
            </a:r>
            <a:endParaRPr lang="en-US" altLang="ja-JP" dirty="0">
              <a:solidFill>
                <a:srgbClr val="FF0000"/>
              </a:solidFill>
            </a:endParaRPr>
          </a:p>
          <a:p>
            <a:pPr algn="ctr"/>
            <a:r>
              <a:rPr kumimoji="1" lang="ja-JP" altLang="en-US" dirty="0">
                <a:solidFill>
                  <a:srgbClr val="FF0000"/>
                </a:solidFill>
              </a:rPr>
              <a:t>必要な素材などはご提供いたします。</a:t>
            </a:r>
          </a:p>
        </p:txBody>
      </p:sp>
    </p:spTree>
    <p:extLst>
      <p:ext uri="{BB962C8B-B14F-4D97-AF65-F5344CB8AC3E}">
        <p14:creationId xmlns:p14="http://schemas.microsoft.com/office/powerpoint/2010/main" val="2876794110"/>
      </p:ext>
    </p:extLst>
  </p:cSld>
  <p:clrMapOvr>
    <a:masterClrMapping/>
  </p:clrMapOvr>
</p:sld>
</file>

<file path=ppt/theme/theme1.xml><?xml version="1.0" encoding="utf-8"?>
<a:theme xmlns:a="http://schemas.openxmlformats.org/drawingml/2006/main" name="4_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4">
      <a:majorFont>
        <a:latin typeface="Arial"/>
        <a:ea typeface="HGP創英角ｺﾞｼｯｸUB"/>
        <a:cs typeface=""/>
      </a:majorFont>
      <a:minorFont>
        <a:latin typeface="Arial"/>
        <a:ea typeface="HGP創英角ｺﾞｼｯｸUB"/>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7_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8962</TotalTime>
  <Words>2650</Words>
  <Application>Microsoft Office PowerPoint</Application>
  <PresentationFormat>ユーザー設定</PresentationFormat>
  <Paragraphs>281</Paragraphs>
  <Slides>6</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5</vt:i4>
      </vt:variant>
      <vt:variant>
        <vt:lpstr>スライド タイトル</vt:lpstr>
      </vt:variant>
      <vt:variant>
        <vt:i4>6</vt:i4>
      </vt:variant>
    </vt:vector>
  </HeadingPairs>
  <TitlesOfParts>
    <vt:vector size="16" baseType="lpstr">
      <vt:lpstr>HGP創英角ｺﾞｼｯｸUB</vt:lpstr>
      <vt:lpstr>Meiryo UI</vt:lpstr>
      <vt:lpstr>Arial</vt:lpstr>
      <vt:lpstr>Calibri</vt:lpstr>
      <vt:lpstr>Wingdings</vt:lpstr>
      <vt:lpstr>4_Default Theme</vt:lpstr>
      <vt:lpstr>2_Default Theme</vt:lpstr>
      <vt:lpstr>3_Default Theme</vt:lpstr>
      <vt:lpstr>7_Default Theme</vt:lpstr>
      <vt:lpstr>5_Default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M・THREE</dc:creator>
  <cp:lastModifiedBy>英典 松本</cp:lastModifiedBy>
  <cp:revision>1492</cp:revision>
  <cp:lastPrinted>2023-09-08T01:42:31Z</cp:lastPrinted>
  <dcterms:created xsi:type="dcterms:W3CDTF">2014-07-09T06:14:58Z</dcterms:created>
  <dcterms:modified xsi:type="dcterms:W3CDTF">2023-09-27T01:09:59Z</dcterms:modified>
</cp:coreProperties>
</file>