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1"/>
  </p:sldMasterIdLst>
  <p:notesMasterIdLst>
    <p:notesMasterId r:id="rId5"/>
  </p:notesMasterIdLst>
  <p:sldIdLst>
    <p:sldId id="261" r:id="rId2"/>
    <p:sldId id="263" r:id="rId3"/>
    <p:sldId id="264" r:id="rId4"/>
  </p:sldIdLst>
  <p:sldSz cx="15338425" cy="10909300"/>
  <p:notesSz cx="8483600" cy="12344400"/>
  <p:defaultTextStyle>
    <a:defPPr>
      <a:defRPr lang="ja-JP"/>
    </a:defPPr>
    <a:lvl1pPr marL="0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1pPr>
    <a:lvl2pPr marL="715654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2pPr>
    <a:lvl3pPr marL="1431309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3pPr>
    <a:lvl4pPr marL="2146963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4pPr>
    <a:lvl5pPr marL="2862619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5pPr>
    <a:lvl6pPr marL="3578273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6pPr>
    <a:lvl7pPr marL="4293927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7pPr>
    <a:lvl8pPr marL="5009581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8pPr>
    <a:lvl9pPr marL="5725236" algn="l" defTabSz="1431309" rtl="0" eaLnBrk="1" latinLnBrk="0" hangingPunct="1">
      <a:defRPr kumimoji="1"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>
          <p15:clr>
            <a:srgbClr val="A4A3A4"/>
          </p15:clr>
        </p15:guide>
        <p15:guide id="2" pos="48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92"/>
    <a:srgbClr val="FFFFFF"/>
    <a:srgbClr val="E85197"/>
    <a:srgbClr val="F54D65"/>
    <a:srgbClr val="EC3482"/>
    <a:srgbClr val="D82679"/>
    <a:srgbClr val="000099"/>
    <a:srgbClr val="F0F4FA"/>
    <a:srgbClr val="E8EEF8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60" y="224"/>
      </p:cViewPr>
      <p:guideLst>
        <p:guide orient="horz" pos="3436"/>
        <p:guide pos="48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676226" cy="619364"/>
          </a:xfrm>
          <a:prstGeom prst="rect">
            <a:avLst/>
          </a:prstGeom>
        </p:spPr>
        <p:txBody>
          <a:bodyPr vert="horz" lIns="113849" tIns="56926" rIns="113849" bIns="56926" rtlCol="0"/>
          <a:lstStyle>
            <a:lvl1pPr algn="l">
              <a:defRPr sz="15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805414" y="2"/>
            <a:ext cx="3676226" cy="619364"/>
          </a:xfrm>
          <a:prstGeom prst="rect">
            <a:avLst/>
          </a:prstGeom>
        </p:spPr>
        <p:txBody>
          <a:bodyPr vert="horz" lIns="113849" tIns="56926" rIns="113849" bIns="56926" rtlCol="0"/>
          <a:lstStyle>
            <a:lvl1pPr algn="r">
              <a:defRPr sz="15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2022/4/7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11275" y="1541463"/>
            <a:ext cx="5861050" cy="4168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3849" tIns="56926" rIns="113849" bIns="5692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848360" y="5940743"/>
            <a:ext cx="6786880" cy="4860607"/>
          </a:xfrm>
          <a:prstGeom prst="rect">
            <a:avLst/>
          </a:prstGeom>
        </p:spPr>
        <p:txBody>
          <a:bodyPr vert="horz" lIns="113849" tIns="56926" rIns="113849" bIns="5692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11725041"/>
            <a:ext cx="3676226" cy="619363"/>
          </a:xfrm>
          <a:prstGeom prst="rect">
            <a:avLst/>
          </a:prstGeom>
        </p:spPr>
        <p:txBody>
          <a:bodyPr vert="horz" lIns="113849" tIns="56926" rIns="113849" bIns="56926" rtlCol="0" anchor="b"/>
          <a:lstStyle>
            <a:lvl1pPr algn="l">
              <a:defRPr sz="15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805414" y="11725041"/>
            <a:ext cx="3676226" cy="619363"/>
          </a:xfrm>
          <a:prstGeom prst="rect">
            <a:avLst/>
          </a:prstGeom>
        </p:spPr>
        <p:txBody>
          <a:bodyPr vert="horz" lIns="113849" tIns="56926" rIns="113849" bIns="56926" rtlCol="0" anchor="b"/>
          <a:lstStyle>
            <a:lvl1pPr algn="r">
              <a:defRPr sz="15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15654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31309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146963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862619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578273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293927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009581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725236" algn="l" defTabSz="1431309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053" y="2504574"/>
            <a:ext cx="9293911" cy="5327975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6754" y="8038018"/>
            <a:ext cx="8200509" cy="3694865"/>
          </a:xfrm>
        </p:spPr>
        <p:txBody>
          <a:bodyPr/>
          <a:lstStyle>
            <a:lvl1pPr marL="0" indent="0" algn="ctr">
              <a:buNone/>
              <a:defRPr sz="3000"/>
            </a:lvl1pPr>
            <a:lvl2pPr marL="546053" indent="0" algn="ctr">
              <a:buNone/>
              <a:defRPr sz="2400"/>
            </a:lvl2pPr>
            <a:lvl3pPr marL="1092104" indent="0" algn="ctr">
              <a:buNone/>
              <a:defRPr sz="2200"/>
            </a:lvl3pPr>
            <a:lvl4pPr marL="1638157" indent="0" algn="ctr">
              <a:buNone/>
              <a:defRPr sz="2000"/>
            </a:lvl4pPr>
            <a:lvl5pPr marL="2184211" indent="0" algn="ctr">
              <a:buNone/>
              <a:defRPr sz="2000"/>
            </a:lvl5pPr>
            <a:lvl6pPr marL="2730263" indent="0" algn="ctr">
              <a:buNone/>
              <a:defRPr sz="2000"/>
            </a:lvl6pPr>
            <a:lvl7pPr marL="3276315" indent="0" algn="ctr">
              <a:buNone/>
              <a:defRPr sz="2000"/>
            </a:lvl7pPr>
            <a:lvl8pPr marL="3822368" indent="0" algn="ctr">
              <a:buNone/>
              <a:defRPr sz="2000"/>
            </a:lvl8pPr>
            <a:lvl9pPr marL="4368421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944D0-87A0-497F-8D82-0A602BB46AA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34310-321B-4699-8E59-705115CD810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27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20D0E-9BA4-499B-AB9C-2B5F681B1D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36D9-ED9D-41E8-9D26-EE539FE0E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1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24653" y="814786"/>
            <a:ext cx="2357646" cy="1296922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1714" y="814786"/>
            <a:ext cx="6936264" cy="1296922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3399C-7826-42EC-B32A-877AEBE574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B6A2-CCFB-4F6D-A8C5-05F008DB8FA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23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38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95670-C0B8-4EE0-A296-99B0FD9A557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FC2D9-DDB6-48FC-9CAD-E9EB89C5315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1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022" y="3815319"/>
            <a:ext cx="9430585" cy="6365937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022" y="10241478"/>
            <a:ext cx="9430585" cy="3347695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5460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210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381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184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7302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27631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8223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36842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480BF-FFFF-4D30-8183-64BA5E8C6D3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46183-1241-4C2B-A874-B25815DF29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4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1716" y="4073917"/>
            <a:ext cx="4646955" cy="97100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35346" y="4073917"/>
            <a:ext cx="4646955" cy="97100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0247F-022E-45F6-9E1F-E61D9C4929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78A12-515F-46D2-A79F-6B40B8ADC3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4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41" y="814786"/>
            <a:ext cx="9430585" cy="295801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138" y="3751546"/>
            <a:ext cx="4625599" cy="183857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6053" indent="0">
              <a:buNone/>
              <a:defRPr sz="2400" b="1"/>
            </a:lvl2pPr>
            <a:lvl3pPr marL="1092104" indent="0">
              <a:buNone/>
              <a:defRPr sz="2200" b="1"/>
            </a:lvl3pPr>
            <a:lvl4pPr marL="1638157" indent="0">
              <a:buNone/>
              <a:defRPr sz="2000" b="1"/>
            </a:lvl4pPr>
            <a:lvl5pPr marL="2184211" indent="0">
              <a:buNone/>
              <a:defRPr sz="2000" b="1"/>
            </a:lvl5pPr>
            <a:lvl6pPr marL="2730263" indent="0">
              <a:buNone/>
              <a:defRPr sz="2000" b="1"/>
            </a:lvl6pPr>
            <a:lvl7pPr marL="3276315" indent="0">
              <a:buNone/>
              <a:defRPr sz="2000" b="1"/>
            </a:lvl7pPr>
            <a:lvl8pPr marL="3822368" indent="0">
              <a:buNone/>
              <a:defRPr sz="2000" b="1"/>
            </a:lvl8pPr>
            <a:lvl9pPr marL="4368421" indent="0">
              <a:buNone/>
              <a:defRPr sz="20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138" y="5590122"/>
            <a:ext cx="4625599" cy="822222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35344" y="3751546"/>
            <a:ext cx="4648379" cy="183857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6053" indent="0">
              <a:buNone/>
              <a:defRPr sz="2400" b="1"/>
            </a:lvl2pPr>
            <a:lvl3pPr marL="1092104" indent="0">
              <a:buNone/>
              <a:defRPr sz="2200" b="1"/>
            </a:lvl3pPr>
            <a:lvl4pPr marL="1638157" indent="0">
              <a:buNone/>
              <a:defRPr sz="2000" b="1"/>
            </a:lvl4pPr>
            <a:lvl5pPr marL="2184211" indent="0">
              <a:buNone/>
              <a:defRPr sz="2000" b="1"/>
            </a:lvl5pPr>
            <a:lvl6pPr marL="2730263" indent="0">
              <a:buNone/>
              <a:defRPr sz="2000" b="1"/>
            </a:lvl6pPr>
            <a:lvl7pPr marL="3276315" indent="0">
              <a:buNone/>
              <a:defRPr sz="2000" b="1"/>
            </a:lvl7pPr>
            <a:lvl8pPr marL="3822368" indent="0">
              <a:buNone/>
              <a:defRPr sz="2000" b="1"/>
            </a:lvl8pPr>
            <a:lvl9pPr marL="4368421" indent="0">
              <a:buNone/>
              <a:defRPr sz="20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35344" y="5590122"/>
            <a:ext cx="4648379" cy="822222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B3DBE-A92F-4BA2-AFDF-1F0349A32C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1D1C0-7220-4899-A02E-5EDF3C7EE0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0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A79D4-13AC-4331-BBE0-27DB72F8B0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9283E-BFB3-4B6F-90D4-5A4EE82EAB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E6F91-7055-4A53-BCDD-CE5C1D77213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04DA0-8EEE-4502-AF13-1D7BE3483ED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0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40" y="1020253"/>
            <a:ext cx="3526503" cy="3570877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380" y="2203461"/>
            <a:ext cx="5535344" cy="10875587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140" y="4591129"/>
            <a:ext cx="3526503" cy="8505631"/>
          </a:xfrm>
        </p:spPr>
        <p:txBody>
          <a:bodyPr/>
          <a:lstStyle>
            <a:lvl1pPr marL="0" indent="0">
              <a:buNone/>
              <a:defRPr sz="2000"/>
            </a:lvl1pPr>
            <a:lvl2pPr marL="546053" indent="0">
              <a:buNone/>
              <a:defRPr sz="1700"/>
            </a:lvl2pPr>
            <a:lvl3pPr marL="1092104" indent="0">
              <a:buNone/>
              <a:defRPr sz="1400"/>
            </a:lvl3pPr>
            <a:lvl4pPr marL="1638157" indent="0">
              <a:buNone/>
              <a:defRPr sz="1300"/>
            </a:lvl4pPr>
            <a:lvl5pPr marL="2184211" indent="0">
              <a:buNone/>
              <a:defRPr sz="1300"/>
            </a:lvl5pPr>
            <a:lvl6pPr marL="2730263" indent="0">
              <a:buNone/>
              <a:defRPr sz="1300"/>
            </a:lvl6pPr>
            <a:lvl7pPr marL="3276315" indent="0">
              <a:buNone/>
              <a:defRPr sz="1300"/>
            </a:lvl7pPr>
            <a:lvl8pPr marL="3822368" indent="0">
              <a:buNone/>
              <a:defRPr sz="1300"/>
            </a:lvl8pPr>
            <a:lvl9pPr marL="4368421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C0C-0476-490C-9B11-897FB43C858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3CDC6-F257-4EAC-9FB4-1BADA926343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5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40" y="1020253"/>
            <a:ext cx="3526503" cy="3570877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48380" y="2203461"/>
            <a:ext cx="5535344" cy="10875587"/>
          </a:xfrm>
        </p:spPr>
        <p:txBody>
          <a:bodyPr anchor="t"/>
          <a:lstStyle>
            <a:lvl1pPr marL="0" indent="0">
              <a:buNone/>
              <a:defRPr sz="3800"/>
            </a:lvl1pPr>
            <a:lvl2pPr marL="546053" indent="0">
              <a:buNone/>
              <a:defRPr sz="3200"/>
            </a:lvl2pPr>
            <a:lvl3pPr marL="1092104" indent="0">
              <a:buNone/>
              <a:defRPr sz="3000"/>
            </a:lvl3pPr>
            <a:lvl4pPr marL="1638157" indent="0">
              <a:buNone/>
              <a:defRPr sz="2400"/>
            </a:lvl4pPr>
            <a:lvl5pPr marL="2184211" indent="0">
              <a:buNone/>
              <a:defRPr sz="2400"/>
            </a:lvl5pPr>
            <a:lvl6pPr marL="2730263" indent="0">
              <a:buNone/>
              <a:defRPr sz="2400"/>
            </a:lvl6pPr>
            <a:lvl7pPr marL="3276315" indent="0">
              <a:buNone/>
              <a:defRPr sz="2400"/>
            </a:lvl7pPr>
            <a:lvl8pPr marL="3822368" indent="0">
              <a:buNone/>
              <a:defRPr sz="2400"/>
            </a:lvl8pPr>
            <a:lvl9pPr marL="4368421" indent="0">
              <a:buNone/>
              <a:defRPr sz="24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140" y="4591129"/>
            <a:ext cx="3526503" cy="8505631"/>
          </a:xfrm>
        </p:spPr>
        <p:txBody>
          <a:bodyPr/>
          <a:lstStyle>
            <a:lvl1pPr marL="0" indent="0">
              <a:buNone/>
              <a:defRPr sz="2000"/>
            </a:lvl1pPr>
            <a:lvl2pPr marL="546053" indent="0">
              <a:buNone/>
              <a:defRPr sz="1700"/>
            </a:lvl2pPr>
            <a:lvl3pPr marL="1092104" indent="0">
              <a:buNone/>
              <a:defRPr sz="1400"/>
            </a:lvl3pPr>
            <a:lvl4pPr marL="1638157" indent="0">
              <a:buNone/>
              <a:defRPr sz="1300"/>
            </a:lvl4pPr>
            <a:lvl5pPr marL="2184211" indent="0">
              <a:buNone/>
              <a:defRPr sz="1300"/>
            </a:lvl5pPr>
            <a:lvl6pPr marL="2730263" indent="0">
              <a:buNone/>
              <a:defRPr sz="1300"/>
            </a:lvl6pPr>
            <a:lvl7pPr marL="3276315" indent="0">
              <a:buNone/>
              <a:defRPr sz="1300"/>
            </a:lvl7pPr>
            <a:lvl8pPr marL="3822368" indent="0">
              <a:buNone/>
              <a:defRPr sz="1300"/>
            </a:lvl8pPr>
            <a:lvl9pPr marL="4368421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BDD56-D014-4EEA-A6EC-0DEDBBB9DCF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E95B-ED84-4348-A7AC-B198E95CDA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30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55899" y="581325"/>
            <a:ext cx="13226628" cy="2109249"/>
          </a:xfrm>
          <a:prstGeom prst="rect">
            <a:avLst/>
          </a:prstGeom>
        </p:spPr>
        <p:txBody>
          <a:bodyPr vert="horz" lIns="128438" tIns="64219" rIns="128438" bIns="64219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5899" y="2904395"/>
            <a:ext cx="13226628" cy="6922439"/>
          </a:xfrm>
          <a:prstGeom prst="rect">
            <a:avLst/>
          </a:prstGeom>
        </p:spPr>
        <p:txBody>
          <a:bodyPr vert="horz" lIns="128438" tIns="64219" rIns="128438" bIns="64219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5901" y="10109703"/>
            <a:ext cx="3451201" cy="581324"/>
          </a:xfrm>
          <a:prstGeom prst="rect">
            <a:avLst/>
          </a:prstGeom>
        </p:spPr>
        <p:txBody>
          <a:bodyPr vert="horz" lIns="128438" tIns="64219" rIns="128438" bIns="64219" rtlCol="0" anchor="ctr"/>
          <a:lstStyle>
            <a:lvl1pPr algn="l" defTabSz="1431309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72D030D-BC4F-4300-9C1D-DEF9FB5A65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4/7/22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78580" y="10109703"/>
            <a:ext cx="5181266" cy="581324"/>
          </a:xfrm>
          <a:prstGeom prst="rect">
            <a:avLst/>
          </a:prstGeom>
        </p:spPr>
        <p:txBody>
          <a:bodyPr vert="horz" lIns="128438" tIns="64219" rIns="128438" bIns="64219" rtlCol="0" anchor="ctr"/>
          <a:lstStyle>
            <a:lvl1pPr algn="ctr" defTabSz="1431309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1327" y="10109703"/>
            <a:ext cx="3451201" cy="581324"/>
          </a:xfrm>
          <a:prstGeom prst="rect">
            <a:avLst/>
          </a:prstGeom>
        </p:spPr>
        <p:txBody>
          <a:bodyPr vert="horz" lIns="128438" tIns="64219" rIns="128438" bIns="64219" rtlCol="0" anchor="ctr"/>
          <a:lstStyle>
            <a:lvl1pPr algn="r" defTabSz="1431309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2EABC4-B37D-4B48-A645-B436E776B15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4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642189"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1284376"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926565"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2568753" algn="l" defTabSz="1090383" rtl="0" fontAlgn="base">
        <a:lnSpc>
          <a:spcPct val="90000"/>
        </a:lnSpc>
        <a:spcBef>
          <a:spcPct val="0"/>
        </a:spcBef>
        <a:spcAft>
          <a:spcPct val="0"/>
        </a:spcAft>
        <a:defRPr kumimoji="1" sz="52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272038" indent="-272038" algn="l" defTabSz="1090383" rtl="0" fontAlgn="base">
        <a:lnSpc>
          <a:spcPct val="90000"/>
        </a:lnSpc>
        <a:spcBef>
          <a:spcPts val="1194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8344" indent="-272038" algn="l" defTabSz="1090383" rtl="0" fontAlgn="base">
        <a:lnSpc>
          <a:spcPct val="90000"/>
        </a:lnSpc>
        <a:spcBef>
          <a:spcPts val="597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64649" indent="-272038" algn="l" defTabSz="1090383" rtl="0" fontAlgn="base">
        <a:lnSpc>
          <a:spcPct val="90000"/>
        </a:lnSpc>
        <a:spcBef>
          <a:spcPts val="597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10956" indent="-272038" algn="l" defTabSz="1090383" rtl="0" fontAlgn="base">
        <a:lnSpc>
          <a:spcPct val="90000"/>
        </a:lnSpc>
        <a:spcBef>
          <a:spcPts val="597"/>
        </a:spcBef>
        <a:spcAft>
          <a:spcPct val="0"/>
        </a:spcAft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033" indent="-272038" algn="l" defTabSz="1090383" rtl="0" fontAlgn="base">
        <a:lnSpc>
          <a:spcPct val="90000"/>
        </a:lnSpc>
        <a:spcBef>
          <a:spcPts val="597"/>
        </a:spcBef>
        <a:spcAft>
          <a:spcPct val="0"/>
        </a:spcAft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3003288" indent="-273027" algn="l" defTabSz="1092104" rtl="0" eaLnBrk="1" latinLnBrk="0" hangingPunct="1">
        <a:lnSpc>
          <a:spcPct val="90000"/>
        </a:lnSpc>
        <a:spcBef>
          <a:spcPts val="597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549342" indent="-273027" algn="l" defTabSz="1092104" rtl="0" eaLnBrk="1" latinLnBrk="0" hangingPunct="1">
        <a:lnSpc>
          <a:spcPct val="90000"/>
        </a:lnSpc>
        <a:spcBef>
          <a:spcPts val="597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095395" indent="-273027" algn="l" defTabSz="1092104" rtl="0" eaLnBrk="1" latinLnBrk="0" hangingPunct="1">
        <a:lnSpc>
          <a:spcPct val="90000"/>
        </a:lnSpc>
        <a:spcBef>
          <a:spcPts val="597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641447" indent="-273027" algn="l" defTabSz="1092104" rtl="0" eaLnBrk="1" latinLnBrk="0" hangingPunct="1">
        <a:lnSpc>
          <a:spcPct val="90000"/>
        </a:lnSpc>
        <a:spcBef>
          <a:spcPts val="597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053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2104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38157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84211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0263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315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2368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68421" algn="l" defTabSz="1092104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microsoft.com/office/2007/relationships/hdphoto" Target="../media/hdphoto6.wdp"/><Relationship Id="rId10" Type="http://schemas.microsoft.com/office/2007/relationships/hdphoto" Target="../media/hdphoto5.wdp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71F867-2FA3-2A49-A22D-5C62368FC212}"/>
              </a:ext>
            </a:extLst>
          </p:cNvPr>
          <p:cNvSpPr/>
          <p:nvPr/>
        </p:nvSpPr>
        <p:spPr>
          <a:xfrm>
            <a:off x="-143435" y="-17930"/>
            <a:ext cx="15481859" cy="11080377"/>
          </a:xfrm>
          <a:prstGeom prst="rect">
            <a:avLst/>
          </a:prstGeom>
          <a:gradFill>
            <a:gsLst>
              <a:gs pos="0">
                <a:srgbClr val="F54D65"/>
              </a:gs>
              <a:gs pos="95000">
                <a:srgbClr val="FFFFFF"/>
              </a:gs>
              <a:gs pos="93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F8E875C-FD5B-4D41-8FAE-CB30E857E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saturation sat="104000"/>
                    </a14:imgEffect>
                    <a14:imgEffect>
                      <a14:brightnessContrast bright="17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2"/>
          <a:stretch/>
        </p:blipFill>
        <p:spPr>
          <a:xfrm>
            <a:off x="8641975" y="934032"/>
            <a:ext cx="6713481" cy="9070580"/>
          </a:xfrm>
          <a:prstGeom prst="rect">
            <a:avLst/>
          </a:prstGeom>
          <a:ln>
            <a:noFill/>
          </a:ln>
        </p:spPr>
      </p:pic>
      <p:sp>
        <p:nvSpPr>
          <p:cNvPr id="1027" name="AutoShape 3"/>
          <p:cNvSpPr>
            <a:spLocks noChangeAspect="1" noChangeArrowheads="1" noTextEdit="1"/>
          </p:cNvSpPr>
          <p:nvPr/>
        </p:nvSpPr>
        <p:spPr bwMode="auto">
          <a:xfrm>
            <a:off x="-1003915" y="2"/>
            <a:ext cx="19157962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438" tIns="64219" rIns="128438" bIns="64219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9097115" y="1435504"/>
            <a:ext cx="2019712" cy="604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3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tMotoya Aporo Std W2" panose="020B0300000000000000" pitchFamily="34" charset="-128"/>
                <a:ea typeface="NtMotoya Aporo Std W2" panose="020B0300000000000000" pitchFamily="34" charset="-128"/>
                <a:cs typeface="ＭＳ Ｐゴシック" pitchFamily="50" charset="-128"/>
              </a:rPr>
              <a:t>会社案内</a:t>
            </a: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7A103905-20E6-6740-9B5D-5EA69EB80728}"/>
              </a:ext>
            </a:extLst>
          </p:cNvPr>
          <p:cNvSpPr/>
          <p:nvPr/>
        </p:nvSpPr>
        <p:spPr>
          <a:xfrm>
            <a:off x="942037" y="968188"/>
            <a:ext cx="5726416" cy="9036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ja-JP" dirty="0"/>
              <a:t>logo_standard_4C.png</a:t>
            </a:r>
            <a:endParaRPr kumimoji="1" lang="ja-JP" altLang="en-US"/>
          </a:p>
        </p:txBody>
      </p:sp>
      <p:sp>
        <p:nvSpPr>
          <p:cNvPr id="1100" name="Rectangle 76"/>
          <p:cNvSpPr>
            <a:spLocks noChangeArrowheads="1"/>
          </p:cNvSpPr>
          <p:nvPr/>
        </p:nvSpPr>
        <p:spPr bwMode="auto">
          <a:xfrm>
            <a:off x="960862" y="8168836"/>
            <a:ext cx="57075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〒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812-0012 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福岡市博多区博多駅中央街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8-1 </a:t>
            </a:r>
            <a:r>
              <a:rPr lang="en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JRJP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博多ビル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3</a:t>
            </a:r>
            <a:r>
              <a:rPr lang="en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F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TEL:092-686-8466  FAX:092-686-8761</a:t>
            </a:r>
            <a:br>
              <a:rPr lang="en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</a:br>
            <a:r>
              <a:rPr lang="de-DE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URL</a:t>
            </a:r>
            <a:r>
              <a:rPr lang="ja-JP" altLang="de-DE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：</a:t>
            </a:r>
            <a:r>
              <a:rPr lang="de-DE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https://</a:t>
            </a:r>
            <a:r>
              <a:rPr lang="de-DE" altLang="ja-JP" sz="1400" dirty="0" err="1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www.jmw.co.jp</a:t>
            </a:r>
            <a:endParaRPr lang="de-DE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4A63FFF-0068-7D4A-9C42-64E353334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57" y="5076845"/>
            <a:ext cx="3626216" cy="224939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F07D6B1-99EA-C046-B08D-B71B13877E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99"/>
          <a:stretch/>
        </p:blipFill>
        <p:spPr>
          <a:xfrm>
            <a:off x="11659318" y="10101974"/>
            <a:ext cx="3626216" cy="65684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54A288A-2AE3-FE4B-82AC-2723F05E0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4927">
            <a:off x="13500295" y="1145291"/>
            <a:ext cx="983628" cy="260688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330133F-2AF2-F144-9AE7-B2FFEB1806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021">
            <a:off x="9623208" y="4179366"/>
            <a:ext cx="1048909" cy="269719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51D43CBC-87D7-5D42-8282-E9EF7F72A6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075">
            <a:off x="11646613" y="3590166"/>
            <a:ext cx="1304500" cy="292738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86C4A53-9127-2F43-998C-68D723FC61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3" r="32067"/>
          <a:stretch/>
        </p:blipFill>
        <p:spPr>
          <a:xfrm>
            <a:off x="10076329" y="2334478"/>
            <a:ext cx="2196604" cy="4077274"/>
          </a:xfrm>
          <a:prstGeom prst="rect">
            <a:avLst/>
          </a:prstGeom>
        </p:spPr>
      </p:pic>
      <p:sp>
        <p:nvSpPr>
          <p:cNvPr id="27" name="Rectangle 76">
            <a:extLst>
              <a:ext uri="{FF2B5EF4-FFF2-40B4-BE49-F238E27FC236}">
                <a16:creationId xmlns:a16="http://schemas.microsoft.com/office/drawing/2014/main" id="{8BB29FDF-F56D-0E47-A4D4-C0DBC0478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6149" y="4113143"/>
            <a:ext cx="219660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新しい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不動産賃貸を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28" name="Rectangle 76">
            <a:extLst>
              <a:ext uri="{FF2B5EF4-FFF2-40B4-BE49-F238E27FC236}">
                <a16:creationId xmlns:a16="http://schemas.microsoft.com/office/drawing/2014/main" id="{45F07A3C-3B59-FA49-B938-17C41A569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007" y="3043595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土地活用を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29" name="Rectangle 76">
            <a:extLst>
              <a:ext uri="{FF2B5EF4-FFF2-40B4-BE49-F238E27FC236}">
                <a16:creationId xmlns:a16="http://schemas.microsoft.com/office/drawing/2014/main" id="{DFFA8F24-B2BF-B84A-A558-5C4AD998E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116" y="3599286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試算運用を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30" name="Rectangle 76">
            <a:extLst>
              <a:ext uri="{FF2B5EF4-FFF2-40B4-BE49-F238E27FC236}">
                <a16:creationId xmlns:a16="http://schemas.microsoft.com/office/drawing/2014/main" id="{C64AD6AB-3B08-6F49-8521-516DB89EB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593" y="4663952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相続税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対策に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3130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DF56B5A5-4D84-C74E-9068-0982073F7BEF}"/>
              </a:ext>
            </a:extLst>
          </p:cNvPr>
          <p:cNvSpPr/>
          <p:nvPr/>
        </p:nvSpPr>
        <p:spPr>
          <a:xfrm>
            <a:off x="6817" y="1994"/>
            <a:ext cx="15334489" cy="9274358"/>
          </a:xfrm>
          <a:prstGeom prst="rect">
            <a:avLst/>
          </a:prstGeom>
          <a:solidFill>
            <a:srgbClr val="F54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17E58E5-2ACE-5D4B-8E53-53E9BD975876}"/>
              </a:ext>
            </a:extLst>
          </p:cNvPr>
          <p:cNvSpPr/>
          <p:nvPr/>
        </p:nvSpPr>
        <p:spPr>
          <a:xfrm>
            <a:off x="4468" y="1067855"/>
            <a:ext cx="15334488" cy="8845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ja-JP" altLang="en-US" b="1">
              <a:solidFill>
                <a:srgbClr val="002742"/>
              </a:solidFill>
              <a:latin typeface="toppan-bunkyu-gothic-pr6n"/>
            </a:endParaRPr>
          </a:p>
        </p:txBody>
      </p:sp>
      <p:sp>
        <p:nvSpPr>
          <p:cNvPr id="1124" name="AutoShape 100"/>
          <p:cNvSpPr>
            <a:spLocks noChangeAspect="1" noChangeArrowheads="1" noTextEdit="1"/>
          </p:cNvSpPr>
          <p:nvPr/>
        </p:nvSpPr>
        <p:spPr bwMode="auto">
          <a:xfrm>
            <a:off x="-1116943" y="-304907"/>
            <a:ext cx="16597466" cy="112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455" tIns="64227" rIns="128455" bIns="64227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500" dirty="0"/>
          </a:p>
        </p:txBody>
      </p:sp>
      <p:sp>
        <p:nvSpPr>
          <p:cNvPr id="1128" name="Freeform 104"/>
          <p:cNvSpPr>
            <a:spLocks/>
          </p:cNvSpPr>
          <p:nvPr/>
        </p:nvSpPr>
        <p:spPr bwMode="auto">
          <a:xfrm>
            <a:off x="-11161" y="20045"/>
            <a:ext cx="15349586" cy="10893710"/>
          </a:xfrm>
          <a:custGeom>
            <a:avLst/>
            <a:gdLst/>
            <a:ahLst/>
            <a:cxnLst>
              <a:cxn ang="0">
                <a:pos x="6876" y="0"/>
              </a:cxn>
              <a:cxn ang="0">
                <a:pos x="0" y="0"/>
              </a:cxn>
              <a:cxn ang="0">
                <a:pos x="0" y="4891"/>
              </a:cxn>
              <a:cxn ang="0">
                <a:pos x="6876" y="4891"/>
              </a:cxn>
              <a:cxn ang="0">
                <a:pos x="6876" y="0"/>
              </a:cxn>
              <a:cxn ang="0">
                <a:pos x="6876" y="0"/>
              </a:cxn>
            </a:cxnLst>
            <a:rect l="0" t="0" r="r" b="b"/>
            <a:pathLst>
              <a:path w="6876" h="4891">
                <a:moveTo>
                  <a:pt x="6876" y="0"/>
                </a:moveTo>
                <a:lnTo>
                  <a:pt x="0" y="0"/>
                </a:lnTo>
                <a:lnTo>
                  <a:pt x="0" y="4891"/>
                </a:lnTo>
                <a:lnTo>
                  <a:pt x="6876" y="4891"/>
                </a:lnTo>
                <a:lnTo>
                  <a:pt x="6876" y="0"/>
                </a:lnTo>
                <a:lnTo>
                  <a:pt x="687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8455" tIns="64227" rIns="128455" bIns="64227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835400" y="-3640144"/>
            <a:ext cx="76676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dirty="0"/>
              <a:t>	　</a:t>
            </a:r>
          </a:p>
          <a:p>
            <a:r>
              <a:rPr lang="ja-JP" altLang="en-US" dirty="0"/>
              <a:t>	</a:t>
            </a:r>
          </a:p>
          <a:p>
            <a:r>
              <a:rPr lang="ja-JP" altLang="en-US" dirty="0"/>
              <a:t>	</a:t>
            </a:r>
          </a:p>
          <a:p>
            <a:r>
              <a:rPr lang="ja-JP" altLang="en-US" dirty="0"/>
              <a:t>		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6EAAC9C-EAA3-D94B-8115-C3ECAEE1DA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289" b="14606"/>
          <a:stretch/>
        </p:blipFill>
        <p:spPr>
          <a:xfrm>
            <a:off x="3937" y="7766143"/>
            <a:ext cx="15338425" cy="317522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82EE6798-0B71-D54C-A7B4-047EA9264B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51" b="60652"/>
          <a:stretch/>
        </p:blipFill>
        <p:spPr>
          <a:xfrm rot="21427255">
            <a:off x="1006064" y="1064800"/>
            <a:ext cx="3841468" cy="121945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71172E47-2EE7-1540-8DB5-1366458AB6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7" t="36430" r="54371" b="42161"/>
          <a:stretch/>
        </p:blipFill>
        <p:spPr>
          <a:xfrm>
            <a:off x="591226" y="9638704"/>
            <a:ext cx="881237" cy="847136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62550D7D-E264-C743-BB47-97885BB167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772" t="38944" b="26932"/>
          <a:stretch/>
        </p:blipFill>
        <p:spPr>
          <a:xfrm>
            <a:off x="9981350" y="1309260"/>
            <a:ext cx="5327759" cy="3401754"/>
          </a:xfrm>
          <a:prstGeom prst="rect">
            <a:avLst/>
          </a:prstGeom>
        </p:spPr>
      </p:pic>
      <p:pic>
        <p:nvPicPr>
          <p:cNvPr id="85" name="図 84">
            <a:extLst>
              <a:ext uri="{FF2B5EF4-FFF2-40B4-BE49-F238E27FC236}">
                <a16:creationId xmlns:a16="http://schemas.microsoft.com/office/drawing/2014/main" id="{3200A3B9-81A4-3842-865C-7E2FE9A768F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111" b="63923"/>
          <a:stretch/>
        </p:blipFill>
        <p:spPr>
          <a:xfrm rot="384663">
            <a:off x="3804152" y="5514434"/>
            <a:ext cx="3390092" cy="1915657"/>
          </a:xfrm>
          <a:prstGeom prst="rect">
            <a:avLst/>
          </a:prstGeom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FFC915D3-A02C-1445-80FB-DA98248691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1" t="61447" r="24293" b="14057"/>
          <a:stretch/>
        </p:blipFill>
        <p:spPr>
          <a:xfrm>
            <a:off x="14520261" y="9470088"/>
            <a:ext cx="677613" cy="1228311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FE30B276-7E19-8547-9BC8-ADB27438C5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7" t="36430" r="70388" b="36630"/>
          <a:stretch/>
        </p:blipFill>
        <p:spPr>
          <a:xfrm>
            <a:off x="5203454" y="10087486"/>
            <a:ext cx="686218" cy="933286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A2BCCE0D-6179-594A-B28B-311E66119C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6" t="68318" r="35291" b="13971"/>
          <a:stretch/>
        </p:blipFill>
        <p:spPr>
          <a:xfrm>
            <a:off x="8605655" y="9966087"/>
            <a:ext cx="841103" cy="781693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B4763BC9-3E93-8D4A-ABC5-E4C9DB6314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4" t="11586" r="68827" b="58769"/>
          <a:stretch/>
        </p:blipFill>
        <p:spPr>
          <a:xfrm>
            <a:off x="80237" y="7707759"/>
            <a:ext cx="1021978" cy="1173109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94FB6D01-C68B-214F-9B1F-B657CBEA97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t="37785" r="84625" b="32724"/>
          <a:stretch/>
        </p:blipFill>
        <p:spPr>
          <a:xfrm>
            <a:off x="4142892" y="9865641"/>
            <a:ext cx="571042" cy="102172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BB24C4C0-66DA-304A-ACFD-E3548FDBDE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70" t="38806" r="20793" b="39899"/>
          <a:stretch/>
        </p:blipFill>
        <p:spPr>
          <a:xfrm>
            <a:off x="11879502" y="10141186"/>
            <a:ext cx="790772" cy="681317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A740E2A2-1244-BB43-99E6-E50C7DFBC4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0" t="14548" b="64534"/>
          <a:stretch/>
        </p:blipFill>
        <p:spPr>
          <a:xfrm rot="19495608" flipH="1">
            <a:off x="12276016" y="8150244"/>
            <a:ext cx="1291069" cy="698261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B2BD97C5-BBCE-2F49-AFD8-3269EDD99C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0" t="17271" r="51090" b="68771"/>
          <a:stretch/>
        </p:blipFill>
        <p:spPr>
          <a:xfrm>
            <a:off x="1425373" y="8170187"/>
            <a:ext cx="756597" cy="55237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9575A11E-DF82-134A-972C-EBEB2D4583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0" t="17271" r="51090" b="68771"/>
          <a:stretch/>
        </p:blipFill>
        <p:spPr>
          <a:xfrm>
            <a:off x="14361172" y="7862963"/>
            <a:ext cx="756597" cy="552370"/>
          </a:xfrm>
          <a:prstGeom prst="rect">
            <a:avLst/>
          </a:prstGeom>
        </p:spPr>
      </p:pic>
      <p:sp>
        <p:nvSpPr>
          <p:cNvPr id="34" name="円形吹き出し 33">
            <a:extLst>
              <a:ext uri="{FF2B5EF4-FFF2-40B4-BE49-F238E27FC236}">
                <a16:creationId xmlns:a16="http://schemas.microsoft.com/office/drawing/2014/main" id="{EE3E5D28-6C7F-D144-B804-635234072B1C}"/>
              </a:ext>
            </a:extLst>
          </p:cNvPr>
          <p:cNvSpPr/>
          <p:nvPr/>
        </p:nvSpPr>
        <p:spPr>
          <a:xfrm>
            <a:off x="1549103" y="8972710"/>
            <a:ext cx="1057426" cy="991139"/>
          </a:xfrm>
          <a:prstGeom prst="wedgeEllipse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D831D003-8D84-E54C-8B27-BBE3990CF85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47"/>
          <a:stretch/>
        </p:blipFill>
        <p:spPr>
          <a:xfrm>
            <a:off x="1549103" y="9063184"/>
            <a:ext cx="1073776" cy="865940"/>
          </a:xfrm>
          <a:prstGeom prst="rect">
            <a:avLst/>
          </a:prstGeom>
        </p:spPr>
      </p:pic>
      <p:sp>
        <p:nvSpPr>
          <p:cNvPr id="104" name="円形吹き出し 103">
            <a:extLst>
              <a:ext uri="{FF2B5EF4-FFF2-40B4-BE49-F238E27FC236}">
                <a16:creationId xmlns:a16="http://schemas.microsoft.com/office/drawing/2014/main" id="{80AEFACE-BAEB-2043-8036-258592074AA1}"/>
              </a:ext>
            </a:extLst>
          </p:cNvPr>
          <p:cNvSpPr/>
          <p:nvPr/>
        </p:nvSpPr>
        <p:spPr>
          <a:xfrm flipH="1">
            <a:off x="4505145" y="8944722"/>
            <a:ext cx="1073776" cy="991139"/>
          </a:xfrm>
          <a:prstGeom prst="wedgeEllipse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円形吹き出し 106">
            <a:extLst>
              <a:ext uri="{FF2B5EF4-FFF2-40B4-BE49-F238E27FC236}">
                <a16:creationId xmlns:a16="http://schemas.microsoft.com/office/drawing/2014/main" id="{5BD95142-5121-8340-84AA-9255DFFA796C}"/>
              </a:ext>
            </a:extLst>
          </p:cNvPr>
          <p:cNvSpPr/>
          <p:nvPr/>
        </p:nvSpPr>
        <p:spPr>
          <a:xfrm>
            <a:off x="9452142" y="9085954"/>
            <a:ext cx="1057426" cy="991139"/>
          </a:xfrm>
          <a:prstGeom prst="wedgeEllipse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562D37B9-A942-AF4C-A81E-11E77C52A02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5"/>
          <a:stretch/>
        </p:blipFill>
        <p:spPr>
          <a:xfrm>
            <a:off x="4540989" y="8992358"/>
            <a:ext cx="1075053" cy="78730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5A1CE96A-F798-F647-BB24-B6E0E0B32B0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/>
        </p:blipFill>
        <p:spPr>
          <a:xfrm>
            <a:off x="9335276" y="9206399"/>
            <a:ext cx="1380500" cy="788655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C4A5F338-8DF6-C64F-9ECF-1EFE9D64480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59" t="19822" r="34523" b="50461"/>
          <a:stretch/>
        </p:blipFill>
        <p:spPr>
          <a:xfrm rot="21305783">
            <a:off x="287523" y="5634232"/>
            <a:ext cx="2822609" cy="1490704"/>
          </a:xfrm>
          <a:prstGeom prst="rect">
            <a:avLst/>
          </a:prstGeom>
        </p:spPr>
      </p:pic>
      <p:pic>
        <p:nvPicPr>
          <p:cNvPr id="133" name="図 132">
            <a:extLst>
              <a:ext uri="{FF2B5EF4-FFF2-40B4-BE49-F238E27FC236}">
                <a16:creationId xmlns:a16="http://schemas.microsoft.com/office/drawing/2014/main" id="{36F00CF6-B660-C74C-9388-0EA279A3FE2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038"/>
          <a:stretch/>
        </p:blipFill>
        <p:spPr>
          <a:xfrm>
            <a:off x="202874" y="1204091"/>
            <a:ext cx="1528329" cy="1688123"/>
          </a:xfrm>
          <a:prstGeom prst="rect">
            <a:avLst/>
          </a:prstGeom>
        </p:spPr>
      </p:pic>
      <p:pic>
        <p:nvPicPr>
          <p:cNvPr id="134" name="図 133">
            <a:extLst>
              <a:ext uri="{FF2B5EF4-FFF2-40B4-BE49-F238E27FC236}">
                <a16:creationId xmlns:a16="http://schemas.microsoft.com/office/drawing/2014/main" id="{AD1B25FC-752B-2646-BE6F-887EAF8D0A6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6752"/>
          <a:stretch/>
        </p:blipFill>
        <p:spPr>
          <a:xfrm>
            <a:off x="6586118" y="5800845"/>
            <a:ext cx="1323259" cy="1731178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8D294F37-1650-B04C-B0E9-942389F0AD3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3481"/>
          <a:stretch/>
        </p:blipFill>
        <p:spPr>
          <a:xfrm>
            <a:off x="2007249" y="5607138"/>
            <a:ext cx="1737529" cy="1599426"/>
          </a:xfrm>
          <a:prstGeom prst="rect">
            <a:avLst/>
          </a:prstGeom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403425CE-7DDF-E841-89A2-61C0CF8A81A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38944" r="65969" b="38250"/>
          <a:stretch/>
        </p:blipFill>
        <p:spPr>
          <a:xfrm>
            <a:off x="8954877" y="5089399"/>
            <a:ext cx="1995759" cy="1225271"/>
          </a:xfrm>
          <a:prstGeom prst="rect">
            <a:avLst/>
          </a:prstGeom>
        </p:spPr>
      </p:pic>
      <p:sp>
        <p:nvSpPr>
          <p:cNvPr id="137" name="Rectangle 76">
            <a:extLst>
              <a:ext uri="{FF2B5EF4-FFF2-40B4-BE49-F238E27FC236}">
                <a16:creationId xmlns:a16="http://schemas.microsoft.com/office/drawing/2014/main" id="{7A793DF4-7532-AE44-A5B3-406C25C33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9344" y="1508306"/>
            <a:ext cx="32477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障がい者グループホーム</a:t>
            </a:r>
            <a:endParaRPr lang="de-DE" altLang="ja-JP" sz="2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390D5D0C-90FF-4D4B-8EC4-0B6E194E9CF1}"/>
              </a:ext>
            </a:extLst>
          </p:cNvPr>
          <p:cNvSpPr txBox="1"/>
          <p:nvPr/>
        </p:nvSpPr>
        <p:spPr>
          <a:xfrm>
            <a:off x="10781956" y="2424188"/>
            <a:ext cx="48880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6600" dirty="0">
                <a:solidFill>
                  <a:srgbClr val="E84397"/>
                </a:solidFill>
                <a:effectLst/>
                <a:latin typeface="NtMotoya Aporo Std W2" panose="020B0300000000000000" pitchFamily="34" charset="-128"/>
                <a:ea typeface="NtMotoya Aporo Std W2" panose="020B0300000000000000" pitchFamily="34" charset="-128"/>
                <a:cs typeface="Ayuthaya" pitchFamily="2" charset="-34"/>
              </a:rPr>
              <a:t>964,7</a:t>
            </a:r>
            <a:r>
              <a:rPr lang="ja-JP" altLang="en-US" sz="1800">
                <a:solidFill>
                  <a:srgbClr val="E84397"/>
                </a:solidFill>
                <a:effectLst/>
                <a:latin typeface="NtMotoya Aporo Std W2" panose="020B0300000000000000" pitchFamily="34" charset="-128"/>
                <a:ea typeface="NtMotoya Aporo Std W2" panose="020B0300000000000000" pitchFamily="34" charset="-128"/>
                <a:cs typeface="Ayuthaya" pitchFamily="2" charset="-34"/>
              </a:rPr>
              <a:t>万</a:t>
            </a:r>
            <a:r>
              <a:rPr lang="ja-JP" altLang="en-US" sz="1800" b="1">
                <a:solidFill>
                  <a:srgbClr val="E84397"/>
                </a:solidFill>
                <a:effectLst/>
                <a:latin typeface="NtMotoya Aporo Std W2" panose="020B0300000000000000" pitchFamily="34" charset="-128"/>
                <a:ea typeface="NtMotoya Aporo Std W2" panose="020B0300000000000000" pitchFamily="34" charset="-128"/>
                <a:cs typeface="Ayuthaya" pitchFamily="2" charset="-34"/>
              </a:rPr>
              <a:t>人（令和</a:t>
            </a:r>
            <a:r>
              <a:rPr lang="en-US" altLang="ja-JP" sz="1800" b="1" dirty="0">
                <a:solidFill>
                  <a:srgbClr val="E84397"/>
                </a:solidFill>
                <a:effectLst/>
                <a:latin typeface="NtMotoya Aporo Std W2" panose="020B0300000000000000" pitchFamily="34" charset="-128"/>
                <a:ea typeface="NtMotoya Aporo Std W2" panose="020B0300000000000000" pitchFamily="34" charset="-128"/>
                <a:cs typeface="Ayuthaya" pitchFamily="2" charset="-34"/>
              </a:rPr>
              <a:t>2</a:t>
            </a:r>
            <a:r>
              <a:rPr lang="ja-JP" altLang="en-US" sz="1800" b="1">
                <a:solidFill>
                  <a:srgbClr val="E84397"/>
                </a:solidFill>
                <a:effectLst/>
                <a:latin typeface="NtMotoya Aporo Std W2" panose="020B0300000000000000" pitchFamily="34" charset="-128"/>
                <a:ea typeface="NtMotoya Aporo Std W2" panose="020B0300000000000000" pitchFamily="34" charset="-128"/>
                <a:cs typeface="Ayuthaya" pitchFamily="2" charset="-34"/>
              </a:rPr>
              <a:t>年）</a:t>
            </a:r>
            <a:endParaRPr lang="ja-JP" altLang="en-US" sz="1800">
              <a:solidFill>
                <a:srgbClr val="E84397"/>
              </a:solidFill>
              <a:effectLst/>
              <a:latin typeface="NtMotoya Aporo Std W2" panose="020B0300000000000000" pitchFamily="34" charset="-128"/>
              <a:ea typeface="NtMotoya Aporo Std W2" panose="020B0300000000000000" pitchFamily="34" charset="-128"/>
              <a:cs typeface="Ayuthaya" pitchFamily="2" charset="-34"/>
            </a:endParaRPr>
          </a:p>
        </p:txBody>
      </p:sp>
      <p:sp>
        <p:nvSpPr>
          <p:cNvPr id="139" name="Rectangle 76">
            <a:extLst>
              <a:ext uri="{FF2B5EF4-FFF2-40B4-BE49-F238E27FC236}">
                <a16:creationId xmlns:a16="http://schemas.microsoft.com/office/drawing/2014/main" id="{C4093AED-A970-C149-BDF8-A99466F14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5126" y="4688165"/>
            <a:ext cx="5707591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5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内閣府  令和</a:t>
            </a:r>
            <a:r>
              <a:rPr lang="en-US" altLang="ja-JP" sz="105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3</a:t>
            </a:r>
            <a:r>
              <a:rPr lang="ja-JP" altLang="en-US" sz="105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年版　障害者白書　障害者の状況より</a:t>
            </a:r>
          </a:p>
        </p:txBody>
      </p:sp>
      <p:sp>
        <p:nvSpPr>
          <p:cNvPr id="140" name="Rectangle 76">
            <a:extLst>
              <a:ext uri="{FF2B5EF4-FFF2-40B4-BE49-F238E27FC236}">
                <a16:creationId xmlns:a16="http://schemas.microsoft.com/office/drawing/2014/main" id="{148F1358-DD1B-BB4C-8840-027184571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6287" y="2082626"/>
            <a:ext cx="29460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国内の障がい者総数</a:t>
            </a:r>
          </a:p>
        </p:txBody>
      </p:sp>
      <p:sp>
        <p:nvSpPr>
          <p:cNvPr id="141" name="Rectangle 76">
            <a:extLst>
              <a:ext uri="{FF2B5EF4-FFF2-40B4-BE49-F238E27FC236}">
                <a16:creationId xmlns:a16="http://schemas.microsoft.com/office/drawing/2014/main" id="{502317B5-DC60-234C-8B43-E022D3397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888" y="3563539"/>
            <a:ext cx="313458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1600"/>
              <a:t>人口</a:t>
            </a:r>
            <a:r>
              <a:rPr lang="en-US" altLang="ja-JP" sz="1600" dirty="0"/>
              <a:t>100</a:t>
            </a:r>
            <a:r>
              <a:rPr lang="ja-JP" altLang="en-US" sz="1600"/>
              <a:t>人当たりの人数でみると</a:t>
            </a:r>
            <a:endParaRPr lang="en-US" altLang="ja-JP" sz="1600" dirty="0"/>
          </a:p>
          <a:p>
            <a:r>
              <a:rPr lang="en-US" altLang="ja-JP" sz="2000" dirty="0">
                <a:solidFill>
                  <a:srgbClr val="FF2F92"/>
                </a:solidFill>
              </a:rPr>
              <a:t>13</a:t>
            </a:r>
            <a:r>
              <a:rPr lang="ja-JP" altLang="en-US" sz="2000">
                <a:solidFill>
                  <a:srgbClr val="FF2F92"/>
                </a:solidFill>
              </a:rPr>
              <a:t>人に</a:t>
            </a:r>
            <a:r>
              <a:rPr lang="en-US" altLang="ja-JP" sz="2000" dirty="0">
                <a:solidFill>
                  <a:srgbClr val="FF2F92"/>
                </a:solidFill>
              </a:rPr>
              <a:t>1</a:t>
            </a:r>
            <a:r>
              <a:rPr lang="ja-JP" altLang="en-US" sz="2000">
                <a:solidFill>
                  <a:srgbClr val="FF2F92"/>
                </a:solidFill>
              </a:rPr>
              <a:t>人</a:t>
            </a:r>
            <a:r>
              <a:rPr lang="ja-JP" altLang="en-US" sz="1600"/>
              <a:t>は障がい者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0A266E8D-E3FF-EF40-8207-5A4748DA42D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" t="9555" r="70036" b="59597"/>
          <a:stretch/>
        </p:blipFill>
        <p:spPr>
          <a:xfrm flipH="1">
            <a:off x="8725988" y="1271971"/>
            <a:ext cx="1973429" cy="1979876"/>
          </a:xfrm>
          <a:prstGeom prst="rect">
            <a:avLst/>
          </a:prstGeom>
        </p:spPr>
      </p:pic>
      <p:sp>
        <p:nvSpPr>
          <p:cNvPr id="142" name="Rectangle 76">
            <a:extLst>
              <a:ext uri="{FF2B5EF4-FFF2-40B4-BE49-F238E27FC236}">
                <a16:creationId xmlns:a16="http://schemas.microsoft.com/office/drawing/2014/main" id="{B70073B4-E69B-AE4B-971E-70DC2BFBB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0367" y="1787224"/>
            <a:ext cx="294605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6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要介護</a:t>
            </a:r>
            <a:r>
              <a:rPr lang="en-US" altLang="ja-JP" sz="16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(</a:t>
            </a:r>
            <a:r>
              <a:rPr lang="ja-JP" altLang="en-US" sz="16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要支援</a:t>
            </a:r>
            <a:r>
              <a:rPr lang="en-US" altLang="ja-JP" sz="16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)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6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認定者の</a:t>
            </a:r>
            <a:endParaRPr lang="en-US" altLang="ja-JP" sz="16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b="1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1.4</a:t>
            </a:r>
            <a:r>
              <a:rPr lang="ja-JP" altLang="en-US" sz="2000" b="1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倍</a:t>
            </a:r>
            <a:r>
              <a:rPr lang="en-US" altLang="ja-JP" sz="2000" b="1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!!</a:t>
            </a:r>
          </a:p>
        </p:txBody>
      </p:sp>
      <p:sp>
        <p:nvSpPr>
          <p:cNvPr id="143" name="Rectangle 76">
            <a:extLst>
              <a:ext uri="{FF2B5EF4-FFF2-40B4-BE49-F238E27FC236}">
                <a16:creationId xmlns:a16="http://schemas.microsoft.com/office/drawing/2014/main" id="{BF31413B-F878-C545-9931-C3E85D343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43" y="5799879"/>
            <a:ext cx="719598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>
                <a:solidFill>
                  <a:srgbClr val="FF2F92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「共に生きる」</a:t>
            </a:r>
            <a:endParaRPr lang="en-US" altLang="ja-JP" dirty="0">
              <a:solidFill>
                <a:srgbClr val="FF2F92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endParaRPr lang="ja-JP" altLang="en-US" sz="1400">
              <a:solidFill>
                <a:srgbClr val="FF2F92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― </a:t>
            </a: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人が輝き、人が生きる場所を創造していく ー</a:t>
            </a:r>
          </a:p>
        </p:txBody>
      </p:sp>
      <p:sp>
        <p:nvSpPr>
          <p:cNvPr id="144" name="Rectangle 76">
            <a:extLst>
              <a:ext uri="{FF2B5EF4-FFF2-40B4-BE49-F238E27FC236}">
                <a16:creationId xmlns:a16="http://schemas.microsoft.com/office/drawing/2014/main" id="{A503E95C-074D-DD44-93DD-CEDDC7E87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6757" y="5551148"/>
            <a:ext cx="9527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dist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理念</a:t>
            </a:r>
          </a:p>
        </p:txBody>
      </p:sp>
      <p:sp>
        <p:nvSpPr>
          <p:cNvPr id="145" name="Rectangle 76">
            <a:extLst>
              <a:ext uri="{FF2B5EF4-FFF2-40B4-BE49-F238E27FC236}">
                <a16:creationId xmlns:a16="http://schemas.microsoft.com/office/drawing/2014/main" id="{B196DE78-8640-834D-B1DE-6152C1FB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0893" y="6016425"/>
            <a:ext cx="324774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訪問看護</a:t>
            </a:r>
            <a:endParaRPr lang="en-US" altLang="ja-JP" sz="20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ステーション</a:t>
            </a:r>
            <a:endParaRPr lang="de-DE" altLang="ja-JP" sz="20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46" name="Rectangle 76">
            <a:extLst>
              <a:ext uri="{FF2B5EF4-FFF2-40B4-BE49-F238E27FC236}">
                <a16:creationId xmlns:a16="http://schemas.microsoft.com/office/drawing/2014/main" id="{6E8D2230-0C20-6841-9874-CAE5A8C6E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851" y="5976937"/>
            <a:ext cx="324774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児童発達支援</a:t>
            </a:r>
            <a:endParaRPr lang="en-US" altLang="ja-JP" sz="20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放課後等デイサービス</a:t>
            </a:r>
            <a:endParaRPr lang="en-US" altLang="ja-JP" sz="20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保育所等訪問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endParaRPr lang="de-DE" altLang="ja-JP" sz="20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47" name="Rectangle 76">
            <a:extLst>
              <a:ext uri="{FF2B5EF4-FFF2-40B4-BE49-F238E27FC236}">
                <a16:creationId xmlns:a16="http://schemas.microsoft.com/office/drawing/2014/main" id="{F1EF1B2D-16F4-A147-9E66-302099595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35" y="7242334"/>
            <a:ext cx="324774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ナーシングスターみやき（佐賀県）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ナーシングスター福岡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(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福岡県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)</a:t>
            </a:r>
            <a:endParaRPr lang="de-DE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48" name="Rectangle 76">
            <a:extLst>
              <a:ext uri="{FF2B5EF4-FFF2-40B4-BE49-F238E27FC236}">
                <a16:creationId xmlns:a16="http://schemas.microsoft.com/office/drawing/2014/main" id="{326BB408-E67F-0946-9238-8C8E6AE6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005" y="7219551"/>
            <a:ext cx="324774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スターキッズ（熊本県）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スターキッズ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SASAGURI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（福岡県）</a:t>
            </a:r>
            <a:endParaRPr lang="de-DE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A18364A3-ED69-B04D-9359-BCD683B025F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-1" r="66353"/>
          <a:stretch/>
        </p:blipFill>
        <p:spPr>
          <a:xfrm>
            <a:off x="1703565" y="2138762"/>
            <a:ext cx="1733264" cy="2874236"/>
          </a:xfrm>
          <a:prstGeom prst="rect">
            <a:avLst/>
          </a:prstGeom>
        </p:spPr>
      </p:pic>
      <p:sp>
        <p:nvSpPr>
          <p:cNvPr id="149" name="Rectangle 76">
            <a:extLst>
              <a:ext uri="{FF2B5EF4-FFF2-40B4-BE49-F238E27FC236}">
                <a16:creationId xmlns:a16="http://schemas.microsoft.com/office/drawing/2014/main" id="{74AB0991-A271-7344-B2A6-FA17E1233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149" y="3343083"/>
            <a:ext cx="324774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日中サービス支援型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スターホーム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SUMIYOSHI</a:t>
            </a: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（福岡県・住吉）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150" name="図 149">
            <a:extLst>
              <a:ext uri="{FF2B5EF4-FFF2-40B4-BE49-F238E27FC236}">
                <a16:creationId xmlns:a16="http://schemas.microsoft.com/office/drawing/2014/main" id="{7E6241B2-722C-A44E-8BAC-62AC16F0C79B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4188" r="32633"/>
          <a:stretch/>
        </p:blipFill>
        <p:spPr>
          <a:xfrm>
            <a:off x="3981394" y="2126344"/>
            <a:ext cx="1724458" cy="2900016"/>
          </a:xfrm>
          <a:prstGeom prst="rect">
            <a:avLst/>
          </a:prstGeom>
        </p:spPr>
      </p:pic>
      <p:pic>
        <p:nvPicPr>
          <p:cNvPr id="151" name="図 150">
            <a:extLst>
              <a:ext uri="{FF2B5EF4-FFF2-40B4-BE49-F238E27FC236}">
                <a16:creationId xmlns:a16="http://schemas.microsoft.com/office/drawing/2014/main" id="{16E87F25-3ACF-6641-AB68-21192B70A7E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67079" b="48672"/>
          <a:stretch/>
        </p:blipFill>
        <p:spPr>
          <a:xfrm>
            <a:off x="6258917" y="2834433"/>
            <a:ext cx="2784002" cy="2421965"/>
          </a:xfrm>
          <a:prstGeom prst="rect">
            <a:avLst/>
          </a:prstGeom>
        </p:spPr>
      </p:pic>
      <p:sp>
        <p:nvSpPr>
          <p:cNvPr id="152" name="Rectangle 76">
            <a:extLst>
              <a:ext uri="{FF2B5EF4-FFF2-40B4-BE49-F238E27FC236}">
                <a16:creationId xmlns:a16="http://schemas.microsoft.com/office/drawing/2014/main" id="{1D1349AE-DBFB-6249-8D2C-4D46880A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673" y="5050827"/>
            <a:ext cx="3402693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スターホーム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S KURUME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（福岡県・久留米）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53" name="Rectangle 76">
            <a:extLst>
              <a:ext uri="{FF2B5EF4-FFF2-40B4-BE49-F238E27FC236}">
                <a16:creationId xmlns:a16="http://schemas.microsoft.com/office/drawing/2014/main" id="{B781246B-FC13-C143-8431-E7C40EFA0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8958" y="5057858"/>
            <a:ext cx="340269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介護サービス包括型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スターハウス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S KURUME</a:t>
            </a: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（福岡県・久留米）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54" name="Rectangle 76">
            <a:extLst>
              <a:ext uri="{FF2B5EF4-FFF2-40B4-BE49-F238E27FC236}">
                <a16:creationId xmlns:a16="http://schemas.microsoft.com/office/drawing/2014/main" id="{44F97920-6C60-5B4E-890E-BC7122F7C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3215" y="3369033"/>
            <a:ext cx="407084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スターホーム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ROPPONMATSU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（福岡県・六本松）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155" name="Rectangle 76">
            <a:extLst>
              <a:ext uri="{FF2B5EF4-FFF2-40B4-BE49-F238E27FC236}">
                <a16:creationId xmlns:a16="http://schemas.microsoft.com/office/drawing/2014/main" id="{F22B68E5-FA03-1240-ABAA-6EBE99ADD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0580" y="4758630"/>
            <a:ext cx="4070845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スターホーム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KOSHI</a:t>
            </a: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（熊本県・合志）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137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DF56B5A5-4D84-C74E-9068-0982073F7BEF}"/>
              </a:ext>
            </a:extLst>
          </p:cNvPr>
          <p:cNvSpPr/>
          <p:nvPr/>
        </p:nvSpPr>
        <p:spPr>
          <a:xfrm>
            <a:off x="-13993" y="-19536"/>
            <a:ext cx="15352418" cy="10908792"/>
          </a:xfrm>
          <a:prstGeom prst="rect">
            <a:avLst/>
          </a:prstGeom>
          <a:solidFill>
            <a:srgbClr val="F54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17E58E5-2ACE-5D4B-8E53-53E9BD975876}"/>
              </a:ext>
            </a:extLst>
          </p:cNvPr>
          <p:cNvSpPr/>
          <p:nvPr/>
        </p:nvSpPr>
        <p:spPr>
          <a:xfrm>
            <a:off x="0" y="1230868"/>
            <a:ext cx="15334488" cy="8845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4" name="AutoShape 100"/>
          <p:cNvSpPr>
            <a:spLocks noChangeAspect="1" noChangeArrowheads="1" noTextEdit="1"/>
          </p:cNvSpPr>
          <p:nvPr/>
        </p:nvSpPr>
        <p:spPr bwMode="auto">
          <a:xfrm>
            <a:off x="-972169" y="-327413"/>
            <a:ext cx="16597466" cy="112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455" tIns="64227" rIns="128455" bIns="64227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500" dirty="0"/>
          </a:p>
        </p:txBody>
      </p:sp>
      <p:sp>
        <p:nvSpPr>
          <p:cNvPr id="1128" name="Freeform 104"/>
          <p:cNvSpPr>
            <a:spLocks/>
          </p:cNvSpPr>
          <p:nvPr/>
        </p:nvSpPr>
        <p:spPr bwMode="auto">
          <a:xfrm>
            <a:off x="-11161" y="20045"/>
            <a:ext cx="15349586" cy="10893710"/>
          </a:xfrm>
          <a:custGeom>
            <a:avLst/>
            <a:gdLst/>
            <a:ahLst/>
            <a:cxnLst>
              <a:cxn ang="0">
                <a:pos x="6876" y="0"/>
              </a:cxn>
              <a:cxn ang="0">
                <a:pos x="0" y="0"/>
              </a:cxn>
              <a:cxn ang="0">
                <a:pos x="0" y="4891"/>
              </a:cxn>
              <a:cxn ang="0">
                <a:pos x="6876" y="4891"/>
              </a:cxn>
              <a:cxn ang="0">
                <a:pos x="6876" y="0"/>
              </a:cxn>
              <a:cxn ang="0">
                <a:pos x="6876" y="0"/>
              </a:cxn>
            </a:cxnLst>
            <a:rect l="0" t="0" r="r" b="b"/>
            <a:pathLst>
              <a:path w="6876" h="4891">
                <a:moveTo>
                  <a:pt x="6876" y="0"/>
                </a:moveTo>
                <a:lnTo>
                  <a:pt x="0" y="0"/>
                </a:lnTo>
                <a:lnTo>
                  <a:pt x="0" y="4891"/>
                </a:lnTo>
                <a:lnTo>
                  <a:pt x="6876" y="4891"/>
                </a:lnTo>
                <a:lnTo>
                  <a:pt x="6876" y="0"/>
                </a:lnTo>
                <a:lnTo>
                  <a:pt x="687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8455" tIns="64227" rIns="128455" bIns="64227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835400" y="-3640144"/>
            <a:ext cx="76676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dirty="0"/>
              <a:t>	　</a:t>
            </a:r>
          </a:p>
          <a:p>
            <a:r>
              <a:rPr lang="ja-JP" altLang="en-US" dirty="0"/>
              <a:t>	</a:t>
            </a:r>
          </a:p>
          <a:p>
            <a:r>
              <a:rPr lang="ja-JP" altLang="en-US" dirty="0"/>
              <a:t>	</a:t>
            </a:r>
          </a:p>
          <a:p>
            <a:r>
              <a:rPr lang="ja-JP" altLang="en-US" dirty="0"/>
              <a:t>		</a:t>
            </a: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A0C8DC99-6FA9-CB40-96CA-1EC514D799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67079" b="48672"/>
          <a:stretch/>
        </p:blipFill>
        <p:spPr>
          <a:xfrm>
            <a:off x="3561256" y="2663857"/>
            <a:ext cx="7824384" cy="6806885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AA7DE7B6-F99A-8F40-8892-15F5816CA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021">
            <a:off x="87349" y="1366094"/>
            <a:ext cx="1197656" cy="2371045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896F4DBB-7478-1644-A967-D14A32020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075">
            <a:off x="2596714" y="332694"/>
            <a:ext cx="1304500" cy="2673032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24680D68-AD26-394C-9BC0-1D9066472A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3" r="32067"/>
          <a:stretch/>
        </p:blipFill>
        <p:spPr>
          <a:xfrm>
            <a:off x="648102" y="-73324"/>
            <a:ext cx="2196604" cy="3361331"/>
          </a:xfrm>
          <a:prstGeom prst="rect">
            <a:avLst/>
          </a:prstGeom>
        </p:spPr>
      </p:pic>
      <p:sp>
        <p:nvSpPr>
          <p:cNvPr id="68" name="Rectangle 76">
            <a:extLst>
              <a:ext uri="{FF2B5EF4-FFF2-40B4-BE49-F238E27FC236}">
                <a16:creationId xmlns:a16="http://schemas.microsoft.com/office/drawing/2014/main" id="{E5D45601-44C2-7140-8C4D-948F576F3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454" y="759815"/>
            <a:ext cx="219660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新しい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不動産賃貸を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69" name="Rectangle 76">
            <a:extLst>
              <a:ext uri="{FF2B5EF4-FFF2-40B4-BE49-F238E27FC236}">
                <a16:creationId xmlns:a16="http://schemas.microsoft.com/office/drawing/2014/main" id="{76EDFC69-606A-134E-BC6F-B2490EA60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780" y="438574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土地活用を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70" name="Rectangle 76">
            <a:extLst>
              <a:ext uri="{FF2B5EF4-FFF2-40B4-BE49-F238E27FC236}">
                <a16:creationId xmlns:a16="http://schemas.microsoft.com/office/drawing/2014/main" id="{77CCA046-9BAC-734A-AE2D-82F9D3957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89" y="994265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試算運用を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お考えの方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71" name="Rectangle 76">
            <a:extLst>
              <a:ext uri="{FF2B5EF4-FFF2-40B4-BE49-F238E27FC236}">
                <a16:creationId xmlns:a16="http://schemas.microsoft.com/office/drawing/2014/main" id="{2EDEE758-CB20-7F4D-8127-B62FF44A9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6289" y="1801166"/>
            <a:ext cx="21966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相続税</a:t>
            </a:r>
            <a:endParaRPr lang="en-US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対策に</a:t>
            </a:r>
            <a:endParaRPr lang="de-DE" altLang="ja-JP" sz="11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6268A2F-504A-FF4E-A0E5-1D834B99A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00" y="3361838"/>
            <a:ext cx="4420742" cy="207302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AD3E814-D54C-F942-963E-CA397BC26A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5994" y="2821150"/>
            <a:ext cx="2014073" cy="994449"/>
          </a:xfrm>
          <a:prstGeom prst="rect">
            <a:avLst/>
          </a:prstGeom>
        </p:spPr>
      </p:pic>
      <p:pic>
        <p:nvPicPr>
          <p:cNvPr id="83" name="図 82">
            <a:extLst>
              <a:ext uri="{FF2B5EF4-FFF2-40B4-BE49-F238E27FC236}">
                <a16:creationId xmlns:a16="http://schemas.microsoft.com/office/drawing/2014/main" id="{D1FBD69C-E013-5B45-A77E-5B27077906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9" t="66011" r="35420" b="1908"/>
          <a:stretch/>
        </p:blipFill>
        <p:spPr>
          <a:xfrm>
            <a:off x="3770285" y="1152217"/>
            <a:ext cx="2743201" cy="1666380"/>
          </a:xfrm>
          <a:prstGeom prst="rect">
            <a:avLst/>
          </a:prstGeom>
        </p:spPr>
      </p:pic>
      <p:sp>
        <p:nvSpPr>
          <p:cNvPr id="84" name="Rectangle 76">
            <a:extLst>
              <a:ext uri="{FF2B5EF4-FFF2-40B4-BE49-F238E27FC236}">
                <a16:creationId xmlns:a16="http://schemas.microsoft.com/office/drawing/2014/main" id="{7CDBE73C-C86C-8E40-9698-C6EE5F38A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027" y="1808334"/>
            <a:ext cx="3040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国からの報酬</a:t>
            </a:r>
            <a:endParaRPr lang="en-US" altLang="ja-JP" sz="2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B7009DDF-39A2-1749-867B-6A7740EC01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3" t="31064" r="1647" b="35861"/>
          <a:stretch/>
        </p:blipFill>
        <p:spPr>
          <a:xfrm>
            <a:off x="3916224" y="7234984"/>
            <a:ext cx="2866649" cy="2309589"/>
          </a:xfrm>
          <a:prstGeom prst="rect">
            <a:avLst/>
          </a:prstGeom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5E7A003B-FE0A-594A-B825-796C3D785F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" t="-1366" r="66723" b="68409"/>
          <a:stretch/>
        </p:blipFill>
        <p:spPr>
          <a:xfrm>
            <a:off x="412946" y="5488648"/>
            <a:ext cx="2927051" cy="2286771"/>
          </a:xfrm>
          <a:prstGeom prst="rect">
            <a:avLst/>
          </a:prstGeom>
        </p:spPr>
      </p:pic>
      <p:sp>
        <p:nvSpPr>
          <p:cNvPr id="87" name="Rectangle 76">
            <a:extLst>
              <a:ext uri="{FF2B5EF4-FFF2-40B4-BE49-F238E27FC236}">
                <a16:creationId xmlns:a16="http://schemas.microsoft.com/office/drawing/2014/main" id="{4FDE7D8D-3F6A-7242-ADB9-8A15FDA59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53" y="6344805"/>
            <a:ext cx="304026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土地</a:t>
            </a:r>
            <a:endParaRPr lang="en-US" altLang="ja-JP" sz="2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100</a:t>
            </a: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坪</a:t>
            </a:r>
            <a:r>
              <a:rPr lang="en-US" altLang="ja-JP" sz="2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〜</a:t>
            </a:r>
          </a:p>
        </p:txBody>
      </p:sp>
      <p:sp>
        <p:nvSpPr>
          <p:cNvPr id="88" name="Rectangle 76">
            <a:extLst>
              <a:ext uri="{FF2B5EF4-FFF2-40B4-BE49-F238E27FC236}">
                <a16:creationId xmlns:a16="http://schemas.microsoft.com/office/drawing/2014/main" id="{9731CC09-B3F1-BD49-840C-95FCF0BA6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8017394"/>
            <a:ext cx="304026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利回り</a:t>
            </a:r>
            <a:endParaRPr lang="en-US" altLang="ja-JP" sz="2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4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8% 〜</a:t>
            </a:r>
          </a:p>
        </p:txBody>
      </p:sp>
      <p:pic>
        <p:nvPicPr>
          <p:cNvPr id="89" name="図 88">
            <a:extLst>
              <a:ext uri="{FF2B5EF4-FFF2-40B4-BE49-F238E27FC236}">
                <a16:creationId xmlns:a16="http://schemas.microsoft.com/office/drawing/2014/main" id="{57E53E33-0BD5-BA4C-89B4-7D97279850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8" r="34670" b="69304"/>
          <a:stretch/>
        </p:blipFill>
        <p:spPr>
          <a:xfrm>
            <a:off x="7582469" y="1397516"/>
            <a:ext cx="3814332" cy="1920858"/>
          </a:xfrm>
          <a:prstGeom prst="rect">
            <a:avLst/>
          </a:prstGeom>
        </p:spPr>
      </p:pic>
      <p:sp>
        <p:nvSpPr>
          <p:cNvPr id="91" name="Rectangle 76">
            <a:extLst>
              <a:ext uri="{FF2B5EF4-FFF2-40B4-BE49-F238E27FC236}">
                <a16:creationId xmlns:a16="http://schemas.microsoft.com/office/drawing/2014/main" id="{DFE88B46-3E03-5445-A3F3-6F1857847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641" y="2244303"/>
            <a:ext cx="3040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サブリース（建て貸し）</a:t>
            </a:r>
            <a:endParaRPr lang="en-US" altLang="ja-JP" sz="2400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sp>
        <p:nvSpPr>
          <p:cNvPr id="92" name="Rectangle 76">
            <a:extLst>
              <a:ext uri="{FF2B5EF4-FFF2-40B4-BE49-F238E27FC236}">
                <a16:creationId xmlns:a16="http://schemas.microsoft.com/office/drawing/2014/main" id="{45695EA9-200A-3643-A7EA-43F11C761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3090" y="3358068"/>
            <a:ext cx="58360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障がい者グループホームの運営は</a:t>
            </a:r>
            <a:endParaRPr lang="en-US" altLang="ja-JP" sz="2400" b="1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弊社にお任せください。</a:t>
            </a:r>
            <a:endParaRPr lang="en-US" altLang="ja-JP" sz="2400" b="1" dirty="0">
              <a:solidFill>
                <a:srgbClr val="000000"/>
              </a:solidFill>
              <a:latin typeface="Meiryo UI" panose="020B0604030504040204" pitchFamily="34" charset="-128"/>
              <a:ea typeface="Meiryo UI" panose="020B0604030504040204" pitchFamily="34" charset="-128"/>
              <a:cs typeface="ＭＳ Ｐゴシック" pitchFamily="50" charset="-128"/>
            </a:endParaRPr>
          </a:p>
        </p:txBody>
      </p:sp>
      <p:pic>
        <p:nvPicPr>
          <p:cNvPr id="93" name="図 92">
            <a:extLst>
              <a:ext uri="{FF2B5EF4-FFF2-40B4-BE49-F238E27FC236}">
                <a16:creationId xmlns:a16="http://schemas.microsoft.com/office/drawing/2014/main" id="{220D591B-46D4-C248-AD60-CFC47AB516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2" r="67595"/>
          <a:stretch/>
        </p:blipFill>
        <p:spPr>
          <a:xfrm>
            <a:off x="8719687" y="4398350"/>
            <a:ext cx="1123264" cy="1541840"/>
          </a:xfrm>
          <a:prstGeom prst="rect">
            <a:avLst/>
          </a:prstGeom>
        </p:spPr>
      </p:pic>
      <p:sp>
        <p:nvSpPr>
          <p:cNvPr id="94" name="Rectangle 76">
            <a:extLst>
              <a:ext uri="{FF2B5EF4-FFF2-40B4-BE49-F238E27FC236}">
                <a16:creationId xmlns:a16="http://schemas.microsoft.com/office/drawing/2014/main" id="{DA1DF39A-0AA2-7742-A40F-E5128A2C9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4607547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Q1</a:t>
            </a:r>
          </a:p>
        </p:txBody>
      </p:sp>
      <p:sp>
        <p:nvSpPr>
          <p:cNvPr id="95" name="Rectangle 76">
            <a:extLst>
              <a:ext uri="{FF2B5EF4-FFF2-40B4-BE49-F238E27FC236}">
                <a16:creationId xmlns:a16="http://schemas.microsoft.com/office/drawing/2014/main" id="{43D0D9A5-6A1D-8144-98B9-0FBE3FE6E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5346555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A1</a:t>
            </a:r>
          </a:p>
        </p:txBody>
      </p:sp>
      <p:pic>
        <p:nvPicPr>
          <p:cNvPr id="96" name="図 95">
            <a:extLst>
              <a:ext uri="{FF2B5EF4-FFF2-40B4-BE49-F238E27FC236}">
                <a16:creationId xmlns:a16="http://schemas.microsoft.com/office/drawing/2014/main" id="{91CA8ABE-6A0A-2248-9B91-2093508CC2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2" r="67595"/>
          <a:stretch/>
        </p:blipFill>
        <p:spPr>
          <a:xfrm>
            <a:off x="8719687" y="6001397"/>
            <a:ext cx="1123264" cy="1541840"/>
          </a:xfrm>
          <a:prstGeom prst="rect">
            <a:avLst/>
          </a:prstGeom>
        </p:spPr>
      </p:pic>
      <p:sp>
        <p:nvSpPr>
          <p:cNvPr id="97" name="Rectangle 76">
            <a:extLst>
              <a:ext uri="{FF2B5EF4-FFF2-40B4-BE49-F238E27FC236}">
                <a16:creationId xmlns:a16="http://schemas.microsoft.com/office/drawing/2014/main" id="{84FEFDC6-8E5E-304E-9B70-D903B200E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6210594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Q2</a:t>
            </a:r>
          </a:p>
        </p:txBody>
      </p:sp>
      <p:sp>
        <p:nvSpPr>
          <p:cNvPr id="101" name="Rectangle 76">
            <a:extLst>
              <a:ext uri="{FF2B5EF4-FFF2-40B4-BE49-F238E27FC236}">
                <a16:creationId xmlns:a16="http://schemas.microsoft.com/office/drawing/2014/main" id="{20C74988-3BE7-A544-9469-73F14E962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6949602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A2</a:t>
            </a:r>
          </a:p>
        </p:txBody>
      </p:sp>
      <p:pic>
        <p:nvPicPr>
          <p:cNvPr id="104" name="図 103">
            <a:extLst>
              <a:ext uri="{FF2B5EF4-FFF2-40B4-BE49-F238E27FC236}">
                <a16:creationId xmlns:a16="http://schemas.microsoft.com/office/drawing/2014/main" id="{B53DC39B-E6CD-DD40-9AAB-AC2C7E4686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2" r="67595"/>
          <a:stretch/>
        </p:blipFill>
        <p:spPr>
          <a:xfrm>
            <a:off x="8719687" y="7688610"/>
            <a:ext cx="1123264" cy="1541840"/>
          </a:xfrm>
          <a:prstGeom prst="rect">
            <a:avLst/>
          </a:prstGeom>
        </p:spPr>
      </p:pic>
      <p:sp>
        <p:nvSpPr>
          <p:cNvPr id="107" name="Rectangle 76">
            <a:extLst>
              <a:ext uri="{FF2B5EF4-FFF2-40B4-BE49-F238E27FC236}">
                <a16:creationId xmlns:a16="http://schemas.microsoft.com/office/drawing/2014/main" id="{AC99B573-34CA-7447-9939-6C09E6890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7897807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Q3</a:t>
            </a:r>
          </a:p>
        </p:txBody>
      </p:sp>
      <p:sp>
        <p:nvSpPr>
          <p:cNvPr id="126" name="Rectangle 76">
            <a:extLst>
              <a:ext uri="{FF2B5EF4-FFF2-40B4-BE49-F238E27FC236}">
                <a16:creationId xmlns:a16="http://schemas.microsoft.com/office/drawing/2014/main" id="{12502BEC-3E1D-7243-8436-509A87DC9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9687" y="8636815"/>
            <a:ext cx="1260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284376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ＭＳ Ｐゴシック" pitchFamily="50" charset="-128"/>
              </a:rPr>
              <a:t>A3</a:t>
            </a:r>
          </a:p>
        </p:txBody>
      </p:sp>
    </p:spTree>
    <p:extLst>
      <p:ext uri="{BB962C8B-B14F-4D97-AF65-F5344CB8AC3E}">
        <p14:creationId xmlns:p14="http://schemas.microsoft.com/office/powerpoint/2010/main" val="2306406229"/>
      </p:ext>
    </p:extLst>
  </p:cSld>
  <p:clrMapOvr>
    <a:masterClrMapping/>
  </p:clrMapOvr>
</p:sld>
</file>

<file path=ppt/theme/theme1.xml><?xml version="1.0" encoding="utf-8"?>
<a:theme xmlns:a="http://schemas.openxmlformats.org/drawingml/2006/main" name="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53</Template>
  <TotalTime>0</TotalTime>
  <Words>277</Words>
  <Application>Microsoft Macintosh PowerPoint</Application>
  <PresentationFormat>ユーザー設定</PresentationFormat>
  <Paragraphs>76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Meiryo UI</vt:lpstr>
      <vt:lpstr>NtMotoya Aporo Std W2</vt:lpstr>
      <vt:lpstr>toppan-bunkyu-gothic-pr6n</vt:lpstr>
      <vt:lpstr>Arial</vt:lpstr>
      <vt:lpstr>Calibri</vt:lpstr>
      <vt:lpstr>Calibri Light</vt:lpstr>
      <vt:lpstr>ガイド入りテンプレートサンプル20130531三木さん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2022-01-28T14:46:05Z</cp:lastPrinted>
  <dcterms:created xsi:type="dcterms:W3CDTF">2014-07-29T12:18:49Z</dcterms:created>
  <dcterms:modified xsi:type="dcterms:W3CDTF">2022-04-07T11:46:03Z</dcterms:modified>
</cp:coreProperties>
</file>