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57" r:id="rId4"/>
    <p:sldId id="262" r:id="rId5"/>
    <p:sldId id="258" r:id="rId6"/>
    <p:sldId id="259" r:id="rId7"/>
    <p:sldId id="268" r:id="rId8"/>
    <p:sldId id="260" r:id="rId9"/>
    <p:sldId id="264" r:id="rId10"/>
    <p:sldId id="267" r:id="rId11"/>
    <p:sldId id="270" r:id="rId12"/>
    <p:sldId id="269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2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1893A-FAF7-4BF6-9F44-770B61FED2EC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58031-49F5-4DFF-992D-EB4B87187D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095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72AC87-6216-ECF5-3849-CE76463CC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74964C6-DC64-B4CD-F89F-ED0C4345D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89EA1D-A176-694E-4638-C9D2EC16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6863-F7E1-4BED-8850-D50920A91815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977C69-FC62-4FC1-9F6C-CDF29233A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506CF-7B34-D876-44EF-2BB69DA53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66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909C1B-7873-3CEB-62B5-6076A540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733A6E-8A77-3ADA-854C-6CEF9F7D7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8B142E-E957-9254-8333-79A716009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GS明朝B" panose="02020800000000000000" pitchFamily="18" charset="-128"/>
                <a:ea typeface="HGS明朝B" panose="02020800000000000000" pitchFamily="18" charset="-128"/>
              </a:defRPr>
            </a:lvl1pPr>
          </a:lstStyle>
          <a:p>
            <a:fld id="{942EB294-E038-48CB-85EC-BB3001F28FBF}" type="datetime1">
              <a:rPr lang="ja-JP" altLang="en-US" smtClean="0"/>
              <a:pPr/>
              <a:t>2025/9/2</a:t>
            </a:fld>
            <a:endParaRPr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B29BC3-91A4-6D72-50D3-FBE77D6AD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49"/>
            <a:ext cx="4114800" cy="365125"/>
          </a:xfrm>
        </p:spPr>
        <p:txBody>
          <a:bodyPr/>
          <a:lstStyle>
            <a:lvl1pPr>
              <a:defRPr>
                <a:latin typeface="HGS明朝B" panose="02020800000000000000" pitchFamily="18" charset="-128"/>
                <a:ea typeface="HGS明朝B" panose="02020800000000000000" pitchFamily="18" charset="-128"/>
              </a:defRPr>
            </a:lvl1pPr>
          </a:lstStyle>
          <a:p>
            <a:pPr algn="r"/>
            <a:r>
              <a:rPr lang="en-US" altLang="ja-JP" dirty="0"/>
              <a:t>Copyright 2022 YOU&amp;G AP</a:t>
            </a:r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26FFC6-125C-B5D0-6852-B0D23A3F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72066" y="6356349"/>
            <a:ext cx="2743200" cy="365125"/>
          </a:xfrm>
        </p:spPr>
        <p:txBody>
          <a:bodyPr/>
          <a:lstStyle>
            <a:lvl1pPr>
              <a:defRPr>
                <a:latin typeface="HGS明朝B" panose="02020800000000000000" pitchFamily="18" charset="-128"/>
                <a:ea typeface="HGS明朝B" panose="02020800000000000000" pitchFamily="18" charset="-128"/>
              </a:defRPr>
            </a:lvl1pPr>
          </a:lstStyle>
          <a:p>
            <a:fld id="{770EE677-8659-4E89-9501-4C6E5DF3EFA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970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D02C09-E156-3032-8E00-CF4368329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A5C17F7-C571-ACBA-1119-ECCB3AA4C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D9944B-55F1-2A9D-4769-BBB7697CC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2D565-7761-4120-8A68-B5B6D6917C3A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1E49BF-3D16-EEF3-2BEA-C21737827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24FB1-98DB-EB65-2B07-19105A499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91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62D1E4-8BE7-9D63-D1AA-9D8ED52C0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8D4DD1-C67F-DDF2-8097-3D7468FD75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494F932-EE97-0521-41A4-D0255893A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7B76A18-9B36-80ED-9751-BF81817F4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0FE8-05C9-4777-A50D-1F5EF9A1B0FB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8A6B85-722A-5435-9C21-88F6ED8F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4765F8-4F25-5AD0-B80C-5809BA3A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85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D959D5-B13B-F509-5648-8FBD87D8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9D8851-C306-4855-D5F9-BE4385D19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605AEF-DBC6-329F-589A-E59C9A3EB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3F9E8B2-1A14-F5B2-6D2E-A56E57521F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FBE48D9-14F5-F301-8AEE-604316ED1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9F728AE-2BBF-EE22-0D29-89184445D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DFB0-558C-46CE-8DBE-DC4E1D71700A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10EDB3A-638E-DCEF-6F6D-DD4E14850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7BF3293-56BE-630D-BFA3-8A86A3461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38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0641DB-D8BB-9C7C-B8F2-F264C883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80EB91F-4F01-E1AB-9AAE-666BE26B4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AAA60-E747-41F6-A4EE-63C1403D5306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6939E6F-8F43-9917-5A3F-216C0F3F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DA2BCAA-74BE-C2BF-A31D-38E3D991C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2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786F0AF-47C1-30C2-19E7-9F56954C6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B3C7-E956-4C58-B68F-2F307AE46659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2F2F4A5-1183-0B43-558F-69F09B4F4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647158-0A73-C061-DFB4-C78D0038A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94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DD29E1-1925-E665-E99A-5AA4643D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F533A5-B018-007D-0E84-FDDE9B3D3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094B9E-54BC-CD9B-654D-4DB18AED4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27511A-1C33-0D27-40EB-9B97A8B57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7D53-EE29-4651-AE66-E95878B9AD52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E6A2D81-E58F-4DD1-C9F7-328C11012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9EB698-32B3-E9BF-DCAF-39F73B9D8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92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FE29-ACE2-6738-F7AE-381428AD9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76619EE-4DC5-F8BB-9FDE-29E64219A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4679EF0-75EA-D402-2A9E-98CCE7006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7FEFDF-0A2D-C249-86F1-DD6397C32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2A1DC-D41E-45A2-AE20-2024A75E2E0B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8BF868-4129-96D0-7772-B88D160BF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EA9B37-60CE-DE72-6AAE-0E4893479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64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59470B-3E5B-57A0-0535-31CA86B12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9681FF-E347-A328-04A4-3219776C5A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7012B2-CAAA-8CDF-80CE-BE5B40F5D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D2D3-A7E0-431E-8363-96BD7CA0559A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28DB33-6C72-80CE-8EE6-F671A771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4F99BB-FF64-787B-57A0-2E2C79C4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9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3FA7E43-619D-3CCF-0EA1-A54033744D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67D6DE9-98B5-7B29-8465-0A7CF4E6F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F629D9-1FC7-62F5-CD3E-5F96F48A7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CC3D-D9F9-49E2-915B-D7D7F4C5A4BF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B66EB7-A08D-9AA8-640B-8C709DBD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B7FB82-9BFE-E8F3-4B56-DD9EA1A62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82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BB74B22-7949-B456-9F08-F71B54CF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70C093-612E-0012-05BB-8CCE9B474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2A6253-66F1-DE3B-A24D-90EABEC53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67BE9-7974-4854-AD7F-2D7B45CEC286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324104-95E5-E878-0769-B83EFAE01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E50624-4693-43FF-85ED-EA78E5E20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EE677-8659-4E89-9501-4C6E5DF3E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76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EC5076-7D31-1B2C-5082-F3FDEBABF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2E91D34-1609-D4EA-CE34-2D8570AC9E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D9034227-A742-CC1B-55DA-1E898A44B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0038" y="0"/>
            <a:ext cx="9699606" cy="6858000"/>
          </a:xfrm>
          <a:prstGeom prst="rect">
            <a:avLst/>
          </a:prstGeom>
        </p:spPr>
      </p:pic>
      <p:pic>
        <p:nvPicPr>
          <p:cNvPr id="7" name="図 6" descr="ケーキ, 作品, 食品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7FC7897-F6CB-934C-B96E-E2B2C10FE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0"/>
            <a:ext cx="4572000" cy="6858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8AC810C-E0B9-64E9-0DED-7D1373C8FFC7}"/>
              </a:ext>
            </a:extLst>
          </p:cNvPr>
          <p:cNvSpPr txBox="1"/>
          <p:nvPr/>
        </p:nvSpPr>
        <p:spPr>
          <a:xfrm>
            <a:off x="421448" y="5595567"/>
            <a:ext cx="6962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lang="ja-JP" altLang="en-US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 </a:t>
            </a:r>
            <a:r>
              <a:rPr lang="en-US" altLang="ja-JP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Ambassador Project</a:t>
            </a:r>
            <a:endParaRPr kumimoji="1" lang="ja-JP" altLang="en-US" sz="32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8BACD7-52EB-ADF1-95D9-45AE2538FB72}"/>
              </a:ext>
            </a:extLst>
          </p:cNvPr>
          <p:cNvCxnSpPr/>
          <p:nvPr/>
        </p:nvCxnSpPr>
        <p:spPr>
          <a:xfrm>
            <a:off x="709868" y="5522542"/>
            <a:ext cx="62769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4BBCE289-E346-719D-2656-4ED250C050D7}"/>
              </a:ext>
            </a:extLst>
          </p:cNvPr>
          <p:cNvCxnSpPr/>
          <p:nvPr/>
        </p:nvCxnSpPr>
        <p:spPr>
          <a:xfrm>
            <a:off x="630998" y="6341692"/>
            <a:ext cx="62769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EFD2B91B-EC10-C44F-95D5-704095C7A600}"/>
              </a:ext>
            </a:extLst>
          </p:cNvPr>
          <p:cNvCxnSpPr>
            <a:cxnSpLocks/>
          </p:cNvCxnSpPr>
          <p:nvPr/>
        </p:nvCxnSpPr>
        <p:spPr>
          <a:xfrm>
            <a:off x="630998" y="6484567"/>
            <a:ext cx="629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560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店の上の消火栓の白黒写真&#10;&#10;中程度の精度で自動的に生成された説明">
            <a:extLst>
              <a:ext uri="{FF2B5EF4-FFF2-40B4-BE49-F238E27FC236}">
                <a16:creationId xmlns:a16="http://schemas.microsoft.com/office/drawing/2014/main" id="{46EFBE61-10C5-A31F-8781-79FA45D4DE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1253"/>
            <a:ext cx="10515600" cy="38630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本日の話は参加者限定となります。</a:t>
            </a:r>
            <a:endParaRPr kumimoji="1" lang="en-US" altLang="ja-JP" sz="32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None/>
            </a:pPr>
            <a:endParaRPr lang="en-US" altLang="ja-JP" sz="32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None/>
            </a:pPr>
            <a:r>
              <a:rPr kumimoji="1" lang="ja-JP" altLang="en-US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部外秘になりますこと、ご了承くださいませ。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 Ambassador Project</a:t>
            </a:r>
            <a:endParaRPr lang="ja-JP" altLang="en-US" sz="36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443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店の上の消火栓の白黒写真&#10;&#10;中程度の精度で自動的に生成された説明">
            <a:extLst>
              <a:ext uri="{FF2B5EF4-FFF2-40B4-BE49-F238E27FC236}">
                <a16:creationId xmlns:a16="http://schemas.microsoft.com/office/drawing/2014/main" id="{46EFBE61-10C5-A31F-8781-79FA45D4DE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2823"/>
            <a:ext cx="10515600" cy="6508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kumimoji="1" lang="ja-JP" altLang="en-US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が目指す世界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 Ambassador Project</a:t>
            </a:r>
            <a:endParaRPr lang="ja-JP" altLang="en-US" sz="36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9B15E7A0-EE50-A5D1-D8D9-0658E35C300E}"/>
              </a:ext>
            </a:extLst>
          </p:cNvPr>
          <p:cNvSpPr txBox="1">
            <a:spLocks/>
          </p:cNvSpPr>
          <p:nvPr/>
        </p:nvSpPr>
        <p:spPr>
          <a:xfrm>
            <a:off x="838200" y="4568527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アンバサダーへの提案</a:t>
            </a:r>
          </a:p>
        </p:txBody>
      </p: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114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店の上の消火栓の白黒写真&#10;&#10;中程度の精度で自動的に生成された説明">
            <a:extLst>
              <a:ext uri="{FF2B5EF4-FFF2-40B4-BE49-F238E27FC236}">
                <a16:creationId xmlns:a16="http://schemas.microsoft.com/office/drawing/2014/main" id="{46EFBE61-10C5-A31F-8781-79FA45D4DE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2823"/>
            <a:ext cx="10515600" cy="650875"/>
          </a:xfrm>
          <a:solidFill>
            <a:schemeClr val="tx2"/>
          </a:solidFill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32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kumimoji="1" lang="ja-JP" altLang="en-US" sz="32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が目指す世界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 Ambassador Project</a:t>
            </a:r>
            <a:endParaRPr lang="ja-JP" altLang="en-US" sz="36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9B15E7A0-EE50-A5D1-D8D9-0658E35C300E}"/>
              </a:ext>
            </a:extLst>
          </p:cNvPr>
          <p:cNvSpPr txBox="1">
            <a:spLocks/>
          </p:cNvSpPr>
          <p:nvPr/>
        </p:nvSpPr>
        <p:spPr>
          <a:xfrm>
            <a:off x="838200" y="4624536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アンバサダーへの提案</a:t>
            </a:r>
          </a:p>
        </p:txBody>
      </p: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215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 descr="スライスされたケーキ&#10;&#10;自動的に生成された説明">
            <a:extLst>
              <a:ext uri="{FF2B5EF4-FFF2-40B4-BE49-F238E27FC236}">
                <a16:creationId xmlns:a16="http://schemas.microsoft.com/office/drawing/2014/main" id="{17F251A3-2533-8034-EDDC-23A92DF30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3335" y="0"/>
            <a:ext cx="10287001" cy="6858000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574" y="1732013"/>
            <a:ext cx="6663814" cy="647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>
                <a:latin typeface="HGS明朝B" panose="02020800000000000000" pitchFamily="18" charset="-128"/>
                <a:ea typeface="HGS明朝B" panose="02020800000000000000" pitchFamily="18" charset="-128"/>
              </a:rPr>
              <a:t>パウンドケーキを通して</a:t>
            </a:r>
            <a:r>
              <a:rPr kumimoji="1" lang="ja-JP" altLang="en-US" dirty="0">
                <a:latin typeface="HGS明朝B" panose="02020800000000000000" pitchFamily="18" charset="-128"/>
                <a:ea typeface="HGS明朝B" panose="02020800000000000000" pitchFamily="18" charset="-128"/>
              </a:rPr>
              <a:t>地域と繋がる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lang="ja-JP" altLang="en-US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が目指す世界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A6691039-9E9F-E2C6-578C-A05ED7FB3DAB}"/>
              </a:ext>
            </a:extLst>
          </p:cNvPr>
          <p:cNvSpPr txBox="1">
            <a:spLocks/>
          </p:cNvSpPr>
          <p:nvPr/>
        </p:nvSpPr>
        <p:spPr>
          <a:xfrm>
            <a:off x="5417574" y="2474553"/>
            <a:ext cx="6663814" cy="3745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はパウンドケーキを通して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１．生産者と消費者をつなぐ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２．北日本（地域）を日本全国へつなぐ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３．日本を世界につなぐ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をビジョンに掲げブランドを立ち上げました。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パウンドケーキとは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小麦粉・バター・砂糖・卵をそれぞれ「１ポンド」ずつ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使用したイギリス発祥のケーキ。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日持ちするお菓子として、みんなでシェアできるケーキ。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5D9688E-2D35-7D58-33B5-33B0BFCE28B5}"/>
              </a:ext>
            </a:extLst>
          </p:cNvPr>
          <p:cNvSpPr/>
          <p:nvPr/>
        </p:nvSpPr>
        <p:spPr>
          <a:xfrm>
            <a:off x="5594555" y="1616075"/>
            <a:ext cx="6322142" cy="706076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69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A984A250-739C-A215-95CA-7C01BC07D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-208936"/>
            <a:ext cx="5233833" cy="9304592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574" y="1732013"/>
            <a:ext cx="6663814" cy="647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dirty="0">
                <a:latin typeface="HGS明朝B" panose="02020800000000000000" pitchFamily="18" charset="-128"/>
                <a:ea typeface="HGS明朝B" panose="02020800000000000000" pitchFamily="18" charset="-128"/>
              </a:rPr>
              <a:t>地域を日本全国へつなぐ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lang="ja-JP" altLang="en-US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が目指す世界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A6691039-9E9F-E2C6-578C-A05ED7FB3DAB}"/>
              </a:ext>
            </a:extLst>
          </p:cNvPr>
          <p:cNvSpPr txBox="1">
            <a:spLocks/>
          </p:cNvSpPr>
          <p:nvPr/>
        </p:nvSpPr>
        <p:spPr>
          <a:xfrm>
            <a:off x="5417574" y="2474553"/>
            <a:ext cx="6663814" cy="3745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生産者と消費者をつなぐ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生産者の社会課題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400" dirty="0">
                <a:latin typeface="HGS明朝B" panose="02020800000000000000" pitchFamily="18" charset="-128"/>
                <a:ea typeface="HGS明朝B" panose="02020800000000000000" pitchFamily="18" charset="-128"/>
              </a:rPr>
              <a:t>そもそも職人なので販路開拓できない</a:t>
            </a:r>
            <a:endParaRPr lang="en-US" altLang="ja-JP" sz="14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400" dirty="0">
                <a:latin typeface="HGS明朝B" panose="02020800000000000000" pitchFamily="18" charset="-128"/>
                <a:ea typeface="HGS明朝B" panose="02020800000000000000" pitchFamily="18" charset="-128"/>
              </a:rPr>
              <a:t>農協による搾取とロス食材と自然災害</a:t>
            </a:r>
            <a:endParaRPr lang="en-US" altLang="ja-JP" sz="14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でも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豊かな土壌など環境は抜群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なら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パウンドケーキで循環システムを作ろう！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5D9688E-2D35-7D58-33B5-33B0BFCE28B5}"/>
              </a:ext>
            </a:extLst>
          </p:cNvPr>
          <p:cNvSpPr/>
          <p:nvPr/>
        </p:nvSpPr>
        <p:spPr>
          <a:xfrm>
            <a:off x="5594555" y="1616075"/>
            <a:ext cx="6322142" cy="706076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747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A984A250-739C-A215-95CA-7C01BC07D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-208936"/>
            <a:ext cx="5233833" cy="9304592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574" y="1732013"/>
            <a:ext cx="6663814" cy="647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dirty="0">
                <a:latin typeface="HGS明朝B" panose="02020800000000000000" pitchFamily="18" charset="-128"/>
                <a:ea typeface="HGS明朝B" panose="02020800000000000000" pitchFamily="18" charset="-128"/>
              </a:rPr>
              <a:t>地域を日本全国へつなぐ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lang="ja-JP" altLang="en-US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が目指す世界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A6691039-9E9F-E2C6-578C-A05ED7FB3DAB}"/>
              </a:ext>
            </a:extLst>
          </p:cNvPr>
          <p:cNvSpPr txBox="1">
            <a:spLocks/>
          </p:cNvSpPr>
          <p:nvPr/>
        </p:nvSpPr>
        <p:spPr>
          <a:xfrm>
            <a:off x="5417574" y="2474553"/>
            <a:ext cx="6663814" cy="3745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構想として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札幌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仙台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東京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名古屋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京都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広島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福岡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の７拠点を妄想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5D9688E-2D35-7D58-33B5-33B0BFCE28B5}"/>
              </a:ext>
            </a:extLst>
          </p:cNvPr>
          <p:cNvSpPr/>
          <p:nvPr/>
        </p:nvSpPr>
        <p:spPr>
          <a:xfrm>
            <a:off x="5594555" y="1616075"/>
            <a:ext cx="6322142" cy="706076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718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A984A250-739C-A215-95CA-7C01BC07D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-208936"/>
            <a:ext cx="5233833" cy="9304592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574" y="1732013"/>
            <a:ext cx="6663814" cy="647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>
                <a:latin typeface="HGS明朝B" panose="02020800000000000000" pitchFamily="18" charset="-128"/>
                <a:ea typeface="HGS明朝B" panose="02020800000000000000" pitchFamily="18" charset="-128"/>
              </a:rPr>
              <a:t>日本と世界をつなぐ</a:t>
            </a:r>
            <a:endParaRPr kumimoji="1" lang="ja-JP" altLang="en-US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lang="ja-JP" altLang="en-US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が目指す世界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A6691039-9E9F-E2C6-578C-A05ED7FB3DAB}"/>
              </a:ext>
            </a:extLst>
          </p:cNvPr>
          <p:cNvSpPr txBox="1">
            <a:spLocks/>
          </p:cNvSpPr>
          <p:nvPr/>
        </p:nvSpPr>
        <p:spPr>
          <a:xfrm>
            <a:off x="5417574" y="2474553"/>
            <a:ext cx="6663814" cy="3745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国内で「循環社会」を作れるインフラになれれば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400" dirty="0">
                <a:latin typeface="HGS明朝B" panose="02020800000000000000" pitchFamily="18" charset="-128"/>
                <a:ea typeface="HGS明朝B" panose="02020800000000000000" pitchFamily="18" charset="-128"/>
              </a:rPr>
              <a:t>生産者→パウンドケーキ→消費者（一般、企業）</a:t>
            </a:r>
            <a:endParaRPr lang="en-US" altLang="ja-JP" sz="14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400" dirty="0">
                <a:latin typeface="HGS明朝B" panose="02020800000000000000" pitchFamily="18" charset="-128"/>
                <a:ea typeface="HGS明朝B" panose="02020800000000000000" pitchFamily="18" charset="-128"/>
              </a:rPr>
              <a:t>生産者→消費者（一般、企業）</a:t>
            </a:r>
            <a:endParaRPr lang="en-US" altLang="ja-JP" sz="14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400" dirty="0">
                <a:latin typeface="HGS明朝B" panose="02020800000000000000" pitchFamily="18" charset="-128"/>
                <a:ea typeface="HGS明朝B" panose="02020800000000000000" pitchFamily="18" charset="-128"/>
              </a:rPr>
              <a:t>パウンドケーキ→生産者（卸）</a:t>
            </a:r>
            <a:endParaRPr lang="en-US" altLang="ja-JP" sz="14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という世界が作れます！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国内で実現できれば、海外でも実現できる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いわゆるＤ２Ｃ＋Ｄ２Ｂ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のビジネスです。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5D9688E-2D35-7D58-33B5-33B0BFCE28B5}"/>
              </a:ext>
            </a:extLst>
          </p:cNvPr>
          <p:cNvSpPr/>
          <p:nvPr/>
        </p:nvSpPr>
        <p:spPr>
          <a:xfrm>
            <a:off x="5594555" y="1616075"/>
            <a:ext cx="6322142" cy="706076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860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3130" y="447675"/>
            <a:ext cx="6663814" cy="647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dirty="0">
                <a:latin typeface="HGS明朝B" panose="02020800000000000000" pitchFamily="18" charset="-128"/>
                <a:ea typeface="HGS明朝B" panose="02020800000000000000" pitchFamily="18" charset="-128"/>
              </a:rPr>
              <a:t>パウンドケーキ商品ラインナップ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ja-JP" altLang="en-US" sz="36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9</a:t>
            </a:fld>
            <a:endParaRPr kumimoji="1" lang="ja-JP" altLang="en-US"/>
          </a:p>
        </p:txBody>
      </p:sp>
      <p:graphicFrame>
        <p:nvGraphicFramePr>
          <p:cNvPr id="10" name="表 10">
            <a:extLst>
              <a:ext uri="{FF2B5EF4-FFF2-40B4-BE49-F238E27FC236}">
                <a16:creationId xmlns:a16="http://schemas.microsoft.com/office/drawing/2014/main" id="{2EDC7873-7C41-1B7A-126A-D01C95D66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063286"/>
              </p:ext>
            </p:extLst>
          </p:nvPr>
        </p:nvGraphicFramePr>
        <p:xfrm>
          <a:off x="2683130" y="1853365"/>
          <a:ext cx="6284203" cy="393549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67143">
                  <a:extLst>
                    <a:ext uri="{9D8B030D-6E8A-4147-A177-3AD203B41FA5}">
                      <a16:colId xmlns:a16="http://schemas.microsoft.com/office/drawing/2014/main" val="450215353"/>
                    </a:ext>
                  </a:extLst>
                </a:gridCol>
                <a:gridCol w="1254265">
                  <a:extLst>
                    <a:ext uri="{9D8B030D-6E8A-4147-A177-3AD203B41FA5}">
                      <a16:colId xmlns:a16="http://schemas.microsoft.com/office/drawing/2014/main" val="719904899"/>
                    </a:ext>
                  </a:extLst>
                </a:gridCol>
                <a:gridCol w="1254265">
                  <a:extLst>
                    <a:ext uri="{9D8B030D-6E8A-4147-A177-3AD203B41FA5}">
                      <a16:colId xmlns:a16="http://schemas.microsoft.com/office/drawing/2014/main" val="2127245795"/>
                    </a:ext>
                  </a:extLst>
                </a:gridCol>
                <a:gridCol w="1168668">
                  <a:extLst>
                    <a:ext uri="{9D8B030D-6E8A-4147-A177-3AD203B41FA5}">
                      <a16:colId xmlns:a16="http://schemas.microsoft.com/office/drawing/2014/main" val="4117244249"/>
                    </a:ext>
                  </a:extLst>
                </a:gridCol>
                <a:gridCol w="1339862">
                  <a:extLst>
                    <a:ext uri="{9D8B030D-6E8A-4147-A177-3AD203B41FA5}">
                      <a16:colId xmlns:a16="http://schemas.microsoft.com/office/drawing/2014/main" val="1643997084"/>
                    </a:ext>
                  </a:extLst>
                </a:gridCol>
              </a:tblGrid>
              <a:tr h="6407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定番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季節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スペシャル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438652"/>
                  </a:ext>
                </a:extLst>
              </a:tr>
              <a:tr h="640795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アーモンド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１月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紅白甘納豆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４月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蜂蜜チーズ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８月</a:t>
                      </a: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善兵衛栗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744101"/>
                  </a:ext>
                </a:extLst>
              </a:tr>
              <a:tr h="640795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抹茶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２月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チョコと苺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５月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ワイン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９月</a:t>
                      </a: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ブルーベリーと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クリームチーズ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ギネス桃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23469"/>
                  </a:ext>
                </a:extLst>
              </a:tr>
              <a:tr h="640795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チョコ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チョコと柿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チーズケーキ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１０月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いもくりかぼちゃいちじく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オリジナル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34698"/>
                  </a:ext>
                </a:extLst>
              </a:tr>
              <a:tr h="640795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ずんだ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チョコと檸檬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６月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ウィークエンドシトロン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１１月</a:t>
                      </a: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りんご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催事限定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　黒ゴマ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　マカダミア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80072"/>
                  </a:ext>
                </a:extLst>
              </a:tr>
              <a:tr h="640795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２種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チーズ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３月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苺</a:t>
                      </a:r>
                      <a:r>
                        <a:rPr kumimoji="1" lang="en-US" altLang="ja-JP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W</a:t>
                      </a:r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チョコ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７月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パッションフルーツ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１２月</a:t>
                      </a: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ガトーブラン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禁断の</a:t>
                      </a:r>
                      <a:endParaRPr kumimoji="1" lang="en-US" altLang="ja-JP" sz="1050" dirty="0">
                        <a:latin typeface="HGS明朝B" panose="02020800000000000000" pitchFamily="18" charset="-128"/>
                        <a:ea typeface="HGS明朝B" panose="02020800000000000000" pitchFamily="18" charset="-128"/>
                      </a:endParaRPr>
                    </a:p>
                    <a:p>
                      <a:r>
                        <a:rPr kumimoji="1" lang="ja-JP" altLang="en-US" sz="1050" dirty="0">
                          <a:latin typeface="HGS明朝B" panose="02020800000000000000" pitchFamily="18" charset="-128"/>
                          <a:ea typeface="HGS明朝B" panose="02020800000000000000" pitchFamily="18" charset="-128"/>
                        </a:rPr>
                        <a:t>チョコシリーズ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05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752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2823"/>
            <a:ext cx="10515600" cy="6508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</a:t>
            </a:r>
            <a:r>
              <a:rPr kumimoji="1" lang="ja-JP" altLang="en-US" sz="3200" dirty="0">
                <a:latin typeface="HGS明朝B" panose="02020800000000000000" pitchFamily="18" charset="-128"/>
                <a:ea typeface="HGS明朝B" panose="02020800000000000000" pitchFamily="18" charset="-128"/>
              </a:rPr>
              <a:t>が目指す世界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838200" y="482600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YOU&amp;G Ambassador Project</a:t>
            </a:r>
            <a:endParaRPr lang="ja-JP" altLang="en-US" sz="36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2333625" y="2952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2324100" y="11334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2333625" y="1285875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9B15E7A0-EE50-A5D1-D8D9-0658E35C300E}"/>
              </a:ext>
            </a:extLst>
          </p:cNvPr>
          <p:cNvSpPr txBox="1">
            <a:spLocks/>
          </p:cNvSpPr>
          <p:nvPr/>
        </p:nvSpPr>
        <p:spPr>
          <a:xfrm>
            <a:off x="838200" y="4568527"/>
            <a:ext cx="10515600" cy="650875"/>
          </a:xfrm>
          <a:prstGeom prst="rect">
            <a:avLst/>
          </a:prstGeom>
          <a:solidFill>
            <a:schemeClr val="tx2"/>
          </a:solidFill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200" dirty="0">
                <a:solidFill>
                  <a:schemeClr val="bg1"/>
                </a:solidFill>
                <a:latin typeface="HGS明朝B" panose="02020800000000000000" pitchFamily="18" charset="-128"/>
                <a:ea typeface="HGS明朝B" panose="02020800000000000000" pitchFamily="18" charset="-128"/>
              </a:rPr>
              <a:t>アンバサダーへの提案</a:t>
            </a:r>
          </a:p>
        </p:txBody>
      </p: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813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A6691039-9E9F-E2C6-578C-A05ED7FB3DAB}"/>
              </a:ext>
            </a:extLst>
          </p:cNvPr>
          <p:cNvSpPr txBox="1">
            <a:spLocks/>
          </p:cNvSpPr>
          <p:nvPr/>
        </p:nvSpPr>
        <p:spPr>
          <a:xfrm>
            <a:off x="575186" y="1751447"/>
            <a:ext cx="6663814" cy="4570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ご自身のコミュニティ（家族、友人、仕事仲間など）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に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お伝えください。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売上の</a:t>
            </a:r>
            <a:r>
              <a:rPr lang="en-US" altLang="ja-JP" sz="1800">
                <a:latin typeface="HGS明朝B" panose="02020800000000000000" pitchFamily="18" charset="-128"/>
                <a:ea typeface="HGS明朝B" panose="02020800000000000000" pitchFamily="18" charset="-128"/>
              </a:rPr>
              <a:t>30</a:t>
            </a:r>
            <a:r>
              <a:rPr lang="ja-JP" altLang="en-US" sz="1800">
                <a:latin typeface="HGS明朝B" panose="02020800000000000000" pitchFamily="18" charset="-128"/>
                <a:ea typeface="HGS明朝B" panose="02020800000000000000" pitchFamily="18" charset="-128"/>
              </a:rPr>
              <a:t>％</a:t>
            </a: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を報酬として振り込ませていただきます。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＊金銭授受が</a:t>
            </a:r>
            <a:r>
              <a:rPr lang="en-US" altLang="ja-JP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NG</a:t>
            </a: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な場合は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パウンドケーキ等をお送りします。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pic>
        <p:nvPicPr>
          <p:cNvPr id="15" name="図 14" descr="トレイの上の食べ物&#10;&#10;自動的に生成された説明">
            <a:extLst>
              <a:ext uri="{FF2B5EF4-FFF2-40B4-BE49-F238E27FC236}">
                <a16:creationId xmlns:a16="http://schemas.microsoft.com/office/drawing/2014/main" id="{076EC0A6-268D-A5D0-1ABE-613D8060E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161" y="0"/>
            <a:ext cx="10281859" cy="6858000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82FEE-1237-AD45-0BAA-D7F45CD2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562" y="3939074"/>
            <a:ext cx="6663814" cy="647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dirty="0">
                <a:latin typeface="HGS明朝B" panose="02020800000000000000" pitchFamily="18" charset="-128"/>
                <a:ea typeface="HGS明朝B" panose="02020800000000000000" pitchFamily="18" charset="-128"/>
              </a:rPr>
              <a:t>アンバサダー特典内容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-1489582" y="501983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アンバサダー１期への提案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198799" y="279789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189274" y="1117989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198799" y="1270389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C016FBD-754A-3BC8-45C0-193231069C88}"/>
              </a:ext>
            </a:extLst>
          </p:cNvPr>
          <p:cNvSpPr/>
          <p:nvPr/>
        </p:nvSpPr>
        <p:spPr>
          <a:xfrm>
            <a:off x="803576" y="2038101"/>
            <a:ext cx="6207034" cy="118613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915033F-8B7D-DD2D-ECAD-B4D2FDB81802}"/>
              </a:ext>
            </a:extLst>
          </p:cNvPr>
          <p:cNvSpPr/>
          <p:nvPr/>
        </p:nvSpPr>
        <p:spPr>
          <a:xfrm>
            <a:off x="838200" y="4535574"/>
            <a:ext cx="6207034" cy="17859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F74821BD-A386-CEE7-ABF0-3A74696C659F}"/>
              </a:ext>
            </a:extLst>
          </p:cNvPr>
          <p:cNvSpPr txBox="1">
            <a:spLocks/>
          </p:cNvSpPr>
          <p:nvPr/>
        </p:nvSpPr>
        <p:spPr>
          <a:xfrm>
            <a:off x="609810" y="1521799"/>
            <a:ext cx="6663814" cy="64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dirty="0">
                <a:latin typeface="HGS明朝B" panose="02020800000000000000" pitchFamily="18" charset="-128"/>
                <a:ea typeface="HGS明朝B" panose="02020800000000000000" pitchFamily="18" charset="-128"/>
              </a:rPr>
              <a:t>基本的には在庫のない販売代行</a:t>
            </a:r>
          </a:p>
        </p:txBody>
      </p:sp>
    </p:spTree>
    <p:extLst>
      <p:ext uri="{BB962C8B-B14F-4D97-AF65-F5344CB8AC3E}">
        <p14:creationId xmlns:p14="http://schemas.microsoft.com/office/powerpoint/2010/main" val="519579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A6691039-9E9F-E2C6-578C-A05ED7FB3DAB}"/>
              </a:ext>
            </a:extLst>
          </p:cNvPr>
          <p:cNvSpPr txBox="1">
            <a:spLocks/>
          </p:cNvSpPr>
          <p:nvPr/>
        </p:nvSpPr>
        <p:spPr>
          <a:xfrm>
            <a:off x="575186" y="1751447"/>
            <a:ext cx="6663814" cy="457002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ご希望の場合は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ＤＭお願いします。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アンバサダー契約書を結ばせていただます。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ご紹介者が購入する際「備考欄」に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アンバサダーのお名前をお願いします。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もしくは、ご購入があった方のお名前を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我々に</a:t>
            </a:r>
            <a:r>
              <a:rPr lang="en-US" altLang="ja-JP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DM</a:t>
            </a:r>
            <a:r>
              <a:rPr lang="ja-JP" altLang="en-US" sz="1800" dirty="0">
                <a:latin typeface="HGS明朝B" panose="02020800000000000000" pitchFamily="18" charset="-128"/>
                <a:ea typeface="HGS明朝B" panose="02020800000000000000" pitchFamily="18" charset="-128"/>
              </a:rPr>
              <a:t>でお知らせください。</a:t>
            </a:r>
            <a:endParaRPr lang="en-US" altLang="ja-JP" sz="18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pic>
        <p:nvPicPr>
          <p:cNvPr id="15" name="図 14" descr="トレイの上の食べ物&#10;&#10;自動的に生成された説明">
            <a:extLst>
              <a:ext uri="{FF2B5EF4-FFF2-40B4-BE49-F238E27FC236}">
                <a16:creationId xmlns:a16="http://schemas.microsoft.com/office/drawing/2014/main" id="{076EC0A6-268D-A5D0-1ABE-613D8060E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161" y="0"/>
            <a:ext cx="10281859" cy="6858000"/>
          </a:xfrm>
          <a:prstGeom prst="rect">
            <a:avLst/>
          </a:prstGeom>
        </p:spPr>
      </p:pic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6B49B42-FE0E-218B-A632-B7C7EF9FBCEB}"/>
              </a:ext>
            </a:extLst>
          </p:cNvPr>
          <p:cNvSpPr txBox="1">
            <a:spLocks/>
          </p:cNvSpPr>
          <p:nvPr/>
        </p:nvSpPr>
        <p:spPr>
          <a:xfrm>
            <a:off x="-1489582" y="501983"/>
            <a:ext cx="10515600" cy="65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dirty="0">
                <a:latin typeface="HGS明朝B" panose="02020800000000000000" pitchFamily="18" charset="-128"/>
                <a:ea typeface="HGS明朝B" panose="02020800000000000000" pitchFamily="18" charset="-128"/>
              </a:rPr>
              <a:t>アンバサダー１期への提案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F367C29-3B40-813D-1B2C-FBAEC8B00B1A}"/>
              </a:ext>
            </a:extLst>
          </p:cNvPr>
          <p:cNvCxnSpPr>
            <a:cxnSpLocks/>
          </p:cNvCxnSpPr>
          <p:nvPr/>
        </p:nvCxnSpPr>
        <p:spPr>
          <a:xfrm>
            <a:off x="198799" y="279789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0E7B-6788-FBC5-FB21-EF13FAAD44ED}"/>
              </a:ext>
            </a:extLst>
          </p:cNvPr>
          <p:cNvCxnSpPr>
            <a:cxnSpLocks/>
          </p:cNvCxnSpPr>
          <p:nvPr/>
        </p:nvCxnSpPr>
        <p:spPr>
          <a:xfrm>
            <a:off x="189274" y="1117989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FFCDC8-5FBF-CF2B-3D9F-46943B100159}"/>
              </a:ext>
            </a:extLst>
          </p:cNvPr>
          <p:cNvCxnSpPr>
            <a:cxnSpLocks/>
          </p:cNvCxnSpPr>
          <p:nvPr/>
        </p:nvCxnSpPr>
        <p:spPr>
          <a:xfrm>
            <a:off x="198799" y="1270389"/>
            <a:ext cx="7381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日付プレースホルダー 11">
            <a:extLst>
              <a:ext uri="{FF2B5EF4-FFF2-40B4-BE49-F238E27FC236}">
                <a16:creationId xmlns:a16="http://schemas.microsoft.com/office/drawing/2014/main" id="{7F9C7C0D-F222-B575-3D45-85F9EA9C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06B60-325F-4ADA-A363-2A818E505E13}" type="datetime1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13" name="フッター プレースホルダー 12">
            <a:extLst>
              <a:ext uri="{FF2B5EF4-FFF2-40B4-BE49-F238E27FC236}">
                <a16:creationId xmlns:a16="http://schemas.microsoft.com/office/drawing/2014/main" id="{2A8A1A38-B84A-FB68-BB0D-41E7670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Copyright 2022 YOU&amp;G AP</a:t>
            </a:r>
            <a:endParaRPr kumimoji="1" lang="ja-JP" altLang="en-US"/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22628EA6-09F4-F9F7-C74D-7762700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EE677-8659-4E89-9501-4C6E5DF3EFA0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F74821BD-A386-CEE7-ABF0-3A74696C659F}"/>
              </a:ext>
            </a:extLst>
          </p:cNvPr>
          <p:cNvSpPr txBox="1">
            <a:spLocks/>
          </p:cNvSpPr>
          <p:nvPr/>
        </p:nvSpPr>
        <p:spPr>
          <a:xfrm>
            <a:off x="609810" y="1521799"/>
            <a:ext cx="6663814" cy="64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u="sng" dirty="0">
                <a:latin typeface="HGS明朝B" panose="02020800000000000000" pitchFamily="18" charset="-128"/>
                <a:ea typeface="HGS明朝B" panose="02020800000000000000" pitchFamily="18" charset="-128"/>
              </a:rPr>
              <a:t>１期メンバーは５名限定</a:t>
            </a:r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A675A269-0A96-3E84-BFB7-0326B9B70FF2}"/>
              </a:ext>
            </a:extLst>
          </p:cNvPr>
          <p:cNvSpPr txBox="1">
            <a:spLocks/>
          </p:cNvSpPr>
          <p:nvPr/>
        </p:nvSpPr>
        <p:spPr>
          <a:xfrm>
            <a:off x="540562" y="4195988"/>
            <a:ext cx="6663814" cy="64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u="sng" dirty="0">
                <a:latin typeface="HGS明朝B" panose="02020800000000000000" pitchFamily="18" charset="-128"/>
                <a:ea typeface="HGS明朝B" panose="02020800000000000000" pitchFamily="18" charset="-128"/>
              </a:rPr>
              <a:t>具体的には</a:t>
            </a:r>
          </a:p>
        </p:txBody>
      </p:sp>
    </p:spTree>
    <p:extLst>
      <p:ext uri="{BB962C8B-B14F-4D97-AF65-F5344CB8AC3E}">
        <p14:creationId xmlns:p14="http://schemas.microsoft.com/office/powerpoint/2010/main" val="3757693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1132</Words>
  <Application>Microsoft Office PowerPoint</Application>
  <PresentationFormat>ワイド画面</PresentationFormat>
  <Paragraphs>170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HGS明朝B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宍戸 友紀</dc:creator>
  <cp:lastModifiedBy>友紀 宍戸</cp:lastModifiedBy>
  <cp:revision>7</cp:revision>
  <dcterms:created xsi:type="dcterms:W3CDTF">2022-09-05T23:04:17Z</dcterms:created>
  <dcterms:modified xsi:type="dcterms:W3CDTF">2025-09-01T16:05:40Z</dcterms:modified>
</cp:coreProperties>
</file>