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374" r:id="rId2"/>
    <p:sldId id="371" r:id="rId3"/>
    <p:sldId id="372" r:id="rId4"/>
    <p:sldId id="373" r:id="rId5"/>
    <p:sldId id="274" r:id="rId6"/>
    <p:sldId id="275" r:id="rId7"/>
    <p:sldId id="349" r:id="rId8"/>
    <p:sldId id="276" r:id="rId9"/>
    <p:sldId id="361" r:id="rId10"/>
    <p:sldId id="277" r:id="rId11"/>
    <p:sldId id="278" r:id="rId12"/>
    <p:sldId id="279" r:id="rId13"/>
    <p:sldId id="280" r:id="rId14"/>
    <p:sldId id="363" r:id="rId15"/>
    <p:sldId id="281" r:id="rId16"/>
    <p:sldId id="365" r:id="rId17"/>
    <p:sldId id="282" r:id="rId18"/>
    <p:sldId id="283" r:id="rId19"/>
    <p:sldId id="322" r:id="rId20"/>
    <p:sldId id="366" r:id="rId21"/>
  </p:sldIdLst>
  <p:sldSz cx="12192000" cy="6858000"/>
  <p:notesSz cx="9906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5">
          <p15:clr>
            <a:srgbClr val="A4A3A4"/>
          </p15:clr>
        </p15:guide>
        <p15:guide id="2" orient="horz" pos="1185">
          <p15:clr>
            <a:srgbClr val="A4A3A4"/>
          </p15:clr>
        </p15:guide>
        <p15:guide id="3" orient="horz" pos="2160">
          <p15:clr>
            <a:srgbClr val="A4A3A4"/>
          </p15:clr>
        </p15:guide>
        <p15:guide id="4" orient="horz" pos="3135">
          <p15:clr>
            <a:srgbClr val="A4A3A4"/>
          </p15:clr>
        </p15:guide>
        <p15:guide id="5" orient="horz" pos="3907">
          <p15:clr>
            <a:srgbClr val="A4A3A4"/>
          </p15:clr>
        </p15:guide>
        <p15:guide id="6" pos="2640">
          <p15:clr>
            <a:srgbClr val="A4A3A4"/>
          </p15:clr>
        </p15:guide>
        <p15:guide id="7" pos="3840">
          <p15:clr>
            <a:srgbClr val="A4A3A4"/>
          </p15:clr>
        </p15:guide>
        <p15:guide id="8" pos="5040">
          <p15:clr>
            <a:srgbClr val="A4A3A4"/>
          </p15:clr>
        </p15:guide>
        <p15:guide id="9" pos="7045">
          <p15:clr>
            <a:srgbClr val="A4A3A4"/>
          </p15:clr>
        </p15:guide>
        <p15:guide id="10" pos="635">
          <p15:clr>
            <a:srgbClr val="A4A3A4"/>
          </p15:clr>
        </p15:guide>
        <p15:guide id="11" orient="horz" pos="3460">
          <p15:clr>
            <a:srgbClr val="A4A3A4"/>
          </p15:clr>
        </p15:guide>
        <p15:guide id="12" pos="211">
          <p15:clr>
            <a:srgbClr val="A4A3A4"/>
          </p15:clr>
        </p15:guide>
        <p15:guide id="13" pos="7469">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j9jOHIr+OZqZUbwH4jTQlBHl0v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5"/>
    <a:srgbClr val="F7D4DE"/>
    <a:srgbClr val="DBF9E2"/>
    <a:srgbClr val="CC9B00"/>
    <a:srgbClr val="CCEBF9"/>
    <a:srgbClr val="DD6E83"/>
    <a:srgbClr val="8B3A1D"/>
    <a:srgbClr val="AC8300"/>
    <a:srgbClr val="BC8F00"/>
    <a:srgbClr val="FFDD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B46B99-3245-4479-90B3-7F6B7E8B33F9}">
  <a:tblStyle styleId="{46B46B99-3245-4479-90B3-7F6B7E8B33F9}"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CF4"/>
          </a:solidFill>
        </a:fill>
      </a:tcStyle>
    </a:wholeTbl>
    <a:band1H>
      <a:tcTxStyle/>
      <a:tcStyle>
        <a:tcBdr/>
        <a:fill>
          <a:solidFill>
            <a:srgbClr val="CBD7E8"/>
          </a:solidFill>
        </a:fill>
      </a:tcStyle>
    </a:band1H>
    <a:band2H>
      <a:tcTxStyle/>
      <a:tcStyle>
        <a:tcBdr/>
      </a:tcStyle>
    </a:band2H>
    <a:band1V>
      <a:tcTxStyle/>
      <a:tcStyle>
        <a:tcBdr/>
        <a:fill>
          <a:solidFill>
            <a:srgbClr val="CBD7E8"/>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995" autoAdjust="0"/>
  </p:normalViewPr>
  <p:slideViewPr>
    <p:cSldViewPr snapToGrid="0">
      <p:cViewPr varScale="1">
        <p:scale>
          <a:sx n="47" d="100"/>
          <a:sy n="47" d="100"/>
        </p:scale>
        <p:origin x="1392" y="52"/>
      </p:cViewPr>
      <p:guideLst>
        <p:guide orient="horz" pos="415"/>
        <p:guide orient="horz" pos="1185"/>
        <p:guide orient="horz" pos="2160"/>
        <p:guide orient="horz" pos="3135"/>
        <p:guide orient="horz" pos="3907"/>
        <p:guide pos="2640"/>
        <p:guide pos="3840"/>
        <p:guide pos="5040"/>
        <p:guide pos="7045"/>
        <p:guide pos="635"/>
        <p:guide orient="horz" pos="3460"/>
        <p:guide pos="211"/>
        <p:guide pos="7469"/>
      </p:guideLst>
    </p:cSldViewPr>
  </p:slideViewPr>
  <p:notesTextViewPr>
    <p:cViewPr>
      <p:scale>
        <a:sx n="1" d="1"/>
        <a:sy n="1" d="1"/>
      </p:scale>
      <p:origin x="0" y="0"/>
    </p:cViewPr>
  </p:notesTextViewPr>
  <p:notesViewPr>
    <p:cSldViewPr snapToGrid="0">
      <p:cViewPr varScale="1">
        <p:scale>
          <a:sx n="71" d="100"/>
          <a:sy n="71" d="100"/>
        </p:scale>
        <p:origin x="1580"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85"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8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83"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8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slide" Target="slides/slide18.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2926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11813" y="0"/>
            <a:ext cx="42926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364"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42926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5"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56555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9: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9: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後輩の育成　モチベーション支援</a:t>
            </a:r>
            <a:endParaRPr dirty="0"/>
          </a:p>
        </p:txBody>
      </p:sp>
      <p:sp>
        <p:nvSpPr>
          <p:cNvPr id="300" name="Google Shape;300;p19: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5</a:t>
            </a:fld>
            <a:endParaRPr/>
          </a:p>
        </p:txBody>
      </p:sp>
    </p:spTree>
    <p:extLst>
      <p:ext uri="{BB962C8B-B14F-4D97-AF65-F5344CB8AC3E}">
        <p14:creationId xmlns:p14="http://schemas.microsoft.com/office/powerpoint/2010/main" val="2193707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l" rtl="0">
              <a:spcBef>
                <a:spcPts val="0"/>
              </a:spcBef>
              <a:spcAft>
                <a:spcPts val="0"/>
              </a:spcAft>
              <a:buNone/>
            </a:pPr>
            <a:r>
              <a:rPr lang="ja-JP" altLang="en-US" dirty="0" smtClean="0"/>
              <a:t>ここで、挨拶の質がよかったことについて、「今くらいの挨拶はできて当たり前」などとコメントするのは、後輩のモチベーションを損なう観点からも</a:t>
            </a:r>
            <a:r>
              <a:rPr lang="en-US" altLang="ja-JP" dirty="0" smtClean="0"/>
              <a:t>NG</a:t>
            </a:r>
            <a:r>
              <a:rPr lang="ja-JP" altLang="en-US" dirty="0" smtClean="0"/>
              <a:t>です。</a:t>
            </a:r>
          </a:p>
          <a:p>
            <a:pPr marL="0" lvl="0" indent="0" algn="l" rtl="0">
              <a:spcBef>
                <a:spcPts val="0"/>
              </a:spcBef>
              <a:spcAft>
                <a:spcPts val="0"/>
              </a:spcAft>
              <a:buNone/>
            </a:pPr>
            <a:r>
              <a:rPr lang="ja-JP" altLang="en-US" dirty="0" smtClean="0"/>
              <a:t>「今の挨拶は素晴らしかったよ、相手も気持ちがいいだろうね」としっかり褒めれば、「プロとしてふさわしい挨拶のレベル」がインプットされます。</a:t>
            </a:r>
          </a:p>
        </p:txBody>
      </p:sp>
      <p:sp>
        <p:nvSpPr>
          <p:cNvPr id="4" name="スライド番号プレースホルダー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ja-JP" sz="1200" b="0" i="0" u="none" strike="noStrike" cap="none" smtClean="0">
                <a:solidFill>
                  <a:schemeClr val="dk1"/>
                </a:solidFill>
                <a:latin typeface="Calibri"/>
                <a:ea typeface="Calibri"/>
                <a:cs typeface="Calibri"/>
                <a:sym typeface="Calibri"/>
              </a:rPr>
              <a:t>14</a:t>
            </a:fld>
            <a:endParaRPr lang="ja-JP"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969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7:notes"/>
          <p:cNvSpPr txBox="1">
            <a:spLocks noGrp="1"/>
          </p:cNvSpPr>
          <p:nvPr>
            <p:ph type="body" idx="1"/>
          </p:nvPr>
        </p:nvSpPr>
        <p:spPr>
          <a:xfrm>
            <a:off x="990600" y="3257550"/>
            <a:ext cx="79248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さて、あなた自身がまだキャリアの浅かった頃を思い返してみてください。</a:t>
            </a:r>
            <a:endParaRPr lang="en-US" altLang="ja-JP" dirty="0" smtClean="0"/>
          </a:p>
          <a:p>
            <a:pPr marL="0" lvl="0" indent="0" algn="l" rtl="0">
              <a:spcBef>
                <a:spcPts val="0"/>
              </a:spcBef>
              <a:spcAft>
                <a:spcPts val="0"/>
              </a:spcAft>
              <a:buNone/>
            </a:pPr>
            <a:r>
              <a:rPr lang="ja-JP" altLang="en-US" dirty="0" smtClean="0"/>
              <a:t>何気ないルーティン業務をするにも、「これでいいのかな？これで大丈夫かな？」と心配になったり、</a:t>
            </a:r>
            <a:endParaRPr lang="en-US" altLang="ja-JP" dirty="0" smtClean="0"/>
          </a:p>
          <a:p>
            <a:pPr marL="0" lvl="0" indent="0" algn="l" rtl="0">
              <a:spcBef>
                <a:spcPts val="0"/>
              </a:spcBef>
              <a:spcAft>
                <a:spcPts val="0"/>
              </a:spcAft>
              <a:buNone/>
            </a:pPr>
            <a:r>
              <a:rPr lang="ja-JP" altLang="en-US" dirty="0" smtClean="0"/>
              <a:t>小さなことでも上司や先輩の反応が気になって落ち着かなかったりしたのではないでしょうか。</a:t>
            </a:r>
            <a:endParaRPr lang="en-US" altLang="ja-JP" dirty="0" smtClean="0"/>
          </a:p>
          <a:p>
            <a:pPr marL="0" lvl="0" indent="0" algn="l" rtl="0">
              <a:spcBef>
                <a:spcPts val="0"/>
              </a:spcBef>
              <a:spcAft>
                <a:spcPts val="0"/>
              </a:spcAft>
              <a:buNone/>
            </a:pPr>
            <a:r>
              <a:rPr lang="ja-JP" altLang="en-US" dirty="0" smtClean="0"/>
              <a:t>それは往々にして新入職員がたどる道です。</a:t>
            </a:r>
            <a:endParaRPr lang="en-US" altLang="ja-JP" dirty="0" smtClean="0"/>
          </a:p>
        </p:txBody>
      </p:sp>
      <p:sp>
        <p:nvSpPr>
          <p:cNvPr id="385" name="Google Shape;385;p27: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9705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l" rtl="0">
              <a:spcBef>
                <a:spcPts val="0"/>
              </a:spcBef>
              <a:spcAft>
                <a:spcPts val="0"/>
              </a:spcAft>
              <a:buNone/>
            </a:pPr>
            <a:r>
              <a:rPr lang="ja-JP" altLang="en-US" dirty="0" smtClean="0"/>
              <a:t>新人だった当時のことを思い出して、後輩が迷いそうな場面では、意識的に「それでいいよ」「もっとやって大丈夫だよ」と</a:t>
            </a:r>
            <a:r>
              <a:rPr lang="en-US" altLang="ja-JP" dirty="0" smtClean="0"/>
              <a:t>GO</a:t>
            </a:r>
            <a:r>
              <a:rPr lang="ja-JP" altLang="en-US" dirty="0" smtClean="0"/>
              <a:t>サインを出してあげましょう。</a:t>
            </a:r>
            <a:endParaRPr lang="en-US" altLang="ja-JP" dirty="0" smtClean="0"/>
          </a:p>
          <a:p>
            <a:pPr marL="0" lvl="0" indent="0" algn="l" rtl="0">
              <a:spcBef>
                <a:spcPts val="0"/>
              </a:spcBef>
              <a:spcAft>
                <a:spcPts val="0"/>
              </a:spcAft>
              <a:buNone/>
            </a:pPr>
            <a:r>
              <a:rPr lang="ja-JP" altLang="en-US" dirty="0" smtClean="0"/>
              <a:t>そうすることで、後輩自身はもちろん、職場全体にも安心感が生まれ、モチベーションにもつながりやすいでしょう。</a:t>
            </a:r>
            <a:endParaRPr lang="en-US" altLang="ja-JP" dirty="0" smtClean="0"/>
          </a:p>
        </p:txBody>
      </p:sp>
      <p:sp>
        <p:nvSpPr>
          <p:cNvPr id="4" name="スライド番号プレースホルダー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ja-JP" sz="1200" b="0" i="0" u="none" strike="noStrike" cap="none" smtClean="0">
                <a:solidFill>
                  <a:schemeClr val="dk1"/>
                </a:solidFill>
                <a:latin typeface="Calibri"/>
                <a:ea typeface="Calibri"/>
                <a:cs typeface="Calibri"/>
                <a:sym typeface="Calibri"/>
              </a:rPr>
              <a:t>16</a:t>
            </a:fld>
            <a:endParaRPr lang="ja-JP"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1127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8: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8: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褒める際のポイント</a:t>
            </a:r>
            <a:r>
              <a:rPr lang="en-US" altLang="ja-JP" dirty="0" smtClean="0"/>
              <a:t>3</a:t>
            </a:r>
            <a:r>
              <a:rPr lang="ja-JP" altLang="en-US" dirty="0" smtClean="0"/>
              <a:t>つ目は</a:t>
            </a:r>
            <a:r>
              <a:rPr lang="ja-JP" altLang="ja-JP" dirty="0" smtClean="0"/>
              <a:t>、</a:t>
            </a:r>
            <a:r>
              <a:rPr lang="ja-JP" altLang="en-US" sz="1400" dirty="0" smtClean="0">
                <a:solidFill>
                  <a:schemeClr val="dk1"/>
                </a:solidFill>
                <a:latin typeface="Arial"/>
                <a:ea typeface="Arial"/>
                <a:cs typeface="Arial"/>
                <a:sym typeface="Arial"/>
              </a:rPr>
              <a:t>こまめに感謝を伝える</a:t>
            </a:r>
            <a:r>
              <a:rPr lang="ja-JP" dirty="0" smtClean="0"/>
              <a:t>。</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後輩の行動が周りの人の役に立っていることをわかってもらうためのメッセージです。</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dirty="0" smtClean="0"/>
              <a:t>感謝を</a:t>
            </a:r>
            <a:r>
              <a:rPr lang="ja-JP" dirty="0"/>
              <a:t>伝える</a:t>
            </a:r>
            <a:r>
              <a:rPr lang="ja-JP" dirty="0" smtClean="0"/>
              <a:t>際、ありがとうに加え</a:t>
            </a:r>
            <a:r>
              <a:rPr lang="ja-JP" altLang="en-US" dirty="0" smtClean="0"/>
              <a:t>ると良い</a:t>
            </a:r>
            <a:r>
              <a:rPr lang="ja-JP" dirty="0" smtClean="0"/>
              <a:t>メッセージ</a:t>
            </a:r>
            <a:r>
              <a:rPr lang="ja-JP" altLang="en-US" dirty="0" smtClean="0"/>
              <a:t>があります。</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まず、「</a:t>
            </a:r>
            <a:r>
              <a:rPr lang="ja-JP" dirty="0" smtClean="0"/>
              <a:t>あなたは</a:t>
            </a:r>
            <a:r>
              <a:rPr lang="ja-JP" altLang="en-US" dirty="0" smtClean="0"/>
              <a:t>素晴らしい</a:t>
            </a:r>
            <a:r>
              <a:rPr lang="ja-JP" dirty="0" smtClean="0"/>
              <a:t>ね</a:t>
            </a:r>
            <a:r>
              <a:rPr lang="ja-JP" altLang="en-US" dirty="0" smtClean="0"/>
              <a:t>」</a:t>
            </a:r>
            <a:r>
              <a:rPr lang="ja-JP" dirty="0" smtClean="0"/>
              <a:t>といった</a:t>
            </a:r>
            <a:r>
              <a:rPr lang="en-US" altLang="ja-JP" dirty="0" smtClean="0"/>
              <a:t>YOU</a:t>
            </a:r>
            <a:r>
              <a:rPr lang="ja-JP" dirty="0" smtClean="0"/>
              <a:t>メッセージ。</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そして、「</a:t>
            </a:r>
            <a:r>
              <a:rPr lang="ja-JP" altLang="ja-JP" sz="1400" dirty="0" smtClean="0">
                <a:solidFill>
                  <a:schemeClr val="dk1"/>
                </a:solidFill>
                <a:latin typeface="Arial"/>
                <a:ea typeface="Arial"/>
                <a:cs typeface="Arial"/>
                <a:sym typeface="Arial"/>
              </a:rPr>
              <a:t>私</a:t>
            </a:r>
            <a:r>
              <a:rPr lang="ja-JP" altLang="en-US" sz="1400" dirty="0" smtClean="0">
                <a:solidFill>
                  <a:schemeClr val="dk1"/>
                </a:solidFill>
                <a:latin typeface="Arial"/>
                <a:ea typeface="Arial"/>
                <a:cs typeface="Arial"/>
                <a:sym typeface="Arial"/>
              </a:rPr>
              <a:t>はとても助かったよ</a:t>
            </a:r>
            <a:r>
              <a:rPr lang="ja-JP" altLang="en-US" dirty="0" smtClean="0"/>
              <a:t>」</a:t>
            </a:r>
            <a:r>
              <a:rPr lang="ja-JP" dirty="0" smtClean="0"/>
              <a:t>といった</a:t>
            </a:r>
            <a:r>
              <a:rPr lang="en-US" altLang="ja-JP" dirty="0" smtClean="0"/>
              <a:t>I</a:t>
            </a:r>
            <a:r>
              <a:rPr lang="ja-JP" dirty="0" smtClean="0"/>
              <a:t>メッセージ。</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最後に、「</a:t>
            </a:r>
            <a:r>
              <a:rPr lang="ja-JP" dirty="0" smtClean="0"/>
              <a:t>あなたの</a:t>
            </a:r>
            <a:r>
              <a:rPr lang="ja-JP" altLang="en-US" dirty="0" smtClean="0"/>
              <a:t>おかげでみんな助かっているよ」</a:t>
            </a:r>
            <a:r>
              <a:rPr lang="ja-JP" dirty="0" smtClean="0"/>
              <a:t>といった</a:t>
            </a:r>
            <a:r>
              <a:rPr lang="en-US" altLang="ja-JP" dirty="0" smtClean="0"/>
              <a:t>WE</a:t>
            </a:r>
            <a:r>
              <a:rPr lang="ja-JP" dirty="0" smtClean="0"/>
              <a:t>メッセージ。</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a:t>
            </a:r>
            <a:r>
              <a:rPr lang="ja-JP" dirty="0" smtClean="0"/>
              <a:t>ありがとう</a:t>
            </a:r>
            <a:r>
              <a:rPr lang="ja-JP" altLang="en-US" dirty="0" smtClean="0"/>
              <a:t>」に</a:t>
            </a:r>
            <a:r>
              <a:rPr lang="ja-JP" dirty="0" smtClean="0"/>
              <a:t>この</a:t>
            </a:r>
            <a:r>
              <a:rPr lang="ja-JP" dirty="0"/>
              <a:t>3つの</a:t>
            </a:r>
            <a:r>
              <a:rPr lang="ja-JP" dirty="0" smtClean="0"/>
              <a:t>メッセージ</a:t>
            </a:r>
            <a:r>
              <a:rPr lang="ja-JP" altLang="en-US" dirty="0" smtClean="0"/>
              <a:t>を加えると、より具体的に、何が良かったのか伝わるでしょう。</a:t>
            </a:r>
            <a:endParaRPr dirty="0"/>
          </a:p>
        </p:txBody>
      </p:sp>
      <p:sp>
        <p:nvSpPr>
          <p:cNvPr id="394" name="Google Shape;394;p28: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17</a:t>
            </a:fld>
            <a:endParaRPr/>
          </a:p>
        </p:txBody>
      </p:sp>
    </p:spTree>
    <p:extLst>
      <p:ext uri="{BB962C8B-B14F-4D97-AF65-F5344CB8AC3E}">
        <p14:creationId xmlns:p14="http://schemas.microsoft.com/office/powerpoint/2010/main" val="3796172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9:notes"/>
          <p:cNvSpPr txBox="1">
            <a:spLocks noGrp="1"/>
          </p:cNvSpPr>
          <p:nvPr>
            <p:ph type="body" idx="1"/>
          </p:nvPr>
        </p:nvSpPr>
        <p:spPr>
          <a:xfrm>
            <a:off x="990600" y="3257550"/>
            <a:ext cx="79248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特に、</a:t>
            </a:r>
            <a:r>
              <a:rPr lang="en-US" altLang="ja-JP" dirty="0" smtClean="0"/>
              <a:t>I</a:t>
            </a:r>
            <a:r>
              <a:rPr lang="ja-JP" altLang="en-US" dirty="0" smtClean="0"/>
              <a:t>メッセージは感謝や承認をダイレクトに受け取ってもらいやすいのでおすすめです。</a:t>
            </a:r>
            <a:endParaRPr lang="en-US" altLang="ja-JP" dirty="0" smtClean="0"/>
          </a:p>
          <a:p>
            <a:pPr marL="0" lvl="0" indent="0" algn="l" rtl="0">
              <a:spcBef>
                <a:spcPts val="0"/>
              </a:spcBef>
              <a:spcAft>
                <a:spcPts val="0"/>
              </a:spcAft>
              <a:buNone/>
            </a:pPr>
            <a:r>
              <a:rPr lang="ja-JP" altLang="en-US" dirty="0" smtClean="0"/>
              <a:t>相手に自己承認が足りていない、つまり「自分なんて」「私はダメだ」と思っている場合、「あなたはすごいね」という</a:t>
            </a:r>
            <a:r>
              <a:rPr lang="en-US" altLang="ja-JP" dirty="0" smtClean="0"/>
              <a:t>YOU</a:t>
            </a:r>
            <a:r>
              <a:rPr lang="ja-JP" altLang="en-US" dirty="0" smtClean="0"/>
              <a:t>メッセージを送っても響きにくい傾向があります。</a:t>
            </a:r>
            <a:endParaRPr lang="en-US" altLang="ja-JP" dirty="0" smtClean="0"/>
          </a:p>
          <a:p>
            <a:pPr marL="0" lvl="0" indent="0" algn="l" rtl="0">
              <a:spcBef>
                <a:spcPts val="0"/>
              </a:spcBef>
              <a:spcAft>
                <a:spcPts val="0"/>
              </a:spcAft>
              <a:buNone/>
            </a:pPr>
            <a:r>
              <a:rPr lang="ja-JP" altLang="en-US" dirty="0" smtClean="0"/>
              <a:t>しかし、「ありがとう、私はあなたがいて助かってる」「あなたのしてくれたことが私は嬉しかった」と</a:t>
            </a:r>
            <a:r>
              <a:rPr lang="en-US" altLang="ja-JP" dirty="0" smtClean="0"/>
              <a:t>I</a:t>
            </a:r>
            <a:r>
              <a:rPr lang="ja-JP" altLang="en-US" dirty="0" smtClean="0"/>
              <a:t>メッセージで伝えれば、本人の自己承認に関係なく感謝が伝わるでしょう。</a:t>
            </a:r>
            <a:endParaRPr lang="en-US" altLang="ja-JP" dirty="0" smtClean="0"/>
          </a:p>
          <a:p>
            <a:pPr marL="0" lvl="0" indent="0" algn="l" rtl="0">
              <a:spcBef>
                <a:spcPts val="0"/>
              </a:spcBef>
              <a:spcAft>
                <a:spcPts val="0"/>
              </a:spcAft>
              <a:buNone/>
            </a:pPr>
            <a:endParaRPr lang="en-US" altLang="ja-JP" dirty="0" smtClean="0"/>
          </a:p>
          <a:p>
            <a:pPr marL="0" lvl="0" indent="0" algn="l" rtl="0">
              <a:spcBef>
                <a:spcPts val="0"/>
              </a:spcBef>
              <a:spcAft>
                <a:spcPts val="0"/>
              </a:spcAft>
              <a:buNone/>
            </a:pPr>
            <a:r>
              <a:rPr lang="ja-JP" altLang="en-US" dirty="0" smtClean="0"/>
              <a:t>後輩自身がしっかりと達成感を持っている場合は、「さっきはありがとう、うまくできたね」などの、</a:t>
            </a:r>
            <a:r>
              <a:rPr lang="en-US" altLang="ja-JP" dirty="0" smtClean="0"/>
              <a:t>YOU</a:t>
            </a:r>
            <a:r>
              <a:rPr lang="ja-JP" altLang="en-US" dirty="0" smtClean="0"/>
              <a:t>メッセージでしっかりと褒めてあげましょう。</a:t>
            </a:r>
            <a:endParaRPr lang="en-US" altLang="ja-JP" dirty="0" smtClean="0"/>
          </a:p>
        </p:txBody>
      </p:sp>
      <p:sp>
        <p:nvSpPr>
          <p:cNvPr id="408" name="Google Shape;408;p29: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6469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8: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8: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一方で、「後輩に頻繁に感謝をするのってどうなの</a:t>
            </a:r>
            <a:r>
              <a:rPr lang="en-US" altLang="ja-JP" dirty="0" smtClean="0"/>
              <a:t>…</a:t>
            </a:r>
            <a:r>
              <a:rPr lang="ja-JP" altLang="en-US" dirty="0" smtClean="0"/>
              <a:t>？」と違和感を覚える先輩もいるかもしれません。</a:t>
            </a:r>
            <a:endParaRPr lang="en-US" altLang="ja-JP" dirty="0" smtClean="0"/>
          </a:p>
          <a:p>
            <a:pPr marL="0" lvl="0" indent="0" algn="l" rtl="0">
              <a:spcBef>
                <a:spcPts val="0"/>
              </a:spcBef>
              <a:spcAft>
                <a:spcPts val="0"/>
              </a:spcAft>
              <a:buNone/>
            </a:pPr>
            <a:r>
              <a:rPr lang="ja-JP" altLang="en-US" dirty="0" smtClean="0"/>
              <a:t>しかし、キャリアも自信もない中で、日々仕事についていこうと必死な後輩にとって、自分のしたことに感謝を示してもらえるということは、こちらの想像する以上に安心感やモチベーションをもたらします。</a:t>
            </a:r>
            <a:endParaRPr lang="en-US" altLang="ja-JP" dirty="0" smtClean="0"/>
          </a:p>
        </p:txBody>
      </p:sp>
      <p:sp>
        <p:nvSpPr>
          <p:cNvPr id="394" name="Google Shape;394;p28: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19</a:t>
            </a:fld>
            <a:endParaRPr/>
          </a:p>
        </p:txBody>
      </p:sp>
    </p:spTree>
    <p:extLst>
      <p:ext uri="{BB962C8B-B14F-4D97-AF65-F5344CB8AC3E}">
        <p14:creationId xmlns:p14="http://schemas.microsoft.com/office/powerpoint/2010/main" val="2384093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l" rtl="0">
              <a:spcBef>
                <a:spcPts val="0"/>
              </a:spcBef>
              <a:spcAft>
                <a:spcPts val="0"/>
              </a:spcAft>
              <a:buNone/>
            </a:pPr>
            <a:r>
              <a:rPr lang="ja-JP" altLang="en-US" dirty="0" smtClean="0"/>
              <a:t>みなさんが新人だった頃、慣れない仕事に四苦八苦しながらも、患者さんや利用者さんのためになる動きができるよう、少しでも周りの助けになれるようにと、必死だったと思います。</a:t>
            </a:r>
          </a:p>
          <a:p>
            <a:pPr marL="0" lvl="0" indent="0" algn="l" rtl="0">
              <a:spcBef>
                <a:spcPts val="0"/>
              </a:spcBef>
              <a:spcAft>
                <a:spcPts val="0"/>
              </a:spcAft>
              <a:buNone/>
            </a:pPr>
            <a:r>
              <a:rPr lang="ja-JP" altLang="en-US" dirty="0" smtClean="0"/>
              <a:t>その時にかけられた「ありがとう」のひと声に救われたり、やる気を取り戻せたりした経験もあるのではないでしょうか。</a:t>
            </a:r>
          </a:p>
          <a:p>
            <a:pPr marL="0" lvl="0" indent="0" algn="l" rtl="0">
              <a:spcBef>
                <a:spcPts val="0"/>
              </a:spcBef>
              <a:spcAft>
                <a:spcPts val="0"/>
              </a:spcAft>
              <a:buNone/>
            </a:pPr>
            <a:r>
              <a:rPr lang="ja-JP" altLang="en-US" dirty="0" smtClean="0"/>
              <a:t>それを思い出して、ぜひこまめに、後輩への感謝を伝えてください。</a:t>
            </a:r>
          </a:p>
        </p:txBody>
      </p:sp>
      <p:sp>
        <p:nvSpPr>
          <p:cNvPr id="4" name="スライド番号プレースホルダー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ja-JP" sz="1200" b="0" i="0" u="none" strike="noStrike" cap="none" smtClean="0">
                <a:solidFill>
                  <a:schemeClr val="dk1"/>
                </a:solidFill>
                <a:latin typeface="Calibri"/>
                <a:ea typeface="Calibri"/>
                <a:cs typeface="Calibri"/>
                <a:sym typeface="Calibri"/>
              </a:rPr>
              <a:t>20</a:t>
            </a:fld>
            <a:endParaRPr lang="ja-JP"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2598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0: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20: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みなさんが入職して間もなかった頃</a:t>
            </a:r>
            <a:r>
              <a:rPr lang="ja-JP" dirty="0" smtClean="0"/>
              <a:t>、</a:t>
            </a:r>
            <a:r>
              <a:rPr lang="ja-JP" altLang="en-US" dirty="0" smtClean="0"/>
              <a:t>業務でうまく</a:t>
            </a:r>
            <a:r>
              <a:rPr lang="ja-JP" dirty="0" smtClean="0"/>
              <a:t>出来ないこと</a:t>
            </a:r>
            <a:r>
              <a:rPr lang="ja-JP" altLang="en-US" dirty="0" smtClean="0"/>
              <a:t>も</a:t>
            </a:r>
            <a:r>
              <a:rPr lang="ja-JP" dirty="0" smtClean="0"/>
              <a:t>多</a:t>
            </a:r>
            <a:r>
              <a:rPr lang="ja-JP" altLang="en-US" dirty="0" smtClean="0"/>
              <a:t>く、「自分はここにいていいのだろうか」と、ついネガティブ</a:t>
            </a:r>
            <a:r>
              <a:rPr lang="ja-JP" dirty="0" smtClean="0"/>
              <a:t>に</a:t>
            </a:r>
            <a:r>
              <a:rPr lang="ja-JP" altLang="en-US" dirty="0" smtClean="0"/>
              <a:t>なってしまうことはなかったでしょうか。</a:t>
            </a:r>
            <a:endParaRPr lang="en-US" altLang="ja-JP" dirty="0" smtClean="0"/>
          </a:p>
          <a:p>
            <a:pPr marL="0" lvl="0" indent="0" algn="l" rtl="0">
              <a:spcBef>
                <a:spcPts val="0"/>
              </a:spcBef>
              <a:spcAft>
                <a:spcPts val="0"/>
              </a:spcAft>
              <a:buNone/>
            </a:pPr>
            <a:r>
              <a:rPr lang="ja-JP" altLang="en-US" dirty="0" smtClean="0"/>
              <a:t>まさに今、あなたの後輩もそんな時期かもしれません。</a:t>
            </a:r>
            <a:endParaRPr lang="en-US" altLang="ja-JP" dirty="0" smtClean="0"/>
          </a:p>
        </p:txBody>
      </p:sp>
      <p:sp>
        <p:nvSpPr>
          <p:cNvPr id="307" name="Google Shape;307;p20: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6</a:t>
            </a:fld>
            <a:endParaRPr/>
          </a:p>
        </p:txBody>
      </p:sp>
    </p:spTree>
    <p:extLst>
      <p:ext uri="{BB962C8B-B14F-4D97-AF65-F5344CB8AC3E}">
        <p14:creationId xmlns:p14="http://schemas.microsoft.com/office/powerpoint/2010/main" val="905286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l" rtl="0">
              <a:spcBef>
                <a:spcPts val="0"/>
              </a:spcBef>
              <a:spcAft>
                <a:spcPts val="0"/>
              </a:spcAft>
              <a:buNone/>
            </a:pPr>
            <a:r>
              <a:rPr lang="ja-JP" altLang="en-US" dirty="0" smtClean="0"/>
              <a:t>こんな時、積極的に取り入れたいのが「後輩を褒める」という行動。これは、相手の貢献や役立ちを可視化するものです。</a:t>
            </a:r>
            <a:endParaRPr lang="en-US" altLang="ja-JP" dirty="0" smtClean="0"/>
          </a:p>
          <a:p>
            <a:pPr marL="0" lvl="0" indent="0" algn="l" rtl="0">
              <a:spcBef>
                <a:spcPts val="0"/>
              </a:spcBef>
              <a:spcAft>
                <a:spcPts val="0"/>
              </a:spcAft>
              <a:buNone/>
            </a:pPr>
            <a:r>
              <a:rPr lang="ja-JP" altLang="en-US" dirty="0" smtClean="0"/>
              <a:t>ちょっとしたことでも気づいて褒め、周囲の人やあなたが助かっていることを示してあげましょう。</a:t>
            </a:r>
            <a:endParaRPr lang="en-US" altLang="ja-JP" dirty="0" smtClean="0"/>
          </a:p>
        </p:txBody>
      </p:sp>
      <p:sp>
        <p:nvSpPr>
          <p:cNvPr id="4" name="スライド番号プレースホルダー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ja-JP" sz="1200" b="0" i="0" u="none" strike="noStrike" cap="none" smtClean="0">
                <a:solidFill>
                  <a:schemeClr val="dk1"/>
                </a:solidFill>
                <a:latin typeface="Calibri"/>
                <a:ea typeface="Calibri"/>
                <a:cs typeface="Calibri"/>
                <a:sym typeface="Calibri"/>
              </a:rPr>
              <a:t>7</a:t>
            </a:fld>
            <a:endParaRPr lang="ja-JP"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575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21: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仕事をするときには、</a:t>
            </a:r>
            <a:r>
              <a:rPr lang="en-US" altLang="ja-JP" dirty="0" smtClean="0"/>
              <a:t>will</a:t>
            </a:r>
            <a:r>
              <a:rPr lang="ja-JP" altLang="en-US" dirty="0" smtClean="0"/>
              <a:t>・働く上での目標、</a:t>
            </a:r>
            <a:r>
              <a:rPr lang="en-US" altLang="ja-JP" dirty="0" smtClean="0"/>
              <a:t>can</a:t>
            </a:r>
            <a:r>
              <a:rPr lang="ja-JP" altLang="en-US" dirty="0" smtClean="0"/>
              <a:t>・自分にできること、</a:t>
            </a:r>
            <a:r>
              <a:rPr lang="en-US" altLang="ja-JP" dirty="0" smtClean="0"/>
              <a:t>must</a:t>
            </a:r>
            <a:r>
              <a:rPr lang="ja-JP" altLang="en-US" dirty="0" smtClean="0"/>
              <a:t>・日々のすべきことの３つのベクトルがあるといいます。</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このなかで、</a:t>
            </a:r>
            <a:r>
              <a:rPr lang="ja-JP" altLang="ja-JP" dirty="0" smtClean="0"/>
              <a:t>後輩の成長</a:t>
            </a:r>
            <a:r>
              <a:rPr lang="ja-JP" altLang="en-US" dirty="0" smtClean="0"/>
              <a:t>を示すのは</a:t>
            </a:r>
            <a:r>
              <a:rPr lang="ja-JP" altLang="ja-JP" dirty="0" smtClean="0"/>
              <a:t>、</a:t>
            </a:r>
            <a:r>
              <a:rPr lang="ja-JP" altLang="en-US" dirty="0" smtClean="0"/>
              <a:t>「</a:t>
            </a:r>
            <a:r>
              <a:rPr lang="ja-JP" altLang="ja-JP" dirty="0" smtClean="0"/>
              <a:t>できること</a:t>
            </a:r>
            <a:r>
              <a:rPr lang="ja-JP" altLang="en-US" dirty="0" smtClean="0"/>
              <a:t>・</a:t>
            </a:r>
            <a:r>
              <a:rPr lang="en-US" altLang="ja-JP" dirty="0" smtClean="0"/>
              <a:t>can</a:t>
            </a:r>
            <a:r>
              <a:rPr lang="ja-JP" altLang="en-US" dirty="0" smtClean="0"/>
              <a:t>」</a:t>
            </a:r>
            <a:r>
              <a:rPr lang="ja-JP" altLang="ja-JP" dirty="0" smtClean="0"/>
              <a:t>が増え</a:t>
            </a:r>
            <a:r>
              <a:rPr lang="ja-JP" altLang="en-US" dirty="0" smtClean="0"/>
              <a:t>ていくことです</a:t>
            </a:r>
            <a:r>
              <a:rPr lang="ja-JP" altLang="ja-JP" dirty="0" smtClean="0"/>
              <a:t>。</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しかし、毎日の業務についていくのに必死な後輩は、</a:t>
            </a:r>
            <a:r>
              <a:rPr lang="en-US" altLang="ja-JP" dirty="0" smtClean="0"/>
              <a:t>Will</a:t>
            </a:r>
            <a:r>
              <a:rPr lang="ja-JP" altLang="en-US" dirty="0" smtClean="0"/>
              <a:t>や</a:t>
            </a:r>
            <a:r>
              <a:rPr lang="en-US" altLang="ja-JP" dirty="0" smtClean="0"/>
              <a:t>Must</a:t>
            </a:r>
            <a:r>
              <a:rPr lang="ja-JP" altLang="en-US" dirty="0" smtClean="0"/>
              <a:t>を意識するので精一杯、</a:t>
            </a:r>
            <a:r>
              <a:rPr lang="en-US" altLang="ja-JP" dirty="0" smtClean="0"/>
              <a:t>can</a:t>
            </a:r>
            <a:r>
              <a:rPr lang="ja-JP" altLang="en-US" dirty="0" smtClean="0"/>
              <a:t>が増えていることには気がつかないということがよくあります。</a:t>
            </a:r>
            <a:endParaRPr lang="en-US" altLang="ja-JP" dirty="0" smtClean="0"/>
          </a:p>
        </p:txBody>
      </p:sp>
      <p:sp>
        <p:nvSpPr>
          <p:cNvPr id="319" name="Google Shape;319;p21: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8</a:t>
            </a:fld>
            <a:endParaRPr/>
          </a:p>
        </p:txBody>
      </p:sp>
    </p:spTree>
    <p:extLst>
      <p:ext uri="{BB962C8B-B14F-4D97-AF65-F5344CB8AC3E}">
        <p14:creationId xmlns:p14="http://schemas.microsoft.com/office/powerpoint/2010/main" val="437205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lvl="0" indent="0" algn="l" rtl="0">
              <a:spcBef>
                <a:spcPts val="0"/>
              </a:spcBef>
              <a:spcAft>
                <a:spcPts val="0"/>
              </a:spcAft>
              <a:buNone/>
            </a:pPr>
            <a:r>
              <a:rPr lang="ja-JP" altLang="en-US" dirty="0" smtClean="0"/>
              <a:t>以前よりもできることが増えている、つまり自分が成長したことに気がつけば、それは後輩にとっての「自信」につながるでしょう。</a:t>
            </a:r>
            <a:endParaRPr lang="en-US" altLang="ja-JP" dirty="0" smtClean="0"/>
          </a:p>
          <a:p>
            <a:pPr marL="0" lvl="0" indent="0" algn="l" rtl="0">
              <a:spcBef>
                <a:spcPts val="0"/>
              </a:spcBef>
              <a:spcAft>
                <a:spcPts val="0"/>
              </a:spcAft>
              <a:buNone/>
            </a:pPr>
            <a:r>
              <a:rPr lang="ja-JP" altLang="en-US" dirty="0" smtClean="0"/>
              <a:t>自信は仕事のモチベーションを向上させるだけでなく、「ここにいていいんだ」という安心感も生み出すものですので、</a:t>
            </a:r>
            <a:endParaRPr lang="en-US" altLang="ja-JP" dirty="0" smtClean="0"/>
          </a:p>
          <a:p>
            <a:pPr marL="0" lvl="0" indent="0" algn="l" rtl="0">
              <a:spcBef>
                <a:spcPts val="0"/>
              </a:spcBef>
              <a:spcAft>
                <a:spcPts val="0"/>
              </a:spcAft>
              <a:buNone/>
            </a:pPr>
            <a:r>
              <a:rPr lang="ja-JP" altLang="en-US" dirty="0" smtClean="0"/>
              <a:t>積極的に「上達したね」、「前より仕事が早くなったね」</a:t>
            </a:r>
            <a:r>
              <a:rPr lang="ja-JP" altLang="ja-JP" dirty="0" smtClean="0"/>
              <a:t>と</a:t>
            </a:r>
            <a:r>
              <a:rPr lang="ja-JP" altLang="en-US" dirty="0" smtClean="0"/>
              <a:t>言語化してあげましょう。</a:t>
            </a:r>
            <a:endParaRPr lang="en-US" altLang="ja-JP" dirty="0" smtClean="0"/>
          </a:p>
        </p:txBody>
      </p:sp>
      <p:sp>
        <p:nvSpPr>
          <p:cNvPr id="4" name="スライド番号プレースホルダー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altLang="ja-JP" sz="1200" b="0" i="0" u="none" strike="noStrike" cap="none" smtClean="0">
                <a:solidFill>
                  <a:schemeClr val="dk1"/>
                </a:solidFill>
                <a:latin typeface="Calibri"/>
                <a:ea typeface="Calibri"/>
                <a:cs typeface="Calibri"/>
                <a:sym typeface="Calibri"/>
              </a:rPr>
              <a:t>9</a:t>
            </a:fld>
            <a:endParaRPr lang="ja-JP"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5142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3: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23: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dirty="0"/>
              <a:t>では、</a:t>
            </a:r>
            <a:r>
              <a:rPr lang="ja-JP" dirty="0" smtClean="0"/>
              <a:t>具体的</a:t>
            </a:r>
            <a:r>
              <a:rPr lang="ja-JP" altLang="en-US" dirty="0" smtClean="0"/>
              <a:t>な褒め方の</a:t>
            </a:r>
            <a:r>
              <a:rPr lang="ja-JP" dirty="0" smtClean="0"/>
              <a:t>ポイント</a:t>
            </a:r>
            <a:r>
              <a:rPr lang="ja-JP" altLang="en-US" dirty="0" smtClean="0"/>
              <a:t>をお伝えします</a:t>
            </a:r>
            <a:r>
              <a:rPr lang="ja-JP" dirty="0" smtClean="0"/>
              <a:t>。</a:t>
            </a:r>
            <a:endParaRPr lang="en-US" altLang="ja-JP" dirty="0" smtClean="0"/>
          </a:p>
          <a:p>
            <a:pPr marL="0" lvl="0" indent="0" algn="l" rtl="0">
              <a:spcBef>
                <a:spcPts val="0"/>
              </a:spcBef>
              <a:spcAft>
                <a:spcPts val="0"/>
              </a:spcAft>
              <a:buNone/>
            </a:pPr>
            <a:r>
              <a:rPr lang="ja-JP" altLang="en-US" dirty="0" smtClean="0"/>
              <a:t>・</a:t>
            </a:r>
            <a:r>
              <a:rPr lang="ja-JP" dirty="0" smtClean="0"/>
              <a:t>その場</a:t>
            </a:r>
            <a:r>
              <a:rPr lang="ja-JP" dirty="0"/>
              <a:t>で</a:t>
            </a:r>
            <a:r>
              <a:rPr lang="ja-JP" dirty="0" smtClean="0"/>
              <a:t>褒める。</a:t>
            </a:r>
            <a:endParaRPr lang="en-US" altLang="ja-JP" dirty="0" smtClean="0"/>
          </a:p>
          <a:p>
            <a:pPr marL="0" lvl="0" indent="0" algn="l" rtl="0">
              <a:spcBef>
                <a:spcPts val="0"/>
              </a:spcBef>
              <a:spcAft>
                <a:spcPts val="0"/>
              </a:spcAft>
              <a:buNone/>
            </a:pPr>
            <a:r>
              <a:rPr lang="ja-JP" altLang="en-US" dirty="0" smtClean="0"/>
              <a:t>・具体的に褒める。</a:t>
            </a:r>
            <a:endParaRPr lang="en-US" altLang="ja-JP" dirty="0" smtClean="0"/>
          </a:p>
          <a:p>
            <a:pPr marL="0" lvl="0" indent="0" algn="l" rtl="0">
              <a:spcBef>
                <a:spcPts val="0"/>
              </a:spcBef>
              <a:spcAft>
                <a:spcPts val="0"/>
              </a:spcAft>
              <a:buNone/>
            </a:pPr>
            <a:r>
              <a:rPr lang="ja-JP" altLang="en-US" dirty="0" smtClean="0"/>
              <a:t>・</a:t>
            </a:r>
            <a:r>
              <a:rPr lang="ja-JP" dirty="0" smtClean="0"/>
              <a:t>小さな</a:t>
            </a:r>
            <a:r>
              <a:rPr lang="ja-JP" dirty="0"/>
              <a:t>ことでも</a:t>
            </a:r>
            <a:r>
              <a:rPr lang="ja-JP" dirty="0" smtClean="0"/>
              <a:t>褒める。</a:t>
            </a:r>
            <a:endParaRPr lang="en-US" altLang="ja-JP" dirty="0" smtClean="0"/>
          </a:p>
          <a:p>
            <a:pPr marL="0" lvl="0" indent="0" algn="l" rtl="0">
              <a:spcBef>
                <a:spcPts val="0"/>
              </a:spcBef>
              <a:spcAft>
                <a:spcPts val="0"/>
              </a:spcAft>
              <a:buNone/>
            </a:pPr>
            <a:r>
              <a:rPr lang="ja-JP" altLang="en-US" dirty="0" smtClean="0"/>
              <a:t>・こまめに</a:t>
            </a:r>
            <a:r>
              <a:rPr lang="ja-JP" dirty="0" smtClean="0"/>
              <a:t>感謝</a:t>
            </a:r>
            <a:r>
              <a:rPr lang="ja-JP" dirty="0"/>
              <a:t>を</a:t>
            </a:r>
            <a:r>
              <a:rPr lang="ja-JP" dirty="0" smtClean="0"/>
              <a:t>伝える。</a:t>
            </a:r>
            <a:endParaRPr lang="en-US" altLang="ja-JP" dirty="0" smtClean="0"/>
          </a:p>
          <a:p>
            <a:pPr marL="0" lvl="0" indent="0" algn="l" rtl="0">
              <a:spcBef>
                <a:spcPts val="0"/>
              </a:spcBef>
              <a:spcAft>
                <a:spcPts val="0"/>
              </a:spcAft>
              <a:buNone/>
            </a:pPr>
            <a:endParaRPr lang="en-US" altLang="ja-JP" dirty="0" smtClean="0"/>
          </a:p>
          <a:p>
            <a:pPr marL="0" lvl="0" indent="0" algn="l" rtl="0">
              <a:spcBef>
                <a:spcPts val="0"/>
              </a:spcBef>
              <a:spcAft>
                <a:spcPts val="0"/>
              </a:spcAft>
              <a:buNone/>
            </a:pPr>
            <a:r>
              <a:rPr lang="ja-JP" dirty="0" smtClean="0"/>
              <a:t>では</a:t>
            </a:r>
            <a:r>
              <a:rPr lang="ja-JP" dirty="0"/>
              <a:t>、詳細を順番に見ていきましょう</a:t>
            </a:r>
            <a:r>
              <a:rPr lang="ja-JP" dirty="0" smtClean="0"/>
              <a:t>。</a:t>
            </a:r>
            <a:endParaRPr dirty="0"/>
          </a:p>
        </p:txBody>
      </p:sp>
      <p:sp>
        <p:nvSpPr>
          <p:cNvPr id="333" name="Google Shape;333;p23: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10</a:t>
            </a:fld>
            <a:endParaRPr/>
          </a:p>
        </p:txBody>
      </p:sp>
    </p:spTree>
    <p:extLst>
      <p:ext uri="{BB962C8B-B14F-4D97-AF65-F5344CB8AC3E}">
        <p14:creationId xmlns:p14="http://schemas.microsoft.com/office/powerpoint/2010/main" val="2285728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4: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4: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tLang="ja-JP" dirty="0" smtClean="0"/>
              <a:t>1</a:t>
            </a:r>
            <a:r>
              <a:rPr lang="ja-JP" altLang="en-US" dirty="0" smtClean="0"/>
              <a:t>つ目は</a:t>
            </a:r>
            <a:r>
              <a:rPr lang="ja-JP" dirty="0" smtClean="0"/>
              <a:t>、</a:t>
            </a:r>
            <a:r>
              <a:rPr lang="ja-JP" dirty="0"/>
              <a:t>その場で</a:t>
            </a:r>
            <a:r>
              <a:rPr lang="ja-JP" dirty="0" smtClean="0"/>
              <a:t>褒める。</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これは、</a:t>
            </a:r>
            <a:r>
              <a:rPr lang="ja-JP" altLang="ja-JP" dirty="0" smtClean="0"/>
              <a:t>時間が経っ</a:t>
            </a:r>
            <a:r>
              <a:rPr lang="ja-JP" altLang="en-US" dirty="0" smtClean="0"/>
              <a:t>てから褒めるより実感が大きく、モチベーションへの好影響が望めるためです</a:t>
            </a:r>
            <a:r>
              <a:rPr lang="ja-JP" altLang="ja-JP" dirty="0" smtClean="0"/>
              <a:t>。</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また、褒める側にとっても</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昨日の対応よかったよ！より、</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午前中の対応よかったよ！より、</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今の対応よかったよ！の方が、記憶が鮮明で具体的なフィードバックが可能です。</a:t>
            </a:r>
            <a:endParaRPr lang="en-US" altLang="ja-JP" dirty="0" smtClean="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dirty="0" smtClean="0"/>
              <a:t>場面によっては、毎回その場で褒めることは難しいかもしれませんが、出来るだけタイムラグがないように意識しましょう。</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ltLang="ja-JP" dirty="0" smtClean="0"/>
          </a:p>
        </p:txBody>
      </p:sp>
      <p:sp>
        <p:nvSpPr>
          <p:cNvPr id="348" name="Google Shape;348;p24: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11</a:t>
            </a:fld>
            <a:endParaRPr/>
          </a:p>
        </p:txBody>
      </p:sp>
    </p:spTree>
    <p:extLst>
      <p:ext uri="{BB962C8B-B14F-4D97-AF65-F5344CB8AC3E}">
        <p14:creationId xmlns:p14="http://schemas.microsoft.com/office/powerpoint/2010/main" val="172039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5:notes"/>
          <p:cNvSpPr txBox="1">
            <a:spLocks noGrp="1"/>
          </p:cNvSpPr>
          <p:nvPr>
            <p:ph type="body" idx="1"/>
          </p:nvPr>
        </p:nvSpPr>
        <p:spPr>
          <a:xfrm>
            <a:off x="990600" y="3257550"/>
            <a:ext cx="79248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褒める際のポイント</a:t>
            </a:r>
            <a:r>
              <a:rPr lang="en-US" altLang="ja-JP" dirty="0" smtClean="0"/>
              <a:t>2</a:t>
            </a:r>
            <a:r>
              <a:rPr lang="ja-JP" altLang="en-US" dirty="0" smtClean="0"/>
              <a:t>つ目は</a:t>
            </a:r>
            <a:r>
              <a:rPr lang="ja-JP" altLang="ja-JP" dirty="0" smtClean="0"/>
              <a:t>、</a:t>
            </a:r>
            <a:r>
              <a:rPr lang="ja-JP" altLang="en-US" dirty="0" smtClean="0"/>
              <a:t>具体的に褒める。</a:t>
            </a:r>
            <a:endParaRPr lang="en-US" altLang="ja-JP" dirty="0" smtClean="0"/>
          </a:p>
          <a:p>
            <a:pPr marL="0" lvl="0" indent="0" algn="l" rtl="0">
              <a:spcBef>
                <a:spcPts val="0"/>
              </a:spcBef>
              <a:spcAft>
                <a:spcPts val="0"/>
              </a:spcAft>
              <a:buNone/>
            </a:pPr>
            <a:r>
              <a:rPr lang="ja-JP" altLang="en-US" dirty="0" smtClean="0"/>
              <a:t>例えば、「あのときのこんな声掛けが良かったよ、患者さんも安心されていたよ」と伝えられれば、</a:t>
            </a:r>
            <a:endParaRPr lang="en-US" altLang="ja-JP" dirty="0" smtClean="0"/>
          </a:p>
          <a:p>
            <a:pPr marL="0" lvl="0" indent="0" algn="l" rtl="0">
              <a:spcBef>
                <a:spcPts val="0"/>
              </a:spcBef>
              <a:spcAft>
                <a:spcPts val="0"/>
              </a:spcAft>
              <a:buNone/>
            </a:pPr>
            <a:r>
              <a:rPr lang="ja-JP" altLang="en-US" dirty="0" smtClean="0"/>
              <a:t>褒められた側は、自分の行動の何が良かったのかを理解でき、継続や工夫もしやすくなるでしょう。</a:t>
            </a:r>
            <a:endParaRPr lang="en-US" altLang="ja-JP" dirty="0" smtClean="0"/>
          </a:p>
          <a:p>
            <a:pPr marL="0" lvl="0" indent="0" algn="l" rtl="0">
              <a:spcBef>
                <a:spcPts val="0"/>
              </a:spcBef>
              <a:spcAft>
                <a:spcPts val="0"/>
              </a:spcAft>
              <a:buNone/>
            </a:pPr>
            <a:r>
              <a:rPr lang="ja-JP" altLang="en-US" dirty="0" smtClean="0"/>
              <a:t>経験値とモチベーションが同時に高まれば、成長スピードも早まります。</a:t>
            </a:r>
            <a:endParaRPr dirty="0"/>
          </a:p>
        </p:txBody>
      </p:sp>
      <p:sp>
        <p:nvSpPr>
          <p:cNvPr id="361" name="Google Shape;361;p25: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3541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6:notes"/>
          <p:cNvSpPr>
            <a:spLocks noGrp="1" noRot="1" noChangeAspect="1"/>
          </p:cNvSpPr>
          <p:nvPr>
            <p:ph type="sldImg" idx="2"/>
          </p:nvPr>
        </p:nvSpPr>
        <p:spPr>
          <a:xfrm>
            <a:off x="2667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6:notes"/>
          <p:cNvSpPr txBox="1">
            <a:spLocks noGrp="1"/>
          </p:cNvSpPr>
          <p:nvPr>
            <p:ph type="body" idx="1"/>
          </p:nvPr>
        </p:nvSpPr>
        <p:spPr>
          <a:xfrm>
            <a:off x="990600" y="3257550"/>
            <a:ext cx="79248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ltLang="en-US" dirty="0" smtClean="0"/>
              <a:t>褒める際のポイント</a:t>
            </a:r>
            <a:r>
              <a:rPr lang="en-US" altLang="ja-JP" dirty="0" smtClean="0"/>
              <a:t>2</a:t>
            </a:r>
            <a:r>
              <a:rPr lang="ja-JP" altLang="en-US" dirty="0" smtClean="0"/>
              <a:t>つ目は</a:t>
            </a:r>
            <a:r>
              <a:rPr lang="ja-JP" dirty="0" smtClean="0"/>
              <a:t>、</a:t>
            </a:r>
            <a:r>
              <a:rPr lang="ja-JP" dirty="0"/>
              <a:t>小さなことでも</a:t>
            </a:r>
            <a:r>
              <a:rPr lang="ja-JP" dirty="0" smtClean="0"/>
              <a:t>褒める。</a:t>
            </a:r>
            <a:endParaRPr lang="en-US" altLang="ja-JP" dirty="0" smtClean="0"/>
          </a:p>
          <a:p>
            <a:pPr marL="0" lvl="0" indent="0" algn="l" rtl="0">
              <a:spcBef>
                <a:spcPts val="0"/>
              </a:spcBef>
              <a:spcAft>
                <a:spcPts val="0"/>
              </a:spcAft>
              <a:buNone/>
            </a:pPr>
            <a:r>
              <a:rPr lang="ja-JP" dirty="0" smtClean="0"/>
              <a:t>例えば、</a:t>
            </a:r>
            <a:r>
              <a:rPr lang="ja-JP" altLang="en-US" dirty="0" smtClean="0"/>
              <a:t>患者さんのご家族とお会いした際に、後輩が「こんにちは！○○さんがお部屋でお待ちですよ」と、気持ちの良い</a:t>
            </a:r>
            <a:r>
              <a:rPr lang="ja-JP" dirty="0" smtClean="0"/>
              <a:t>挨拶</a:t>
            </a:r>
            <a:r>
              <a:rPr lang="ja-JP" altLang="en-US" dirty="0" smtClean="0"/>
              <a:t>をしたとします</a:t>
            </a:r>
            <a:r>
              <a:rPr lang="ja-JP" dirty="0" smtClean="0"/>
              <a:t>。</a:t>
            </a:r>
            <a:endParaRPr dirty="0"/>
          </a:p>
        </p:txBody>
      </p:sp>
      <p:sp>
        <p:nvSpPr>
          <p:cNvPr id="370" name="Google Shape;370;p26:notes"/>
          <p:cNvSpPr txBox="1">
            <a:spLocks noGrp="1"/>
          </p:cNvSpPr>
          <p:nvPr>
            <p:ph type="sldNum" idx="12"/>
          </p:nvPr>
        </p:nvSpPr>
        <p:spPr>
          <a:xfrm>
            <a:off x="5611813" y="6513513"/>
            <a:ext cx="42926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13</a:t>
            </a:fld>
            <a:endParaRPr/>
          </a:p>
        </p:txBody>
      </p:sp>
    </p:spTree>
    <p:extLst>
      <p:ext uri="{BB962C8B-B14F-4D97-AF65-F5344CB8AC3E}">
        <p14:creationId xmlns:p14="http://schemas.microsoft.com/office/powerpoint/2010/main" val="3528508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ベーシックなタイトル スライド">
  <p:cSld name="1_ベーシックなタイトル スライド">
    <p:spTree>
      <p:nvGrpSpPr>
        <p:cNvPr id="1" name="Shape 15"/>
        <p:cNvGrpSpPr/>
        <p:nvPr/>
      </p:nvGrpSpPr>
      <p:grpSpPr>
        <a:xfrm>
          <a:off x="0" y="0"/>
          <a:ext cx="0" cy="0"/>
          <a:chOff x="0" y="0"/>
          <a:chExt cx="0" cy="0"/>
        </a:xfrm>
      </p:grpSpPr>
      <p:sp>
        <p:nvSpPr>
          <p:cNvPr id="16" name="Google Shape;16;p52"/>
          <p:cNvSpPr/>
          <p:nvPr/>
        </p:nvSpPr>
        <p:spPr>
          <a:xfrm>
            <a:off x="0" y="0"/>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b="0" i="0" u="none" strike="noStrike" cap="none">
              <a:solidFill>
                <a:schemeClr val="lt1"/>
              </a:solidFill>
              <a:latin typeface="Arial"/>
              <a:ea typeface="Arial"/>
              <a:cs typeface="Arial"/>
              <a:sym typeface="Arial"/>
            </a:endParaRPr>
          </a:p>
        </p:txBody>
      </p:sp>
      <p:sp>
        <p:nvSpPr>
          <p:cNvPr id="17" name="Google Shape;17;p52"/>
          <p:cNvSpPr txBox="1">
            <a:spLocks noGrp="1"/>
          </p:cNvSpPr>
          <p:nvPr>
            <p:ph type="ctrTitle"/>
          </p:nvPr>
        </p:nvSpPr>
        <p:spPr>
          <a:xfrm>
            <a:off x="468299" y="2728057"/>
            <a:ext cx="10812277" cy="110597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5333"/>
              <a:buFont typeface="Meiryo"/>
              <a:buNone/>
              <a:defRPr sz="53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52"/>
          <p:cNvSpPr/>
          <p:nvPr/>
        </p:nvSpPr>
        <p:spPr>
          <a:xfrm>
            <a:off x="1" y="4149957"/>
            <a:ext cx="9014161" cy="855611"/>
          </a:xfrm>
          <a:custGeom>
            <a:avLst/>
            <a:gdLst/>
            <a:ahLst/>
            <a:cxnLst/>
            <a:rect l="l" t="t" r="r" b="b"/>
            <a:pathLst>
              <a:path w="7591586" h="720080" extrusionOk="0">
                <a:moveTo>
                  <a:pt x="0" y="0"/>
                </a:moveTo>
                <a:lnTo>
                  <a:pt x="7077236" y="0"/>
                </a:lnTo>
                <a:lnTo>
                  <a:pt x="7591586" y="720080"/>
                </a:lnTo>
                <a:lnTo>
                  <a:pt x="0" y="720080"/>
                </a:lnTo>
                <a:lnTo>
                  <a:pt x="0" y="0"/>
                </a:lnTo>
                <a:close/>
              </a:path>
            </a:pathLst>
          </a:custGeom>
          <a:solidFill>
            <a:srgbClr val="1919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b="0" i="0" u="none" strike="noStrike" cap="none">
              <a:solidFill>
                <a:schemeClr val="lt1"/>
              </a:solidFill>
              <a:latin typeface="Arial"/>
              <a:ea typeface="Arial"/>
              <a:cs typeface="Arial"/>
              <a:sym typeface="Arial"/>
            </a:endParaRPr>
          </a:p>
        </p:txBody>
      </p:sp>
      <p:sp>
        <p:nvSpPr>
          <p:cNvPr id="19" name="Google Shape;19;p52"/>
          <p:cNvSpPr txBox="1">
            <a:spLocks noGrp="1"/>
          </p:cNvSpPr>
          <p:nvPr>
            <p:ph type="subTitle" idx="1"/>
          </p:nvPr>
        </p:nvSpPr>
        <p:spPr>
          <a:xfrm>
            <a:off x="468299" y="4364285"/>
            <a:ext cx="7799020" cy="440977"/>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lt1"/>
              </a:buClr>
              <a:buSzPts val="3200"/>
              <a:buNone/>
              <a:defRPr sz="3200">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スライドサイズ参考">
  <p:cSld name="スライドサイズ参考">
    <p:spTree>
      <p:nvGrpSpPr>
        <p:cNvPr id="1" name="Shape 83"/>
        <p:cNvGrpSpPr/>
        <p:nvPr/>
      </p:nvGrpSpPr>
      <p:grpSpPr>
        <a:xfrm>
          <a:off x="0" y="0"/>
          <a:ext cx="0" cy="0"/>
          <a:chOff x="0" y="0"/>
          <a:chExt cx="0" cy="0"/>
        </a:xfrm>
      </p:grpSpPr>
      <p:sp>
        <p:nvSpPr>
          <p:cNvPr id="84" name="Google Shape;84;p63"/>
          <p:cNvSpPr txBox="1">
            <a:spLocks noGrp="1"/>
          </p:cNvSpPr>
          <p:nvPr>
            <p:ph type="title"/>
          </p:nvPr>
        </p:nvSpPr>
        <p:spPr>
          <a:xfrm>
            <a:off x="609600" y="76200"/>
            <a:ext cx="10972800" cy="563563"/>
          </a:xfrm>
          <a:prstGeom prst="rect">
            <a:avLst/>
          </a:prstGeom>
          <a:noFill/>
          <a:ln>
            <a:noFill/>
          </a:ln>
        </p:spPr>
        <p:txBody>
          <a:bodyPr spcFirstLastPara="1" wrap="square" lIns="91425" tIns="45700" rIns="91425" bIns="45700" anchor="ctr" anchorCtr="0">
            <a:noAutofit/>
          </a:bodyPr>
          <a:lstStyle>
            <a:lvl1pPr lvl="0" algn="ctr">
              <a:lnSpc>
                <a:spcPct val="110000"/>
              </a:lnSpc>
              <a:spcBef>
                <a:spcPts val="0"/>
              </a:spcBef>
              <a:spcAft>
                <a:spcPts val="0"/>
              </a:spcAft>
              <a:buClr>
                <a:srgbClr val="404040"/>
              </a:buClr>
              <a:buSzPts val="2400"/>
              <a:buFont typeface="Meiryo"/>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3"/>
          <p:cNvSpPr/>
          <p:nvPr/>
        </p:nvSpPr>
        <p:spPr>
          <a:xfrm>
            <a:off x="0" y="639763"/>
            <a:ext cx="12192000" cy="36512"/>
          </a:xfrm>
          <a:prstGeom prst="rect">
            <a:avLst/>
          </a:prstGeom>
          <a:solidFill>
            <a:srgbClr val="D7D7D7"/>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535">
              <a:solidFill>
                <a:schemeClr val="dk1"/>
              </a:solidFill>
              <a:latin typeface="Arial"/>
              <a:ea typeface="Arial"/>
              <a:cs typeface="Arial"/>
              <a:sym typeface="Arial"/>
            </a:endParaRPr>
          </a:p>
        </p:txBody>
      </p:sp>
      <p:sp>
        <p:nvSpPr>
          <p:cNvPr id="86" name="Google Shape;86;p63"/>
          <p:cNvSpPr txBox="1">
            <a:spLocks noGrp="1"/>
          </p:cNvSpPr>
          <p:nvPr>
            <p:ph type="sldNum" idx="12"/>
          </p:nvPr>
        </p:nvSpPr>
        <p:spPr>
          <a:xfrm>
            <a:off x="9153571" y="6592269"/>
            <a:ext cx="2844800" cy="257113"/>
          </a:xfrm>
          <a:prstGeom prst="rect">
            <a:avLst/>
          </a:prstGeom>
          <a:noFill/>
          <a:ln>
            <a:noFill/>
          </a:ln>
        </p:spPr>
        <p:txBody>
          <a:bodyPr spcFirstLastPara="1" wrap="square" lIns="0" tIns="0" rIns="0" bIns="0" anchor="ctr" anchorCtr="0">
            <a:noAutofit/>
          </a:bodyPr>
          <a:lstStyle>
            <a:lvl1pPr marL="0" lvl="0" indent="0" algn="r">
              <a:spcBef>
                <a:spcPts val="0"/>
              </a:spcBef>
              <a:buNone/>
              <a:defRPr sz="1000" b="1">
                <a:solidFill>
                  <a:srgbClr val="4D4D4D"/>
                </a:solidFill>
                <a:latin typeface="Arial"/>
                <a:ea typeface="Arial"/>
                <a:cs typeface="Arial"/>
                <a:sym typeface="Arial"/>
              </a:defRPr>
            </a:lvl1pPr>
            <a:lvl2pPr marL="0" lvl="1" indent="0" algn="r">
              <a:spcBef>
                <a:spcPts val="0"/>
              </a:spcBef>
              <a:buNone/>
              <a:defRPr sz="1000" b="1">
                <a:solidFill>
                  <a:srgbClr val="4D4D4D"/>
                </a:solidFill>
                <a:latin typeface="Arial"/>
                <a:ea typeface="Arial"/>
                <a:cs typeface="Arial"/>
                <a:sym typeface="Arial"/>
              </a:defRPr>
            </a:lvl2pPr>
            <a:lvl3pPr marL="0" lvl="2" indent="0" algn="r">
              <a:spcBef>
                <a:spcPts val="0"/>
              </a:spcBef>
              <a:buNone/>
              <a:defRPr sz="1000" b="1">
                <a:solidFill>
                  <a:srgbClr val="4D4D4D"/>
                </a:solidFill>
                <a:latin typeface="Arial"/>
                <a:ea typeface="Arial"/>
                <a:cs typeface="Arial"/>
                <a:sym typeface="Arial"/>
              </a:defRPr>
            </a:lvl3pPr>
            <a:lvl4pPr marL="0" lvl="3" indent="0" algn="r">
              <a:spcBef>
                <a:spcPts val="0"/>
              </a:spcBef>
              <a:buNone/>
              <a:defRPr sz="1000" b="1">
                <a:solidFill>
                  <a:srgbClr val="4D4D4D"/>
                </a:solidFill>
                <a:latin typeface="Arial"/>
                <a:ea typeface="Arial"/>
                <a:cs typeface="Arial"/>
                <a:sym typeface="Arial"/>
              </a:defRPr>
            </a:lvl4pPr>
            <a:lvl5pPr marL="0" lvl="4" indent="0" algn="r">
              <a:spcBef>
                <a:spcPts val="0"/>
              </a:spcBef>
              <a:buNone/>
              <a:defRPr sz="1000" b="1">
                <a:solidFill>
                  <a:srgbClr val="4D4D4D"/>
                </a:solidFill>
                <a:latin typeface="Arial"/>
                <a:ea typeface="Arial"/>
                <a:cs typeface="Arial"/>
                <a:sym typeface="Arial"/>
              </a:defRPr>
            </a:lvl5pPr>
            <a:lvl6pPr marL="0" lvl="5" indent="0" algn="r">
              <a:spcBef>
                <a:spcPts val="0"/>
              </a:spcBef>
              <a:buNone/>
              <a:defRPr sz="1000" b="1">
                <a:solidFill>
                  <a:srgbClr val="4D4D4D"/>
                </a:solidFill>
                <a:latin typeface="Arial"/>
                <a:ea typeface="Arial"/>
                <a:cs typeface="Arial"/>
                <a:sym typeface="Arial"/>
              </a:defRPr>
            </a:lvl6pPr>
            <a:lvl7pPr marL="0" lvl="6" indent="0" algn="r">
              <a:spcBef>
                <a:spcPts val="0"/>
              </a:spcBef>
              <a:buNone/>
              <a:defRPr sz="1000" b="1">
                <a:solidFill>
                  <a:srgbClr val="4D4D4D"/>
                </a:solidFill>
                <a:latin typeface="Arial"/>
                <a:ea typeface="Arial"/>
                <a:cs typeface="Arial"/>
                <a:sym typeface="Arial"/>
              </a:defRPr>
            </a:lvl7pPr>
            <a:lvl8pPr marL="0" lvl="7" indent="0" algn="r">
              <a:spcBef>
                <a:spcPts val="0"/>
              </a:spcBef>
              <a:buNone/>
              <a:defRPr sz="1000" b="1">
                <a:solidFill>
                  <a:srgbClr val="4D4D4D"/>
                </a:solidFill>
                <a:latin typeface="Arial"/>
                <a:ea typeface="Arial"/>
                <a:cs typeface="Arial"/>
                <a:sym typeface="Arial"/>
              </a:defRPr>
            </a:lvl8pPr>
            <a:lvl9pPr marL="0" lvl="8" indent="0" algn="r">
              <a:spcBef>
                <a:spcPts val="0"/>
              </a:spcBef>
              <a:buNone/>
              <a:defRPr sz="1000" b="1">
                <a:solidFill>
                  <a:srgbClr val="4D4D4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cxnSp>
        <p:nvCxnSpPr>
          <p:cNvPr id="87" name="Google Shape;87;p63"/>
          <p:cNvCxnSpPr/>
          <p:nvPr/>
        </p:nvCxnSpPr>
        <p:spPr>
          <a:xfrm rot="10800000">
            <a:off x="997363" y="2216"/>
            <a:ext cx="0" cy="6858000"/>
          </a:xfrm>
          <a:prstGeom prst="straightConnector1">
            <a:avLst/>
          </a:prstGeom>
          <a:noFill/>
          <a:ln w="9525" cap="flat" cmpd="sng">
            <a:solidFill>
              <a:schemeClr val="dk2"/>
            </a:solidFill>
            <a:prstDash val="dot"/>
            <a:round/>
            <a:headEnd type="none" w="sm" len="sm"/>
            <a:tailEnd type="none" w="sm" len="sm"/>
          </a:ln>
        </p:spPr>
      </p:cxnSp>
      <p:cxnSp>
        <p:nvCxnSpPr>
          <p:cNvPr id="88" name="Google Shape;88;p63"/>
          <p:cNvCxnSpPr/>
          <p:nvPr/>
        </p:nvCxnSpPr>
        <p:spPr>
          <a:xfrm rot="10800000">
            <a:off x="6092993" y="2216"/>
            <a:ext cx="0" cy="6858000"/>
          </a:xfrm>
          <a:prstGeom prst="straightConnector1">
            <a:avLst/>
          </a:prstGeom>
          <a:noFill/>
          <a:ln w="9525" cap="flat" cmpd="sng">
            <a:solidFill>
              <a:schemeClr val="dk2"/>
            </a:solidFill>
            <a:prstDash val="dot"/>
            <a:round/>
            <a:headEnd type="none" w="sm" len="sm"/>
            <a:tailEnd type="none" w="sm" len="sm"/>
          </a:ln>
        </p:spPr>
      </p:cxnSp>
      <p:cxnSp>
        <p:nvCxnSpPr>
          <p:cNvPr id="89" name="Google Shape;89;p63"/>
          <p:cNvCxnSpPr/>
          <p:nvPr/>
        </p:nvCxnSpPr>
        <p:spPr>
          <a:xfrm rot="10800000">
            <a:off x="4187993" y="2215"/>
            <a:ext cx="0" cy="6858000"/>
          </a:xfrm>
          <a:prstGeom prst="straightConnector1">
            <a:avLst/>
          </a:prstGeom>
          <a:noFill/>
          <a:ln w="9525" cap="flat" cmpd="sng">
            <a:solidFill>
              <a:schemeClr val="dk2"/>
            </a:solidFill>
            <a:prstDash val="dot"/>
            <a:round/>
            <a:headEnd type="none" w="sm" len="sm"/>
            <a:tailEnd type="none" w="sm" len="sm"/>
          </a:ln>
        </p:spPr>
      </p:cxnSp>
      <p:cxnSp>
        <p:nvCxnSpPr>
          <p:cNvPr id="90" name="Google Shape;90;p63"/>
          <p:cNvCxnSpPr/>
          <p:nvPr/>
        </p:nvCxnSpPr>
        <p:spPr>
          <a:xfrm rot="10800000">
            <a:off x="7986271" y="2216"/>
            <a:ext cx="0" cy="6858000"/>
          </a:xfrm>
          <a:prstGeom prst="straightConnector1">
            <a:avLst/>
          </a:prstGeom>
          <a:noFill/>
          <a:ln w="9525" cap="flat" cmpd="sng">
            <a:solidFill>
              <a:schemeClr val="dk2"/>
            </a:solidFill>
            <a:prstDash val="dot"/>
            <a:round/>
            <a:headEnd type="none" w="sm" len="sm"/>
            <a:tailEnd type="none" w="sm" len="sm"/>
          </a:ln>
        </p:spPr>
      </p:cxnSp>
      <p:cxnSp>
        <p:nvCxnSpPr>
          <p:cNvPr id="91" name="Google Shape;91;p63"/>
          <p:cNvCxnSpPr/>
          <p:nvPr/>
        </p:nvCxnSpPr>
        <p:spPr>
          <a:xfrm rot="10800000">
            <a:off x="11188624" y="2216"/>
            <a:ext cx="0" cy="6858000"/>
          </a:xfrm>
          <a:prstGeom prst="straightConnector1">
            <a:avLst/>
          </a:prstGeom>
          <a:noFill/>
          <a:ln w="9525" cap="flat" cmpd="sng">
            <a:solidFill>
              <a:schemeClr val="dk2"/>
            </a:solidFill>
            <a:prstDash val="dot"/>
            <a:round/>
            <a:headEnd type="none" w="sm" len="sm"/>
            <a:tailEnd type="none" w="sm" len="sm"/>
          </a:ln>
        </p:spPr>
      </p:cxnSp>
      <p:cxnSp>
        <p:nvCxnSpPr>
          <p:cNvPr id="92" name="Google Shape;92;p63"/>
          <p:cNvCxnSpPr/>
          <p:nvPr/>
        </p:nvCxnSpPr>
        <p:spPr>
          <a:xfrm flipH="1">
            <a:off x="-3007" y="658909"/>
            <a:ext cx="12192000" cy="1"/>
          </a:xfrm>
          <a:prstGeom prst="straightConnector1">
            <a:avLst/>
          </a:prstGeom>
          <a:noFill/>
          <a:ln w="9525" cap="flat" cmpd="sng">
            <a:solidFill>
              <a:schemeClr val="dk2"/>
            </a:solidFill>
            <a:prstDash val="dot"/>
            <a:round/>
            <a:headEnd type="none" w="sm" len="sm"/>
            <a:tailEnd type="none" w="sm" len="sm"/>
          </a:ln>
        </p:spPr>
      </p:cxnSp>
      <p:cxnSp>
        <p:nvCxnSpPr>
          <p:cNvPr id="93" name="Google Shape;93;p63"/>
          <p:cNvCxnSpPr/>
          <p:nvPr/>
        </p:nvCxnSpPr>
        <p:spPr>
          <a:xfrm flipH="1">
            <a:off x="-3007" y="1883405"/>
            <a:ext cx="12192000" cy="1"/>
          </a:xfrm>
          <a:prstGeom prst="straightConnector1">
            <a:avLst/>
          </a:prstGeom>
          <a:noFill/>
          <a:ln w="9525" cap="flat" cmpd="sng">
            <a:solidFill>
              <a:schemeClr val="dk2"/>
            </a:solidFill>
            <a:prstDash val="dot"/>
            <a:round/>
            <a:headEnd type="none" w="sm" len="sm"/>
            <a:tailEnd type="none" w="sm" len="sm"/>
          </a:ln>
        </p:spPr>
      </p:cxnSp>
      <p:cxnSp>
        <p:nvCxnSpPr>
          <p:cNvPr id="94" name="Google Shape;94;p63"/>
          <p:cNvCxnSpPr/>
          <p:nvPr/>
        </p:nvCxnSpPr>
        <p:spPr>
          <a:xfrm flipH="1">
            <a:off x="-3007" y="3431217"/>
            <a:ext cx="12192000" cy="1"/>
          </a:xfrm>
          <a:prstGeom prst="straightConnector1">
            <a:avLst/>
          </a:prstGeom>
          <a:noFill/>
          <a:ln w="9525" cap="flat" cmpd="sng">
            <a:solidFill>
              <a:schemeClr val="dk2"/>
            </a:solidFill>
            <a:prstDash val="dot"/>
            <a:round/>
            <a:headEnd type="none" w="sm" len="sm"/>
            <a:tailEnd type="none" w="sm" len="sm"/>
          </a:ln>
        </p:spPr>
      </p:cxnSp>
      <p:cxnSp>
        <p:nvCxnSpPr>
          <p:cNvPr id="95" name="Google Shape;95;p63"/>
          <p:cNvCxnSpPr/>
          <p:nvPr/>
        </p:nvCxnSpPr>
        <p:spPr>
          <a:xfrm flipH="1">
            <a:off x="-19141" y="4979029"/>
            <a:ext cx="12192000" cy="1"/>
          </a:xfrm>
          <a:prstGeom prst="straightConnector1">
            <a:avLst/>
          </a:prstGeom>
          <a:noFill/>
          <a:ln w="9525" cap="flat" cmpd="sng">
            <a:solidFill>
              <a:schemeClr val="dk2"/>
            </a:solidFill>
            <a:prstDash val="dot"/>
            <a:round/>
            <a:headEnd type="none" w="sm" len="sm"/>
            <a:tailEnd type="none" w="sm" len="sm"/>
          </a:ln>
        </p:spPr>
      </p:cxnSp>
      <p:cxnSp>
        <p:nvCxnSpPr>
          <p:cNvPr id="96" name="Google Shape;96;p63"/>
          <p:cNvCxnSpPr/>
          <p:nvPr/>
        </p:nvCxnSpPr>
        <p:spPr>
          <a:xfrm flipH="1">
            <a:off x="-3007" y="6203525"/>
            <a:ext cx="12192000" cy="1"/>
          </a:xfrm>
          <a:prstGeom prst="straightConnector1">
            <a:avLst/>
          </a:prstGeom>
          <a:noFill/>
          <a:ln w="9525" cap="flat" cmpd="sng">
            <a:solidFill>
              <a:schemeClr val="dk2"/>
            </a:solidFill>
            <a:prstDash val="dot"/>
            <a:round/>
            <a:headEnd type="none" w="sm" len="sm"/>
            <a:tailEnd type="none" w="sm" len="sm"/>
          </a:ln>
        </p:spPr>
      </p:cxnSp>
      <p:sp>
        <p:nvSpPr>
          <p:cNvPr id="97" name="Google Shape;97;p63"/>
          <p:cNvSpPr/>
          <p:nvPr/>
        </p:nvSpPr>
        <p:spPr>
          <a:xfrm>
            <a:off x="6137229" y="3251198"/>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Meiryo"/>
                <a:ea typeface="Meiryo"/>
                <a:cs typeface="Meiryo"/>
                <a:sym typeface="Meiryo"/>
              </a:rPr>
              <a:t>0cm</a:t>
            </a:r>
            <a:endParaRPr sz="1600">
              <a:solidFill>
                <a:schemeClr val="dk2"/>
              </a:solidFill>
              <a:latin typeface="Meiryo"/>
              <a:ea typeface="Meiryo"/>
              <a:cs typeface="Meiryo"/>
              <a:sym typeface="Meiryo"/>
            </a:endParaRPr>
          </a:p>
        </p:txBody>
      </p:sp>
      <p:sp>
        <p:nvSpPr>
          <p:cNvPr id="98" name="Google Shape;98;p63"/>
          <p:cNvSpPr/>
          <p:nvPr/>
        </p:nvSpPr>
        <p:spPr>
          <a:xfrm>
            <a:off x="6137305" y="1717496"/>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4.30cm</a:t>
            </a:r>
            <a:endParaRPr sz="1600">
              <a:solidFill>
                <a:schemeClr val="dk2"/>
              </a:solidFill>
              <a:latin typeface="Arial"/>
              <a:ea typeface="Arial"/>
              <a:cs typeface="Arial"/>
              <a:sym typeface="Arial"/>
            </a:endParaRPr>
          </a:p>
        </p:txBody>
      </p:sp>
      <p:sp>
        <p:nvSpPr>
          <p:cNvPr id="99" name="Google Shape;99;p63"/>
          <p:cNvSpPr/>
          <p:nvPr/>
        </p:nvSpPr>
        <p:spPr>
          <a:xfrm>
            <a:off x="288040" y="3566156"/>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11.50cm</a:t>
            </a:r>
            <a:endParaRPr sz="1600">
              <a:solidFill>
                <a:schemeClr val="dk2"/>
              </a:solidFill>
              <a:latin typeface="Arial"/>
              <a:ea typeface="Arial"/>
              <a:cs typeface="Arial"/>
              <a:sym typeface="Arial"/>
            </a:endParaRPr>
          </a:p>
        </p:txBody>
      </p:sp>
      <p:sp>
        <p:nvSpPr>
          <p:cNvPr id="100" name="Google Shape;100;p63"/>
          <p:cNvSpPr/>
          <p:nvPr/>
        </p:nvSpPr>
        <p:spPr>
          <a:xfrm>
            <a:off x="6137305" y="6023506"/>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7.70cm</a:t>
            </a:r>
            <a:endParaRPr sz="1600">
              <a:solidFill>
                <a:schemeClr val="dk2"/>
              </a:solidFill>
              <a:latin typeface="Arial"/>
              <a:ea typeface="Arial"/>
              <a:cs typeface="Arial"/>
              <a:sym typeface="Arial"/>
            </a:endParaRPr>
          </a:p>
        </p:txBody>
      </p:sp>
      <p:sp>
        <p:nvSpPr>
          <p:cNvPr id="101" name="Google Shape;101;p63"/>
          <p:cNvSpPr/>
          <p:nvPr/>
        </p:nvSpPr>
        <p:spPr>
          <a:xfrm>
            <a:off x="6137305" y="471109"/>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7.70cm</a:t>
            </a:r>
            <a:endParaRPr sz="1600">
              <a:solidFill>
                <a:schemeClr val="dk2"/>
              </a:solidFill>
              <a:latin typeface="Arial"/>
              <a:ea typeface="Arial"/>
              <a:cs typeface="Arial"/>
              <a:sym typeface="Arial"/>
            </a:endParaRPr>
          </a:p>
        </p:txBody>
      </p:sp>
      <p:sp>
        <p:nvSpPr>
          <p:cNvPr id="102" name="Google Shape;102;p63"/>
          <p:cNvSpPr/>
          <p:nvPr/>
        </p:nvSpPr>
        <p:spPr>
          <a:xfrm>
            <a:off x="3478549" y="3575234"/>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4.30cm</a:t>
            </a:r>
            <a:endParaRPr sz="1600">
              <a:solidFill>
                <a:schemeClr val="dk2"/>
              </a:solidFill>
              <a:latin typeface="Arial"/>
              <a:ea typeface="Arial"/>
              <a:cs typeface="Arial"/>
              <a:sym typeface="Arial"/>
            </a:endParaRPr>
          </a:p>
        </p:txBody>
      </p:sp>
      <p:sp>
        <p:nvSpPr>
          <p:cNvPr id="103" name="Google Shape;103;p63"/>
          <p:cNvSpPr/>
          <p:nvPr/>
        </p:nvSpPr>
        <p:spPr>
          <a:xfrm>
            <a:off x="5383992" y="3567453"/>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0cm</a:t>
            </a:r>
            <a:endParaRPr sz="1600">
              <a:solidFill>
                <a:schemeClr val="dk2"/>
              </a:solidFill>
              <a:latin typeface="Arial"/>
              <a:ea typeface="Arial"/>
              <a:cs typeface="Arial"/>
              <a:sym typeface="Arial"/>
            </a:endParaRPr>
          </a:p>
        </p:txBody>
      </p:sp>
      <p:sp>
        <p:nvSpPr>
          <p:cNvPr id="104" name="Google Shape;104;p63"/>
          <p:cNvSpPr/>
          <p:nvPr/>
        </p:nvSpPr>
        <p:spPr>
          <a:xfrm>
            <a:off x="7289433" y="3567453"/>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4.30cm</a:t>
            </a:r>
            <a:endParaRPr sz="1600">
              <a:solidFill>
                <a:schemeClr val="dk2"/>
              </a:solidFill>
              <a:latin typeface="Arial"/>
              <a:ea typeface="Arial"/>
              <a:cs typeface="Arial"/>
              <a:sym typeface="Arial"/>
            </a:endParaRPr>
          </a:p>
        </p:txBody>
      </p:sp>
      <p:sp>
        <p:nvSpPr>
          <p:cNvPr id="105" name="Google Shape;105;p63"/>
          <p:cNvSpPr/>
          <p:nvPr/>
        </p:nvSpPr>
        <p:spPr>
          <a:xfrm>
            <a:off x="10479943" y="3567453"/>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11.50cm</a:t>
            </a:r>
            <a:endParaRPr sz="1600">
              <a:solidFill>
                <a:schemeClr val="dk2"/>
              </a:solidFill>
              <a:latin typeface="Arial"/>
              <a:ea typeface="Arial"/>
              <a:cs typeface="Arial"/>
              <a:sym typeface="Arial"/>
            </a:endParaRPr>
          </a:p>
        </p:txBody>
      </p:sp>
      <p:sp>
        <p:nvSpPr>
          <p:cNvPr id="106" name="Google Shape;106;p63"/>
          <p:cNvSpPr/>
          <p:nvPr/>
        </p:nvSpPr>
        <p:spPr>
          <a:xfrm>
            <a:off x="6137305" y="4827593"/>
            <a:ext cx="1418080" cy="331817"/>
          </a:xfrm>
          <a:prstGeom prst="roundRect">
            <a:avLst>
              <a:gd name="adj" fmla="val 0"/>
            </a:avLst>
          </a:prstGeom>
          <a:solidFill>
            <a:srgbClr val="FFFFFF"/>
          </a:solidFill>
          <a:ln>
            <a:noFill/>
          </a:ln>
        </p:spPr>
        <p:txBody>
          <a:bodyPr spcFirstLastPara="1" wrap="square" lIns="0" tIns="36000" rIns="0" bIns="0" anchor="t" anchorCtr="0">
            <a:spAutoFit/>
          </a:bodyPr>
          <a:lstStyle/>
          <a:p>
            <a:pPr marL="0" marR="0" lvl="0" indent="0" algn="ctr" rtl="0">
              <a:lnSpc>
                <a:spcPct val="120000"/>
              </a:lnSpc>
              <a:spcBef>
                <a:spcPts val="0"/>
              </a:spcBef>
              <a:spcAft>
                <a:spcPts val="0"/>
              </a:spcAft>
              <a:buNone/>
            </a:pPr>
            <a:r>
              <a:rPr lang="ja-JP" sz="1600">
                <a:solidFill>
                  <a:schemeClr val="dk2"/>
                </a:solidFill>
                <a:latin typeface="Arial"/>
                <a:ea typeface="Arial"/>
                <a:cs typeface="Arial"/>
                <a:sym typeface="Arial"/>
              </a:rPr>
              <a:t>4.30cm</a:t>
            </a:r>
            <a:endParaRPr sz="1600">
              <a:solidFill>
                <a:schemeClr val="dk2"/>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34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カラースケール参考">
  <p:cSld name="カラースケール参考">
    <p:spTree>
      <p:nvGrpSpPr>
        <p:cNvPr id="1" name="Shape 107"/>
        <p:cNvGrpSpPr/>
        <p:nvPr/>
      </p:nvGrpSpPr>
      <p:grpSpPr>
        <a:xfrm>
          <a:off x="0" y="0"/>
          <a:ext cx="0" cy="0"/>
          <a:chOff x="0" y="0"/>
          <a:chExt cx="0" cy="0"/>
        </a:xfrm>
      </p:grpSpPr>
      <p:sp>
        <p:nvSpPr>
          <p:cNvPr id="108" name="Google Shape;108;p64"/>
          <p:cNvSpPr txBox="1">
            <a:spLocks noGrp="1"/>
          </p:cNvSpPr>
          <p:nvPr>
            <p:ph type="title"/>
          </p:nvPr>
        </p:nvSpPr>
        <p:spPr>
          <a:xfrm>
            <a:off x="609600" y="274637"/>
            <a:ext cx="10972800" cy="563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424242"/>
              </a:buClr>
              <a:buSzPts val="3600"/>
              <a:buFont typeface="Meiryo"/>
              <a:buNone/>
              <a:defRPr>
                <a:solidFill>
                  <a:srgbClr val="42424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64"/>
          <p:cNvSpPr/>
          <p:nvPr/>
        </p:nvSpPr>
        <p:spPr>
          <a:xfrm>
            <a:off x="1001184" y="1381544"/>
            <a:ext cx="1008000" cy="1008000"/>
          </a:xfrm>
          <a:prstGeom prst="rect">
            <a:avLst/>
          </a:prstGeom>
          <a:solidFill>
            <a:srgbClr val="1B80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0" name="Google Shape;110;p64"/>
          <p:cNvSpPr/>
          <p:nvPr/>
        </p:nvSpPr>
        <p:spPr>
          <a:xfrm>
            <a:off x="6104769" y="1381544"/>
            <a:ext cx="1008000" cy="1008000"/>
          </a:xfrm>
          <a:prstGeom prst="rect">
            <a:avLst/>
          </a:prstGeom>
          <a:solidFill>
            <a:srgbClr val="AB28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1" name="Google Shape;111;p64"/>
          <p:cNvSpPr/>
          <p:nvPr/>
        </p:nvSpPr>
        <p:spPr>
          <a:xfrm>
            <a:off x="6113035" y="2585404"/>
            <a:ext cx="1008000" cy="1008000"/>
          </a:xfrm>
          <a:prstGeom prst="rect">
            <a:avLst/>
          </a:prstGeom>
          <a:solidFill>
            <a:srgbClr val="D629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2" name="Google Shape;112;p64"/>
          <p:cNvSpPr/>
          <p:nvPr/>
        </p:nvSpPr>
        <p:spPr>
          <a:xfrm>
            <a:off x="6096000" y="3789264"/>
            <a:ext cx="1008000" cy="1008000"/>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3" name="Google Shape;113;p64"/>
          <p:cNvSpPr/>
          <p:nvPr/>
        </p:nvSpPr>
        <p:spPr>
          <a:xfrm>
            <a:off x="1001184" y="2585404"/>
            <a:ext cx="1008000" cy="1008000"/>
          </a:xfrm>
          <a:prstGeom prst="rect">
            <a:avLst/>
          </a:prstGeom>
          <a:solidFill>
            <a:srgbClr val="1994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4" name="Google Shape;114;p64"/>
          <p:cNvSpPr/>
          <p:nvPr/>
        </p:nvSpPr>
        <p:spPr>
          <a:xfrm>
            <a:off x="1022455" y="3789264"/>
            <a:ext cx="1008000" cy="1008000"/>
          </a:xfrm>
          <a:prstGeom prst="rect">
            <a:avLst/>
          </a:prstGeom>
          <a:solidFill>
            <a:srgbClr val="1A903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115" name="Google Shape;115;p64"/>
          <p:cNvSpPr/>
          <p:nvPr/>
        </p:nvSpPr>
        <p:spPr>
          <a:xfrm>
            <a:off x="1997013" y="1608924"/>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27 G 128 B 191</a:t>
            </a:r>
            <a:endParaRPr/>
          </a:p>
          <a:p>
            <a:pPr marL="0" marR="0" lvl="0" indent="0" algn="l" rtl="0">
              <a:spcBef>
                <a:spcPts val="0"/>
              </a:spcBef>
              <a:spcAft>
                <a:spcPts val="0"/>
              </a:spcAft>
              <a:buNone/>
            </a:pPr>
            <a:r>
              <a:rPr lang="ja-JP" sz="2400">
                <a:solidFill>
                  <a:srgbClr val="191919"/>
                </a:solidFill>
                <a:latin typeface="Arial"/>
                <a:ea typeface="Arial"/>
                <a:cs typeface="Arial"/>
                <a:sym typeface="Arial"/>
              </a:rPr>
              <a:t>1B80BF</a:t>
            </a:r>
            <a:endParaRPr sz="2400">
              <a:solidFill>
                <a:srgbClr val="191919"/>
              </a:solidFill>
              <a:latin typeface="Arial"/>
              <a:ea typeface="Arial"/>
              <a:cs typeface="Arial"/>
              <a:sym typeface="Arial"/>
            </a:endParaRPr>
          </a:p>
        </p:txBody>
      </p:sp>
      <p:sp>
        <p:nvSpPr>
          <p:cNvPr id="116" name="Google Shape;116;p64"/>
          <p:cNvSpPr/>
          <p:nvPr/>
        </p:nvSpPr>
        <p:spPr>
          <a:xfrm>
            <a:off x="10227081" y="3564440"/>
            <a:ext cx="809481" cy="809481"/>
          </a:xfrm>
          <a:prstGeom prst="ellipse">
            <a:avLst/>
          </a:prstGeom>
          <a:solidFill>
            <a:schemeClr val="accent5"/>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r>
              <a:rPr lang="ja-JP" sz="1467">
                <a:solidFill>
                  <a:schemeClr val="lt1"/>
                </a:solidFill>
                <a:latin typeface="Arial"/>
                <a:ea typeface="Arial"/>
                <a:cs typeface="Arial"/>
                <a:sym typeface="Arial"/>
              </a:rPr>
              <a:t>119</a:t>
            </a:r>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189</a:t>
            </a:r>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217</a:t>
            </a:r>
            <a:endParaRPr sz="1467">
              <a:solidFill>
                <a:schemeClr val="lt1"/>
              </a:solidFill>
              <a:latin typeface="Arial"/>
              <a:ea typeface="Arial"/>
              <a:cs typeface="Arial"/>
              <a:sym typeface="Arial"/>
            </a:endParaRPr>
          </a:p>
        </p:txBody>
      </p:sp>
      <p:sp>
        <p:nvSpPr>
          <p:cNvPr id="117" name="Google Shape;117;p64"/>
          <p:cNvSpPr/>
          <p:nvPr/>
        </p:nvSpPr>
        <p:spPr>
          <a:xfrm>
            <a:off x="10227081" y="2604565"/>
            <a:ext cx="809481" cy="809481"/>
          </a:xfrm>
          <a:prstGeom prst="ellipse">
            <a:avLst/>
          </a:prstGeom>
          <a:solidFill>
            <a:schemeClr val="accent6"/>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r>
              <a:rPr lang="ja-JP" sz="1467">
                <a:solidFill>
                  <a:schemeClr val="lt1"/>
                </a:solidFill>
                <a:latin typeface="Arial"/>
                <a:ea typeface="Arial"/>
                <a:cs typeface="Arial"/>
                <a:sym typeface="Arial"/>
              </a:rPr>
              <a:t>4</a:t>
            </a:r>
            <a:endParaRPr sz="1467">
              <a:solidFill>
                <a:schemeClr val="lt1"/>
              </a:solidFill>
              <a:latin typeface="Arial"/>
              <a:ea typeface="Arial"/>
              <a:cs typeface="Arial"/>
              <a:sym typeface="Arial"/>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191</a:t>
            </a:r>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191</a:t>
            </a:r>
            <a:endParaRPr sz="1467">
              <a:solidFill>
                <a:schemeClr val="lt1"/>
              </a:solidFill>
              <a:latin typeface="Arial"/>
              <a:ea typeface="Arial"/>
              <a:cs typeface="Arial"/>
              <a:sym typeface="Arial"/>
            </a:endParaRPr>
          </a:p>
        </p:txBody>
      </p:sp>
      <p:sp>
        <p:nvSpPr>
          <p:cNvPr id="118" name="Google Shape;118;p64"/>
          <p:cNvSpPr/>
          <p:nvPr/>
        </p:nvSpPr>
        <p:spPr>
          <a:xfrm>
            <a:off x="10227081" y="1604798"/>
            <a:ext cx="809481" cy="809481"/>
          </a:xfrm>
          <a:prstGeom prst="ellipse">
            <a:avLst/>
          </a:prstGeom>
          <a:solidFill>
            <a:srgbClr val="1F497D"/>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r>
              <a:rPr lang="ja-JP" sz="1467">
                <a:solidFill>
                  <a:schemeClr val="lt1"/>
                </a:solidFill>
                <a:latin typeface="Arial"/>
                <a:ea typeface="Arial"/>
                <a:cs typeface="Arial"/>
                <a:sym typeface="Arial"/>
              </a:rPr>
              <a:t>31</a:t>
            </a:r>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73</a:t>
            </a:r>
            <a:endParaRPr/>
          </a:p>
          <a:p>
            <a:pPr marL="0" marR="0" lvl="0" indent="0" algn="ctr" rtl="0">
              <a:spcBef>
                <a:spcPts val="0"/>
              </a:spcBef>
              <a:spcAft>
                <a:spcPts val="0"/>
              </a:spcAft>
              <a:buNone/>
            </a:pPr>
            <a:r>
              <a:rPr lang="ja-JP" sz="1467">
                <a:solidFill>
                  <a:schemeClr val="lt1"/>
                </a:solidFill>
                <a:latin typeface="Arial"/>
                <a:ea typeface="Arial"/>
                <a:cs typeface="Arial"/>
                <a:sym typeface="Arial"/>
              </a:rPr>
              <a:t>125</a:t>
            </a:r>
            <a:endParaRPr sz="1467">
              <a:solidFill>
                <a:schemeClr val="lt1"/>
              </a:solidFill>
              <a:latin typeface="Arial"/>
              <a:ea typeface="Arial"/>
              <a:cs typeface="Arial"/>
              <a:sym typeface="Arial"/>
            </a:endParaRPr>
          </a:p>
        </p:txBody>
      </p:sp>
      <p:sp>
        <p:nvSpPr>
          <p:cNvPr id="119" name="Google Shape;119;p64"/>
          <p:cNvSpPr/>
          <p:nvPr/>
        </p:nvSpPr>
        <p:spPr>
          <a:xfrm>
            <a:off x="1997013" y="2779052"/>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25 G 148 B 198</a:t>
            </a:r>
            <a:endParaRPr/>
          </a:p>
          <a:p>
            <a:pPr marL="0" marR="0" lvl="0" indent="0" algn="l" rtl="0">
              <a:spcBef>
                <a:spcPts val="0"/>
              </a:spcBef>
              <a:spcAft>
                <a:spcPts val="0"/>
              </a:spcAft>
              <a:buNone/>
            </a:pPr>
            <a:r>
              <a:rPr lang="ja-JP" sz="2400">
                <a:solidFill>
                  <a:srgbClr val="191919"/>
                </a:solidFill>
                <a:latin typeface="Arial"/>
                <a:ea typeface="Arial"/>
                <a:cs typeface="Arial"/>
                <a:sym typeface="Arial"/>
              </a:rPr>
              <a:t>1994C6</a:t>
            </a:r>
            <a:endParaRPr sz="2400">
              <a:solidFill>
                <a:srgbClr val="191919"/>
              </a:solidFill>
              <a:latin typeface="Arial"/>
              <a:ea typeface="Arial"/>
              <a:cs typeface="Arial"/>
              <a:sym typeface="Arial"/>
            </a:endParaRPr>
          </a:p>
        </p:txBody>
      </p:sp>
      <p:sp>
        <p:nvSpPr>
          <p:cNvPr id="120" name="Google Shape;120;p64"/>
          <p:cNvSpPr/>
          <p:nvPr/>
        </p:nvSpPr>
        <p:spPr>
          <a:xfrm>
            <a:off x="7112769" y="1604798"/>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171 G 40 B 65</a:t>
            </a:r>
            <a:endParaRPr/>
          </a:p>
          <a:p>
            <a:pPr marL="0" marR="0" lvl="0" indent="0" algn="l" rtl="0">
              <a:spcBef>
                <a:spcPts val="0"/>
              </a:spcBef>
              <a:spcAft>
                <a:spcPts val="0"/>
              </a:spcAft>
              <a:buNone/>
            </a:pPr>
            <a:r>
              <a:rPr lang="ja-JP" sz="2400">
                <a:solidFill>
                  <a:srgbClr val="191919"/>
                </a:solidFill>
                <a:latin typeface="Arial"/>
                <a:ea typeface="Arial"/>
                <a:cs typeface="Arial"/>
                <a:sym typeface="Arial"/>
              </a:rPr>
              <a:t>AB2841</a:t>
            </a:r>
            <a:endParaRPr sz="2400">
              <a:solidFill>
                <a:srgbClr val="191919"/>
              </a:solidFill>
              <a:latin typeface="Arial"/>
              <a:ea typeface="Arial"/>
              <a:cs typeface="Arial"/>
              <a:sym typeface="Arial"/>
            </a:endParaRPr>
          </a:p>
        </p:txBody>
      </p:sp>
      <p:sp>
        <p:nvSpPr>
          <p:cNvPr id="121" name="Google Shape;121;p64"/>
          <p:cNvSpPr/>
          <p:nvPr/>
        </p:nvSpPr>
        <p:spPr>
          <a:xfrm>
            <a:off x="7112769" y="2774926"/>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214 G 41 B 88</a:t>
            </a:r>
            <a:endParaRPr/>
          </a:p>
          <a:p>
            <a:pPr marL="0" marR="0" lvl="0" indent="0" algn="l" rtl="0">
              <a:spcBef>
                <a:spcPts val="0"/>
              </a:spcBef>
              <a:spcAft>
                <a:spcPts val="0"/>
              </a:spcAft>
              <a:buNone/>
            </a:pPr>
            <a:r>
              <a:rPr lang="ja-JP" sz="2400">
                <a:solidFill>
                  <a:srgbClr val="191919"/>
                </a:solidFill>
                <a:latin typeface="Arial"/>
                <a:ea typeface="Arial"/>
                <a:cs typeface="Arial"/>
                <a:sym typeface="Arial"/>
              </a:rPr>
              <a:t>D62958</a:t>
            </a:r>
            <a:endParaRPr sz="2400">
              <a:solidFill>
                <a:srgbClr val="191919"/>
              </a:solidFill>
              <a:latin typeface="Arial"/>
              <a:ea typeface="Arial"/>
              <a:cs typeface="Arial"/>
              <a:sym typeface="Arial"/>
            </a:endParaRPr>
          </a:p>
        </p:txBody>
      </p:sp>
      <p:sp>
        <p:nvSpPr>
          <p:cNvPr id="122" name="Google Shape;122;p64"/>
          <p:cNvSpPr/>
          <p:nvPr/>
        </p:nvSpPr>
        <p:spPr>
          <a:xfrm>
            <a:off x="1997013" y="3949180"/>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26 G 144 B 52</a:t>
            </a:r>
            <a:endParaRPr sz="2400">
              <a:solidFill>
                <a:srgbClr val="191919"/>
              </a:solidFill>
              <a:latin typeface="Arial"/>
              <a:ea typeface="Arial"/>
              <a:cs typeface="Arial"/>
              <a:sym typeface="Arial"/>
            </a:endParaRPr>
          </a:p>
          <a:p>
            <a:pPr marL="0" marR="0" lvl="0" indent="0" algn="l" rtl="0">
              <a:spcBef>
                <a:spcPts val="0"/>
              </a:spcBef>
              <a:spcAft>
                <a:spcPts val="0"/>
              </a:spcAft>
              <a:buNone/>
            </a:pPr>
            <a:r>
              <a:rPr lang="ja-JP" sz="2400">
                <a:solidFill>
                  <a:srgbClr val="191919"/>
                </a:solidFill>
                <a:latin typeface="Arial"/>
                <a:ea typeface="Arial"/>
                <a:cs typeface="Arial"/>
                <a:sym typeface="Arial"/>
              </a:rPr>
              <a:t>1A9034</a:t>
            </a:r>
            <a:endParaRPr sz="2400">
              <a:solidFill>
                <a:srgbClr val="191919"/>
              </a:solidFill>
              <a:latin typeface="Arial"/>
              <a:ea typeface="Arial"/>
              <a:cs typeface="Arial"/>
              <a:sym typeface="Arial"/>
            </a:endParaRPr>
          </a:p>
        </p:txBody>
      </p:sp>
      <p:sp>
        <p:nvSpPr>
          <p:cNvPr id="123" name="Google Shape;123;p64"/>
          <p:cNvSpPr/>
          <p:nvPr/>
        </p:nvSpPr>
        <p:spPr>
          <a:xfrm>
            <a:off x="7112769" y="3945054"/>
            <a:ext cx="2976331" cy="809481"/>
          </a:xfrm>
          <a:prstGeom prst="rect">
            <a:avLst/>
          </a:prstGeom>
          <a:no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r>
              <a:rPr lang="ja-JP" sz="2400">
                <a:solidFill>
                  <a:srgbClr val="191919"/>
                </a:solidFill>
                <a:latin typeface="Arial"/>
                <a:ea typeface="Arial"/>
                <a:cs typeface="Arial"/>
                <a:sym typeface="Arial"/>
              </a:rPr>
              <a:t>R 64 G 64 B 64</a:t>
            </a:r>
            <a:endParaRPr sz="2400">
              <a:solidFill>
                <a:srgbClr val="191919"/>
              </a:solidFill>
              <a:latin typeface="Arial"/>
              <a:ea typeface="Arial"/>
              <a:cs typeface="Arial"/>
              <a:sym typeface="Arial"/>
            </a:endParaRPr>
          </a:p>
          <a:p>
            <a:pPr marL="0" marR="0" lvl="0" indent="0" algn="l" rtl="0">
              <a:spcBef>
                <a:spcPts val="0"/>
              </a:spcBef>
              <a:spcAft>
                <a:spcPts val="0"/>
              </a:spcAft>
              <a:buNone/>
            </a:pPr>
            <a:r>
              <a:rPr lang="ja-JP" sz="2400">
                <a:solidFill>
                  <a:srgbClr val="191919"/>
                </a:solidFill>
                <a:latin typeface="Arial"/>
                <a:ea typeface="Arial"/>
                <a:cs typeface="Arial"/>
                <a:sym typeface="Arial"/>
              </a:rPr>
              <a:t>404040</a:t>
            </a:r>
            <a:endParaRPr sz="2400">
              <a:solidFill>
                <a:srgbClr val="191919"/>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ユーザー設定レイアウト">
    <p:spTree>
      <p:nvGrpSpPr>
        <p:cNvPr id="1" name=""/>
        <p:cNvGrpSpPr/>
        <p:nvPr/>
      </p:nvGrpSpPr>
      <p:grpSpPr>
        <a:xfrm>
          <a:off x="0" y="0"/>
          <a:ext cx="0" cy="0"/>
          <a:chOff x="0" y="0"/>
          <a:chExt cx="0" cy="0"/>
        </a:xfrm>
      </p:grpSpPr>
      <p:sp>
        <p:nvSpPr>
          <p:cNvPr id="6" name="Google Shape;32;p42"/>
          <p:cNvSpPr/>
          <p:nvPr userDrawn="1"/>
        </p:nvSpPr>
        <p:spPr>
          <a:xfrm>
            <a:off x="-4943" y="5495299"/>
            <a:ext cx="12192000" cy="1371600"/>
          </a:xfrm>
          <a:prstGeom prst="rect">
            <a:avLst/>
          </a:prstGeom>
          <a:solidFill>
            <a:srgbClr val="CAE6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b="0" i="0" u="none" strike="noStrike" cap="none">
              <a:solidFill>
                <a:schemeClr val="lt1"/>
              </a:solidFill>
              <a:latin typeface="Arial"/>
              <a:ea typeface="Arial"/>
              <a:cs typeface="Arial"/>
              <a:sym typeface="Arial"/>
            </a:endParaRPr>
          </a:p>
        </p:txBody>
      </p:sp>
      <p:sp>
        <p:nvSpPr>
          <p:cNvPr id="7" name="Google Shape;33;p42"/>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4" name="二等辺三角形 3"/>
          <p:cNvSpPr/>
          <p:nvPr userDrawn="1"/>
        </p:nvSpPr>
        <p:spPr>
          <a:xfrm>
            <a:off x="8009682" y="3622810"/>
            <a:ext cx="4205468" cy="3244334"/>
          </a:xfrm>
          <a:prstGeom prst="triangle">
            <a:avLst/>
          </a:prstGeom>
          <a:solidFill>
            <a:srgbClr val="ED7D31">
              <a:lumMod val="60000"/>
              <a:lumOff val="40000"/>
            </a:srgbClr>
          </a:solidFill>
          <a:ln w="12700" cap="flat" cmpd="sng" algn="ctr">
            <a:solidFill>
              <a:srgbClr val="ED7D31">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5" name="円/楕円 4"/>
          <p:cNvSpPr/>
          <p:nvPr userDrawn="1"/>
        </p:nvSpPr>
        <p:spPr>
          <a:xfrm>
            <a:off x="9059119" y="2615812"/>
            <a:ext cx="2060294" cy="2013995"/>
          </a:xfrm>
          <a:prstGeom prst="ellipse">
            <a:avLst/>
          </a:prstGeom>
          <a:solidFill>
            <a:srgbClr val="ED7D31">
              <a:lumMod val="60000"/>
              <a:lumOff val="40000"/>
            </a:srgbClr>
          </a:solidFill>
          <a:ln w="12700" cap="flat" cmpd="sng" algn="ctr">
            <a:solidFill>
              <a:srgbClr val="ED7D31">
                <a:lumMod val="60000"/>
                <a:lumOff val="4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6438040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28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基本スライド" userDrawn="1">
  <p:cSld name="3_基本スライド">
    <p:spTree>
      <p:nvGrpSpPr>
        <p:cNvPr id="1" name="Shape 20"/>
        <p:cNvGrpSpPr/>
        <p:nvPr/>
      </p:nvGrpSpPr>
      <p:grpSpPr>
        <a:xfrm>
          <a:off x="0" y="0"/>
          <a:ext cx="0" cy="0"/>
          <a:chOff x="0" y="0"/>
          <a:chExt cx="0" cy="0"/>
        </a:xfrm>
      </p:grpSpPr>
      <p:sp>
        <p:nvSpPr>
          <p:cNvPr id="21" name="Google Shape;21;p53"/>
          <p:cNvSpPr/>
          <p:nvPr/>
        </p:nvSpPr>
        <p:spPr>
          <a:xfrm>
            <a:off x="609600" y="144090"/>
            <a:ext cx="11582400" cy="677851"/>
          </a:xfrm>
          <a:prstGeom prst="rect">
            <a:avLst/>
          </a:prstGeom>
          <a:solidFill>
            <a:srgbClr val="1B80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b="0" i="0" u="none" strike="noStrike" cap="none">
              <a:solidFill>
                <a:schemeClr val="lt1"/>
              </a:solidFill>
              <a:latin typeface="Arial"/>
              <a:ea typeface="Arial"/>
              <a:cs typeface="Arial"/>
              <a:sym typeface="Arial"/>
            </a:endParaRPr>
          </a:p>
        </p:txBody>
      </p:sp>
      <p:sp>
        <p:nvSpPr>
          <p:cNvPr id="22" name="Google Shape;22;p53"/>
          <p:cNvSpPr txBox="1">
            <a:spLocks noGrp="1"/>
          </p:cNvSpPr>
          <p:nvPr>
            <p:ph type="title"/>
          </p:nvPr>
        </p:nvSpPr>
        <p:spPr>
          <a:xfrm>
            <a:off x="971169" y="275194"/>
            <a:ext cx="10622970" cy="487363"/>
          </a:xfrm>
          <a:prstGeom prst="rect">
            <a:avLst/>
          </a:prstGeom>
          <a:noFill/>
          <a:ln>
            <a:noFill/>
          </a:ln>
        </p:spPr>
        <p:txBody>
          <a:bodyPr spcFirstLastPara="1" wrap="square" lIns="108000" tIns="108000" rIns="91425" bIns="45700" anchor="ctr" anchorCtr="0">
            <a:noAutofit/>
          </a:bodyPr>
          <a:lstStyle>
            <a:lvl1pPr lvl="0" algn="just">
              <a:spcBef>
                <a:spcPts val="0"/>
              </a:spcBef>
              <a:spcAft>
                <a:spcPts val="0"/>
              </a:spcAft>
              <a:buClr>
                <a:schemeClr val="lt1"/>
              </a:buClr>
              <a:buSzPts val="3200"/>
              <a:buFont typeface="Arial"/>
              <a:buNone/>
              <a:defRPr sz="3200">
                <a:solidFill>
                  <a:schemeClr val="lt1"/>
                </a:solidFill>
                <a:latin typeface="+mj-lt"/>
                <a:ea typeface="メイリオ" panose="020B0604030504040204" pitchFamily="50" charset="-128"/>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53"/>
          <p:cNvSpPr/>
          <p:nvPr/>
        </p:nvSpPr>
        <p:spPr>
          <a:xfrm>
            <a:off x="0" y="5499180"/>
            <a:ext cx="12192000" cy="1371600"/>
          </a:xfrm>
          <a:prstGeom prst="rect">
            <a:avLst/>
          </a:prstGeom>
          <a:solidFill>
            <a:srgbClr val="CAE6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b="0" i="0" u="none" strike="noStrike" cap="none">
              <a:solidFill>
                <a:schemeClr val="lt1"/>
              </a:solidFill>
              <a:latin typeface="Arial"/>
              <a:ea typeface="Arial"/>
              <a:cs typeface="Arial"/>
              <a:sym typeface="Arial"/>
            </a:endParaRPr>
          </a:p>
        </p:txBody>
      </p:sp>
      <p:sp>
        <p:nvSpPr>
          <p:cNvPr id="24" name="Google Shape;24;p53"/>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53"/>
          <p:cNvSpPr txBox="1">
            <a:spLocks noGrp="1"/>
          </p:cNvSpPr>
          <p:nvPr>
            <p:ph type="body" idx="2"/>
          </p:nvPr>
        </p:nvSpPr>
        <p:spPr>
          <a:xfrm>
            <a:off x="496888" y="983709"/>
            <a:ext cx="11196638" cy="4321175"/>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rgbClr val="2C2C2C"/>
              </a:buClr>
              <a:buSzPts val="3200"/>
              <a:buNone/>
              <a:defRPr b="0">
                <a:solidFill>
                  <a:srgbClr val="2C2C2C"/>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53"/>
          <p:cNvSpPr/>
          <p:nvPr/>
        </p:nvSpPr>
        <p:spPr>
          <a:xfrm>
            <a:off x="136435" y="123015"/>
            <a:ext cx="720905" cy="720000"/>
          </a:xfrm>
          <a:prstGeom prst="ellipse">
            <a:avLst/>
          </a:pr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変化球なタイトル スライド">
  <p:cSld name="1.2_変化球なタイトル スライド">
    <p:spTree>
      <p:nvGrpSpPr>
        <p:cNvPr id="1" name="Shape 28"/>
        <p:cNvGrpSpPr/>
        <p:nvPr/>
      </p:nvGrpSpPr>
      <p:grpSpPr>
        <a:xfrm>
          <a:off x="0" y="0"/>
          <a:ext cx="0" cy="0"/>
          <a:chOff x="0" y="0"/>
          <a:chExt cx="0" cy="0"/>
        </a:xfrm>
      </p:grpSpPr>
      <p:sp>
        <p:nvSpPr>
          <p:cNvPr id="29" name="Google Shape;29;p54"/>
          <p:cNvSpPr/>
          <p:nvPr/>
        </p:nvSpPr>
        <p:spPr>
          <a:xfrm>
            <a:off x="0" y="0"/>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30" name="Google Shape;30;p54"/>
          <p:cNvSpPr txBox="1">
            <a:spLocks noGrp="1"/>
          </p:cNvSpPr>
          <p:nvPr>
            <p:ph type="ctrTitle"/>
          </p:nvPr>
        </p:nvSpPr>
        <p:spPr>
          <a:xfrm>
            <a:off x="468299" y="2728057"/>
            <a:ext cx="9276107" cy="110597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5330"/>
              <a:buFont typeface="Meiryo"/>
              <a:buNone/>
              <a:defRPr sz="533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4"/>
          <p:cNvSpPr/>
          <p:nvPr/>
        </p:nvSpPr>
        <p:spPr>
          <a:xfrm>
            <a:off x="1" y="4149957"/>
            <a:ext cx="9014161" cy="855611"/>
          </a:xfrm>
          <a:custGeom>
            <a:avLst/>
            <a:gdLst/>
            <a:ahLst/>
            <a:cxnLst/>
            <a:rect l="l" t="t" r="r" b="b"/>
            <a:pathLst>
              <a:path w="7591586" h="720080" extrusionOk="0">
                <a:moveTo>
                  <a:pt x="0" y="0"/>
                </a:moveTo>
                <a:lnTo>
                  <a:pt x="7077236" y="0"/>
                </a:lnTo>
                <a:lnTo>
                  <a:pt x="7591586" y="720080"/>
                </a:lnTo>
                <a:lnTo>
                  <a:pt x="0" y="720080"/>
                </a:lnTo>
                <a:lnTo>
                  <a:pt x="0" y="0"/>
                </a:lnTo>
                <a:close/>
              </a:path>
            </a:pathLst>
          </a:custGeom>
          <a:solidFill>
            <a:srgbClr val="1919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32" name="Google Shape;32;p54"/>
          <p:cNvSpPr txBox="1">
            <a:spLocks noGrp="1"/>
          </p:cNvSpPr>
          <p:nvPr>
            <p:ph type="subTitle" idx="1"/>
          </p:nvPr>
        </p:nvSpPr>
        <p:spPr>
          <a:xfrm>
            <a:off x="468299" y="4364285"/>
            <a:ext cx="7799020" cy="440977"/>
          </a:xfrm>
          <a:prstGeom prst="rect">
            <a:avLst/>
          </a:prstGeom>
          <a:noFill/>
          <a:ln>
            <a:noFill/>
          </a:ln>
        </p:spPr>
        <p:txBody>
          <a:bodyPr spcFirstLastPara="1" wrap="square" lIns="91425" tIns="45700" rIns="91425" bIns="45700" anchor="t" anchorCtr="0">
            <a:noAutofit/>
          </a:bodyPr>
          <a:lstStyle>
            <a:lvl1pPr lvl="0" algn="l">
              <a:spcBef>
                <a:spcPts val="640"/>
              </a:spcBef>
              <a:spcAft>
                <a:spcPts val="0"/>
              </a:spcAft>
              <a:buClr>
                <a:schemeClr val="lt1"/>
              </a:buClr>
              <a:buSzPts val="3200"/>
              <a:buNone/>
              <a:defRPr sz="3200">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
        <p:nvSpPr>
          <p:cNvPr id="33" name="Google Shape;33;p54"/>
          <p:cNvSpPr/>
          <p:nvPr/>
        </p:nvSpPr>
        <p:spPr>
          <a:xfrm>
            <a:off x="2595303" y="1586971"/>
            <a:ext cx="4475575" cy="728188"/>
          </a:xfrm>
          <a:custGeom>
            <a:avLst/>
            <a:gdLst/>
            <a:ahLst/>
            <a:cxnLst/>
            <a:rect l="l" t="t" r="r" b="b"/>
            <a:pathLst>
              <a:path w="3636404" h="728188" extrusionOk="0">
                <a:moveTo>
                  <a:pt x="0" y="86715"/>
                </a:moveTo>
                <a:cubicBezTo>
                  <a:pt x="0" y="38824"/>
                  <a:pt x="38824" y="0"/>
                  <a:pt x="86715" y="0"/>
                </a:cubicBezTo>
                <a:lnTo>
                  <a:pt x="2121236" y="0"/>
                </a:lnTo>
                <a:lnTo>
                  <a:pt x="2121236" y="0"/>
                </a:lnTo>
                <a:lnTo>
                  <a:pt x="3030337" y="0"/>
                </a:lnTo>
                <a:lnTo>
                  <a:pt x="3549689" y="0"/>
                </a:lnTo>
                <a:cubicBezTo>
                  <a:pt x="3597580" y="0"/>
                  <a:pt x="3636404" y="38824"/>
                  <a:pt x="3636404" y="86715"/>
                </a:cubicBezTo>
                <a:lnTo>
                  <a:pt x="3636404" y="303496"/>
                </a:lnTo>
                <a:lnTo>
                  <a:pt x="3636404" y="303496"/>
                </a:lnTo>
                <a:lnTo>
                  <a:pt x="3636404" y="433566"/>
                </a:lnTo>
                <a:lnTo>
                  <a:pt x="3636404" y="433564"/>
                </a:lnTo>
                <a:cubicBezTo>
                  <a:pt x="3636404" y="481455"/>
                  <a:pt x="3597580" y="520279"/>
                  <a:pt x="3549689" y="520279"/>
                </a:cubicBezTo>
                <a:lnTo>
                  <a:pt x="3030337" y="520279"/>
                </a:lnTo>
                <a:lnTo>
                  <a:pt x="2689412" y="728188"/>
                </a:lnTo>
                <a:lnTo>
                  <a:pt x="2635586" y="520279"/>
                </a:lnTo>
                <a:lnTo>
                  <a:pt x="86715" y="520279"/>
                </a:lnTo>
                <a:cubicBezTo>
                  <a:pt x="38824" y="520279"/>
                  <a:pt x="0" y="481455"/>
                  <a:pt x="0" y="433564"/>
                </a:cubicBezTo>
                <a:lnTo>
                  <a:pt x="0" y="433566"/>
                </a:lnTo>
                <a:lnTo>
                  <a:pt x="0" y="303496"/>
                </a:lnTo>
                <a:lnTo>
                  <a:pt x="0" y="303496"/>
                </a:lnTo>
                <a:lnTo>
                  <a:pt x="0" y="86715"/>
                </a:lnTo>
                <a:close/>
              </a:path>
            </a:pathLst>
          </a:custGeom>
          <a:solidFill>
            <a:srgbClr val="E2F1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34" name="Google Shape;34;p54"/>
          <p:cNvSpPr txBox="1">
            <a:spLocks noGrp="1"/>
          </p:cNvSpPr>
          <p:nvPr>
            <p:ph type="body" idx="2"/>
          </p:nvPr>
        </p:nvSpPr>
        <p:spPr>
          <a:xfrm>
            <a:off x="2595303" y="1670337"/>
            <a:ext cx="4475575" cy="284783"/>
          </a:xfrm>
          <a:prstGeom prst="rect">
            <a:avLst/>
          </a:prstGeom>
          <a:noFill/>
          <a:ln>
            <a:noFill/>
          </a:ln>
        </p:spPr>
        <p:txBody>
          <a:bodyPr spcFirstLastPara="1" wrap="square" lIns="91425" tIns="45700" rIns="91425" bIns="45700" anchor="t" anchorCtr="0">
            <a:noAutofit/>
          </a:bodyPr>
          <a:lstStyle>
            <a:lvl1pPr marL="457200" lvl="0" indent="-228600" algn="ctr">
              <a:spcBef>
                <a:spcPts val="360"/>
              </a:spcBef>
              <a:spcAft>
                <a:spcPts val="0"/>
              </a:spcAft>
              <a:buClr>
                <a:srgbClr val="2C2C2C"/>
              </a:buClr>
              <a:buSzPts val="1800"/>
              <a:buNone/>
              <a:defRPr sz="1800" b="1">
                <a:solidFill>
                  <a:srgbClr val="2C2C2C"/>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228600" algn="ctr">
              <a:spcBef>
                <a:spcPts val="400"/>
              </a:spcBef>
              <a:spcAft>
                <a:spcPts val="0"/>
              </a:spcAft>
              <a:buClr>
                <a:srgbClr val="7E7E7E"/>
              </a:buClr>
              <a:buSzPts val="2000"/>
              <a:buNon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要点ひとこと">
  <p:cSld name="2_要点ひとこと">
    <p:spTree>
      <p:nvGrpSpPr>
        <p:cNvPr id="1" name="Shape 35"/>
        <p:cNvGrpSpPr/>
        <p:nvPr/>
      </p:nvGrpSpPr>
      <p:grpSpPr>
        <a:xfrm>
          <a:off x="0" y="0"/>
          <a:ext cx="0" cy="0"/>
          <a:chOff x="0" y="0"/>
          <a:chExt cx="0" cy="0"/>
        </a:xfrm>
      </p:grpSpPr>
      <p:sp>
        <p:nvSpPr>
          <p:cNvPr id="36" name="Google Shape;36;p55"/>
          <p:cNvSpPr/>
          <p:nvPr/>
        </p:nvSpPr>
        <p:spPr>
          <a:xfrm>
            <a:off x="0" y="0"/>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37" name="Google Shape;37;p55"/>
          <p:cNvSpPr txBox="1">
            <a:spLocks noGrp="1"/>
          </p:cNvSpPr>
          <p:nvPr>
            <p:ph type="ctrTitle"/>
          </p:nvPr>
        </p:nvSpPr>
        <p:spPr>
          <a:xfrm>
            <a:off x="914400" y="1490241"/>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lt1"/>
              </a:buClr>
              <a:buSzPts val="4800"/>
              <a:buFont typeface="Meiry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5"/>
          <p:cNvSpPr txBox="1">
            <a:spLocks noGrp="1"/>
          </p:cNvSpPr>
          <p:nvPr>
            <p:ph type="subTitle" idx="1"/>
          </p:nvPr>
        </p:nvSpPr>
        <p:spPr>
          <a:xfrm>
            <a:off x="1828800" y="3152564"/>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dirty="0"/>
          </a:p>
        </p:txBody>
      </p:sp>
      <p:sp>
        <p:nvSpPr>
          <p:cNvPr id="39" name="Google Shape;39;p55"/>
          <p:cNvSpPr/>
          <p:nvPr/>
        </p:nvSpPr>
        <p:spPr>
          <a:xfrm>
            <a:off x="-4943" y="5495299"/>
            <a:ext cx="12192000" cy="1371600"/>
          </a:xfrm>
          <a:prstGeom prst="rect">
            <a:avLst/>
          </a:prstGeom>
          <a:solidFill>
            <a:srgbClr val="CAE6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40" name="Google Shape;40;p55"/>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要点ひとこと" preserve="1" userDrawn="1">
  <p:cSld name="3_要点ひとこと">
    <p:spTree>
      <p:nvGrpSpPr>
        <p:cNvPr id="1" name="Shape 35"/>
        <p:cNvGrpSpPr/>
        <p:nvPr/>
      </p:nvGrpSpPr>
      <p:grpSpPr>
        <a:xfrm>
          <a:off x="0" y="0"/>
          <a:ext cx="0" cy="0"/>
          <a:chOff x="0" y="0"/>
          <a:chExt cx="0" cy="0"/>
        </a:xfrm>
      </p:grpSpPr>
      <p:sp>
        <p:nvSpPr>
          <p:cNvPr id="39" name="Google Shape;39;p55"/>
          <p:cNvSpPr/>
          <p:nvPr/>
        </p:nvSpPr>
        <p:spPr>
          <a:xfrm>
            <a:off x="-4943" y="5495299"/>
            <a:ext cx="12192000" cy="1371600"/>
          </a:xfrm>
          <a:prstGeom prst="rect">
            <a:avLst/>
          </a:prstGeom>
          <a:solidFill>
            <a:srgbClr val="CAE6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40" name="Google Shape;40;p55"/>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98124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3_要点ひとこと">
  <p:cSld name="2.3_要点ひとこと">
    <p:spTree>
      <p:nvGrpSpPr>
        <p:cNvPr id="1" name="Shape 47"/>
        <p:cNvGrpSpPr/>
        <p:nvPr/>
      </p:nvGrpSpPr>
      <p:grpSpPr>
        <a:xfrm>
          <a:off x="0" y="0"/>
          <a:ext cx="0" cy="0"/>
          <a:chOff x="0" y="0"/>
          <a:chExt cx="0" cy="0"/>
        </a:xfrm>
      </p:grpSpPr>
      <p:sp>
        <p:nvSpPr>
          <p:cNvPr id="48" name="Google Shape;48;p57"/>
          <p:cNvSpPr/>
          <p:nvPr/>
        </p:nvSpPr>
        <p:spPr>
          <a:xfrm>
            <a:off x="0" y="0"/>
            <a:ext cx="12192000" cy="6858000"/>
          </a:xfrm>
          <a:prstGeom prst="rect">
            <a:avLst/>
          </a:prstGeom>
          <a:solidFill>
            <a:srgbClr val="55132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49" name="Google Shape;49;p57"/>
          <p:cNvSpPr txBox="1">
            <a:spLocks noGrp="1"/>
          </p:cNvSpPr>
          <p:nvPr>
            <p:ph type="ctrTitle"/>
          </p:nvPr>
        </p:nvSpPr>
        <p:spPr>
          <a:xfrm>
            <a:off x="914400" y="1490241"/>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lt1"/>
              </a:buClr>
              <a:buSzPts val="4800"/>
              <a:buFont typeface="Meiry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57"/>
          <p:cNvSpPr txBox="1">
            <a:spLocks noGrp="1"/>
          </p:cNvSpPr>
          <p:nvPr>
            <p:ph type="subTitle" idx="1"/>
          </p:nvPr>
        </p:nvSpPr>
        <p:spPr>
          <a:xfrm>
            <a:off x="1828800" y="3152564"/>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
        <p:nvSpPr>
          <p:cNvPr id="51" name="Google Shape;51;p57"/>
          <p:cNvSpPr/>
          <p:nvPr/>
        </p:nvSpPr>
        <p:spPr>
          <a:xfrm>
            <a:off x="-4943" y="5495299"/>
            <a:ext cx="12192000" cy="1371600"/>
          </a:xfrm>
          <a:prstGeom prst="rect">
            <a:avLst/>
          </a:prstGeom>
          <a:solidFill>
            <a:srgbClr val="801D3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52" name="Google Shape;52;p57"/>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chemeClr val="lt1"/>
              </a:buClr>
              <a:buSzPts val="1800"/>
              <a:buNone/>
              <a:defRPr sz="1800">
                <a:solidFill>
                  <a:schemeClr val="lt1"/>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4_要点ひとこと">
  <p:cSld name="2.4_要点ひとこと">
    <p:spTree>
      <p:nvGrpSpPr>
        <p:cNvPr id="1" name="Shape 53"/>
        <p:cNvGrpSpPr/>
        <p:nvPr/>
      </p:nvGrpSpPr>
      <p:grpSpPr>
        <a:xfrm>
          <a:off x="0" y="0"/>
          <a:ext cx="0" cy="0"/>
          <a:chOff x="0" y="0"/>
          <a:chExt cx="0" cy="0"/>
        </a:xfrm>
      </p:grpSpPr>
      <p:sp>
        <p:nvSpPr>
          <p:cNvPr id="54" name="Google Shape;54;p58"/>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55" name="Google Shape;55;p58"/>
          <p:cNvSpPr txBox="1">
            <a:spLocks noGrp="1"/>
          </p:cNvSpPr>
          <p:nvPr>
            <p:ph type="ctrTitle"/>
          </p:nvPr>
        </p:nvSpPr>
        <p:spPr>
          <a:xfrm>
            <a:off x="914400" y="1490241"/>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lt1"/>
              </a:buClr>
              <a:buSzPts val="4800"/>
              <a:buFont typeface="Meiry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8"/>
          <p:cNvSpPr txBox="1">
            <a:spLocks noGrp="1"/>
          </p:cNvSpPr>
          <p:nvPr>
            <p:ph type="subTitle" idx="1"/>
          </p:nvPr>
        </p:nvSpPr>
        <p:spPr>
          <a:xfrm>
            <a:off x="1828800" y="3152564"/>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
        <p:nvSpPr>
          <p:cNvPr id="57" name="Google Shape;57;p58"/>
          <p:cNvSpPr/>
          <p:nvPr/>
        </p:nvSpPr>
        <p:spPr>
          <a:xfrm>
            <a:off x="-4943" y="5495299"/>
            <a:ext cx="12192000" cy="1371600"/>
          </a:xfrm>
          <a:prstGeom prst="rect">
            <a:avLst/>
          </a:prstGeom>
          <a:solidFill>
            <a:srgbClr val="F4CC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58" name="Google Shape;58;p58"/>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5_要点ひとこと">
  <p:cSld name="2.5_要点ひとこと">
    <p:spTree>
      <p:nvGrpSpPr>
        <p:cNvPr id="1" name="Shape 59"/>
        <p:cNvGrpSpPr/>
        <p:nvPr/>
      </p:nvGrpSpPr>
      <p:grpSpPr>
        <a:xfrm>
          <a:off x="0" y="0"/>
          <a:ext cx="0" cy="0"/>
          <a:chOff x="0" y="0"/>
          <a:chExt cx="0" cy="0"/>
        </a:xfrm>
      </p:grpSpPr>
      <p:sp>
        <p:nvSpPr>
          <p:cNvPr id="60" name="Google Shape;60;p59"/>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61" name="Google Shape;61;p59"/>
          <p:cNvSpPr txBox="1">
            <a:spLocks noGrp="1"/>
          </p:cNvSpPr>
          <p:nvPr>
            <p:ph type="ctrTitle"/>
          </p:nvPr>
        </p:nvSpPr>
        <p:spPr>
          <a:xfrm>
            <a:off x="914400" y="1490241"/>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lt1"/>
              </a:buClr>
              <a:buSzPts val="4800"/>
              <a:buFont typeface="Meiry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59"/>
          <p:cNvSpPr txBox="1">
            <a:spLocks noGrp="1"/>
          </p:cNvSpPr>
          <p:nvPr>
            <p:ph type="subTitle" idx="1"/>
          </p:nvPr>
        </p:nvSpPr>
        <p:spPr>
          <a:xfrm>
            <a:off x="1828800" y="3152564"/>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
        <p:nvSpPr>
          <p:cNvPr id="63" name="Google Shape;63;p59"/>
          <p:cNvSpPr/>
          <p:nvPr/>
        </p:nvSpPr>
        <p:spPr>
          <a:xfrm>
            <a:off x="-4943" y="5495299"/>
            <a:ext cx="12192000" cy="1371600"/>
          </a:xfrm>
          <a:prstGeom prst="rect">
            <a:avLst/>
          </a:prstGeom>
          <a:solidFill>
            <a:srgbClr val="F7D1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64" name="Google Shape;64;p59"/>
          <p:cNvSpPr txBox="1">
            <a:spLocks noGrp="1"/>
          </p:cNvSpPr>
          <p:nvPr>
            <p:ph type="body" idx="2"/>
          </p:nvPr>
        </p:nvSpPr>
        <p:spPr>
          <a:xfrm>
            <a:off x="781663" y="5769260"/>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8_要点ひとこと">
  <p:cSld name="2.8_要点ひとこと">
    <p:spTree>
      <p:nvGrpSpPr>
        <p:cNvPr id="1" name="Shape 77"/>
        <p:cNvGrpSpPr/>
        <p:nvPr/>
      </p:nvGrpSpPr>
      <p:grpSpPr>
        <a:xfrm>
          <a:off x="0" y="0"/>
          <a:ext cx="0" cy="0"/>
          <a:chOff x="0" y="0"/>
          <a:chExt cx="0" cy="0"/>
        </a:xfrm>
      </p:grpSpPr>
      <p:sp>
        <p:nvSpPr>
          <p:cNvPr id="78" name="Google Shape;78;p62"/>
          <p:cNvSpPr/>
          <p:nvPr/>
        </p:nvSpPr>
        <p:spPr>
          <a:xfrm>
            <a:off x="0" y="0"/>
            <a:ext cx="12192000" cy="68580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35">
              <a:solidFill>
                <a:schemeClr val="lt1"/>
              </a:solidFill>
              <a:latin typeface="Arial"/>
              <a:ea typeface="Arial"/>
              <a:cs typeface="Arial"/>
              <a:sym typeface="Arial"/>
            </a:endParaRPr>
          </a:p>
        </p:txBody>
      </p:sp>
      <p:sp>
        <p:nvSpPr>
          <p:cNvPr id="79" name="Google Shape;79;p62"/>
          <p:cNvSpPr txBox="1">
            <a:spLocks noGrp="1"/>
          </p:cNvSpPr>
          <p:nvPr>
            <p:ph type="ctrTitle"/>
          </p:nvPr>
        </p:nvSpPr>
        <p:spPr>
          <a:xfrm>
            <a:off x="914400" y="1490241"/>
            <a:ext cx="103632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lt1"/>
              </a:buClr>
              <a:buSzPts val="4800"/>
              <a:buFont typeface="Meiryo"/>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2"/>
          <p:cNvSpPr txBox="1">
            <a:spLocks noGrp="1"/>
          </p:cNvSpPr>
          <p:nvPr>
            <p:ph type="subTitle" idx="1"/>
          </p:nvPr>
        </p:nvSpPr>
        <p:spPr>
          <a:xfrm>
            <a:off x="1828800" y="3152564"/>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rgbClr val="999999"/>
              </a:buClr>
              <a:buSzPts val="2800"/>
              <a:buNone/>
              <a:defRPr>
                <a:solidFill>
                  <a:srgbClr val="999999"/>
                </a:solidFill>
              </a:defRPr>
            </a:lvl2pPr>
            <a:lvl3pPr lvl="2" algn="ctr">
              <a:spcBef>
                <a:spcPts val="480"/>
              </a:spcBef>
              <a:spcAft>
                <a:spcPts val="0"/>
              </a:spcAft>
              <a:buClr>
                <a:srgbClr val="999999"/>
              </a:buClr>
              <a:buSzPts val="2400"/>
              <a:buNone/>
              <a:defRPr>
                <a:solidFill>
                  <a:srgbClr val="999999"/>
                </a:solidFill>
              </a:defRPr>
            </a:lvl3pPr>
            <a:lvl4pPr lvl="3" algn="ctr">
              <a:spcBef>
                <a:spcPts val="400"/>
              </a:spcBef>
              <a:spcAft>
                <a:spcPts val="0"/>
              </a:spcAft>
              <a:buClr>
                <a:srgbClr val="999999"/>
              </a:buClr>
              <a:buSzPts val="2000"/>
              <a:buNone/>
              <a:defRPr>
                <a:solidFill>
                  <a:srgbClr val="999999"/>
                </a:solidFill>
              </a:defRPr>
            </a:lvl4pPr>
            <a:lvl5pPr lvl="4" algn="ctr">
              <a:spcBef>
                <a:spcPts val="400"/>
              </a:spcBef>
              <a:spcAft>
                <a:spcPts val="0"/>
              </a:spcAft>
              <a:buClr>
                <a:srgbClr val="999999"/>
              </a:buClr>
              <a:buSzPts val="2000"/>
              <a:buNone/>
              <a:defRPr>
                <a:solidFill>
                  <a:srgbClr val="999999"/>
                </a:solidFill>
              </a:defRPr>
            </a:lvl5pPr>
            <a:lvl6pPr lvl="5" algn="ctr">
              <a:spcBef>
                <a:spcPts val="400"/>
              </a:spcBef>
              <a:spcAft>
                <a:spcPts val="0"/>
              </a:spcAft>
              <a:buClr>
                <a:srgbClr val="999999"/>
              </a:buClr>
              <a:buSzPts val="2000"/>
              <a:buNone/>
              <a:defRPr>
                <a:solidFill>
                  <a:srgbClr val="999999"/>
                </a:solidFill>
              </a:defRPr>
            </a:lvl6pPr>
            <a:lvl7pPr lvl="6" algn="ctr">
              <a:spcBef>
                <a:spcPts val="400"/>
              </a:spcBef>
              <a:spcAft>
                <a:spcPts val="0"/>
              </a:spcAft>
              <a:buClr>
                <a:srgbClr val="999999"/>
              </a:buClr>
              <a:buSzPts val="2000"/>
              <a:buNone/>
              <a:defRPr>
                <a:solidFill>
                  <a:srgbClr val="999999"/>
                </a:solidFill>
              </a:defRPr>
            </a:lvl7pPr>
            <a:lvl8pPr lvl="7" algn="ctr">
              <a:spcBef>
                <a:spcPts val="400"/>
              </a:spcBef>
              <a:spcAft>
                <a:spcPts val="0"/>
              </a:spcAft>
              <a:buClr>
                <a:srgbClr val="999999"/>
              </a:buClr>
              <a:buSzPts val="2000"/>
              <a:buNone/>
              <a:defRPr>
                <a:solidFill>
                  <a:srgbClr val="999999"/>
                </a:solidFill>
              </a:defRPr>
            </a:lvl8pPr>
            <a:lvl9pPr lvl="8" algn="ctr">
              <a:spcBef>
                <a:spcPts val="400"/>
              </a:spcBef>
              <a:spcAft>
                <a:spcPts val="0"/>
              </a:spcAft>
              <a:buClr>
                <a:srgbClr val="999999"/>
              </a:buClr>
              <a:buSzPts val="2000"/>
              <a:buNone/>
              <a:defRPr>
                <a:solidFill>
                  <a:srgbClr val="999999"/>
                </a:solidFill>
              </a:defRPr>
            </a:lvl9pPr>
          </a:lstStyle>
          <a:p>
            <a:endParaRPr/>
          </a:p>
        </p:txBody>
      </p:sp>
      <p:sp>
        <p:nvSpPr>
          <p:cNvPr id="81" name="Google Shape;81;p62"/>
          <p:cNvSpPr/>
          <p:nvPr/>
        </p:nvSpPr>
        <p:spPr>
          <a:xfrm>
            <a:off x="-4943" y="5495299"/>
            <a:ext cx="12192000" cy="1371600"/>
          </a:xfrm>
          <a:prstGeom prst="rect">
            <a:avLst/>
          </a:prstGeom>
          <a:solidFill>
            <a:srgbClr val="C4F4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27">
              <a:solidFill>
                <a:schemeClr val="lt1"/>
              </a:solidFill>
              <a:latin typeface="Arial"/>
              <a:ea typeface="Arial"/>
              <a:cs typeface="Arial"/>
              <a:sym typeface="Arial"/>
            </a:endParaRPr>
          </a:p>
        </p:txBody>
      </p:sp>
      <p:sp>
        <p:nvSpPr>
          <p:cNvPr id="82" name="Google Shape;82;p62"/>
          <p:cNvSpPr txBox="1">
            <a:spLocks noGrp="1"/>
          </p:cNvSpPr>
          <p:nvPr>
            <p:ph type="body" idx="2"/>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lvl1pPr marL="457200" lvl="0" indent="-228600" algn="ctr">
              <a:spcBef>
                <a:spcPts val="360"/>
              </a:spcBef>
              <a:spcAft>
                <a:spcPts val="0"/>
              </a:spcAft>
              <a:buClr>
                <a:srgbClr val="000000"/>
              </a:buClr>
              <a:buSzPts val="1800"/>
              <a:buNone/>
              <a:defRPr sz="1800">
                <a:solidFill>
                  <a:srgbClr val="000000"/>
                </a:solidFill>
              </a:defRPr>
            </a:lvl1pPr>
            <a:lvl2pPr marL="914400" lvl="1" indent="-342900" algn="l">
              <a:spcBef>
                <a:spcPts val="360"/>
              </a:spcBef>
              <a:spcAft>
                <a:spcPts val="0"/>
              </a:spcAft>
              <a:buClr>
                <a:srgbClr val="7E7E7E"/>
              </a:buClr>
              <a:buSzPts val="1800"/>
              <a:buChar char="–"/>
              <a:defRPr/>
            </a:lvl2pPr>
            <a:lvl3pPr marL="1371600" lvl="2" indent="-342900" algn="l">
              <a:spcBef>
                <a:spcPts val="360"/>
              </a:spcBef>
              <a:spcAft>
                <a:spcPts val="0"/>
              </a:spcAft>
              <a:buClr>
                <a:srgbClr val="7E7E7E"/>
              </a:buClr>
              <a:buSzPts val="1800"/>
              <a:buChar char="•"/>
              <a:defRPr/>
            </a:lvl3pPr>
            <a:lvl4pPr marL="1828800" lvl="3" indent="-342900" algn="l">
              <a:spcBef>
                <a:spcPts val="360"/>
              </a:spcBef>
              <a:spcAft>
                <a:spcPts val="0"/>
              </a:spcAft>
              <a:buClr>
                <a:srgbClr val="7E7E7E"/>
              </a:buClr>
              <a:buSzPts val="1800"/>
              <a:buChar char="–"/>
              <a:defRPr/>
            </a:lvl4pPr>
            <a:lvl5pPr marL="2286000" lvl="4" indent="-342900" algn="l">
              <a:spcBef>
                <a:spcPts val="360"/>
              </a:spcBef>
              <a:spcAft>
                <a:spcPts val="0"/>
              </a:spcAft>
              <a:buClr>
                <a:srgbClr val="7E7E7E"/>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1"/>
          <p:cNvSpPr txBox="1">
            <a:spLocks noGrp="1"/>
          </p:cNvSpPr>
          <p:nvPr>
            <p:ph type="title"/>
          </p:nvPr>
        </p:nvSpPr>
        <p:spPr>
          <a:xfrm>
            <a:off x="609600" y="274637"/>
            <a:ext cx="10972800" cy="56356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404040"/>
              </a:buClr>
              <a:buSzPts val="3600"/>
              <a:buFont typeface="Meiryo"/>
              <a:buNone/>
              <a:defRPr sz="3600" b="1" i="0" u="none" strike="noStrike" cap="none">
                <a:solidFill>
                  <a:srgbClr val="404040"/>
                </a:solidFill>
                <a:latin typeface="Meiryo"/>
                <a:ea typeface="Meiryo"/>
                <a:cs typeface="Meiryo"/>
                <a:sym typeface="Meiry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1"/>
          <p:cNvSpPr txBox="1">
            <a:spLocks noGrp="1"/>
          </p:cNvSpPr>
          <p:nvPr>
            <p:ph type="body" idx="1"/>
          </p:nvPr>
        </p:nvSpPr>
        <p:spPr>
          <a:xfrm>
            <a:off x="609600" y="9144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7E7E7E"/>
              </a:buClr>
              <a:buSzPts val="3200"/>
              <a:buFont typeface="Arial"/>
              <a:buChar char="•"/>
              <a:defRPr sz="3200" b="0" i="0" u="none" strike="noStrike" cap="none">
                <a:solidFill>
                  <a:srgbClr val="7E7E7E"/>
                </a:solidFill>
                <a:latin typeface="Meiryo"/>
                <a:ea typeface="Meiryo"/>
                <a:cs typeface="Meiryo"/>
                <a:sym typeface="Meiryo"/>
              </a:defRPr>
            </a:lvl1pPr>
            <a:lvl2pPr marL="914400" marR="0" lvl="1" indent="-406400" algn="l" rtl="0">
              <a:spcBef>
                <a:spcPts val="560"/>
              </a:spcBef>
              <a:spcAft>
                <a:spcPts val="0"/>
              </a:spcAft>
              <a:buClr>
                <a:srgbClr val="7E7E7E"/>
              </a:buClr>
              <a:buSzPts val="2800"/>
              <a:buFont typeface="Arial"/>
              <a:buChar char="–"/>
              <a:defRPr sz="2800" b="0" i="0" u="none" strike="noStrike" cap="none">
                <a:solidFill>
                  <a:srgbClr val="7E7E7E"/>
                </a:solidFill>
                <a:latin typeface="Meiryo"/>
                <a:ea typeface="Meiryo"/>
                <a:cs typeface="Meiryo"/>
                <a:sym typeface="Meiryo"/>
              </a:defRPr>
            </a:lvl2pPr>
            <a:lvl3pPr marL="1371600" marR="0" lvl="2" indent="-381000" algn="l" rtl="0">
              <a:spcBef>
                <a:spcPts val="480"/>
              </a:spcBef>
              <a:spcAft>
                <a:spcPts val="0"/>
              </a:spcAft>
              <a:buClr>
                <a:srgbClr val="7E7E7E"/>
              </a:buClr>
              <a:buSzPts val="2400"/>
              <a:buFont typeface="Arial"/>
              <a:buChar char="•"/>
              <a:defRPr sz="2400" b="0" i="0" u="none" strike="noStrike" cap="none">
                <a:solidFill>
                  <a:srgbClr val="7E7E7E"/>
                </a:solidFill>
                <a:latin typeface="Meiryo"/>
                <a:ea typeface="Meiryo"/>
                <a:cs typeface="Meiryo"/>
                <a:sym typeface="Meiryo"/>
              </a:defRPr>
            </a:lvl3pPr>
            <a:lvl4pPr marL="1828800" marR="0" lvl="3" indent="-355600" algn="l" rtl="0">
              <a:spcBef>
                <a:spcPts val="400"/>
              </a:spcBef>
              <a:spcAft>
                <a:spcPts val="0"/>
              </a:spcAft>
              <a:buClr>
                <a:srgbClr val="7E7E7E"/>
              </a:buClr>
              <a:buSzPts val="2000"/>
              <a:buFont typeface="Arial"/>
              <a:buChar char="–"/>
              <a:defRPr sz="2000" b="0" i="0" u="none" strike="noStrike" cap="none">
                <a:solidFill>
                  <a:srgbClr val="7E7E7E"/>
                </a:solidFill>
                <a:latin typeface="Meiryo"/>
                <a:ea typeface="Meiryo"/>
                <a:cs typeface="Meiryo"/>
                <a:sym typeface="Meiryo"/>
              </a:defRPr>
            </a:lvl4pPr>
            <a:lvl5pPr marL="2286000" marR="0" lvl="4" indent="-355600" algn="l" rtl="0">
              <a:spcBef>
                <a:spcPts val="400"/>
              </a:spcBef>
              <a:spcAft>
                <a:spcPts val="0"/>
              </a:spcAft>
              <a:buClr>
                <a:srgbClr val="7E7E7E"/>
              </a:buClr>
              <a:buSzPts val="2000"/>
              <a:buFont typeface="Arial"/>
              <a:buChar char="»"/>
              <a:defRPr sz="2000" b="0" i="0" u="none" strike="noStrike" cap="none">
                <a:solidFill>
                  <a:srgbClr val="7E7E7E"/>
                </a:solidFill>
                <a:latin typeface="Meiryo"/>
                <a:ea typeface="Meiryo"/>
                <a:cs typeface="Meiryo"/>
                <a:sym typeface="Meiryo"/>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E7E7E"/>
                </a:solidFill>
                <a:latin typeface="Meiryo"/>
                <a:ea typeface="Meiryo"/>
                <a:cs typeface="Meiryo"/>
                <a:sym typeface="Meiryo"/>
              </a:defRPr>
            </a:lvl1pPr>
            <a:lvl2pPr marR="0" lvl="1" algn="l" rtl="0">
              <a:spcBef>
                <a:spcPts val="0"/>
              </a:spcBef>
              <a:spcAft>
                <a:spcPts val="0"/>
              </a:spcAft>
              <a:buSzPts val="1400"/>
              <a:buNone/>
              <a:defRPr sz="2045"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045"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045"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045"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045"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045"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045"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045" b="0" i="0" u="none" strike="noStrike" cap="none">
                <a:solidFill>
                  <a:schemeClr val="dk1"/>
                </a:solidFill>
                <a:latin typeface="Arial"/>
                <a:ea typeface="Arial"/>
                <a:cs typeface="Arial"/>
                <a:sym typeface="Arial"/>
              </a:defRPr>
            </a:lvl9pPr>
          </a:lstStyle>
          <a:p>
            <a:endParaRPr/>
          </a:p>
        </p:txBody>
      </p:sp>
      <p:sp>
        <p:nvSpPr>
          <p:cNvPr id="13" name="Google Shape;13;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E7E7E"/>
                </a:solidFill>
                <a:latin typeface="Meiryo"/>
                <a:ea typeface="Meiryo"/>
                <a:cs typeface="Meiryo"/>
                <a:sym typeface="Meiryo"/>
              </a:defRPr>
            </a:lvl1pPr>
            <a:lvl2pPr marR="0" lvl="1" algn="l" rtl="0">
              <a:spcBef>
                <a:spcPts val="0"/>
              </a:spcBef>
              <a:spcAft>
                <a:spcPts val="0"/>
              </a:spcAft>
              <a:buSzPts val="1400"/>
              <a:buNone/>
              <a:defRPr sz="2045"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045"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045"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045"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045"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045"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045"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045" b="0" i="0" u="none" strike="noStrike" cap="none">
                <a:solidFill>
                  <a:schemeClr val="dk1"/>
                </a:solidFill>
                <a:latin typeface="Arial"/>
                <a:ea typeface="Arial"/>
                <a:cs typeface="Arial"/>
                <a:sym typeface="Arial"/>
              </a:defRPr>
            </a:lvl9pPr>
          </a:lstStyle>
          <a:p>
            <a:endParaRPr/>
          </a:p>
        </p:txBody>
      </p:sp>
      <p:sp>
        <p:nvSpPr>
          <p:cNvPr id="14" name="Google Shape;14;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E7E7E"/>
                </a:solidFill>
                <a:latin typeface="Meiryo"/>
                <a:ea typeface="Meiryo"/>
                <a:cs typeface="Meiryo"/>
                <a:sym typeface="Meiryo"/>
              </a:defRPr>
            </a:lvl1pPr>
            <a:lvl2pPr marL="0" marR="0" lvl="1" indent="0" algn="r" rtl="0">
              <a:spcBef>
                <a:spcPts val="0"/>
              </a:spcBef>
              <a:buNone/>
              <a:defRPr sz="1200" b="0" i="0" u="none" strike="noStrike" cap="none">
                <a:solidFill>
                  <a:srgbClr val="7E7E7E"/>
                </a:solidFill>
                <a:latin typeface="Meiryo"/>
                <a:ea typeface="Meiryo"/>
                <a:cs typeface="Meiryo"/>
                <a:sym typeface="Meiryo"/>
              </a:defRPr>
            </a:lvl2pPr>
            <a:lvl3pPr marL="0" marR="0" lvl="2" indent="0" algn="r" rtl="0">
              <a:spcBef>
                <a:spcPts val="0"/>
              </a:spcBef>
              <a:buNone/>
              <a:defRPr sz="1200" b="0" i="0" u="none" strike="noStrike" cap="none">
                <a:solidFill>
                  <a:srgbClr val="7E7E7E"/>
                </a:solidFill>
                <a:latin typeface="Meiryo"/>
                <a:ea typeface="Meiryo"/>
                <a:cs typeface="Meiryo"/>
                <a:sym typeface="Meiryo"/>
              </a:defRPr>
            </a:lvl3pPr>
            <a:lvl4pPr marL="0" marR="0" lvl="3" indent="0" algn="r" rtl="0">
              <a:spcBef>
                <a:spcPts val="0"/>
              </a:spcBef>
              <a:buNone/>
              <a:defRPr sz="1200" b="0" i="0" u="none" strike="noStrike" cap="none">
                <a:solidFill>
                  <a:srgbClr val="7E7E7E"/>
                </a:solidFill>
                <a:latin typeface="Meiryo"/>
                <a:ea typeface="Meiryo"/>
                <a:cs typeface="Meiryo"/>
                <a:sym typeface="Meiryo"/>
              </a:defRPr>
            </a:lvl4pPr>
            <a:lvl5pPr marL="0" marR="0" lvl="4" indent="0" algn="r" rtl="0">
              <a:spcBef>
                <a:spcPts val="0"/>
              </a:spcBef>
              <a:buNone/>
              <a:defRPr sz="1200" b="0" i="0" u="none" strike="noStrike" cap="none">
                <a:solidFill>
                  <a:srgbClr val="7E7E7E"/>
                </a:solidFill>
                <a:latin typeface="Meiryo"/>
                <a:ea typeface="Meiryo"/>
                <a:cs typeface="Meiryo"/>
                <a:sym typeface="Meiryo"/>
              </a:defRPr>
            </a:lvl5pPr>
            <a:lvl6pPr marL="0" marR="0" lvl="5" indent="0" algn="r" rtl="0">
              <a:spcBef>
                <a:spcPts val="0"/>
              </a:spcBef>
              <a:buNone/>
              <a:defRPr sz="1200" b="0" i="0" u="none" strike="noStrike" cap="none">
                <a:solidFill>
                  <a:srgbClr val="7E7E7E"/>
                </a:solidFill>
                <a:latin typeface="Meiryo"/>
                <a:ea typeface="Meiryo"/>
                <a:cs typeface="Meiryo"/>
                <a:sym typeface="Meiryo"/>
              </a:defRPr>
            </a:lvl6pPr>
            <a:lvl7pPr marL="0" marR="0" lvl="6" indent="0" algn="r" rtl="0">
              <a:spcBef>
                <a:spcPts val="0"/>
              </a:spcBef>
              <a:buNone/>
              <a:defRPr sz="1200" b="0" i="0" u="none" strike="noStrike" cap="none">
                <a:solidFill>
                  <a:srgbClr val="7E7E7E"/>
                </a:solidFill>
                <a:latin typeface="Meiryo"/>
                <a:ea typeface="Meiryo"/>
                <a:cs typeface="Meiryo"/>
                <a:sym typeface="Meiryo"/>
              </a:defRPr>
            </a:lvl7pPr>
            <a:lvl8pPr marL="0" marR="0" lvl="7" indent="0" algn="r" rtl="0">
              <a:spcBef>
                <a:spcPts val="0"/>
              </a:spcBef>
              <a:buNone/>
              <a:defRPr sz="1200" b="0" i="0" u="none" strike="noStrike" cap="none">
                <a:solidFill>
                  <a:srgbClr val="7E7E7E"/>
                </a:solidFill>
                <a:latin typeface="Meiryo"/>
                <a:ea typeface="Meiryo"/>
                <a:cs typeface="Meiryo"/>
                <a:sym typeface="Meiryo"/>
              </a:defRPr>
            </a:lvl8pPr>
            <a:lvl9pPr marL="0" marR="0" lvl="8" indent="0" algn="r" rtl="0">
              <a:spcBef>
                <a:spcPts val="0"/>
              </a:spcBef>
              <a:buNone/>
              <a:defRPr sz="1200" b="0" i="0" u="none" strike="noStrike" cap="none">
                <a:solidFill>
                  <a:srgbClr val="7E7E7E"/>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3" r:id="rId5"/>
    <p:sldLayoutId id="2147483654" r:id="rId6"/>
    <p:sldLayoutId id="2147483655" r:id="rId7"/>
    <p:sldLayoutId id="2147483656" r:id="rId8"/>
    <p:sldLayoutId id="2147483659" r:id="rId9"/>
    <p:sldLayoutId id="2147483660" r:id="rId10"/>
    <p:sldLayoutId id="2147483661" r:id="rId11"/>
    <p:sldLayoutId id="2147483664" r:id="rId12"/>
    <p:sldLayoutId id="214748366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759123" y="111815"/>
            <a:ext cx="6673755" cy="1470025"/>
          </a:xfrm>
        </p:spPr>
        <p:txBody>
          <a:bodyPr/>
          <a:lstStyle/>
          <a:p>
            <a:pPr algn="dist"/>
            <a:r>
              <a:rPr kumimoji="1" lang="ja-JP" altLang="en-US" sz="3600" dirty="0" smtClean="0">
                <a:solidFill>
                  <a:srgbClr val="FFFF00"/>
                </a:solidFill>
              </a:rPr>
              <a:t>制作前にご覧ください</a:t>
            </a:r>
            <a:endParaRPr kumimoji="1" lang="ja-JP" altLang="en-US" sz="3600" dirty="0">
              <a:solidFill>
                <a:srgbClr val="FFFF00"/>
              </a:solidFill>
            </a:endParaRPr>
          </a:p>
        </p:txBody>
      </p:sp>
      <p:sp>
        <p:nvSpPr>
          <p:cNvPr id="4" name="テキスト プレースホルダー 3"/>
          <p:cNvSpPr>
            <a:spLocks noGrp="1"/>
          </p:cNvSpPr>
          <p:nvPr>
            <p:ph type="body" idx="2"/>
          </p:nvPr>
        </p:nvSpPr>
        <p:spPr/>
        <p:txBody>
          <a:bodyPr/>
          <a:lstStyle/>
          <a:p>
            <a:endParaRPr kumimoji="1" lang="ja-JP" altLang="en-US"/>
          </a:p>
        </p:txBody>
      </p:sp>
      <p:sp>
        <p:nvSpPr>
          <p:cNvPr id="5" name="タイトル 1"/>
          <p:cNvSpPr txBox="1">
            <a:spLocks/>
          </p:cNvSpPr>
          <p:nvPr/>
        </p:nvSpPr>
        <p:spPr>
          <a:xfrm>
            <a:off x="954948" y="2407383"/>
            <a:ext cx="10272217" cy="14700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eiryo"/>
              <a:buNone/>
              <a:defRPr sz="4800" b="1" i="0" u="none" strike="noStrike" cap="none">
                <a:solidFill>
                  <a:schemeClr val="lt1"/>
                </a:solidFill>
                <a:latin typeface="Meiryo"/>
                <a:ea typeface="Meiryo"/>
                <a:cs typeface="Meiryo"/>
                <a:sym typeface="Meiry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457200" indent="-457200" algn="l">
              <a:lnSpc>
                <a:spcPct val="150000"/>
              </a:lnSpc>
              <a:buSzPct val="100000"/>
              <a:buFont typeface="Wingdings" panose="05000000000000000000" pitchFamily="2" charset="2"/>
              <a:buChar char="u"/>
            </a:pPr>
            <a:r>
              <a:rPr kumimoji="1" lang="ja-JP" altLang="en-US" sz="2000" b="0" dirty="0" smtClean="0">
                <a:solidFill>
                  <a:schemeClr val="bg1"/>
                </a:solidFill>
              </a:rPr>
              <a:t>いらすとやの人物キャラクターは全て仮です。</a:t>
            </a:r>
            <a:r>
              <a:rPr kumimoji="1" lang="ja-JP" altLang="en-US" sz="2000" dirty="0" smtClean="0">
                <a:solidFill>
                  <a:schemeClr val="bg2">
                    <a:lumMod val="20000"/>
                    <a:lumOff val="80000"/>
                  </a:schemeClr>
                </a:solidFill>
              </a:rPr>
              <a:t>医療</a:t>
            </a:r>
            <a:r>
              <a:rPr kumimoji="1" lang="ja-JP" altLang="en-US" sz="2000" dirty="0" smtClean="0">
                <a:solidFill>
                  <a:schemeClr val="bg2">
                    <a:lumMod val="20000"/>
                    <a:lumOff val="80000"/>
                  </a:schemeClr>
                </a:solidFill>
              </a:rPr>
              <a:t>職</a:t>
            </a:r>
            <a:r>
              <a:rPr kumimoji="1" lang="ja-JP" altLang="en-US" sz="2000" dirty="0" smtClean="0">
                <a:solidFill>
                  <a:schemeClr val="bg2">
                    <a:lumMod val="20000"/>
                    <a:lumOff val="80000"/>
                  </a:schemeClr>
                </a:solidFill>
              </a:rPr>
              <a:t>キャラクター（</a:t>
            </a:r>
            <a:r>
              <a:rPr kumimoji="1" lang="en-US" altLang="ja-JP" sz="2000" dirty="0" smtClean="0">
                <a:solidFill>
                  <a:schemeClr val="bg2">
                    <a:lumMod val="20000"/>
                    <a:lumOff val="80000"/>
                  </a:schemeClr>
                </a:solidFill>
              </a:rPr>
              <a:t>A</a:t>
            </a:r>
            <a:r>
              <a:rPr kumimoji="1" lang="ja-JP" altLang="en-US" sz="2000" dirty="0" smtClean="0">
                <a:solidFill>
                  <a:schemeClr val="bg2">
                    <a:lumMod val="20000"/>
                    <a:lumOff val="80000"/>
                  </a:schemeClr>
                </a:solidFill>
              </a:rPr>
              <a:t>～</a:t>
            </a:r>
            <a:r>
              <a:rPr kumimoji="1" lang="en-US" altLang="ja-JP" sz="2000" dirty="0" smtClean="0">
                <a:solidFill>
                  <a:schemeClr val="bg2">
                    <a:lumMod val="20000"/>
                    <a:lumOff val="80000"/>
                  </a:schemeClr>
                </a:solidFill>
              </a:rPr>
              <a:t>K</a:t>
            </a:r>
            <a:r>
              <a:rPr kumimoji="1" lang="ja-JP" altLang="en-US" sz="2000" dirty="0" smtClean="0">
                <a:solidFill>
                  <a:schemeClr val="bg2">
                    <a:lumMod val="20000"/>
                    <a:lumOff val="80000"/>
                  </a:schemeClr>
                </a:solidFill>
              </a:rPr>
              <a:t>）</a:t>
            </a:r>
            <a:r>
              <a:rPr kumimoji="1" lang="ja-JP" altLang="en-US" sz="2000" b="0" dirty="0" smtClean="0">
                <a:solidFill>
                  <a:schemeClr val="bg1"/>
                </a:solidFill>
              </a:rPr>
              <a:t>に変更ください</a:t>
            </a:r>
            <a:r>
              <a:rPr kumimoji="1" lang="ja-JP" altLang="en-US" sz="2000" b="0" dirty="0" smtClean="0">
                <a:solidFill>
                  <a:schemeClr val="bg1"/>
                </a:solidFill>
              </a:rPr>
              <a:t>。</a:t>
            </a:r>
            <a:r>
              <a:rPr kumimoji="1" lang="ja-JP" altLang="en-US" sz="2000" b="0" dirty="0">
                <a:solidFill>
                  <a:schemeClr val="bg1"/>
                </a:solidFill>
              </a:rPr>
              <a:t>テイストが似通っていれば、別の</a:t>
            </a:r>
            <a:r>
              <a:rPr kumimoji="1" lang="ja-JP" altLang="en-US" sz="2000" b="0" dirty="0" smtClean="0">
                <a:solidFill>
                  <a:schemeClr val="bg1"/>
                </a:solidFill>
              </a:rPr>
              <a:t>キャラクター</a:t>
            </a:r>
            <a:r>
              <a:rPr kumimoji="1" lang="ja-JP" altLang="en-US" sz="2000" b="0" dirty="0">
                <a:solidFill>
                  <a:schemeClr val="bg1"/>
                </a:solidFill>
              </a:rPr>
              <a:t>で</a:t>
            </a:r>
            <a:r>
              <a:rPr kumimoji="1" lang="ja-JP" altLang="en-US" sz="2000" b="0" dirty="0" smtClean="0">
                <a:solidFill>
                  <a:schemeClr val="bg1"/>
                </a:solidFill>
              </a:rPr>
              <a:t>も</a:t>
            </a:r>
            <a:r>
              <a:rPr kumimoji="1" lang="en-US" altLang="ja-JP" sz="2000" b="0" dirty="0">
                <a:solidFill>
                  <a:schemeClr val="bg1"/>
                </a:solidFill>
              </a:rPr>
              <a:t>OK</a:t>
            </a:r>
            <a:r>
              <a:rPr kumimoji="1" lang="ja-JP" altLang="en-US" sz="2000" b="0" dirty="0" err="1" smtClean="0">
                <a:solidFill>
                  <a:schemeClr val="bg1"/>
                </a:solidFill>
              </a:rPr>
              <a:t>です</a:t>
            </a:r>
            <a:endParaRPr kumimoji="1" lang="en-US" altLang="ja-JP" sz="2000" b="0" dirty="0" smtClean="0">
              <a:solidFill>
                <a:schemeClr val="bg1"/>
              </a:solidFill>
            </a:endParaRPr>
          </a:p>
          <a:p>
            <a:pPr marL="457200" indent="-457200" algn="dist">
              <a:lnSpc>
                <a:spcPct val="150000"/>
              </a:lnSpc>
              <a:buSzPct val="100000"/>
              <a:buFont typeface="Wingdings" panose="05000000000000000000" pitchFamily="2" charset="2"/>
              <a:buChar char="u"/>
            </a:pPr>
            <a:r>
              <a:rPr kumimoji="1" lang="ja-JP" altLang="en-US" sz="2000" b="0" dirty="0" smtClean="0">
                <a:solidFill>
                  <a:schemeClr val="bg1"/>
                </a:solidFill>
              </a:rPr>
              <a:t>医療職キャラクター</a:t>
            </a:r>
            <a:r>
              <a:rPr kumimoji="1" lang="ja-JP" altLang="en-US" sz="2000" b="0" dirty="0" smtClean="0">
                <a:solidFill>
                  <a:schemeClr val="bg1"/>
                </a:solidFill>
              </a:rPr>
              <a:t>の</a:t>
            </a:r>
            <a:r>
              <a:rPr kumimoji="1" lang="ja-JP" altLang="en-US" sz="2000" dirty="0" smtClean="0">
                <a:solidFill>
                  <a:schemeClr val="bg2">
                    <a:lumMod val="20000"/>
                    <a:lumOff val="80000"/>
                  </a:schemeClr>
                </a:solidFill>
              </a:rPr>
              <a:t>表情</a:t>
            </a:r>
            <a:r>
              <a:rPr kumimoji="1" lang="ja-JP" altLang="en-US" sz="2000" b="0" dirty="0" smtClean="0">
                <a:solidFill>
                  <a:schemeClr val="bg1"/>
                </a:solidFill>
              </a:rPr>
              <a:t>や</a:t>
            </a:r>
            <a:r>
              <a:rPr kumimoji="1" lang="ja-JP" altLang="en-US" sz="2000" dirty="0" smtClean="0">
                <a:solidFill>
                  <a:schemeClr val="bg2">
                    <a:lumMod val="20000"/>
                    <a:lumOff val="80000"/>
                  </a:schemeClr>
                </a:solidFill>
              </a:rPr>
              <a:t>ポーズ</a:t>
            </a:r>
            <a:r>
              <a:rPr kumimoji="1" lang="ja-JP" altLang="en-US" sz="2000" b="0" dirty="0" smtClean="0">
                <a:solidFill>
                  <a:schemeClr val="bg1"/>
                </a:solidFill>
              </a:rPr>
              <a:t>を</a:t>
            </a:r>
            <a:r>
              <a:rPr kumimoji="1" lang="en-US" altLang="ja-JP" sz="2000" b="0" dirty="0">
                <a:solidFill>
                  <a:schemeClr val="bg1"/>
                </a:solidFill>
              </a:rPr>
              <a:t>Illustrator</a:t>
            </a:r>
            <a:r>
              <a:rPr kumimoji="1" lang="ja-JP" altLang="en-US" sz="2000" b="0" dirty="0">
                <a:solidFill>
                  <a:schemeClr val="bg1"/>
                </a:solidFill>
              </a:rPr>
              <a:t>で変更</a:t>
            </a:r>
            <a:r>
              <a:rPr kumimoji="1" lang="ja-JP" altLang="en-US" sz="2000" b="0" dirty="0" smtClean="0">
                <a:solidFill>
                  <a:schemeClr val="bg1"/>
                </a:solidFill>
              </a:rPr>
              <a:t>頂いて問題</a:t>
            </a:r>
            <a:r>
              <a:rPr kumimoji="1" lang="ja-JP" altLang="en-US" sz="2000" b="0" dirty="0" smtClean="0">
                <a:solidFill>
                  <a:schemeClr val="bg1"/>
                </a:solidFill>
              </a:rPr>
              <a:t>ありません</a:t>
            </a:r>
            <a:endParaRPr kumimoji="1" lang="en-US" altLang="ja-JP" sz="2000" b="0" dirty="0" smtClean="0">
              <a:solidFill>
                <a:schemeClr val="bg1"/>
              </a:solidFill>
            </a:endParaRPr>
          </a:p>
          <a:p>
            <a:pPr marL="457200" indent="-457200" algn="l">
              <a:lnSpc>
                <a:spcPct val="150000"/>
              </a:lnSpc>
              <a:buSzPct val="100000"/>
              <a:buFont typeface="Wingdings" panose="05000000000000000000" pitchFamily="2" charset="2"/>
              <a:buChar char="u"/>
            </a:pPr>
            <a:r>
              <a:rPr kumimoji="1" lang="ja-JP" altLang="en-US" sz="2000" b="0" dirty="0" smtClean="0">
                <a:solidFill>
                  <a:schemeClr val="bg1"/>
                </a:solidFill>
              </a:rPr>
              <a:t>各スライドのノート部分にある文章は、</a:t>
            </a:r>
            <a:r>
              <a:rPr kumimoji="1" lang="ja-JP" altLang="en-US" sz="2000" dirty="0" smtClean="0">
                <a:solidFill>
                  <a:schemeClr val="bg2">
                    <a:lumMod val="20000"/>
                    <a:lumOff val="80000"/>
                  </a:schemeClr>
                </a:solidFill>
              </a:rPr>
              <a:t>ナレーション原稿</a:t>
            </a:r>
            <a:r>
              <a:rPr kumimoji="1" lang="ja-JP" altLang="en-US" sz="2000" b="0" dirty="0" smtClean="0">
                <a:solidFill>
                  <a:schemeClr val="bg1"/>
                </a:solidFill>
              </a:rPr>
              <a:t>です。デザインの参考にしてください</a:t>
            </a:r>
            <a:endParaRPr kumimoji="1" lang="en-US" altLang="ja-JP" sz="2000" b="0" dirty="0" smtClean="0">
              <a:solidFill>
                <a:schemeClr val="bg1"/>
              </a:solidFill>
            </a:endParaRPr>
          </a:p>
          <a:p>
            <a:pPr marL="457200" indent="-457200" algn="l">
              <a:lnSpc>
                <a:spcPct val="150000"/>
              </a:lnSpc>
              <a:buSzPct val="100000"/>
              <a:buFont typeface="Wingdings" panose="05000000000000000000" pitchFamily="2" charset="2"/>
              <a:buChar char="u"/>
            </a:pPr>
            <a:r>
              <a:rPr kumimoji="1" lang="ja-JP" altLang="en-US" sz="2000" b="0" dirty="0" smtClean="0">
                <a:solidFill>
                  <a:schemeClr val="bg1"/>
                </a:solidFill>
              </a:rPr>
              <a:t>アニメーションは当方で追加します</a:t>
            </a:r>
            <a:endParaRPr kumimoji="1" lang="en-US" altLang="ja-JP" sz="2000" b="0" dirty="0" smtClean="0">
              <a:solidFill>
                <a:schemeClr val="bg1"/>
              </a:solidFill>
            </a:endParaRPr>
          </a:p>
          <a:p>
            <a:pPr marL="457200" indent="-457200" algn="l">
              <a:lnSpc>
                <a:spcPct val="150000"/>
              </a:lnSpc>
              <a:buSzPct val="100000"/>
              <a:buFont typeface="Wingdings" panose="05000000000000000000" pitchFamily="2" charset="2"/>
              <a:buChar char="u"/>
            </a:pPr>
            <a:r>
              <a:rPr kumimoji="1" lang="ja-JP" altLang="en-US" sz="2000" b="0" dirty="0">
                <a:solidFill>
                  <a:schemeClr val="bg1"/>
                </a:solidFill>
              </a:rPr>
              <a:t>フォント</a:t>
            </a:r>
            <a:r>
              <a:rPr kumimoji="1" lang="ja-JP" altLang="en-US" sz="2000" b="0" dirty="0" smtClean="0">
                <a:solidFill>
                  <a:schemeClr val="bg1"/>
                </a:solidFill>
              </a:rPr>
              <a:t>はメイリオ、文字サイズは</a:t>
            </a:r>
            <a:r>
              <a:rPr kumimoji="1" lang="en-US" altLang="ja-JP" sz="2000" b="0" dirty="0" smtClean="0">
                <a:solidFill>
                  <a:schemeClr val="bg1"/>
                </a:solidFill>
              </a:rPr>
              <a:t>24pt</a:t>
            </a:r>
            <a:r>
              <a:rPr kumimoji="1" lang="ja-JP" altLang="en-US" sz="2000" b="0" dirty="0" smtClean="0">
                <a:solidFill>
                  <a:schemeClr val="bg1"/>
                </a:solidFill>
              </a:rPr>
              <a:t>標準（最大</a:t>
            </a:r>
            <a:r>
              <a:rPr kumimoji="1" lang="en-US" altLang="ja-JP" sz="2000" b="0" dirty="0" smtClean="0">
                <a:solidFill>
                  <a:schemeClr val="bg1"/>
                </a:solidFill>
              </a:rPr>
              <a:t>80pt</a:t>
            </a:r>
            <a:r>
              <a:rPr kumimoji="1" lang="ja-JP" altLang="en-US" sz="2000" b="0" dirty="0" smtClean="0">
                <a:solidFill>
                  <a:schemeClr val="bg1"/>
                </a:solidFill>
              </a:rPr>
              <a:t>／最小</a:t>
            </a:r>
            <a:r>
              <a:rPr kumimoji="1" lang="en-US" altLang="ja-JP" sz="2000" b="0" dirty="0" smtClean="0">
                <a:solidFill>
                  <a:schemeClr val="bg1"/>
                </a:solidFill>
              </a:rPr>
              <a:t>16pt</a:t>
            </a:r>
            <a:r>
              <a:rPr kumimoji="1" lang="ja-JP" altLang="en-US" sz="2000" b="0" dirty="0" smtClean="0">
                <a:solidFill>
                  <a:schemeClr val="bg1"/>
                </a:solidFill>
              </a:rPr>
              <a:t>程度）</a:t>
            </a:r>
            <a:endParaRPr kumimoji="1" lang="ja-JP" altLang="en-US" sz="2000" b="0" dirty="0">
              <a:solidFill>
                <a:schemeClr val="bg1"/>
              </a:solidFill>
            </a:endParaRPr>
          </a:p>
        </p:txBody>
      </p:sp>
    </p:spTree>
    <p:extLst>
      <p:ext uri="{BB962C8B-B14F-4D97-AF65-F5344CB8AC3E}">
        <p14:creationId xmlns:p14="http://schemas.microsoft.com/office/powerpoint/2010/main" val="2098320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3"/>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ja-JP" dirty="0" smtClean="0"/>
              <a:t>褒め</a:t>
            </a:r>
            <a:r>
              <a:rPr lang="ja-JP" altLang="en-US" dirty="0" smtClean="0"/>
              <a:t>方</a:t>
            </a:r>
            <a:r>
              <a:rPr lang="ja-JP" dirty="0" smtClean="0"/>
              <a:t>の</a:t>
            </a:r>
            <a:r>
              <a:rPr lang="ja-JP" dirty="0"/>
              <a:t>ポイント</a:t>
            </a:r>
            <a:endParaRPr dirty="0"/>
          </a:p>
        </p:txBody>
      </p:sp>
      <p:sp>
        <p:nvSpPr>
          <p:cNvPr id="336" name="Google Shape;336;p23"/>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339" name="Google Shape;339;p23"/>
          <p:cNvSpPr/>
          <p:nvPr/>
        </p:nvSpPr>
        <p:spPr>
          <a:xfrm>
            <a:off x="1007435" y="3228091"/>
            <a:ext cx="10183383" cy="1043129"/>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lvl="0"/>
            <a:r>
              <a:rPr lang="ja-JP" altLang="en-US" sz="3200" dirty="0">
                <a:solidFill>
                  <a:schemeClr val="dk1"/>
                </a:solidFill>
                <a:latin typeface="メイリオ" panose="020B0604030504040204" pitchFamily="50" charset="-128"/>
                <a:ea typeface="メイリオ" panose="020B0604030504040204" pitchFamily="50" charset="-128"/>
              </a:rPr>
              <a:t>小さなことでも褒める</a:t>
            </a:r>
          </a:p>
        </p:txBody>
      </p:sp>
      <p:sp>
        <p:nvSpPr>
          <p:cNvPr id="340" name="Google Shape;340;p23"/>
          <p:cNvSpPr/>
          <p:nvPr/>
        </p:nvSpPr>
        <p:spPr>
          <a:xfrm>
            <a:off x="1007435" y="2075962"/>
            <a:ext cx="10183383" cy="1046496"/>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marL="0" marR="0" lvl="0" indent="0" algn="l" rtl="0">
              <a:spcBef>
                <a:spcPts val="0"/>
              </a:spcBef>
              <a:spcAft>
                <a:spcPts val="0"/>
              </a:spcAft>
              <a:buNone/>
            </a:pPr>
            <a:r>
              <a:rPr lang="ja-JP" altLang="en-US" sz="3200" dirty="0" smtClean="0">
                <a:solidFill>
                  <a:schemeClr val="dk1"/>
                </a:solidFill>
                <a:latin typeface="メイリオ" panose="020B0604030504040204" pitchFamily="50" charset="-128"/>
                <a:ea typeface="メイリオ" panose="020B0604030504040204" pitchFamily="50" charset="-128"/>
                <a:sym typeface="Arial"/>
              </a:rPr>
              <a:t>具体的に</a:t>
            </a:r>
            <a:r>
              <a:rPr lang="ja-JP" sz="3200" dirty="0" smtClean="0">
                <a:solidFill>
                  <a:schemeClr val="dk1"/>
                </a:solidFill>
                <a:latin typeface="メイリオ" panose="020B0604030504040204" pitchFamily="50" charset="-128"/>
                <a:ea typeface="メイリオ" panose="020B0604030504040204" pitchFamily="50" charset="-128"/>
                <a:sym typeface="Arial"/>
              </a:rPr>
              <a:t>褒める</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341" name="Google Shape;341;p23"/>
          <p:cNvSpPr/>
          <p:nvPr/>
        </p:nvSpPr>
        <p:spPr>
          <a:xfrm>
            <a:off x="1007435" y="923835"/>
            <a:ext cx="10183383" cy="1046496"/>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marL="0" marR="0" lvl="0" indent="0" algn="l" rtl="0">
              <a:spcBef>
                <a:spcPts val="0"/>
              </a:spcBef>
              <a:spcAft>
                <a:spcPts val="0"/>
              </a:spcAft>
              <a:buNone/>
            </a:pPr>
            <a:r>
              <a:rPr lang="ja-JP" sz="3200" dirty="0" smtClean="0">
                <a:solidFill>
                  <a:schemeClr val="dk1"/>
                </a:solidFill>
                <a:latin typeface="メイリオ" panose="020B0604030504040204" pitchFamily="50" charset="-128"/>
                <a:ea typeface="メイリオ" panose="020B0604030504040204" pitchFamily="50" charset="-128"/>
                <a:sym typeface="Arial"/>
              </a:rPr>
              <a:t>その場</a:t>
            </a:r>
            <a:r>
              <a:rPr lang="ja-JP" sz="3200" dirty="0">
                <a:solidFill>
                  <a:schemeClr val="dk1"/>
                </a:solidFill>
                <a:latin typeface="メイリオ" panose="020B0604030504040204" pitchFamily="50" charset="-128"/>
                <a:ea typeface="メイリオ" panose="020B0604030504040204" pitchFamily="50" charset="-128"/>
                <a:sym typeface="Arial"/>
              </a:rPr>
              <a:t>で褒める</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342" name="Google Shape;342;p23"/>
          <p:cNvSpPr/>
          <p:nvPr/>
        </p:nvSpPr>
        <p:spPr>
          <a:xfrm>
            <a:off x="1233949" y="1227519"/>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7"/>
                </a:lnTo>
                <a:lnTo>
                  <a:pt x="5596" y="261363"/>
                </a:lnTo>
                <a:lnTo>
                  <a:pt x="21535" y="306119"/>
                </a:lnTo>
                <a:lnTo>
                  <a:pt x="46546" y="345592"/>
                </a:lnTo>
                <a:lnTo>
                  <a:pt x="79354" y="378509"/>
                </a:lnTo>
                <a:lnTo>
                  <a:pt x="118687" y="403597"/>
                </a:lnTo>
                <a:lnTo>
                  <a:pt x="163272" y="419584"/>
                </a:lnTo>
                <a:lnTo>
                  <a:pt x="211836" y="425195"/>
                </a:lnTo>
                <a:lnTo>
                  <a:pt x="260399" y="419584"/>
                </a:lnTo>
                <a:lnTo>
                  <a:pt x="304984" y="403597"/>
                </a:lnTo>
                <a:lnTo>
                  <a:pt x="344317" y="378509"/>
                </a:lnTo>
                <a:lnTo>
                  <a:pt x="377125" y="345592"/>
                </a:lnTo>
                <a:lnTo>
                  <a:pt x="402136" y="306119"/>
                </a:lnTo>
                <a:lnTo>
                  <a:pt x="418075" y="261363"/>
                </a:lnTo>
                <a:lnTo>
                  <a:pt x="423671" y="212597"/>
                </a:lnTo>
                <a:lnTo>
                  <a:pt x="418075" y="163832"/>
                </a:lnTo>
                <a:lnTo>
                  <a:pt x="402136" y="119076"/>
                </a:lnTo>
                <a:lnTo>
                  <a:pt x="377125" y="79603"/>
                </a:lnTo>
                <a:lnTo>
                  <a:pt x="344317" y="46686"/>
                </a:lnTo>
                <a:lnTo>
                  <a:pt x="304984" y="21598"/>
                </a:lnTo>
                <a:lnTo>
                  <a:pt x="260399" y="5611"/>
                </a:lnTo>
                <a:lnTo>
                  <a:pt x="211836" y="0"/>
                </a:lnTo>
                <a:close/>
              </a:path>
            </a:pathLst>
          </a:custGeom>
          <a:solidFill>
            <a:srgbClr val="1B80BF"/>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dirty="0">
                <a:solidFill>
                  <a:schemeClr val="lt1"/>
                </a:solidFill>
                <a:latin typeface="メイリオ" panose="020B0604030504040204" pitchFamily="50" charset="-128"/>
                <a:ea typeface="メイリオ" panose="020B0604030504040204" pitchFamily="50" charset="-128"/>
                <a:sym typeface="Arial"/>
              </a:rPr>
              <a:t>１</a:t>
            </a:r>
            <a:endParaRPr sz="2000" dirty="0">
              <a:solidFill>
                <a:schemeClr val="lt1"/>
              </a:solidFill>
              <a:latin typeface="メイリオ" panose="020B0604030504040204" pitchFamily="50" charset="-128"/>
              <a:ea typeface="メイリオ" panose="020B0604030504040204" pitchFamily="50" charset="-128"/>
              <a:sym typeface="Arial"/>
            </a:endParaRPr>
          </a:p>
        </p:txBody>
      </p:sp>
      <p:sp>
        <p:nvSpPr>
          <p:cNvPr id="343" name="Google Shape;343;p23"/>
          <p:cNvSpPr/>
          <p:nvPr/>
        </p:nvSpPr>
        <p:spPr>
          <a:xfrm>
            <a:off x="1234455" y="2365821"/>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8"/>
                </a:lnTo>
                <a:lnTo>
                  <a:pt x="5596" y="261363"/>
                </a:lnTo>
                <a:lnTo>
                  <a:pt x="21535" y="306119"/>
                </a:lnTo>
                <a:lnTo>
                  <a:pt x="46546" y="345592"/>
                </a:lnTo>
                <a:lnTo>
                  <a:pt x="79354" y="378509"/>
                </a:lnTo>
                <a:lnTo>
                  <a:pt x="118687" y="403597"/>
                </a:lnTo>
                <a:lnTo>
                  <a:pt x="163272" y="419584"/>
                </a:lnTo>
                <a:lnTo>
                  <a:pt x="211836" y="425196"/>
                </a:lnTo>
                <a:lnTo>
                  <a:pt x="260399" y="419584"/>
                </a:lnTo>
                <a:lnTo>
                  <a:pt x="304984" y="403597"/>
                </a:lnTo>
                <a:lnTo>
                  <a:pt x="344317" y="378509"/>
                </a:lnTo>
                <a:lnTo>
                  <a:pt x="377125" y="345592"/>
                </a:lnTo>
                <a:lnTo>
                  <a:pt x="402136" y="306119"/>
                </a:lnTo>
                <a:lnTo>
                  <a:pt x="418075" y="261363"/>
                </a:lnTo>
                <a:lnTo>
                  <a:pt x="423672" y="212598"/>
                </a:lnTo>
                <a:lnTo>
                  <a:pt x="418075" y="163832"/>
                </a:lnTo>
                <a:lnTo>
                  <a:pt x="402136" y="119076"/>
                </a:lnTo>
                <a:lnTo>
                  <a:pt x="377125" y="79603"/>
                </a:lnTo>
                <a:lnTo>
                  <a:pt x="344317" y="46686"/>
                </a:lnTo>
                <a:lnTo>
                  <a:pt x="304984" y="21598"/>
                </a:lnTo>
                <a:lnTo>
                  <a:pt x="260399" y="5611"/>
                </a:lnTo>
                <a:lnTo>
                  <a:pt x="211836" y="0"/>
                </a:lnTo>
                <a:close/>
              </a:path>
            </a:pathLst>
          </a:custGeom>
          <a:solidFill>
            <a:srgbClr val="1EA4D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a:solidFill>
                  <a:schemeClr val="lt1"/>
                </a:solidFill>
                <a:latin typeface="メイリオ" panose="020B0604030504040204" pitchFamily="50" charset="-128"/>
                <a:ea typeface="メイリオ" panose="020B0604030504040204" pitchFamily="50" charset="-128"/>
                <a:sym typeface="Arial"/>
              </a:rPr>
              <a:t>2</a:t>
            </a:r>
            <a:endParaRPr sz="2000">
              <a:solidFill>
                <a:schemeClr val="lt1"/>
              </a:solidFill>
              <a:latin typeface="メイリオ" panose="020B0604030504040204" pitchFamily="50" charset="-128"/>
              <a:ea typeface="メイリオ" panose="020B0604030504040204" pitchFamily="50" charset="-128"/>
              <a:sym typeface="Arial"/>
            </a:endParaRPr>
          </a:p>
        </p:txBody>
      </p:sp>
      <p:sp>
        <p:nvSpPr>
          <p:cNvPr id="344" name="Google Shape;344;p23"/>
          <p:cNvSpPr/>
          <p:nvPr/>
        </p:nvSpPr>
        <p:spPr>
          <a:xfrm>
            <a:off x="1235090" y="3504122"/>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8"/>
                </a:lnTo>
                <a:lnTo>
                  <a:pt x="5596" y="261363"/>
                </a:lnTo>
                <a:lnTo>
                  <a:pt x="21535" y="306119"/>
                </a:lnTo>
                <a:lnTo>
                  <a:pt x="46546" y="345592"/>
                </a:lnTo>
                <a:lnTo>
                  <a:pt x="79354" y="378509"/>
                </a:lnTo>
                <a:lnTo>
                  <a:pt x="118687" y="403597"/>
                </a:lnTo>
                <a:lnTo>
                  <a:pt x="163272" y="419584"/>
                </a:lnTo>
                <a:lnTo>
                  <a:pt x="211836" y="425195"/>
                </a:lnTo>
                <a:lnTo>
                  <a:pt x="260399" y="419584"/>
                </a:lnTo>
                <a:lnTo>
                  <a:pt x="304984" y="403597"/>
                </a:lnTo>
                <a:lnTo>
                  <a:pt x="344317" y="378509"/>
                </a:lnTo>
                <a:lnTo>
                  <a:pt x="377125" y="345592"/>
                </a:lnTo>
                <a:lnTo>
                  <a:pt x="402136" y="306119"/>
                </a:lnTo>
                <a:lnTo>
                  <a:pt x="418075" y="261363"/>
                </a:lnTo>
                <a:lnTo>
                  <a:pt x="423672" y="212598"/>
                </a:lnTo>
                <a:lnTo>
                  <a:pt x="418075" y="163832"/>
                </a:lnTo>
                <a:lnTo>
                  <a:pt x="402136" y="119076"/>
                </a:lnTo>
                <a:lnTo>
                  <a:pt x="377125" y="79603"/>
                </a:lnTo>
                <a:lnTo>
                  <a:pt x="344317" y="46686"/>
                </a:lnTo>
                <a:lnTo>
                  <a:pt x="304984" y="21598"/>
                </a:lnTo>
                <a:lnTo>
                  <a:pt x="260399" y="5611"/>
                </a:lnTo>
                <a:lnTo>
                  <a:pt x="211836" y="0"/>
                </a:lnTo>
                <a:close/>
              </a:path>
            </a:pathLst>
          </a:custGeom>
          <a:solidFill>
            <a:srgbClr val="77BDD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a:solidFill>
                  <a:schemeClr val="lt1"/>
                </a:solidFill>
                <a:latin typeface="メイリオ" panose="020B0604030504040204" pitchFamily="50" charset="-128"/>
                <a:ea typeface="メイリオ" panose="020B0604030504040204" pitchFamily="50" charset="-128"/>
                <a:sym typeface="Arial"/>
              </a:rPr>
              <a:t>3</a:t>
            </a:r>
            <a:endParaRPr sz="200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339;p23"/>
          <p:cNvSpPr/>
          <p:nvPr/>
        </p:nvSpPr>
        <p:spPr>
          <a:xfrm>
            <a:off x="971169" y="4376853"/>
            <a:ext cx="10183383" cy="1043129"/>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marL="0" marR="0" lvl="0" indent="0" algn="l" rtl="0">
              <a:spcBef>
                <a:spcPts val="0"/>
              </a:spcBef>
              <a:spcAft>
                <a:spcPts val="0"/>
              </a:spcAft>
              <a:buNone/>
            </a:pPr>
            <a:r>
              <a:rPr lang="ja-JP" altLang="en-US" sz="3200" dirty="0" smtClean="0">
                <a:solidFill>
                  <a:schemeClr val="dk1"/>
                </a:solidFill>
                <a:latin typeface="メイリオ" panose="020B0604030504040204" pitchFamily="50" charset="-128"/>
                <a:ea typeface="メイリオ" panose="020B0604030504040204" pitchFamily="50" charset="-128"/>
                <a:sym typeface="Arial"/>
              </a:rPr>
              <a:t>こまめに感謝を</a:t>
            </a:r>
            <a:r>
              <a:rPr lang="ja-JP" sz="3200" dirty="0" smtClean="0">
                <a:solidFill>
                  <a:schemeClr val="dk1"/>
                </a:solidFill>
                <a:latin typeface="メイリオ" panose="020B0604030504040204" pitchFamily="50" charset="-128"/>
                <a:ea typeface="メイリオ" panose="020B0604030504040204" pitchFamily="50" charset="-128"/>
                <a:sym typeface="Arial"/>
              </a:rPr>
              <a:t>伝える</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344;p23"/>
          <p:cNvSpPr/>
          <p:nvPr/>
        </p:nvSpPr>
        <p:spPr>
          <a:xfrm>
            <a:off x="1198824" y="4652884"/>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8"/>
                </a:lnTo>
                <a:lnTo>
                  <a:pt x="5596" y="261363"/>
                </a:lnTo>
                <a:lnTo>
                  <a:pt x="21535" y="306119"/>
                </a:lnTo>
                <a:lnTo>
                  <a:pt x="46546" y="345592"/>
                </a:lnTo>
                <a:lnTo>
                  <a:pt x="79354" y="378509"/>
                </a:lnTo>
                <a:lnTo>
                  <a:pt x="118687" y="403597"/>
                </a:lnTo>
                <a:lnTo>
                  <a:pt x="163272" y="419584"/>
                </a:lnTo>
                <a:lnTo>
                  <a:pt x="211836" y="425195"/>
                </a:lnTo>
                <a:lnTo>
                  <a:pt x="260399" y="419584"/>
                </a:lnTo>
                <a:lnTo>
                  <a:pt x="304984" y="403597"/>
                </a:lnTo>
                <a:lnTo>
                  <a:pt x="344317" y="378509"/>
                </a:lnTo>
                <a:lnTo>
                  <a:pt x="377125" y="345592"/>
                </a:lnTo>
                <a:lnTo>
                  <a:pt x="402136" y="306119"/>
                </a:lnTo>
                <a:lnTo>
                  <a:pt x="418075" y="261363"/>
                </a:lnTo>
                <a:lnTo>
                  <a:pt x="423672" y="212598"/>
                </a:lnTo>
                <a:lnTo>
                  <a:pt x="418075" y="163832"/>
                </a:lnTo>
                <a:lnTo>
                  <a:pt x="402136" y="119076"/>
                </a:lnTo>
                <a:lnTo>
                  <a:pt x="377125" y="79603"/>
                </a:lnTo>
                <a:lnTo>
                  <a:pt x="344317" y="46686"/>
                </a:lnTo>
                <a:lnTo>
                  <a:pt x="304984" y="21598"/>
                </a:lnTo>
                <a:lnTo>
                  <a:pt x="260399" y="5611"/>
                </a:lnTo>
                <a:lnTo>
                  <a:pt x="211836" y="0"/>
                </a:lnTo>
                <a:close/>
              </a:path>
            </a:pathLst>
          </a:custGeom>
          <a:solidFill>
            <a:srgbClr val="77BDD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altLang="ja-JP" sz="2000" dirty="0" smtClean="0">
                <a:solidFill>
                  <a:schemeClr val="lt1"/>
                </a:solidFill>
                <a:latin typeface="メイリオ" panose="020B0604030504040204" pitchFamily="50" charset="-128"/>
                <a:ea typeface="メイリオ" panose="020B0604030504040204" pitchFamily="50" charset="-128"/>
                <a:sym typeface="Arial"/>
              </a:rPr>
              <a:t>4</a:t>
            </a:r>
            <a:endParaRPr sz="20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正方形/長方形 13"/>
          <p:cNvSpPr/>
          <p:nvPr/>
        </p:nvSpPr>
        <p:spPr>
          <a:xfrm>
            <a:off x="-1735911" y="111915"/>
            <a:ext cx="2650311" cy="19542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2"/>
                </a:solidFill>
              </a:rPr>
              <a:t>加工不要です</a:t>
            </a:r>
            <a:endParaRPr kumimoji="1" lang="ja-JP" altLang="en-US" sz="3200" b="1" dirty="0">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4"/>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ja-JP" altLang="en-US" sz="2400" dirty="0" smtClean="0"/>
              <a:t>ポイント①　</a:t>
            </a:r>
            <a:r>
              <a:rPr lang="ja-JP" dirty="0" smtClean="0"/>
              <a:t>その場</a:t>
            </a:r>
            <a:r>
              <a:rPr lang="ja-JP" dirty="0"/>
              <a:t>で褒める</a:t>
            </a:r>
            <a:endParaRPr dirty="0"/>
          </a:p>
        </p:txBody>
      </p:sp>
      <p:sp>
        <p:nvSpPr>
          <p:cNvPr id="351" name="Google Shape;351;p24"/>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354" name="Google Shape;354;p24"/>
          <p:cNvSpPr/>
          <p:nvPr/>
        </p:nvSpPr>
        <p:spPr>
          <a:xfrm>
            <a:off x="654453" y="1160748"/>
            <a:ext cx="10873208" cy="828092"/>
          </a:xfrm>
          <a:prstGeom prst="rightArrow">
            <a:avLst>
              <a:gd name="adj1" fmla="val 50000"/>
              <a:gd name="adj2" fmla="val 50000"/>
            </a:avLst>
          </a:prstGeom>
          <a:solidFill>
            <a:srgbClr val="CAE6F8"/>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045">
                <a:solidFill>
                  <a:srgbClr val="191919"/>
                </a:solidFill>
                <a:latin typeface="メイリオ" panose="020B0604030504040204" pitchFamily="50" charset="-128"/>
                <a:ea typeface="メイリオ" panose="020B0604030504040204" pitchFamily="50" charset="-128"/>
                <a:sym typeface="Arial"/>
              </a:rPr>
              <a:t>時間の流れ</a:t>
            </a:r>
            <a:endParaRPr sz="2045">
              <a:solidFill>
                <a:srgbClr val="191919"/>
              </a:solidFill>
              <a:latin typeface="メイリオ" panose="020B0604030504040204" pitchFamily="50" charset="-128"/>
              <a:ea typeface="メイリオ" panose="020B0604030504040204" pitchFamily="50" charset="-128"/>
              <a:sym typeface="Arial"/>
            </a:endParaRPr>
          </a:p>
        </p:txBody>
      </p:sp>
      <p:sp>
        <p:nvSpPr>
          <p:cNvPr id="355" name="Google Shape;355;p24"/>
          <p:cNvSpPr/>
          <p:nvPr/>
        </p:nvSpPr>
        <p:spPr>
          <a:xfrm>
            <a:off x="1451484" y="1999949"/>
            <a:ext cx="2160240" cy="204112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1773" y="6372"/>
                </a:lnTo>
                <a:lnTo>
                  <a:pt x="-24697" y="-11965"/>
                </a:lnTo>
              </a:path>
            </a:pathLst>
          </a:cu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3200" dirty="0">
                <a:solidFill>
                  <a:srgbClr val="FF0000"/>
                </a:solidFill>
                <a:latin typeface="メイリオ" panose="020B0604030504040204" pitchFamily="50" charset="-128"/>
                <a:ea typeface="メイリオ" panose="020B0604030504040204" pitchFamily="50" charset="-128"/>
                <a:sym typeface="Arial"/>
              </a:rPr>
              <a:t>今の対応、</a:t>
            </a:r>
            <a:endParaRPr sz="3200" dirty="0">
              <a:solidFill>
                <a:srgbClr val="FF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とても</a:t>
            </a:r>
            <a:endParaRPr sz="2045" dirty="0">
              <a:solidFill>
                <a:srgbClr val="191919"/>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良かったよ！</a:t>
            </a:r>
            <a:endParaRPr sz="2045" dirty="0">
              <a:solidFill>
                <a:srgbClr val="191919"/>
              </a:solidFill>
              <a:latin typeface="メイリオ" panose="020B0604030504040204" pitchFamily="50" charset="-128"/>
              <a:ea typeface="メイリオ" panose="020B0604030504040204" pitchFamily="50" charset="-128"/>
              <a:sym typeface="Arial"/>
            </a:endParaRPr>
          </a:p>
        </p:txBody>
      </p:sp>
      <p:sp>
        <p:nvSpPr>
          <p:cNvPr id="356" name="Google Shape;356;p24"/>
          <p:cNvSpPr/>
          <p:nvPr/>
        </p:nvSpPr>
        <p:spPr>
          <a:xfrm>
            <a:off x="5157424" y="1999949"/>
            <a:ext cx="2160240" cy="204112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1773" y="6372"/>
                </a:lnTo>
                <a:lnTo>
                  <a:pt x="-24697" y="-11965"/>
                </a:lnTo>
              </a:path>
            </a:pathLst>
          </a:cu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3200" dirty="0">
                <a:solidFill>
                  <a:schemeClr val="bg2"/>
                </a:solidFill>
                <a:latin typeface="メイリオ" panose="020B0604030504040204" pitchFamily="50" charset="-128"/>
                <a:ea typeface="メイリオ" panose="020B0604030504040204" pitchFamily="50" charset="-128"/>
                <a:sym typeface="Arial"/>
              </a:rPr>
              <a:t>午前中の対応、</a:t>
            </a:r>
            <a:endParaRPr sz="3200" dirty="0">
              <a:solidFill>
                <a:schemeClr val="bg2"/>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とても</a:t>
            </a:r>
            <a:endParaRPr sz="2045" dirty="0">
              <a:solidFill>
                <a:srgbClr val="191919"/>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良かったよ！</a:t>
            </a:r>
            <a:endParaRPr sz="2045" dirty="0">
              <a:solidFill>
                <a:srgbClr val="191919"/>
              </a:solidFill>
              <a:latin typeface="メイリオ" panose="020B0604030504040204" pitchFamily="50" charset="-128"/>
              <a:ea typeface="メイリオ" panose="020B0604030504040204" pitchFamily="50" charset="-128"/>
              <a:sym typeface="Arial"/>
            </a:endParaRPr>
          </a:p>
        </p:txBody>
      </p:sp>
      <p:sp>
        <p:nvSpPr>
          <p:cNvPr id="357" name="Google Shape;357;p24"/>
          <p:cNvSpPr/>
          <p:nvPr/>
        </p:nvSpPr>
        <p:spPr>
          <a:xfrm>
            <a:off x="8863365" y="1988840"/>
            <a:ext cx="2160240" cy="204112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1773" y="6372"/>
                </a:lnTo>
                <a:lnTo>
                  <a:pt x="-24697" y="-11965"/>
                </a:lnTo>
              </a:path>
            </a:pathLst>
          </a:cu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3200" dirty="0">
                <a:solidFill>
                  <a:schemeClr val="tx2">
                    <a:lumMod val="50000"/>
                  </a:schemeClr>
                </a:solidFill>
                <a:latin typeface="メイリオ" panose="020B0604030504040204" pitchFamily="50" charset="-128"/>
                <a:ea typeface="メイリオ" panose="020B0604030504040204" pitchFamily="50" charset="-128"/>
                <a:sym typeface="Arial"/>
              </a:rPr>
              <a:t>昨日の対応、</a:t>
            </a:r>
            <a:endParaRPr sz="3200" dirty="0">
              <a:solidFill>
                <a:schemeClr val="tx2">
                  <a:lumMod val="50000"/>
                </a:schemeClr>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とても</a:t>
            </a:r>
            <a:endParaRPr sz="2045" dirty="0">
              <a:solidFill>
                <a:srgbClr val="191919"/>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None/>
            </a:pPr>
            <a:r>
              <a:rPr lang="ja-JP" sz="2045" dirty="0">
                <a:solidFill>
                  <a:srgbClr val="191919"/>
                </a:solidFill>
                <a:latin typeface="メイリオ" panose="020B0604030504040204" pitchFamily="50" charset="-128"/>
                <a:ea typeface="メイリオ" panose="020B0604030504040204" pitchFamily="50" charset="-128"/>
                <a:sym typeface="Arial"/>
              </a:rPr>
              <a:t>良かったよ！</a:t>
            </a:r>
            <a:endParaRPr sz="2045" dirty="0">
              <a:solidFill>
                <a:srgbClr val="191919"/>
              </a:solidFill>
              <a:latin typeface="メイリオ" panose="020B0604030504040204" pitchFamily="50" charset="-128"/>
              <a:ea typeface="メイリオ" panose="020B0604030504040204" pitchFamily="50" charset="-128"/>
              <a:sym typeface="Arial"/>
            </a:endParaRPr>
          </a:p>
        </p:txBody>
      </p:sp>
      <p:sp>
        <p:nvSpPr>
          <p:cNvPr id="358" name="Google Shape;358;p24"/>
          <p:cNvSpPr/>
          <p:nvPr/>
        </p:nvSpPr>
        <p:spPr>
          <a:xfrm>
            <a:off x="654454" y="4029960"/>
            <a:ext cx="10873208" cy="1485979"/>
          </a:xfrm>
          <a:prstGeom prst="rtTriangle">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0" scaled="1"/>
            <a:tileRect/>
          </a:gra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2045">
                <a:solidFill>
                  <a:schemeClr val="accent2"/>
                </a:solidFill>
                <a:latin typeface="メイリオ" panose="020B0604030504040204" pitchFamily="50" charset="-128"/>
                <a:ea typeface="メイリオ" panose="020B0604030504040204" pitchFamily="50" charset="-128"/>
                <a:sym typeface="Arial"/>
              </a:rPr>
              <a:t>モチベーションへの影響度合い</a:t>
            </a:r>
            <a:endParaRPr sz="2045">
              <a:solidFill>
                <a:schemeClr val="accent2"/>
              </a:solidFill>
              <a:latin typeface="メイリオ" panose="020B0604030504040204" pitchFamily="50" charset="-128"/>
              <a:ea typeface="メイリオ" panose="020B0604030504040204" pitchFamily="50" charset="-128"/>
              <a:sym typeface="Arial"/>
            </a:endParaRPr>
          </a:p>
        </p:txBody>
      </p:sp>
      <p:sp>
        <p:nvSpPr>
          <p:cNvPr id="9" name="正方形/長方形 8"/>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5"/>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r>
              <a:rPr lang="ja-JP" altLang="en-US" sz="2400" dirty="0" smtClean="0"/>
              <a:t>ポイント②</a:t>
            </a:r>
            <a:r>
              <a:rPr lang="ja-JP" altLang="en-US" dirty="0" smtClean="0"/>
              <a:t>　具体的</a:t>
            </a:r>
            <a:r>
              <a:rPr lang="ja-JP" altLang="en-US" dirty="0"/>
              <a:t>に</a:t>
            </a:r>
            <a:r>
              <a:rPr lang="ja-JP" altLang="en-US" dirty="0" smtClean="0"/>
              <a:t>褒める</a:t>
            </a:r>
            <a:endParaRPr dirty="0"/>
          </a:p>
        </p:txBody>
      </p:sp>
      <p:sp>
        <p:nvSpPr>
          <p:cNvPr id="364" name="Google Shape;364;p25"/>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2" name="テキスト ボックス 1"/>
          <p:cNvSpPr txBox="1"/>
          <p:nvPr/>
        </p:nvSpPr>
        <p:spPr>
          <a:xfrm>
            <a:off x="4097906" y="2740004"/>
            <a:ext cx="1992574" cy="1862048"/>
          </a:xfrm>
          <a:prstGeom prst="rect">
            <a:avLst/>
          </a:prstGeom>
          <a:noFill/>
        </p:spPr>
        <p:txBody>
          <a:bodyPr wrap="square" rtlCol="0">
            <a:spAutoFit/>
          </a:bodyPr>
          <a:lstStyle/>
          <a:p>
            <a:pPr algn="ctr"/>
            <a:r>
              <a:rPr kumimoji="1" lang="ja-JP" altLang="en-US" sz="11500" b="1" dirty="0" smtClean="0">
                <a:solidFill>
                  <a:schemeClr val="bg1">
                    <a:lumMod val="75000"/>
                  </a:schemeClr>
                </a:solidFill>
                <a:latin typeface="メイリオ" panose="020B0604030504040204" pitchFamily="50" charset="-128"/>
                <a:ea typeface="メイリオ" panose="020B0604030504040204" pitchFamily="50" charset="-128"/>
              </a:rPr>
              <a:t>＜</a:t>
            </a:r>
            <a:endParaRPr kumimoji="1" lang="ja-JP" altLang="en-US" sz="11500" b="1" dirty="0">
              <a:solidFill>
                <a:schemeClr val="bg1">
                  <a:lumMod val="75000"/>
                </a:schemeClr>
              </a:solidFill>
              <a:latin typeface="メイリオ" panose="020B0604030504040204" pitchFamily="50" charset="-128"/>
              <a:ea typeface="メイリオ" panose="020B0604030504040204" pitchFamily="50" charset="-128"/>
            </a:endParaRPr>
          </a:p>
        </p:txBody>
      </p:sp>
      <p:sp>
        <p:nvSpPr>
          <p:cNvPr id="11" name="角丸四角形 10"/>
          <p:cNvSpPr/>
          <p:nvPr/>
        </p:nvSpPr>
        <p:spPr>
          <a:xfrm>
            <a:off x="781663" y="1445687"/>
            <a:ext cx="3753083" cy="1299258"/>
          </a:xfrm>
          <a:prstGeom prst="roundRect">
            <a:avLst>
              <a:gd name="adj" fmla="val 10697"/>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980742" y="1867330"/>
            <a:ext cx="3554005" cy="523220"/>
          </a:xfrm>
          <a:prstGeom prst="rect">
            <a:avLst/>
          </a:prstGeom>
          <a:solidFill>
            <a:schemeClr val="tx1">
              <a:lumMod val="20000"/>
              <a:lumOff val="80000"/>
            </a:schemeClr>
          </a:solidFill>
        </p:spPr>
        <p:txBody>
          <a:bodyPr wrap="square" rtlCol="0">
            <a:spAutoFit/>
          </a:bodyPr>
          <a:lstStyle/>
          <a:p>
            <a:pPr algn="dist"/>
            <a:r>
              <a:rPr kumimoji="1" lang="ja-JP" altLang="en-US" sz="2800" b="1" dirty="0" smtClean="0">
                <a:solidFill>
                  <a:schemeClr val="accent3"/>
                </a:solidFill>
                <a:latin typeface="メイリオ" panose="020B0604030504040204" pitchFamily="50" charset="-128"/>
                <a:ea typeface="メイリオ" panose="020B0604030504040204" pitchFamily="50" charset="-128"/>
              </a:rPr>
              <a:t>今の、良かったよ！</a:t>
            </a:r>
            <a:endParaRPr kumimoji="1" lang="ja-JP" altLang="en-US" sz="2800" b="1" dirty="0">
              <a:solidFill>
                <a:schemeClr val="accent3"/>
              </a:solidFill>
              <a:latin typeface="メイリオ" panose="020B0604030504040204" pitchFamily="50" charset="-128"/>
              <a:ea typeface="メイリオ" panose="020B0604030504040204" pitchFamily="50" charset="-128"/>
            </a:endParaRPr>
          </a:p>
        </p:txBody>
      </p:sp>
      <p:sp>
        <p:nvSpPr>
          <p:cNvPr id="12" name="角丸四角形 11"/>
          <p:cNvSpPr/>
          <p:nvPr/>
        </p:nvSpPr>
        <p:spPr>
          <a:xfrm>
            <a:off x="6198721" y="1440746"/>
            <a:ext cx="5794713" cy="1299258"/>
          </a:xfrm>
          <a:prstGeom prst="roundRect">
            <a:avLst>
              <a:gd name="adj" fmla="val 10697"/>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6302264" y="1547038"/>
            <a:ext cx="5595634" cy="1154162"/>
          </a:xfrm>
          <a:prstGeom prst="rect">
            <a:avLst/>
          </a:prstGeom>
          <a:solidFill>
            <a:schemeClr val="tx1">
              <a:lumMod val="20000"/>
              <a:lumOff val="80000"/>
            </a:schemeClr>
          </a:solidFill>
        </p:spPr>
        <p:txBody>
          <a:bodyPr wrap="square" rtlCol="0">
            <a:spAutoFit/>
          </a:bodyPr>
          <a:lstStyle/>
          <a:p>
            <a:pPr algn="dist">
              <a:lnSpc>
                <a:spcPct val="150000"/>
              </a:lnSpc>
            </a:pPr>
            <a:r>
              <a:rPr kumimoji="1" lang="ja-JP" altLang="en-US" sz="2800" b="1" dirty="0" smtClean="0">
                <a:solidFill>
                  <a:schemeClr val="accent3"/>
                </a:solidFill>
                <a:latin typeface="メイリオ" panose="020B0604030504040204" pitchFamily="50" charset="-128"/>
                <a:ea typeface="メイリオ" panose="020B0604030504040204" pitchFamily="50" charset="-128"/>
              </a:rPr>
              <a:t>○○</a:t>
            </a:r>
            <a:r>
              <a:rPr kumimoji="1" lang="ja-JP" altLang="en-US" sz="2800" b="1" dirty="0">
                <a:solidFill>
                  <a:schemeClr val="accent3"/>
                </a:solidFill>
                <a:latin typeface="メイリオ" panose="020B0604030504040204" pitchFamily="50" charset="-128"/>
                <a:ea typeface="メイリオ" panose="020B0604030504040204" pitchFamily="50" charset="-128"/>
              </a:rPr>
              <a:t>という声掛けが良かったよ</a:t>
            </a:r>
            <a:r>
              <a:rPr kumimoji="1" lang="ja-JP" altLang="en-US" sz="2800" b="1" dirty="0" smtClean="0">
                <a:solidFill>
                  <a:schemeClr val="accent3"/>
                </a:solidFill>
                <a:latin typeface="メイリオ" panose="020B0604030504040204" pitchFamily="50" charset="-128"/>
                <a:ea typeface="メイリオ" panose="020B0604030504040204" pitchFamily="50" charset="-128"/>
              </a:rPr>
              <a:t>！</a:t>
            </a:r>
            <a:endParaRPr kumimoji="1" lang="en-US" altLang="ja-JP" sz="2800" b="1" dirty="0" smtClean="0">
              <a:solidFill>
                <a:schemeClr val="accent3"/>
              </a:solidFill>
              <a:latin typeface="メイリオ" panose="020B0604030504040204" pitchFamily="50" charset="-128"/>
              <a:ea typeface="メイリオ" panose="020B0604030504040204" pitchFamily="50" charset="-128"/>
            </a:endParaRPr>
          </a:p>
          <a:p>
            <a:pPr algn="r">
              <a:lnSpc>
                <a:spcPct val="150000"/>
              </a:lnSpc>
            </a:pPr>
            <a:r>
              <a:rPr kumimoji="1" lang="ja-JP" altLang="en-US" sz="1800" dirty="0">
                <a:solidFill>
                  <a:schemeClr val="accent3"/>
                </a:solidFill>
                <a:latin typeface="メイリオ" panose="020B0604030504040204" pitchFamily="50" charset="-128"/>
                <a:ea typeface="メイリオ" panose="020B0604030504040204" pitchFamily="50" charset="-128"/>
              </a:rPr>
              <a:t>患者</a:t>
            </a:r>
            <a:r>
              <a:rPr kumimoji="1" lang="ja-JP" altLang="en-US" sz="1800" dirty="0" smtClean="0">
                <a:solidFill>
                  <a:schemeClr val="accent3"/>
                </a:solidFill>
                <a:latin typeface="メイリオ" panose="020B0604030504040204" pitchFamily="50" charset="-128"/>
                <a:ea typeface="メイリオ" panose="020B0604030504040204" pitchFamily="50" charset="-128"/>
              </a:rPr>
              <a:t>さんも安心していたね♪</a:t>
            </a:r>
            <a:endParaRPr kumimoji="1" lang="ja-JP" altLang="en-US" sz="1800" dirty="0">
              <a:solidFill>
                <a:schemeClr val="accent3"/>
              </a:solidFill>
              <a:latin typeface="メイリオ" panose="020B0604030504040204" pitchFamily="50" charset="-128"/>
              <a:ea typeface="メイリオ" panose="020B0604030504040204" pitchFamily="50" charset="-128"/>
            </a:endParaRPr>
          </a:p>
        </p:txBody>
      </p:sp>
      <p:sp>
        <p:nvSpPr>
          <p:cNvPr id="4" name="二等辺三角形 3"/>
          <p:cNvSpPr/>
          <p:nvPr/>
        </p:nvSpPr>
        <p:spPr>
          <a:xfrm rot="12473785">
            <a:off x="10400399" y="2574722"/>
            <a:ext cx="327546" cy="873457"/>
          </a:xfrm>
          <a:prstGeom prst="triangl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14"/>
          <p:cNvSpPr/>
          <p:nvPr/>
        </p:nvSpPr>
        <p:spPr>
          <a:xfrm rot="9064337">
            <a:off x="1518663" y="2447504"/>
            <a:ext cx="327546" cy="873457"/>
          </a:xfrm>
          <a:prstGeom prst="triangl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p:cNvPicPr>
            <a:picLocks noChangeAspect="1"/>
          </p:cNvPicPr>
          <p:nvPr/>
        </p:nvPicPr>
        <p:blipFill rotWithShape="1">
          <a:blip r:embed="rId3">
            <a:extLst>
              <a:ext uri="{28A0092B-C50C-407E-A947-70E740481C1C}">
                <a14:useLocalDpi xmlns:a14="http://schemas.microsoft.com/office/drawing/2010/main" val="0"/>
              </a:ext>
            </a:extLst>
          </a:blip>
          <a:srcRect l="68897" t="11682" r="21881" b="69074"/>
          <a:stretch/>
        </p:blipFill>
        <p:spPr>
          <a:xfrm>
            <a:off x="8603280" y="2971268"/>
            <a:ext cx="1298490" cy="2425512"/>
          </a:xfrm>
          <a:prstGeom prst="rect">
            <a:avLst/>
          </a:prstGeom>
        </p:spPr>
      </p:pic>
      <p:pic>
        <p:nvPicPr>
          <p:cNvPr id="20" name="図 19"/>
          <p:cNvPicPr>
            <a:picLocks noChangeAspect="1"/>
          </p:cNvPicPr>
          <p:nvPr/>
        </p:nvPicPr>
        <p:blipFill rotWithShape="1">
          <a:blip r:embed="rId3">
            <a:extLst>
              <a:ext uri="{28A0092B-C50C-407E-A947-70E740481C1C}">
                <a14:useLocalDpi xmlns:a14="http://schemas.microsoft.com/office/drawing/2010/main" val="0"/>
              </a:ext>
            </a:extLst>
          </a:blip>
          <a:srcRect l="68897" t="11682" r="21881" b="69074"/>
          <a:stretch/>
        </p:blipFill>
        <p:spPr>
          <a:xfrm>
            <a:off x="2095069" y="2971268"/>
            <a:ext cx="1298490" cy="2425512"/>
          </a:xfrm>
          <a:prstGeom prst="rect">
            <a:avLst/>
          </a:prstGeom>
        </p:spPr>
      </p:pic>
      <p:sp>
        <p:nvSpPr>
          <p:cNvPr id="21" name="正方形/長方形 20"/>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6"/>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lvl="0"/>
            <a:r>
              <a:rPr lang="ja-JP" altLang="en-US" sz="2400" dirty="0"/>
              <a:t>ポイント②</a:t>
            </a:r>
            <a:r>
              <a:rPr lang="ja-JP" altLang="en-US" dirty="0"/>
              <a:t>　</a:t>
            </a:r>
            <a:r>
              <a:rPr lang="ja-JP" altLang="en-US" dirty="0" smtClean="0"/>
              <a:t>小さなことでも褒める</a:t>
            </a:r>
            <a:endParaRPr dirty="0"/>
          </a:p>
        </p:txBody>
      </p:sp>
      <p:sp>
        <p:nvSpPr>
          <p:cNvPr id="373" name="Google Shape;373;p26"/>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pic>
        <p:nvPicPr>
          <p:cNvPr id="13" name="図 12"/>
          <p:cNvPicPr>
            <a:picLocks noChangeAspect="1"/>
          </p:cNvPicPr>
          <p:nvPr/>
        </p:nvPicPr>
        <p:blipFill rotWithShape="1">
          <a:blip r:embed="rId3">
            <a:extLst>
              <a:ext uri="{28A0092B-C50C-407E-A947-70E740481C1C}">
                <a14:useLocalDpi xmlns:a14="http://schemas.microsoft.com/office/drawing/2010/main" val="0"/>
              </a:ext>
            </a:extLst>
          </a:blip>
          <a:srcRect l="68897" t="11682" r="21881" b="69074"/>
          <a:stretch/>
        </p:blipFill>
        <p:spPr>
          <a:xfrm>
            <a:off x="9476740" y="2324215"/>
            <a:ext cx="1644888" cy="3072565"/>
          </a:xfrm>
          <a:prstGeom prst="rect">
            <a:avLst/>
          </a:prstGeom>
        </p:spPr>
      </p:pic>
      <p:pic>
        <p:nvPicPr>
          <p:cNvPr id="14" name="Picture 4" descr="パンツルックの女性看護師さんのイラスト"/>
          <p:cNvPicPr>
            <a:picLocks noChangeAspect="1" noChangeArrowheads="1"/>
          </p:cNvPicPr>
          <p:nvPr/>
        </p:nvPicPr>
        <p:blipFill rotWithShape="1">
          <a:blip r:embed="rId4">
            <a:extLst>
              <a:ext uri="{28A0092B-C50C-407E-A947-70E740481C1C}">
                <a14:useLocalDpi xmlns:a14="http://schemas.microsoft.com/office/drawing/2010/main" val="0"/>
              </a:ext>
            </a:extLst>
          </a:blip>
          <a:srcRect l="-579" t="-1" r="579" b="16641"/>
          <a:stretch/>
        </p:blipFill>
        <p:spPr bwMode="auto">
          <a:xfrm>
            <a:off x="7465328" y="2272166"/>
            <a:ext cx="2358465" cy="3159643"/>
          </a:xfrm>
          <a:prstGeom prst="rect">
            <a:avLst/>
          </a:prstGeom>
          <a:noFill/>
          <a:extLst>
            <a:ext uri="{909E8E84-426E-40DD-AFC4-6F175D3DCCD1}">
              <a14:hiddenFill xmlns:a14="http://schemas.microsoft.com/office/drawing/2010/main">
                <a:solidFill>
                  <a:srgbClr val="FFFFFF"/>
                </a:solidFill>
              </a14:hiddenFill>
            </a:ext>
          </a:extLst>
        </p:spPr>
      </p:pic>
      <p:sp>
        <p:nvSpPr>
          <p:cNvPr id="15" name="角丸四角形 14"/>
          <p:cNvSpPr/>
          <p:nvPr/>
        </p:nvSpPr>
        <p:spPr>
          <a:xfrm>
            <a:off x="3965002" y="1098892"/>
            <a:ext cx="4018937" cy="216292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b="1" dirty="0" smtClean="0">
                <a:solidFill>
                  <a:srgbClr val="DD6E83"/>
                </a:solidFill>
                <a:latin typeface="メイリオ" panose="020B0604030504040204" pitchFamily="50" charset="-128"/>
                <a:ea typeface="メイリオ" panose="020B0604030504040204" pitchFamily="50" charset="-128"/>
              </a:rPr>
              <a:t>こんにちは！</a:t>
            </a:r>
            <a:endParaRPr kumimoji="1" lang="en-US" altLang="ja-JP" sz="2400" b="1" dirty="0" smtClean="0">
              <a:solidFill>
                <a:srgbClr val="DD6E83"/>
              </a:solidFill>
              <a:latin typeface="メイリオ" panose="020B0604030504040204" pitchFamily="50" charset="-128"/>
              <a:ea typeface="メイリオ" panose="020B0604030504040204" pitchFamily="50" charset="-128"/>
            </a:endParaRPr>
          </a:p>
          <a:p>
            <a:pPr algn="ctr">
              <a:lnSpc>
                <a:spcPct val="150000"/>
              </a:lnSpc>
            </a:pPr>
            <a:r>
              <a:rPr kumimoji="1" lang="ja-JP" altLang="en-US" sz="2400" b="1" dirty="0" smtClean="0">
                <a:solidFill>
                  <a:srgbClr val="DD6E83"/>
                </a:solidFill>
                <a:latin typeface="メイリオ" panose="020B0604030504040204" pitchFamily="50" charset="-128"/>
                <a:ea typeface="メイリオ" panose="020B0604030504040204" pitchFamily="50" charset="-128"/>
              </a:rPr>
              <a:t>○○さんが</a:t>
            </a:r>
            <a:endParaRPr kumimoji="1" lang="en-US" altLang="ja-JP" sz="2400" b="1" dirty="0" smtClean="0">
              <a:solidFill>
                <a:srgbClr val="DD6E83"/>
              </a:solidFill>
              <a:latin typeface="メイリオ" panose="020B0604030504040204" pitchFamily="50" charset="-128"/>
              <a:ea typeface="メイリオ" panose="020B0604030504040204" pitchFamily="50" charset="-128"/>
            </a:endParaRPr>
          </a:p>
          <a:p>
            <a:pPr algn="ctr">
              <a:lnSpc>
                <a:spcPct val="150000"/>
              </a:lnSpc>
            </a:pPr>
            <a:r>
              <a:rPr kumimoji="1" lang="ja-JP" altLang="en-US" sz="2400" b="1" dirty="0" smtClean="0">
                <a:solidFill>
                  <a:srgbClr val="DD6E83"/>
                </a:solidFill>
                <a:latin typeface="メイリオ" panose="020B0604030504040204" pitchFamily="50" charset="-128"/>
                <a:ea typeface="メイリオ" panose="020B0604030504040204" pitchFamily="50" charset="-128"/>
              </a:rPr>
              <a:t>お部屋でお待ちですよ</a:t>
            </a:r>
            <a:r>
              <a:rPr kumimoji="1" lang="ja-JP" altLang="en-US" sz="2400" b="1" dirty="0">
                <a:solidFill>
                  <a:srgbClr val="DD6E83"/>
                </a:solidFill>
                <a:latin typeface="メイリオ" panose="020B0604030504040204" pitchFamily="50" charset="-128"/>
                <a:ea typeface="メイリオ" panose="020B0604030504040204" pitchFamily="50" charset="-128"/>
              </a:rPr>
              <a:t>。</a:t>
            </a:r>
          </a:p>
        </p:txBody>
      </p:sp>
      <p:sp>
        <p:nvSpPr>
          <p:cNvPr id="3" name="二等辺三角形 2"/>
          <p:cNvSpPr/>
          <p:nvPr/>
        </p:nvSpPr>
        <p:spPr>
          <a:xfrm rot="8058937">
            <a:off x="6544545" y="2941056"/>
            <a:ext cx="432907" cy="914400"/>
          </a:xfrm>
          <a:prstGeom prst="triangl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p:nvPicPr>
        <p:blipFill rotWithShape="1">
          <a:blip r:embed="rId5">
            <a:extLst>
              <a:ext uri="{28A0092B-C50C-407E-A947-70E740481C1C}">
                <a14:useLocalDpi xmlns:a14="http://schemas.microsoft.com/office/drawing/2010/main" val="0"/>
              </a:ext>
            </a:extLst>
          </a:blip>
          <a:srcRect l="23194" t="5741" r="46667" b="20926"/>
          <a:stretch/>
        </p:blipFill>
        <p:spPr>
          <a:xfrm>
            <a:off x="1295400" y="1486906"/>
            <a:ext cx="2094762" cy="3822700"/>
          </a:xfrm>
          <a:prstGeom prst="rect">
            <a:avLst/>
          </a:prstGeom>
        </p:spPr>
      </p:pic>
      <p:sp>
        <p:nvSpPr>
          <p:cNvPr id="5" name="正方形/長方形 4"/>
          <p:cNvSpPr/>
          <p:nvPr/>
        </p:nvSpPr>
        <p:spPr>
          <a:xfrm>
            <a:off x="1295400" y="4500693"/>
            <a:ext cx="2094762" cy="8089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00B0F0"/>
                </a:solidFill>
                <a:latin typeface="メイリオ" panose="020B0604030504040204" pitchFamily="50" charset="-128"/>
                <a:ea typeface="メイリオ" panose="020B0604030504040204" pitchFamily="50" charset="-128"/>
              </a:rPr>
              <a:t>患者の家族</a:t>
            </a:r>
            <a:endParaRPr kumimoji="1" lang="ja-JP" altLang="en-US" sz="2000" dirty="0">
              <a:solidFill>
                <a:srgbClr val="00B0F0"/>
              </a:solidFill>
              <a:latin typeface="メイリオ" panose="020B0604030504040204" pitchFamily="50" charset="-128"/>
              <a:ea typeface="メイリオ" panose="020B0604030504040204" pitchFamily="50" charset="-128"/>
            </a:endParaRPr>
          </a:p>
        </p:txBody>
      </p:sp>
      <p:sp>
        <p:nvSpPr>
          <p:cNvPr id="10" name="正方形/長方形 9"/>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idx="2"/>
          </p:nvPr>
        </p:nvSpPr>
        <p:spPr/>
        <p:txBody>
          <a:bodyPr/>
          <a:lstStyle/>
          <a:p>
            <a:endParaRPr kumimoji="1" lang="ja-JP" altLang="en-US"/>
          </a:p>
        </p:txBody>
      </p:sp>
      <p:cxnSp>
        <p:nvCxnSpPr>
          <p:cNvPr id="4" name="直線コネクタ 3"/>
          <p:cNvCxnSpPr/>
          <p:nvPr/>
        </p:nvCxnSpPr>
        <p:spPr>
          <a:xfrm>
            <a:off x="6090492" y="473725"/>
            <a:ext cx="11017" cy="4704203"/>
          </a:xfrm>
          <a:prstGeom prst="line">
            <a:avLst/>
          </a:prstGeom>
          <a:ln>
            <a:solidFill>
              <a:schemeClr val="bg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rotWithShape="1">
          <a:blip r:embed="rId3">
            <a:extLst>
              <a:ext uri="{28A0092B-C50C-407E-A947-70E740481C1C}">
                <a14:useLocalDpi xmlns:a14="http://schemas.microsoft.com/office/drawing/2010/main" val="0"/>
              </a:ext>
            </a:extLst>
          </a:blip>
          <a:srcRect l="68897" t="7408" r="19862" b="70592"/>
          <a:stretch/>
        </p:blipFill>
        <p:spPr>
          <a:xfrm>
            <a:off x="8327837" y="1794093"/>
            <a:ext cx="2113569" cy="3702630"/>
          </a:xfrm>
          <a:prstGeom prst="rect">
            <a:avLst/>
          </a:prstGeom>
        </p:spPr>
      </p:pic>
      <p:pic>
        <p:nvPicPr>
          <p:cNvPr id="1026" name="Picture 2" descr="怒る女性のイラスト（段階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8951" y="2511846"/>
            <a:ext cx="2258988" cy="3036274"/>
          </a:xfrm>
          <a:prstGeom prst="rect">
            <a:avLst/>
          </a:prstGeom>
          <a:noFill/>
          <a:extLst>
            <a:ext uri="{909E8E84-426E-40DD-AFC4-6F175D3DCCD1}">
              <a14:hiddenFill xmlns:a14="http://schemas.microsoft.com/office/drawing/2010/main">
                <a:solidFill>
                  <a:srgbClr val="FFFFFF"/>
                </a:solidFill>
              </a14:hiddenFill>
            </a:ext>
          </a:extLst>
        </p:spPr>
      </p:pic>
      <p:sp>
        <p:nvSpPr>
          <p:cNvPr id="9" name="角丸四角形 8"/>
          <p:cNvSpPr/>
          <p:nvPr/>
        </p:nvSpPr>
        <p:spPr>
          <a:xfrm>
            <a:off x="1186268" y="210604"/>
            <a:ext cx="4018937" cy="216292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b="1" dirty="0">
                <a:solidFill>
                  <a:schemeClr val="tx1"/>
                </a:solidFill>
                <a:latin typeface="メイリオ" panose="020B0604030504040204" pitchFamily="50" charset="-128"/>
                <a:ea typeface="メイリオ" panose="020B0604030504040204" pitchFamily="50" charset="-128"/>
              </a:rPr>
              <a:t>今くらいの挨拶</a:t>
            </a:r>
            <a:r>
              <a:rPr kumimoji="1" lang="ja-JP" altLang="en-US" sz="2400" b="1" dirty="0" smtClean="0">
                <a:solidFill>
                  <a:schemeClr val="tx1"/>
                </a:solidFill>
                <a:latin typeface="メイリオ" panose="020B0604030504040204" pitchFamily="50" charset="-128"/>
                <a:ea typeface="メイリオ" panose="020B0604030504040204" pitchFamily="50" charset="-128"/>
              </a:rPr>
              <a:t>は</a:t>
            </a:r>
            <a:endParaRPr kumimoji="1" lang="en-US" altLang="ja-JP" sz="2400" b="1" dirty="0" smtClean="0">
              <a:solidFill>
                <a:schemeClr val="tx1"/>
              </a:solidFill>
              <a:latin typeface="メイリオ" panose="020B0604030504040204" pitchFamily="50" charset="-128"/>
              <a:ea typeface="メイリオ" panose="020B0604030504040204" pitchFamily="50" charset="-128"/>
            </a:endParaRPr>
          </a:p>
          <a:p>
            <a:pPr algn="ctr">
              <a:lnSpc>
                <a:spcPct val="150000"/>
              </a:lnSpc>
            </a:pPr>
            <a:r>
              <a:rPr kumimoji="1" lang="ja-JP" altLang="en-US" sz="2400" b="1" dirty="0" smtClean="0">
                <a:solidFill>
                  <a:schemeClr val="tx1"/>
                </a:solidFill>
                <a:latin typeface="メイリオ" panose="020B0604030504040204" pitchFamily="50" charset="-128"/>
                <a:ea typeface="メイリオ" panose="020B0604030504040204" pitchFamily="50" charset="-128"/>
              </a:rPr>
              <a:t>できて当たり前だよ。</a:t>
            </a:r>
            <a:endParaRPr kumimoji="1" lang="ja-JP" altLang="en-US" sz="2400" b="1" dirty="0">
              <a:solidFill>
                <a:schemeClr val="tx1"/>
              </a:solidFill>
              <a:latin typeface="メイリオ" panose="020B0604030504040204" pitchFamily="50" charset="-128"/>
              <a:ea typeface="メイリオ" panose="020B0604030504040204" pitchFamily="50" charset="-128"/>
            </a:endParaRPr>
          </a:p>
        </p:txBody>
      </p:sp>
      <p:sp>
        <p:nvSpPr>
          <p:cNvPr id="10" name="二等辺三角形 9"/>
          <p:cNvSpPr/>
          <p:nvPr/>
        </p:nvSpPr>
        <p:spPr>
          <a:xfrm rot="8058937">
            <a:off x="1742497" y="1930638"/>
            <a:ext cx="432907" cy="91440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角丸四角形 11"/>
          <p:cNvSpPr/>
          <p:nvPr/>
        </p:nvSpPr>
        <p:spPr>
          <a:xfrm>
            <a:off x="6584599" y="635001"/>
            <a:ext cx="4822142" cy="177239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b="1" dirty="0">
                <a:solidFill>
                  <a:srgbClr val="DD6E83"/>
                </a:solidFill>
                <a:latin typeface="メイリオ" panose="020B0604030504040204" pitchFamily="50" charset="-128"/>
                <a:ea typeface="メイリオ" panose="020B0604030504040204" pitchFamily="50" charset="-128"/>
              </a:rPr>
              <a:t>今の挨拶は素晴らしかった</a:t>
            </a:r>
            <a:r>
              <a:rPr kumimoji="1" lang="ja-JP" altLang="en-US" sz="2400" b="1" dirty="0" smtClean="0">
                <a:solidFill>
                  <a:srgbClr val="DD6E83"/>
                </a:solidFill>
                <a:latin typeface="メイリオ" panose="020B0604030504040204" pitchFamily="50" charset="-128"/>
                <a:ea typeface="メイリオ" panose="020B0604030504040204" pitchFamily="50" charset="-128"/>
              </a:rPr>
              <a:t>よ！</a:t>
            </a:r>
            <a:endParaRPr kumimoji="1" lang="en-US" altLang="ja-JP" sz="2400" b="1" dirty="0" smtClean="0">
              <a:solidFill>
                <a:srgbClr val="DD6E83"/>
              </a:solidFill>
              <a:latin typeface="メイリオ" panose="020B0604030504040204" pitchFamily="50" charset="-128"/>
              <a:ea typeface="メイリオ" panose="020B0604030504040204" pitchFamily="50" charset="-128"/>
            </a:endParaRPr>
          </a:p>
          <a:p>
            <a:pPr algn="ctr">
              <a:lnSpc>
                <a:spcPct val="150000"/>
              </a:lnSpc>
            </a:pPr>
            <a:r>
              <a:rPr kumimoji="1" lang="ja-JP" altLang="en-US" sz="2400" b="1" dirty="0" smtClean="0">
                <a:solidFill>
                  <a:srgbClr val="DD6E83"/>
                </a:solidFill>
                <a:latin typeface="メイリオ" panose="020B0604030504040204" pitchFamily="50" charset="-128"/>
                <a:ea typeface="メイリオ" panose="020B0604030504040204" pitchFamily="50" charset="-128"/>
              </a:rPr>
              <a:t>相手</a:t>
            </a:r>
            <a:r>
              <a:rPr kumimoji="1" lang="ja-JP" altLang="en-US" sz="2400" b="1" dirty="0">
                <a:solidFill>
                  <a:srgbClr val="DD6E83"/>
                </a:solidFill>
                <a:latin typeface="メイリオ" panose="020B0604030504040204" pitchFamily="50" charset="-128"/>
                <a:ea typeface="メイリオ" panose="020B0604030504040204" pitchFamily="50" charset="-128"/>
              </a:rPr>
              <a:t>も気持ちがいいだろう</a:t>
            </a:r>
            <a:r>
              <a:rPr kumimoji="1" lang="ja-JP" altLang="en-US" sz="2400" b="1" dirty="0" smtClean="0">
                <a:solidFill>
                  <a:srgbClr val="DD6E83"/>
                </a:solidFill>
                <a:latin typeface="メイリオ" panose="020B0604030504040204" pitchFamily="50" charset="-128"/>
                <a:ea typeface="メイリオ" panose="020B0604030504040204" pitchFamily="50" charset="-128"/>
              </a:rPr>
              <a:t>ね。</a:t>
            </a:r>
            <a:endParaRPr kumimoji="1" lang="ja-JP" altLang="en-US" sz="2400" b="1" dirty="0">
              <a:solidFill>
                <a:srgbClr val="DD6E83"/>
              </a:solidFill>
              <a:latin typeface="メイリオ" panose="020B0604030504040204" pitchFamily="50" charset="-128"/>
              <a:ea typeface="メイリオ" panose="020B0604030504040204" pitchFamily="50" charset="-128"/>
            </a:endParaRPr>
          </a:p>
        </p:txBody>
      </p:sp>
      <p:sp>
        <p:nvSpPr>
          <p:cNvPr id="14" name="二等辺三角形 13"/>
          <p:cNvSpPr/>
          <p:nvPr/>
        </p:nvSpPr>
        <p:spPr>
          <a:xfrm rot="13066649">
            <a:off x="10106487" y="2137181"/>
            <a:ext cx="432907" cy="914400"/>
          </a:xfrm>
          <a:prstGeom prst="triangl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乗算記号 4"/>
          <p:cNvSpPr/>
          <p:nvPr/>
        </p:nvSpPr>
        <p:spPr>
          <a:xfrm>
            <a:off x="-316429" y="-307775"/>
            <a:ext cx="6589317" cy="6792245"/>
          </a:xfrm>
          <a:prstGeom prst="mathMultiply">
            <a:avLst>
              <a:gd name="adj1" fmla="val 10754"/>
            </a:avLst>
          </a:prstGeom>
          <a:solidFill>
            <a:srgbClr val="59595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ドーナツ 5"/>
          <p:cNvSpPr/>
          <p:nvPr/>
        </p:nvSpPr>
        <p:spPr>
          <a:xfrm>
            <a:off x="6826847" y="926101"/>
            <a:ext cx="4573604" cy="4324495"/>
          </a:xfrm>
          <a:prstGeom prst="donut">
            <a:avLst>
              <a:gd name="adj" fmla="val 15610"/>
            </a:avLst>
          </a:prstGeom>
          <a:solidFill>
            <a:srgbClr val="DD6E83">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タイトル 1"/>
          <p:cNvSpPr txBox="1">
            <a:spLocks/>
          </p:cNvSpPr>
          <p:nvPr/>
        </p:nvSpPr>
        <p:spPr>
          <a:xfrm>
            <a:off x="8734566" y="21192"/>
            <a:ext cx="3457431" cy="6176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ja-JP" altLang="en-US" sz="1600" dirty="0">
                <a:solidFill>
                  <a:schemeClr val="tx1">
                    <a:lumMod val="60000"/>
                    <a:lumOff val="40000"/>
                  </a:schemeClr>
                </a:solidFill>
                <a:latin typeface="メイリオ" panose="020B0604030504040204" pitchFamily="50" charset="-128"/>
                <a:ea typeface="メイリオ" panose="020B0604030504040204" pitchFamily="50" charset="-128"/>
              </a:rPr>
              <a:t>ポイント②　小さなことでも褒める</a:t>
            </a:r>
            <a:endParaRPr kumimoji="1" lang="ja-JP" altLang="en-US" sz="1600" dirty="0">
              <a:solidFill>
                <a:schemeClr val="tx1">
                  <a:lumMod val="60000"/>
                  <a:lumOff val="40000"/>
                </a:schemeClr>
              </a:solidFill>
              <a:latin typeface="メイリオ" panose="020B0604030504040204" pitchFamily="50" charset="-128"/>
              <a:ea typeface="メイリオ" panose="020B0604030504040204" pitchFamily="50" charset="-128"/>
            </a:endParaRPr>
          </a:p>
        </p:txBody>
      </p:sp>
      <p:sp>
        <p:nvSpPr>
          <p:cNvPr id="15" name="正方形/長方形 14"/>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extLst>
      <p:ext uri="{BB962C8B-B14F-4D97-AF65-F5344CB8AC3E}">
        <p14:creationId xmlns:p14="http://schemas.microsoft.com/office/powerpoint/2010/main" val="3552802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7"/>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ja-JP" altLang="en-US" dirty="0" smtClean="0"/>
              <a:t>昔はみんな新人だった</a:t>
            </a:r>
            <a:endParaRPr dirty="0"/>
          </a:p>
        </p:txBody>
      </p:sp>
      <p:sp>
        <p:nvSpPr>
          <p:cNvPr id="388" name="Google Shape;388;p27"/>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pic>
        <p:nvPicPr>
          <p:cNvPr id="6" name="Google Shape;268;p15" descr="ナースキャップのない女性看護師のイラスト「驚き」"/>
          <p:cNvPicPr preferRelativeResize="0"/>
          <p:nvPr/>
        </p:nvPicPr>
        <p:blipFill rotWithShape="1">
          <a:blip r:embed="rId3">
            <a:alphaModFix/>
          </a:blip>
          <a:srcRect/>
          <a:stretch/>
        </p:blipFill>
        <p:spPr>
          <a:xfrm>
            <a:off x="4720769" y="1864603"/>
            <a:ext cx="2750463" cy="3802484"/>
          </a:xfrm>
          <a:prstGeom prst="rect">
            <a:avLst/>
          </a:prstGeom>
          <a:noFill/>
          <a:ln>
            <a:noFill/>
          </a:ln>
        </p:spPr>
      </p:pic>
      <p:sp>
        <p:nvSpPr>
          <p:cNvPr id="7" name="Google Shape;315;p20"/>
          <p:cNvSpPr/>
          <p:nvPr/>
        </p:nvSpPr>
        <p:spPr>
          <a:xfrm flipH="1">
            <a:off x="271219" y="1762715"/>
            <a:ext cx="4481266" cy="2160240"/>
          </a:xfrm>
          <a:prstGeom prst="cloudCallout">
            <a:avLst>
              <a:gd name="adj1" fmla="val -46326"/>
              <a:gd name="adj2" fmla="val 45765"/>
            </a:avLst>
          </a:pr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2045" dirty="0">
                <a:latin typeface="メイリオ" panose="020B0604030504040204" pitchFamily="50" charset="-128"/>
                <a:ea typeface="メイリオ" panose="020B0604030504040204" pitchFamily="50" charset="-128"/>
              </a:rPr>
              <a:t>これでいいのかな</a:t>
            </a:r>
            <a:r>
              <a:rPr lang="ja-JP" altLang="en-US" sz="2045" dirty="0" smtClean="0">
                <a:latin typeface="メイリオ" panose="020B0604030504040204" pitchFamily="50" charset="-128"/>
                <a:ea typeface="メイリオ" panose="020B0604030504040204" pitchFamily="50" charset="-128"/>
              </a:rPr>
              <a:t>？</a:t>
            </a:r>
            <a:endParaRPr lang="en-US" altLang="ja-JP" sz="2045" dirty="0" smtClean="0">
              <a:latin typeface="メイリオ" panose="020B0604030504040204" pitchFamily="50" charset="-128"/>
              <a:ea typeface="メイリオ" panose="020B0604030504040204" pitchFamily="50" charset="-128"/>
            </a:endParaRPr>
          </a:p>
          <a:p>
            <a:pPr algn="ctr"/>
            <a:r>
              <a:rPr lang="ja-JP" altLang="en-US" sz="2045" dirty="0">
                <a:latin typeface="メイリオ" panose="020B0604030504040204" pitchFamily="50" charset="-128"/>
                <a:ea typeface="メイリオ" panose="020B0604030504040204" pitchFamily="50" charset="-128"/>
              </a:rPr>
              <a:t>これで大丈夫かな</a:t>
            </a:r>
            <a:r>
              <a:rPr lang="ja-JP" altLang="en-US" sz="2045" dirty="0" smtClean="0">
                <a:latin typeface="メイリオ" panose="020B0604030504040204" pitchFamily="50" charset="-128"/>
                <a:ea typeface="メイリオ" panose="020B0604030504040204" pitchFamily="50" charset="-128"/>
              </a:rPr>
              <a:t>？</a:t>
            </a:r>
            <a:endParaRPr lang="ja-JP" altLang="en-US" sz="2045" dirty="0">
              <a:latin typeface="メイリオ" panose="020B0604030504040204" pitchFamily="50" charset="-128"/>
              <a:ea typeface="メイリオ" panose="020B0604030504040204" pitchFamily="50" charset="-128"/>
            </a:endParaRPr>
          </a:p>
        </p:txBody>
      </p:sp>
      <p:sp>
        <p:nvSpPr>
          <p:cNvPr id="8" name="Google Shape;315;p20"/>
          <p:cNvSpPr/>
          <p:nvPr/>
        </p:nvSpPr>
        <p:spPr>
          <a:xfrm>
            <a:off x="7316950" y="1330546"/>
            <a:ext cx="5141749" cy="2160240"/>
          </a:xfrm>
          <a:prstGeom prst="cloudCallout">
            <a:avLst>
              <a:gd name="adj1" fmla="val -46326"/>
              <a:gd name="adj2" fmla="val 45765"/>
            </a:avLst>
          </a:pr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lvl="0" algn="ctr"/>
            <a:r>
              <a:rPr lang="ja-JP" altLang="en-US" sz="2045" dirty="0" smtClean="0">
                <a:solidFill>
                  <a:srgbClr val="000000"/>
                </a:solidFill>
                <a:latin typeface="メイリオ" panose="020B0604030504040204" pitchFamily="50" charset="-128"/>
                <a:ea typeface="メイリオ" panose="020B0604030504040204" pitchFamily="50" charset="-128"/>
                <a:sym typeface="Arial"/>
              </a:rPr>
              <a:t>先輩たちの</a:t>
            </a:r>
            <a:endParaRPr lang="en-US" altLang="ja-JP" sz="2045" dirty="0" smtClean="0">
              <a:solidFill>
                <a:srgbClr val="000000"/>
              </a:solidFill>
              <a:latin typeface="メイリオ" panose="020B0604030504040204" pitchFamily="50" charset="-128"/>
              <a:ea typeface="メイリオ" panose="020B0604030504040204" pitchFamily="50" charset="-128"/>
              <a:sym typeface="Arial"/>
            </a:endParaRPr>
          </a:p>
          <a:p>
            <a:pPr lvl="0" algn="ctr"/>
            <a:r>
              <a:rPr lang="ja-JP" altLang="en-US" sz="2045" dirty="0" smtClean="0">
                <a:solidFill>
                  <a:srgbClr val="000000"/>
                </a:solidFill>
                <a:latin typeface="メイリオ" panose="020B0604030504040204" pitchFamily="50" charset="-128"/>
                <a:ea typeface="メイリオ" panose="020B0604030504040204" pitchFamily="50" charset="-128"/>
                <a:sym typeface="Arial"/>
              </a:rPr>
              <a:t>足を引っ張っていないかな</a:t>
            </a:r>
            <a:endParaRPr sz="2045" dirty="0">
              <a:solidFill>
                <a:srgbClr val="000000"/>
              </a:solidFill>
              <a:latin typeface="メイリオ" panose="020B0604030504040204" pitchFamily="50" charset="-128"/>
              <a:ea typeface="メイリオ" panose="020B0604030504040204" pitchFamily="50" charset="-128"/>
              <a:sym typeface="Arial"/>
            </a:endParaRPr>
          </a:p>
        </p:txBody>
      </p:sp>
      <p:sp>
        <p:nvSpPr>
          <p:cNvPr id="10" name="正方形/長方形 9"/>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二等辺三角形 9"/>
          <p:cNvSpPr/>
          <p:nvPr/>
        </p:nvSpPr>
        <p:spPr>
          <a:xfrm rot="12591121">
            <a:off x="4580356" y="3775301"/>
            <a:ext cx="432907" cy="914400"/>
          </a:xfrm>
          <a:prstGeom prst="triangl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j-ea"/>
              <a:ea typeface="+mj-ea"/>
            </a:endParaRPr>
          </a:p>
        </p:txBody>
      </p:sp>
      <p:sp>
        <p:nvSpPr>
          <p:cNvPr id="2" name="タイトル 1"/>
          <p:cNvSpPr>
            <a:spLocks noGrp="1"/>
          </p:cNvSpPr>
          <p:nvPr>
            <p:ph type="title"/>
          </p:nvPr>
        </p:nvSpPr>
        <p:spPr/>
        <p:txBody>
          <a:bodyPr/>
          <a:lstStyle/>
          <a:p>
            <a:r>
              <a:rPr kumimoji="1" lang="ja-JP" altLang="en-US" dirty="0" smtClean="0"/>
              <a:t>一言が「安心感」を生む</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a:p>
        </p:txBody>
      </p:sp>
      <p:pic>
        <p:nvPicPr>
          <p:cNvPr id="2052" name="Picture 4" descr="看護師の女の子のイラスト（将来の夢）"/>
          <p:cNvPicPr>
            <a:picLocks noChangeAspect="1" noChangeArrowheads="1"/>
          </p:cNvPicPr>
          <p:nvPr/>
        </p:nvPicPr>
        <p:blipFill rotWithShape="1">
          <a:blip r:embed="rId3">
            <a:extLst>
              <a:ext uri="{28A0092B-C50C-407E-A947-70E740481C1C}">
                <a14:useLocalDpi xmlns:a14="http://schemas.microsoft.com/office/drawing/2010/main" val="0"/>
              </a:ext>
            </a:extLst>
          </a:blip>
          <a:srcRect b="35551"/>
          <a:stretch/>
        </p:blipFill>
        <p:spPr bwMode="auto">
          <a:xfrm>
            <a:off x="7864475" y="2319375"/>
            <a:ext cx="3095625" cy="3154325"/>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rotWithShape="1">
          <a:blip r:embed="rId4">
            <a:extLst>
              <a:ext uri="{28A0092B-C50C-407E-A947-70E740481C1C}">
                <a14:useLocalDpi xmlns:a14="http://schemas.microsoft.com/office/drawing/2010/main" val="0"/>
              </a:ext>
            </a:extLst>
          </a:blip>
          <a:srcRect l="68897" t="7408" r="19862" b="70592"/>
          <a:stretch/>
        </p:blipFill>
        <p:spPr>
          <a:xfrm>
            <a:off x="1774637" y="906899"/>
            <a:ext cx="2606863" cy="4566801"/>
          </a:xfrm>
          <a:prstGeom prst="rect">
            <a:avLst/>
          </a:prstGeom>
        </p:spPr>
      </p:pic>
      <p:sp>
        <p:nvSpPr>
          <p:cNvPr id="6" name="角丸四角形 5"/>
          <p:cNvSpPr/>
          <p:nvPr/>
        </p:nvSpPr>
        <p:spPr>
          <a:xfrm>
            <a:off x="3965002" y="1098892"/>
            <a:ext cx="4018937" cy="122048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dirty="0" smtClean="0">
                <a:solidFill>
                  <a:schemeClr val="tx1"/>
                </a:solidFill>
                <a:latin typeface="+mj-ea"/>
                <a:ea typeface="+mj-ea"/>
              </a:rPr>
              <a:t>それでいいよ</a:t>
            </a:r>
            <a:endParaRPr kumimoji="1" lang="ja-JP" altLang="en-US" sz="2400" dirty="0">
              <a:solidFill>
                <a:schemeClr val="tx1"/>
              </a:solidFill>
              <a:latin typeface="+mj-ea"/>
              <a:ea typeface="+mj-ea"/>
            </a:endParaRPr>
          </a:p>
        </p:txBody>
      </p:sp>
      <p:sp>
        <p:nvSpPr>
          <p:cNvPr id="8" name="二等辺三角形 7"/>
          <p:cNvSpPr/>
          <p:nvPr/>
        </p:nvSpPr>
        <p:spPr>
          <a:xfrm rot="12591121">
            <a:off x="4580356" y="1882519"/>
            <a:ext cx="432907" cy="914400"/>
          </a:xfrm>
          <a:prstGeom prst="triangl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j-ea"/>
              <a:ea typeface="+mj-ea"/>
            </a:endParaRPr>
          </a:p>
        </p:txBody>
      </p:sp>
      <p:sp>
        <p:nvSpPr>
          <p:cNvPr id="9" name="角丸四角形 8"/>
          <p:cNvSpPr/>
          <p:nvPr/>
        </p:nvSpPr>
        <p:spPr>
          <a:xfrm>
            <a:off x="3965002" y="2991674"/>
            <a:ext cx="4018937" cy="122048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dirty="0" smtClean="0">
                <a:solidFill>
                  <a:schemeClr val="tx1"/>
                </a:solidFill>
                <a:latin typeface="+mj-ea"/>
                <a:ea typeface="+mj-ea"/>
              </a:rPr>
              <a:t>もっと○○で大丈夫だよ</a:t>
            </a:r>
            <a:endParaRPr kumimoji="1" lang="ja-JP" altLang="en-US" sz="2400" dirty="0">
              <a:solidFill>
                <a:schemeClr val="tx1"/>
              </a:solidFill>
              <a:latin typeface="+mj-ea"/>
              <a:ea typeface="+mj-ea"/>
            </a:endParaRPr>
          </a:p>
        </p:txBody>
      </p:sp>
      <p:sp>
        <p:nvSpPr>
          <p:cNvPr id="11" name="正方形/長方形 10"/>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extLst>
      <p:ext uri="{BB962C8B-B14F-4D97-AF65-F5344CB8AC3E}">
        <p14:creationId xmlns:p14="http://schemas.microsoft.com/office/powerpoint/2010/main" val="102774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8"/>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lvl="0"/>
            <a:r>
              <a:rPr lang="ja-JP" altLang="en-US" sz="2400" dirty="0" smtClean="0"/>
              <a:t>ポイント③</a:t>
            </a:r>
            <a:r>
              <a:rPr lang="ja-JP" altLang="en-US" dirty="0" smtClean="0"/>
              <a:t>　こまめ</a:t>
            </a:r>
            <a:r>
              <a:rPr lang="ja-JP" altLang="en-US" dirty="0"/>
              <a:t>に感謝を伝える</a:t>
            </a:r>
          </a:p>
        </p:txBody>
      </p:sp>
      <p:sp>
        <p:nvSpPr>
          <p:cNvPr id="397" name="Google Shape;397;p28"/>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398" name="Google Shape;398;p28"/>
          <p:cNvSpPr txBox="1">
            <a:spLocks noGrp="1"/>
          </p:cNvSpPr>
          <p:nvPr>
            <p:ph type="body" idx="2"/>
          </p:nvPr>
        </p:nvSpPr>
        <p:spPr>
          <a:xfrm>
            <a:off x="496888" y="983709"/>
            <a:ext cx="11196638" cy="432117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C2C2C"/>
              </a:buClr>
              <a:buSzPts val="3200"/>
              <a:buNone/>
            </a:pPr>
            <a:r>
              <a:rPr lang="ja-JP" altLang="en-US" dirty="0" smtClean="0"/>
              <a:t>ありがとう！</a:t>
            </a:r>
            <a:r>
              <a:rPr lang="en-US" altLang="ja-JP" dirty="0" smtClean="0"/>
              <a:t>…</a:t>
            </a:r>
            <a:endParaRPr dirty="0"/>
          </a:p>
        </p:txBody>
      </p:sp>
      <p:sp>
        <p:nvSpPr>
          <p:cNvPr id="400" name="Google Shape;400;p28"/>
          <p:cNvSpPr/>
          <p:nvPr/>
        </p:nvSpPr>
        <p:spPr>
          <a:xfrm>
            <a:off x="1007435" y="4197085"/>
            <a:ext cx="10183383" cy="1043129"/>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lvl="0"/>
            <a:r>
              <a:rPr lang="ja-JP" sz="3200" dirty="0">
                <a:solidFill>
                  <a:schemeClr val="dk1"/>
                </a:solidFill>
                <a:latin typeface="メイリオ" panose="020B0604030504040204" pitchFamily="50" charset="-128"/>
                <a:ea typeface="メイリオ" panose="020B0604030504040204" pitchFamily="50" charset="-128"/>
                <a:sym typeface="Arial"/>
              </a:rPr>
              <a:t>WE ﾒｯｾｰｼﾞ　</a:t>
            </a:r>
            <a:r>
              <a:rPr lang="ja-JP" altLang="en-US" sz="3200" dirty="0" smtClean="0">
                <a:solidFill>
                  <a:schemeClr val="dk1"/>
                </a:solidFill>
                <a:latin typeface="メイリオ" panose="020B0604030504040204" pitchFamily="50" charset="-128"/>
                <a:ea typeface="メイリオ" panose="020B0604030504040204" pitchFamily="50" charset="-128"/>
                <a:sym typeface="Arial"/>
              </a:rPr>
              <a:t>例：</a:t>
            </a:r>
            <a:r>
              <a:rPr lang="ja-JP" sz="3200" dirty="0" smtClean="0">
                <a:solidFill>
                  <a:schemeClr val="dk1"/>
                </a:solidFill>
                <a:latin typeface="メイリオ" panose="020B0604030504040204" pitchFamily="50" charset="-128"/>
                <a:ea typeface="メイリオ" panose="020B0604030504040204" pitchFamily="50" charset="-128"/>
                <a:sym typeface="Arial"/>
              </a:rPr>
              <a:t>「</a:t>
            </a:r>
            <a:r>
              <a:rPr lang="ja-JP" altLang="en-US" sz="3200" dirty="0" smtClean="0">
                <a:solidFill>
                  <a:schemeClr val="dk1"/>
                </a:solidFill>
                <a:latin typeface="メイリオ" panose="020B0604030504040204" pitchFamily="50" charset="-128"/>
                <a:ea typeface="メイリオ" panose="020B0604030504040204" pitchFamily="50" charset="-128"/>
              </a:rPr>
              <a:t>みんな</a:t>
            </a:r>
            <a:r>
              <a:rPr lang="ja-JP" altLang="en-US" sz="3200" dirty="0">
                <a:solidFill>
                  <a:schemeClr val="dk1"/>
                </a:solidFill>
                <a:latin typeface="メイリオ" panose="020B0604030504040204" pitchFamily="50" charset="-128"/>
                <a:ea typeface="メイリオ" panose="020B0604030504040204" pitchFamily="50" charset="-128"/>
              </a:rPr>
              <a:t>助かっているよ</a:t>
            </a:r>
            <a:r>
              <a:rPr lang="ja-JP" sz="3200" dirty="0" smtClean="0">
                <a:solidFill>
                  <a:schemeClr val="dk1"/>
                </a:solidFill>
                <a:latin typeface="メイリオ" panose="020B0604030504040204" pitchFamily="50" charset="-128"/>
                <a:ea typeface="メイリオ" panose="020B0604030504040204" pitchFamily="50" charset="-128"/>
                <a:sym typeface="Arial"/>
              </a:rPr>
              <a:t>」</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401" name="Google Shape;401;p28"/>
          <p:cNvSpPr/>
          <p:nvPr/>
        </p:nvSpPr>
        <p:spPr>
          <a:xfrm>
            <a:off x="1007435" y="3044956"/>
            <a:ext cx="10183383" cy="1046496"/>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marL="0" marR="0" lvl="0" indent="0" algn="l" rtl="0">
              <a:spcBef>
                <a:spcPts val="0"/>
              </a:spcBef>
              <a:spcAft>
                <a:spcPts val="0"/>
              </a:spcAft>
              <a:buNone/>
            </a:pPr>
            <a:r>
              <a:rPr lang="ja-JP" sz="3200" dirty="0">
                <a:solidFill>
                  <a:schemeClr val="dk1"/>
                </a:solidFill>
                <a:latin typeface="メイリオ" panose="020B0604030504040204" pitchFamily="50" charset="-128"/>
                <a:ea typeface="メイリオ" panose="020B0604030504040204" pitchFamily="50" charset="-128"/>
                <a:sym typeface="Arial"/>
              </a:rPr>
              <a:t>I ﾒｯｾｰｼﾞ　</a:t>
            </a:r>
            <a:r>
              <a:rPr lang="ja-JP" altLang="en-US" sz="3200" dirty="0" smtClean="0">
                <a:solidFill>
                  <a:schemeClr val="dk1"/>
                </a:solidFill>
                <a:latin typeface="メイリオ" panose="020B0604030504040204" pitchFamily="50" charset="-128"/>
                <a:ea typeface="メイリオ" panose="020B0604030504040204" pitchFamily="50" charset="-128"/>
                <a:sym typeface="Arial"/>
              </a:rPr>
              <a:t>例：</a:t>
            </a:r>
            <a:r>
              <a:rPr lang="ja-JP" sz="3200" dirty="0" smtClean="0">
                <a:solidFill>
                  <a:schemeClr val="dk1"/>
                </a:solidFill>
                <a:latin typeface="メイリオ" panose="020B0604030504040204" pitchFamily="50" charset="-128"/>
                <a:ea typeface="メイリオ" panose="020B0604030504040204" pitchFamily="50" charset="-128"/>
                <a:sym typeface="Arial"/>
              </a:rPr>
              <a:t>「私</a:t>
            </a:r>
            <a:r>
              <a:rPr lang="ja-JP" altLang="en-US" sz="3200" dirty="0" smtClean="0">
                <a:solidFill>
                  <a:schemeClr val="dk1"/>
                </a:solidFill>
                <a:latin typeface="メイリオ" panose="020B0604030504040204" pitchFamily="50" charset="-128"/>
                <a:ea typeface="メイリオ" panose="020B0604030504040204" pitchFamily="50" charset="-128"/>
                <a:sym typeface="Arial"/>
              </a:rPr>
              <a:t>はとても助かったよ</a:t>
            </a:r>
            <a:r>
              <a:rPr lang="ja-JP" sz="3200" dirty="0" smtClean="0">
                <a:solidFill>
                  <a:schemeClr val="dk1"/>
                </a:solidFill>
                <a:latin typeface="メイリオ" panose="020B0604030504040204" pitchFamily="50" charset="-128"/>
                <a:ea typeface="メイリオ" panose="020B0604030504040204" pitchFamily="50" charset="-128"/>
                <a:sym typeface="Arial"/>
              </a:rPr>
              <a:t>」</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402" name="Google Shape;402;p28"/>
          <p:cNvSpPr/>
          <p:nvPr/>
        </p:nvSpPr>
        <p:spPr>
          <a:xfrm>
            <a:off x="1007435" y="1892829"/>
            <a:ext cx="10183383" cy="1046496"/>
          </a:xfrm>
          <a:prstGeom prst="roundRect">
            <a:avLst>
              <a:gd name="adj" fmla="val 16667"/>
            </a:avLst>
          </a:prstGeom>
          <a:solidFill>
            <a:schemeClr val="lt1"/>
          </a:solidFill>
          <a:ln w="25400" cap="flat" cmpd="sng">
            <a:solidFill>
              <a:schemeClr val="accent1"/>
            </a:solidFill>
            <a:prstDash val="solid"/>
            <a:round/>
            <a:headEnd type="none" w="sm" len="sm"/>
            <a:tailEnd type="none" w="sm" len="sm"/>
          </a:ln>
        </p:spPr>
        <p:txBody>
          <a:bodyPr spcFirstLastPara="1" wrap="square" lIns="720000" tIns="0" rIns="0" bIns="0" anchor="ctr" anchorCtr="0">
            <a:noAutofit/>
          </a:bodyPr>
          <a:lstStyle/>
          <a:p>
            <a:pPr marL="0" marR="0" lvl="0" indent="0" algn="l" rtl="0">
              <a:spcBef>
                <a:spcPts val="0"/>
              </a:spcBef>
              <a:spcAft>
                <a:spcPts val="0"/>
              </a:spcAft>
              <a:buNone/>
            </a:pPr>
            <a:r>
              <a:rPr lang="en-US" altLang="ja-JP" sz="3200" dirty="0" smtClean="0">
                <a:solidFill>
                  <a:schemeClr val="dk1"/>
                </a:solidFill>
                <a:latin typeface="メイリオ" panose="020B0604030504040204" pitchFamily="50" charset="-128"/>
                <a:ea typeface="メイリオ" panose="020B0604030504040204" pitchFamily="50" charset="-128"/>
                <a:sym typeface="Arial"/>
              </a:rPr>
              <a:t>YOU</a:t>
            </a:r>
            <a:r>
              <a:rPr lang="ja-JP" sz="3200" dirty="0" smtClean="0">
                <a:solidFill>
                  <a:schemeClr val="dk1"/>
                </a:solidFill>
                <a:latin typeface="メイリオ" panose="020B0604030504040204" pitchFamily="50" charset="-128"/>
                <a:ea typeface="メイリオ" panose="020B0604030504040204" pitchFamily="50" charset="-128"/>
                <a:sym typeface="Arial"/>
              </a:rPr>
              <a:t> </a:t>
            </a:r>
            <a:r>
              <a:rPr lang="ja-JP" sz="3200" dirty="0">
                <a:solidFill>
                  <a:schemeClr val="dk1"/>
                </a:solidFill>
                <a:latin typeface="メイリオ" panose="020B0604030504040204" pitchFamily="50" charset="-128"/>
                <a:ea typeface="メイリオ" panose="020B0604030504040204" pitchFamily="50" charset="-128"/>
                <a:sym typeface="Arial"/>
              </a:rPr>
              <a:t>ﾒｯｾｰｼﾞ　</a:t>
            </a:r>
            <a:r>
              <a:rPr lang="ja-JP" altLang="en-US" sz="3200" dirty="0" smtClean="0">
                <a:solidFill>
                  <a:schemeClr val="dk1"/>
                </a:solidFill>
                <a:latin typeface="メイリオ" panose="020B0604030504040204" pitchFamily="50" charset="-128"/>
                <a:ea typeface="メイリオ" panose="020B0604030504040204" pitchFamily="50" charset="-128"/>
                <a:sym typeface="Arial"/>
              </a:rPr>
              <a:t>例：</a:t>
            </a:r>
            <a:r>
              <a:rPr lang="ja-JP" sz="3200" dirty="0" smtClean="0">
                <a:solidFill>
                  <a:schemeClr val="dk1"/>
                </a:solidFill>
                <a:latin typeface="メイリオ" panose="020B0604030504040204" pitchFamily="50" charset="-128"/>
                <a:ea typeface="メイリオ" panose="020B0604030504040204" pitchFamily="50" charset="-128"/>
                <a:sym typeface="Arial"/>
              </a:rPr>
              <a:t>「あなた</a:t>
            </a:r>
            <a:r>
              <a:rPr lang="ja-JP" sz="3200" dirty="0">
                <a:solidFill>
                  <a:schemeClr val="dk1"/>
                </a:solidFill>
                <a:latin typeface="メイリオ" panose="020B0604030504040204" pitchFamily="50" charset="-128"/>
                <a:ea typeface="メイリオ" panose="020B0604030504040204" pitchFamily="50" charset="-128"/>
                <a:sym typeface="Arial"/>
              </a:rPr>
              <a:t>は素晴らしいね」</a:t>
            </a:r>
            <a:endParaRPr sz="3200" dirty="0">
              <a:solidFill>
                <a:schemeClr val="dk1"/>
              </a:solidFill>
              <a:latin typeface="メイリオ" panose="020B0604030504040204" pitchFamily="50" charset="-128"/>
              <a:ea typeface="メイリオ" panose="020B0604030504040204" pitchFamily="50" charset="-128"/>
              <a:sym typeface="Arial"/>
            </a:endParaRPr>
          </a:p>
        </p:txBody>
      </p:sp>
      <p:sp>
        <p:nvSpPr>
          <p:cNvPr id="403" name="Google Shape;403;p28"/>
          <p:cNvSpPr/>
          <p:nvPr/>
        </p:nvSpPr>
        <p:spPr>
          <a:xfrm>
            <a:off x="1233949" y="2196513"/>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7"/>
                </a:lnTo>
                <a:lnTo>
                  <a:pt x="5596" y="261363"/>
                </a:lnTo>
                <a:lnTo>
                  <a:pt x="21535" y="306119"/>
                </a:lnTo>
                <a:lnTo>
                  <a:pt x="46546" y="345592"/>
                </a:lnTo>
                <a:lnTo>
                  <a:pt x="79354" y="378509"/>
                </a:lnTo>
                <a:lnTo>
                  <a:pt x="118687" y="403597"/>
                </a:lnTo>
                <a:lnTo>
                  <a:pt x="163272" y="419584"/>
                </a:lnTo>
                <a:lnTo>
                  <a:pt x="211836" y="425195"/>
                </a:lnTo>
                <a:lnTo>
                  <a:pt x="260399" y="419584"/>
                </a:lnTo>
                <a:lnTo>
                  <a:pt x="304984" y="403597"/>
                </a:lnTo>
                <a:lnTo>
                  <a:pt x="344317" y="378509"/>
                </a:lnTo>
                <a:lnTo>
                  <a:pt x="377125" y="345592"/>
                </a:lnTo>
                <a:lnTo>
                  <a:pt x="402136" y="306119"/>
                </a:lnTo>
                <a:lnTo>
                  <a:pt x="418075" y="261363"/>
                </a:lnTo>
                <a:lnTo>
                  <a:pt x="423671" y="212597"/>
                </a:lnTo>
                <a:lnTo>
                  <a:pt x="418075" y="163832"/>
                </a:lnTo>
                <a:lnTo>
                  <a:pt x="402136" y="119076"/>
                </a:lnTo>
                <a:lnTo>
                  <a:pt x="377125" y="79603"/>
                </a:lnTo>
                <a:lnTo>
                  <a:pt x="344317" y="46686"/>
                </a:lnTo>
                <a:lnTo>
                  <a:pt x="304984" y="21598"/>
                </a:lnTo>
                <a:lnTo>
                  <a:pt x="260399" y="5611"/>
                </a:lnTo>
                <a:lnTo>
                  <a:pt x="211836" y="0"/>
                </a:lnTo>
                <a:close/>
              </a:path>
            </a:pathLst>
          </a:custGeom>
          <a:solidFill>
            <a:srgbClr val="1B80BF"/>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a:solidFill>
                  <a:schemeClr val="lt1"/>
                </a:solidFill>
                <a:latin typeface="メイリオ" panose="020B0604030504040204" pitchFamily="50" charset="-128"/>
                <a:ea typeface="メイリオ" panose="020B0604030504040204" pitchFamily="50" charset="-128"/>
                <a:sym typeface="Arial"/>
              </a:rPr>
              <a:t>１</a:t>
            </a:r>
            <a:endParaRPr sz="2000">
              <a:solidFill>
                <a:schemeClr val="lt1"/>
              </a:solidFill>
              <a:latin typeface="メイリオ" panose="020B0604030504040204" pitchFamily="50" charset="-128"/>
              <a:ea typeface="メイリオ" panose="020B0604030504040204" pitchFamily="50" charset="-128"/>
              <a:sym typeface="Arial"/>
            </a:endParaRPr>
          </a:p>
        </p:txBody>
      </p:sp>
      <p:sp>
        <p:nvSpPr>
          <p:cNvPr id="404" name="Google Shape;404;p28"/>
          <p:cNvSpPr/>
          <p:nvPr/>
        </p:nvSpPr>
        <p:spPr>
          <a:xfrm>
            <a:off x="1234455" y="3334815"/>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8"/>
                </a:lnTo>
                <a:lnTo>
                  <a:pt x="5596" y="261363"/>
                </a:lnTo>
                <a:lnTo>
                  <a:pt x="21535" y="306119"/>
                </a:lnTo>
                <a:lnTo>
                  <a:pt x="46546" y="345592"/>
                </a:lnTo>
                <a:lnTo>
                  <a:pt x="79354" y="378509"/>
                </a:lnTo>
                <a:lnTo>
                  <a:pt x="118687" y="403597"/>
                </a:lnTo>
                <a:lnTo>
                  <a:pt x="163272" y="419584"/>
                </a:lnTo>
                <a:lnTo>
                  <a:pt x="211836" y="425196"/>
                </a:lnTo>
                <a:lnTo>
                  <a:pt x="260399" y="419584"/>
                </a:lnTo>
                <a:lnTo>
                  <a:pt x="304984" y="403597"/>
                </a:lnTo>
                <a:lnTo>
                  <a:pt x="344317" y="378509"/>
                </a:lnTo>
                <a:lnTo>
                  <a:pt x="377125" y="345592"/>
                </a:lnTo>
                <a:lnTo>
                  <a:pt x="402136" y="306119"/>
                </a:lnTo>
                <a:lnTo>
                  <a:pt x="418075" y="261363"/>
                </a:lnTo>
                <a:lnTo>
                  <a:pt x="423672" y="212598"/>
                </a:lnTo>
                <a:lnTo>
                  <a:pt x="418075" y="163832"/>
                </a:lnTo>
                <a:lnTo>
                  <a:pt x="402136" y="119076"/>
                </a:lnTo>
                <a:lnTo>
                  <a:pt x="377125" y="79603"/>
                </a:lnTo>
                <a:lnTo>
                  <a:pt x="344317" y="46686"/>
                </a:lnTo>
                <a:lnTo>
                  <a:pt x="304984" y="21598"/>
                </a:lnTo>
                <a:lnTo>
                  <a:pt x="260399" y="5611"/>
                </a:lnTo>
                <a:lnTo>
                  <a:pt x="211836" y="0"/>
                </a:lnTo>
                <a:close/>
              </a:path>
            </a:pathLst>
          </a:custGeom>
          <a:solidFill>
            <a:srgbClr val="1EA4D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a:solidFill>
                  <a:schemeClr val="lt1"/>
                </a:solidFill>
                <a:latin typeface="メイリオ" panose="020B0604030504040204" pitchFamily="50" charset="-128"/>
                <a:ea typeface="メイリオ" panose="020B0604030504040204" pitchFamily="50" charset="-128"/>
                <a:sym typeface="Arial"/>
              </a:rPr>
              <a:t>2</a:t>
            </a:r>
            <a:endParaRPr sz="2000">
              <a:solidFill>
                <a:schemeClr val="lt1"/>
              </a:solidFill>
              <a:latin typeface="メイリオ" panose="020B0604030504040204" pitchFamily="50" charset="-128"/>
              <a:ea typeface="メイリオ" panose="020B0604030504040204" pitchFamily="50" charset="-128"/>
              <a:sym typeface="Arial"/>
            </a:endParaRPr>
          </a:p>
        </p:txBody>
      </p:sp>
      <p:sp>
        <p:nvSpPr>
          <p:cNvPr id="405" name="Google Shape;405;p28"/>
          <p:cNvSpPr/>
          <p:nvPr/>
        </p:nvSpPr>
        <p:spPr>
          <a:xfrm>
            <a:off x="1235090" y="4473116"/>
            <a:ext cx="424180" cy="425451"/>
          </a:xfrm>
          <a:custGeom>
            <a:avLst/>
            <a:gdLst/>
            <a:ahLst/>
            <a:cxnLst/>
            <a:rect l="l" t="t" r="r" b="b"/>
            <a:pathLst>
              <a:path w="424180" h="425450" extrusionOk="0">
                <a:moveTo>
                  <a:pt x="211836" y="0"/>
                </a:moveTo>
                <a:lnTo>
                  <a:pt x="163272" y="5611"/>
                </a:lnTo>
                <a:lnTo>
                  <a:pt x="118687" y="21598"/>
                </a:lnTo>
                <a:lnTo>
                  <a:pt x="79354" y="46686"/>
                </a:lnTo>
                <a:lnTo>
                  <a:pt x="46546" y="79603"/>
                </a:lnTo>
                <a:lnTo>
                  <a:pt x="21535" y="119076"/>
                </a:lnTo>
                <a:lnTo>
                  <a:pt x="5596" y="163832"/>
                </a:lnTo>
                <a:lnTo>
                  <a:pt x="0" y="212598"/>
                </a:lnTo>
                <a:lnTo>
                  <a:pt x="5596" y="261363"/>
                </a:lnTo>
                <a:lnTo>
                  <a:pt x="21535" y="306119"/>
                </a:lnTo>
                <a:lnTo>
                  <a:pt x="46546" y="345592"/>
                </a:lnTo>
                <a:lnTo>
                  <a:pt x="79354" y="378509"/>
                </a:lnTo>
                <a:lnTo>
                  <a:pt x="118687" y="403597"/>
                </a:lnTo>
                <a:lnTo>
                  <a:pt x="163272" y="419584"/>
                </a:lnTo>
                <a:lnTo>
                  <a:pt x="211836" y="425195"/>
                </a:lnTo>
                <a:lnTo>
                  <a:pt x="260399" y="419584"/>
                </a:lnTo>
                <a:lnTo>
                  <a:pt x="304984" y="403597"/>
                </a:lnTo>
                <a:lnTo>
                  <a:pt x="344317" y="378509"/>
                </a:lnTo>
                <a:lnTo>
                  <a:pt x="377125" y="345592"/>
                </a:lnTo>
                <a:lnTo>
                  <a:pt x="402136" y="306119"/>
                </a:lnTo>
                <a:lnTo>
                  <a:pt x="418075" y="261363"/>
                </a:lnTo>
                <a:lnTo>
                  <a:pt x="423672" y="212598"/>
                </a:lnTo>
                <a:lnTo>
                  <a:pt x="418075" y="163832"/>
                </a:lnTo>
                <a:lnTo>
                  <a:pt x="402136" y="119076"/>
                </a:lnTo>
                <a:lnTo>
                  <a:pt x="377125" y="79603"/>
                </a:lnTo>
                <a:lnTo>
                  <a:pt x="344317" y="46686"/>
                </a:lnTo>
                <a:lnTo>
                  <a:pt x="304984" y="21598"/>
                </a:lnTo>
                <a:lnTo>
                  <a:pt x="260399" y="5611"/>
                </a:lnTo>
                <a:lnTo>
                  <a:pt x="211836" y="0"/>
                </a:lnTo>
                <a:close/>
              </a:path>
            </a:pathLst>
          </a:custGeom>
          <a:solidFill>
            <a:srgbClr val="77BDD9"/>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ja-JP" sz="2000" dirty="0">
                <a:solidFill>
                  <a:schemeClr val="lt1"/>
                </a:solidFill>
                <a:latin typeface="メイリオ" panose="020B0604030504040204" pitchFamily="50" charset="-128"/>
                <a:ea typeface="メイリオ" panose="020B0604030504040204" pitchFamily="50" charset="-128"/>
                <a:sym typeface="Arial"/>
              </a:rPr>
              <a:t>3</a:t>
            </a:r>
            <a:endParaRPr sz="2000" dirty="0">
              <a:solidFill>
                <a:schemeClr val="lt1"/>
              </a:solidFill>
              <a:latin typeface="メイリオ" panose="020B0604030504040204" pitchFamily="50" charset="-128"/>
              <a:ea typeface="メイリオ" panose="020B0604030504040204" pitchFamily="50" charset="-128"/>
              <a:sym typeface="Arial"/>
            </a:endParaRPr>
          </a:p>
        </p:txBody>
      </p:sp>
      <p:pic>
        <p:nvPicPr>
          <p:cNvPr id="12" name="図 11"/>
          <p:cNvPicPr>
            <a:picLocks noChangeAspect="1"/>
          </p:cNvPicPr>
          <p:nvPr/>
        </p:nvPicPr>
        <p:blipFill rotWithShape="1">
          <a:blip r:embed="rId3">
            <a:extLst>
              <a:ext uri="{28A0092B-C50C-407E-A947-70E740481C1C}">
                <a14:useLocalDpi xmlns:a14="http://schemas.microsoft.com/office/drawing/2010/main" val="0"/>
              </a:ext>
            </a:extLst>
          </a:blip>
          <a:srcRect l="68897" t="11652" r="21983" b="75987"/>
          <a:stretch/>
        </p:blipFill>
        <p:spPr>
          <a:xfrm>
            <a:off x="3396439" y="806927"/>
            <a:ext cx="874173" cy="1060501"/>
          </a:xfrm>
          <a:prstGeom prst="rect">
            <a:avLst/>
          </a:prstGeom>
        </p:spPr>
      </p:pic>
      <p:sp>
        <p:nvSpPr>
          <p:cNvPr id="14" name="正方形/長方形 13"/>
          <p:cNvSpPr/>
          <p:nvPr/>
        </p:nvSpPr>
        <p:spPr>
          <a:xfrm>
            <a:off x="-1735911" y="111915"/>
            <a:ext cx="2650311" cy="19542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2"/>
                </a:solidFill>
              </a:rPr>
              <a:t>加工不要です</a:t>
            </a:r>
            <a:endParaRPr kumimoji="1" lang="ja-JP" altLang="en-US" sz="3200" b="1" dirty="0">
              <a:solidFill>
                <a:schemeClr val="accen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9"/>
          <p:cNvSpPr txBox="1">
            <a:spLocks noGrp="1"/>
          </p:cNvSpPr>
          <p:nvPr>
            <p:ph type="title"/>
          </p:nvPr>
        </p:nvSpPr>
        <p:spPr>
          <a:xfrm>
            <a:off x="971169" y="285828"/>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en-US" altLang="ja-JP" dirty="0" smtClean="0"/>
              <a:t>I</a:t>
            </a:r>
            <a:r>
              <a:rPr lang="ja-JP" altLang="en-US" dirty="0" smtClean="0"/>
              <a:t>メッセージが効果的</a:t>
            </a:r>
            <a:endParaRPr dirty="0"/>
          </a:p>
        </p:txBody>
      </p:sp>
      <p:sp>
        <p:nvSpPr>
          <p:cNvPr id="411" name="Google Shape;411;p29"/>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412" name="Google Shape;412;p29"/>
          <p:cNvSpPr txBox="1">
            <a:spLocks noGrp="1"/>
          </p:cNvSpPr>
          <p:nvPr>
            <p:ph type="body" idx="2"/>
          </p:nvPr>
        </p:nvSpPr>
        <p:spPr>
          <a:xfrm>
            <a:off x="-4564443" y="5075760"/>
            <a:ext cx="5726112" cy="217859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C2C2C"/>
              </a:buClr>
              <a:buSzPts val="3200"/>
              <a:buNone/>
            </a:pPr>
            <a:r>
              <a:rPr lang="ja-JP" sz="1600" dirty="0" smtClean="0"/>
              <a:t>人</a:t>
            </a:r>
            <a:r>
              <a:rPr lang="ja-JP" altLang="en-US" sz="1600" dirty="0" smtClean="0"/>
              <a:t>の</a:t>
            </a:r>
            <a:r>
              <a:rPr lang="ja-JP" sz="1600" dirty="0" smtClean="0"/>
              <a:t>心</a:t>
            </a:r>
            <a:r>
              <a:rPr lang="ja-JP" altLang="en-US" sz="1600" dirty="0" smtClean="0"/>
              <a:t>を</a:t>
            </a:r>
            <a:r>
              <a:rPr lang="ja-JP" sz="1600" dirty="0" smtClean="0"/>
              <a:t>動か</a:t>
            </a:r>
            <a:r>
              <a:rPr lang="ja-JP" altLang="en-US" sz="1600" dirty="0" smtClean="0"/>
              <a:t>すのはＩメッセージ。</a:t>
            </a:r>
            <a:endParaRPr sz="1600" dirty="0"/>
          </a:p>
          <a:p>
            <a:pPr marL="0" lvl="0" indent="0" algn="l" rtl="0">
              <a:spcBef>
                <a:spcPts val="640"/>
              </a:spcBef>
              <a:spcAft>
                <a:spcPts val="0"/>
              </a:spcAft>
              <a:buClr>
                <a:srgbClr val="2C2C2C"/>
              </a:buClr>
              <a:buSzPts val="3200"/>
              <a:buNone/>
            </a:pPr>
            <a:r>
              <a:rPr lang="ja-JP" sz="1600" dirty="0"/>
              <a:t>自己承認が足りていない場合</a:t>
            </a:r>
            <a:r>
              <a:rPr lang="ja-JP" sz="1600" dirty="0" smtClean="0"/>
              <a:t>、</a:t>
            </a:r>
            <a:r>
              <a:rPr lang="en-US" altLang="ja-JP" sz="1600" dirty="0" smtClean="0"/>
              <a:t>YOU</a:t>
            </a:r>
            <a:r>
              <a:rPr lang="ja-JP" sz="1600" dirty="0" smtClean="0"/>
              <a:t>メッセージ</a:t>
            </a:r>
            <a:r>
              <a:rPr lang="ja-JP" sz="1600" dirty="0"/>
              <a:t>は響きにくい</a:t>
            </a:r>
            <a:endParaRPr sz="1600" dirty="0"/>
          </a:p>
          <a:p>
            <a:pPr marL="0" lvl="0" indent="0" algn="l" rtl="0">
              <a:spcBef>
                <a:spcPts val="640"/>
              </a:spcBef>
              <a:spcAft>
                <a:spcPts val="0"/>
              </a:spcAft>
              <a:buClr>
                <a:srgbClr val="2C2C2C"/>
              </a:buClr>
              <a:buSzPts val="3200"/>
              <a:buNone/>
            </a:pPr>
            <a:r>
              <a:rPr lang="ja-JP" sz="1600" dirty="0"/>
              <a:t>感謝や承認の言葉ほどiメッセージを伝える</a:t>
            </a:r>
            <a:endParaRPr sz="1600" dirty="0"/>
          </a:p>
          <a:p>
            <a:pPr marL="0" lvl="0" indent="0" algn="l" rtl="0">
              <a:spcBef>
                <a:spcPts val="640"/>
              </a:spcBef>
              <a:spcAft>
                <a:spcPts val="0"/>
              </a:spcAft>
              <a:buClr>
                <a:srgbClr val="2C2C2C"/>
              </a:buClr>
              <a:buSzPts val="3200"/>
              <a:buNone/>
            </a:pPr>
            <a:endParaRPr sz="1600" dirty="0"/>
          </a:p>
          <a:p>
            <a:pPr marL="0" lvl="0" indent="0" algn="l" rtl="0">
              <a:spcBef>
                <a:spcPts val="640"/>
              </a:spcBef>
              <a:spcAft>
                <a:spcPts val="0"/>
              </a:spcAft>
              <a:buClr>
                <a:srgbClr val="2C2C2C"/>
              </a:buClr>
              <a:buSzPts val="3200"/>
              <a:buNone/>
            </a:pPr>
            <a:r>
              <a:rPr lang="ja-JP" sz="1600" dirty="0"/>
              <a:t>後輩自身も達成感を感じているとき</a:t>
            </a:r>
            <a:r>
              <a:rPr lang="ja-JP" sz="1600" dirty="0" smtClean="0"/>
              <a:t>は</a:t>
            </a:r>
            <a:r>
              <a:rPr lang="en-US" altLang="ja-JP" sz="1600" dirty="0" smtClean="0"/>
              <a:t>YOU</a:t>
            </a:r>
            <a:r>
              <a:rPr lang="ja-JP" sz="1600" dirty="0" smtClean="0"/>
              <a:t>メッセージ</a:t>
            </a:r>
            <a:r>
              <a:rPr lang="ja-JP" sz="1600" dirty="0"/>
              <a:t>で</a:t>
            </a:r>
            <a:endParaRPr sz="1600" dirty="0"/>
          </a:p>
          <a:p>
            <a:pPr marL="0" lvl="0" indent="0" algn="l" rtl="0">
              <a:spcBef>
                <a:spcPts val="640"/>
              </a:spcBef>
              <a:spcAft>
                <a:spcPts val="0"/>
              </a:spcAft>
              <a:buClr>
                <a:srgbClr val="2C2C2C"/>
              </a:buClr>
              <a:buSzPts val="3200"/>
              <a:buNone/>
            </a:pPr>
            <a:r>
              <a:rPr lang="ja-JP" sz="1600" dirty="0"/>
              <a:t>自己承認を強化してあげる</a:t>
            </a:r>
            <a:endParaRPr sz="1600" dirty="0"/>
          </a:p>
        </p:txBody>
      </p:sp>
      <p:sp>
        <p:nvSpPr>
          <p:cNvPr id="2" name="角丸四角形 1"/>
          <p:cNvSpPr/>
          <p:nvPr/>
        </p:nvSpPr>
        <p:spPr>
          <a:xfrm>
            <a:off x="6889368" y="1682518"/>
            <a:ext cx="4273931" cy="123848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ja-JP" altLang="en-US" sz="2000" dirty="0">
                <a:solidFill>
                  <a:schemeClr val="dk1"/>
                </a:solidFill>
                <a:latin typeface="メイリオ" panose="020B0604030504040204" pitchFamily="50" charset="-128"/>
                <a:ea typeface="メイリオ" panose="020B0604030504040204" pitchFamily="50" charset="-128"/>
              </a:rPr>
              <a:t>「</a:t>
            </a:r>
            <a:r>
              <a:rPr lang="ja-JP" altLang="en-US" sz="2000" b="1" u="sng" dirty="0">
                <a:solidFill>
                  <a:schemeClr val="accent3"/>
                </a:solidFill>
                <a:latin typeface="メイリオ" panose="020B0604030504040204" pitchFamily="50" charset="-128"/>
                <a:ea typeface="メイリオ" panose="020B0604030504040204" pitchFamily="50" charset="-128"/>
              </a:rPr>
              <a:t>私</a:t>
            </a:r>
            <a:r>
              <a:rPr lang="ja-JP" altLang="en-US" sz="2000" b="1" u="sng" dirty="0" smtClean="0">
                <a:solidFill>
                  <a:schemeClr val="accent3"/>
                </a:solidFill>
                <a:latin typeface="メイリオ" panose="020B0604030504040204" pitchFamily="50" charset="-128"/>
                <a:ea typeface="メイリオ" panose="020B0604030504040204" pitchFamily="50" charset="-128"/>
              </a:rPr>
              <a:t>は</a:t>
            </a:r>
            <a:r>
              <a:rPr lang="ja-JP" altLang="en-US" sz="2000" dirty="0" smtClean="0">
                <a:solidFill>
                  <a:schemeClr val="dk1"/>
                </a:solidFill>
                <a:latin typeface="メイリオ" panose="020B0604030504040204" pitchFamily="50" charset="-128"/>
                <a:ea typeface="メイリオ" panose="020B0604030504040204" pitchFamily="50" charset="-128"/>
              </a:rPr>
              <a:t>あなたがいて助かってる」</a:t>
            </a:r>
            <a:endParaRPr lang="en-US" altLang="ja-JP" sz="2000" dirty="0" smtClean="0">
              <a:solidFill>
                <a:schemeClr val="dk1"/>
              </a:solidFill>
              <a:latin typeface="メイリオ" panose="020B0604030504040204" pitchFamily="50" charset="-128"/>
              <a:ea typeface="メイリオ" panose="020B0604030504040204" pitchFamily="50" charset="-128"/>
            </a:endParaRPr>
          </a:p>
          <a:p>
            <a:pPr lvl="0" algn="ctr">
              <a:lnSpc>
                <a:spcPct val="150000"/>
              </a:lnSpc>
            </a:pPr>
            <a:r>
              <a:rPr lang="ja-JP" altLang="en-US" sz="2000" dirty="0">
                <a:solidFill>
                  <a:schemeClr val="dk1"/>
                </a:solidFill>
                <a:latin typeface="メイリオ" panose="020B0604030504040204" pitchFamily="50" charset="-128"/>
                <a:ea typeface="メイリオ" panose="020B0604030504040204" pitchFamily="50" charset="-128"/>
              </a:rPr>
              <a:t>「</a:t>
            </a:r>
            <a:r>
              <a:rPr lang="ja-JP" altLang="en-US" sz="2000" b="1" u="sng" dirty="0">
                <a:solidFill>
                  <a:schemeClr val="accent3"/>
                </a:solidFill>
                <a:latin typeface="メイリオ" panose="020B0604030504040204" pitchFamily="50" charset="-128"/>
                <a:ea typeface="メイリオ" panose="020B0604030504040204" pitchFamily="50" charset="-128"/>
              </a:rPr>
              <a:t>私は</a:t>
            </a:r>
            <a:r>
              <a:rPr lang="ja-JP" altLang="en-US" sz="2000" dirty="0">
                <a:solidFill>
                  <a:schemeClr val="dk1"/>
                </a:solidFill>
                <a:latin typeface="メイリオ" panose="020B0604030504040204" pitchFamily="50" charset="-128"/>
                <a:ea typeface="メイリオ" panose="020B0604030504040204" pitchFamily="50" charset="-128"/>
              </a:rPr>
              <a:t>嬉しかった」</a:t>
            </a:r>
          </a:p>
        </p:txBody>
      </p:sp>
      <p:sp>
        <p:nvSpPr>
          <p:cNvPr id="7" name="角丸四角形 6"/>
          <p:cNvSpPr/>
          <p:nvPr/>
        </p:nvSpPr>
        <p:spPr>
          <a:xfrm>
            <a:off x="6889369" y="1167956"/>
            <a:ext cx="3835400" cy="5969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ja-JP" sz="1800" b="1" dirty="0" smtClean="0">
                <a:solidFill>
                  <a:schemeClr val="accent4">
                    <a:lumMod val="50000"/>
                  </a:schemeClr>
                </a:solidFill>
                <a:latin typeface="メイリオ" panose="020B0604030504040204" pitchFamily="50" charset="-128"/>
                <a:ea typeface="メイリオ" panose="020B0604030504040204" pitchFamily="50" charset="-128"/>
              </a:rPr>
              <a:t>I</a:t>
            </a:r>
            <a:r>
              <a:rPr lang="ja-JP" altLang="en-US" sz="1800" b="1" dirty="0" smtClean="0">
                <a:solidFill>
                  <a:schemeClr val="accent4">
                    <a:lumMod val="50000"/>
                  </a:schemeClr>
                </a:solidFill>
                <a:latin typeface="メイリオ" panose="020B0604030504040204" pitchFamily="50" charset="-128"/>
                <a:ea typeface="メイリオ" panose="020B0604030504040204" pitchFamily="50" charset="-128"/>
              </a:rPr>
              <a:t>メッセージ</a:t>
            </a:r>
            <a:endParaRPr lang="ja-JP" altLang="en-US" sz="1800" b="1" dirty="0">
              <a:solidFill>
                <a:schemeClr val="accent4">
                  <a:lumMod val="50000"/>
                </a:schemeClr>
              </a:solidFill>
              <a:latin typeface="メイリオ" panose="020B0604030504040204" pitchFamily="50" charset="-128"/>
              <a:ea typeface="メイリオ" panose="020B0604030504040204" pitchFamily="50" charset="-128"/>
            </a:endParaRPr>
          </a:p>
        </p:txBody>
      </p:sp>
      <p:sp>
        <p:nvSpPr>
          <p:cNvPr id="8" name="角丸四角形 7"/>
          <p:cNvSpPr/>
          <p:nvPr/>
        </p:nvSpPr>
        <p:spPr>
          <a:xfrm>
            <a:off x="1161669" y="1682518"/>
            <a:ext cx="4273931" cy="123848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ja-JP" altLang="en-US" sz="2000" dirty="0" smtClean="0">
                <a:solidFill>
                  <a:schemeClr val="dk1"/>
                </a:solidFill>
                <a:latin typeface="メイリオ" panose="020B0604030504040204" pitchFamily="50" charset="-128"/>
                <a:ea typeface="メイリオ" panose="020B0604030504040204" pitchFamily="50" charset="-128"/>
              </a:rPr>
              <a:t>「あなたはすごいね！」</a:t>
            </a:r>
            <a:endParaRPr lang="ja-JP" altLang="en-US" sz="2000" dirty="0">
              <a:solidFill>
                <a:schemeClr val="dk1"/>
              </a:solidFill>
              <a:latin typeface="メイリオ" panose="020B0604030504040204" pitchFamily="50" charset="-128"/>
              <a:ea typeface="メイリオ" panose="020B0604030504040204" pitchFamily="50" charset="-128"/>
            </a:endParaRPr>
          </a:p>
        </p:txBody>
      </p:sp>
      <p:sp>
        <p:nvSpPr>
          <p:cNvPr id="9" name="角丸四角形 8"/>
          <p:cNvSpPr/>
          <p:nvPr/>
        </p:nvSpPr>
        <p:spPr>
          <a:xfrm>
            <a:off x="1161670" y="1167956"/>
            <a:ext cx="3835400" cy="5969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ja-JP" sz="1800" b="1" dirty="0" smtClean="0">
                <a:solidFill>
                  <a:schemeClr val="accent4">
                    <a:lumMod val="50000"/>
                  </a:schemeClr>
                </a:solidFill>
                <a:latin typeface="メイリオ" panose="020B0604030504040204" pitchFamily="50" charset="-128"/>
                <a:ea typeface="メイリオ" panose="020B0604030504040204" pitchFamily="50" charset="-128"/>
              </a:rPr>
              <a:t>YOU</a:t>
            </a:r>
            <a:r>
              <a:rPr lang="ja-JP" altLang="en-US" sz="1800" b="1" dirty="0" smtClean="0">
                <a:solidFill>
                  <a:schemeClr val="accent4">
                    <a:lumMod val="50000"/>
                  </a:schemeClr>
                </a:solidFill>
                <a:latin typeface="メイリオ" panose="020B0604030504040204" pitchFamily="50" charset="-128"/>
                <a:ea typeface="メイリオ" panose="020B0604030504040204" pitchFamily="50" charset="-128"/>
              </a:rPr>
              <a:t>メッセージ</a:t>
            </a:r>
            <a:endParaRPr lang="ja-JP" altLang="en-US" sz="1800" b="1" dirty="0">
              <a:solidFill>
                <a:schemeClr val="accent4">
                  <a:lumMod val="50000"/>
                </a:schemeClr>
              </a:solidFill>
              <a:latin typeface="メイリオ" panose="020B0604030504040204" pitchFamily="50" charset="-128"/>
              <a:ea typeface="メイリオ" panose="020B0604030504040204" pitchFamily="50" charset="-128"/>
            </a:endParaRPr>
          </a:p>
        </p:txBody>
      </p:sp>
      <p:pic>
        <p:nvPicPr>
          <p:cNvPr id="1026" name="Picture 2" descr="スーツを着た女性のイラスト（悩む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734" y="3094560"/>
            <a:ext cx="1830672" cy="2490709"/>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p:cNvPicPr>
            <a:picLocks noChangeAspect="1"/>
          </p:cNvPicPr>
          <p:nvPr/>
        </p:nvPicPr>
        <p:blipFill rotWithShape="1">
          <a:blip r:embed="rId4">
            <a:extLst>
              <a:ext uri="{28A0092B-C50C-407E-A947-70E740481C1C}">
                <a14:useLocalDpi xmlns:a14="http://schemas.microsoft.com/office/drawing/2010/main" val="0"/>
              </a:ext>
            </a:extLst>
          </a:blip>
          <a:srcRect l="1637" t="6740" r="65662" b="8677"/>
          <a:stretch/>
        </p:blipFill>
        <p:spPr>
          <a:xfrm rot="20205676">
            <a:off x="1426467" y="3157926"/>
            <a:ext cx="711912" cy="1069243"/>
          </a:xfrm>
          <a:prstGeom prst="rect">
            <a:avLst/>
          </a:prstGeom>
        </p:spPr>
      </p:pic>
      <p:pic>
        <p:nvPicPr>
          <p:cNvPr id="1028" name="Picture 4" descr="スーツを着た女性のイラスト（笑う顔）"/>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26245" y="3251453"/>
            <a:ext cx="1706755" cy="2322116"/>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p:cNvPicPr>
            <a:picLocks noChangeAspect="1"/>
          </p:cNvPicPr>
          <p:nvPr/>
        </p:nvPicPr>
        <p:blipFill rotWithShape="1">
          <a:blip r:embed="rId4">
            <a:extLst>
              <a:ext uri="{28A0092B-C50C-407E-A947-70E740481C1C}">
                <a14:useLocalDpi xmlns:a14="http://schemas.microsoft.com/office/drawing/2010/main" val="0"/>
              </a:ext>
            </a:extLst>
          </a:blip>
          <a:srcRect l="50374" t="7610" b="10417"/>
          <a:stretch/>
        </p:blipFill>
        <p:spPr>
          <a:xfrm rot="1758110">
            <a:off x="10033000" y="3355102"/>
            <a:ext cx="1102392" cy="1057409"/>
          </a:xfrm>
          <a:prstGeom prst="rect">
            <a:avLst/>
          </a:prstGeom>
        </p:spPr>
      </p:pic>
      <p:cxnSp>
        <p:nvCxnSpPr>
          <p:cNvPr id="14" name="直線コネクタ 13"/>
          <p:cNvCxnSpPr/>
          <p:nvPr/>
        </p:nvCxnSpPr>
        <p:spPr>
          <a:xfrm flipH="1">
            <a:off x="6101509" y="1511300"/>
            <a:ext cx="19891" cy="3666628"/>
          </a:xfrm>
          <a:prstGeom prst="line">
            <a:avLst/>
          </a:prstGeom>
          <a:ln>
            <a:solidFill>
              <a:schemeClr val="bg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329820" y="3876255"/>
            <a:ext cx="5524500" cy="1215528"/>
          </a:xfrm>
          <a:prstGeom prst="rect">
            <a:avLst/>
          </a:prstGeom>
          <a:solidFill>
            <a:srgbClr val="CCEBF9">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1800" dirty="0" smtClean="0">
                <a:solidFill>
                  <a:schemeClr val="bg2"/>
                </a:solidFill>
                <a:latin typeface="メイリオ" panose="020B0604030504040204" pitchFamily="50" charset="-128"/>
                <a:ea typeface="メイリオ" panose="020B0604030504040204" pitchFamily="50" charset="-128"/>
              </a:rPr>
              <a:t>後輩が</a:t>
            </a:r>
            <a:r>
              <a:rPr kumimoji="1" lang="ja-JP" altLang="en-US" sz="2400" b="1" dirty="0" smtClean="0">
                <a:solidFill>
                  <a:schemeClr val="bg2"/>
                </a:solidFill>
                <a:latin typeface="メイリオ" panose="020B0604030504040204" pitchFamily="50" charset="-128"/>
                <a:ea typeface="メイリオ" panose="020B0604030504040204" pitchFamily="50" charset="-128"/>
              </a:rPr>
              <a:t>達成感</a:t>
            </a:r>
            <a:r>
              <a:rPr kumimoji="1" lang="ja-JP" altLang="en-US" sz="1800" dirty="0">
                <a:solidFill>
                  <a:schemeClr val="bg2"/>
                </a:solidFill>
                <a:latin typeface="メイリオ" panose="020B0604030504040204" pitchFamily="50" charset="-128"/>
                <a:ea typeface="メイリオ" panose="020B0604030504040204" pitchFamily="50" charset="-128"/>
              </a:rPr>
              <a:t>を持っている場合は</a:t>
            </a:r>
            <a:r>
              <a:rPr kumimoji="1" lang="ja-JP" altLang="en-US" sz="1800" dirty="0" smtClean="0">
                <a:solidFill>
                  <a:schemeClr val="bg2"/>
                </a:solidFill>
                <a:latin typeface="メイリオ" panose="020B0604030504040204" pitchFamily="50" charset="-128"/>
                <a:ea typeface="メイリオ" panose="020B0604030504040204" pitchFamily="50" charset="-128"/>
              </a:rPr>
              <a:t>、</a:t>
            </a:r>
            <a:endParaRPr kumimoji="1" lang="en-US" altLang="ja-JP" sz="1800" dirty="0" smtClean="0">
              <a:solidFill>
                <a:schemeClr val="bg2"/>
              </a:solidFill>
              <a:latin typeface="メイリオ" panose="020B0604030504040204" pitchFamily="50" charset="-128"/>
              <a:ea typeface="メイリオ" panose="020B0604030504040204" pitchFamily="50" charset="-128"/>
            </a:endParaRPr>
          </a:p>
          <a:p>
            <a:pPr algn="ctr">
              <a:lnSpc>
                <a:spcPct val="150000"/>
              </a:lnSpc>
            </a:pPr>
            <a:r>
              <a:rPr kumimoji="1" lang="en-US" altLang="ja-JP" sz="1800" b="1" dirty="0" smtClean="0">
                <a:solidFill>
                  <a:schemeClr val="bg2"/>
                </a:solidFill>
                <a:latin typeface="メイリオ" panose="020B0604030504040204" pitchFamily="50" charset="-128"/>
                <a:ea typeface="メイリオ" panose="020B0604030504040204" pitchFamily="50" charset="-128"/>
              </a:rPr>
              <a:t>YOU</a:t>
            </a:r>
            <a:r>
              <a:rPr kumimoji="1" lang="ja-JP" altLang="en-US" sz="1800" b="1" dirty="0" smtClean="0">
                <a:solidFill>
                  <a:schemeClr val="bg2"/>
                </a:solidFill>
                <a:latin typeface="メイリオ" panose="020B0604030504040204" pitchFamily="50" charset="-128"/>
                <a:ea typeface="メイリオ" panose="020B0604030504040204" pitchFamily="50" charset="-128"/>
              </a:rPr>
              <a:t>メッセージ</a:t>
            </a:r>
            <a:r>
              <a:rPr kumimoji="1" lang="ja-JP" altLang="en-US" sz="1800" dirty="0" smtClean="0">
                <a:solidFill>
                  <a:schemeClr val="bg2"/>
                </a:solidFill>
                <a:latin typeface="メイリオ" panose="020B0604030504040204" pitchFamily="50" charset="-128"/>
                <a:ea typeface="メイリオ" panose="020B0604030504040204" pitchFamily="50" charset="-128"/>
              </a:rPr>
              <a:t>で褒める</a:t>
            </a:r>
            <a:endParaRPr kumimoji="1" lang="ja-JP" altLang="en-US" sz="1800" dirty="0">
              <a:solidFill>
                <a:schemeClr val="bg2"/>
              </a:solidFill>
              <a:latin typeface="メイリオ" panose="020B0604030504040204" pitchFamily="50" charset="-128"/>
              <a:ea typeface="メイリオ" panose="020B0604030504040204" pitchFamily="50" charset="-128"/>
            </a:endParaRPr>
          </a:p>
        </p:txBody>
      </p:sp>
      <p:sp>
        <p:nvSpPr>
          <p:cNvPr id="16" name="正方形/長方形 15"/>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8"/>
          <p:cNvSpPr txBox="1">
            <a:spLocks noGrp="1"/>
          </p:cNvSpPr>
          <p:nvPr>
            <p:ph type="title"/>
          </p:nvPr>
        </p:nvSpPr>
        <p:spPr>
          <a:xfrm>
            <a:off x="971169" y="285828"/>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ja-JP" altLang="en-US" dirty="0" smtClean="0"/>
              <a:t>「ありがとう」のチカラ</a:t>
            </a:r>
            <a:endParaRPr dirty="0"/>
          </a:p>
        </p:txBody>
      </p:sp>
      <p:sp>
        <p:nvSpPr>
          <p:cNvPr id="397" name="Google Shape;397;p28"/>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pic>
        <p:nvPicPr>
          <p:cNvPr id="11" name="Picture 4" descr="看護師の女の子のイラスト（将来の夢）"/>
          <p:cNvPicPr>
            <a:picLocks noChangeAspect="1" noChangeArrowheads="1"/>
          </p:cNvPicPr>
          <p:nvPr/>
        </p:nvPicPr>
        <p:blipFill rotWithShape="1">
          <a:blip r:embed="rId3">
            <a:extLst>
              <a:ext uri="{28A0092B-C50C-407E-A947-70E740481C1C}">
                <a14:useLocalDpi xmlns:a14="http://schemas.microsoft.com/office/drawing/2010/main" val="0"/>
              </a:ext>
            </a:extLst>
          </a:blip>
          <a:srcRect b="35551"/>
          <a:stretch/>
        </p:blipFill>
        <p:spPr bwMode="auto">
          <a:xfrm>
            <a:off x="6236808" y="3406392"/>
            <a:ext cx="2031577" cy="20701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グループ化 2"/>
          <p:cNvGrpSpPr/>
          <p:nvPr/>
        </p:nvGrpSpPr>
        <p:grpSpPr>
          <a:xfrm>
            <a:off x="2832787" y="3026763"/>
            <a:ext cx="2829359" cy="2829359"/>
            <a:chOff x="4229100" y="2987842"/>
            <a:chExt cx="2829359" cy="2829359"/>
          </a:xfrm>
        </p:grpSpPr>
        <p:pic>
          <p:nvPicPr>
            <p:cNvPr id="12" name="Google Shape;313;p20" descr="https://2.bp.blogspot.com/-cRBopbVfKbI/VcMlT_XuffI/AAAAAAAAwZk/OnazSJA-FrY/s800/fukidashi6_nurse.png"/>
            <p:cNvPicPr preferRelativeResize="0"/>
            <p:nvPr/>
          </p:nvPicPr>
          <p:blipFill rotWithShape="1">
            <a:blip r:embed="rId4">
              <a:alphaModFix/>
            </a:blip>
            <a:srcRect/>
            <a:stretch/>
          </p:blipFill>
          <p:spPr>
            <a:xfrm>
              <a:off x="4229100" y="2987842"/>
              <a:ext cx="2829359" cy="2829359"/>
            </a:xfrm>
            <a:prstGeom prst="rect">
              <a:avLst/>
            </a:prstGeom>
            <a:noFill/>
            <a:ln>
              <a:noFill/>
            </a:ln>
          </p:spPr>
        </p:pic>
        <p:sp>
          <p:nvSpPr>
            <p:cNvPr id="2" name="角丸四角形 1"/>
            <p:cNvSpPr/>
            <p:nvPr/>
          </p:nvSpPr>
          <p:spPr>
            <a:xfrm>
              <a:off x="4229100" y="2987842"/>
              <a:ext cx="1282700" cy="177465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円/楕円 15"/>
          <p:cNvSpPr/>
          <p:nvPr/>
        </p:nvSpPr>
        <p:spPr>
          <a:xfrm>
            <a:off x="-136700" y="1065674"/>
            <a:ext cx="4721743" cy="3839762"/>
          </a:xfrm>
          <a:prstGeom prst="ellipse">
            <a:avLst/>
          </a:prstGeom>
          <a:solidFill>
            <a:schemeClr val="accent3">
              <a:lumMod val="20000"/>
              <a:lumOff val="80000"/>
            </a:schemeClr>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1336093" y="2672820"/>
            <a:ext cx="1776156" cy="646331"/>
          </a:xfrm>
          <a:prstGeom prst="rect">
            <a:avLst/>
          </a:prstGeom>
          <a:noFill/>
        </p:spPr>
        <p:txBody>
          <a:bodyPr wrap="square" rtlCol="0">
            <a:spAutoFit/>
          </a:bodyPr>
          <a:lstStyle/>
          <a:p>
            <a:pPr algn="dist"/>
            <a:r>
              <a:rPr kumimoji="1" lang="ja-JP" altLang="en-US" sz="3600" dirty="0">
                <a:solidFill>
                  <a:schemeClr val="accent3"/>
                </a:solidFill>
                <a:latin typeface="メイリオ" panose="020B0604030504040204" pitchFamily="50" charset="-128"/>
                <a:ea typeface="メイリオ" panose="020B0604030504040204" pitchFamily="50" charset="-128"/>
              </a:rPr>
              <a:t>安心感</a:t>
            </a:r>
          </a:p>
        </p:txBody>
      </p:sp>
      <p:sp>
        <p:nvSpPr>
          <p:cNvPr id="18" name="円/楕円 17"/>
          <p:cNvSpPr/>
          <p:nvPr/>
        </p:nvSpPr>
        <p:spPr>
          <a:xfrm>
            <a:off x="7475018" y="890977"/>
            <a:ext cx="4721743" cy="4123288"/>
          </a:xfrm>
          <a:prstGeom prst="ellipse">
            <a:avLst/>
          </a:prstGeom>
          <a:solidFill>
            <a:srgbClr val="FFFFD5"/>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8429341" y="2755631"/>
            <a:ext cx="2813095" cy="523220"/>
          </a:xfrm>
          <a:prstGeom prst="rect">
            <a:avLst/>
          </a:prstGeom>
          <a:noFill/>
        </p:spPr>
        <p:txBody>
          <a:bodyPr wrap="square" rtlCol="0">
            <a:spAutoFit/>
          </a:bodyPr>
          <a:lstStyle/>
          <a:p>
            <a:pPr algn="dist"/>
            <a:r>
              <a:rPr kumimoji="1" lang="ja-JP" altLang="en-US" sz="2800" dirty="0" smtClean="0">
                <a:solidFill>
                  <a:srgbClr val="CC9B00"/>
                </a:solidFill>
                <a:latin typeface="メイリオ" panose="020B0604030504040204" pitchFamily="50" charset="-128"/>
                <a:ea typeface="メイリオ" panose="020B0604030504040204" pitchFamily="50" charset="-128"/>
              </a:rPr>
              <a:t>モチベーション</a:t>
            </a:r>
            <a:endParaRPr kumimoji="1" lang="ja-JP" altLang="en-US" sz="2800" dirty="0">
              <a:solidFill>
                <a:srgbClr val="CC9B00"/>
              </a:solidFill>
              <a:latin typeface="メイリオ" panose="020B0604030504040204" pitchFamily="50" charset="-128"/>
              <a:ea typeface="メイリオ" panose="020B0604030504040204" pitchFamily="50" charset="-128"/>
            </a:endParaRPr>
          </a:p>
        </p:txBody>
      </p:sp>
      <p:pic>
        <p:nvPicPr>
          <p:cNvPr id="2050" name="Picture 2" descr="キラキラハートマーク"/>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4520" y="826590"/>
            <a:ext cx="3122960" cy="2644108"/>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474042" y="1938097"/>
            <a:ext cx="1200865" cy="523220"/>
          </a:xfrm>
          <a:prstGeom prst="rect">
            <a:avLst/>
          </a:prstGeom>
          <a:noFill/>
        </p:spPr>
        <p:txBody>
          <a:bodyPr wrap="square" rtlCol="0">
            <a:spAutoFit/>
          </a:bodyPr>
          <a:lstStyle/>
          <a:p>
            <a:pPr algn="dist"/>
            <a:r>
              <a:rPr kumimoji="1" lang="ja-JP" altLang="en-US" sz="2800" dirty="0" smtClean="0">
                <a:solidFill>
                  <a:srgbClr val="FFFF00"/>
                </a:solidFill>
                <a:latin typeface="メイリオ" panose="020B0604030504040204" pitchFamily="50" charset="-128"/>
                <a:ea typeface="メイリオ" panose="020B0604030504040204" pitchFamily="50" charset="-128"/>
              </a:rPr>
              <a:t>感謝</a:t>
            </a:r>
            <a:endParaRPr kumimoji="1" lang="ja-JP" altLang="en-US" sz="2800" dirty="0">
              <a:solidFill>
                <a:srgbClr val="FFFF00"/>
              </a:solidFill>
              <a:latin typeface="メイリオ" panose="020B0604030504040204" pitchFamily="50" charset="-128"/>
              <a:ea typeface="メイリオ" panose="020B0604030504040204" pitchFamily="50" charset="-128"/>
            </a:endParaRPr>
          </a:p>
        </p:txBody>
      </p:sp>
      <p:sp>
        <p:nvSpPr>
          <p:cNvPr id="23" name="正方形/長方形 22"/>
          <p:cNvSpPr/>
          <p:nvPr/>
        </p:nvSpPr>
        <p:spPr>
          <a:xfrm>
            <a:off x="-961639" y="3406392"/>
            <a:ext cx="1649877" cy="173553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accent2"/>
                </a:solidFill>
              </a:rPr>
              <a:t>後輩たち。</a:t>
            </a:r>
            <a:endParaRPr kumimoji="1" lang="en-US" altLang="ja-JP" sz="1600" dirty="0" smtClean="0">
              <a:solidFill>
                <a:schemeClr val="accent2"/>
              </a:solidFill>
            </a:endParaRPr>
          </a:p>
          <a:p>
            <a:pPr algn="ctr"/>
            <a:r>
              <a:rPr kumimoji="1" lang="ja-JP" altLang="en-US" sz="1600" dirty="0" smtClean="0">
                <a:solidFill>
                  <a:schemeClr val="accent2"/>
                </a:solidFill>
              </a:rPr>
              <a:t>イラストは変更。</a:t>
            </a:r>
            <a:endParaRPr kumimoji="1" lang="ja-JP" altLang="en-US" sz="1600" dirty="0">
              <a:solidFill>
                <a:schemeClr val="accent2"/>
              </a:solidFill>
            </a:endParaRPr>
          </a:p>
        </p:txBody>
      </p:sp>
      <p:sp>
        <p:nvSpPr>
          <p:cNvPr id="15" name="正方形/長方形 14"/>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extLst>
      <p:ext uri="{BB962C8B-B14F-4D97-AF65-F5344CB8AC3E}">
        <p14:creationId xmlns:p14="http://schemas.microsoft.com/office/powerpoint/2010/main" val="139051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idx="2"/>
          </p:nvPr>
        </p:nvSpPr>
        <p:spPr/>
        <p:txBody>
          <a:bodyPr/>
          <a:lstStyle/>
          <a:p>
            <a:endParaRPr kumimoji="1" lang="ja-JP" altLang="en-US"/>
          </a:p>
        </p:txBody>
      </p:sp>
      <p:pic>
        <p:nvPicPr>
          <p:cNvPr id="3" name="図 2"/>
          <p:cNvPicPr>
            <a:picLocks noChangeAspect="1"/>
          </p:cNvPicPr>
          <p:nvPr/>
        </p:nvPicPr>
        <p:blipFill rotWithShape="1">
          <a:blip r:embed="rId2" cstate="print">
            <a:extLst>
              <a:ext uri="{28A0092B-C50C-407E-A947-70E740481C1C}">
                <a14:useLocalDpi xmlns:a14="http://schemas.microsoft.com/office/drawing/2010/main" val="0"/>
              </a:ext>
            </a:extLst>
          </a:blip>
          <a:srcRect b="49867"/>
          <a:stretch/>
        </p:blipFill>
        <p:spPr>
          <a:xfrm>
            <a:off x="2734684" y="1412776"/>
            <a:ext cx="7661500" cy="3438144"/>
          </a:xfrm>
          <a:prstGeom prst="rect">
            <a:avLst/>
          </a:prstGeom>
        </p:spPr>
      </p:pic>
      <p:pic>
        <p:nvPicPr>
          <p:cNvPr id="4" name="図 3"/>
          <p:cNvPicPr>
            <a:picLocks noChangeAspect="1"/>
          </p:cNvPicPr>
          <p:nvPr/>
        </p:nvPicPr>
        <p:blipFill rotWithShape="1">
          <a:blip r:embed="rId2" cstate="print">
            <a:extLst>
              <a:ext uri="{28A0092B-C50C-407E-A947-70E740481C1C}">
                <a14:useLocalDpi xmlns:a14="http://schemas.microsoft.com/office/drawing/2010/main" val="0"/>
              </a:ext>
            </a:extLst>
          </a:blip>
          <a:srcRect l="74651" t="53782" r="10338" b="6768"/>
          <a:stretch/>
        </p:blipFill>
        <p:spPr>
          <a:xfrm>
            <a:off x="1955540" y="1955602"/>
            <a:ext cx="1150071" cy="2705494"/>
          </a:xfrm>
          <a:prstGeom prst="rect">
            <a:avLst/>
          </a:prstGeom>
        </p:spPr>
      </p:pic>
      <p:sp>
        <p:nvSpPr>
          <p:cNvPr id="5" name="テキスト ボックス 4"/>
          <p:cNvSpPr txBox="1"/>
          <p:nvPr/>
        </p:nvSpPr>
        <p:spPr>
          <a:xfrm rot="16200000">
            <a:off x="1579789" y="897244"/>
            <a:ext cx="2072875" cy="398348"/>
          </a:xfrm>
          <a:prstGeom prst="rect">
            <a:avLst/>
          </a:prstGeom>
          <a:noFill/>
        </p:spPr>
        <p:txBody>
          <a:bodyPr vert="eaVert" wrap="square" rtlCol="0">
            <a:spAutoFit/>
          </a:bodyPr>
          <a:lstStyle/>
          <a:p>
            <a:r>
              <a:rPr kumimoji="1" lang="ja-JP" altLang="en-US" dirty="0" smtClean="0">
                <a:solidFill>
                  <a:schemeClr val="accent6"/>
                </a:solidFill>
              </a:rPr>
              <a:t>管理職／医師</a:t>
            </a:r>
            <a:endParaRPr kumimoji="1" lang="ja-JP" altLang="en-US" dirty="0">
              <a:solidFill>
                <a:schemeClr val="accent6"/>
              </a:solidFill>
            </a:endParaRPr>
          </a:p>
        </p:txBody>
      </p:sp>
      <p:sp>
        <p:nvSpPr>
          <p:cNvPr id="6" name="テキスト ボックス 5"/>
          <p:cNvSpPr txBox="1"/>
          <p:nvPr/>
        </p:nvSpPr>
        <p:spPr>
          <a:xfrm rot="16200000">
            <a:off x="2699950" y="921068"/>
            <a:ext cx="2072875" cy="385664"/>
          </a:xfrm>
          <a:prstGeom prst="rect">
            <a:avLst/>
          </a:prstGeom>
          <a:noFill/>
        </p:spPr>
        <p:txBody>
          <a:bodyPr vert="eaVert" wrap="square" rtlCol="0">
            <a:spAutoFit/>
          </a:bodyPr>
          <a:lstStyle/>
          <a:p>
            <a:r>
              <a:rPr kumimoji="1" lang="ja-JP" altLang="en-US" dirty="0" smtClean="0"/>
              <a:t>管理職／院長</a:t>
            </a:r>
            <a:endParaRPr kumimoji="1" lang="ja-JP" altLang="en-US" dirty="0"/>
          </a:p>
        </p:txBody>
      </p:sp>
      <p:sp>
        <p:nvSpPr>
          <p:cNvPr id="7" name="テキスト ボックス 6"/>
          <p:cNvSpPr txBox="1"/>
          <p:nvPr/>
        </p:nvSpPr>
        <p:spPr>
          <a:xfrm rot="16200000">
            <a:off x="4187440" y="1388392"/>
            <a:ext cx="814069" cy="398348"/>
          </a:xfrm>
          <a:prstGeom prst="rect">
            <a:avLst/>
          </a:prstGeom>
          <a:noFill/>
        </p:spPr>
        <p:txBody>
          <a:bodyPr vert="eaVert" wrap="square" rtlCol="0">
            <a:spAutoFit/>
          </a:bodyPr>
          <a:lstStyle/>
          <a:p>
            <a:r>
              <a:rPr kumimoji="1" lang="ja-JP" altLang="en-US" dirty="0" smtClean="0">
                <a:solidFill>
                  <a:schemeClr val="accent6"/>
                </a:solidFill>
              </a:rPr>
              <a:t>医師</a:t>
            </a:r>
            <a:endParaRPr kumimoji="1" lang="ja-JP" altLang="en-US" dirty="0">
              <a:solidFill>
                <a:schemeClr val="accent6"/>
              </a:solidFill>
            </a:endParaRPr>
          </a:p>
        </p:txBody>
      </p:sp>
      <p:sp>
        <p:nvSpPr>
          <p:cNvPr id="8" name="テキスト ボックス 7"/>
          <p:cNvSpPr txBox="1"/>
          <p:nvPr/>
        </p:nvSpPr>
        <p:spPr>
          <a:xfrm>
            <a:off x="5471403" y="263679"/>
            <a:ext cx="461665" cy="1728216"/>
          </a:xfrm>
          <a:prstGeom prst="rect">
            <a:avLst/>
          </a:prstGeom>
          <a:noFill/>
        </p:spPr>
        <p:txBody>
          <a:bodyPr vert="eaVert" wrap="square" rtlCol="0">
            <a:spAutoFit/>
          </a:bodyPr>
          <a:lstStyle/>
          <a:p>
            <a:r>
              <a:rPr kumimoji="1" lang="ja-JP" altLang="en-US" dirty="0" smtClean="0">
                <a:solidFill>
                  <a:schemeClr val="accent5"/>
                </a:solidFill>
              </a:rPr>
              <a:t>看護師・監督職</a:t>
            </a:r>
            <a:endParaRPr kumimoji="1" lang="ja-JP" altLang="en-US" dirty="0">
              <a:solidFill>
                <a:schemeClr val="accent5"/>
              </a:solidFill>
            </a:endParaRPr>
          </a:p>
        </p:txBody>
      </p:sp>
      <p:sp>
        <p:nvSpPr>
          <p:cNvPr id="9" name="テキスト ボックス 8"/>
          <p:cNvSpPr txBox="1"/>
          <p:nvPr/>
        </p:nvSpPr>
        <p:spPr>
          <a:xfrm>
            <a:off x="6958767" y="263679"/>
            <a:ext cx="738664" cy="1728216"/>
          </a:xfrm>
          <a:prstGeom prst="rect">
            <a:avLst/>
          </a:prstGeom>
          <a:noFill/>
        </p:spPr>
        <p:txBody>
          <a:bodyPr vert="eaVert" wrap="square" rtlCol="0">
            <a:spAutoFit/>
          </a:bodyPr>
          <a:lstStyle/>
          <a:p>
            <a:r>
              <a:rPr kumimoji="1" lang="ja-JP" altLang="en-US" dirty="0" smtClean="0">
                <a:solidFill>
                  <a:schemeClr val="accent6"/>
                </a:solidFill>
              </a:rPr>
              <a:t>医師／</a:t>
            </a:r>
            <a:r>
              <a:rPr kumimoji="1" lang="ja-JP" altLang="en-US" dirty="0" smtClean="0">
                <a:solidFill>
                  <a:schemeClr val="accent5"/>
                </a:solidFill>
              </a:rPr>
              <a:t>看護師・監督職</a:t>
            </a:r>
            <a:endParaRPr kumimoji="1" lang="ja-JP" altLang="en-US" dirty="0">
              <a:solidFill>
                <a:schemeClr val="accent5"/>
              </a:solidFill>
            </a:endParaRPr>
          </a:p>
        </p:txBody>
      </p:sp>
      <p:sp>
        <p:nvSpPr>
          <p:cNvPr id="10" name="テキスト ボックス 9"/>
          <p:cNvSpPr txBox="1"/>
          <p:nvPr/>
        </p:nvSpPr>
        <p:spPr>
          <a:xfrm>
            <a:off x="8128830" y="263679"/>
            <a:ext cx="461665" cy="1728216"/>
          </a:xfrm>
          <a:prstGeom prst="rect">
            <a:avLst/>
          </a:prstGeom>
          <a:noFill/>
        </p:spPr>
        <p:txBody>
          <a:bodyPr vert="eaVert" wrap="square" rtlCol="0">
            <a:spAutoFit/>
          </a:bodyPr>
          <a:lstStyle/>
          <a:p>
            <a:r>
              <a:rPr kumimoji="1" lang="ja-JP" altLang="en-US" dirty="0" smtClean="0">
                <a:solidFill>
                  <a:schemeClr val="accent5"/>
                </a:solidFill>
              </a:rPr>
              <a:t>看護師・監督職</a:t>
            </a:r>
            <a:endParaRPr kumimoji="1" lang="ja-JP" altLang="en-US" dirty="0">
              <a:solidFill>
                <a:schemeClr val="accent5"/>
              </a:solidFill>
            </a:endParaRPr>
          </a:p>
        </p:txBody>
      </p:sp>
      <p:sp>
        <p:nvSpPr>
          <p:cNvPr id="11" name="テキスト ボックス 10"/>
          <p:cNvSpPr txBox="1"/>
          <p:nvPr/>
        </p:nvSpPr>
        <p:spPr>
          <a:xfrm>
            <a:off x="9025485" y="263679"/>
            <a:ext cx="461665" cy="1728216"/>
          </a:xfrm>
          <a:prstGeom prst="rect">
            <a:avLst/>
          </a:prstGeom>
          <a:noFill/>
        </p:spPr>
        <p:txBody>
          <a:bodyPr vert="eaVert" wrap="square" rtlCol="0">
            <a:spAutoFit/>
          </a:bodyPr>
          <a:lstStyle/>
          <a:p>
            <a:r>
              <a:rPr kumimoji="1" lang="ja-JP" altLang="en-US" dirty="0" smtClean="0">
                <a:solidFill>
                  <a:srgbClr val="FF0000"/>
                </a:solidFill>
              </a:rPr>
              <a:t>看護師・一般職</a:t>
            </a:r>
            <a:endParaRPr kumimoji="1" lang="ja-JP" altLang="en-US" dirty="0">
              <a:solidFill>
                <a:srgbClr val="FF0000"/>
              </a:solidFill>
            </a:endParaRPr>
          </a:p>
        </p:txBody>
      </p:sp>
      <p:sp>
        <p:nvSpPr>
          <p:cNvPr id="12" name="テキスト ボックス 11"/>
          <p:cNvSpPr txBox="1"/>
          <p:nvPr/>
        </p:nvSpPr>
        <p:spPr>
          <a:xfrm>
            <a:off x="6402961" y="263679"/>
            <a:ext cx="461665" cy="1728216"/>
          </a:xfrm>
          <a:prstGeom prst="rect">
            <a:avLst/>
          </a:prstGeom>
          <a:noFill/>
        </p:spPr>
        <p:txBody>
          <a:bodyPr vert="eaVert" wrap="square" rtlCol="0">
            <a:spAutoFit/>
          </a:bodyPr>
          <a:lstStyle/>
          <a:p>
            <a:r>
              <a:rPr kumimoji="1" lang="ja-JP" altLang="en-US" dirty="0" smtClean="0">
                <a:solidFill>
                  <a:srgbClr val="FF0000"/>
                </a:solidFill>
              </a:rPr>
              <a:t>看護師・一般職</a:t>
            </a:r>
            <a:endParaRPr kumimoji="1" lang="ja-JP" altLang="en-US" dirty="0">
              <a:solidFill>
                <a:srgbClr val="FF0000"/>
              </a:solidFill>
            </a:endParaRPr>
          </a:p>
        </p:txBody>
      </p:sp>
      <p:sp>
        <p:nvSpPr>
          <p:cNvPr id="13" name="テキスト ボックス 12"/>
          <p:cNvSpPr txBox="1"/>
          <p:nvPr/>
        </p:nvSpPr>
        <p:spPr>
          <a:xfrm>
            <a:off x="2396588" y="4661098"/>
            <a:ext cx="432048" cy="646331"/>
          </a:xfrm>
          <a:prstGeom prst="rect">
            <a:avLst/>
          </a:prstGeom>
          <a:noFill/>
        </p:spPr>
        <p:txBody>
          <a:bodyPr wrap="square" rtlCol="0">
            <a:spAutoFit/>
          </a:bodyPr>
          <a:lstStyle/>
          <a:p>
            <a:pPr algn="dist"/>
            <a:r>
              <a:rPr kumimoji="1" lang="en-US" altLang="ja-JP" sz="3600" b="1" dirty="0" smtClean="0">
                <a:solidFill>
                  <a:srgbClr val="115C8C"/>
                </a:solidFill>
              </a:rPr>
              <a:t>A</a:t>
            </a:r>
            <a:endParaRPr kumimoji="1" lang="ja-JP" altLang="en-US" sz="3600" b="1" dirty="0">
              <a:solidFill>
                <a:srgbClr val="115C8C"/>
              </a:solidFill>
            </a:endParaRPr>
          </a:p>
        </p:txBody>
      </p:sp>
      <p:sp>
        <p:nvSpPr>
          <p:cNvPr id="14" name="テキスト ボックス 13"/>
          <p:cNvSpPr txBox="1"/>
          <p:nvPr/>
        </p:nvSpPr>
        <p:spPr>
          <a:xfrm>
            <a:off x="3528890" y="4657208"/>
            <a:ext cx="432048" cy="646331"/>
          </a:xfrm>
          <a:prstGeom prst="rect">
            <a:avLst/>
          </a:prstGeom>
          <a:noFill/>
        </p:spPr>
        <p:txBody>
          <a:bodyPr wrap="square" rtlCol="0">
            <a:spAutoFit/>
          </a:bodyPr>
          <a:lstStyle/>
          <a:p>
            <a:pPr algn="dist"/>
            <a:r>
              <a:rPr kumimoji="1" lang="en-US" altLang="ja-JP" sz="3600" b="1" dirty="0" smtClean="0">
                <a:solidFill>
                  <a:srgbClr val="115C8C"/>
                </a:solidFill>
              </a:rPr>
              <a:t>B</a:t>
            </a:r>
          </a:p>
        </p:txBody>
      </p:sp>
      <p:sp>
        <p:nvSpPr>
          <p:cNvPr id="15" name="テキスト ボックス 14"/>
          <p:cNvSpPr txBox="1"/>
          <p:nvPr/>
        </p:nvSpPr>
        <p:spPr>
          <a:xfrm>
            <a:off x="4448816" y="4670121"/>
            <a:ext cx="432048" cy="646331"/>
          </a:xfrm>
          <a:prstGeom prst="rect">
            <a:avLst/>
          </a:prstGeom>
          <a:noFill/>
        </p:spPr>
        <p:txBody>
          <a:bodyPr wrap="square" rtlCol="0">
            <a:spAutoFit/>
          </a:bodyPr>
          <a:lstStyle/>
          <a:p>
            <a:pPr algn="dist"/>
            <a:r>
              <a:rPr kumimoji="1" lang="en-US" altLang="ja-JP" sz="3600" b="1" dirty="0" smtClean="0">
                <a:solidFill>
                  <a:srgbClr val="115C8C"/>
                </a:solidFill>
              </a:rPr>
              <a:t>C</a:t>
            </a:r>
            <a:endParaRPr kumimoji="1" lang="ja-JP" altLang="en-US" sz="3600" b="1" dirty="0">
              <a:solidFill>
                <a:srgbClr val="115C8C"/>
              </a:solidFill>
            </a:endParaRPr>
          </a:p>
        </p:txBody>
      </p:sp>
      <p:sp>
        <p:nvSpPr>
          <p:cNvPr id="16" name="テキスト ボックス 15"/>
          <p:cNvSpPr txBox="1"/>
          <p:nvPr/>
        </p:nvSpPr>
        <p:spPr>
          <a:xfrm>
            <a:off x="5528936" y="4666231"/>
            <a:ext cx="432048" cy="646331"/>
          </a:xfrm>
          <a:prstGeom prst="rect">
            <a:avLst/>
          </a:prstGeom>
          <a:noFill/>
        </p:spPr>
        <p:txBody>
          <a:bodyPr wrap="square" rtlCol="0">
            <a:spAutoFit/>
          </a:bodyPr>
          <a:lstStyle/>
          <a:p>
            <a:pPr algn="dist"/>
            <a:r>
              <a:rPr kumimoji="1" lang="en-US" altLang="ja-JP" sz="3600" b="1" dirty="0" smtClean="0">
                <a:solidFill>
                  <a:schemeClr val="accent3"/>
                </a:solidFill>
              </a:rPr>
              <a:t>D</a:t>
            </a:r>
          </a:p>
        </p:txBody>
      </p:sp>
      <p:sp>
        <p:nvSpPr>
          <p:cNvPr id="17" name="テキスト ボックス 16"/>
          <p:cNvSpPr txBox="1"/>
          <p:nvPr/>
        </p:nvSpPr>
        <p:spPr>
          <a:xfrm>
            <a:off x="6437696" y="4671406"/>
            <a:ext cx="432048" cy="646331"/>
          </a:xfrm>
          <a:prstGeom prst="rect">
            <a:avLst/>
          </a:prstGeom>
          <a:noFill/>
        </p:spPr>
        <p:txBody>
          <a:bodyPr wrap="square" rtlCol="0">
            <a:spAutoFit/>
          </a:bodyPr>
          <a:lstStyle/>
          <a:p>
            <a:pPr algn="dist"/>
            <a:r>
              <a:rPr kumimoji="1" lang="en-US" altLang="ja-JP" sz="3600" b="1" dirty="0" smtClean="0">
                <a:solidFill>
                  <a:schemeClr val="accent3"/>
                </a:solidFill>
              </a:rPr>
              <a:t>E</a:t>
            </a:r>
            <a:endParaRPr kumimoji="1" lang="ja-JP" altLang="en-US" sz="3600" b="1" dirty="0">
              <a:solidFill>
                <a:schemeClr val="accent3"/>
              </a:solidFill>
            </a:endParaRPr>
          </a:p>
        </p:txBody>
      </p:sp>
      <p:sp>
        <p:nvSpPr>
          <p:cNvPr id="18" name="テキスト ボックス 17"/>
          <p:cNvSpPr txBox="1"/>
          <p:nvPr/>
        </p:nvSpPr>
        <p:spPr>
          <a:xfrm>
            <a:off x="7257128" y="4667516"/>
            <a:ext cx="432048" cy="646331"/>
          </a:xfrm>
          <a:prstGeom prst="rect">
            <a:avLst/>
          </a:prstGeom>
          <a:noFill/>
        </p:spPr>
        <p:txBody>
          <a:bodyPr wrap="square" rtlCol="0">
            <a:spAutoFit/>
          </a:bodyPr>
          <a:lstStyle/>
          <a:p>
            <a:pPr algn="dist"/>
            <a:r>
              <a:rPr kumimoji="1" lang="en-US" altLang="ja-JP" sz="3600" b="1" dirty="0" smtClean="0">
                <a:solidFill>
                  <a:srgbClr val="115C8C"/>
                </a:solidFill>
              </a:rPr>
              <a:t>F</a:t>
            </a:r>
          </a:p>
        </p:txBody>
      </p:sp>
      <p:sp>
        <p:nvSpPr>
          <p:cNvPr id="19" name="テキスト ボックス 18"/>
          <p:cNvSpPr txBox="1"/>
          <p:nvPr/>
        </p:nvSpPr>
        <p:spPr>
          <a:xfrm>
            <a:off x="8177054" y="4680429"/>
            <a:ext cx="432048" cy="646331"/>
          </a:xfrm>
          <a:prstGeom prst="rect">
            <a:avLst/>
          </a:prstGeom>
          <a:noFill/>
        </p:spPr>
        <p:txBody>
          <a:bodyPr wrap="square" rtlCol="0">
            <a:spAutoFit/>
          </a:bodyPr>
          <a:lstStyle/>
          <a:p>
            <a:pPr algn="dist"/>
            <a:r>
              <a:rPr kumimoji="1" lang="en-US" altLang="ja-JP" sz="3600" b="1" dirty="0" smtClean="0">
                <a:solidFill>
                  <a:schemeClr val="accent3"/>
                </a:solidFill>
              </a:rPr>
              <a:t>G</a:t>
            </a:r>
            <a:endParaRPr kumimoji="1" lang="ja-JP" altLang="en-US" sz="3600" b="1" dirty="0">
              <a:solidFill>
                <a:schemeClr val="accent3"/>
              </a:solidFill>
            </a:endParaRPr>
          </a:p>
        </p:txBody>
      </p:sp>
      <p:sp>
        <p:nvSpPr>
          <p:cNvPr id="20" name="テキスト ボックス 19"/>
          <p:cNvSpPr txBox="1"/>
          <p:nvPr/>
        </p:nvSpPr>
        <p:spPr>
          <a:xfrm>
            <a:off x="9093332" y="4676539"/>
            <a:ext cx="432048" cy="646331"/>
          </a:xfrm>
          <a:prstGeom prst="rect">
            <a:avLst/>
          </a:prstGeom>
          <a:noFill/>
        </p:spPr>
        <p:txBody>
          <a:bodyPr wrap="square" rtlCol="0">
            <a:spAutoFit/>
          </a:bodyPr>
          <a:lstStyle/>
          <a:p>
            <a:pPr algn="dist"/>
            <a:r>
              <a:rPr kumimoji="1" lang="en-US" altLang="ja-JP" sz="3600" b="1" dirty="0" smtClean="0">
                <a:solidFill>
                  <a:srgbClr val="115C8C"/>
                </a:solidFill>
              </a:rPr>
              <a:t>H</a:t>
            </a:r>
          </a:p>
        </p:txBody>
      </p:sp>
      <p:sp>
        <p:nvSpPr>
          <p:cNvPr id="21" name="角丸四角形 20"/>
          <p:cNvSpPr/>
          <p:nvPr/>
        </p:nvSpPr>
        <p:spPr>
          <a:xfrm>
            <a:off x="80130" y="172999"/>
            <a:ext cx="1936136" cy="1691923"/>
          </a:xfrm>
          <a:prstGeom prst="roundRect">
            <a:avLst/>
          </a:prstGeom>
          <a:solidFill>
            <a:srgbClr val="DDD9C3"/>
          </a:solidFill>
          <a:ln>
            <a:solidFill>
              <a:srgbClr val="DDD9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1800" b="1" dirty="0" smtClean="0">
                <a:solidFill>
                  <a:srgbClr val="115C8C"/>
                </a:solidFill>
              </a:rPr>
              <a:t>医療職の</a:t>
            </a:r>
            <a:endParaRPr kumimoji="1" lang="en-US" altLang="ja-JP" sz="1800" b="1" dirty="0" smtClean="0">
              <a:solidFill>
                <a:srgbClr val="115C8C"/>
              </a:solidFill>
            </a:endParaRPr>
          </a:p>
          <a:p>
            <a:pPr algn="ctr">
              <a:lnSpc>
                <a:spcPct val="150000"/>
              </a:lnSpc>
            </a:pPr>
            <a:r>
              <a:rPr kumimoji="1" lang="ja-JP" altLang="en-US" sz="1800" b="1" dirty="0" smtClean="0">
                <a:solidFill>
                  <a:srgbClr val="115C8C"/>
                </a:solidFill>
              </a:rPr>
              <a:t>キャラクターたち</a:t>
            </a:r>
            <a:endParaRPr kumimoji="1" lang="ja-JP" altLang="en-US" sz="1800" b="1" dirty="0">
              <a:solidFill>
                <a:srgbClr val="115C8C"/>
              </a:solidFill>
            </a:endParaRPr>
          </a:p>
        </p:txBody>
      </p:sp>
    </p:spTree>
    <p:extLst>
      <p:ext uri="{BB962C8B-B14F-4D97-AF65-F5344CB8AC3E}">
        <p14:creationId xmlns:p14="http://schemas.microsoft.com/office/powerpoint/2010/main" val="1570585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693988"/>
            <a:ext cx="10363200" cy="1470025"/>
          </a:xfrm>
        </p:spPr>
        <p:txBody>
          <a:bodyPr/>
          <a:lstStyle/>
          <a:p>
            <a:pPr>
              <a:lnSpc>
                <a:spcPct val="150000"/>
              </a:lnSpc>
            </a:pPr>
            <a:r>
              <a:rPr lang="ja-JP" altLang="en-US" dirty="0"/>
              <a:t>「ありがとう</a:t>
            </a:r>
            <a:r>
              <a:rPr lang="ja-JP" altLang="en-US" dirty="0" smtClean="0"/>
              <a:t>」のパワーを</a:t>
            </a:r>
            <a:r>
              <a:rPr lang="en-US" altLang="ja-JP" dirty="0" smtClean="0"/>
              <a:t/>
            </a:r>
            <a:br>
              <a:rPr lang="en-US" altLang="ja-JP" dirty="0" smtClean="0"/>
            </a:br>
            <a:r>
              <a:rPr lang="ja-JP" altLang="en-US" dirty="0">
                <a:solidFill>
                  <a:srgbClr val="FFFF00"/>
                </a:solidFill>
              </a:rPr>
              <a:t>後輩</a:t>
            </a:r>
            <a:r>
              <a:rPr lang="ja-JP" altLang="en-US" dirty="0" smtClean="0">
                <a:solidFill>
                  <a:srgbClr val="FFFF00"/>
                </a:solidFill>
              </a:rPr>
              <a:t>にも伝えよう</a:t>
            </a:r>
            <a:endParaRPr kumimoji="1" lang="ja-JP" altLang="en-US" dirty="0">
              <a:solidFill>
                <a:srgbClr val="FFFF00"/>
              </a:solidFill>
            </a:endParaRPr>
          </a:p>
        </p:txBody>
      </p:sp>
      <p:sp>
        <p:nvSpPr>
          <p:cNvPr id="3" name="サブタイトル 2"/>
          <p:cNvSpPr>
            <a:spLocks noGrp="1"/>
          </p:cNvSpPr>
          <p:nvPr>
            <p:ph type="subTitle" idx="1"/>
          </p:nvPr>
        </p:nvSpPr>
        <p:spPr>
          <a:xfrm>
            <a:off x="1179041" y="730634"/>
            <a:ext cx="9833919" cy="1752600"/>
          </a:xfrm>
        </p:spPr>
        <p:txBody>
          <a:bodyPr>
            <a:normAutofit/>
          </a:bodyPr>
          <a:lstStyle/>
          <a:p>
            <a:pPr algn="dist"/>
            <a:r>
              <a:rPr kumimoji="1" lang="ja-JP" altLang="en-US" dirty="0" smtClean="0"/>
              <a:t>新人はみんな、慣れない中で</a:t>
            </a:r>
            <a:r>
              <a:rPr kumimoji="1" lang="ja-JP" altLang="en-US" b="1" dirty="0" smtClean="0">
                <a:solidFill>
                  <a:srgbClr val="DBF9E2"/>
                </a:solidFill>
              </a:rPr>
              <a:t>必死</a:t>
            </a:r>
            <a:r>
              <a:rPr kumimoji="1" lang="ja-JP" altLang="en-US" dirty="0" smtClean="0"/>
              <a:t>に取り組んでいる。</a:t>
            </a:r>
            <a:endParaRPr kumimoji="1" lang="ja-JP" altLang="en-US" dirty="0"/>
          </a:p>
        </p:txBody>
      </p:sp>
      <p:sp>
        <p:nvSpPr>
          <p:cNvPr id="4" name="テキスト プレースホルダー 3"/>
          <p:cNvSpPr>
            <a:spLocks noGrp="1"/>
          </p:cNvSpPr>
          <p:nvPr>
            <p:ph type="body" idx="2"/>
          </p:nvPr>
        </p:nvSpPr>
        <p:spPr/>
        <p:txBody>
          <a:bodyPr/>
          <a:lstStyle/>
          <a:p>
            <a:endParaRPr kumimoji="1" lang="ja-JP" altLang="en-US"/>
          </a:p>
        </p:txBody>
      </p:sp>
      <p:sp>
        <p:nvSpPr>
          <p:cNvPr id="5" name="正方形/長方形 4"/>
          <p:cNvSpPr/>
          <p:nvPr/>
        </p:nvSpPr>
        <p:spPr>
          <a:xfrm>
            <a:off x="-1735911" y="111915"/>
            <a:ext cx="2650311" cy="19542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2"/>
                </a:solidFill>
              </a:rPr>
              <a:t>加工不要です</a:t>
            </a:r>
            <a:endParaRPr kumimoji="1" lang="ja-JP" altLang="en-US" sz="3200" b="1" dirty="0">
              <a:solidFill>
                <a:schemeClr val="accent2"/>
              </a:solidFill>
            </a:endParaRPr>
          </a:p>
        </p:txBody>
      </p:sp>
    </p:spTree>
    <p:extLst>
      <p:ext uri="{BB962C8B-B14F-4D97-AF65-F5344CB8AC3E}">
        <p14:creationId xmlns:p14="http://schemas.microsoft.com/office/powerpoint/2010/main" val="2277622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idx="2"/>
          </p:nvPr>
        </p:nvSpPr>
        <p:spPr/>
        <p:txBody>
          <a:bodyPr/>
          <a:lstStyle/>
          <a:p>
            <a:endParaRPr kumimoji="1" lang="ja-JP" altLang="en-US"/>
          </a:p>
        </p:txBody>
      </p:sp>
      <p:sp>
        <p:nvSpPr>
          <p:cNvPr id="8" name="テキスト ボックス 7"/>
          <p:cNvSpPr txBox="1"/>
          <p:nvPr/>
        </p:nvSpPr>
        <p:spPr>
          <a:xfrm>
            <a:off x="4187788" y="358352"/>
            <a:ext cx="461665" cy="1728216"/>
          </a:xfrm>
          <a:prstGeom prst="rect">
            <a:avLst/>
          </a:prstGeom>
          <a:noFill/>
        </p:spPr>
        <p:txBody>
          <a:bodyPr vert="eaVert" wrap="square" rtlCol="0">
            <a:spAutoFit/>
          </a:bodyPr>
          <a:lstStyle/>
          <a:p>
            <a:r>
              <a:rPr kumimoji="1" lang="ja-JP" altLang="en-US" dirty="0" smtClean="0">
                <a:solidFill>
                  <a:schemeClr val="accent5"/>
                </a:solidFill>
              </a:rPr>
              <a:t>看護師・監督職</a:t>
            </a:r>
            <a:endParaRPr kumimoji="1" lang="ja-JP" altLang="en-US" dirty="0">
              <a:solidFill>
                <a:schemeClr val="accent5"/>
              </a:solidFill>
            </a:endParaRPr>
          </a:p>
        </p:txBody>
      </p:sp>
      <p:sp>
        <p:nvSpPr>
          <p:cNvPr id="12" name="テキスト ボックス 11"/>
          <p:cNvSpPr txBox="1"/>
          <p:nvPr/>
        </p:nvSpPr>
        <p:spPr>
          <a:xfrm>
            <a:off x="5562327" y="358352"/>
            <a:ext cx="461665" cy="1728216"/>
          </a:xfrm>
          <a:prstGeom prst="rect">
            <a:avLst/>
          </a:prstGeom>
          <a:noFill/>
        </p:spPr>
        <p:txBody>
          <a:bodyPr vert="eaVert" wrap="square" rtlCol="0">
            <a:spAutoFit/>
          </a:bodyPr>
          <a:lstStyle/>
          <a:p>
            <a:r>
              <a:rPr kumimoji="1" lang="ja-JP" altLang="en-US" dirty="0" smtClean="0">
                <a:solidFill>
                  <a:srgbClr val="FF0000"/>
                </a:solidFill>
              </a:rPr>
              <a:t>看護師・一般職</a:t>
            </a:r>
            <a:endParaRPr kumimoji="1" lang="ja-JP" altLang="en-US" dirty="0">
              <a:solidFill>
                <a:srgbClr val="FF0000"/>
              </a:solidFill>
            </a:endParaRPr>
          </a:p>
        </p:txBody>
      </p:sp>
      <p:sp>
        <p:nvSpPr>
          <p:cNvPr id="13" name="テキスト ボックス 12"/>
          <p:cNvSpPr txBox="1"/>
          <p:nvPr/>
        </p:nvSpPr>
        <p:spPr>
          <a:xfrm>
            <a:off x="4151784" y="4661098"/>
            <a:ext cx="432048" cy="646331"/>
          </a:xfrm>
          <a:prstGeom prst="rect">
            <a:avLst/>
          </a:prstGeom>
          <a:noFill/>
        </p:spPr>
        <p:txBody>
          <a:bodyPr wrap="square" rtlCol="0">
            <a:spAutoFit/>
          </a:bodyPr>
          <a:lstStyle/>
          <a:p>
            <a:pPr algn="dist"/>
            <a:r>
              <a:rPr kumimoji="1" lang="en-US" altLang="ja-JP" sz="3600" b="1" dirty="0" smtClean="0">
                <a:solidFill>
                  <a:srgbClr val="115C8C"/>
                </a:solidFill>
              </a:rPr>
              <a:t>J</a:t>
            </a:r>
            <a:endParaRPr kumimoji="1" lang="ja-JP" altLang="en-US" sz="3600" b="1" dirty="0">
              <a:solidFill>
                <a:srgbClr val="115C8C"/>
              </a:solidFill>
            </a:endParaRPr>
          </a:p>
        </p:txBody>
      </p:sp>
      <p:sp>
        <p:nvSpPr>
          <p:cNvPr id="14" name="テキスト ボックス 13"/>
          <p:cNvSpPr txBox="1"/>
          <p:nvPr/>
        </p:nvSpPr>
        <p:spPr>
          <a:xfrm>
            <a:off x="5555940" y="4657208"/>
            <a:ext cx="432048" cy="646331"/>
          </a:xfrm>
          <a:prstGeom prst="rect">
            <a:avLst/>
          </a:prstGeom>
          <a:noFill/>
        </p:spPr>
        <p:txBody>
          <a:bodyPr wrap="square" rtlCol="0">
            <a:spAutoFit/>
          </a:bodyPr>
          <a:lstStyle/>
          <a:p>
            <a:pPr algn="dist"/>
            <a:r>
              <a:rPr kumimoji="1" lang="en-US" altLang="ja-JP" sz="3600" b="1" dirty="0" smtClean="0">
                <a:solidFill>
                  <a:srgbClr val="115C8C"/>
                </a:solidFill>
              </a:rPr>
              <a:t>K</a:t>
            </a:r>
          </a:p>
        </p:txBody>
      </p:sp>
      <p:sp>
        <p:nvSpPr>
          <p:cNvPr id="21" name="角丸四角形 20"/>
          <p:cNvSpPr/>
          <p:nvPr/>
        </p:nvSpPr>
        <p:spPr>
          <a:xfrm>
            <a:off x="80130" y="77462"/>
            <a:ext cx="1936136" cy="1691923"/>
          </a:xfrm>
          <a:prstGeom prst="roundRect">
            <a:avLst/>
          </a:prstGeom>
          <a:solidFill>
            <a:srgbClr val="DDD9C3"/>
          </a:solidFill>
          <a:ln>
            <a:solidFill>
              <a:srgbClr val="DDD9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1800" b="1" dirty="0" smtClean="0">
                <a:solidFill>
                  <a:srgbClr val="115C8C"/>
                </a:solidFill>
              </a:rPr>
              <a:t>医療職の</a:t>
            </a:r>
            <a:endParaRPr kumimoji="1" lang="en-US" altLang="ja-JP" sz="1800" b="1" dirty="0" smtClean="0">
              <a:solidFill>
                <a:srgbClr val="115C8C"/>
              </a:solidFill>
            </a:endParaRPr>
          </a:p>
          <a:p>
            <a:pPr algn="ctr">
              <a:lnSpc>
                <a:spcPct val="150000"/>
              </a:lnSpc>
            </a:pPr>
            <a:r>
              <a:rPr kumimoji="1" lang="ja-JP" altLang="en-US" sz="1800" b="1" dirty="0" smtClean="0">
                <a:solidFill>
                  <a:srgbClr val="115C8C"/>
                </a:solidFill>
              </a:rPr>
              <a:t>キャラクターたち</a:t>
            </a:r>
            <a:endParaRPr kumimoji="1" lang="ja-JP" altLang="en-US" sz="1800" b="1" dirty="0">
              <a:solidFill>
                <a:srgbClr val="115C8C"/>
              </a:solidFill>
            </a:endParaRPr>
          </a:p>
        </p:txBody>
      </p:sp>
      <p:pic>
        <p:nvPicPr>
          <p:cNvPr id="23" name="図 22"/>
          <p:cNvPicPr>
            <a:picLocks noChangeAspect="1"/>
          </p:cNvPicPr>
          <p:nvPr/>
        </p:nvPicPr>
        <p:blipFill rotWithShape="1">
          <a:blip r:embed="rId2" cstate="print">
            <a:extLst>
              <a:ext uri="{28A0092B-C50C-407E-A947-70E740481C1C}">
                <a14:useLocalDpi xmlns:a14="http://schemas.microsoft.com/office/drawing/2010/main" val="0"/>
              </a:ext>
            </a:extLst>
          </a:blip>
          <a:srcRect r="79236" b="56315"/>
          <a:stretch/>
        </p:blipFill>
        <p:spPr>
          <a:xfrm>
            <a:off x="3357098" y="2403751"/>
            <a:ext cx="1647951" cy="1783550"/>
          </a:xfrm>
          <a:prstGeom prst="rect">
            <a:avLst/>
          </a:prstGeom>
        </p:spPr>
      </p:pic>
      <p:pic>
        <p:nvPicPr>
          <p:cNvPr id="26" name="図 25"/>
          <p:cNvPicPr>
            <a:picLocks noChangeAspect="1"/>
          </p:cNvPicPr>
          <p:nvPr/>
        </p:nvPicPr>
        <p:blipFill rotWithShape="1">
          <a:blip r:embed="rId2" cstate="print">
            <a:extLst>
              <a:ext uri="{28A0092B-C50C-407E-A947-70E740481C1C}">
                <a14:useLocalDpi xmlns:a14="http://schemas.microsoft.com/office/drawing/2010/main" val="0"/>
              </a:ext>
            </a:extLst>
          </a:blip>
          <a:srcRect l="2874" t="49920" r="79236"/>
          <a:stretch/>
        </p:blipFill>
        <p:spPr>
          <a:xfrm>
            <a:off x="5000166" y="2611884"/>
            <a:ext cx="1419870" cy="2044617"/>
          </a:xfrm>
          <a:prstGeom prst="rect">
            <a:avLst/>
          </a:prstGeom>
        </p:spPr>
      </p:pic>
      <p:pic>
        <p:nvPicPr>
          <p:cNvPr id="27" name="図 26"/>
          <p:cNvPicPr>
            <a:picLocks noChangeAspect="1"/>
          </p:cNvPicPr>
          <p:nvPr/>
        </p:nvPicPr>
        <p:blipFill rotWithShape="1">
          <a:blip r:embed="rId3" cstate="print">
            <a:extLst>
              <a:ext uri="{28A0092B-C50C-407E-A947-70E740481C1C}">
                <a14:useLocalDpi xmlns:a14="http://schemas.microsoft.com/office/drawing/2010/main" val="0"/>
              </a:ext>
            </a:extLst>
          </a:blip>
          <a:srcRect r="84551" b="56274"/>
          <a:stretch/>
        </p:blipFill>
        <p:spPr>
          <a:xfrm>
            <a:off x="2374403" y="2611884"/>
            <a:ext cx="1155230" cy="1575417"/>
          </a:xfrm>
          <a:prstGeom prst="rect">
            <a:avLst/>
          </a:prstGeom>
        </p:spPr>
      </p:pic>
      <p:sp>
        <p:nvSpPr>
          <p:cNvPr id="28" name="テキスト ボックス 27"/>
          <p:cNvSpPr txBox="1"/>
          <p:nvPr/>
        </p:nvSpPr>
        <p:spPr>
          <a:xfrm>
            <a:off x="2462870" y="332412"/>
            <a:ext cx="814069" cy="1728216"/>
          </a:xfrm>
          <a:prstGeom prst="rect">
            <a:avLst/>
          </a:prstGeom>
          <a:noFill/>
        </p:spPr>
        <p:txBody>
          <a:bodyPr vert="eaVert" wrap="square" rtlCol="0">
            <a:spAutoFit/>
          </a:bodyPr>
          <a:lstStyle/>
          <a:p>
            <a:r>
              <a:rPr kumimoji="1" lang="ja-JP" altLang="en-US" dirty="0" smtClean="0">
                <a:solidFill>
                  <a:srgbClr val="FF0000"/>
                </a:solidFill>
              </a:rPr>
              <a:t>看護師・一般職</a:t>
            </a:r>
            <a:endParaRPr kumimoji="1" lang="ja-JP" altLang="en-US" dirty="0">
              <a:solidFill>
                <a:srgbClr val="FF0000"/>
              </a:solidFill>
            </a:endParaRPr>
          </a:p>
        </p:txBody>
      </p:sp>
      <p:sp>
        <p:nvSpPr>
          <p:cNvPr id="29" name="テキスト ボックス 28"/>
          <p:cNvSpPr txBox="1"/>
          <p:nvPr/>
        </p:nvSpPr>
        <p:spPr>
          <a:xfrm>
            <a:off x="2674526" y="4657208"/>
            <a:ext cx="432048" cy="646331"/>
          </a:xfrm>
          <a:prstGeom prst="rect">
            <a:avLst/>
          </a:prstGeom>
          <a:noFill/>
        </p:spPr>
        <p:txBody>
          <a:bodyPr wrap="square" rtlCol="0">
            <a:spAutoFit/>
          </a:bodyPr>
          <a:lstStyle/>
          <a:p>
            <a:pPr algn="dist"/>
            <a:r>
              <a:rPr kumimoji="1" lang="en-US" altLang="ja-JP" sz="3600" b="1" dirty="0" smtClean="0">
                <a:solidFill>
                  <a:srgbClr val="115C8C"/>
                </a:solidFill>
              </a:rPr>
              <a:t>I</a:t>
            </a:r>
          </a:p>
        </p:txBody>
      </p:sp>
    </p:spTree>
    <p:extLst>
      <p:ext uri="{BB962C8B-B14F-4D97-AF65-F5344CB8AC3E}">
        <p14:creationId xmlns:p14="http://schemas.microsoft.com/office/powerpoint/2010/main" val="2231864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50">
            <a:extLst>
              <a:ext uri="{FF2B5EF4-FFF2-40B4-BE49-F238E27FC236}">
                <a16:creationId xmlns="" xmlns:a16="http://schemas.microsoft.com/office/drawing/2014/main" id="{7811C013-5F77-429D-B953-9F32F049CE42}"/>
              </a:ext>
            </a:extLst>
          </p:cNvPr>
          <p:cNvSpPr/>
          <p:nvPr/>
        </p:nvSpPr>
        <p:spPr>
          <a:xfrm>
            <a:off x="983432" y="3982121"/>
            <a:ext cx="1476164" cy="1103063"/>
          </a:xfrm>
          <a:prstGeom prst="roundRect">
            <a:avLst>
              <a:gd name="adj"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
        <p:nvSpPr>
          <p:cNvPr id="3" name="四角形: 角を丸くする 50">
            <a:extLst>
              <a:ext uri="{FF2B5EF4-FFF2-40B4-BE49-F238E27FC236}">
                <a16:creationId xmlns="" xmlns:a16="http://schemas.microsoft.com/office/drawing/2014/main" id="{7811C013-5F77-429D-B953-9F32F049CE42}"/>
              </a:ext>
            </a:extLst>
          </p:cNvPr>
          <p:cNvSpPr/>
          <p:nvPr/>
        </p:nvSpPr>
        <p:spPr>
          <a:xfrm>
            <a:off x="3379370" y="3982121"/>
            <a:ext cx="1476164" cy="1103063"/>
          </a:xfrm>
          <a:prstGeom prst="roundRect">
            <a:avLst>
              <a:gd name="adj"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
        <p:nvSpPr>
          <p:cNvPr id="4" name="四角形: 角を丸くする 50">
            <a:extLst>
              <a:ext uri="{FF2B5EF4-FFF2-40B4-BE49-F238E27FC236}">
                <a16:creationId xmlns="" xmlns:a16="http://schemas.microsoft.com/office/drawing/2014/main" id="{7811C013-5F77-429D-B953-9F32F049CE42}"/>
              </a:ext>
            </a:extLst>
          </p:cNvPr>
          <p:cNvSpPr/>
          <p:nvPr/>
        </p:nvSpPr>
        <p:spPr>
          <a:xfrm>
            <a:off x="5663952" y="3982121"/>
            <a:ext cx="1476164" cy="110306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
        <p:nvSpPr>
          <p:cNvPr id="5" name="四角形: 角を丸くする 50">
            <a:extLst>
              <a:ext uri="{FF2B5EF4-FFF2-40B4-BE49-F238E27FC236}">
                <a16:creationId xmlns="" xmlns:a16="http://schemas.microsoft.com/office/drawing/2014/main" id="{7811C013-5F77-429D-B953-9F32F049CE42}"/>
              </a:ext>
            </a:extLst>
          </p:cNvPr>
          <p:cNvSpPr/>
          <p:nvPr/>
        </p:nvSpPr>
        <p:spPr>
          <a:xfrm>
            <a:off x="983432" y="2389810"/>
            <a:ext cx="1476164" cy="1103063"/>
          </a:xfrm>
          <a:prstGeom prst="roundRect">
            <a:avLst>
              <a:gd name="adj"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
        <p:nvSpPr>
          <p:cNvPr id="6" name="四角形: 角を丸くする 50">
            <a:extLst>
              <a:ext uri="{FF2B5EF4-FFF2-40B4-BE49-F238E27FC236}">
                <a16:creationId xmlns="" xmlns:a16="http://schemas.microsoft.com/office/drawing/2014/main" id="{7811C013-5F77-429D-B953-9F32F049CE42}"/>
              </a:ext>
            </a:extLst>
          </p:cNvPr>
          <p:cNvSpPr/>
          <p:nvPr/>
        </p:nvSpPr>
        <p:spPr>
          <a:xfrm>
            <a:off x="3379370" y="2389811"/>
            <a:ext cx="1476164" cy="1140452"/>
          </a:xfrm>
          <a:prstGeom prst="roundRect">
            <a:avLst>
              <a:gd name="adj" fmla="val 0"/>
            </a:avLst>
          </a:prstGeom>
          <a:solidFill>
            <a:srgbClr val="136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
        <p:nvSpPr>
          <p:cNvPr id="7" name="正方形/長方形 6">
            <a:extLst>
              <a:ext uri="{FF2B5EF4-FFF2-40B4-BE49-F238E27FC236}">
                <a16:creationId xmlns="" xmlns:a16="http://schemas.microsoft.com/office/drawing/2014/main" id="{9AE5E633-F20A-AC45-8D7B-379D1263E940}"/>
              </a:ext>
            </a:extLst>
          </p:cNvPr>
          <p:cNvSpPr/>
          <p:nvPr/>
        </p:nvSpPr>
        <p:spPr>
          <a:xfrm>
            <a:off x="5663952" y="2389810"/>
            <a:ext cx="1476164" cy="1135032"/>
          </a:xfrm>
          <a:prstGeom prst="rect">
            <a:avLst/>
          </a:prstGeom>
          <a:solidFill>
            <a:srgbClr val="FABFA4"/>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tIns="144000" bIns="72000" rtlCol="0" anchor="ctr" anchorCtr="0">
            <a:spAutoFit/>
          </a:bodyPr>
          <a:lstStyle/>
          <a:p>
            <a:pPr algn="ctr"/>
            <a:endParaRPr kumimoji="1" lang="ja-JP" altLang="en-US" sz="2000" b="1" dirty="0">
              <a:solidFill>
                <a:schemeClr val="bg1">
                  <a:lumMod val="25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1057112" y="324932"/>
            <a:ext cx="6120680" cy="523220"/>
          </a:xfrm>
          <a:prstGeom prst="rect">
            <a:avLst/>
          </a:prstGeom>
          <a:noFill/>
        </p:spPr>
        <p:txBody>
          <a:bodyPr wrap="square" rtlCol="0">
            <a:spAutoFit/>
          </a:bodyPr>
          <a:lstStyle/>
          <a:p>
            <a:pPr algn="dist"/>
            <a:r>
              <a:rPr kumimoji="1" lang="ja-JP" altLang="en-US" sz="2800" b="1" dirty="0" smtClean="0"/>
              <a:t>カラーパレット</a:t>
            </a:r>
            <a:endParaRPr kumimoji="1" lang="ja-JP" altLang="en-US" sz="2800" b="1" dirty="0"/>
          </a:p>
        </p:txBody>
      </p:sp>
      <p:sp>
        <p:nvSpPr>
          <p:cNvPr id="9" name="テキスト ボックス 8"/>
          <p:cNvSpPr txBox="1"/>
          <p:nvPr/>
        </p:nvSpPr>
        <p:spPr>
          <a:xfrm>
            <a:off x="1057112" y="972068"/>
            <a:ext cx="6120680" cy="707886"/>
          </a:xfrm>
          <a:prstGeom prst="rect">
            <a:avLst/>
          </a:prstGeom>
          <a:noFill/>
        </p:spPr>
        <p:txBody>
          <a:bodyPr wrap="square" rtlCol="0">
            <a:spAutoFit/>
          </a:bodyPr>
          <a:lstStyle/>
          <a:p>
            <a:pPr algn="dist"/>
            <a:r>
              <a:rPr kumimoji="1" lang="ja-JP" altLang="en-US" sz="2000" dirty="0" smtClean="0"/>
              <a:t>これらの色を中心に選択してください。</a:t>
            </a:r>
            <a:endParaRPr kumimoji="1" lang="en-US" altLang="ja-JP" sz="2000" dirty="0" smtClean="0"/>
          </a:p>
          <a:p>
            <a:pPr algn="dist"/>
            <a:r>
              <a:rPr kumimoji="1" lang="ja-JP" altLang="en-US" sz="2000" dirty="0" smtClean="0"/>
              <a:t>濃淡をつけていただくのは</a:t>
            </a:r>
            <a:r>
              <a:rPr kumimoji="1" lang="en-US" altLang="ja-JP" sz="2000" dirty="0" smtClean="0"/>
              <a:t>OK</a:t>
            </a:r>
            <a:r>
              <a:rPr kumimoji="1" lang="ja-JP" altLang="en-US" sz="2000" dirty="0" smtClean="0"/>
              <a:t>です！</a:t>
            </a:r>
            <a:endParaRPr kumimoji="1" lang="ja-JP" altLang="en-US" sz="2000" dirty="0"/>
          </a:p>
        </p:txBody>
      </p:sp>
      <p:sp>
        <p:nvSpPr>
          <p:cNvPr id="10" name="正方形/長方形 9">
            <a:extLst>
              <a:ext uri="{FF2B5EF4-FFF2-40B4-BE49-F238E27FC236}">
                <a16:creationId xmlns="" xmlns:a16="http://schemas.microsoft.com/office/drawing/2014/main" id="{9AE5E633-F20A-AC45-8D7B-379D1263E940}"/>
              </a:ext>
            </a:extLst>
          </p:cNvPr>
          <p:cNvSpPr/>
          <p:nvPr/>
        </p:nvSpPr>
        <p:spPr>
          <a:xfrm>
            <a:off x="7824192" y="2395231"/>
            <a:ext cx="1476164" cy="1135032"/>
          </a:xfrm>
          <a:prstGeom prst="rect">
            <a:avLst/>
          </a:prstGeom>
          <a:solidFill>
            <a:schemeClr val="bg1">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tIns="144000" bIns="72000" rtlCol="0" anchor="ctr" anchorCtr="0">
            <a:spAutoFit/>
          </a:bodyPr>
          <a:lstStyle/>
          <a:p>
            <a:pPr algn="ctr"/>
            <a:endParaRPr kumimoji="1" lang="ja-JP" altLang="en-US" sz="2000" b="1" dirty="0">
              <a:solidFill>
                <a:schemeClr val="bg1">
                  <a:lumMod val="25000"/>
                </a:schemeClr>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 xmlns:a16="http://schemas.microsoft.com/office/drawing/2014/main" id="{9AE5E633-F20A-AC45-8D7B-379D1263E940}"/>
              </a:ext>
            </a:extLst>
          </p:cNvPr>
          <p:cNvSpPr/>
          <p:nvPr/>
        </p:nvSpPr>
        <p:spPr>
          <a:xfrm>
            <a:off x="9995384" y="4007720"/>
            <a:ext cx="1465212" cy="1077464"/>
          </a:xfrm>
          <a:prstGeom prst="rect">
            <a:avLst/>
          </a:prstGeom>
          <a:solidFill>
            <a:schemeClr val="bg2">
              <a:lumMod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tIns="144000" bIns="72000" rtlCol="0" anchor="ctr" anchorCtr="0">
            <a:spAutoFit/>
          </a:bodyPr>
          <a:lstStyle/>
          <a:p>
            <a:pPr algn="ctr"/>
            <a:endParaRPr kumimoji="1" lang="ja-JP" altLang="en-US" sz="2000" b="1" dirty="0">
              <a:solidFill>
                <a:schemeClr val="bg1">
                  <a:lumMod val="25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 xmlns:a16="http://schemas.microsoft.com/office/drawing/2014/main" id="{9AE5E633-F20A-AC45-8D7B-379D1263E940}"/>
              </a:ext>
            </a:extLst>
          </p:cNvPr>
          <p:cNvSpPr/>
          <p:nvPr/>
        </p:nvSpPr>
        <p:spPr>
          <a:xfrm>
            <a:off x="9975440" y="2395231"/>
            <a:ext cx="1476164" cy="113503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tIns="144000" bIns="72000" rtlCol="0" anchor="ctr" anchorCtr="0">
            <a:spAutoFit/>
          </a:bodyPr>
          <a:lstStyle/>
          <a:p>
            <a:pPr algn="ctr"/>
            <a:endParaRPr kumimoji="1" lang="ja-JP" altLang="en-US" sz="2000" b="1" dirty="0">
              <a:solidFill>
                <a:schemeClr val="bg1">
                  <a:lumMod val="25000"/>
                </a:schemeClr>
              </a:solidFill>
              <a:latin typeface="メイリオ" panose="020B0604030504040204" pitchFamily="50" charset="-128"/>
              <a:ea typeface="メイリオ" panose="020B0604030504040204" pitchFamily="50" charset="-128"/>
            </a:endParaRPr>
          </a:p>
        </p:txBody>
      </p:sp>
      <p:sp>
        <p:nvSpPr>
          <p:cNvPr id="14" name="四角形: 角を丸くする 50">
            <a:extLst>
              <a:ext uri="{FF2B5EF4-FFF2-40B4-BE49-F238E27FC236}">
                <a16:creationId xmlns="" xmlns:a16="http://schemas.microsoft.com/office/drawing/2014/main" id="{7811C013-5F77-429D-B953-9F32F049CE42}"/>
              </a:ext>
            </a:extLst>
          </p:cNvPr>
          <p:cNvSpPr/>
          <p:nvPr/>
        </p:nvSpPr>
        <p:spPr>
          <a:xfrm>
            <a:off x="7824192" y="3982120"/>
            <a:ext cx="1476164" cy="1103063"/>
          </a:xfrm>
          <a:prstGeom prst="roundRect">
            <a:avLst>
              <a:gd name="adj" fmla="val 0"/>
            </a:avLst>
          </a:prstGeom>
          <a:solidFill>
            <a:srgbClr val="F9DF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accent4"/>
              </a:solidFill>
            </a:endParaRPr>
          </a:p>
        </p:txBody>
      </p:sp>
    </p:spTree>
    <p:extLst>
      <p:ext uri="{BB962C8B-B14F-4D97-AF65-F5344CB8AC3E}">
        <p14:creationId xmlns:p14="http://schemas.microsoft.com/office/powerpoint/2010/main" val="4281754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9"/>
          <p:cNvSpPr txBox="1">
            <a:spLocks noGrp="1"/>
          </p:cNvSpPr>
          <p:nvPr>
            <p:ph type="ctrTitle"/>
          </p:nvPr>
        </p:nvSpPr>
        <p:spPr>
          <a:xfrm>
            <a:off x="468299" y="2728057"/>
            <a:ext cx="10812277" cy="110597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5300"/>
              <a:buFont typeface="Meiryo"/>
              <a:buNone/>
            </a:pPr>
            <a:r>
              <a:rPr lang="ja-JP" dirty="0" smtClean="0"/>
              <a:t>後輩</a:t>
            </a:r>
            <a:r>
              <a:rPr lang="ja-JP" altLang="en-US" dirty="0" smtClean="0"/>
              <a:t>の育成</a:t>
            </a:r>
            <a:endParaRPr dirty="0"/>
          </a:p>
        </p:txBody>
      </p:sp>
      <p:sp>
        <p:nvSpPr>
          <p:cNvPr id="303" name="Google Shape;303;p19"/>
          <p:cNvSpPr txBox="1">
            <a:spLocks noGrp="1"/>
          </p:cNvSpPr>
          <p:nvPr>
            <p:ph type="subTitle" idx="1"/>
          </p:nvPr>
        </p:nvSpPr>
        <p:spPr>
          <a:xfrm>
            <a:off x="468299" y="4364285"/>
            <a:ext cx="7799020" cy="44097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3200"/>
              <a:buNone/>
            </a:pPr>
            <a:r>
              <a:rPr lang="ja-JP" altLang="en-US" dirty="0" smtClean="0"/>
              <a:t>モチベーション支援</a:t>
            </a:r>
            <a:endParaRPr dirty="0"/>
          </a:p>
        </p:txBody>
      </p:sp>
      <p:sp>
        <p:nvSpPr>
          <p:cNvPr id="5" name="正方形/長方形 4"/>
          <p:cNvSpPr/>
          <p:nvPr/>
        </p:nvSpPr>
        <p:spPr>
          <a:xfrm>
            <a:off x="-1735911" y="111915"/>
            <a:ext cx="2650311" cy="19542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2"/>
                </a:solidFill>
              </a:rPr>
              <a:t>加工不要です</a:t>
            </a:r>
            <a:endParaRPr kumimoji="1" lang="ja-JP" altLang="en-US" sz="3200" b="1"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0"/>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ja-JP" altLang="en-US" dirty="0" smtClean="0"/>
              <a:t>新人がつい考えてしまうこと</a:t>
            </a:r>
            <a:endParaRPr dirty="0"/>
          </a:p>
        </p:txBody>
      </p:sp>
      <p:sp>
        <p:nvSpPr>
          <p:cNvPr id="310" name="Google Shape;310;p20"/>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pic>
        <p:nvPicPr>
          <p:cNvPr id="313" name="Google Shape;313;p20" descr="https://2.bp.blogspot.com/-cRBopbVfKbI/VcMlT_XuffI/AAAAAAAAwZk/OnazSJA-FrY/s800/fukidashi6_nurse.png"/>
          <p:cNvPicPr preferRelativeResize="0"/>
          <p:nvPr/>
        </p:nvPicPr>
        <p:blipFill rotWithShape="1">
          <a:blip r:embed="rId3">
            <a:alphaModFix/>
          </a:blip>
          <a:srcRect/>
          <a:stretch/>
        </p:blipFill>
        <p:spPr>
          <a:xfrm>
            <a:off x="3350332" y="2109074"/>
            <a:ext cx="3708127" cy="3708127"/>
          </a:xfrm>
          <a:prstGeom prst="rect">
            <a:avLst/>
          </a:prstGeom>
          <a:noFill/>
          <a:ln>
            <a:noFill/>
          </a:ln>
        </p:spPr>
      </p:pic>
      <p:sp>
        <p:nvSpPr>
          <p:cNvPr id="314" name="Google Shape;314;p20"/>
          <p:cNvSpPr/>
          <p:nvPr/>
        </p:nvSpPr>
        <p:spPr>
          <a:xfrm>
            <a:off x="3206316" y="2037066"/>
            <a:ext cx="1836204" cy="23762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45">
              <a:solidFill>
                <a:schemeClr val="lt1"/>
              </a:solidFill>
              <a:latin typeface="Arial"/>
              <a:ea typeface="Arial"/>
              <a:cs typeface="Arial"/>
              <a:sym typeface="Arial"/>
            </a:endParaRPr>
          </a:p>
        </p:txBody>
      </p:sp>
      <p:sp>
        <p:nvSpPr>
          <p:cNvPr id="315" name="Google Shape;315;p20"/>
          <p:cNvSpPr/>
          <p:nvPr/>
        </p:nvSpPr>
        <p:spPr>
          <a:xfrm flipH="1">
            <a:off x="567882" y="1924766"/>
            <a:ext cx="4481266" cy="2160240"/>
          </a:xfrm>
          <a:prstGeom prst="cloudCallout">
            <a:avLst>
              <a:gd name="adj1" fmla="val -46326"/>
              <a:gd name="adj2" fmla="val 45765"/>
            </a:avLst>
          </a:pr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045" dirty="0" smtClean="0">
                <a:solidFill>
                  <a:srgbClr val="000000"/>
                </a:solidFill>
                <a:latin typeface="メイリオ" panose="020B0604030504040204" pitchFamily="50" charset="-128"/>
                <a:ea typeface="メイリオ" panose="020B0604030504040204" pitchFamily="50" charset="-128"/>
                <a:sym typeface="Arial"/>
              </a:rPr>
              <a:t>私</a:t>
            </a:r>
            <a:r>
              <a:rPr lang="ja-JP" altLang="en-US" sz="2045" dirty="0" smtClean="0">
                <a:solidFill>
                  <a:srgbClr val="000000"/>
                </a:solidFill>
                <a:latin typeface="メイリオ" panose="020B0604030504040204" pitchFamily="50" charset="-128"/>
                <a:ea typeface="メイリオ" panose="020B0604030504040204" pitchFamily="50" charset="-128"/>
                <a:sym typeface="Arial"/>
              </a:rPr>
              <a:t>、ここにいて</a:t>
            </a:r>
            <a:endParaRPr lang="en-US" altLang="ja-JP" sz="2045" dirty="0" smtClean="0">
              <a:solidFill>
                <a:srgbClr val="000000"/>
              </a:solidFill>
              <a:latin typeface="メイリオ" panose="020B0604030504040204" pitchFamily="50" charset="-128"/>
              <a:ea typeface="メイリオ" panose="020B0604030504040204" pitchFamily="50" charset="-128"/>
              <a:sym typeface="Arial"/>
            </a:endParaRPr>
          </a:p>
          <a:p>
            <a:pPr marL="0" marR="0" lvl="0" indent="0" algn="ctr" rtl="0">
              <a:spcBef>
                <a:spcPts val="0"/>
              </a:spcBef>
              <a:spcAft>
                <a:spcPts val="0"/>
              </a:spcAft>
              <a:buNone/>
            </a:pPr>
            <a:r>
              <a:rPr lang="ja-JP" altLang="en-US" sz="2045" dirty="0">
                <a:latin typeface="メイリオ" panose="020B0604030504040204" pitchFamily="50" charset="-128"/>
                <a:ea typeface="メイリオ" panose="020B0604030504040204" pitchFamily="50" charset="-128"/>
              </a:rPr>
              <a:t>ホント</a:t>
            </a:r>
            <a:r>
              <a:rPr lang="ja-JP" altLang="en-US" sz="2045" dirty="0" smtClean="0">
                <a:latin typeface="メイリオ" panose="020B0604030504040204" pitchFamily="50" charset="-128"/>
                <a:ea typeface="メイリオ" panose="020B0604030504040204" pitchFamily="50" charset="-128"/>
              </a:rPr>
              <a:t>にいいのかな</a:t>
            </a:r>
            <a:r>
              <a:rPr lang="ja-JP" altLang="en-US" sz="2045" dirty="0">
                <a:latin typeface="メイリオ" panose="020B0604030504040204" pitchFamily="50" charset="-128"/>
                <a:ea typeface="メイリオ" panose="020B0604030504040204" pitchFamily="50" charset="-128"/>
              </a:rPr>
              <a:t>あ</a:t>
            </a:r>
            <a:endParaRPr sz="2045"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315;p20"/>
          <p:cNvSpPr/>
          <p:nvPr/>
        </p:nvSpPr>
        <p:spPr>
          <a:xfrm>
            <a:off x="6402551" y="1278979"/>
            <a:ext cx="4693076" cy="2160240"/>
          </a:xfrm>
          <a:prstGeom prst="cloudCallout">
            <a:avLst>
              <a:gd name="adj1" fmla="val -46326"/>
              <a:gd name="adj2" fmla="val 45765"/>
            </a:avLst>
          </a:prstGeom>
          <a:solidFill>
            <a:schemeClr val="lt1"/>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2045" dirty="0" smtClean="0">
                <a:solidFill>
                  <a:srgbClr val="000000"/>
                </a:solidFill>
                <a:latin typeface="メイリオ" panose="020B0604030504040204" pitchFamily="50" charset="-128"/>
                <a:ea typeface="メイリオ" panose="020B0604030504040204" pitchFamily="50" charset="-128"/>
                <a:sym typeface="Arial"/>
              </a:rPr>
              <a:t>役に立っているのかなあ</a:t>
            </a:r>
            <a:endParaRPr sz="2045" dirty="0">
              <a:solidFill>
                <a:srgbClr val="000000"/>
              </a:solidFill>
              <a:latin typeface="メイリオ" panose="020B0604030504040204" pitchFamily="50" charset="-128"/>
              <a:ea typeface="メイリオ" panose="020B0604030504040204" pitchFamily="50" charset="-128"/>
              <a:sym typeface="Arial"/>
            </a:endParaRPr>
          </a:p>
        </p:txBody>
      </p:sp>
      <p:sp>
        <p:nvSpPr>
          <p:cNvPr id="8" name="正方形/長方形 7"/>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円/楕円 6"/>
          <p:cNvSpPr/>
          <p:nvPr/>
        </p:nvSpPr>
        <p:spPr>
          <a:xfrm>
            <a:off x="-124343" y="998828"/>
            <a:ext cx="4721743" cy="4577400"/>
          </a:xfrm>
          <a:prstGeom prst="ellipse">
            <a:avLst/>
          </a:prstGeom>
          <a:solidFill>
            <a:schemeClr val="accent3">
              <a:lumMod val="20000"/>
              <a:lumOff val="80000"/>
            </a:schemeClr>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7787757" y="1006155"/>
            <a:ext cx="4721743" cy="4577400"/>
          </a:xfrm>
          <a:prstGeom prst="ellipse">
            <a:avLst/>
          </a:prstGeom>
          <a:solidFill>
            <a:srgbClr val="FFDD7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1214178" y="2933585"/>
            <a:ext cx="2044700" cy="707886"/>
          </a:xfrm>
          <a:prstGeom prst="rect">
            <a:avLst/>
          </a:prstGeom>
          <a:noFill/>
        </p:spPr>
        <p:txBody>
          <a:bodyPr wrap="square" rtlCol="0">
            <a:spAutoFit/>
          </a:bodyPr>
          <a:lstStyle/>
          <a:p>
            <a:pPr algn="ctr"/>
            <a:r>
              <a:rPr kumimoji="1" lang="ja-JP" altLang="en-US" sz="4000" dirty="0" smtClean="0">
                <a:solidFill>
                  <a:schemeClr val="accent3"/>
                </a:solidFill>
                <a:latin typeface="メイリオ" panose="020B0604030504040204" pitchFamily="50" charset="-128"/>
                <a:ea typeface="メイリオ" panose="020B0604030504040204" pitchFamily="50" charset="-128"/>
              </a:rPr>
              <a:t>貢献</a:t>
            </a:r>
            <a:endParaRPr kumimoji="1" lang="ja-JP" altLang="en-US" sz="4000" dirty="0">
              <a:solidFill>
                <a:schemeClr val="accent3"/>
              </a:solidFill>
              <a:latin typeface="メイリオ" panose="020B0604030504040204" pitchFamily="50" charset="-128"/>
              <a:ea typeface="メイリオ" panose="020B0604030504040204" pitchFamily="50" charset="-128"/>
            </a:endParaRPr>
          </a:p>
        </p:txBody>
      </p:sp>
      <p:sp>
        <p:nvSpPr>
          <p:cNvPr id="10" name="テキスト ボックス 9"/>
          <p:cNvSpPr txBox="1"/>
          <p:nvPr/>
        </p:nvSpPr>
        <p:spPr>
          <a:xfrm>
            <a:off x="9047897" y="2933585"/>
            <a:ext cx="2044700" cy="707886"/>
          </a:xfrm>
          <a:prstGeom prst="rect">
            <a:avLst/>
          </a:prstGeom>
          <a:noFill/>
        </p:spPr>
        <p:txBody>
          <a:bodyPr wrap="square" rtlCol="0">
            <a:spAutoFit/>
          </a:bodyPr>
          <a:lstStyle/>
          <a:p>
            <a:pPr algn="ctr"/>
            <a:r>
              <a:rPr kumimoji="1" lang="ja-JP" altLang="en-US" sz="4000" dirty="0" smtClean="0">
                <a:solidFill>
                  <a:srgbClr val="BC8F00"/>
                </a:solidFill>
                <a:latin typeface="メイリオ" panose="020B0604030504040204" pitchFamily="50" charset="-128"/>
                <a:ea typeface="メイリオ" panose="020B0604030504040204" pitchFamily="50" charset="-128"/>
              </a:rPr>
              <a:t>役立ち</a:t>
            </a:r>
            <a:endParaRPr kumimoji="1" lang="ja-JP" altLang="en-US" sz="4000" dirty="0">
              <a:solidFill>
                <a:srgbClr val="BC8F00"/>
              </a:solidFill>
              <a:latin typeface="メイリオ" panose="020B0604030504040204" pitchFamily="50" charset="-128"/>
              <a:ea typeface="メイリオ" panose="020B0604030504040204" pitchFamily="50" charset="-128"/>
            </a:endParaRPr>
          </a:p>
        </p:txBody>
      </p:sp>
      <p:sp>
        <p:nvSpPr>
          <p:cNvPr id="2" name="タイトル 1"/>
          <p:cNvSpPr>
            <a:spLocks noGrp="1"/>
          </p:cNvSpPr>
          <p:nvPr>
            <p:ph type="title"/>
          </p:nvPr>
        </p:nvSpPr>
        <p:spPr/>
        <p:txBody>
          <a:bodyPr/>
          <a:lstStyle/>
          <a:p>
            <a:r>
              <a:rPr kumimoji="1" lang="ja-JP" altLang="en-US" dirty="0" smtClean="0"/>
              <a:t>褒める ＝ 可視化</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a:p>
        </p:txBody>
      </p:sp>
      <p:pic>
        <p:nvPicPr>
          <p:cNvPr id="3074" name="Picture 2" descr="笑顔で向き合う人たちのイラスト（女性と女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0" y="2251525"/>
            <a:ext cx="3556001" cy="3354495"/>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extLst>
      <p:ext uri="{BB962C8B-B14F-4D97-AF65-F5344CB8AC3E}">
        <p14:creationId xmlns:p14="http://schemas.microsoft.com/office/powerpoint/2010/main" val="2491539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1"/>
          <p:cNvSpPr txBox="1">
            <a:spLocks noGrp="1"/>
          </p:cNvSpPr>
          <p:nvPr>
            <p:ph type="title"/>
          </p:nvPr>
        </p:nvSpPr>
        <p:spPr>
          <a:xfrm>
            <a:off x="971169" y="239334"/>
            <a:ext cx="10622970" cy="487363"/>
          </a:xfrm>
          <a:prstGeom prst="rect">
            <a:avLst/>
          </a:prstGeom>
          <a:noFill/>
          <a:ln>
            <a:noFill/>
          </a:ln>
        </p:spPr>
        <p:txBody>
          <a:bodyPr spcFirstLastPara="1" wrap="square" lIns="108000" tIns="45700" rIns="91425" bIns="45700" anchor="ctr" anchorCtr="0">
            <a:noAutofit/>
          </a:bodyPr>
          <a:lstStyle/>
          <a:p>
            <a:pPr marL="0" lvl="0" indent="0" algn="just" rtl="0">
              <a:spcBef>
                <a:spcPts val="0"/>
              </a:spcBef>
              <a:spcAft>
                <a:spcPts val="0"/>
              </a:spcAft>
              <a:buClr>
                <a:schemeClr val="lt1"/>
              </a:buClr>
              <a:buSzPts val="3200"/>
              <a:buFont typeface="Arial"/>
              <a:buNone/>
            </a:pPr>
            <a:r>
              <a:rPr lang="en-US" altLang="ja-JP" dirty="0" smtClean="0"/>
              <a:t>3</a:t>
            </a:r>
            <a:r>
              <a:rPr lang="ja-JP" altLang="en-US" dirty="0" err="1" smtClean="0"/>
              <a:t>つの</a:t>
            </a:r>
            <a:r>
              <a:rPr lang="ja-JP" altLang="en-US" dirty="0" smtClean="0"/>
              <a:t>ベクトル</a:t>
            </a:r>
            <a:endParaRPr dirty="0"/>
          </a:p>
        </p:txBody>
      </p:sp>
      <p:sp>
        <p:nvSpPr>
          <p:cNvPr id="322" name="Google Shape;322;p21"/>
          <p:cNvSpPr txBox="1">
            <a:spLocks noGrp="1"/>
          </p:cNvSpPr>
          <p:nvPr>
            <p:ph type="body" idx="1"/>
          </p:nvPr>
        </p:nvSpPr>
        <p:spPr>
          <a:xfrm>
            <a:off x="781663" y="5768975"/>
            <a:ext cx="10618788" cy="79216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0000"/>
              </a:buClr>
              <a:buSzPts val="1800"/>
              <a:buNone/>
            </a:pPr>
            <a:endParaRPr/>
          </a:p>
        </p:txBody>
      </p:sp>
      <p:sp>
        <p:nvSpPr>
          <p:cNvPr id="325" name="Google Shape;325;p21"/>
          <p:cNvSpPr/>
          <p:nvPr/>
        </p:nvSpPr>
        <p:spPr>
          <a:xfrm>
            <a:off x="13610785" y="2607965"/>
            <a:ext cx="1562427" cy="1562427"/>
          </a:xfrm>
          <a:prstGeom prst="ellipse">
            <a:avLst/>
          </a:prstGeom>
          <a:no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045">
                <a:solidFill>
                  <a:srgbClr val="191919"/>
                </a:solidFill>
                <a:latin typeface="Arial"/>
                <a:ea typeface="Arial"/>
                <a:cs typeface="Arial"/>
                <a:sym typeface="Arial"/>
              </a:rPr>
              <a:t>Will</a:t>
            </a:r>
            <a:endParaRPr sz="2045">
              <a:solidFill>
                <a:srgbClr val="191919"/>
              </a:solidFill>
              <a:latin typeface="Arial"/>
              <a:ea typeface="Arial"/>
              <a:cs typeface="Arial"/>
              <a:sym typeface="Arial"/>
            </a:endParaRPr>
          </a:p>
        </p:txBody>
      </p:sp>
      <p:sp>
        <p:nvSpPr>
          <p:cNvPr id="326" name="Google Shape;326;p21"/>
          <p:cNvSpPr/>
          <p:nvPr/>
        </p:nvSpPr>
        <p:spPr>
          <a:xfrm>
            <a:off x="14209506" y="3618033"/>
            <a:ext cx="1562427" cy="1562427"/>
          </a:xfrm>
          <a:prstGeom prst="ellipse">
            <a:avLst/>
          </a:prstGeom>
          <a:no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045">
                <a:solidFill>
                  <a:srgbClr val="191919"/>
                </a:solidFill>
                <a:latin typeface="Arial"/>
                <a:ea typeface="Arial"/>
                <a:cs typeface="Arial"/>
                <a:sym typeface="Arial"/>
              </a:rPr>
              <a:t>Must</a:t>
            </a:r>
            <a:endParaRPr sz="2045">
              <a:solidFill>
                <a:srgbClr val="191919"/>
              </a:solidFill>
              <a:latin typeface="Arial"/>
              <a:ea typeface="Arial"/>
              <a:cs typeface="Arial"/>
              <a:sym typeface="Arial"/>
            </a:endParaRPr>
          </a:p>
        </p:txBody>
      </p:sp>
      <p:sp>
        <p:nvSpPr>
          <p:cNvPr id="327" name="Google Shape;327;p21"/>
          <p:cNvSpPr/>
          <p:nvPr/>
        </p:nvSpPr>
        <p:spPr>
          <a:xfrm>
            <a:off x="12997352" y="3602047"/>
            <a:ext cx="1562427" cy="1562427"/>
          </a:xfrm>
          <a:prstGeom prst="ellipse">
            <a:avLst/>
          </a:prstGeom>
          <a:solidFill>
            <a:srgbClr val="CAE6F8">
              <a:alpha val="36862"/>
            </a:srgbClr>
          </a:solidFill>
          <a:ln w="25400" cap="flat" cmpd="sng">
            <a:solidFill>
              <a:srgbClr val="135D8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045">
                <a:solidFill>
                  <a:srgbClr val="191919"/>
                </a:solidFill>
                <a:latin typeface="Arial"/>
                <a:ea typeface="Arial"/>
                <a:cs typeface="Arial"/>
                <a:sym typeface="Arial"/>
              </a:rPr>
              <a:t>Can</a:t>
            </a:r>
            <a:endParaRPr sz="2045">
              <a:solidFill>
                <a:srgbClr val="191919"/>
              </a:solidFill>
              <a:latin typeface="Arial"/>
              <a:ea typeface="Arial"/>
              <a:cs typeface="Arial"/>
              <a:sym typeface="Arial"/>
            </a:endParaRPr>
          </a:p>
        </p:txBody>
      </p:sp>
      <p:pic>
        <p:nvPicPr>
          <p:cNvPr id="2" name="図 1"/>
          <p:cNvPicPr>
            <a:picLocks noChangeAspect="1"/>
          </p:cNvPicPr>
          <p:nvPr/>
        </p:nvPicPr>
        <p:blipFill>
          <a:blip r:embed="rId3"/>
          <a:stretch>
            <a:fillRect/>
          </a:stretch>
        </p:blipFill>
        <p:spPr>
          <a:xfrm>
            <a:off x="3749200" y="993787"/>
            <a:ext cx="4683714" cy="4346976"/>
          </a:xfrm>
          <a:prstGeom prst="rect">
            <a:avLst/>
          </a:prstGeom>
        </p:spPr>
      </p:pic>
      <p:sp>
        <p:nvSpPr>
          <p:cNvPr id="3" name="テキスト ボックス 2"/>
          <p:cNvSpPr txBox="1"/>
          <p:nvPr/>
        </p:nvSpPr>
        <p:spPr>
          <a:xfrm>
            <a:off x="5595582" y="1555845"/>
            <a:ext cx="968991" cy="369332"/>
          </a:xfrm>
          <a:prstGeom prst="rect">
            <a:avLst/>
          </a:prstGeom>
          <a:noFill/>
        </p:spPr>
        <p:txBody>
          <a:bodyPr wrap="square" rtlCol="0">
            <a:spAutoFit/>
          </a:bodyPr>
          <a:lstStyle/>
          <a:p>
            <a:pPr algn="dist"/>
            <a:r>
              <a:rPr kumimoji="1" lang="ja-JP" altLang="en-US" sz="1800" dirty="0" smtClean="0">
                <a:latin typeface="メイリオ" panose="020B0604030504040204" pitchFamily="50" charset="-128"/>
                <a:ea typeface="メイリオ" panose="020B0604030504040204" pitchFamily="50" charset="-128"/>
              </a:rPr>
              <a:t>目標</a:t>
            </a:r>
            <a:endParaRPr kumimoji="1" lang="ja-JP" altLang="en-US" sz="1800"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6432782" y="4383259"/>
            <a:ext cx="1441979" cy="379809"/>
          </a:xfrm>
          <a:prstGeom prst="rect">
            <a:avLst/>
          </a:prstGeom>
          <a:noFill/>
        </p:spPr>
        <p:txBody>
          <a:bodyPr wrap="square" rtlCol="0">
            <a:spAutoFit/>
          </a:bodyPr>
          <a:lstStyle/>
          <a:p>
            <a:pPr algn="dist"/>
            <a:r>
              <a:rPr kumimoji="1" lang="ja-JP" altLang="en-US" sz="1800" dirty="0" smtClean="0">
                <a:latin typeface="メイリオ" panose="020B0604030504040204" pitchFamily="50" charset="-128"/>
                <a:ea typeface="メイリオ" panose="020B0604030504040204" pitchFamily="50" charset="-128"/>
              </a:rPr>
              <a:t>すべきこと</a:t>
            </a:r>
            <a:endParaRPr kumimoji="1" lang="ja-JP" altLang="en-US" sz="18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4370002" y="4383259"/>
            <a:ext cx="1441979" cy="379809"/>
          </a:xfrm>
          <a:prstGeom prst="rect">
            <a:avLst/>
          </a:prstGeom>
          <a:noFill/>
        </p:spPr>
        <p:txBody>
          <a:bodyPr wrap="square" rtlCol="0">
            <a:spAutoFit/>
          </a:bodyPr>
          <a:lstStyle/>
          <a:p>
            <a:pPr algn="dist"/>
            <a:r>
              <a:rPr kumimoji="1" lang="ja-JP" altLang="en-US" sz="1800" dirty="0" smtClean="0">
                <a:latin typeface="メイリオ" panose="020B0604030504040204" pitchFamily="50" charset="-128"/>
                <a:ea typeface="メイリオ" panose="020B0604030504040204" pitchFamily="50" charset="-128"/>
              </a:rPr>
              <a:t>できること</a:t>
            </a:r>
            <a:endParaRPr kumimoji="1" lang="ja-JP" altLang="en-US" sz="1800" dirty="0">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640973" y="3167275"/>
            <a:ext cx="2757320" cy="523220"/>
          </a:xfrm>
          <a:prstGeom prst="rect">
            <a:avLst/>
          </a:prstGeom>
          <a:noFill/>
        </p:spPr>
        <p:txBody>
          <a:bodyPr wrap="square" rtlCol="0">
            <a:spAutoFit/>
          </a:bodyPr>
          <a:lstStyle/>
          <a:p>
            <a:pPr algn="dist"/>
            <a:r>
              <a:rPr kumimoji="1" lang="ja-JP" altLang="en-US" sz="2800" b="1" dirty="0" smtClean="0">
                <a:solidFill>
                  <a:schemeClr val="accent3"/>
                </a:solidFill>
                <a:latin typeface="メイリオ" panose="020B0604030504040204" pitchFamily="50" charset="-128"/>
                <a:ea typeface="メイリオ" panose="020B0604030504040204" pitchFamily="50" charset="-128"/>
              </a:rPr>
              <a:t>後輩の成長とは</a:t>
            </a:r>
            <a:endParaRPr kumimoji="1" lang="ja-JP" altLang="en-US" sz="2800" b="1" dirty="0">
              <a:solidFill>
                <a:schemeClr val="accent3"/>
              </a:solidFill>
              <a:latin typeface="メイリオ" panose="020B0604030504040204" pitchFamily="50" charset="-128"/>
              <a:ea typeface="メイリオ" panose="020B0604030504040204" pitchFamily="50" charset="-128"/>
            </a:endParaRPr>
          </a:p>
        </p:txBody>
      </p:sp>
      <p:sp>
        <p:nvSpPr>
          <p:cNvPr id="18" name="角丸四角形 17"/>
          <p:cNvSpPr/>
          <p:nvPr/>
        </p:nvSpPr>
        <p:spPr>
          <a:xfrm>
            <a:off x="755391" y="3719454"/>
            <a:ext cx="2435656" cy="1461006"/>
          </a:xfrm>
          <a:prstGeom prst="roundRect">
            <a:avLst>
              <a:gd name="adj" fmla="val 1543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kumimoji="1" lang="ja-JP" altLang="en-US" sz="2000" dirty="0">
                <a:solidFill>
                  <a:schemeClr val="accent3"/>
                </a:solidFill>
                <a:latin typeface="メイリオ" panose="020B0604030504040204" pitchFamily="50" charset="-128"/>
                <a:ea typeface="メイリオ" panose="020B0604030504040204" pitchFamily="50" charset="-128"/>
              </a:rPr>
              <a:t>できること</a:t>
            </a:r>
            <a:r>
              <a:rPr kumimoji="1" lang="ja-JP" altLang="en-US" sz="2000" dirty="0" smtClean="0">
                <a:solidFill>
                  <a:schemeClr val="accent3"/>
                </a:solidFill>
                <a:latin typeface="メイリオ" panose="020B0604030504040204" pitchFamily="50" charset="-128"/>
                <a:ea typeface="メイリオ" panose="020B0604030504040204" pitchFamily="50" charset="-128"/>
              </a:rPr>
              <a:t>が</a:t>
            </a:r>
            <a:endParaRPr kumimoji="1" lang="en-US" altLang="ja-JP" sz="2000" dirty="0" smtClean="0">
              <a:solidFill>
                <a:schemeClr val="accent3"/>
              </a:solidFill>
              <a:latin typeface="メイリオ" panose="020B0604030504040204" pitchFamily="50" charset="-128"/>
              <a:ea typeface="メイリオ" panose="020B0604030504040204" pitchFamily="50" charset="-128"/>
            </a:endParaRPr>
          </a:p>
          <a:p>
            <a:pPr algn="ctr"/>
            <a:r>
              <a:rPr kumimoji="1" lang="ja-JP" altLang="en-US" sz="2000" dirty="0" smtClean="0">
                <a:solidFill>
                  <a:schemeClr val="accent3"/>
                </a:solidFill>
                <a:latin typeface="メイリオ" panose="020B0604030504040204" pitchFamily="50" charset="-128"/>
                <a:ea typeface="メイリオ" panose="020B0604030504040204" pitchFamily="50" charset="-128"/>
              </a:rPr>
              <a:t>増えていくこと</a:t>
            </a:r>
            <a:endParaRPr kumimoji="1" lang="ja-JP" altLang="en-US" sz="2000" dirty="0">
              <a:solidFill>
                <a:schemeClr val="accent3"/>
              </a:solidFill>
              <a:latin typeface="メイリオ" panose="020B0604030504040204" pitchFamily="50" charset="-128"/>
              <a:ea typeface="メイリオ" panose="020B0604030504040204" pitchFamily="50" charset="-128"/>
            </a:endParaRPr>
          </a:p>
        </p:txBody>
      </p:sp>
      <p:pic>
        <p:nvPicPr>
          <p:cNvPr id="19" name="Picture 4" descr="スーツを着た女性のイラスト（笑顔）"/>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601" y="1065391"/>
            <a:ext cx="1483650" cy="2018572"/>
          </a:xfrm>
          <a:prstGeom prst="rect">
            <a:avLst/>
          </a:prstGeom>
          <a:noFill/>
          <a:extLst>
            <a:ext uri="{909E8E84-426E-40DD-AFC4-6F175D3DCCD1}">
              <a14:hiddenFill xmlns:a14="http://schemas.microsoft.com/office/drawing/2010/main">
                <a:solidFill>
                  <a:srgbClr val="FFFFFF"/>
                </a:solidFill>
              </a14:hiddenFill>
            </a:ext>
          </a:extLst>
        </p:spPr>
      </p:pic>
      <p:sp>
        <p:nvSpPr>
          <p:cNvPr id="22" name="正方形/長方形 21"/>
          <p:cNvSpPr/>
          <p:nvPr/>
        </p:nvSpPr>
        <p:spPr>
          <a:xfrm>
            <a:off x="-2089057" y="1038213"/>
            <a:ext cx="2650311" cy="1070861"/>
          </a:xfrm>
          <a:prstGeom prst="rect">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3"/>
                </a:solidFill>
              </a:rPr>
              <a:t>修正対象</a:t>
            </a:r>
            <a:endParaRPr kumimoji="1" lang="ja-JP" altLang="en-US" sz="3200" b="1" dirty="0">
              <a:solidFill>
                <a:schemeClr val="accent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2700" y="1490241"/>
            <a:ext cx="10686601" cy="1470025"/>
          </a:xfrm>
        </p:spPr>
        <p:txBody>
          <a:bodyPr/>
          <a:lstStyle/>
          <a:p>
            <a:pPr algn="dist"/>
            <a:r>
              <a:rPr kumimoji="1" lang="ja-JP" altLang="en-US" sz="3200" dirty="0"/>
              <a:t>自分の</a:t>
            </a:r>
            <a:r>
              <a:rPr kumimoji="1" lang="ja-JP" altLang="en-US" dirty="0">
                <a:solidFill>
                  <a:srgbClr val="FFFF00"/>
                </a:solidFill>
              </a:rPr>
              <a:t>成長</a:t>
            </a:r>
            <a:r>
              <a:rPr kumimoji="1" lang="ja-JP" altLang="en-US" sz="3200" dirty="0"/>
              <a:t>に気づくと</a:t>
            </a:r>
            <a:r>
              <a:rPr kumimoji="1" lang="ja-JP" altLang="en-US" dirty="0">
                <a:solidFill>
                  <a:srgbClr val="FFFF00"/>
                </a:solidFill>
              </a:rPr>
              <a:t>自信・安心感</a:t>
            </a:r>
            <a:r>
              <a:rPr kumimoji="1" lang="ja-JP" altLang="en-US" sz="3200" dirty="0"/>
              <a:t>が</a:t>
            </a:r>
            <a:r>
              <a:rPr kumimoji="1" lang="ja-JP" altLang="en-US" sz="3200" dirty="0" smtClean="0"/>
              <a:t>生まれる</a:t>
            </a:r>
            <a:endParaRPr kumimoji="1" lang="ja-JP" altLang="en-US" sz="3200" dirty="0"/>
          </a:p>
        </p:txBody>
      </p:sp>
      <p:sp>
        <p:nvSpPr>
          <p:cNvPr id="3" name="サブタイトル 2"/>
          <p:cNvSpPr>
            <a:spLocks noGrp="1"/>
          </p:cNvSpPr>
          <p:nvPr>
            <p:ph type="subTitle" idx="1"/>
          </p:nvPr>
        </p:nvSpPr>
        <p:spPr>
          <a:xfrm>
            <a:off x="1537648" y="3152564"/>
            <a:ext cx="9116704" cy="1752600"/>
          </a:xfrm>
        </p:spPr>
        <p:txBody>
          <a:bodyPr>
            <a:normAutofit/>
          </a:bodyPr>
          <a:lstStyle/>
          <a:p>
            <a:r>
              <a:rPr kumimoji="1" lang="ja-JP" altLang="en-US" sz="3600" dirty="0" smtClean="0"/>
              <a:t>積極的に言語化して伝えよう</a:t>
            </a:r>
            <a:endParaRPr kumimoji="1" lang="ja-JP" altLang="en-US" sz="3600" dirty="0"/>
          </a:p>
        </p:txBody>
      </p:sp>
      <p:sp>
        <p:nvSpPr>
          <p:cNvPr id="4" name="テキスト プレースホルダー 3"/>
          <p:cNvSpPr>
            <a:spLocks noGrp="1"/>
          </p:cNvSpPr>
          <p:nvPr>
            <p:ph type="body" idx="2"/>
          </p:nvPr>
        </p:nvSpPr>
        <p:spPr/>
        <p:txBody>
          <a:bodyPr/>
          <a:lstStyle/>
          <a:p>
            <a:endParaRPr kumimoji="1" lang="ja-JP" altLang="en-US"/>
          </a:p>
        </p:txBody>
      </p:sp>
      <p:sp>
        <p:nvSpPr>
          <p:cNvPr id="6" name="正方形/長方形 5"/>
          <p:cNvSpPr/>
          <p:nvPr/>
        </p:nvSpPr>
        <p:spPr>
          <a:xfrm>
            <a:off x="-1735911" y="111915"/>
            <a:ext cx="2650311" cy="19542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accent2"/>
                </a:solidFill>
              </a:rPr>
              <a:t>加工不要です</a:t>
            </a:r>
            <a:endParaRPr kumimoji="1" lang="ja-JP" altLang="en-US" sz="3200" b="1" dirty="0">
              <a:solidFill>
                <a:schemeClr val="accent2"/>
              </a:solidFill>
            </a:endParaRPr>
          </a:p>
        </p:txBody>
      </p:sp>
    </p:spTree>
    <p:extLst>
      <p:ext uri="{BB962C8B-B14F-4D97-AF65-F5344CB8AC3E}">
        <p14:creationId xmlns:p14="http://schemas.microsoft.com/office/powerpoint/2010/main" val="3399663136"/>
      </p:ext>
    </p:extLst>
  </p:cSld>
  <p:clrMapOvr>
    <a:masterClrMapping/>
  </p:clrMapOvr>
</p:sld>
</file>

<file path=ppt/theme/theme1.xml><?xml version="1.0" encoding="utf-8"?>
<a:theme xmlns:a="http://schemas.openxmlformats.org/drawingml/2006/main" name="デザインの設定">
  <a:themeElements>
    <a:clrScheme name="日本経営パワーポイント配色パターン">
      <a:dk1>
        <a:srgbClr val="595959"/>
      </a:dk1>
      <a:lt1>
        <a:srgbClr val="FDFDFD"/>
      </a:lt1>
      <a:dk2>
        <a:srgbClr val="1B80BF"/>
      </a:dk2>
      <a:lt2>
        <a:srgbClr val="EEECE1"/>
      </a:lt2>
      <a:accent1>
        <a:srgbClr val="1B80BF"/>
      </a:accent1>
      <a:accent2>
        <a:srgbClr val="AB2841"/>
      </a:accent2>
      <a:accent3>
        <a:srgbClr val="D62858"/>
      </a:accent3>
      <a:accent4>
        <a:srgbClr val="1993C6"/>
      </a:accent4>
      <a:accent5>
        <a:srgbClr val="77BDD9"/>
      </a:accent5>
      <a:accent6>
        <a:srgbClr val="1A9034"/>
      </a:accent6>
      <a:hlink>
        <a:srgbClr val="1F497D"/>
      </a:hlink>
      <a:folHlink>
        <a:srgbClr val="4F81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8126</TotalTime>
  <Words>1793</Words>
  <Application>Microsoft Office PowerPoint</Application>
  <PresentationFormat>ワイド画面</PresentationFormat>
  <Paragraphs>218</Paragraphs>
  <Slides>20</Slides>
  <Notes>16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20</vt:i4>
      </vt:variant>
    </vt:vector>
  </HeadingPairs>
  <TitlesOfParts>
    <vt:vector size="27" baseType="lpstr">
      <vt:lpstr>ＭＳ Ｐゴシック</vt:lpstr>
      <vt:lpstr>Meiryo</vt:lpstr>
      <vt:lpstr>Meiryo</vt:lpstr>
      <vt:lpstr>Arial</vt:lpstr>
      <vt:lpstr>Calibri</vt:lpstr>
      <vt:lpstr>Wingdings</vt:lpstr>
      <vt:lpstr>デザインの設定</vt:lpstr>
      <vt:lpstr>制作前にご覧ください</vt:lpstr>
      <vt:lpstr>PowerPoint プレゼンテーション</vt:lpstr>
      <vt:lpstr>PowerPoint プレゼンテーション</vt:lpstr>
      <vt:lpstr>PowerPoint プレゼンテーション</vt:lpstr>
      <vt:lpstr>後輩の育成</vt:lpstr>
      <vt:lpstr>新人がつい考えてしまうこと</vt:lpstr>
      <vt:lpstr>褒める ＝ 可視化</vt:lpstr>
      <vt:lpstr>3つのベクトル</vt:lpstr>
      <vt:lpstr>自分の成長に気づくと自信・安心感が生まれる</vt:lpstr>
      <vt:lpstr>褒め方のポイント</vt:lpstr>
      <vt:lpstr>ポイント①　その場で褒める</vt:lpstr>
      <vt:lpstr>ポイント②　具体的に褒める</vt:lpstr>
      <vt:lpstr>ポイント②　小さなことでも褒める</vt:lpstr>
      <vt:lpstr>PowerPoint プレゼンテーション</vt:lpstr>
      <vt:lpstr>昔はみんな新人だった</vt:lpstr>
      <vt:lpstr>一言が「安心感」を生む</vt:lpstr>
      <vt:lpstr>ポイント③　こまめに感謝を伝える</vt:lpstr>
      <vt:lpstr>Iメッセージが効果的</vt:lpstr>
      <vt:lpstr>「ありがとう」のチカラ</vt:lpstr>
      <vt:lpstr>「ありがとう」のパワーを 後輩にも伝えよう</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後輩指導</dc:title>
  <dc:creator>PPTips.jp</dc:creator>
  <cp:lastModifiedBy>01590</cp:lastModifiedBy>
  <cp:revision>312</cp:revision>
  <dcterms:created xsi:type="dcterms:W3CDTF">2020-01-10T02:17:31Z</dcterms:created>
  <dcterms:modified xsi:type="dcterms:W3CDTF">2020-12-22T04:03:42Z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2019-07-14T00:00:00Z</vt:filetime>
  </property>
  <property fmtid="{D5CDD505-2E9C-101B-9397-08002B2CF9AE}" pid="3" name="Creator">
    <vt:lpwstr>Microsoft® PowerPoint® for Office 365</vt:lpwstr>
  </property>
  <property fmtid="{D5CDD505-2E9C-101B-9397-08002B2CF9AE}" pid="4" name="LastSaved">
    <vt:filetime>2020-01-10T00:00:00Z</vt:filetime>
  </property>
</Properties>
</file>