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37" autoAdjust="0"/>
  </p:normalViewPr>
  <p:slideViewPr>
    <p:cSldViewPr snapToGrid="0">
      <p:cViewPr varScale="1">
        <p:scale>
          <a:sx n="74" d="100"/>
          <a:sy n="74" d="100"/>
        </p:scale>
        <p:origin x="10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F8A04-A4D9-40EF-A643-C71DB76161AB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3EA5F-42E7-4EFA-8C88-B9E03195F0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20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障がい者の方の働きたい気持ちを当社が実現するプログラム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3EA5F-42E7-4EFA-8C88-B9E03195F09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504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当社の考えたこのワークチャレンジプログラムと、従前の施設外就労の違いを知る必要がある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3EA5F-42E7-4EFA-8C88-B9E03195F09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551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従前の施設外就労の目的　今までこれができてこれなかった。　　もしくは、結果工賃向上につながっていない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3EA5F-42E7-4EFA-8C88-B9E03195F09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378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赤字はプログラムのポイント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3EA5F-42E7-4EFA-8C88-B9E03195F09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7426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この比較対象を映像を通して伝えたい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3EA5F-42E7-4EFA-8C88-B9E03195F09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363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8A3E7F-F5A6-538C-7FBB-B66B77A07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D2EF3F0-AAAC-4511-49AC-CCD048DF5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7A62E2-D1F1-2FD1-97B6-462B157BE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826471-A778-B3D1-CAC3-4DF674DFA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A4849A-88EE-79A6-3BFD-D4F45632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5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3A074D-4E6A-2FC8-9A38-71BFC7A7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336E31-AC35-0F3E-9C52-6B9823BF5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6C5C5C-8A4B-69AB-65C1-301F121D0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CC87C9-C769-CAD9-3BF4-8371C99C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F0E5D5-73F6-0F6D-915A-0AB850B4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1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B23613-EE8B-DBD3-6BC7-06A36855A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3107A2-63AA-D4D0-0B64-205CC2AF6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C1F0A8-F89F-5D0B-1428-A5AAC8D1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0D1AD9-86B3-1448-B419-7564E4090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E4018E-2542-C3F4-500E-C28940CEC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560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A82755-5122-7389-18DC-2404FD6C8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A92AF3-ABA6-4DA0-CCDC-2A7715811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79C4607-99CF-22C2-8F58-CF0DBE5F4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774FD9-6B46-DF8F-E5CC-3095E6F1C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146375-7A85-C984-1DEA-D1825070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B50B7D-5056-E31B-282F-B29F31AB3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450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1E86C8-7715-FD5A-0846-21610D1C8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3EEB3C-425A-A279-6042-0E79F8160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DE9877-924A-034C-5631-0ED32BD38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D2DA96B-2C46-4F64-8BD6-4F6E326164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758CFDE-DB83-101B-54C7-8EF70AF17E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DFA1B92-0120-3368-C833-C15F89F3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5A3F848-746D-D0DC-3E3F-EA033379A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396B342-FC83-6A6C-3B3A-4B612F52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05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378453-D845-A619-734A-55C9897B2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87ACD04-A477-9342-AC0E-A229B4FF3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89A2F56-5115-1F9A-FD07-E3346508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D9D74CC-D367-EB72-AA5C-4DC31242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54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9F372E0-0B48-0ACD-3774-88F344D53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18DF87F-AC44-23BB-246D-7D7F2AE82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246187C-41A0-BFB7-9375-5B976D79C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79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8A2899-C97D-1C1A-1DAE-12909E47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8EC39C-A95C-7974-BE38-ACC4E05F4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14FDE0-F467-459A-5E36-F7F2B1E50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4D9FB4-9C58-7444-11CD-1D724214E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C5FC4F-683B-CBE3-D083-5A6043FD7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47ECAD-45F7-1DE6-7BCC-22C1CF673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0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1F0138-4849-7F1E-ED7C-8EEC7586B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011648E-2FED-9083-4983-6DF943E4F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EB4C91-1E34-31CB-FE1C-30642228F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7F03A8-8EFF-2B09-B9F5-C89B47319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AF9A4D-C54E-9E4D-945D-D5BFA487F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6A969D-0210-F27B-E7C5-C7C11085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23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B45D6A-73C3-AF98-B7F6-6AB3F8D7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FACCB35-9A42-77C0-EFDC-567E1491C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D254DD-52A6-8284-722E-3E09A74E8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9C70EC-AFBF-4210-EE00-AB7D76DC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7BF9CD-4D19-46FB-F205-3766B779F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38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950F073-6A89-B0F2-917E-306D0296D3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ED7837F-3F77-DEFF-1D2F-3CB2B237C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5CD4E1-61BC-8AC1-E111-3D91CAEA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7154F7-AF0F-CA13-C595-BE8D63AB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D4A855-9838-D97A-4997-E18D29F9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3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7792289-4696-F245-6194-01C0D6E0B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53884E-0C76-0D72-B430-D52F72732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FE3174-70C7-7F3A-CC76-0D23A93F2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2EA6-699D-489F-A133-E7ADABC9B4CA}" type="datetimeFigureOut">
              <a:rPr kumimoji="1" lang="ja-JP" altLang="en-US" smtClean="0"/>
              <a:t>2024/10/11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A010DE-8BD4-02F2-D86C-A175AE3C7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549DD0-5967-A4E7-3774-15CDCB76F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16B5D-C6C7-4F09-A30E-2DF0F6D14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09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手をつなぐイラスト｜無料イラスト・フリー素材なら「イラストAC」">
            <a:extLst>
              <a:ext uri="{FF2B5EF4-FFF2-40B4-BE49-F238E27FC236}">
                <a16:creationId xmlns:a16="http://schemas.microsoft.com/office/drawing/2014/main" id="{B1580EE3-EB8D-0749-70BF-89A11C858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53" y="2630840"/>
            <a:ext cx="5351594" cy="40166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C754725-EFB6-C680-A57B-A8AAF8401892}"/>
              </a:ext>
            </a:extLst>
          </p:cNvPr>
          <p:cNvSpPr txBox="1"/>
          <p:nvPr/>
        </p:nvSpPr>
        <p:spPr>
          <a:xfrm>
            <a:off x="0" y="2030676"/>
            <a:ext cx="12192000" cy="1200329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ja-JP" alt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EPSON Pゴシック W6" panose="02000600000000000000" pitchFamily="2" charset="-128"/>
                <a:ea typeface="EPSON Pゴシック W6" panose="02000600000000000000" pitchFamily="2" charset="-128"/>
                <a:cs typeface="Segoe UI" panose="020B0502040204020203" pitchFamily="34" charset="0"/>
              </a:rPr>
              <a:t>ワークチャレンジプログラム</a:t>
            </a:r>
            <a:endParaRPr kumimoji="1" lang="ja-JP" altLang="en-US" sz="7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EPSON Pゴシック W6" panose="02000600000000000000" pitchFamily="2" charset="-128"/>
              <a:ea typeface="EPSON Pゴシック W6" panose="02000600000000000000" pitchFamily="2" charset="-128"/>
              <a:cs typeface="Segoe UI" panose="020B0502040204020203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460628B-6B31-9360-B9E3-647AB351A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048" y="5816101"/>
            <a:ext cx="2878673" cy="65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1CA680-78A6-9083-0A36-D51A870E0A31}"/>
              </a:ext>
            </a:extLst>
          </p:cNvPr>
          <p:cNvSpPr txBox="1"/>
          <p:nvPr/>
        </p:nvSpPr>
        <p:spPr>
          <a:xfrm>
            <a:off x="0" y="3075057"/>
            <a:ext cx="12192000" cy="707886"/>
          </a:xfrm>
          <a:prstGeom prst="rect">
            <a:avLst/>
          </a:prstGeom>
          <a:noFill/>
          <a:ln w="19050">
            <a:noFill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EPSON Pゴシック W6" panose="02000600000000000000" pitchFamily="2" charset="-128"/>
                <a:ea typeface="EPSON Pゴシック W6" panose="02000600000000000000" pitchFamily="2" charset="-128"/>
                <a:cs typeface="Segoe UI" panose="020B0502040204020203" pitchFamily="34" charset="0"/>
              </a:rPr>
              <a:t>ワークチャレンジプログラムと施設外就労の違い</a:t>
            </a:r>
            <a:endParaRPr kumimoji="1" lang="ja-JP" alt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EPSON Pゴシック W6" panose="02000600000000000000" pitchFamily="2" charset="-128"/>
              <a:ea typeface="EPSON Pゴシック W6" panose="02000600000000000000" pitchFamily="2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47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7A5DFE-D1DA-D81D-D360-DB5DA5AC1242}"/>
              </a:ext>
            </a:extLst>
          </p:cNvPr>
          <p:cNvSpPr txBox="1"/>
          <p:nvPr/>
        </p:nvSpPr>
        <p:spPr>
          <a:xfrm>
            <a:off x="713748" y="1351508"/>
            <a:ext cx="1131964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施設外就労とは、</a:t>
            </a:r>
            <a:endParaRPr lang="en-US" altLang="ja-JP" sz="4400" b="0" i="0" dirty="0">
              <a:solidFill>
                <a:srgbClr val="000000"/>
              </a:solidFill>
              <a:effectLst/>
              <a:latin typeface="Noto Sans JP"/>
            </a:endParaRPr>
          </a:p>
          <a:p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利用者と</a:t>
            </a:r>
            <a:r>
              <a:rPr lang="ja-JP" altLang="en-US" sz="4400" dirty="0">
                <a:solidFill>
                  <a:srgbClr val="000000"/>
                </a:solidFill>
                <a:latin typeface="Noto Sans JP"/>
              </a:rPr>
              <a:t>事業所職員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がユニットを組み、</a:t>
            </a:r>
            <a:endParaRPr lang="en-US" altLang="ja-JP" sz="4400" b="0" i="0" dirty="0">
              <a:solidFill>
                <a:srgbClr val="000000"/>
              </a:solidFill>
              <a:effectLst/>
              <a:latin typeface="Noto Sans JP"/>
            </a:endParaRPr>
          </a:p>
          <a:p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企業から請け負った作業を行う働き方の</a:t>
            </a:r>
            <a:endParaRPr lang="en-US" altLang="ja-JP" sz="4400" b="0" i="0" dirty="0">
              <a:solidFill>
                <a:srgbClr val="000000"/>
              </a:solidFill>
              <a:effectLst/>
              <a:latin typeface="Noto Sans JP"/>
            </a:endParaRPr>
          </a:p>
          <a:p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こと。</a:t>
            </a:r>
            <a:endParaRPr lang="en-US" altLang="ja-JP" sz="4400" b="0" i="0" dirty="0">
              <a:solidFill>
                <a:srgbClr val="000000"/>
              </a:solidFill>
              <a:effectLst/>
              <a:latin typeface="Noto Sans JP"/>
            </a:endParaRPr>
          </a:p>
          <a:p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一般就労への移行や工賃（賃金）を引き上げるため</a:t>
            </a:r>
            <a:endParaRPr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4083204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2500EC-20EF-108E-2B65-C8B8881FF0BC}"/>
              </a:ext>
            </a:extLst>
          </p:cNvPr>
          <p:cNvSpPr txBox="1"/>
          <p:nvPr/>
        </p:nvSpPr>
        <p:spPr>
          <a:xfrm>
            <a:off x="609599" y="573743"/>
            <a:ext cx="1131964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400" dirty="0">
                <a:solidFill>
                  <a:srgbClr val="000000"/>
                </a:solidFill>
                <a:latin typeface="Noto Sans JP"/>
              </a:rPr>
              <a:t>ワークチャレンジプログラム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とは、</a:t>
            </a:r>
            <a:endParaRPr lang="en-US" altLang="ja-JP" sz="4400" b="0" i="0" dirty="0">
              <a:solidFill>
                <a:srgbClr val="000000"/>
              </a:solidFill>
              <a:effectLst/>
              <a:latin typeface="Noto Sans JP"/>
            </a:endParaRPr>
          </a:p>
          <a:p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利用者の働きたい気持ちを</a:t>
            </a:r>
            <a:r>
              <a:rPr lang="ja-JP" altLang="en-US" sz="4400" dirty="0">
                <a:solidFill>
                  <a:srgbClr val="000000"/>
                </a:solidFill>
                <a:latin typeface="Noto Sans JP"/>
              </a:rPr>
              <a:t>サポートしながら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企業から請け負った作業を行い、</a:t>
            </a:r>
            <a:r>
              <a:rPr lang="ja-JP" altLang="en-US" sz="4400" b="1" i="0" dirty="0">
                <a:solidFill>
                  <a:srgbClr val="FF0000"/>
                </a:solidFill>
                <a:effectLst/>
                <a:latin typeface="Noto Sans JP"/>
              </a:rPr>
              <a:t>成長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しながら</a:t>
            </a:r>
            <a:r>
              <a:rPr lang="ja-JP" altLang="en-US" sz="4400" b="1" i="0" dirty="0">
                <a:solidFill>
                  <a:srgbClr val="FF0000"/>
                </a:solidFill>
                <a:effectLst/>
                <a:latin typeface="Noto Sans JP"/>
              </a:rPr>
              <a:t>自分にあった働き方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や</a:t>
            </a:r>
            <a:r>
              <a:rPr lang="ja-JP" altLang="en-US" sz="4400" b="1" i="0" dirty="0">
                <a:solidFill>
                  <a:srgbClr val="FF0000"/>
                </a:solidFill>
                <a:effectLst/>
                <a:latin typeface="Noto Sans JP"/>
              </a:rPr>
              <a:t>働き先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を見つけ、</a:t>
            </a:r>
            <a:r>
              <a:rPr lang="ja-JP" altLang="en-US" sz="4400" b="1" i="0" dirty="0">
                <a:solidFill>
                  <a:srgbClr val="FF0000"/>
                </a:solidFill>
                <a:effectLst/>
                <a:latin typeface="Noto Sans JP"/>
              </a:rPr>
              <a:t>工賃を増やしていける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これからの新しい</a:t>
            </a:r>
            <a:r>
              <a:rPr lang="ja-JP" altLang="en-US" sz="4400" b="1" i="0" dirty="0">
                <a:solidFill>
                  <a:srgbClr val="FF0000"/>
                </a:solidFill>
                <a:effectLst/>
                <a:latin typeface="Noto Sans JP"/>
              </a:rPr>
              <a:t>人材活用（戦力）ができる</a:t>
            </a:r>
            <a:r>
              <a:rPr lang="ja-JP" altLang="en-US" sz="4400" b="1" dirty="0">
                <a:solidFill>
                  <a:srgbClr val="FF0000"/>
                </a:solidFill>
                <a:latin typeface="Noto Sans JP"/>
              </a:rPr>
              <a:t>プログラム</a:t>
            </a:r>
            <a:r>
              <a:rPr lang="ja-JP" altLang="en-US" sz="4400" b="0" i="0" dirty="0">
                <a:solidFill>
                  <a:srgbClr val="000000"/>
                </a:solidFill>
                <a:effectLst/>
                <a:latin typeface="Noto Sans JP"/>
              </a:rPr>
              <a:t>のこと。</a:t>
            </a:r>
            <a:endParaRPr lang="en-US" altLang="ja-JP" sz="4400" b="0" i="0" dirty="0">
              <a:solidFill>
                <a:srgbClr val="000000"/>
              </a:solidFill>
              <a:effectLst/>
              <a:latin typeface="Noto Sans JP"/>
            </a:endParaRPr>
          </a:p>
        </p:txBody>
      </p:sp>
    </p:spTree>
    <p:extLst>
      <p:ext uri="{BB962C8B-B14F-4D97-AF65-F5344CB8AC3E}">
        <p14:creationId xmlns:p14="http://schemas.microsoft.com/office/powerpoint/2010/main" val="423681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2D5D82-EAA2-6FCD-6B36-765181035FA3}"/>
              </a:ext>
            </a:extLst>
          </p:cNvPr>
          <p:cNvSpPr txBox="1"/>
          <p:nvPr/>
        </p:nvSpPr>
        <p:spPr>
          <a:xfrm>
            <a:off x="341584" y="1938425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働く場所を見つける営業活動ができない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67F1505-833D-0541-7658-34CC8DA39600}"/>
              </a:ext>
            </a:extLst>
          </p:cNvPr>
          <p:cNvSpPr txBox="1"/>
          <p:nvPr/>
        </p:nvSpPr>
        <p:spPr>
          <a:xfrm>
            <a:off x="341582" y="3450812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季節労働や単発の仕事が多い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A1AE2DC-1D42-7314-1FD8-8759A38D369A}"/>
              </a:ext>
            </a:extLst>
          </p:cNvPr>
          <p:cNvSpPr txBox="1"/>
          <p:nvPr/>
        </p:nvSpPr>
        <p:spPr>
          <a:xfrm>
            <a:off x="341584" y="650907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今までの施設外就労って？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7B7496-0E82-FBC5-FE15-18424D3FB4A7}"/>
              </a:ext>
            </a:extLst>
          </p:cNvPr>
          <p:cNvSpPr txBox="1"/>
          <p:nvPr/>
        </p:nvSpPr>
        <p:spPr>
          <a:xfrm>
            <a:off x="341583" y="2668525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仕事が見つからない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AFBFBD-E9F5-48BD-16D3-AAEAE31B46E1}"/>
              </a:ext>
            </a:extLst>
          </p:cNvPr>
          <p:cNvSpPr txBox="1"/>
          <p:nvPr/>
        </p:nvSpPr>
        <p:spPr>
          <a:xfrm>
            <a:off x="341581" y="4225270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工賃アップにつながらない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0D5D97-1907-7565-EAC7-E041E0548D1D}"/>
              </a:ext>
            </a:extLst>
          </p:cNvPr>
          <p:cNvSpPr txBox="1"/>
          <p:nvPr/>
        </p:nvSpPr>
        <p:spPr>
          <a:xfrm>
            <a:off x="341581" y="5120965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時間の制約や人数制約があり調整が難しい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F99892F-B0CA-7690-3C01-F51916AB533E}"/>
              </a:ext>
            </a:extLst>
          </p:cNvPr>
          <p:cNvSpPr txBox="1"/>
          <p:nvPr/>
        </p:nvSpPr>
        <p:spPr>
          <a:xfrm>
            <a:off x="341580" y="6043670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就労につながらない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B4E820A-DCE4-9D1F-16AC-FC55CACD498D}"/>
              </a:ext>
            </a:extLst>
          </p:cNvPr>
          <p:cNvSpPr txBox="1"/>
          <p:nvPr/>
        </p:nvSpPr>
        <p:spPr>
          <a:xfrm>
            <a:off x="6285184" y="1938425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営業をしなくてもよい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E8F593A-424D-283B-0F40-426B5DBB1AE5}"/>
              </a:ext>
            </a:extLst>
          </p:cNvPr>
          <p:cNvSpPr txBox="1"/>
          <p:nvPr/>
        </p:nvSpPr>
        <p:spPr>
          <a:xfrm>
            <a:off x="6285182" y="3450812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継続した仕事になる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408953F-BB19-CDE3-0E3F-7EAB31CDA667}"/>
              </a:ext>
            </a:extLst>
          </p:cNvPr>
          <p:cNvSpPr txBox="1"/>
          <p:nvPr/>
        </p:nvSpPr>
        <p:spPr>
          <a:xfrm>
            <a:off x="6285183" y="2668525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複数ある仕事から選ぶことができる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5698DA7-B7EE-4DCA-5A6B-EC5D1682BDF3}"/>
              </a:ext>
            </a:extLst>
          </p:cNvPr>
          <p:cNvSpPr txBox="1"/>
          <p:nvPr/>
        </p:nvSpPr>
        <p:spPr>
          <a:xfrm>
            <a:off x="6285181" y="4225270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</a:t>
            </a:r>
            <a:r>
              <a:rPr kumimoji="1" lang="ja-JP" altLang="en-US" dirty="0"/>
              <a:t>倍の工賃収入が目指せる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C3CC90D-B3B6-1C39-6B26-751F3D9AFDE6}"/>
              </a:ext>
            </a:extLst>
          </p:cNvPr>
          <p:cNvSpPr txBox="1"/>
          <p:nvPr/>
        </p:nvSpPr>
        <p:spPr>
          <a:xfrm>
            <a:off x="6285181" y="5120965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多様な働き方ができる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61BAD9A-2107-7884-0C39-6A7012A1026D}"/>
              </a:ext>
            </a:extLst>
          </p:cNvPr>
          <p:cNvSpPr txBox="1"/>
          <p:nvPr/>
        </p:nvSpPr>
        <p:spPr>
          <a:xfrm>
            <a:off x="6285180" y="6043670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就労につながる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E167073-F98C-A987-A12D-C93F59112AF7}"/>
              </a:ext>
            </a:extLst>
          </p:cNvPr>
          <p:cNvSpPr txBox="1"/>
          <p:nvPr/>
        </p:nvSpPr>
        <p:spPr>
          <a:xfrm>
            <a:off x="6358755" y="738664"/>
            <a:ext cx="478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これからのワークチャレンジプログラムなら</a:t>
            </a:r>
          </a:p>
        </p:txBody>
      </p:sp>
      <p:sp>
        <p:nvSpPr>
          <p:cNvPr id="22" name="矢印: 右 21">
            <a:extLst>
              <a:ext uri="{FF2B5EF4-FFF2-40B4-BE49-F238E27FC236}">
                <a16:creationId xmlns:a16="http://schemas.microsoft.com/office/drawing/2014/main" id="{B6B026F1-C80C-55E4-D76B-02513D3E7359}"/>
              </a:ext>
            </a:extLst>
          </p:cNvPr>
          <p:cNvSpPr/>
          <p:nvPr/>
        </p:nvSpPr>
        <p:spPr>
          <a:xfrm>
            <a:off x="4939862" y="2853191"/>
            <a:ext cx="672662" cy="163373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276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40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244</Words>
  <Application>Microsoft Office PowerPoint</Application>
  <PresentationFormat>ワイド画面</PresentationFormat>
  <Paragraphs>33</Paragraphs>
  <Slides>6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EPSON Pゴシック W6</vt:lpstr>
      <vt:lpstr>Noto Sans JP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工藤 浩史</dc:creator>
  <cp:lastModifiedBy>工藤 浩史</cp:lastModifiedBy>
  <cp:revision>2</cp:revision>
  <dcterms:created xsi:type="dcterms:W3CDTF">2024-10-11T09:29:12Z</dcterms:created>
  <dcterms:modified xsi:type="dcterms:W3CDTF">2024-10-11T09:46:44Z</dcterms:modified>
</cp:coreProperties>
</file>