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0" r:id="rId3"/>
    <p:sldId id="261" r:id="rId4"/>
    <p:sldId id="262" r:id="rId5"/>
    <p:sldId id="264" r:id="rId6"/>
    <p:sldId id="267" r:id="rId7"/>
    <p:sldId id="268" r:id="rId8"/>
    <p:sldId id="269" r:id="rId9"/>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A1E1"/>
    <a:srgbClr val="4CB6C5"/>
    <a:srgbClr val="60E1F2"/>
    <a:srgbClr val="75A1FF"/>
    <a:srgbClr val="A4CAFF"/>
    <a:srgbClr val="4D86E8"/>
    <a:srgbClr val="4B7FDB"/>
    <a:srgbClr val="009193"/>
    <a:srgbClr val="44A5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61"/>
    <p:restoredTop sz="94637"/>
  </p:normalViewPr>
  <p:slideViewPr>
    <p:cSldViewPr snapToGrid="0">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893033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2947645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3308131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2607267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3574682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3966294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1415753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3346278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1145048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570567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5EC77CB-7C88-1F4B-80AF-B27FCDFD1C1C}" type="datetimeFigureOut">
              <a:rPr kumimoji="1" lang="ja-JP" altLang="en-US" smtClean="0"/>
              <a:t>2023/6/6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2997686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75EC77CB-7C88-1F4B-80AF-B27FCDFD1C1C}" type="datetimeFigureOut">
              <a:rPr kumimoji="1" lang="ja-JP" altLang="en-US" smtClean="0"/>
              <a:t>2023/6/6</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94F4E12A-6376-7749-A84A-5E3A4B94C4FA}" type="slidenum">
              <a:rPr kumimoji="1" lang="ja-JP" altLang="en-US" smtClean="0"/>
              <a:t>‹#›</a:t>
            </a:fld>
            <a:endParaRPr kumimoji="1" lang="ja-JP" altLang="en-US"/>
          </a:p>
        </p:txBody>
      </p:sp>
    </p:spTree>
    <p:extLst>
      <p:ext uri="{BB962C8B-B14F-4D97-AF65-F5344CB8AC3E}">
        <p14:creationId xmlns:p14="http://schemas.microsoft.com/office/powerpoint/2010/main" val="36217807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屋内, テーブル, 机, カウンター が含まれている画像&#10;&#10;自動的に生成された説明">
            <a:extLst>
              <a:ext uri="{FF2B5EF4-FFF2-40B4-BE49-F238E27FC236}">
                <a16:creationId xmlns:a16="http://schemas.microsoft.com/office/drawing/2014/main" id="{334919A7-C173-0C2D-C615-95D2DA1A32EA}"/>
              </a:ext>
            </a:extLst>
          </p:cNvPr>
          <p:cNvPicPr>
            <a:picLocks noChangeAspect="1"/>
          </p:cNvPicPr>
          <p:nvPr/>
        </p:nvPicPr>
        <p:blipFill>
          <a:blip r:embed="rId2"/>
          <a:stretch>
            <a:fillRect/>
          </a:stretch>
        </p:blipFill>
        <p:spPr>
          <a:xfrm>
            <a:off x="1332408" y="2959639"/>
            <a:ext cx="8050809" cy="3724841"/>
          </a:xfrm>
          <a:prstGeom prst="rect">
            <a:avLst/>
          </a:prstGeom>
        </p:spPr>
      </p:pic>
      <p:sp>
        <p:nvSpPr>
          <p:cNvPr id="9" name="テキスト ボックス 8">
            <a:extLst>
              <a:ext uri="{FF2B5EF4-FFF2-40B4-BE49-F238E27FC236}">
                <a16:creationId xmlns:a16="http://schemas.microsoft.com/office/drawing/2014/main" id="{456E2DA5-03E1-481D-8A43-E00F08A5774A}"/>
              </a:ext>
            </a:extLst>
          </p:cNvPr>
          <p:cNvSpPr txBox="1"/>
          <p:nvPr/>
        </p:nvSpPr>
        <p:spPr>
          <a:xfrm>
            <a:off x="2213362" y="2046700"/>
            <a:ext cx="6397905" cy="523220"/>
          </a:xfrm>
          <a:prstGeom prst="rect">
            <a:avLst/>
          </a:prstGeom>
          <a:noFill/>
        </p:spPr>
        <p:txBody>
          <a:bodyPr wrap="none" rtlCol="0">
            <a:spAutoFit/>
          </a:bodyPr>
          <a:lstStyle/>
          <a:p>
            <a:r>
              <a:rPr kumimoji="1" lang="en-US" altLang="ja-JP" sz="2800" b="1" dirty="0">
                <a:latin typeface="Hiragino Kaku Gothic ProN W3" panose="020B0300000000000000" pitchFamily="34" charset="-128"/>
                <a:ea typeface="Hiragino Kaku Gothic ProN W3" panose="020B0300000000000000" pitchFamily="34" charset="-128"/>
              </a:rPr>
              <a:t>『</a:t>
            </a:r>
            <a:r>
              <a:rPr kumimoji="1" lang="ja-JP" altLang="en-US" sz="2800" b="1">
                <a:latin typeface="Hiragino Kaku Gothic ProN W3" panose="020B0300000000000000" pitchFamily="34" charset="-128"/>
                <a:ea typeface="Hiragino Kaku Gothic ProN W3" panose="020B0300000000000000" pitchFamily="34" charset="-128"/>
              </a:rPr>
              <a:t>「半」自動化プログラム</a:t>
            </a:r>
            <a:r>
              <a:rPr kumimoji="1" lang="en-US" altLang="ja-JP" sz="2800" b="1" dirty="0">
                <a:latin typeface="Hiragino Kaku Gothic ProN W3" panose="020B0300000000000000" pitchFamily="34" charset="-128"/>
                <a:ea typeface="Hiragino Kaku Gothic ProN W3" panose="020B0300000000000000" pitchFamily="34" charset="-128"/>
              </a:rPr>
              <a:t>』</a:t>
            </a:r>
            <a:r>
              <a:rPr kumimoji="1" lang="ja-JP" altLang="en-US" sz="2800" b="1">
                <a:latin typeface="Hiragino Kaku Gothic ProN W3" panose="020B0300000000000000" pitchFamily="34" charset="-128"/>
                <a:ea typeface="Hiragino Kaku Gothic ProN W3" panose="020B0300000000000000" pitchFamily="34" charset="-128"/>
              </a:rPr>
              <a:t>のご案内</a:t>
            </a:r>
            <a:endParaRPr kumimoji="1" lang="en-US" altLang="ja-JP" sz="2800" b="1" dirty="0">
              <a:latin typeface="Hiragino Kaku Gothic ProN W3" panose="020B0300000000000000" pitchFamily="34" charset="-128"/>
              <a:ea typeface="Hiragino Kaku Gothic ProN W3" panose="020B0300000000000000" pitchFamily="34" charset="-128"/>
            </a:endParaRPr>
          </a:p>
        </p:txBody>
      </p:sp>
      <p:sp>
        <p:nvSpPr>
          <p:cNvPr id="10" name="テキスト ボックス 9">
            <a:extLst>
              <a:ext uri="{FF2B5EF4-FFF2-40B4-BE49-F238E27FC236}">
                <a16:creationId xmlns:a16="http://schemas.microsoft.com/office/drawing/2014/main" id="{4180425F-8B04-30A9-565B-02C733FDBAAC}"/>
              </a:ext>
            </a:extLst>
          </p:cNvPr>
          <p:cNvSpPr txBox="1"/>
          <p:nvPr/>
        </p:nvSpPr>
        <p:spPr>
          <a:xfrm>
            <a:off x="2033825" y="1285897"/>
            <a:ext cx="6647974" cy="461665"/>
          </a:xfrm>
          <a:prstGeom prst="rect">
            <a:avLst/>
          </a:prstGeom>
          <a:noFill/>
        </p:spPr>
        <p:txBody>
          <a:bodyPr wrap="none" rtlCol="0">
            <a:spAutoFit/>
          </a:bodyPr>
          <a:lstStyle/>
          <a:p>
            <a:r>
              <a:rPr kumimoji="1" lang="ja-JP" altLang="en-US" sz="2400">
                <a:latin typeface="Hiragino Kaku Gothic ProN W3" panose="020B0300000000000000" pitchFamily="34" charset="-128"/>
                <a:ea typeface="Hiragino Kaku Gothic ProN W3" panose="020B0300000000000000" pitchFamily="34" charset="-128"/>
              </a:rPr>
              <a:t>中小企業のための「お金のかからない自動化」</a:t>
            </a:r>
            <a:endParaRPr kumimoji="1" lang="en-US" altLang="ja-JP" sz="2400" dirty="0">
              <a:latin typeface="Hiragino Kaku Gothic ProN W3" panose="020B0300000000000000" pitchFamily="34" charset="-128"/>
              <a:ea typeface="Hiragino Kaku Gothic ProN W3" panose="020B0300000000000000" pitchFamily="34" charset="-128"/>
            </a:endParaRPr>
          </a:p>
        </p:txBody>
      </p:sp>
      <p:sp>
        <p:nvSpPr>
          <p:cNvPr id="11" name="テキスト ボックス 10">
            <a:extLst>
              <a:ext uri="{FF2B5EF4-FFF2-40B4-BE49-F238E27FC236}">
                <a16:creationId xmlns:a16="http://schemas.microsoft.com/office/drawing/2014/main" id="{EC9751E5-5733-0CB6-5869-CC81E98F34C6}"/>
              </a:ext>
            </a:extLst>
          </p:cNvPr>
          <p:cNvSpPr txBox="1"/>
          <p:nvPr/>
        </p:nvSpPr>
        <p:spPr>
          <a:xfrm>
            <a:off x="847976" y="327101"/>
            <a:ext cx="2159566" cy="430887"/>
          </a:xfrm>
          <a:prstGeom prst="rect">
            <a:avLst/>
          </a:prstGeom>
          <a:noFill/>
        </p:spPr>
        <p:txBody>
          <a:bodyPr wrap="none" rtlCol="0">
            <a:spAutoFit/>
          </a:bodyPr>
          <a:lstStyle/>
          <a:p>
            <a:r>
              <a:rPr kumimoji="1" lang="ja-JP" altLang="en-US" sz="2200">
                <a:latin typeface="Hiragino Sans W4" panose="020B0400000000000000" pitchFamily="34" charset="-128"/>
                <a:ea typeface="Hiragino Sans W4" panose="020B0400000000000000" pitchFamily="34" charset="-128"/>
              </a:rPr>
              <a:t>株式会社メイキ</a:t>
            </a:r>
            <a:endParaRPr kumimoji="1" lang="en-US" altLang="ja-JP" sz="2200" dirty="0">
              <a:latin typeface="Hiragino Sans W4" panose="020B0400000000000000" pitchFamily="34" charset="-128"/>
              <a:ea typeface="Hiragino Sans W4" panose="020B0400000000000000" pitchFamily="34" charset="-128"/>
            </a:endParaRPr>
          </a:p>
        </p:txBody>
      </p:sp>
      <p:pic>
        <p:nvPicPr>
          <p:cNvPr id="15" name="図 14" descr="アイコン&#10;&#10;中程度の精度で自動的に生成された説明">
            <a:extLst>
              <a:ext uri="{FF2B5EF4-FFF2-40B4-BE49-F238E27FC236}">
                <a16:creationId xmlns:a16="http://schemas.microsoft.com/office/drawing/2014/main" id="{DEE25BD0-CE26-D98C-D011-64FB2C4B4FDC}"/>
              </a:ext>
            </a:extLst>
          </p:cNvPr>
          <p:cNvPicPr>
            <a:picLocks noChangeAspect="1"/>
          </p:cNvPicPr>
          <p:nvPr/>
        </p:nvPicPr>
        <p:blipFill>
          <a:blip r:embed="rId3"/>
          <a:stretch>
            <a:fillRect/>
          </a:stretch>
        </p:blipFill>
        <p:spPr>
          <a:xfrm>
            <a:off x="0" y="81211"/>
            <a:ext cx="772417" cy="924868"/>
          </a:xfrm>
          <a:prstGeom prst="rect">
            <a:avLst/>
          </a:prstGeom>
        </p:spPr>
      </p:pic>
    </p:spTree>
    <p:extLst>
      <p:ext uri="{BB962C8B-B14F-4D97-AF65-F5344CB8AC3E}">
        <p14:creationId xmlns:p14="http://schemas.microsoft.com/office/powerpoint/2010/main" val="1364335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33DB766-5773-0373-4FD8-12353AD145AC}"/>
              </a:ext>
            </a:extLst>
          </p:cNvPr>
          <p:cNvSpPr txBox="1"/>
          <p:nvPr/>
        </p:nvSpPr>
        <p:spPr>
          <a:xfrm>
            <a:off x="3608892" y="575077"/>
            <a:ext cx="3474028" cy="523220"/>
          </a:xfrm>
          <a:prstGeom prst="rect">
            <a:avLst/>
          </a:prstGeom>
          <a:noFill/>
        </p:spPr>
        <p:txBody>
          <a:bodyPr wrap="none" rtlCol="0">
            <a:spAutoFit/>
          </a:bodyPr>
          <a:lstStyle/>
          <a:p>
            <a:r>
              <a:rPr kumimoji="1" lang="ja-JP" altLang="en-US" sz="2800" b="1" u="sng">
                <a:latin typeface="Hiragino Kaku Gothic ProN W3" panose="020B0300000000000000" pitchFamily="34" charset="-128"/>
                <a:ea typeface="Hiragino Kaku Gothic ProN W3" panose="020B0300000000000000" pitchFamily="34" charset="-128"/>
              </a:rPr>
              <a:t>「半」自動化とは？</a:t>
            </a:r>
            <a:endParaRPr kumimoji="1" lang="en-US" altLang="ja-JP" sz="2800" b="1" u="sng" dirty="0">
              <a:latin typeface="Hiragino Kaku Gothic ProN W3" panose="020B0300000000000000" pitchFamily="34" charset="-128"/>
              <a:ea typeface="Hiragino Kaku Gothic ProN W3" panose="020B0300000000000000" pitchFamily="34" charset="-128"/>
            </a:endParaRPr>
          </a:p>
        </p:txBody>
      </p:sp>
      <p:pic>
        <p:nvPicPr>
          <p:cNvPr id="6" name="図 5" descr="人, 屋内, テーブル, 男 が含まれている画像&#10;&#10;自動的に生成された説明">
            <a:extLst>
              <a:ext uri="{FF2B5EF4-FFF2-40B4-BE49-F238E27FC236}">
                <a16:creationId xmlns:a16="http://schemas.microsoft.com/office/drawing/2014/main" id="{D2B29344-A02B-37A3-3D9B-8F91431A7848}"/>
              </a:ext>
            </a:extLst>
          </p:cNvPr>
          <p:cNvPicPr>
            <a:picLocks noChangeAspect="1"/>
          </p:cNvPicPr>
          <p:nvPr/>
        </p:nvPicPr>
        <p:blipFill>
          <a:blip r:embed="rId2"/>
          <a:stretch>
            <a:fillRect/>
          </a:stretch>
        </p:blipFill>
        <p:spPr>
          <a:xfrm>
            <a:off x="5306263" y="3745813"/>
            <a:ext cx="4697366" cy="2642268"/>
          </a:xfrm>
          <a:prstGeom prst="rect">
            <a:avLst/>
          </a:prstGeom>
        </p:spPr>
      </p:pic>
      <p:sp>
        <p:nvSpPr>
          <p:cNvPr id="17" name="テキスト ボックス 16">
            <a:extLst>
              <a:ext uri="{FF2B5EF4-FFF2-40B4-BE49-F238E27FC236}">
                <a16:creationId xmlns:a16="http://schemas.microsoft.com/office/drawing/2014/main" id="{E77DF87D-8B6D-4196-D2AF-18B96C115201}"/>
              </a:ext>
            </a:extLst>
          </p:cNvPr>
          <p:cNvSpPr txBox="1"/>
          <p:nvPr/>
        </p:nvSpPr>
        <p:spPr>
          <a:xfrm>
            <a:off x="1090844" y="1414489"/>
            <a:ext cx="8496069" cy="2365348"/>
          </a:xfrm>
          <a:prstGeom prst="rect">
            <a:avLst/>
          </a:prstGeom>
          <a:noFill/>
        </p:spPr>
        <p:txBody>
          <a:bodyPr wrap="square" rtlCol="0">
            <a:noAutofit/>
          </a:bodyPr>
          <a:lstStyle/>
          <a:p>
            <a:pPr>
              <a:lnSpc>
                <a:spcPct val="120000"/>
              </a:lnSpc>
            </a:pPr>
            <a:r>
              <a:rPr kumimoji="1" lang="ja-JP" altLang="en-US" sz="2200">
                <a:latin typeface="Hiragino Kaku Gothic ProN W3" panose="020B0300000000000000" pitchFamily="34" charset="-128"/>
                <a:ea typeface="Hiragino Kaku Gothic ProN W3" panose="020B0300000000000000" pitchFamily="34" charset="-128"/>
              </a:rPr>
              <a:t>これまで作業者によって手作業で行われていた工程を「協働ロボット」という小型のロボットを使って省人化、自動化することで、生産性や品質、再現性、安全性などを飛躍的に高める手法です。</a:t>
            </a:r>
            <a:endParaRPr kumimoji="1" lang="en-US" altLang="ja-JP" sz="2200" dirty="0">
              <a:latin typeface="Hiragino Kaku Gothic ProN W3" panose="020B0300000000000000" pitchFamily="34" charset="-128"/>
              <a:ea typeface="Hiragino Kaku Gothic ProN W3" panose="020B0300000000000000" pitchFamily="34" charset="-128"/>
            </a:endParaRPr>
          </a:p>
        </p:txBody>
      </p:sp>
      <p:pic>
        <p:nvPicPr>
          <p:cNvPr id="3" name="図 2" descr="屋内, 建物, 人, 男 が含まれている画像&#10;&#10;自動的に生成された説明">
            <a:extLst>
              <a:ext uri="{FF2B5EF4-FFF2-40B4-BE49-F238E27FC236}">
                <a16:creationId xmlns:a16="http://schemas.microsoft.com/office/drawing/2014/main" id="{0FBDBA87-2E1B-8B1D-6873-26FFFAE65EBA}"/>
              </a:ext>
            </a:extLst>
          </p:cNvPr>
          <p:cNvPicPr>
            <a:picLocks noChangeAspect="1"/>
          </p:cNvPicPr>
          <p:nvPr/>
        </p:nvPicPr>
        <p:blipFill>
          <a:blip r:embed="rId3"/>
          <a:stretch>
            <a:fillRect/>
          </a:stretch>
        </p:blipFill>
        <p:spPr>
          <a:xfrm>
            <a:off x="585789" y="3744954"/>
            <a:ext cx="4697366" cy="2642269"/>
          </a:xfrm>
          <a:prstGeom prst="rect">
            <a:avLst/>
          </a:prstGeom>
        </p:spPr>
      </p:pic>
    </p:spTree>
    <p:extLst>
      <p:ext uri="{BB962C8B-B14F-4D97-AF65-F5344CB8AC3E}">
        <p14:creationId xmlns:p14="http://schemas.microsoft.com/office/powerpoint/2010/main" val="622762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33DB766-5773-0373-4FD8-12353AD145AC}"/>
              </a:ext>
            </a:extLst>
          </p:cNvPr>
          <p:cNvSpPr txBox="1"/>
          <p:nvPr/>
        </p:nvSpPr>
        <p:spPr>
          <a:xfrm>
            <a:off x="2680998" y="591215"/>
            <a:ext cx="5301451" cy="523220"/>
          </a:xfrm>
          <a:prstGeom prst="rect">
            <a:avLst/>
          </a:prstGeom>
          <a:noFill/>
        </p:spPr>
        <p:txBody>
          <a:bodyPr wrap="none" rtlCol="0">
            <a:spAutoFit/>
          </a:bodyPr>
          <a:lstStyle/>
          <a:p>
            <a:r>
              <a:rPr kumimoji="1" lang="ja-JP" altLang="en-US" sz="2800" b="1" u="sng">
                <a:latin typeface="Hiragino Kaku Gothic ProN W3" panose="020B0300000000000000" pitchFamily="34" charset="-128"/>
                <a:ea typeface="Hiragino Kaku Gothic ProN W3" panose="020B0300000000000000" pitchFamily="34" charset="-128"/>
              </a:rPr>
              <a:t>こんなお悩みはありませんか？</a:t>
            </a:r>
            <a:endParaRPr kumimoji="1" lang="en-US" altLang="ja-JP" sz="2800" b="1" u="sng" dirty="0">
              <a:latin typeface="Hiragino Kaku Gothic ProN W3" panose="020B0300000000000000" pitchFamily="34" charset="-128"/>
              <a:ea typeface="Hiragino Kaku Gothic ProN W3" panose="020B0300000000000000" pitchFamily="34" charset="-128"/>
            </a:endParaRPr>
          </a:p>
        </p:txBody>
      </p:sp>
      <p:sp>
        <p:nvSpPr>
          <p:cNvPr id="17" name="テキスト ボックス 16">
            <a:extLst>
              <a:ext uri="{FF2B5EF4-FFF2-40B4-BE49-F238E27FC236}">
                <a16:creationId xmlns:a16="http://schemas.microsoft.com/office/drawing/2014/main" id="{E77DF87D-8B6D-4196-D2AF-18B96C115201}"/>
              </a:ext>
            </a:extLst>
          </p:cNvPr>
          <p:cNvSpPr txBox="1"/>
          <p:nvPr/>
        </p:nvSpPr>
        <p:spPr>
          <a:xfrm>
            <a:off x="733646" y="1385890"/>
            <a:ext cx="9196155" cy="2365348"/>
          </a:xfrm>
          <a:prstGeom prst="rect">
            <a:avLst/>
          </a:prstGeom>
          <a:noFill/>
        </p:spPr>
        <p:txBody>
          <a:bodyPr wrap="square" rtlCol="0">
            <a:noAutofit/>
          </a:bodyPr>
          <a:lstStyle/>
          <a:p>
            <a:pPr marL="342900" indent="-342900">
              <a:lnSpc>
                <a:spcPct val="120000"/>
              </a:lnSpc>
              <a:spcAft>
                <a:spcPts val="600"/>
              </a:spcAft>
              <a:buFont typeface="Wingdings" pitchFamily="2" charset="2"/>
              <a:buChar char="p"/>
            </a:pPr>
            <a:r>
              <a:rPr kumimoji="1" lang="ja-JP" altLang="en-US" sz="2000">
                <a:latin typeface="Hiragino Kaku Gothic ProN W3" panose="020B0300000000000000" pitchFamily="34" charset="-128"/>
                <a:ea typeface="Hiragino Kaku Gothic ProN W3" panose="020B0300000000000000" pitchFamily="34" charset="-128"/>
              </a:rPr>
              <a:t>製造現場の新卒採用、中途採用、パート採用しても長続きしない。そもそも応募がない。</a:t>
            </a:r>
            <a:endParaRPr kumimoji="1" lang="en-US" altLang="ja-JP" sz="2000" dirty="0">
              <a:latin typeface="Hiragino Kaku Gothic ProN W3" panose="020B0300000000000000" pitchFamily="34" charset="-128"/>
              <a:ea typeface="Hiragino Kaku Gothic ProN W3" panose="020B0300000000000000" pitchFamily="34" charset="-128"/>
            </a:endParaRPr>
          </a:p>
          <a:p>
            <a:pPr marL="342900" indent="-342900">
              <a:lnSpc>
                <a:spcPct val="120000"/>
              </a:lnSpc>
              <a:spcAft>
                <a:spcPts val="600"/>
              </a:spcAft>
              <a:buFont typeface="Wingdings" pitchFamily="2" charset="2"/>
              <a:buChar char="p"/>
            </a:pPr>
            <a:r>
              <a:rPr kumimoji="1" lang="ja-JP" altLang="en-US" sz="2000">
                <a:latin typeface="Hiragino Kaku Gothic ProN W3" panose="020B0300000000000000" pitchFamily="34" charset="-128"/>
                <a:ea typeface="Hiragino Kaku Gothic ProN W3" panose="020B0300000000000000" pitchFamily="34" charset="-128"/>
              </a:rPr>
              <a:t>多品種小ロットの注文が増えてきたが人手不足で対応できない。</a:t>
            </a:r>
            <a:endParaRPr kumimoji="1" lang="en-US" altLang="ja-JP" sz="2000" dirty="0">
              <a:latin typeface="Hiragino Kaku Gothic ProN W3" panose="020B0300000000000000" pitchFamily="34" charset="-128"/>
              <a:ea typeface="Hiragino Kaku Gothic ProN W3" panose="020B0300000000000000" pitchFamily="34" charset="-128"/>
            </a:endParaRPr>
          </a:p>
          <a:p>
            <a:pPr marL="342900" indent="-342900">
              <a:lnSpc>
                <a:spcPct val="120000"/>
              </a:lnSpc>
              <a:spcAft>
                <a:spcPts val="600"/>
              </a:spcAft>
              <a:buFont typeface="Wingdings" pitchFamily="2" charset="2"/>
              <a:buChar char="p"/>
            </a:pPr>
            <a:r>
              <a:rPr kumimoji="1" lang="ja-JP" altLang="en-US" sz="2000">
                <a:latin typeface="Hiragino Kaku Gothic ProN W3" panose="020B0300000000000000" pitchFamily="34" charset="-128"/>
                <a:ea typeface="Hiragino Kaku Gothic ProN W3" panose="020B0300000000000000" pitchFamily="34" charset="-128"/>
              </a:rPr>
              <a:t>現場は重労働で男性の人力に頼っている。本当はもっと女性も活躍できる現場にしたい。</a:t>
            </a:r>
            <a:endParaRPr kumimoji="1" lang="en-US" altLang="ja-JP" sz="2000" dirty="0">
              <a:latin typeface="Hiragino Kaku Gothic ProN W3" panose="020B0300000000000000" pitchFamily="34" charset="-128"/>
              <a:ea typeface="Hiragino Kaku Gothic ProN W3" panose="020B0300000000000000" pitchFamily="34" charset="-128"/>
            </a:endParaRPr>
          </a:p>
          <a:p>
            <a:pPr marL="342900" indent="-342900">
              <a:lnSpc>
                <a:spcPct val="120000"/>
              </a:lnSpc>
              <a:spcAft>
                <a:spcPts val="600"/>
              </a:spcAft>
              <a:buFont typeface="Wingdings" pitchFamily="2" charset="2"/>
              <a:buChar char="p"/>
            </a:pPr>
            <a:r>
              <a:rPr kumimoji="1" lang="ja-JP" altLang="en-US" sz="2000">
                <a:latin typeface="Hiragino Kaku Gothic ProN W3" panose="020B0300000000000000" pitchFamily="34" charset="-128"/>
                <a:ea typeface="Hiragino Kaku Gothic ProN W3" panose="020B0300000000000000" pitchFamily="34" charset="-128"/>
              </a:rPr>
              <a:t>働き方改革は理解しているが残業は減らせそうにない。</a:t>
            </a:r>
            <a:endParaRPr kumimoji="1" lang="en-US" altLang="ja-JP" sz="2000" dirty="0">
              <a:latin typeface="Hiragino Kaku Gothic ProN W3" panose="020B0300000000000000" pitchFamily="34" charset="-128"/>
              <a:ea typeface="Hiragino Kaku Gothic ProN W3" panose="020B0300000000000000" pitchFamily="34" charset="-128"/>
            </a:endParaRPr>
          </a:p>
          <a:p>
            <a:pPr marL="342900" indent="-342900">
              <a:lnSpc>
                <a:spcPct val="120000"/>
              </a:lnSpc>
              <a:spcAft>
                <a:spcPts val="600"/>
              </a:spcAft>
              <a:buFont typeface="Wingdings" pitchFamily="2" charset="2"/>
              <a:buChar char="p"/>
            </a:pPr>
            <a:r>
              <a:rPr kumimoji="1" lang="ja-JP" altLang="en-US" sz="2000">
                <a:latin typeface="Hiragino Kaku Gothic ProN W3" panose="020B0300000000000000" pitchFamily="34" charset="-128"/>
                <a:ea typeface="Hiragino Kaku Gothic ProN W3" panose="020B0300000000000000" pitchFamily="34" charset="-128"/>
              </a:rPr>
              <a:t>自動化は分かるが、費用がかかりすぎるのではないか。</a:t>
            </a:r>
            <a:endParaRPr kumimoji="1" lang="en-US" altLang="ja-JP" sz="2000" dirty="0">
              <a:latin typeface="Hiragino Kaku Gothic ProN W3" panose="020B0300000000000000" pitchFamily="34" charset="-128"/>
              <a:ea typeface="Hiragino Kaku Gothic ProN W3" panose="020B0300000000000000" pitchFamily="34" charset="-128"/>
            </a:endParaRPr>
          </a:p>
          <a:p>
            <a:pPr marL="342900" indent="-342900">
              <a:lnSpc>
                <a:spcPct val="120000"/>
              </a:lnSpc>
              <a:spcAft>
                <a:spcPts val="600"/>
              </a:spcAft>
              <a:buFont typeface="Wingdings" pitchFamily="2" charset="2"/>
              <a:buChar char="p"/>
            </a:pPr>
            <a:r>
              <a:rPr kumimoji="1" lang="ja-JP" altLang="en-US" sz="2000">
                <a:latin typeface="Hiragino Kaku Gothic ProN W3" panose="020B0300000000000000" pitchFamily="34" charset="-128"/>
                <a:ea typeface="Hiragino Kaku Gothic ProN W3" panose="020B0300000000000000" pitchFamily="34" charset="-128"/>
              </a:rPr>
              <a:t>目視検査しているが、不良品が客先まで流れてしまいクレームが増えてきている。</a:t>
            </a:r>
            <a:endParaRPr kumimoji="1" lang="en-US" altLang="ja-JP" sz="2000" dirty="0">
              <a:latin typeface="Hiragino Kaku Gothic ProN W3" panose="020B0300000000000000" pitchFamily="34" charset="-128"/>
              <a:ea typeface="Hiragino Kaku Gothic ProN W3" panose="020B0300000000000000" pitchFamily="34" charset="-128"/>
            </a:endParaRPr>
          </a:p>
          <a:p>
            <a:pPr marL="342900" indent="-342900">
              <a:lnSpc>
                <a:spcPct val="120000"/>
              </a:lnSpc>
              <a:spcAft>
                <a:spcPts val="600"/>
              </a:spcAft>
              <a:buFont typeface="Wingdings" pitchFamily="2" charset="2"/>
              <a:buChar char="p"/>
            </a:pPr>
            <a:r>
              <a:rPr kumimoji="1" lang="ja-JP" altLang="en-US" sz="2000">
                <a:latin typeface="Hiragino Kaku Gothic ProN W3" panose="020B0300000000000000" pitchFamily="34" charset="-128"/>
                <a:ea typeface="Hiragino Kaku Gothic ProN W3" panose="020B0300000000000000" pitchFamily="34" charset="-128"/>
              </a:rPr>
              <a:t>現在使用している機械に自動化設備を追加したいが対応してくれるところがない。</a:t>
            </a:r>
            <a:endParaRPr kumimoji="1" lang="en-US" altLang="ja-JP" sz="2000" dirty="0">
              <a:latin typeface="Hiragino Kaku Gothic ProN W3" panose="020B0300000000000000" pitchFamily="34" charset="-128"/>
              <a:ea typeface="Hiragino Kaku Gothic ProN W3" panose="020B0300000000000000" pitchFamily="34" charset="-128"/>
            </a:endParaRPr>
          </a:p>
          <a:p>
            <a:pPr marL="342900" indent="-342900">
              <a:lnSpc>
                <a:spcPct val="120000"/>
              </a:lnSpc>
              <a:spcAft>
                <a:spcPts val="600"/>
              </a:spcAft>
              <a:buFont typeface="Wingdings" pitchFamily="2" charset="2"/>
              <a:buChar char="p"/>
            </a:pPr>
            <a:r>
              <a:rPr kumimoji="1" lang="ja-JP" altLang="en-US" sz="2000">
                <a:latin typeface="Hiragino Kaku Gothic ProN W3" panose="020B0300000000000000" pitchFamily="34" charset="-128"/>
                <a:ea typeface="Hiragino Kaku Gothic ProN W3" panose="020B0300000000000000" pitchFamily="34" charset="-128"/>
              </a:rPr>
              <a:t>自社工場の空きスペースが狭いので自動化はあきらめている。</a:t>
            </a:r>
            <a:endParaRPr kumimoji="1" lang="en-US" altLang="ja-JP" sz="2000" dirty="0">
              <a:latin typeface="Hiragino Kaku Gothic ProN W3" panose="020B0300000000000000" pitchFamily="34" charset="-128"/>
              <a:ea typeface="Hiragino Kaku Gothic ProN W3" panose="020B0300000000000000" pitchFamily="34" charset="-128"/>
            </a:endParaRPr>
          </a:p>
        </p:txBody>
      </p:sp>
      <p:sp>
        <p:nvSpPr>
          <p:cNvPr id="4" name="正方形/長方形 3">
            <a:extLst>
              <a:ext uri="{FF2B5EF4-FFF2-40B4-BE49-F238E27FC236}">
                <a16:creationId xmlns:a16="http://schemas.microsoft.com/office/drawing/2014/main" id="{05728149-64A4-509C-324A-958AE47E51D8}"/>
              </a:ext>
            </a:extLst>
          </p:cNvPr>
          <p:cNvSpPr/>
          <p:nvPr/>
        </p:nvSpPr>
        <p:spPr>
          <a:xfrm>
            <a:off x="1271583" y="6800850"/>
            <a:ext cx="8301038" cy="500063"/>
          </a:xfrm>
          <a:prstGeom prst="rect">
            <a:avLst/>
          </a:prstGeom>
          <a:solidFill>
            <a:schemeClr val="accent1"/>
          </a:solidFill>
          <a:ln w="19050">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000" b="1">
                <a:solidFill>
                  <a:schemeClr val="bg1"/>
                </a:solidFill>
                <a:latin typeface="Hiragino Kaku Gothic ProN W3" panose="020B0300000000000000" pitchFamily="34" charset="-128"/>
                <a:ea typeface="Hiragino Kaku Gothic ProN W3" panose="020B0300000000000000" pitchFamily="34" charset="-128"/>
              </a:rPr>
              <a:t>こんなお悩みは「半」自動化で解決できます！</a:t>
            </a:r>
          </a:p>
        </p:txBody>
      </p:sp>
    </p:spTree>
    <p:extLst>
      <p:ext uri="{BB962C8B-B14F-4D97-AF65-F5344CB8AC3E}">
        <p14:creationId xmlns:p14="http://schemas.microsoft.com/office/powerpoint/2010/main" val="3563975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33DB766-5773-0373-4FD8-12353AD145AC}"/>
              </a:ext>
            </a:extLst>
          </p:cNvPr>
          <p:cNvSpPr txBox="1"/>
          <p:nvPr/>
        </p:nvSpPr>
        <p:spPr>
          <a:xfrm>
            <a:off x="2680998" y="519775"/>
            <a:ext cx="5301451" cy="523220"/>
          </a:xfrm>
          <a:prstGeom prst="rect">
            <a:avLst/>
          </a:prstGeom>
          <a:noFill/>
        </p:spPr>
        <p:txBody>
          <a:bodyPr wrap="none" rtlCol="0">
            <a:spAutoFit/>
          </a:bodyPr>
          <a:lstStyle/>
          <a:p>
            <a:r>
              <a:rPr kumimoji="1" lang="ja-JP" altLang="en-US" sz="2800" b="1" u="sng">
                <a:latin typeface="Hiragino Kaku Gothic ProN W3" panose="020B0300000000000000" pitchFamily="34" charset="-128"/>
                <a:ea typeface="Hiragino Kaku Gothic ProN W3" panose="020B0300000000000000" pitchFamily="34" charset="-128"/>
              </a:rPr>
              <a:t>「半」自動化の５つのメリット</a:t>
            </a:r>
            <a:endParaRPr kumimoji="1" lang="en-US" altLang="ja-JP" sz="2800" b="1" u="sng" dirty="0">
              <a:latin typeface="Hiragino Kaku Gothic ProN W3" panose="020B0300000000000000" pitchFamily="34" charset="-128"/>
              <a:ea typeface="Hiragino Kaku Gothic ProN W3" panose="020B0300000000000000" pitchFamily="34" charset="-128"/>
            </a:endParaRPr>
          </a:p>
        </p:txBody>
      </p:sp>
      <p:sp>
        <p:nvSpPr>
          <p:cNvPr id="3" name="円/楕円 2">
            <a:extLst>
              <a:ext uri="{FF2B5EF4-FFF2-40B4-BE49-F238E27FC236}">
                <a16:creationId xmlns:a16="http://schemas.microsoft.com/office/drawing/2014/main" id="{3642F863-D0C1-6E59-F959-50E72F3DB606}"/>
              </a:ext>
            </a:extLst>
          </p:cNvPr>
          <p:cNvSpPr/>
          <p:nvPr/>
        </p:nvSpPr>
        <p:spPr>
          <a:xfrm>
            <a:off x="700079" y="1357294"/>
            <a:ext cx="1028700" cy="1028700"/>
          </a:xfrm>
          <a:prstGeom prst="ellipse">
            <a:avLst/>
          </a:prstGeom>
          <a:solidFill>
            <a:srgbClr val="48A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9E79392B-8117-01E8-7724-87E0C09B9D63}"/>
              </a:ext>
            </a:extLst>
          </p:cNvPr>
          <p:cNvSpPr txBox="1"/>
          <p:nvPr/>
        </p:nvSpPr>
        <p:spPr>
          <a:xfrm>
            <a:off x="775847" y="1558387"/>
            <a:ext cx="877163" cy="646331"/>
          </a:xfrm>
          <a:prstGeom prst="rect">
            <a:avLst/>
          </a:prstGeom>
          <a:noFill/>
        </p:spPr>
        <p:txBody>
          <a:bodyPr wrap="none" rtlCol="0">
            <a:spAutoFit/>
          </a:bodyPr>
          <a:lstStyle/>
          <a:p>
            <a:pPr algn="ctr"/>
            <a:r>
              <a:rPr kumimoji="1" lang="ja-JP" altLang="en-US">
                <a:solidFill>
                  <a:schemeClr val="bg1"/>
                </a:solidFill>
                <a:latin typeface="Hiragino Kaku Gothic ProN W3" panose="020B0300000000000000" pitchFamily="34" charset="-128"/>
                <a:ea typeface="Hiragino Kaku Gothic ProN W3" panose="020B0300000000000000" pitchFamily="34" charset="-128"/>
              </a:rPr>
              <a:t>人件費</a:t>
            </a:r>
            <a:br>
              <a:rPr kumimoji="1" lang="en-US" altLang="ja-JP" dirty="0">
                <a:solidFill>
                  <a:schemeClr val="bg1"/>
                </a:solidFill>
                <a:latin typeface="Hiragino Kaku Gothic ProN W3" panose="020B0300000000000000" pitchFamily="34" charset="-128"/>
                <a:ea typeface="Hiragino Kaku Gothic ProN W3" panose="020B0300000000000000" pitchFamily="34" charset="-128"/>
              </a:rPr>
            </a:br>
            <a:r>
              <a:rPr kumimoji="1" lang="ja-JP" altLang="en-US">
                <a:solidFill>
                  <a:schemeClr val="bg1"/>
                </a:solidFill>
                <a:latin typeface="Hiragino Kaku Gothic ProN W3" panose="020B0300000000000000" pitchFamily="34" charset="-128"/>
                <a:ea typeface="Hiragino Kaku Gothic ProN W3" panose="020B0300000000000000" pitchFamily="34" charset="-128"/>
              </a:rPr>
              <a:t>低減</a:t>
            </a:r>
          </a:p>
        </p:txBody>
      </p:sp>
      <p:sp>
        <p:nvSpPr>
          <p:cNvPr id="6" name="円/楕円 5">
            <a:extLst>
              <a:ext uri="{FF2B5EF4-FFF2-40B4-BE49-F238E27FC236}">
                <a16:creationId xmlns:a16="http://schemas.microsoft.com/office/drawing/2014/main" id="{1C0FBEAB-749D-8D51-0049-88A745DA3254}"/>
              </a:ext>
            </a:extLst>
          </p:cNvPr>
          <p:cNvSpPr/>
          <p:nvPr/>
        </p:nvSpPr>
        <p:spPr>
          <a:xfrm>
            <a:off x="700079" y="2614596"/>
            <a:ext cx="1028700" cy="1028700"/>
          </a:xfrm>
          <a:prstGeom prst="ellipse">
            <a:avLst/>
          </a:prstGeom>
          <a:solidFill>
            <a:srgbClr val="4CB6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1EA8361-13FB-7F4F-29D6-B5BF6B334956}"/>
              </a:ext>
            </a:extLst>
          </p:cNvPr>
          <p:cNvSpPr txBox="1"/>
          <p:nvPr/>
        </p:nvSpPr>
        <p:spPr>
          <a:xfrm>
            <a:off x="793447" y="2829974"/>
            <a:ext cx="877163" cy="646331"/>
          </a:xfrm>
          <a:prstGeom prst="rect">
            <a:avLst/>
          </a:prstGeom>
          <a:noFill/>
        </p:spPr>
        <p:txBody>
          <a:bodyPr wrap="none" rtlCol="0">
            <a:spAutoFit/>
          </a:bodyPr>
          <a:lstStyle/>
          <a:p>
            <a:pPr algn="ctr"/>
            <a:r>
              <a:rPr kumimoji="1" lang="ja-JP" altLang="en-US">
                <a:solidFill>
                  <a:schemeClr val="bg1"/>
                </a:solidFill>
                <a:latin typeface="Hiragino Kaku Gothic ProN W3" panose="020B0300000000000000" pitchFamily="34" charset="-128"/>
                <a:ea typeface="Hiragino Kaku Gothic ProN W3" panose="020B0300000000000000" pitchFamily="34" charset="-128"/>
              </a:rPr>
              <a:t>品質の</a:t>
            </a:r>
            <a:endParaRPr kumimoji="1" lang="en-US" altLang="ja-JP" dirty="0">
              <a:solidFill>
                <a:schemeClr val="bg1"/>
              </a:solidFill>
              <a:latin typeface="Hiragino Kaku Gothic ProN W3" panose="020B0300000000000000" pitchFamily="34" charset="-128"/>
              <a:ea typeface="Hiragino Kaku Gothic ProN W3" panose="020B0300000000000000" pitchFamily="34" charset="-128"/>
            </a:endParaRPr>
          </a:p>
          <a:p>
            <a:pPr algn="ctr"/>
            <a:r>
              <a:rPr kumimoji="1" lang="ja-JP" altLang="en-US">
                <a:solidFill>
                  <a:schemeClr val="bg1"/>
                </a:solidFill>
                <a:latin typeface="Hiragino Kaku Gothic ProN W3" panose="020B0300000000000000" pitchFamily="34" charset="-128"/>
                <a:ea typeface="Hiragino Kaku Gothic ProN W3" panose="020B0300000000000000" pitchFamily="34" charset="-128"/>
              </a:rPr>
              <a:t>確保</a:t>
            </a:r>
          </a:p>
        </p:txBody>
      </p:sp>
      <p:sp>
        <p:nvSpPr>
          <p:cNvPr id="8" name="テキスト ボックス 7">
            <a:extLst>
              <a:ext uri="{FF2B5EF4-FFF2-40B4-BE49-F238E27FC236}">
                <a16:creationId xmlns:a16="http://schemas.microsoft.com/office/drawing/2014/main" id="{BD2ADD62-28E3-F5D0-5BEB-4DFA6D4632CD}"/>
              </a:ext>
            </a:extLst>
          </p:cNvPr>
          <p:cNvSpPr txBox="1"/>
          <p:nvPr/>
        </p:nvSpPr>
        <p:spPr>
          <a:xfrm>
            <a:off x="1933143" y="1357294"/>
            <a:ext cx="8096682" cy="1257302"/>
          </a:xfrm>
          <a:prstGeom prst="rect">
            <a:avLst/>
          </a:prstGeom>
          <a:noFill/>
        </p:spPr>
        <p:txBody>
          <a:bodyPr wrap="square" rtlCol="0">
            <a:noAutofit/>
          </a:bodyPr>
          <a:lstStyle/>
          <a:p>
            <a:pPr>
              <a:lnSpc>
                <a:spcPct val="120000"/>
              </a:lnSpc>
            </a:pPr>
            <a:r>
              <a:rPr kumimoji="1" lang="ja-JP" altLang="en-US">
                <a:latin typeface="Hiragino Kaku Gothic ProN W3" panose="020B0300000000000000" pitchFamily="34" charset="-128"/>
                <a:ea typeface="Hiragino Kaku Gothic ProN W3" panose="020B0300000000000000" pitchFamily="34" charset="-128"/>
              </a:rPr>
              <a:t>自動化による最大のメリットが人件費の低減です。特に生産ラインにおける単純作業を自動化することで、より付加価値の高い作業に人員を充当することが可能です。</a:t>
            </a:r>
            <a:endParaRPr kumimoji="1" lang="en-US" altLang="ja-JP" dirty="0">
              <a:latin typeface="Hiragino Kaku Gothic ProN W3" panose="020B0300000000000000" pitchFamily="34" charset="-128"/>
              <a:ea typeface="Hiragino Kaku Gothic ProN W3" panose="020B0300000000000000" pitchFamily="34" charset="-128"/>
            </a:endParaRPr>
          </a:p>
        </p:txBody>
      </p:sp>
      <p:sp>
        <p:nvSpPr>
          <p:cNvPr id="9" name="テキスト ボックス 8">
            <a:extLst>
              <a:ext uri="{FF2B5EF4-FFF2-40B4-BE49-F238E27FC236}">
                <a16:creationId xmlns:a16="http://schemas.microsoft.com/office/drawing/2014/main" id="{AA00CAE6-30B0-B1F1-EF73-B23D88CCA310}"/>
              </a:ext>
            </a:extLst>
          </p:cNvPr>
          <p:cNvSpPr txBox="1"/>
          <p:nvPr/>
        </p:nvSpPr>
        <p:spPr>
          <a:xfrm>
            <a:off x="1933143" y="2628881"/>
            <a:ext cx="8096682" cy="1257302"/>
          </a:xfrm>
          <a:prstGeom prst="rect">
            <a:avLst/>
          </a:prstGeom>
          <a:noFill/>
        </p:spPr>
        <p:txBody>
          <a:bodyPr wrap="square" rtlCol="0">
            <a:noAutofit/>
          </a:bodyPr>
          <a:lstStyle/>
          <a:p>
            <a:pPr>
              <a:lnSpc>
                <a:spcPct val="120000"/>
              </a:lnSpc>
            </a:pPr>
            <a:r>
              <a:rPr kumimoji="1" lang="ja-JP" altLang="en-US">
                <a:latin typeface="Hiragino Kaku Gothic ProN W3" panose="020B0300000000000000" pitchFamily="34" charset="-128"/>
                <a:ea typeface="Hiragino Kaku Gothic ProN W3" panose="020B0300000000000000" pitchFamily="34" charset="-128"/>
              </a:rPr>
              <a:t>人が行う作業では、作業員の力量による精度のバラつきやヒューマンエラーによるミスがどうしても発生します。ロボットによる自動化では同じタクトで常に公差内の仕事を行うことができ、製品品質が大きく安定します。</a:t>
            </a:r>
            <a:endParaRPr kumimoji="1" lang="en-US" altLang="ja-JP" dirty="0">
              <a:latin typeface="Hiragino Kaku Gothic ProN W3" panose="020B0300000000000000" pitchFamily="34" charset="-128"/>
              <a:ea typeface="Hiragino Kaku Gothic ProN W3" panose="020B0300000000000000" pitchFamily="34" charset="-128"/>
            </a:endParaRPr>
          </a:p>
        </p:txBody>
      </p:sp>
      <p:sp>
        <p:nvSpPr>
          <p:cNvPr id="10" name="円/楕円 9">
            <a:extLst>
              <a:ext uri="{FF2B5EF4-FFF2-40B4-BE49-F238E27FC236}">
                <a16:creationId xmlns:a16="http://schemas.microsoft.com/office/drawing/2014/main" id="{7547F116-7A90-1027-8AEF-1599863B0628}"/>
              </a:ext>
            </a:extLst>
          </p:cNvPr>
          <p:cNvSpPr/>
          <p:nvPr/>
        </p:nvSpPr>
        <p:spPr>
          <a:xfrm>
            <a:off x="700079" y="3886182"/>
            <a:ext cx="1028700" cy="1028700"/>
          </a:xfrm>
          <a:prstGeom prst="ellipse">
            <a:avLst/>
          </a:prstGeom>
          <a:solidFill>
            <a:srgbClr val="48A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54EE51A6-E89E-8C26-2DD7-AB14880809EE}"/>
              </a:ext>
            </a:extLst>
          </p:cNvPr>
          <p:cNvSpPr txBox="1"/>
          <p:nvPr/>
        </p:nvSpPr>
        <p:spPr>
          <a:xfrm>
            <a:off x="775849" y="4087275"/>
            <a:ext cx="877163" cy="646331"/>
          </a:xfrm>
          <a:prstGeom prst="rect">
            <a:avLst/>
          </a:prstGeom>
          <a:noFill/>
        </p:spPr>
        <p:txBody>
          <a:bodyPr wrap="none" rtlCol="0">
            <a:spAutoFit/>
          </a:bodyPr>
          <a:lstStyle/>
          <a:p>
            <a:pPr algn="ctr"/>
            <a:r>
              <a:rPr kumimoji="1" lang="ja-JP" altLang="en-US">
                <a:solidFill>
                  <a:schemeClr val="bg1"/>
                </a:solidFill>
                <a:latin typeface="Hiragino Kaku Gothic ProN W3" panose="020B0300000000000000" pitchFamily="34" charset="-128"/>
                <a:ea typeface="Hiragino Kaku Gothic ProN W3" panose="020B0300000000000000" pitchFamily="34" charset="-128"/>
              </a:rPr>
              <a:t>安全の</a:t>
            </a:r>
            <a:br>
              <a:rPr kumimoji="1" lang="en-US" altLang="ja-JP" dirty="0">
                <a:solidFill>
                  <a:schemeClr val="bg1"/>
                </a:solidFill>
                <a:latin typeface="Hiragino Kaku Gothic ProN W3" panose="020B0300000000000000" pitchFamily="34" charset="-128"/>
                <a:ea typeface="Hiragino Kaku Gothic ProN W3" panose="020B0300000000000000" pitchFamily="34" charset="-128"/>
              </a:rPr>
            </a:br>
            <a:r>
              <a:rPr kumimoji="1" lang="ja-JP" altLang="en-US">
                <a:solidFill>
                  <a:schemeClr val="bg1"/>
                </a:solidFill>
                <a:latin typeface="Hiragino Kaku Gothic ProN W3" panose="020B0300000000000000" pitchFamily="34" charset="-128"/>
                <a:ea typeface="Hiragino Kaku Gothic ProN W3" panose="020B0300000000000000" pitchFamily="34" charset="-128"/>
              </a:rPr>
              <a:t>確保</a:t>
            </a:r>
          </a:p>
        </p:txBody>
      </p:sp>
      <p:sp>
        <p:nvSpPr>
          <p:cNvPr id="12" name="テキスト ボックス 11">
            <a:extLst>
              <a:ext uri="{FF2B5EF4-FFF2-40B4-BE49-F238E27FC236}">
                <a16:creationId xmlns:a16="http://schemas.microsoft.com/office/drawing/2014/main" id="{513C5DA4-4917-2855-BC43-22093526AE62}"/>
              </a:ext>
            </a:extLst>
          </p:cNvPr>
          <p:cNvSpPr txBox="1"/>
          <p:nvPr/>
        </p:nvSpPr>
        <p:spPr>
          <a:xfrm>
            <a:off x="1933143" y="3886182"/>
            <a:ext cx="8096682" cy="1257302"/>
          </a:xfrm>
          <a:prstGeom prst="rect">
            <a:avLst/>
          </a:prstGeom>
          <a:noFill/>
        </p:spPr>
        <p:txBody>
          <a:bodyPr wrap="square" rtlCol="0">
            <a:noAutofit/>
          </a:bodyPr>
          <a:lstStyle/>
          <a:p>
            <a:pPr>
              <a:lnSpc>
                <a:spcPct val="120000"/>
              </a:lnSpc>
            </a:pPr>
            <a:r>
              <a:rPr kumimoji="1" lang="ja-JP" altLang="en-US">
                <a:latin typeface="Hiragino Kaku Gothic ProN W3" panose="020B0300000000000000" pitchFamily="34" charset="-128"/>
                <a:ea typeface="Hiragino Kaku Gothic ProN W3" panose="020B0300000000000000" pitchFamily="34" charset="-128"/>
              </a:rPr>
              <a:t>危険物や重量物の取扱いを自動化することで作業者の安全を確保することができます。「３</a:t>
            </a:r>
            <a:r>
              <a:rPr kumimoji="1" lang="en-US" altLang="ja-JP" dirty="0">
                <a:latin typeface="Hiragino Kaku Gothic ProN W3" panose="020B0300000000000000" pitchFamily="34" charset="-128"/>
                <a:ea typeface="Hiragino Kaku Gothic ProN W3" panose="020B0300000000000000" pitchFamily="34" charset="-128"/>
              </a:rPr>
              <a:t>K</a:t>
            </a:r>
            <a:r>
              <a:rPr kumimoji="1" lang="ja-JP" altLang="en-US">
                <a:latin typeface="Hiragino Kaku Gothic ProN W3" panose="020B0300000000000000" pitchFamily="34" charset="-128"/>
                <a:ea typeface="Hiragino Kaku Gothic ProN W3" panose="020B0300000000000000" pitchFamily="34" charset="-128"/>
              </a:rPr>
              <a:t>（キツい・汚い・危険）」呼ばれる仕事や、高音、高湿、臭気のある工程などを自動化することで、作業環境は大きく改善します。</a:t>
            </a:r>
            <a:endParaRPr kumimoji="1" lang="en-US" altLang="ja-JP" dirty="0">
              <a:latin typeface="Hiragino Kaku Gothic ProN W3" panose="020B0300000000000000" pitchFamily="34" charset="-128"/>
              <a:ea typeface="Hiragino Kaku Gothic ProN W3" panose="020B0300000000000000" pitchFamily="34" charset="-128"/>
            </a:endParaRPr>
          </a:p>
        </p:txBody>
      </p:sp>
      <p:sp>
        <p:nvSpPr>
          <p:cNvPr id="13" name="円/楕円 12">
            <a:extLst>
              <a:ext uri="{FF2B5EF4-FFF2-40B4-BE49-F238E27FC236}">
                <a16:creationId xmlns:a16="http://schemas.microsoft.com/office/drawing/2014/main" id="{CEA91779-D2F5-7355-271B-FBAA3E69743F}"/>
              </a:ext>
            </a:extLst>
          </p:cNvPr>
          <p:cNvSpPr/>
          <p:nvPr/>
        </p:nvSpPr>
        <p:spPr>
          <a:xfrm>
            <a:off x="700079" y="5129200"/>
            <a:ext cx="1028700" cy="1028700"/>
          </a:xfrm>
          <a:prstGeom prst="ellipse">
            <a:avLst/>
          </a:prstGeom>
          <a:solidFill>
            <a:srgbClr val="4CB6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4238167E-29C1-5EAE-D0E6-E43919A102C0}"/>
              </a:ext>
            </a:extLst>
          </p:cNvPr>
          <p:cNvSpPr txBox="1"/>
          <p:nvPr/>
        </p:nvSpPr>
        <p:spPr>
          <a:xfrm>
            <a:off x="793450" y="5344578"/>
            <a:ext cx="877163" cy="646331"/>
          </a:xfrm>
          <a:prstGeom prst="rect">
            <a:avLst/>
          </a:prstGeom>
          <a:noFill/>
        </p:spPr>
        <p:txBody>
          <a:bodyPr wrap="none" rtlCol="0">
            <a:spAutoFit/>
          </a:bodyPr>
          <a:lstStyle/>
          <a:p>
            <a:pPr algn="ctr"/>
            <a:r>
              <a:rPr kumimoji="1" lang="ja-JP" altLang="en-US">
                <a:solidFill>
                  <a:schemeClr val="bg1"/>
                </a:solidFill>
                <a:latin typeface="Hiragino Kaku Gothic ProN W3" panose="020B0300000000000000" pitchFamily="34" charset="-128"/>
                <a:ea typeface="Hiragino Kaku Gothic ProN W3" panose="020B0300000000000000" pitchFamily="34" charset="-128"/>
              </a:rPr>
              <a:t>生産性</a:t>
            </a:r>
            <a:br>
              <a:rPr kumimoji="1" lang="en-US" altLang="ja-JP" dirty="0">
                <a:solidFill>
                  <a:schemeClr val="bg1"/>
                </a:solidFill>
                <a:latin typeface="Hiragino Kaku Gothic ProN W3" panose="020B0300000000000000" pitchFamily="34" charset="-128"/>
                <a:ea typeface="Hiragino Kaku Gothic ProN W3" panose="020B0300000000000000" pitchFamily="34" charset="-128"/>
              </a:rPr>
            </a:br>
            <a:r>
              <a:rPr kumimoji="1" lang="ja-JP" altLang="en-US">
                <a:solidFill>
                  <a:schemeClr val="bg1"/>
                </a:solidFill>
                <a:latin typeface="Hiragino Kaku Gothic ProN W3" panose="020B0300000000000000" pitchFamily="34" charset="-128"/>
                <a:ea typeface="Hiragino Kaku Gothic ProN W3" panose="020B0300000000000000" pitchFamily="34" charset="-128"/>
              </a:rPr>
              <a:t>向上</a:t>
            </a:r>
          </a:p>
        </p:txBody>
      </p:sp>
      <p:sp>
        <p:nvSpPr>
          <p:cNvPr id="15" name="テキスト ボックス 14">
            <a:extLst>
              <a:ext uri="{FF2B5EF4-FFF2-40B4-BE49-F238E27FC236}">
                <a16:creationId xmlns:a16="http://schemas.microsoft.com/office/drawing/2014/main" id="{456FA954-4EAA-0E78-BD51-F8BE558E94AA}"/>
              </a:ext>
            </a:extLst>
          </p:cNvPr>
          <p:cNvSpPr txBox="1"/>
          <p:nvPr/>
        </p:nvSpPr>
        <p:spPr>
          <a:xfrm>
            <a:off x="1933143" y="5143485"/>
            <a:ext cx="8096682" cy="1257302"/>
          </a:xfrm>
          <a:prstGeom prst="rect">
            <a:avLst/>
          </a:prstGeom>
          <a:noFill/>
        </p:spPr>
        <p:txBody>
          <a:bodyPr wrap="square" rtlCol="0">
            <a:noAutofit/>
          </a:bodyPr>
          <a:lstStyle/>
          <a:p>
            <a:pPr>
              <a:lnSpc>
                <a:spcPct val="120000"/>
              </a:lnSpc>
            </a:pPr>
            <a:r>
              <a:rPr kumimoji="1" lang="ja-JP" altLang="en-US">
                <a:latin typeface="Hiragino Kaku Gothic ProN W3" panose="020B0300000000000000" pitchFamily="34" charset="-128"/>
                <a:ea typeface="Hiragino Kaku Gothic ProN W3" panose="020B0300000000000000" pitchFamily="34" charset="-128"/>
              </a:rPr>
              <a:t>自動化により生産速度・生産効率が上がり、かつヒューマンエラーに起因するミスによるムダがなくなるため生産性が著しく向上し、コストダウンに繋がります。</a:t>
            </a:r>
            <a:endParaRPr kumimoji="1" lang="en-US" altLang="ja-JP" dirty="0">
              <a:latin typeface="Hiragino Kaku Gothic ProN W3" panose="020B0300000000000000" pitchFamily="34" charset="-128"/>
              <a:ea typeface="Hiragino Kaku Gothic ProN W3" panose="020B0300000000000000" pitchFamily="34" charset="-128"/>
            </a:endParaRPr>
          </a:p>
        </p:txBody>
      </p:sp>
      <p:sp>
        <p:nvSpPr>
          <p:cNvPr id="16" name="円/楕円 15">
            <a:extLst>
              <a:ext uri="{FF2B5EF4-FFF2-40B4-BE49-F238E27FC236}">
                <a16:creationId xmlns:a16="http://schemas.microsoft.com/office/drawing/2014/main" id="{F2E423FB-445E-5364-CA16-35695395976F}"/>
              </a:ext>
            </a:extLst>
          </p:cNvPr>
          <p:cNvSpPr/>
          <p:nvPr/>
        </p:nvSpPr>
        <p:spPr>
          <a:xfrm>
            <a:off x="700079" y="6329345"/>
            <a:ext cx="1028700" cy="1028700"/>
          </a:xfrm>
          <a:prstGeom prst="ellipse">
            <a:avLst/>
          </a:prstGeom>
          <a:solidFill>
            <a:srgbClr val="48A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359D046E-238C-7B8F-9323-7F7B28E155A0}"/>
              </a:ext>
            </a:extLst>
          </p:cNvPr>
          <p:cNvSpPr txBox="1"/>
          <p:nvPr/>
        </p:nvSpPr>
        <p:spPr>
          <a:xfrm>
            <a:off x="660437" y="6530438"/>
            <a:ext cx="1107996" cy="646331"/>
          </a:xfrm>
          <a:prstGeom prst="rect">
            <a:avLst/>
          </a:prstGeom>
          <a:noFill/>
        </p:spPr>
        <p:txBody>
          <a:bodyPr wrap="none" rtlCol="0">
            <a:spAutoFit/>
          </a:bodyPr>
          <a:lstStyle/>
          <a:p>
            <a:pPr algn="ctr"/>
            <a:r>
              <a:rPr kumimoji="1" lang="ja-JP" altLang="en-US">
                <a:solidFill>
                  <a:schemeClr val="bg1"/>
                </a:solidFill>
                <a:latin typeface="Hiragino Kaku Gothic ProN W3" panose="020B0300000000000000" pitchFamily="34" charset="-128"/>
                <a:ea typeface="Hiragino Kaku Gothic ProN W3" panose="020B0300000000000000" pitchFamily="34" charset="-128"/>
              </a:rPr>
              <a:t>投資額の</a:t>
            </a:r>
            <a:endParaRPr kumimoji="1" lang="en-US" altLang="ja-JP" dirty="0">
              <a:solidFill>
                <a:schemeClr val="bg1"/>
              </a:solidFill>
              <a:latin typeface="Hiragino Kaku Gothic ProN W3" panose="020B0300000000000000" pitchFamily="34" charset="-128"/>
              <a:ea typeface="Hiragino Kaku Gothic ProN W3" panose="020B0300000000000000" pitchFamily="34" charset="-128"/>
            </a:endParaRPr>
          </a:p>
          <a:p>
            <a:pPr algn="ctr"/>
            <a:r>
              <a:rPr kumimoji="1" lang="ja-JP" altLang="en-US">
                <a:solidFill>
                  <a:schemeClr val="bg1"/>
                </a:solidFill>
                <a:latin typeface="Hiragino Kaku Gothic ProN W3" panose="020B0300000000000000" pitchFamily="34" charset="-128"/>
                <a:ea typeface="Hiragino Kaku Gothic ProN W3" panose="020B0300000000000000" pitchFamily="34" charset="-128"/>
              </a:rPr>
              <a:t>抑制</a:t>
            </a:r>
          </a:p>
        </p:txBody>
      </p:sp>
      <p:sp>
        <p:nvSpPr>
          <p:cNvPr id="19" name="テキスト ボックス 18">
            <a:extLst>
              <a:ext uri="{FF2B5EF4-FFF2-40B4-BE49-F238E27FC236}">
                <a16:creationId xmlns:a16="http://schemas.microsoft.com/office/drawing/2014/main" id="{8F2020A9-993B-4BB4-BAFC-72694DB9E407}"/>
              </a:ext>
            </a:extLst>
          </p:cNvPr>
          <p:cNvSpPr txBox="1"/>
          <p:nvPr/>
        </p:nvSpPr>
        <p:spPr>
          <a:xfrm>
            <a:off x="1933143" y="6329345"/>
            <a:ext cx="8096682" cy="1257302"/>
          </a:xfrm>
          <a:prstGeom prst="rect">
            <a:avLst/>
          </a:prstGeom>
          <a:noFill/>
        </p:spPr>
        <p:txBody>
          <a:bodyPr wrap="square" rtlCol="0">
            <a:noAutofit/>
          </a:bodyPr>
          <a:lstStyle/>
          <a:p>
            <a:pPr>
              <a:lnSpc>
                <a:spcPct val="120000"/>
              </a:lnSpc>
            </a:pPr>
            <a:r>
              <a:rPr kumimoji="1" lang="ja-JP" altLang="en-US">
                <a:latin typeface="Hiragino Kaku Gothic ProN W3" panose="020B0300000000000000" pitchFamily="34" charset="-128"/>
                <a:ea typeface="Hiragino Kaku Gothic ProN W3" panose="020B0300000000000000" pitchFamily="34" charset="-128"/>
              </a:rPr>
              <a:t>人への負荷が高いラインの一部だけを自動化することで、投資額を抑えた自動化を進めることができます。人が得意な作業は人手で。人への負荷が高い単純作業を自動化することで投資額を抑えた自動化を進めることができます。</a:t>
            </a:r>
            <a:endParaRPr kumimoji="1" lang="en-US" altLang="ja-JP" dirty="0">
              <a:latin typeface="Hiragino Kaku Gothic ProN W3" panose="020B0300000000000000" pitchFamily="34" charset="-128"/>
              <a:ea typeface="Hiragino Kaku Gothic ProN W3" panose="020B0300000000000000" pitchFamily="34" charset="-128"/>
            </a:endParaRPr>
          </a:p>
        </p:txBody>
      </p:sp>
    </p:spTree>
    <p:extLst>
      <p:ext uri="{BB962C8B-B14F-4D97-AF65-F5344CB8AC3E}">
        <p14:creationId xmlns:p14="http://schemas.microsoft.com/office/powerpoint/2010/main" val="2137221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33DB766-5773-0373-4FD8-12353AD145AC}"/>
              </a:ext>
            </a:extLst>
          </p:cNvPr>
          <p:cNvSpPr txBox="1"/>
          <p:nvPr/>
        </p:nvSpPr>
        <p:spPr>
          <a:xfrm>
            <a:off x="3515116" y="600671"/>
            <a:ext cx="3661580" cy="523220"/>
          </a:xfrm>
          <a:prstGeom prst="rect">
            <a:avLst/>
          </a:prstGeom>
          <a:noFill/>
        </p:spPr>
        <p:txBody>
          <a:bodyPr wrap="none" rtlCol="0">
            <a:spAutoFit/>
          </a:bodyPr>
          <a:lstStyle/>
          <a:p>
            <a:r>
              <a:rPr kumimoji="1" lang="en-US" altLang="ja-JP" sz="2800" b="1" u="sng" dirty="0">
                <a:latin typeface="Hiragino Kaku Gothic ProN W3" panose="020B0300000000000000" pitchFamily="34" charset="-128"/>
                <a:ea typeface="Hiragino Kaku Gothic ProN W3" panose="020B0300000000000000" pitchFamily="34" charset="-128"/>
              </a:rPr>
              <a:t>UR</a:t>
            </a:r>
            <a:r>
              <a:rPr kumimoji="1" lang="ja-JP" altLang="en-US" sz="2800" b="1" u="sng">
                <a:latin typeface="Hiragino Kaku Gothic ProN W3" panose="020B0300000000000000" pitchFamily="34" charset="-128"/>
                <a:ea typeface="Hiragino Kaku Gothic ProN W3" panose="020B0300000000000000" pitchFamily="34" charset="-128"/>
              </a:rPr>
              <a:t>社ロボットの特徴</a:t>
            </a:r>
            <a:endParaRPr kumimoji="1" lang="en-US" altLang="ja-JP" sz="2800" b="1" u="sng" dirty="0">
              <a:latin typeface="Hiragino Kaku Gothic ProN W3" panose="020B0300000000000000" pitchFamily="34" charset="-128"/>
              <a:ea typeface="Hiragino Kaku Gothic ProN W3" panose="020B0300000000000000" pitchFamily="34" charset="-128"/>
            </a:endParaRPr>
          </a:p>
        </p:txBody>
      </p:sp>
      <p:sp>
        <p:nvSpPr>
          <p:cNvPr id="9" name="テキスト ボックス 8">
            <a:extLst>
              <a:ext uri="{FF2B5EF4-FFF2-40B4-BE49-F238E27FC236}">
                <a16:creationId xmlns:a16="http://schemas.microsoft.com/office/drawing/2014/main" id="{AA00CAE6-30B0-B1F1-EF73-B23D88CCA310}"/>
              </a:ext>
            </a:extLst>
          </p:cNvPr>
          <p:cNvSpPr txBox="1"/>
          <p:nvPr/>
        </p:nvSpPr>
        <p:spPr>
          <a:xfrm>
            <a:off x="412273" y="1593840"/>
            <a:ext cx="4933634" cy="1695974"/>
          </a:xfrm>
          <a:prstGeom prst="rect">
            <a:avLst/>
          </a:prstGeom>
          <a:noFill/>
          <a:ln w="25400">
            <a:solidFill>
              <a:schemeClr val="accent1"/>
            </a:solidFill>
          </a:ln>
        </p:spPr>
        <p:txBody>
          <a:bodyPr wrap="square" rtlCol="0">
            <a:noAutofit/>
          </a:bodyPr>
          <a:lstStyle>
            <a:defPPr>
              <a:defRPr lang="en-US"/>
            </a:defPPr>
            <a:lvl1pPr>
              <a:lnSpc>
                <a:spcPct val="120000"/>
              </a:lnSpc>
              <a:defRPr b="1">
                <a:solidFill>
                  <a:schemeClr val="accent1"/>
                </a:solidFill>
                <a:latin typeface="ヒラギノ角ゴ Pro W3" panose="020B0300000000000000" pitchFamily="34" charset="-128"/>
                <a:ea typeface="ヒラギノ角ゴ Pro W3" panose="020B0300000000000000" pitchFamily="34" charset="-128"/>
              </a:defRPr>
            </a:lvl1pPr>
          </a:lstStyle>
          <a:p>
            <a:r>
              <a:rPr lang="en-US" altLang="ja-JP"/>
              <a:t>01</a:t>
            </a:r>
            <a:r>
              <a:rPr lang="en-US" altLang="ja-JP" dirty="0"/>
              <a:t> </a:t>
            </a:r>
            <a:r>
              <a:rPr lang="ja-JP" altLang="en-US"/>
              <a:t>簡単なプログラミング</a:t>
            </a:r>
          </a:p>
        </p:txBody>
      </p:sp>
      <p:sp>
        <p:nvSpPr>
          <p:cNvPr id="3" name="テキスト ボックス 2">
            <a:extLst>
              <a:ext uri="{FF2B5EF4-FFF2-40B4-BE49-F238E27FC236}">
                <a16:creationId xmlns:a16="http://schemas.microsoft.com/office/drawing/2014/main" id="{3D010D36-8AF1-AD1A-ABB5-7B3F18A79911}"/>
              </a:ext>
            </a:extLst>
          </p:cNvPr>
          <p:cNvSpPr txBox="1"/>
          <p:nvPr/>
        </p:nvSpPr>
        <p:spPr>
          <a:xfrm>
            <a:off x="5576334" y="2393522"/>
            <a:ext cx="4933635" cy="1835870"/>
          </a:xfrm>
          <a:prstGeom prst="rect">
            <a:avLst/>
          </a:prstGeom>
          <a:noFill/>
          <a:ln w="25400">
            <a:solidFill>
              <a:schemeClr val="accent1"/>
            </a:solidFill>
          </a:ln>
        </p:spPr>
        <p:txBody>
          <a:bodyPr wrap="square" rtlCol="0">
            <a:noAutofit/>
          </a:bodyPr>
          <a:lstStyle>
            <a:defPPr>
              <a:defRPr lang="en-US"/>
            </a:defPPr>
            <a:lvl1pPr>
              <a:lnSpc>
                <a:spcPct val="120000"/>
              </a:lnSpc>
              <a:defRPr b="1">
                <a:solidFill>
                  <a:schemeClr val="accent1"/>
                </a:solidFill>
                <a:latin typeface="ヒラギノ角ゴ Pro W3" panose="020B0300000000000000" pitchFamily="34" charset="-128"/>
                <a:ea typeface="ヒラギノ角ゴ Pro W3" panose="020B0300000000000000" pitchFamily="34" charset="-128"/>
              </a:defRPr>
            </a:lvl1pPr>
          </a:lstStyle>
          <a:p>
            <a:r>
              <a:rPr lang="en-US" altLang="ja-JP"/>
              <a:t>04</a:t>
            </a:r>
            <a:r>
              <a:rPr lang="en-US" altLang="ja-JP" dirty="0"/>
              <a:t> </a:t>
            </a:r>
            <a:r>
              <a:rPr lang="ja-JP" altLang="en-US"/>
              <a:t>迅速なセットアップ</a:t>
            </a:r>
            <a:endParaRPr lang="en-US" altLang="ja-JP" dirty="0"/>
          </a:p>
          <a:p>
            <a:endParaRPr lang="en-US" altLang="ja-JP" dirty="0"/>
          </a:p>
        </p:txBody>
      </p:sp>
      <p:sp>
        <p:nvSpPr>
          <p:cNvPr id="5" name="テキスト ボックス 4">
            <a:extLst>
              <a:ext uri="{FF2B5EF4-FFF2-40B4-BE49-F238E27FC236}">
                <a16:creationId xmlns:a16="http://schemas.microsoft.com/office/drawing/2014/main" id="{AB37D7A4-71FC-F587-5F52-3F64E3854510}"/>
              </a:ext>
            </a:extLst>
          </p:cNvPr>
          <p:cNvSpPr txBox="1"/>
          <p:nvPr/>
        </p:nvSpPr>
        <p:spPr>
          <a:xfrm>
            <a:off x="412273" y="3534151"/>
            <a:ext cx="4933634" cy="1835871"/>
          </a:xfrm>
          <a:prstGeom prst="rect">
            <a:avLst/>
          </a:prstGeom>
          <a:noFill/>
          <a:ln w="25400">
            <a:solidFill>
              <a:schemeClr val="accent1"/>
            </a:solidFill>
          </a:ln>
        </p:spPr>
        <p:txBody>
          <a:bodyPr wrap="square" rtlCol="0">
            <a:noAutofit/>
          </a:bodyPr>
          <a:lstStyle>
            <a:defPPr>
              <a:defRPr lang="en-US"/>
            </a:defPPr>
            <a:lvl1pPr>
              <a:lnSpc>
                <a:spcPct val="120000"/>
              </a:lnSpc>
              <a:defRPr b="1">
                <a:solidFill>
                  <a:schemeClr val="accent1"/>
                </a:solidFill>
                <a:latin typeface="ヒラギノ角ゴ Pro W3" panose="020B0300000000000000" pitchFamily="34" charset="-128"/>
                <a:ea typeface="ヒラギノ角ゴ Pro W3" panose="020B0300000000000000" pitchFamily="34" charset="-128"/>
              </a:defRPr>
            </a:lvl1pPr>
          </a:lstStyle>
          <a:p>
            <a:r>
              <a:rPr lang="en-US" altLang="ja-JP"/>
              <a:t>02</a:t>
            </a:r>
            <a:r>
              <a:rPr lang="en-US" altLang="ja-JP" dirty="0"/>
              <a:t> </a:t>
            </a:r>
            <a:r>
              <a:rPr lang="ja-JP" altLang="en-US"/>
              <a:t>高い安全性と協働性</a:t>
            </a:r>
            <a:endParaRPr lang="en-US" altLang="ja-JP" dirty="0"/>
          </a:p>
        </p:txBody>
      </p:sp>
      <p:sp>
        <p:nvSpPr>
          <p:cNvPr id="6" name="テキスト ボックス 5">
            <a:extLst>
              <a:ext uri="{FF2B5EF4-FFF2-40B4-BE49-F238E27FC236}">
                <a16:creationId xmlns:a16="http://schemas.microsoft.com/office/drawing/2014/main" id="{D881EE83-5FCC-1C4E-EED4-905EB5CD5E33}"/>
              </a:ext>
            </a:extLst>
          </p:cNvPr>
          <p:cNvSpPr txBox="1"/>
          <p:nvPr/>
        </p:nvSpPr>
        <p:spPr>
          <a:xfrm>
            <a:off x="412273" y="5579891"/>
            <a:ext cx="4933634" cy="1718276"/>
          </a:xfrm>
          <a:prstGeom prst="rect">
            <a:avLst/>
          </a:prstGeom>
          <a:noFill/>
          <a:ln w="25400">
            <a:solidFill>
              <a:schemeClr val="accent1"/>
            </a:solidFill>
          </a:ln>
        </p:spPr>
        <p:txBody>
          <a:bodyPr wrap="square" rtlCol="0">
            <a:noAutofit/>
          </a:bodyPr>
          <a:lstStyle>
            <a:defPPr>
              <a:defRPr lang="en-US"/>
            </a:defPPr>
            <a:lvl1pPr>
              <a:lnSpc>
                <a:spcPct val="120000"/>
              </a:lnSpc>
              <a:defRPr b="1">
                <a:solidFill>
                  <a:schemeClr val="accent1"/>
                </a:solidFill>
                <a:latin typeface="ヒラギノ角ゴ Pro W3" panose="020B0300000000000000" pitchFamily="34" charset="-128"/>
                <a:ea typeface="ヒラギノ角ゴ Pro W3" panose="020B0300000000000000" pitchFamily="34" charset="-128"/>
              </a:defRPr>
            </a:lvl1pPr>
          </a:lstStyle>
          <a:p>
            <a:r>
              <a:rPr lang="en-US" altLang="ja-JP"/>
              <a:t>03</a:t>
            </a:r>
            <a:r>
              <a:rPr lang="en-US" altLang="ja-JP" dirty="0"/>
              <a:t> </a:t>
            </a:r>
            <a:r>
              <a:rPr lang="ja-JP" altLang="en-US"/>
              <a:t>短い投資回収期間</a:t>
            </a:r>
            <a:endParaRPr lang="en-US" altLang="ja-JP" dirty="0"/>
          </a:p>
        </p:txBody>
      </p:sp>
      <p:sp>
        <p:nvSpPr>
          <p:cNvPr id="7" name="テキスト ボックス 6">
            <a:extLst>
              <a:ext uri="{FF2B5EF4-FFF2-40B4-BE49-F238E27FC236}">
                <a16:creationId xmlns:a16="http://schemas.microsoft.com/office/drawing/2014/main" id="{8A08D613-6174-50FC-72B3-CB2B71D95EEC}"/>
              </a:ext>
            </a:extLst>
          </p:cNvPr>
          <p:cNvSpPr txBox="1"/>
          <p:nvPr/>
        </p:nvSpPr>
        <p:spPr>
          <a:xfrm>
            <a:off x="5576334" y="4616462"/>
            <a:ext cx="4933635" cy="1835870"/>
          </a:xfrm>
          <a:prstGeom prst="rect">
            <a:avLst/>
          </a:prstGeom>
          <a:noFill/>
          <a:ln w="25400">
            <a:solidFill>
              <a:schemeClr val="accent1"/>
            </a:solidFill>
          </a:ln>
        </p:spPr>
        <p:txBody>
          <a:bodyPr wrap="square" rtlCol="0">
            <a:noAutofit/>
          </a:bodyPr>
          <a:lstStyle>
            <a:defPPr>
              <a:defRPr lang="en-US"/>
            </a:defPPr>
            <a:lvl1pPr>
              <a:lnSpc>
                <a:spcPct val="120000"/>
              </a:lnSpc>
              <a:defRPr b="1">
                <a:solidFill>
                  <a:schemeClr val="accent1"/>
                </a:solidFill>
                <a:latin typeface="ヒラギノ角ゴ Pro W3" panose="020B0300000000000000" pitchFamily="34" charset="-128"/>
                <a:ea typeface="ヒラギノ角ゴ Pro W3" panose="020B0300000000000000" pitchFamily="34" charset="-128"/>
              </a:defRPr>
            </a:lvl1pPr>
          </a:lstStyle>
          <a:p>
            <a:r>
              <a:rPr lang="en-US" altLang="ja-JP"/>
              <a:t>05</a:t>
            </a:r>
            <a:r>
              <a:rPr lang="en-US" altLang="ja-JP" dirty="0"/>
              <a:t> </a:t>
            </a:r>
            <a:r>
              <a:rPr lang="ja-JP" altLang="en-US"/>
              <a:t>再設置に柔軟対応</a:t>
            </a:r>
            <a:endParaRPr lang="en-US" altLang="ja-JP" dirty="0"/>
          </a:p>
        </p:txBody>
      </p:sp>
      <p:cxnSp>
        <p:nvCxnSpPr>
          <p:cNvPr id="11" name="直線コネクタ 10">
            <a:extLst>
              <a:ext uri="{FF2B5EF4-FFF2-40B4-BE49-F238E27FC236}">
                <a16:creationId xmlns:a16="http://schemas.microsoft.com/office/drawing/2014/main" id="{E6BC6196-C9FD-BDED-9D4B-B0EB8D35CB6C}"/>
              </a:ext>
            </a:extLst>
          </p:cNvPr>
          <p:cNvCxnSpPr/>
          <p:nvPr/>
        </p:nvCxnSpPr>
        <p:spPr>
          <a:xfrm>
            <a:off x="478773" y="2011680"/>
            <a:ext cx="474161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0BFFDDCD-1151-AF39-BE25-4F1281066E20}"/>
              </a:ext>
            </a:extLst>
          </p:cNvPr>
          <p:cNvSpPr txBox="1"/>
          <p:nvPr/>
        </p:nvSpPr>
        <p:spPr>
          <a:xfrm>
            <a:off x="412273" y="2142569"/>
            <a:ext cx="4933634" cy="1016357"/>
          </a:xfrm>
          <a:prstGeom prst="rect">
            <a:avLst/>
          </a:prstGeom>
          <a:noFill/>
          <a:ln>
            <a:noFill/>
          </a:ln>
        </p:spPr>
        <p:txBody>
          <a:bodyPr wrap="square" rtlCol="0">
            <a:noAutofit/>
          </a:bodyPr>
          <a:lstStyle/>
          <a:p>
            <a:pPr>
              <a:lnSpc>
                <a:spcPct val="120000"/>
              </a:lnSpc>
            </a:pPr>
            <a:r>
              <a:rPr kumimoji="1" lang="ja-JP" altLang="en-US" sz="1600">
                <a:latin typeface="Hiragino Kaku Gothic ProN W3" panose="020B0300000000000000" pitchFamily="34" charset="-128"/>
                <a:ea typeface="Hiragino Kaku Gothic ProN W3" panose="020B0300000000000000" pitchFamily="34" charset="-128"/>
              </a:rPr>
              <a:t>社外の技術者へ依頼する必要はありません。</a:t>
            </a:r>
            <a:br>
              <a:rPr kumimoji="1" lang="ja-JP" altLang="en-US" sz="1600">
                <a:latin typeface="Hiragino Kaku Gothic ProN W3" panose="020B0300000000000000" pitchFamily="34" charset="-128"/>
                <a:ea typeface="Hiragino Kaku Gothic ProN W3" panose="020B0300000000000000" pitchFamily="34" charset="-128"/>
              </a:rPr>
            </a:br>
            <a:r>
              <a:rPr kumimoji="1" lang="en-US" altLang="ja-JP" sz="1600" dirty="0">
                <a:latin typeface="Hiragino Kaku Gothic ProN W3" panose="020B0300000000000000" pitchFamily="34" charset="-128"/>
                <a:ea typeface="Hiragino Kaku Gothic ProN W3" panose="020B0300000000000000" pitchFamily="34" charset="-128"/>
              </a:rPr>
              <a:t>UR</a:t>
            </a:r>
            <a:r>
              <a:rPr kumimoji="1" lang="ja-JP" altLang="en-US" sz="1600">
                <a:latin typeface="Hiragino Kaku Gothic ProN W3" panose="020B0300000000000000" pitchFamily="34" charset="-128"/>
                <a:ea typeface="Hiragino Kaku Gothic ProN W3" panose="020B0300000000000000" pitchFamily="34" charset="-128"/>
              </a:rPr>
              <a:t>ロボットならプログラミング経験のない方でも、</a:t>
            </a:r>
            <a:br>
              <a:rPr kumimoji="1" lang="ja-JP" altLang="en-US" sz="1600">
                <a:latin typeface="Hiragino Kaku Gothic ProN W3" panose="020B0300000000000000" pitchFamily="34" charset="-128"/>
                <a:ea typeface="Hiragino Kaku Gothic ProN W3" panose="020B0300000000000000" pitchFamily="34" charset="-128"/>
              </a:rPr>
            </a:br>
            <a:r>
              <a:rPr kumimoji="1" lang="ja-JP" altLang="en-US" sz="1600">
                <a:latin typeface="Hiragino Kaku Gothic ProN W3" panose="020B0300000000000000" pitchFamily="34" charset="-128"/>
                <a:ea typeface="Hiragino Kaku Gothic ProN W3" panose="020B0300000000000000" pitchFamily="34" charset="-128"/>
              </a:rPr>
              <a:t>ロボットを簡単に素早くプログラミングできます。</a:t>
            </a:r>
            <a:endParaRPr kumimoji="1" lang="en-US" altLang="ja-JP" sz="1600" dirty="0">
              <a:latin typeface="Hiragino Kaku Gothic ProN W3" panose="020B0300000000000000" pitchFamily="34" charset="-128"/>
              <a:ea typeface="Hiragino Kaku Gothic ProN W3" panose="020B0300000000000000" pitchFamily="34" charset="-128"/>
            </a:endParaRPr>
          </a:p>
        </p:txBody>
      </p:sp>
      <p:cxnSp>
        <p:nvCxnSpPr>
          <p:cNvPr id="13" name="直線コネクタ 12">
            <a:extLst>
              <a:ext uri="{FF2B5EF4-FFF2-40B4-BE49-F238E27FC236}">
                <a16:creationId xmlns:a16="http://schemas.microsoft.com/office/drawing/2014/main" id="{37895CE7-846C-3D46-B602-07D1994DDBA3}"/>
              </a:ext>
            </a:extLst>
          </p:cNvPr>
          <p:cNvCxnSpPr/>
          <p:nvPr/>
        </p:nvCxnSpPr>
        <p:spPr>
          <a:xfrm>
            <a:off x="478773" y="3973484"/>
            <a:ext cx="474161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ECD2A8E5-C6F0-08A2-4DC7-AF72872B91A7}"/>
              </a:ext>
            </a:extLst>
          </p:cNvPr>
          <p:cNvCxnSpPr/>
          <p:nvPr/>
        </p:nvCxnSpPr>
        <p:spPr>
          <a:xfrm>
            <a:off x="478773" y="6051666"/>
            <a:ext cx="474161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D396B123-929F-CDAA-CAAC-221BD8B30E0A}"/>
              </a:ext>
            </a:extLst>
          </p:cNvPr>
          <p:cNvCxnSpPr/>
          <p:nvPr/>
        </p:nvCxnSpPr>
        <p:spPr>
          <a:xfrm>
            <a:off x="5672342" y="2795848"/>
            <a:ext cx="474161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5FF45327-B506-D4D8-9D81-8CD30775DA4F}"/>
              </a:ext>
            </a:extLst>
          </p:cNvPr>
          <p:cNvCxnSpPr/>
          <p:nvPr/>
        </p:nvCxnSpPr>
        <p:spPr>
          <a:xfrm>
            <a:off x="5672342" y="5040284"/>
            <a:ext cx="4741618"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243761BB-7AA2-8FB8-5ADB-88DE72D0BA30}"/>
              </a:ext>
            </a:extLst>
          </p:cNvPr>
          <p:cNvSpPr txBox="1"/>
          <p:nvPr/>
        </p:nvSpPr>
        <p:spPr>
          <a:xfrm>
            <a:off x="412273" y="4016279"/>
            <a:ext cx="4933634" cy="1499890"/>
          </a:xfrm>
          <a:prstGeom prst="rect">
            <a:avLst/>
          </a:prstGeom>
          <a:noFill/>
          <a:ln>
            <a:noFill/>
          </a:ln>
        </p:spPr>
        <p:txBody>
          <a:bodyPr wrap="square" rtlCol="0">
            <a:noAutofit/>
          </a:bodyPr>
          <a:lstStyle/>
          <a:p>
            <a:pPr>
              <a:lnSpc>
                <a:spcPct val="120000"/>
              </a:lnSpc>
            </a:pPr>
            <a:r>
              <a:rPr lang="ja-JP" altLang="en-US" sz="1600" i="0">
                <a:solidFill>
                  <a:srgbClr val="232323"/>
                </a:solidFill>
                <a:effectLst/>
                <a:latin typeface="ヒラギノ角ゴ Pro W3" panose="020B0300000000000000" pitchFamily="34" charset="-128"/>
                <a:ea typeface="ヒラギノ角ゴ Pro W3" panose="020B0300000000000000" pitchFamily="34" charset="-128"/>
              </a:rPr>
              <a:t>作業員のそばで、安全な協働作業ができます。</a:t>
            </a:r>
            <a:br>
              <a:rPr lang="ja-JP" altLang="en-US" sz="1600" i="0">
                <a:solidFill>
                  <a:srgbClr val="232323"/>
                </a:solidFill>
                <a:effectLst/>
                <a:latin typeface="ヒラギノ角ゴ Pro W3" panose="020B0300000000000000" pitchFamily="34" charset="-128"/>
                <a:ea typeface="ヒラギノ角ゴ Pro W3" panose="020B0300000000000000" pitchFamily="34" charset="-128"/>
              </a:rPr>
            </a:br>
            <a:r>
              <a:rPr lang="ja-JP" altLang="en-US" sz="1600" i="0">
                <a:solidFill>
                  <a:srgbClr val="232323"/>
                </a:solidFill>
                <a:effectLst/>
                <a:latin typeface="ヒラギノ角ゴ Pro W3" panose="020B0300000000000000" pitchFamily="34" charset="-128"/>
                <a:ea typeface="ヒラギノ角ゴ Pro W3" panose="020B0300000000000000" pitchFamily="34" charset="-128"/>
              </a:rPr>
              <a:t>動力検出が内蔵されているので、人が協働ゾーンに入ると自動停止させるなど、安全性を高めるモードで作業させることも可能です。</a:t>
            </a:r>
          </a:p>
        </p:txBody>
      </p:sp>
      <p:sp>
        <p:nvSpPr>
          <p:cNvPr id="19" name="テキスト ボックス 18">
            <a:extLst>
              <a:ext uri="{FF2B5EF4-FFF2-40B4-BE49-F238E27FC236}">
                <a16:creationId xmlns:a16="http://schemas.microsoft.com/office/drawing/2014/main" id="{BA81760A-30E9-2130-974B-C7FE1A01A8BC}"/>
              </a:ext>
            </a:extLst>
          </p:cNvPr>
          <p:cNvSpPr txBox="1"/>
          <p:nvPr/>
        </p:nvSpPr>
        <p:spPr>
          <a:xfrm>
            <a:off x="5576334" y="2908902"/>
            <a:ext cx="4933635" cy="1499890"/>
          </a:xfrm>
          <a:prstGeom prst="rect">
            <a:avLst/>
          </a:prstGeom>
          <a:noFill/>
          <a:ln>
            <a:noFill/>
          </a:ln>
        </p:spPr>
        <p:txBody>
          <a:bodyPr wrap="square" rtlCol="0">
            <a:noAutofit/>
          </a:bodyPr>
          <a:lstStyle/>
          <a:p>
            <a:pPr>
              <a:lnSpc>
                <a:spcPct val="120000"/>
              </a:lnSpc>
            </a:pPr>
            <a:r>
              <a:rPr lang="ja-JP" altLang="en-US" sz="1600" b="0" i="0">
                <a:solidFill>
                  <a:srgbClr val="232323"/>
                </a:solidFill>
                <a:effectLst/>
                <a:latin typeface="Hiragino Kaku Gothic ProN W3" panose="020B0300000000000000" pitchFamily="34" charset="-128"/>
                <a:ea typeface="Hiragino Kaku Gothic ProN W3" panose="020B0300000000000000" pitchFamily="34" charset="-128"/>
              </a:rPr>
              <a:t>驚くほど迅速にセットアップ可能です。</a:t>
            </a:r>
            <a:br>
              <a:rPr lang="ja-JP" altLang="en-US" sz="1600">
                <a:latin typeface="Hiragino Kaku Gothic ProN W3" panose="020B0300000000000000" pitchFamily="34" charset="-128"/>
                <a:ea typeface="Hiragino Kaku Gothic ProN W3" panose="020B0300000000000000" pitchFamily="34" charset="-128"/>
              </a:rPr>
            </a:br>
            <a:r>
              <a:rPr lang="ja-JP" altLang="en-US" sz="1600">
                <a:solidFill>
                  <a:srgbClr val="232323"/>
                </a:solidFill>
                <a:latin typeface="Hiragino Kaku Gothic ProN W3" panose="020B0300000000000000" pitchFamily="34" charset="-128"/>
                <a:ea typeface="Hiragino Kaku Gothic ProN W3" panose="020B0300000000000000" pitchFamily="34" charset="-128"/>
              </a:rPr>
              <a:t>実際の導入例でも、</a:t>
            </a:r>
            <a:r>
              <a:rPr lang="ja-JP" altLang="en-US" sz="1600" b="0" i="0">
                <a:solidFill>
                  <a:srgbClr val="232323"/>
                </a:solidFill>
                <a:effectLst/>
                <a:latin typeface="Hiragino Kaku Gothic ProN W3" panose="020B0300000000000000" pitchFamily="34" charset="-128"/>
                <a:ea typeface="Hiragino Kaku Gothic ProN W3" panose="020B0300000000000000" pitchFamily="34" charset="-128"/>
              </a:rPr>
              <a:t>完全なセットアップに要した平均時間はわずか半日となっています。</a:t>
            </a:r>
            <a:endParaRPr lang="ja-JP" altLang="en-US" sz="1600" b="1" i="0">
              <a:solidFill>
                <a:srgbClr val="232323"/>
              </a:solidFill>
              <a:effectLst/>
              <a:latin typeface="Hiragino Kaku Gothic ProN W3" panose="020B0300000000000000" pitchFamily="34" charset="-128"/>
              <a:ea typeface="Hiragino Kaku Gothic ProN W3" panose="020B0300000000000000" pitchFamily="34" charset="-128"/>
            </a:endParaRPr>
          </a:p>
          <a:p>
            <a:pPr>
              <a:lnSpc>
                <a:spcPct val="120000"/>
              </a:lnSpc>
            </a:pPr>
            <a:endParaRPr kumimoji="1" lang="en-US" altLang="ja-JP" sz="1600" dirty="0">
              <a:latin typeface="Hiragino Kaku Gothic ProN W3" panose="020B0300000000000000" pitchFamily="34" charset="-128"/>
              <a:ea typeface="Hiragino Kaku Gothic ProN W3" panose="020B0300000000000000" pitchFamily="34" charset="-128"/>
            </a:endParaRPr>
          </a:p>
        </p:txBody>
      </p:sp>
      <p:sp>
        <p:nvSpPr>
          <p:cNvPr id="21" name="テキスト ボックス 20">
            <a:extLst>
              <a:ext uri="{FF2B5EF4-FFF2-40B4-BE49-F238E27FC236}">
                <a16:creationId xmlns:a16="http://schemas.microsoft.com/office/drawing/2014/main" id="{CCE01C93-EFCF-5B01-AAFA-43F44F8A72FC}"/>
              </a:ext>
            </a:extLst>
          </p:cNvPr>
          <p:cNvSpPr txBox="1"/>
          <p:nvPr/>
        </p:nvSpPr>
        <p:spPr>
          <a:xfrm>
            <a:off x="412273" y="6078645"/>
            <a:ext cx="4933634" cy="1499890"/>
          </a:xfrm>
          <a:prstGeom prst="rect">
            <a:avLst/>
          </a:prstGeom>
          <a:noFill/>
          <a:ln>
            <a:noFill/>
          </a:ln>
        </p:spPr>
        <p:txBody>
          <a:bodyPr wrap="square" rtlCol="0">
            <a:noAutofit/>
          </a:bodyPr>
          <a:lstStyle/>
          <a:p>
            <a:pPr>
              <a:lnSpc>
                <a:spcPct val="120000"/>
              </a:lnSpc>
            </a:pPr>
            <a:r>
              <a:rPr lang="ja-JP" altLang="en-US" sz="1600" b="0" i="0">
                <a:solidFill>
                  <a:srgbClr val="232323"/>
                </a:solidFill>
                <a:effectLst/>
                <a:latin typeface="Hiragino Kaku Gothic ProN W3" panose="020B0300000000000000" pitchFamily="34" charset="-128"/>
                <a:ea typeface="Hiragino Kaku Gothic ProN W3" panose="020B0300000000000000" pitchFamily="34" charset="-128"/>
              </a:rPr>
              <a:t>導入コストを大幅に削減できます。</a:t>
            </a:r>
            <a:br>
              <a:rPr lang="ja-JP" altLang="en-US" sz="1600">
                <a:latin typeface="Hiragino Kaku Gothic ProN W3" panose="020B0300000000000000" pitchFamily="34" charset="-128"/>
                <a:ea typeface="Hiragino Kaku Gothic ProN W3" panose="020B0300000000000000" pitchFamily="34" charset="-128"/>
              </a:rPr>
            </a:br>
            <a:r>
              <a:rPr lang="ja-JP" altLang="en-US" sz="1600" b="0" i="0">
                <a:solidFill>
                  <a:srgbClr val="232323"/>
                </a:solidFill>
                <a:effectLst/>
                <a:latin typeface="Hiragino Kaku Gothic ProN W3" panose="020B0300000000000000" pitchFamily="34" charset="-128"/>
                <a:ea typeface="Hiragino Kaku Gothic ProN W3" panose="020B0300000000000000" pitchFamily="34" charset="-128"/>
              </a:rPr>
              <a:t>ロボットの導入にかかる投資回収期間は平均</a:t>
            </a:r>
            <a:r>
              <a:rPr lang="en-US" altLang="ja-JP" sz="1600" b="0" i="0" dirty="0">
                <a:solidFill>
                  <a:srgbClr val="232323"/>
                </a:solidFill>
                <a:effectLst/>
                <a:latin typeface="Hiragino Kaku Gothic ProN W3" panose="020B0300000000000000" pitchFamily="34" charset="-128"/>
                <a:ea typeface="Hiragino Kaku Gothic ProN W3" panose="020B0300000000000000" pitchFamily="34" charset="-128"/>
              </a:rPr>
              <a:t>195</a:t>
            </a:r>
            <a:r>
              <a:rPr lang="ja-JP" altLang="en-US" sz="1600" b="0" i="0">
                <a:solidFill>
                  <a:srgbClr val="232323"/>
                </a:solidFill>
                <a:effectLst/>
                <a:latin typeface="Hiragino Kaku Gothic ProN W3" panose="020B0300000000000000" pitchFamily="34" charset="-128"/>
                <a:ea typeface="Hiragino Kaku Gothic ProN W3" panose="020B0300000000000000" pitchFamily="34" charset="-128"/>
              </a:rPr>
              <a:t>日を実現しています。</a:t>
            </a:r>
            <a:endParaRPr lang="ja-JP" altLang="en-US" sz="1600" b="1" i="0">
              <a:solidFill>
                <a:srgbClr val="232323"/>
              </a:solidFill>
              <a:effectLst/>
              <a:latin typeface="Hiragino Kaku Gothic ProN W3" panose="020B0300000000000000" pitchFamily="34" charset="-128"/>
              <a:ea typeface="Hiragino Kaku Gothic ProN W3" panose="020B0300000000000000" pitchFamily="34" charset="-128"/>
            </a:endParaRPr>
          </a:p>
        </p:txBody>
      </p:sp>
      <p:sp>
        <p:nvSpPr>
          <p:cNvPr id="23" name="テキスト ボックス 22">
            <a:extLst>
              <a:ext uri="{FF2B5EF4-FFF2-40B4-BE49-F238E27FC236}">
                <a16:creationId xmlns:a16="http://schemas.microsoft.com/office/drawing/2014/main" id="{ED8F4E5E-5F42-9EE5-7C74-C67B0FE9BEAB}"/>
              </a:ext>
            </a:extLst>
          </p:cNvPr>
          <p:cNvSpPr txBox="1"/>
          <p:nvPr/>
        </p:nvSpPr>
        <p:spPr>
          <a:xfrm>
            <a:off x="5576334" y="5148465"/>
            <a:ext cx="4933635" cy="1499890"/>
          </a:xfrm>
          <a:prstGeom prst="rect">
            <a:avLst/>
          </a:prstGeom>
          <a:noFill/>
          <a:ln>
            <a:noFill/>
          </a:ln>
        </p:spPr>
        <p:txBody>
          <a:bodyPr wrap="square" rtlCol="0">
            <a:noAutofit/>
          </a:bodyPr>
          <a:lstStyle/>
          <a:p>
            <a:pPr>
              <a:lnSpc>
                <a:spcPct val="120000"/>
              </a:lnSpc>
            </a:pPr>
            <a:r>
              <a:rPr lang="ja-JP" altLang="en-US" sz="1600" b="0" i="0">
                <a:solidFill>
                  <a:srgbClr val="232323"/>
                </a:solidFill>
                <a:effectLst/>
                <a:latin typeface="ヒラギノ角ゴ Pro W3" panose="020B0300000000000000" pitchFamily="34" charset="-128"/>
                <a:ea typeface="ヒラギノ角ゴ Pro W3" panose="020B0300000000000000" pitchFamily="34" charset="-128"/>
              </a:rPr>
              <a:t>従来型産業用ロボットとは異なり軽量かつコンパクトでスペースを取らないため、ロボットの移動、再配置を簡単に短期間で行うことができます。</a:t>
            </a:r>
            <a:endParaRPr kumimoji="1" lang="en-US" altLang="ja-JP" sz="1600" dirty="0">
              <a:latin typeface="Hiragino Kaku Gothic ProN W3" panose="020B0300000000000000" pitchFamily="34" charset="-128"/>
              <a:ea typeface="Hiragino Kaku Gothic ProN W3" panose="020B0300000000000000" pitchFamily="34" charset="-128"/>
            </a:endParaRPr>
          </a:p>
        </p:txBody>
      </p:sp>
    </p:spTree>
    <p:extLst>
      <p:ext uri="{BB962C8B-B14F-4D97-AF65-F5344CB8AC3E}">
        <p14:creationId xmlns:p14="http://schemas.microsoft.com/office/powerpoint/2010/main" val="1988317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83C77DF-9618-0A36-7741-70A8A18FCFB1}"/>
              </a:ext>
            </a:extLst>
          </p:cNvPr>
          <p:cNvSpPr txBox="1"/>
          <p:nvPr/>
        </p:nvSpPr>
        <p:spPr>
          <a:xfrm>
            <a:off x="3608892" y="437907"/>
            <a:ext cx="3474028" cy="523220"/>
          </a:xfrm>
          <a:prstGeom prst="rect">
            <a:avLst/>
          </a:prstGeom>
          <a:noFill/>
        </p:spPr>
        <p:txBody>
          <a:bodyPr wrap="none" rtlCol="0">
            <a:spAutoFit/>
          </a:bodyPr>
          <a:lstStyle/>
          <a:p>
            <a:r>
              <a:rPr kumimoji="1" lang="ja-JP" altLang="en-US" sz="2800" b="1" u="sng">
                <a:latin typeface="Hiragino Kaku Gothic ProN W3" panose="020B0300000000000000" pitchFamily="34" charset="-128"/>
                <a:ea typeface="Hiragino Kaku Gothic ProN W3" panose="020B0300000000000000" pitchFamily="34" charset="-128"/>
              </a:rPr>
              <a:t>導入までのステップ</a:t>
            </a:r>
            <a:endParaRPr kumimoji="1" lang="en-US" altLang="ja-JP" sz="2800" b="1" u="sng" dirty="0">
              <a:latin typeface="Hiragino Kaku Gothic ProN W3" panose="020B0300000000000000" pitchFamily="34" charset="-128"/>
              <a:ea typeface="Hiragino Kaku Gothic ProN W3" panose="020B0300000000000000" pitchFamily="34" charset="-128"/>
            </a:endParaRPr>
          </a:p>
        </p:txBody>
      </p:sp>
      <p:sp>
        <p:nvSpPr>
          <p:cNvPr id="7" name="ホームベース 6">
            <a:extLst>
              <a:ext uri="{FF2B5EF4-FFF2-40B4-BE49-F238E27FC236}">
                <a16:creationId xmlns:a16="http://schemas.microsoft.com/office/drawing/2014/main" id="{A93BB318-1481-AB9E-91DC-9289A7074194}"/>
              </a:ext>
            </a:extLst>
          </p:cNvPr>
          <p:cNvSpPr/>
          <p:nvPr/>
        </p:nvSpPr>
        <p:spPr>
          <a:xfrm rot="5400000">
            <a:off x="750388" y="1593442"/>
            <a:ext cx="1651496" cy="1321788"/>
          </a:xfrm>
          <a:prstGeom prst="homePlate">
            <a:avLst>
              <a:gd name="adj" fmla="val 290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ホームベース 1">
            <a:extLst>
              <a:ext uri="{FF2B5EF4-FFF2-40B4-BE49-F238E27FC236}">
                <a16:creationId xmlns:a16="http://schemas.microsoft.com/office/drawing/2014/main" id="{2AD9A83C-5356-117F-210B-600B288E41A6}"/>
              </a:ext>
            </a:extLst>
          </p:cNvPr>
          <p:cNvSpPr/>
          <p:nvPr/>
        </p:nvSpPr>
        <p:spPr>
          <a:xfrm rot="5400000">
            <a:off x="523373" y="3568203"/>
            <a:ext cx="2105525" cy="1321788"/>
          </a:xfrm>
          <a:prstGeom prst="homePlate">
            <a:avLst>
              <a:gd name="adj" fmla="val 272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ホームベース 2">
            <a:extLst>
              <a:ext uri="{FF2B5EF4-FFF2-40B4-BE49-F238E27FC236}">
                <a16:creationId xmlns:a16="http://schemas.microsoft.com/office/drawing/2014/main" id="{42C9A7A8-29C3-D00C-9946-DE9531B9CA05}"/>
              </a:ext>
            </a:extLst>
          </p:cNvPr>
          <p:cNvSpPr/>
          <p:nvPr/>
        </p:nvSpPr>
        <p:spPr>
          <a:xfrm rot="5400000">
            <a:off x="669757" y="5560277"/>
            <a:ext cx="1812758" cy="1321788"/>
          </a:xfrm>
          <a:prstGeom prst="homePlate">
            <a:avLst>
              <a:gd name="adj" fmla="val 327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3C7547C-7947-F187-F6D3-18632C92807D}"/>
              </a:ext>
            </a:extLst>
          </p:cNvPr>
          <p:cNvSpPr txBox="1"/>
          <p:nvPr/>
        </p:nvSpPr>
        <p:spPr>
          <a:xfrm>
            <a:off x="1072337" y="1933748"/>
            <a:ext cx="1024639" cy="338554"/>
          </a:xfrm>
          <a:prstGeom prst="rect">
            <a:avLst/>
          </a:prstGeom>
          <a:noFill/>
        </p:spPr>
        <p:txBody>
          <a:bodyPr wrap="none" rtlCol="0">
            <a:spAutoFit/>
          </a:bodyPr>
          <a:lstStyle/>
          <a:p>
            <a:pPr algn="ctr"/>
            <a:r>
              <a:rPr kumimoji="1" lang="ja-JP" altLang="en-US" sz="1600" b="1">
                <a:solidFill>
                  <a:schemeClr val="bg1"/>
                </a:solidFill>
                <a:latin typeface="Hiragino Sans W4" panose="020B0400000000000000" pitchFamily="34" charset="-128"/>
                <a:ea typeface="Hiragino Sans W4" panose="020B0400000000000000" pitchFamily="34" charset="-128"/>
              </a:rPr>
              <a:t>現状把握</a:t>
            </a:r>
            <a:endParaRPr kumimoji="1" lang="en-US" altLang="ja-JP" sz="1600" b="1" dirty="0">
              <a:solidFill>
                <a:schemeClr val="bg1"/>
              </a:solidFill>
              <a:latin typeface="Hiragino Sans W4" panose="020B0400000000000000" pitchFamily="34" charset="-128"/>
              <a:ea typeface="Hiragino Sans W4" panose="020B0400000000000000" pitchFamily="34" charset="-128"/>
            </a:endParaRPr>
          </a:p>
        </p:txBody>
      </p:sp>
      <p:sp>
        <p:nvSpPr>
          <p:cNvPr id="8" name="テキスト ボックス 7">
            <a:extLst>
              <a:ext uri="{FF2B5EF4-FFF2-40B4-BE49-F238E27FC236}">
                <a16:creationId xmlns:a16="http://schemas.microsoft.com/office/drawing/2014/main" id="{0563E5DD-8763-00A8-0EFF-FACC96AF2FB3}"/>
              </a:ext>
            </a:extLst>
          </p:cNvPr>
          <p:cNvSpPr txBox="1"/>
          <p:nvPr/>
        </p:nvSpPr>
        <p:spPr>
          <a:xfrm>
            <a:off x="852725" y="3882868"/>
            <a:ext cx="1463862" cy="523220"/>
          </a:xfrm>
          <a:prstGeom prst="rect">
            <a:avLst/>
          </a:prstGeom>
          <a:noFill/>
        </p:spPr>
        <p:txBody>
          <a:bodyPr wrap="none" rtlCol="0">
            <a:spAutoFit/>
          </a:bodyPr>
          <a:lstStyle/>
          <a:p>
            <a:pPr algn="ctr"/>
            <a:r>
              <a:rPr kumimoji="1" lang="ja-JP" altLang="en-US" sz="1400" b="1">
                <a:solidFill>
                  <a:schemeClr val="bg1"/>
                </a:solidFill>
                <a:latin typeface="Hiragino Sans W4" panose="020B0400000000000000" pitchFamily="34" charset="-128"/>
                <a:ea typeface="Hiragino Sans W4" panose="020B0400000000000000" pitchFamily="34" charset="-128"/>
              </a:rPr>
              <a:t>ロボット選択・</a:t>
            </a:r>
            <a:br>
              <a:rPr kumimoji="1" lang="en-US" altLang="ja-JP" sz="1400" b="1" dirty="0">
                <a:solidFill>
                  <a:schemeClr val="bg1"/>
                </a:solidFill>
                <a:latin typeface="Hiragino Sans W4" panose="020B0400000000000000" pitchFamily="34" charset="-128"/>
                <a:ea typeface="Hiragino Sans W4" panose="020B0400000000000000" pitchFamily="34" charset="-128"/>
              </a:rPr>
            </a:br>
            <a:r>
              <a:rPr kumimoji="1" lang="ja-JP" altLang="en-US" sz="1400" b="1">
                <a:solidFill>
                  <a:schemeClr val="bg1"/>
                </a:solidFill>
                <a:latin typeface="Hiragino Sans W4" panose="020B0400000000000000" pitchFamily="34" charset="-128"/>
                <a:ea typeface="Hiragino Sans W4" panose="020B0400000000000000" pitchFamily="34" charset="-128"/>
              </a:rPr>
              <a:t>システム構想</a:t>
            </a:r>
          </a:p>
        </p:txBody>
      </p:sp>
      <p:sp>
        <p:nvSpPr>
          <p:cNvPr id="9" name="テキスト ボックス 8">
            <a:extLst>
              <a:ext uri="{FF2B5EF4-FFF2-40B4-BE49-F238E27FC236}">
                <a16:creationId xmlns:a16="http://schemas.microsoft.com/office/drawing/2014/main" id="{4CB21937-1C59-AAD8-57EC-C65E6EBDB401}"/>
              </a:ext>
            </a:extLst>
          </p:cNvPr>
          <p:cNvSpPr txBox="1"/>
          <p:nvPr/>
        </p:nvSpPr>
        <p:spPr>
          <a:xfrm>
            <a:off x="1072340" y="5759790"/>
            <a:ext cx="1024639" cy="584775"/>
          </a:xfrm>
          <a:prstGeom prst="rect">
            <a:avLst/>
          </a:prstGeom>
          <a:noFill/>
        </p:spPr>
        <p:txBody>
          <a:bodyPr wrap="none" rtlCol="0">
            <a:spAutoFit/>
          </a:bodyPr>
          <a:lstStyle/>
          <a:p>
            <a:pPr algn="ctr"/>
            <a:r>
              <a:rPr kumimoji="1" lang="ja-JP" altLang="en-US" sz="1600" b="1">
                <a:solidFill>
                  <a:schemeClr val="bg1"/>
                </a:solidFill>
                <a:latin typeface="Hiragino Sans W4" panose="020B0400000000000000" pitchFamily="34" charset="-128"/>
                <a:ea typeface="Hiragino Sans W4" panose="020B0400000000000000" pitchFamily="34" charset="-128"/>
              </a:rPr>
              <a:t>試運転・</a:t>
            </a:r>
            <a:endParaRPr kumimoji="1" lang="en-US" altLang="ja-JP" sz="1600" b="1" dirty="0">
              <a:solidFill>
                <a:schemeClr val="bg1"/>
              </a:solidFill>
              <a:latin typeface="Hiragino Sans W4" panose="020B0400000000000000" pitchFamily="34" charset="-128"/>
              <a:ea typeface="Hiragino Sans W4" panose="020B0400000000000000" pitchFamily="34" charset="-128"/>
            </a:endParaRPr>
          </a:p>
          <a:p>
            <a:pPr algn="ctr"/>
            <a:r>
              <a:rPr kumimoji="1" lang="ja-JP" altLang="en-US" sz="1600" b="1">
                <a:solidFill>
                  <a:schemeClr val="bg1"/>
                </a:solidFill>
                <a:latin typeface="Hiragino Sans W4" panose="020B0400000000000000" pitchFamily="34" charset="-128"/>
                <a:ea typeface="Hiragino Sans W4" panose="020B0400000000000000" pitchFamily="34" charset="-128"/>
              </a:rPr>
              <a:t>本稼働</a:t>
            </a:r>
          </a:p>
        </p:txBody>
      </p:sp>
      <p:sp>
        <p:nvSpPr>
          <p:cNvPr id="10" name="テキスト ボックス 9">
            <a:extLst>
              <a:ext uri="{FF2B5EF4-FFF2-40B4-BE49-F238E27FC236}">
                <a16:creationId xmlns:a16="http://schemas.microsoft.com/office/drawing/2014/main" id="{97D4D068-B645-4A6D-B2C6-74EA99BC9CB8}"/>
              </a:ext>
            </a:extLst>
          </p:cNvPr>
          <p:cNvSpPr txBox="1"/>
          <p:nvPr/>
        </p:nvSpPr>
        <p:spPr>
          <a:xfrm>
            <a:off x="2316587" y="1413318"/>
            <a:ext cx="2146742" cy="338554"/>
          </a:xfrm>
          <a:prstGeom prst="rect">
            <a:avLst/>
          </a:prstGeom>
          <a:noFill/>
        </p:spPr>
        <p:txBody>
          <a:bodyPr wrap="none" rtlCol="0">
            <a:spAutoFit/>
          </a:bodyPr>
          <a:lstStyle/>
          <a:p>
            <a:r>
              <a:rPr kumimoji="1" lang="en-US" altLang="ja-JP" sz="1600" b="1" dirty="0">
                <a:latin typeface="Hiragino Sans W4" panose="020B0400000000000000" pitchFamily="34" charset="-128"/>
                <a:ea typeface="Hiragino Sans W4" panose="020B0400000000000000" pitchFamily="34" charset="-128"/>
              </a:rPr>
              <a:t>① </a:t>
            </a:r>
            <a:r>
              <a:rPr kumimoji="1" lang="ja-JP" altLang="en-US" sz="1600" b="1">
                <a:latin typeface="Hiragino Sans W4" panose="020B0400000000000000" pitchFamily="34" charset="-128"/>
                <a:ea typeface="Hiragino Sans W4" panose="020B0400000000000000" pitchFamily="34" charset="-128"/>
              </a:rPr>
              <a:t>現状の問題点把握</a:t>
            </a:r>
            <a:endParaRPr kumimoji="1" lang="en-US" altLang="ja-JP" sz="1600" b="1" dirty="0">
              <a:latin typeface="Hiragino Sans W4" panose="020B0400000000000000" pitchFamily="34" charset="-128"/>
              <a:ea typeface="Hiragino Sans W4" panose="020B0400000000000000" pitchFamily="34" charset="-128"/>
            </a:endParaRPr>
          </a:p>
        </p:txBody>
      </p:sp>
      <p:sp>
        <p:nvSpPr>
          <p:cNvPr id="12" name="テキスト ボックス 11">
            <a:extLst>
              <a:ext uri="{FF2B5EF4-FFF2-40B4-BE49-F238E27FC236}">
                <a16:creationId xmlns:a16="http://schemas.microsoft.com/office/drawing/2014/main" id="{DCB2D4D7-88AB-9A1E-2D80-9C78AB48D776}"/>
              </a:ext>
            </a:extLst>
          </p:cNvPr>
          <p:cNvSpPr txBox="1"/>
          <p:nvPr/>
        </p:nvSpPr>
        <p:spPr>
          <a:xfrm>
            <a:off x="2576768" y="1741236"/>
            <a:ext cx="8059150" cy="892552"/>
          </a:xfrm>
          <a:prstGeom prst="rect">
            <a:avLst/>
          </a:prstGeom>
          <a:noFill/>
        </p:spPr>
        <p:txBody>
          <a:bodyPr wrap="square">
            <a:spAutoFit/>
          </a:bodyPr>
          <a:lstStyle/>
          <a:p>
            <a:pPr algn="l"/>
            <a:r>
              <a:rPr lang="ja-JP" altLang="en-US" sz="1600" b="0" i="0">
                <a:solidFill>
                  <a:srgbClr val="333333"/>
                </a:solidFill>
                <a:effectLst/>
                <a:latin typeface="Hiragino Sans W4" panose="020B0400000000000000" pitchFamily="34" charset="-128"/>
                <a:ea typeface="Hiragino Sans W4" panose="020B0400000000000000" pitchFamily="34" charset="-128"/>
              </a:rPr>
              <a:t>現在の作業工程を丁寧に観察およびヒヤリングし、</a:t>
            </a:r>
            <a:r>
              <a:rPr lang="ja-JP" altLang="en-US" sz="1600">
                <a:solidFill>
                  <a:srgbClr val="333333"/>
                </a:solidFill>
                <a:latin typeface="Hiragino Sans W4" panose="020B0400000000000000" pitchFamily="34" charset="-128"/>
                <a:ea typeface="Hiragino Sans W4" panose="020B0400000000000000" pitchFamily="34" charset="-128"/>
              </a:rPr>
              <a:t>課題</a:t>
            </a:r>
            <a:r>
              <a:rPr lang="ja-JP" altLang="en-US" sz="1600" b="0" i="0">
                <a:solidFill>
                  <a:srgbClr val="333333"/>
                </a:solidFill>
                <a:effectLst/>
                <a:latin typeface="Hiragino Sans W4" panose="020B0400000000000000" pitchFamily="34" charset="-128"/>
                <a:ea typeface="Hiragino Sans W4" panose="020B0400000000000000" pitchFamily="34" charset="-128"/>
              </a:rPr>
              <a:t>を明確化します。</a:t>
            </a:r>
          </a:p>
          <a:p>
            <a:br>
              <a:rPr lang="ja-JP" altLang="en-US">
                <a:latin typeface="Hiragino Sans W4" panose="020B0400000000000000" pitchFamily="34" charset="-128"/>
                <a:ea typeface="Hiragino Sans W4" panose="020B0400000000000000" pitchFamily="34" charset="-128"/>
              </a:rPr>
            </a:br>
            <a:endParaRPr lang="ja-JP" altLang="en-US">
              <a:latin typeface="Hiragino Sans W4" panose="020B0400000000000000" pitchFamily="34" charset="-128"/>
              <a:ea typeface="Hiragino Sans W4" panose="020B0400000000000000" pitchFamily="34" charset="-128"/>
            </a:endParaRPr>
          </a:p>
        </p:txBody>
      </p:sp>
      <p:sp>
        <p:nvSpPr>
          <p:cNvPr id="13" name="テキスト ボックス 12">
            <a:extLst>
              <a:ext uri="{FF2B5EF4-FFF2-40B4-BE49-F238E27FC236}">
                <a16:creationId xmlns:a16="http://schemas.microsoft.com/office/drawing/2014/main" id="{F9492C33-D6D2-F095-17A4-788FC72A8D8B}"/>
              </a:ext>
            </a:extLst>
          </p:cNvPr>
          <p:cNvSpPr txBox="1"/>
          <p:nvPr/>
        </p:nvSpPr>
        <p:spPr>
          <a:xfrm>
            <a:off x="2316587" y="2195366"/>
            <a:ext cx="1726755" cy="338554"/>
          </a:xfrm>
          <a:prstGeom prst="rect">
            <a:avLst/>
          </a:prstGeom>
          <a:noFill/>
        </p:spPr>
        <p:txBody>
          <a:bodyPr wrap="none" rtlCol="0">
            <a:spAutoFit/>
          </a:bodyPr>
          <a:lstStyle/>
          <a:p>
            <a:r>
              <a:rPr kumimoji="1" lang="en-US" altLang="ja-JP" sz="1600" b="1" dirty="0">
                <a:latin typeface="Hiragino Sans W4" panose="020B0400000000000000" pitchFamily="34" charset="-128"/>
                <a:ea typeface="Hiragino Sans W4" panose="020B0400000000000000" pitchFamily="34" charset="-128"/>
              </a:rPr>
              <a:t>② </a:t>
            </a:r>
            <a:r>
              <a:rPr kumimoji="1" lang="ja-JP" altLang="en-US" sz="1600" b="1">
                <a:latin typeface="Hiragino Sans W4" panose="020B0400000000000000" pitchFamily="34" charset="-128"/>
                <a:ea typeface="Hiragino Sans W4" panose="020B0400000000000000" pitchFamily="34" charset="-128"/>
              </a:rPr>
              <a:t>解決策の検討</a:t>
            </a:r>
            <a:endParaRPr kumimoji="1" lang="en-US" altLang="ja-JP" sz="1600" b="1" dirty="0">
              <a:latin typeface="Hiragino Sans W4" panose="020B0400000000000000" pitchFamily="34" charset="-128"/>
              <a:ea typeface="Hiragino Sans W4" panose="020B0400000000000000" pitchFamily="34" charset="-128"/>
            </a:endParaRPr>
          </a:p>
        </p:txBody>
      </p:sp>
      <p:sp>
        <p:nvSpPr>
          <p:cNvPr id="14" name="テキスト ボックス 13">
            <a:extLst>
              <a:ext uri="{FF2B5EF4-FFF2-40B4-BE49-F238E27FC236}">
                <a16:creationId xmlns:a16="http://schemas.microsoft.com/office/drawing/2014/main" id="{E947F670-513E-F525-622E-7BF7B22E2FC0}"/>
              </a:ext>
            </a:extLst>
          </p:cNvPr>
          <p:cNvSpPr txBox="1"/>
          <p:nvPr/>
        </p:nvSpPr>
        <p:spPr>
          <a:xfrm>
            <a:off x="2576768" y="2523284"/>
            <a:ext cx="8059150" cy="338554"/>
          </a:xfrm>
          <a:prstGeom prst="rect">
            <a:avLst/>
          </a:prstGeom>
          <a:noFill/>
        </p:spPr>
        <p:txBody>
          <a:bodyPr wrap="square">
            <a:spAutoFit/>
          </a:bodyPr>
          <a:lstStyle/>
          <a:p>
            <a:pPr algn="l"/>
            <a:r>
              <a:rPr lang="ja-JP" altLang="en-US" sz="1600" b="0" i="0">
                <a:solidFill>
                  <a:srgbClr val="333333"/>
                </a:solidFill>
                <a:effectLst/>
                <a:latin typeface="Hiragino Sans W4" panose="020B0400000000000000" pitchFamily="34" charset="-128"/>
                <a:ea typeface="Hiragino Sans W4" panose="020B0400000000000000" pitchFamily="34" charset="-128"/>
              </a:rPr>
              <a:t>上記課題の解決方法を検討します。</a:t>
            </a:r>
            <a:endParaRPr lang="ja-JP" altLang="en-US">
              <a:latin typeface="Hiragino Sans W4" panose="020B0400000000000000" pitchFamily="34" charset="-128"/>
              <a:ea typeface="Hiragino Sans W4" panose="020B0400000000000000" pitchFamily="34" charset="-128"/>
            </a:endParaRPr>
          </a:p>
        </p:txBody>
      </p:sp>
      <p:sp>
        <p:nvSpPr>
          <p:cNvPr id="15" name="テキスト ボックス 14">
            <a:extLst>
              <a:ext uri="{FF2B5EF4-FFF2-40B4-BE49-F238E27FC236}">
                <a16:creationId xmlns:a16="http://schemas.microsoft.com/office/drawing/2014/main" id="{F0CE82BE-F559-DBE4-B797-EEB43FB68448}"/>
              </a:ext>
            </a:extLst>
          </p:cNvPr>
          <p:cNvSpPr txBox="1"/>
          <p:nvPr/>
        </p:nvSpPr>
        <p:spPr>
          <a:xfrm>
            <a:off x="2316587" y="3145854"/>
            <a:ext cx="2776722" cy="338554"/>
          </a:xfrm>
          <a:prstGeom prst="rect">
            <a:avLst/>
          </a:prstGeom>
          <a:noFill/>
        </p:spPr>
        <p:txBody>
          <a:bodyPr wrap="none" rtlCol="0">
            <a:spAutoFit/>
          </a:bodyPr>
          <a:lstStyle/>
          <a:p>
            <a:r>
              <a:rPr kumimoji="1" lang="en-US" altLang="ja-JP" sz="1600" b="1" dirty="0">
                <a:latin typeface="Hiragino Sans W4" panose="020B0400000000000000" pitchFamily="34" charset="-128"/>
                <a:ea typeface="Hiragino Sans W4" panose="020B0400000000000000" pitchFamily="34" charset="-128"/>
              </a:rPr>
              <a:t>③ </a:t>
            </a:r>
            <a:r>
              <a:rPr kumimoji="1" lang="ja-JP" altLang="en-US" sz="1600" b="1">
                <a:latin typeface="Hiragino Sans W4" panose="020B0400000000000000" pitchFamily="34" charset="-128"/>
                <a:ea typeface="Hiragino Sans W4" panose="020B0400000000000000" pitchFamily="34" charset="-128"/>
              </a:rPr>
              <a:t>提案書・仕様書等の作成</a:t>
            </a:r>
            <a:endParaRPr kumimoji="1" lang="en-US" altLang="ja-JP" sz="1600" b="1" dirty="0">
              <a:latin typeface="Hiragino Sans W4" panose="020B0400000000000000" pitchFamily="34" charset="-128"/>
              <a:ea typeface="Hiragino Sans W4" panose="020B0400000000000000" pitchFamily="34" charset="-128"/>
            </a:endParaRPr>
          </a:p>
        </p:txBody>
      </p:sp>
      <p:sp>
        <p:nvSpPr>
          <p:cNvPr id="16" name="テキスト ボックス 15">
            <a:extLst>
              <a:ext uri="{FF2B5EF4-FFF2-40B4-BE49-F238E27FC236}">
                <a16:creationId xmlns:a16="http://schemas.microsoft.com/office/drawing/2014/main" id="{3ACBF5B5-709B-D05C-7C60-D722832C6426}"/>
              </a:ext>
            </a:extLst>
          </p:cNvPr>
          <p:cNvSpPr txBox="1"/>
          <p:nvPr/>
        </p:nvSpPr>
        <p:spPr>
          <a:xfrm>
            <a:off x="2576768" y="3461740"/>
            <a:ext cx="6940211" cy="584775"/>
          </a:xfrm>
          <a:prstGeom prst="rect">
            <a:avLst/>
          </a:prstGeom>
          <a:noFill/>
        </p:spPr>
        <p:txBody>
          <a:bodyPr wrap="square">
            <a:spAutoFit/>
          </a:bodyPr>
          <a:lstStyle/>
          <a:p>
            <a:pPr algn="l"/>
            <a:r>
              <a:rPr lang="ja-JP" altLang="en-US" sz="1600">
                <a:solidFill>
                  <a:srgbClr val="333333"/>
                </a:solidFill>
                <a:latin typeface="Hiragino Sans W4" panose="020B0400000000000000" pitchFamily="34" charset="-128"/>
                <a:ea typeface="Hiragino Sans W4" panose="020B0400000000000000" pitchFamily="34" charset="-128"/>
              </a:rPr>
              <a:t>上記</a:t>
            </a:r>
            <a:r>
              <a:rPr lang="ja-JP" altLang="en-US" sz="1600" b="0" i="0">
                <a:solidFill>
                  <a:srgbClr val="333333"/>
                </a:solidFill>
                <a:effectLst/>
                <a:latin typeface="Hiragino Sans W4" panose="020B0400000000000000" pitchFamily="34" charset="-128"/>
                <a:ea typeface="Hiragino Sans W4" panose="020B0400000000000000" pitchFamily="34" charset="-128"/>
              </a:rPr>
              <a:t>課題と解決方法をもとに、お客様のご予算・ご希望に最適なロボットを選定しご提案します。</a:t>
            </a:r>
            <a:endParaRPr lang="ja-JP" altLang="en-US">
              <a:latin typeface="Hiragino Sans W4" panose="020B0400000000000000" pitchFamily="34" charset="-128"/>
              <a:ea typeface="Hiragino Sans W4" panose="020B0400000000000000" pitchFamily="34" charset="-128"/>
            </a:endParaRPr>
          </a:p>
        </p:txBody>
      </p:sp>
      <p:sp>
        <p:nvSpPr>
          <p:cNvPr id="17" name="テキスト ボックス 16">
            <a:extLst>
              <a:ext uri="{FF2B5EF4-FFF2-40B4-BE49-F238E27FC236}">
                <a16:creationId xmlns:a16="http://schemas.microsoft.com/office/drawing/2014/main" id="{B6A18CF3-117A-6E54-6032-D5AF0BF5915F}"/>
              </a:ext>
            </a:extLst>
          </p:cNvPr>
          <p:cNvSpPr txBox="1"/>
          <p:nvPr/>
        </p:nvSpPr>
        <p:spPr>
          <a:xfrm>
            <a:off x="2316587" y="4180574"/>
            <a:ext cx="2356735" cy="338554"/>
          </a:xfrm>
          <a:prstGeom prst="rect">
            <a:avLst/>
          </a:prstGeom>
          <a:noFill/>
        </p:spPr>
        <p:txBody>
          <a:bodyPr wrap="none" rtlCol="0">
            <a:spAutoFit/>
          </a:bodyPr>
          <a:lstStyle/>
          <a:p>
            <a:r>
              <a:rPr kumimoji="1" lang="en-US" altLang="ja-JP" sz="1600" b="1" dirty="0">
                <a:latin typeface="Hiragino Sans W4" panose="020B0400000000000000" pitchFamily="34" charset="-128"/>
                <a:ea typeface="Hiragino Sans W4" panose="020B0400000000000000" pitchFamily="34" charset="-128"/>
              </a:rPr>
              <a:t>④ </a:t>
            </a:r>
            <a:r>
              <a:rPr kumimoji="1" lang="ja-JP" altLang="en-US" sz="1600" b="1">
                <a:latin typeface="Hiragino Sans W4" panose="020B0400000000000000" pitchFamily="34" charset="-128"/>
                <a:ea typeface="Hiragino Sans W4" panose="020B0400000000000000" pitchFamily="34" charset="-128"/>
              </a:rPr>
              <a:t>システム設計・制作</a:t>
            </a:r>
            <a:endParaRPr kumimoji="1" lang="en-US" altLang="ja-JP" sz="1600" b="1" dirty="0">
              <a:latin typeface="Hiragino Sans W4" panose="020B0400000000000000" pitchFamily="34" charset="-128"/>
              <a:ea typeface="Hiragino Sans W4" panose="020B0400000000000000" pitchFamily="34" charset="-128"/>
            </a:endParaRPr>
          </a:p>
        </p:txBody>
      </p:sp>
      <p:sp>
        <p:nvSpPr>
          <p:cNvPr id="18" name="テキスト ボックス 17">
            <a:extLst>
              <a:ext uri="{FF2B5EF4-FFF2-40B4-BE49-F238E27FC236}">
                <a16:creationId xmlns:a16="http://schemas.microsoft.com/office/drawing/2014/main" id="{EDFFFE86-D37B-3FBA-6537-AE3054E4B677}"/>
              </a:ext>
            </a:extLst>
          </p:cNvPr>
          <p:cNvSpPr txBox="1"/>
          <p:nvPr/>
        </p:nvSpPr>
        <p:spPr>
          <a:xfrm>
            <a:off x="2576768" y="4472396"/>
            <a:ext cx="6940211" cy="584775"/>
          </a:xfrm>
          <a:prstGeom prst="rect">
            <a:avLst/>
          </a:prstGeom>
          <a:noFill/>
        </p:spPr>
        <p:txBody>
          <a:bodyPr wrap="square">
            <a:spAutoFit/>
          </a:bodyPr>
          <a:lstStyle/>
          <a:p>
            <a:pPr algn="l"/>
            <a:r>
              <a:rPr lang="ja-JP" altLang="en-US" sz="1600">
                <a:solidFill>
                  <a:srgbClr val="333333"/>
                </a:solidFill>
                <a:latin typeface="Hiragino Sans W4" panose="020B0400000000000000" pitchFamily="34" charset="-128"/>
                <a:ea typeface="Hiragino Sans W4" panose="020B0400000000000000" pitchFamily="34" charset="-128"/>
              </a:rPr>
              <a:t>内容にご納得いただいてご契約後に、選定したロボットでの</a:t>
            </a:r>
            <a:r>
              <a:rPr lang="ja-JP" altLang="en-US" sz="1600" b="0" i="0">
                <a:solidFill>
                  <a:srgbClr val="333333"/>
                </a:solidFill>
                <a:effectLst/>
                <a:latin typeface="Hiragino Sans W4" panose="020B0400000000000000" pitchFamily="34" charset="-128"/>
                <a:ea typeface="Hiragino Sans W4" panose="020B0400000000000000" pitchFamily="34" charset="-128"/>
              </a:rPr>
              <a:t>システムを構築します。</a:t>
            </a:r>
            <a:endParaRPr lang="ja-JP" altLang="en-US">
              <a:latin typeface="Hiragino Sans W4" panose="020B0400000000000000" pitchFamily="34" charset="-128"/>
              <a:ea typeface="Hiragino Sans W4" panose="020B0400000000000000" pitchFamily="34" charset="-128"/>
            </a:endParaRPr>
          </a:p>
        </p:txBody>
      </p:sp>
      <p:sp>
        <p:nvSpPr>
          <p:cNvPr id="19" name="テキスト ボックス 18">
            <a:extLst>
              <a:ext uri="{FF2B5EF4-FFF2-40B4-BE49-F238E27FC236}">
                <a16:creationId xmlns:a16="http://schemas.microsoft.com/office/drawing/2014/main" id="{4909E965-1DDA-4D85-AED6-38EA43F82557}"/>
              </a:ext>
            </a:extLst>
          </p:cNvPr>
          <p:cNvSpPr txBox="1"/>
          <p:nvPr/>
        </p:nvSpPr>
        <p:spPr>
          <a:xfrm>
            <a:off x="2316587" y="5311543"/>
            <a:ext cx="1726755" cy="338554"/>
          </a:xfrm>
          <a:prstGeom prst="rect">
            <a:avLst/>
          </a:prstGeom>
          <a:noFill/>
        </p:spPr>
        <p:txBody>
          <a:bodyPr wrap="none" rtlCol="0">
            <a:spAutoFit/>
          </a:bodyPr>
          <a:lstStyle/>
          <a:p>
            <a:r>
              <a:rPr kumimoji="1" lang="en-US" altLang="ja-JP" sz="1600" b="1" dirty="0">
                <a:latin typeface="Hiragino Sans W4" panose="020B0400000000000000" pitchFamily="34" charset="-128"/>
                <a:ea typeface="Hiragino Sans W4" panose="020B0400000000000000" pitchFamily="34" charset="-128"/>
              </a:rPr>
              <a:t>⑤ </a:t>
            </a:r>
            <a:r>
              <a:rPr kumimoji="1" lang="ja-JP" altLang="en-US" sz="1600" b="1">
                <a:latin typeface="Hiragino Sans W4" panose="020B0400000000000000" pitchFamily="34" charset="-128"/>
                <a:ea typeface="Hiragino Sans W4" panose="020B0400000000000000" pitchFamily="34" charset="-128"/>
              </a:rPr>
              <a:t>出荷前テスト</a:t>
            </a:r>
            <a:endParaRPr kumimoji="1" lang="en-US" altLang="ja-JP" sz="1600" b="1" dirty="0">
              <a:latin typeface="Hiragino Sans W4" panose="020B0400000000000000" pitchFamily="34" charset="-128"/>
              <a:ea typeface="Hiragino Sans W4" panose="020B0400000000000000" pitchFamily="34" charset="-128"/>
            </a:endParaRPr>
          </a:p>
        </p:txBody>
      </p:sp>
      <p:sp>
        <p:nvSpPr>
          <p:cNvPr id="20" name="テキスト ボックス 19">
            <a:extLst>
              <a:ext uri="{FF2B5EF4-FFF2-40B4-BE49-F238E27FC236}">
                <a16:creationId xmlns:a16="http://schemas.microsoft.com/office/drawing/2014/main" id="{9EB0A056-C45D-FB84-1761-8C19EA3C1912}"/>
              </a:ext>
            </a:extLst>
          </p:cNvPr>
          <p:cNvSpPr txBox="1"/>
          <p:nvPr/>
        </p:nvSpPr>
        <p:spPr>
          <a:xfrm>
            <a:off x="2576768" y="5627429"/>
            <a:ext cx="6940211" cy="338554"/>
          </a:xfrm>
          <a:prstGeom prst="rect">
            <a:avLst/>
          </a:prstGeom>
          <a:noFill/>
        </p:spPr>
        <p:txBody>
          <a:bodyPr wrap="square">
            <a:spAutoFit/>
          </a:bodyPr>
          <a:lstStyle/>
          <a:p>
            <a:r>
              <a:rPr lang="ja-JP" altLang="en-US" sz="1600">
                <a:latin typeface="Hiragino Sans W4" panose="020B0400000000000000" pitchFamily="34" charset="-128"/>
                <a:ea typeface="Hiragino Sans W4" panose="020B0400000000000000" pitchFamily="34" charset="-128"/>
              </a:rPr>
              <a:t>出荷前に弊社もしくは協力メーカーにて出荷前テストを完了いたします。</a:t>
            </a:r>
          </a:p>
        </p:txBody>
      </p:sp>
      <p:sp>
        <p:nvSpPr>
          <p:cNvPr id="21" name="テキスト ボックス 20">
            <a:extLst>
              <a:ext uri="{FF2B5EF4-FFF2-40B4-BE49-F238E27FC236}">
                <a16:creationId xmlns:a16="http://schemas.microsoft.com/office/drawing/2014/main" id="{4B2AAE45-BF98-143F-8A71-DC4FCFE4D48B}"/>
              </a:ext>
            </a:extLst>
          </p:cNvPr>
          <p:cNvSpPr txBox="1"/>
          <p:nvPr/>
        </p:nvSpPr>
        <p:spPr>
          <a:xfrm>
            <a:off x="2316587" y="6057501"/>
            <a:ext cx="2986715" cy="338554"/>
          </a:xfrm>
          <a:prstGeom prst="rect">
            <a:avLst/>
          </a:prstGeom>
          <a:noFill/>
        </p:spPr>
        <p:txBody>
          <a:bodyPr wrap="none" rtlCol="0">
            <a:spAutoFit/>
          </a:bodyPr>
          <a:lstStyle/>
          <a:p>
            <a:r>
              <a:rPr kumimoji="1" lang="en-US" altLang="ja-JP" sz="1600" b="1" dirty="0">
                <a:latin typeface="Hiragino Sans W4" panose="020B0400000000000000" pitchFamily="34" charset="-128"/>
                <a:ea typeface="Hiragino Sans W4" panose="020B0400000000000000" pitchFamily="34" charset="-128"/>
              </a:rPr>
              <a:t>⑥ </a:t>
            </a:r>
            <a:r>
              <a:rPr kumimoji="1" lang="ja-JP" altLang="en-US" sz="1600" b="1">
                <a:latin typeface="Hiragino Sans W4" panose="020B0400000000000000" pitchFamily="34" charset="-128"/>
                <a:ea typeface="Hiragino Sans W4" panose="020B0400000000000000" pitchFamily="34" charset="-128"/>
              </a:rPr>
              <a:t>試運転・ティーチング講習</a:t>
            </a:r>
            <a:endParaRPr kumimoji="1" lang="en-US" altLang="ja-JP" sz="1600" b="1" dirty="0">
              <a:latin typeface="Hiragino Sans W4" panose="020B0400000000000000" pitchFamily="34" charset="-128"/>
              <a:ea typeface="Hiragino Sans W4" panose="020B0400000000000000" pitchFamily="34" charset="-128"/>
            </a:endParaRPr>
          </a:p>
        </p:txBody>
      </p:sp>
      <p:sp>
        <p:nvSpPr>
          <p:cNvPr id="22" name="テキスト ボックス 21">
            <a:extLst>
              <a:ext uri="{FF2B5EF4-FFF2-40B4-BE49-F238E27FC236}">
                <a16:creationId xmlns:a16="http://schemas.microsoft.com/office/drawing/2014/main" id="{F4F216C0-420A-EE6C-7E10-7B5A01272332}"/>
              </a:ext>
            </a:extLst>
          </p:cNvPr>
          <p:cNvSpPr txBox="1"/>
          <p:nvPr/>
        </p:nvSpPr>
        <p:spPr>
          <a:xfrm>
            <a:off x="2576768" y="6373387"/>
            <a:ext cx="6940211" cy="584775"/>
          </a:xfrm>
          <a:prstGeom prst="rect">
            <a:avLst/>
          </a:prstGeom>
          <a:noFill/>
        </p:spPr>
        <p:txBody>
          <a:bodyPr wrap="square">
            <a:spAutoFit/>
          </a:bodyPr>
          <a:lstStyle/>
          <a:p>
            <a:r>
              <a:rPr lang="ja-JP" altLang="en-US" sz="1600" b="0" i="0">
                <a:solidFill>
                  <a:srgbClr val="333333"/>
                </a:solidFill>
                <a:effectLst/>
                <a:latin typeface="Hiragino Sans W4" panose="020B0400000000000000" pitchFamily="34" charset="-128"/>
                <a:ea typeface="Hiragino Sans W4" panose="020B0400000000000000" pitchFamily="34" charset="-128"/>
              </a:rPr>
              <a:t>実際にお客様の現場にて試運転を開始して、作業担当者へのティーチング講習を行います。</a:t>
            </a:r>
            <a:endParaRPr lang="ja-JP" altLang="en-US" sz="1600">
              <a:latin typeface="Hiragino Sans W4" panose="020B0400000000000000" pitchFamily="34" charset="-128"/>
              <a:ea typeface="Hiragino Sans W4" panose="020B0400000000000000" pitchFamily="34" charset="-128"/>
            </a:endParaRPr>
          </a:p>
        </p:txBody>
      </p:sp>
      <p:cxnSp>
        <p:nvCxnSpPr>
          <p:cNvPr id="24" name="直線コネクタ 23">
            <a:extLst>
              <a:ext uri="{FF2B5EF4-FFF2-40B4-BE49-F238E27FC236}">
                <a16:creationId xmlns:a16="http://schemas.microsoft.com/office/drawing/2014/main" id="{FCC4711A-65D0-0CAC-7AC1-63D60EEF243F}"/>
              </a:ext>
            </a:extLst>
          </p:cNvPr>
          <p:cNvCxnSpPr/>
          <p:nvPr/>
        </p:nvCxnSpPr>
        <p:spPr>
          <a:xfrm>
            <a:off x="2466474" y="2995859"/>
            <a:ext cx="6966284"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C2EB7B65-DF74-1EB8-8DA8-660984CC34AB}"/>
              </a:ext>
            </a:extLst>
          </p:cNvPr>
          <p:cNvCxnSpPr/>
          <p:nvPr/>
        </p:nvCxnSpPr>
        <p:spPr>
          <a:xfrm>
            <a:off x="2466474" y="5245765"/>
            <a:ext cx="6966284" cy="0"/>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4092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83C77DF-9618-0A36-7741-70A8A18FCFB1}"/>
              </a:ext>
            </a:extLst>
          </p:cNvPr>
          <p:cNvSpPr txBox="1"/>
          <p:nvPr/>
        </p:nvSpPr>
        <p:spPr>
          <a:xfrm>
            <a:off x="3974376" y="429886"/>
            <a:ext cx="2743059" cy="523220"/>
          </a:xfrm>
          <a:prstGeom prst="rect">
            <a:avLst/>
          </a:prstGeom>
          <a:noFill/>
        </p:spPr>
        <p:txBody>
          <a:bodyPr wrap="none" rtlCol="0">
            <a:spAutoFit/>
          </a:bodyPr>
          <a:lstStyle/>
          <a:p>
            <a:r>
              <a:rPr kumimoji="1" lang="ja-JP" altLang="en-US" sz="2800" b="1" u="sng">
                <a:latin typeface="Hiragino Kaku Gothic ProN W3" panose="020B0300000000000000" pitchFamily="34" charset="-128"/>
                <a:ea typeface="Hiragino Kaku Gothic ProN W3" panose="020B0300000000000000" pitchFamily="34" charset="-128"/>
              </a:rPr>
              <a:t>私たちについて</a:t>
            </a:r>
            <a:endParaRPr kumimoji="1" lang="en-US" altLang="ja-JP" sz="2800" b="1" u="sng" dirty="0">
              <a:latin typeface="Hiragino Kaku Gothic ProN W3" panose="020B0300000000000000" pitchFamily="34" charset="-128"/>
              <a:ea typeface="Hiragino Kaku Gothic ProN W3" panose="020B0300000000000000" pitchFamily="34" charset="-128"/>
            </a:endParaRPr>
          </a:p>
        </p:txBody>
      </p:sp>
      <p:sp>
        <p:nvSpPr>
          <p:cNvPr id="3" name="テキスト ボックス 2">
            <a:extLst>
              <a:ext uri="{FF2B5EF4-FFF2-40B4-BE49-F238E27FC236}">
                <a16:creationId xmlns:a16="http://schemas.microsoft.com/office/drawing/2014/main" id="{4358130D-EFA2-60A0-1537-83372F46CFB4}"/>
              </a:ext>
            </a:extLst>
          </p:cNvPr>
          <p:cNvSpPr txBox="1"/>
          <p:nvPr/>
        </p:nvSpPr>
        <p:spPr>
          <a:xfrm>
            <a:off x="1467852" y="1647492"/>
            <a:ext cx="2159566" cy="430887"/>
          </a:xfrm>
          <a:prstGeom prst="rect">
            <a:avLst/>
          </a:prstGeom>
          <a:noFill/>
        </p:spPr>
        <p:txBody>
          <a:bodyPr wrap="none" rtlCol="0">
            <a:spAutoFit/>
          </a:bodyPr>
          <a:lstStyle/>
          <a:p>
            <a:r>
              <a:rPr kumimoji="1" lang="ja-JP" altLang="en-US" sz="2200">
                <a:latin typeface="Hiragino Sans W4" panose="020B0400000000000000" pitchFamily="34" charset="-128"/>
                <a:ea typeface="Hiragino Sans W4" panose="020B0400000000000000" pitchFamily="34" charset="-128"/>
              </a:rPr>
              <a:t>株式会社メイキ</a:t>
            </a:r>
            <a:endParaRPr kumimoji="1" lang="en-US" altLang="ja-JP" sz="2200" dirty="0">
              <a:latin typeface="Hiragino Sans W4" panose="020B0400000000000000" pitchFamily="34" charset="-128"/>
              <a:ea typeface="Hiragino Sans W4" panose="020B0400000000000000" pitchFamily="34" charset="-128"/>
            </a:endParaRPr>
          </a:p>
        </p:txBody>
      </p:sp>
      <p:pic>
        <p:nvPicPr>
          <p:cNvPr id="5" name="図 4" descr="アイコン&#10;&#10;中程度の精度で自動的に生成された説明">
            <a:extLst>
              <a:ext uri="{FF2B5EF4-FFF2-40B4-BE49-F238E27FC236}">
                <a16:creationId xmlns:a16="http://schemas.microsoft.com/office/drawing/2014/main" id="{D82A1170-1566-51EA-8275-B66AE18425F2}"/>
              </a:ext>
            </a:extLst>
          </p:cNvPr>
          <p:cNvPicPr>
            <a:picLocks noChangeAspect="1"/>
          </p:cNvPicPr>
          <p:nvPr/>
        </p:nvPicPr>
        <p:blipFill>
          <a:blip r:embed="rId2"/>
          <a:stretch>
            <a:fillRect/>
          </a:stretch>
        </p:blipFill>
        <p:spPr>
          <a:xfrm>
            <a:off x="806115" y="1466765"/>
            <a:ext cx="661737" cy="792343"/>
          </a:xfrm>
          <a:prstGeom prst="rect">
            <a:avLst/>
          </a:prstGeom>
        </p:spPr>
      </p:pic>
      <p:sp>
        <p:nvSpPr>
          <p:cNvPr id="7" name="テキスト ボックス 6">
            <a:extLst>
              <a:ext uri="{FF2B5EF4-FFF2-40B4-BE49-F238E27FC236}">
                <a16:creationId xmlns:a16="http://schemas.microsoft.com/office/drawing/2014/main" id="{04DC6B21-98C2-CFDC-4460-68130D9E75B4}"/>
              </a:ext>
            </a:extLst>
          </p:cNvPr>
          <p:cNvSpPr txBox="1"/>
          <p:nvPr/>
        </p:nvSpPr>
        <p:spPr>
          <a:xfrm>
            <a:off x="806115" y="4426208"/>
            <a:ext cx="1313180" cy="430887"/>
          </a:xfrm>
          <a:prstGeom prst="rect">
            <a:avLst/>
          </a:prstGeom>
          <a:noFill/>
        </p:spPr>
        <p:txBody>
          <a:bodyPr wrap="none" rtlCol="0">
            <a:spAutoFit/>
          </a:bodyPr>
          <a:lstStyle/>
          <a:p>
            <a:r>
              <a:rPr kumimoji="1" lang="ja-JP" altLang="en-US" sz="2200" u="sng">
                <a:latin typeface="Hiragino Sans W4" panose="020B0400000000000000" pitchFamily="34" charset="-128"/>
                <a:ea typeface="Hiragino Sans W4" panose="020B0400000000000000" pitchFamily="34" charset="-128"/>
              </a:rPr>
              <a:t>協力会社</a:t>
            </a:r>
            <a:endParaRPr kumimoji="1" lang="en-US" altLang="ja-JP" sz="2200" u="sng" dirty="0">
              <a:latin typeface="Hiragino Sans W4" panose="020B0400000000000000" pitchFamily="34" charset="-128"/>
              <a:ea typeface="Hiragino Sans W4" panose="020B0400000000000000" pitchFamily="34" charset="-128"/>
            </a:endParaRPr>
          </a:p>
        </p:txBody>
      </p:sp>
      <p:sp>
        <p:nvSpPr>
          <p:cNvPr id="10" name="テキスト ボックス 9">
            <a:extLst>
              <a:ext uri="{FF2B5EF4-FFF2-40B4-BE49-F238E27FC236}">
                <a16:creationId xmlns:a16="http://schemas.microsoft.com/office/drawing/2014/main" id="{91AAD168-BC0D-4166-C214-74841F3562CD}"/>
              </a:ext>
            </a:extLst>
          </p:cNvPr>
          <p:cNvSpPr txBox="1"/>
          <p:nvPr/>
        </p:nvSpPr>
        <p:spPr>
          <a:xfrm>
            <a:off x="1086726" y="2357207"/>
            <a:ext cx="8518358" cy="1200329"/>
          </a:xfrm>
          <a:prstGeom prst="rect">
            <a:avLst/>
          </a:prstGeom>
          <a:noFill/>
        </p:spPr>
        <p:txBody>
          <a:bodyPr wrap="square">
            <a:spAutoFit/>
          </a:bodyPr>
          <a:lstStyle/>
          <a:p>
            <a:pPr algn="l"/>
            <a:r>
              <a:rPr lang="ja-JP" altLang="en-US" b="0" i="0">
                <a:solidFill>
                  <a:srgbClr val="333333"/>
                </a:solidFill>
                <a:effectLst/>
                <a:latin typeface="Hiragino Kaku Gothic ProN" panose="020B0300000000000000" pitchFamily="34" charset="-128"/>
                <a:ea typeface="Hiragino Kaku Gothic ProN" panose="020B0300000000000000" pitchFamily="34" charset="-128"/>
              </a:rPr>
              <a:t>製造業における産業機械全般を取り扱う総合商社です。従来は自動車の内装部品や木工の製造設備の自動化設備に特化していましたが、近年は幅広い業界における生産現場の自動化をご支援しています。お客様ごとに緻密なプランニングを行い、最適な設備・機械の選定を行います。</a:t>
            </a:r>
            <a:endParaRPr lang="en-US" altLang="ja-JP" b="0" i="0" dirty="0">
              <a:solidFill>
                <a:srgbClr val="333333"/>
              </a:solidFill>
              <a:effectLst/>
              <a:latin typeface="Hiragino Kaku Gothic ProN" panose="020B0300000000000000" pitchFamily="34" charset="-128"/>
              <a:ea typeface="Hiragino Kaku Gothic ProN" panose="020B0300000000000000" pitchFamily="34" charset="-128"/>
            </a:endParaRPr>
          </a:p>
        </p:txBody>
      </p:sp>
      <p:pic>
        <p:nvPicPr>
          <p:cNvPr id="12" name="図 11" descr="挿絵, 記号 が含まれている画像&#10;&#10;自動的に生成された説明">
            <a:extLst>
              <a:ext uri="{FF2B5EF4-FFF2-40B4-BE49-F238E27FC236}">
                <a16:creationId xmlns:a16="http://schemas.microsoft.com/office/drawing/2014/main" id="{9B50BC83-F71C-DEC4-D6C9-E1A02BDA61EE}"/>
              </a:ext>
            </a:extLst>
          </p:cNvPr>
          <p:cNvPicPr>
            <a:picLocks noChangeAspect="1"/>
          </p:cNvPicPr>
          <p:nvPr/>
        </p:nvPicPr>
        <p:blipFill>
          <a:blip r:embed="rId3"/>
          <a:stretch>
            <a:fillRect/>
          </a:stretch>
        </p:blipFill>
        <p:spPr>
          <a:xfrm>
            <a:off x="853446" y="5004310"/>
            <a:ext cx="758900" cy="432397"/>
          </a:xfrm>
          <a:prstGeom prst="rect">
            <a:avLst/>
          </a:prstGeom>
        </p:spPr>
      </p:pic>
      <p:sp>
        <p:nvSpPr>
          <p:cNvPr id="13" name="テキスト ボックス 12">
            <a:extLst>
              <a:ext uri="{FF2B5EF4-FFF2-40B4-BE49-F238E27FC236}">
                <a16:creationId xmlns:a16="http://schemas.microsoft.com/office/drawing/2014/main" id="{32178AB2-C358-57AD-5B87-3EF2E01C3896}"/>
              </a:ext>
            </a:extLst>
          </p:cNvPr>
          <p:cNvSpPr txBox="1"/>
          <p:nvPr/>
        </p:nvSpPr>
        <p:spPr>
          <a:xfrm>
            <a:off x="1552075" y="5004310"/>
            <a:ext cx="2893741" cy="430887"/>
          </a:xfrm>
          <a:prstGeom prst="rect">
            <a:avLst/>
          </a:prstGeom>
          <a:noFill/>
        </p:spPr>
        <p:txBody>
          <a:bodyPr wrap="none" rtlCol="0">
            <a:spAutoFit/>
          </a:bodyPr>
          <a:lstStyle/>
          <a:p>
            <a:r>
              <a:rPr kumimoji="1" lang="en-US" altLang="ja-JP" sz="2200" dirty="0">
                <a:latin typeface="Hiragino Sans W4" panose="020B0400000000000000" pitchFamily="34" charset="-128"/>
                <a:ea typeface="Hiragino Sans W4" panose="020B0400000000000000" pitchFamily="34" charset="-128"/>
              </a:rPr>
              <a:t>PLANSEED</a:t>
            </a:r>
            <a:r>
              <a:rPr kumimoji="1" lang="ja-JP" altLang="en-US" sz="2200">
                <a:latin typeface="Hiragino Sans W4" panose="020B0400000000000000" pitchFamily="34" charset="-128"/>
                <a:ea typeface="Hiragino Sans W4" panose="020B0400000000000000" pitchFamily="34" charset="-128"/>
              </a:rPr>
              <a:t>株式会社</a:t>
            </a:r>
            <a:endParaRPr kumimoji="1" lang="en-US" altLang="ja-JP" sz="2200" dirty="0">
              <a:latin typeface="Hiragino Sans W4" panose="020B0400000000000000" pitchFamily="34" charset="-128"/>
              <a:ea typeface="Hiragino Sans W4" panose="020B0400000000000000" pitchFamily="34" charset="-128"/>
            </a:endParaRPr>
          </a:p>
        </p:txBody>
      </p:sp>
      <p:sp>
        <p:nvSpPr>
          <p:cNvPr id="14" name="テキスト ボックス 13">
            <a:extLst>
              <a:ext uri="{FF2B5EF4-FFF2-40B4-BE49-F238E27FC236}">
                <a16:creationId xmlns:a16="http://schemas.microsoft.com/office/drawing/2014/main" id="{FEFD105B-AD57-1C1E-C62E-3843456205C1}"/>
              </a:ext>
            </a:extLst>
          </p:cNvPr>
          <p:cNvSpPr txBox="1"/>
          <p:nvPr/>
        </p:nvSpPr>
        <p:spPr>
          <a:xfrm>
            <a:off x="1086726" y="5581678"/>
            <a:ext cx="8518358" cy="923330"/>
          </a:xfrm>
          <a:prstGeom prst="rect">
            <a:avLst/>
          </a:prstGeom>
          <a:noFill/>
        </p:spPr>
        <p:txBody>
          <a:bodyPr wrap="square">
            <a:spAutoFit/>
          </a:bodyPr>
          <a:lstStyle/>
          <a:p>
            <a:pPr algn="l"/>
            <a:r>
              <a:rPr lang="ja-JP" altLang="en-US">
                <a:solidFill>
                  <a:srgbClr val="333333"/>
                </a:solidFill>
                <a:latin typeface="Hiragino Kaku Gothic ProN" panose="020B0300000000000000" pitchFamily="34" charset="-128"/>
                <a:ea typeface="Hiragino Kaku Gothic ProN" panose="020B0300000000000000" pitchFamily="34" charset="-128"/>
              </a:rPr>
              <a:t>ユニバーサルロボット社認定システムインテグレーター。ロボット選定とシステム設計・製造を担当します。中小企業に特化した「お金をかけない自動化」の支援に定評があります。</a:t>
            </a:r>
            <a:endParaRPr lang="ja-JP" altLang="en-US" b="0" i="0">
              <a:solidFill>
                <a:srgbClr val="333333"/>
              </a:solidFill>
              <a:effectLst/>
              <a:latin typeface="Hiragino Kaku Gothic ProN" panose="020B0300000000000000" pitchFamily="34" charset="-128"/>
              <a:ea typeface="Hiragino Kaku Gothic ProN" panose="020B0300000000000000" pitchFamily="34" charset="-128"/>
            </a:endParaRPr>
          </a:p>
        </p:txBody>
      </p:sp>
    </p:spTree>
    <p:extLst>
      <p:ext uri="{BB962C8B-B14F-4D97-AF65-F5344CB8AC3E}">
        <p14:creationId xmlns:p14="http://schemas.microsoft.com/office/powerpoint/2010/main" val="2536132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83C77DF-9618-0A36-7741-70A8A18FCFB1}"/>
              </a:ext>
            </a:extLst>
          </p:cNvPr>
          <p:cNvSpPr txBox="1"/>
          <p:nvPr/>
        </p:nvSpPr>
        <p:spPr>
          <a:xfrm>
            <a:off x="4522602" y="387213"/>
            <a:ext cx="1646605" cy="523220"/>
          </a:xfrm>
          <a:prstGeom prst="rect">
            <a:avLst/>
          </a:prstGeom>
          <a:noFill/>
        </p:spPr>
        <p:txBody>
          <a:bodyPr wrap="none" rtlCol="0">
            <a:spAutoFit/>
          </a:bodyPr>
          <a:lstStyle/>
          <a:p>
            <a:r>
              <a:rPr kumimoji="1" lang="ja-JP" altLang="en-US" sz="2800" b="1" u="sng">
                <a:latin typeface="Hiragino Kaku Gothic ProN W3" panose="020B0300000000000000" pitchFamily="34" charset="-128"/>
                <a:ea typeface="Hiragino Kaku Gothic ProN W3" panose="020B0300000000000000" pitchFamily="34" charset="-128"/>
              </a:rPr>
              <a:t>お問合せ</a:t>
            </a:r>
            <a:endParaRPr kumimoji="1" lang="en-US" altLang="ja-JP" sz="2800" b="1" u="sng" dirty="0">
              <a:latin typeface="Hiragino Kaku Gothic ProN W3" panose="020B0300000000000000" pitchFamily="34" charset="-128"/>
              <a:ea typeface="Hiragino Kaku Gothic ProN W3" panose="020B0300000000000000" pitchFamily="34" charset="-128"/>
            </a:endParaRPr>
          </a:p>
        </p:txBody>
      </p:sp>
      <p:sp>
        <p:nvSpPr>
          <p:cNvPr id="3" name="テキスト ボックス 2">
            <a:extLst>
              <a:ext uri="{FF2B5EF4-FFF2-40B4-BE49-F238E27FC236}">
                <a16:creationId xmlns:a16="http://schemas.microsoft.com/office/drawing/2014/main" id="{4358130D-EFA2-60A0-1537-83372F46CFB4}"/>
              </a:ext>
            </a:extLst>
          </p:cNvPr>
          <p:cNvSpPr txBox="1"/>
          <p:nvPr/>
        </p:nvSpPr>
        <p:spPr>
          <a:xfrm>
            <a:off x="1693546" y="2316238"/>
            <a:ext cx="2159566" cy="430887"/>
          </a:xfrm>
          <a:prstGeom prst="rect">
            <a:avLst/>
          </a:prstGeom>
          <a:noFill/>
        </p:spPr>
        <p:txBody>
          <a:bodyPr wrap="none" rtlCol="0">
            <a:spAutoFit/>
          </a:bodyPr>
          <a:lstStyle/>
          <a:p>
            <a:r>
              <a:rPr kumimoji="1" lang="ja-JP" altLang="en-US" sz="2200">
                <a:latin typeface="Hiragino Sans W4" panose="020B0400000000000000" pitchFamily="34" charset="-128"/>
                <a:ea typeface="Hiragino Sans W4" panose="020B0400000000000000" pitchFamily="34" charset="-128"/>
              </a:rPr>
              <a:t>株式会社メイキ</a:t>
            </a:r>
            <a:endParaRPr kumimoji="1" lang="en-US" altLang="ja-JP" sz="2200" dirty="0">
              <a:latin typeface="Hiragino Sans W4" panose="020B0400000000000000" pitchFamily="34" charset="-128"/>
              <a:ea typeface="Hiragino Sans W4" panose="020B0400000000000000" pitchFamily="34" charset="-128"/>
            </a:endParaRPr>
          </a:p>
        </p:txBody>
      </p:sp>
      <p:pic>
        <p:nvPicPr>
          <p:cNvPr id="5" name="図 4" descr="アイコン&#10;&#10;中程度の精度で自動的に生成された説明">
            <a:extLst>
              <a:ext uri="{FF2B5EF4-FFF2-40B4-BE49-F238E27FC236}">
                <a16:creationId xmlns:a16="http://schemas.microsoft.com/office/drawing/2014/main" id="{D82A1170-1566-51EA-8275-B66AE18425F2}"/>
              </a:ext>
            </a:extLst>
          </p:cNvPr>
          <p:cNvPicPr>
            <a:picLocks noChangeAspect="1"/>
          </p:cNvPicPr>
          <p:nvPr/>
        </p:nvPicPr>
        <p:blipFill>
          <a:blip r:embed="rId2"/>
          <a:stretch>
            <a:fillRect/>
          </a:stretch>
        </p:blipFill>
        <p:spPr>
          <a:xfrm>
            <a:off x="1031809" y="2135511"/>
            <a:ext cx="661737" cy="792343"/>
          </a:xfrm>
          <a:prstGeom prst="rect">
            <a:avLst/>
          </a:prstGeom>
        </p:spPr>
      </p:pic>
      <p:sp>
        <p:nvSpPr>
          <p:cNvPr id="4" name="テキスト ボックス 3">
            <a:extLst>
              <a:ext uri="{FF2B5EF4-FFF2-40B4-BE49-F238E27FC236}">
                <a16:creationId xmlns:a16="http://schemas.microsoft.com/office/drawing/2014/main" id="{BFBE9F92-7280-49C0-45BD-DD4817768B47}"/>
              </a:ext>
            </a:extLst>
          </p:cNvPr>
          <p:cNvSpPr txBox="1"/>
          <p:nvPr/>
        </p:nvSpPr>
        <p:spPr>
          <a:xfrm>
            <a:off x="1167063" y="3694592"/>
            <a:ext cx="5348036" cy="369332"/>
          </a:xfrm>
          <a:prstGeom prst="rect">
            <a:avLst/>
          </a:prstGeom>
          <a:noFill/>
        </p:spPr>
        <p:txBody>
          <a:bodyPr wrap="square">
            <a:spAutoFit/>
          </a:bodyPr>
          <a:lstStyle/>
          <a:p>
            <a:pPr algn="l"/>
            <a:r>
              <a:rPr lang="ja-JP" altLang="en-US" b="0" i="0">
                <a:solidFill>
                  <a:srgbClr val="333333"/>
                </a:solidFill>
                <a:effectLst/>
                <a:latin typeface="Hiragino Kaku Gothic ProN" panose="020B0300000000000000" pitchFamily="34" charset="-128"/>
                <a:ea typeface="Hiragino Kaku Gothic ProN" panose="020B0300000000000000" pitchFamily="34" charset="-128"/>
              </a:rPr>
              <a:t>愛知県名古屋市中川区柳川町</a:t>
            </a:r>
            <a:r>
              <a:rPr lang="en-US" altLang="ja-JP" b="0" i="0" dirty="0">
                <a:solidFill>
                  <a:srgbClr val="333333"/>
                </a:solidFill>
                <a:effectLst/>
                <a:latin typeface="Hiragino Kaku Gothic ProN" panose="020B0300000000000000" pitchFamily="34" charset="-128"/>
                <a:ea typeface="Hiragino Kaku Gothic ProN" panose="020B0300000000000000" pitchFamily="34" charset="-128"/>
              </a:rPr>
              <a:t>8-1</a:t>
            </a:r>
          </a:p>
        </p:txBody>
      </p:sp>
      <p:sp>
        <p:nvSpPr>
          <p:cNvPr id="11" name="テキスト ボックス 10">
            <a:extLst>
              <a:ext uri="{FF2B5EF4-FFF2-40B4-BE49-F238E27FC236}">
                <a16:creationId xmlns:a16="http://schemas.microsoft.com/office/drawing/2014/main" id="{2DC2F982-32F8-A807-D822-396DFD32C0BD}"/>
              </a:ext>
            </a:extLst>
          </p:cNvPr>
          <p:cNvSpPr txBox="1"/>
          <p:nvPr/>
        </p:nvSpPr>
        <p:spPr>
          <a:xfrm>
            <a:off x="1167063" y="4135689"/>
            <a:ext cx="5348036" cy="369332"/>
          </a:xfrm>
          <a:prstGeom prst="rect">
            <a:avLst/>
          </a:prstGeom>
          <a:noFill/>
        </p:spPr>
        <p:txBody>
          <a:bodyPr wrap="square">
            <a:spAutoFit/>
          </a:bodyPr>
          <a:lstStyle/>
          <a:p>
            <a:pPr algn="l"/>
            <a:r>
              <a:rPr lang="en-US" altLang="ja-JP" b="0" i="0" dirty="0">
                <a:solidFill>
                  <a:srgbClr val="333333"/>
                </a:solidFill>
                <a:effectLst/>
                <a:latin typeface="Hiragino Kaku Gothic ProN" panose="020B0300000000000000" pitchFamily="34" charset="-128"/>
                <a:ea typeface="Hiragino Kaku Gothic ProN" panose="020B0300000000000000" pitchFamily="34" charset="-128"/>
              </a:rPr>
              <a:t>TEL</a:t>
            </a:r>
            <a:r>
              <a:rPr lang="ja-JP" altLang="en-US" b="0" i="0">
                <a:solidFill>
                  <a:srgbClr val="333333"/>
                </a:solidFill>
                <a:effectLst/>
                <a:latin typeface="Hiragino Kaku Gothic ProN" panose="020B0300000000000000" pitchFamily="34" charset="-128"/>
                <a:ea typeface="Hiragino Kaku Gothic ProN" panose="020B0300000000000000" pitchFamily="34" charset="-128"/>
              </a:rPr>
              <a:t>：</a:t>
            </a:r>
            <a:r>
              <a:rPr lang="en-US" altLang="ja-JP" b="0" i="0" dirty="0">
                <a:solidFill>
                  <a:srgbClr val="333333"/>
                </a:solidFill>
                <a:effectLst/>
                <a:latin typeface="Hiragino Kaku Gothic ProN" panose="020B0300000000000000" pitchFamily="34" charset="-128"/>
                <a:ea typeface="Hiragino Kaku Gothic ProN" panose="020B0300000000000000" pitchFamily="34" charset="-128"/>
              </a:rPr>
              <a:t>052-681-1411</a:t>
            </a:r>
          </a:p>
        </p:txBody>
      </p:sp>
      <p:sp>
        <p:nvSpPr>
          <p:cNvPr id="15" name="正方形/長方形 14">
            <a:extLst>
              <a:ext uri="{FF2B5EF4-FFF2-40B4-BE49-F238E27FC236}">
                <a16:creationId xmlns:a16="http://schemas.microsoft.com/office/drawing/2014/main" id="{1109DCB5-F23D-5EF9-AEE7-4980A3E5F06A}"/>
              </a:ext>
            </a:extLst>
          </p:cNvPr>
          <p:cNvSpPr/>
          <p:nvPr/>
        </p:nvSpPr>
        <p:spPr>
          <a:xfrm>
            <a:off x="1031809" y="3154809"/>
            <a:ext cx="1925053" cy="42958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dirty="0">
                <a:latin typeface="Hiragino Sans W4" panose="020B0400000000000000" pitchFamily="34" charset="-128"/>
                <a:ea typeface="Hiragino Sans W4" panose="020B0400000000000000" pitchFamily="34" charset="-128"/>
              </a:rPr>
              <a:t>【</a:t>
            </a:r>
            <a:r>
              <a:rPr kumimoji="1" lang="ja-JP" altLang="en-US">
                <a:latin typeface="Hiragino Sans W4" panose="020B0400000000000000" pitchFamily="34" charset="-128"/>
                <a:ea typeface="Hiragino Sans W4" panose="020B0400000000000000" pitchFamily="34" charset="-128"/>
              </a:rPr>
              <a:t>本社</a:t>
            </a:r>
            <a:r>
              <a:rPr kumimoji="1" lang="en-US" altLang="ja-JP" dirty="0">
                <a:latin typeface="Hiragino Sans W4" panose="020B0400000000000000" pitchFamily="34" charset="-128"/>
                <a:ea typeface="Hiragino Sans W4" panose="020B0400000000000000" pitchFamily="34" charset="-128"/>
              </a:rPr>
              <a:t>】</a:t>
            </a:r>
            <a:endParaRPr kumimoji="1" lang="ja-JP" altLang="en-US">
              <a:latin typeface="Hiragino Sans W4" panose="020B0400000000000000" pitchFamily="34" charset="-128"/>
              <a:ea typeface="Hiragino Sans W4" panose="020B0400000000000000" pitchFamily="34" charset="-128"/>
            </a:endParaRPr>
          </a:p>
        </p:txBody>
      </p:sp>
      <p:sp>
        <p:nvSpPr>
          <p:cNvPr id="16" name="テキスト ボックス 15">
            <a:extLst>
              <a:ext uri="{FF2B5EF4-FFF2-40B4-BE49-F238E27FC236}">
                <a16:creationId xmlns:a16="http://schemas.microsoft.com/office/drawing/2014/main" id="{1F0E2B92-B0B3-553D-D914-ED004B69499C}"/>
              </a:ext>
            </a:extLst>
          </p:cNvPr>
          <p:cNvSpPr txBox="1"/>
          <p:nvPr/>
        </p:nvSpPr>
        <p:spPr>
          <a:xfrm>
            <a:off x="1167063" y="5607613"/>
            <a:ext cx="5348036" cy="369332"/>
          </a:xfrm>
          <a:prstGeom prst="rect">
            <a:avLst/>
          </a:prstGeom>
          <a:noFill/>
        </p:spPr>
        <p:txBody>
          <a:bodyPr wrap="square">
            <a:spAutoFit/>
          </a:bodyPr>
          <a:lstStyle/>
          <a:p>
            <a:pPr algn="l"/>
            <a:r>
              <a:rPr lang="ja-JP" altLang="en-US" b="0" i="0">
                <a:solidFill>
                  <a:srgbClr val="333333"/>
                </a:solidFill>
                <a:effectLst/>
                <a:latin typeface="Hiragino Kaku Gothic ProN" panose="020B0300000000000000" pitchFamily="34" charset="-128"/>
                <a:ea typeface="Hiragino Kaku Gothic ProN" panose="020B0300000000000000" pitchFamily="34" charset="-128"/>
              </a:rPr>
              <a:t>静岡県浜松市東区篠ヶ瀬町</a:t>
            </a:r>
            <a:r>
              <a:rPr lang="en-US" altLang="ja-JP" b="0" i="0" dirty="0">
                <a:solidFill>
                  <a:srgbClr val="333333"/>
                </a:solidFill>
                <a:effectLst/>
                <a:latin typeface="Hiragino Kaku Gothic ProN" panose="020B0300000000000000" pitchFamily="34" charset="-128"/>
                <a:ea typeface="Hiragino Kaku Gothic ProN" panose="020B0300000000000000" pitchFamily="34" charset="-128"/>
              </a:rPr>
              <a:t>127</a:t>
            </a:r>
            <a:r>
              <a:rPr lang="ja-JP" altLang="en-US" b="0" i="0">
                <a:solidFill>
                  <a:srgbClr val="333333"/>
                </a:solidFill>
                <a:effectLst/>
                <a:latin typeface="Hiragino Kaku Gothic ProN" panose="020B0300000000000000" pitchFamily="34" charset="-128"/>
                <a:ea typeface="Hiragino Kaku Gothic ProN" panose="020B0300000000000000" pitchFamily="34" charset="-128"/>
              </a:rPr>
              <a:t>番地</a:t>
            </a:r>
            <a:endParaRPr lang="en-US" altLang="ja-JP" b="0" i="0" dirty="0">
              <a:solidFill>
                <a:srgbClr val="333333"/>
              </a:solidFill>
              <a:effectLst/>
              <a:latin typeface="Hiragino Kaku Gothic ProN" panose="020B0300000000000000" pitchFamily="34" charset="-128"/>
              <a:ea typeface="Hiragino Kaku Gothic ProN" panose="020B0300000000000000" pitchFamily="34" charset="-128"/>
            </a:endParaRPr>
          </a:p>
        </p:txBody>
      </p:sp>
      <p:sp>
        <p:nvSpPr>
          <p:cNvPr id="17" name="テキスト ボックス 16">
            <a:extLst>
              <a:ext uri="{FF2B5EF4-FFF2-40B4-BE49-F238E27FC236}">
                <a16:creationId xmlns:a16="http://schemas.microsoft.com/office/drawing/2014/main" id="{33C31281-8CA8-99AD-13F5-FC0C75932AB7}"/>
              </a:ext>
            </a:extLst>
          </p:cNvPr>
          <p:cNvSpPr txBox="1"/>
          <p:nvPr/>
        </p:nvSpPr>
        <p:spPr>
          <a:xfrm>
            <a:off x="1167063" y="6048710"/>
            <a:ext cx="5348036" cy="369332"/>
          </a:xfrm>
          <a:prstGeom prst="rect">
            <a:avLst/>
          </a:prstGeom>
          <a:noFill/>
        </p:spPr>
        <p:txBody>
          <a:bodyPr wrap="square">
            <a:spAutoFit/>
          </a:bodyPr>
          <a:lstStyle/>
          <a:p>
            <a:pPr algn="l"/>
            <a:r>
              <a:rPr lang="en-US" altLang="ja-JP" b="0" i="0" dirty="0">
                <a:solidFill>
                  <a:srgbClr val="333333"/>
                </a:solidFill>
                <a:effectLst/>
                <a:latin typeface="Hiragino Kaku Gothic ProN" panose="020B0300000000000000" pitchFamily="34" charset="-128"/>
                <a:ea typeface="Hiragino Kaku Gothic ProN" panose="020B0300000000000000" pitchFamily="34" charset="-128"/>
              </a:rPr>
              <a:t>TEL</a:t>
            </a:r>
            <a:r>
              <a:rPr lang="ja-JP" altLang="en-US" b="0" i="0">
                <a:solidFill>
                  <a:srgbClr val="333333"/>
                </a:solidFill>
                <a:effectLst/>
                <a:latin typeface="Hiragino Kaku Gothic ProN" panose="020B0300000000000000" pitchFamily="34" charset="-128"/>
                <a:ea typeface="Hiragino Kaku Gothic ProN" panose="020B0300000000000000" pitchFamily="34" charset="-128"/>
              </a:rPr>
              <a:t>：</a:t>
            </a:r>
            <a:r>
              <a:rPr lang="en-US" altLang="ja-JP" b="0" i="0" dirty="0">
                <a:solidFill>
                  <a:srgbClr val="333333"/>
                </a:solidFill>
                <a:effectLst/>
                <a:latin typeface="Hiragino Kaku Gothic ProN" panose="020B0300000000000000" pitchFamily="34" charset="-128"/>
                <a:ea typeface="Hiragino Kaku Gothic ProN" panose="020B0300000000000000" pitchFamily="34" charset="-128"/>
              </a:rPr>
              <a:t>053-463-0811</a:t>
            </a:r>
          </a:p>
        </p:txBody>
      </p:sp>
      <p:sp>
        <p:nvSpPr>
          <p:cNvPr id="18" name="正方形/長方形 17">
            <a:extLst>
              <a:ext uri="{FF2B5EF4-FFF2-40B4-BE49-F238E27FC236}">
                <a16:creationId xmlns:a16="http://schemas.microsoft.com/office/drawing/2014/main" id="{EFB0CF99-1BC9-01ED-0A4F-FE54DD074B9C}"/>
              </a:ext>
            </a:extLst>
          </p:cNvPr>
          <p:cNvSpPr/>
          <p:nvPr/>
        </p:nvSpPr>
        <p:spPr>
          <a:xfrm>
            <a:off x="1031808" y="5133982"/>
            <a:ext cx="1925053" cy="42958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kumimoji="1" lang="en-US" altLang="ja-JP" dirty="0">
                <a:latin typeface="Hiragino Sans W4" panose="020B0400000000000000" pitchFamily="34" charset="-128"/>
                <a:ea typeface="Hiragino Sans W4" panose="020B0400000000000000" pitchFamily="34" charset="-128"/>
              </a:rPr>
              <a:t>【</a:t>
            </a:r>
            <a:r>
              <a:rPr kumimoji="1" lang="ja-JP" altLang="en-US">
                <a:latin typeface="Hiragino Sans W4" panose="020B0400000000000000" pitchFamily="34" charset="-128"/>
                <a:ea typeface="Hiragino Sans W4" panose="020B0400000000000000" pitchFamily="34" charset="-128"/>
              </a:rPr>
              <a:t>浜松営業所</a:t>
            </a:r>
            <a:r>
              <a:rPr kumimoji="1" lang="en-US" altLang="ja-JP" dirty="0">
                <a:latin typeface="Hiragino Sans W4" panose="020B0400000000000000" pitchFamily="34" charset="-128"/>
                <a:ea typeface="Hiragino Sans W4" panose="020B0400000000000000" pitchFamily="34" charset="-128"/>
              </a:rPr>
              <a:t>】</a:t>
            </a:r>
            <a:endParaRPr kumimoji="1" lang="ja-JP" altLang="en-US">
              <a:latin typeface="Hiragino Sans W4" panose="020B0400000000000000" pitchFamily="34" charset="-128"/>
              <a:ea typeface="Hiragino Sans W4" panose="020B0400000000000000" pitchFamily="34" charset="-128"/>
            </a:endParaRPr>
          </a:p>
        </p:txBody>
      </p:sp>
      <p:sp>
        <p:nvSpPr>
          <p:cNvPr id="19" name="テキスト ボックス 18">
            <a:extLst>
              <a:ext uri="{FF2B5EF4-FFF2-40B4-BE49-F238E27FC236}">
                <a16:creationId xmlns:a16="http://schemas.microsoft.com/office/drawing/2014/main" id="{1BB9AD37-94AD-3F84-0C8A-2A8850743E30}"/>
              </a:ext>
            </a:extLst>
          </p:cNvPr>
          <p:cNvSpPr txBox="1"/>
          <p:nvPr/>
        </p:nvSpPr>
        <p:spPr>
          <a:xfrm>
            <a:off x="1086725" y="1257735"/>
            <a:ext cx="8518358" cy="369332"/>
          </a:xfrm>
          <a:prstGeom prst="rect">
            <a:avLst/>
          </a:prstGeom>
          <a:noFill/>
        </p:spPr>
        <p:txBody>
          <a:bodyPr wrap="square">
            <a:spAutoFit/>
          </a:bodyPr>
          <a:lstStyle/>
          <a:p>
            <a:pPr algn="ctr"/>
            <a:r>
              <a:rPr lang="ja-JP" altLang="en-US" b="0" i="0">
                <a:solidFill>
                  <a:srgbClr val="333333"/>
                </a:solidFill>
                <a:effectLst/>
                <a:latin typeface="Hiragino Kaku Gothic ProN" panose="020B0300000000000000" pitchFamily="34" charset="-128"/>
                <a:ea typeface="Hiragino Kaku Gothic ProN" panose="020B0300000000000000" pitchFamily="34" charset="-128"/>
              </a:rPr>
              <a:t>お電話、またはフォームよりお気軽にお問合せください。</a:t>
            </a:r>
            <a:endParaRPr lang="en-US" altLang="ja-JP" b="0" i="0" dirty="0">
              <a:solidFill>
                <a:srgbClr val="333333"/>
              </a:solidFill>
              <a:effectLst/>
              <a:latin typeface="Hiragino Kaku Gothic ProN" panose="020B0300000000000000" pitchFamily="34" charset="-128"/>
              <a:ea typeface="Hiragino Kaku Gothic ProN" panose="020B0300000000000000" pitchFamily="34" charset="-128"/>
            </a:endParaRPr>
          </a:p>
        </p:txBody>
      </p:sp>
      <p:sp>
        <p:nvSpPr>
          <p:cNvPr id="21" name="角丸四角形 20">
            <a:extLst>
              <a:ext uri="{FF2B5EF4-FFF2-40B4-BE49-F238E27FC236}">
                <a16:creationId xmlns:a16="http://schemas.microsoft.com/office/drawing/2014/main" id="{38F447D8-222A-04E7-9CFF-FF918618EC80}"/>
              </a:ext>
            </a:extLst>
          </p:cNvPr>
          <p:cNvSpPr/>
          <p:nvPr/>
        </p:nvSpPr>
        <p:spPr>
          <a:xfrm>
            <a:off x="6286493" y="3159401"/>
            <a:ext cx="3567364" cy="429584"/>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t>お問合せフォーム</a:t>
            </a:r>
          </a:p>
        </p:txBody>
      </p:sp>
      <p:sp>
        <p:nvSpPr>
          <p:cNvPr id="23" name="テキスト ボックス 22">
            <a:extLst>
              <a:ext uri="{FF2B5EF4-FFF2-40B4-BE49-F238E27FC236}">
                <a16:creationId xmlns:a16="http://schemas.microsoft.com/office/drawing/2014/main" id="{80FFD20E-8627-ABF4-E412-46B109B6FED5}"/>
              </a:ext>
            </a:extLst>
          </p:cNvPr>
          <p:cNvSpPr txBox="1"/>
          <p:nvPr/>
        </p:nvSpPr>
        <p:spPr>
          <a:xfrm>
            <a:off x="6244381" y="5625541"/>
            <a:ext cx="3982455" cy="369332"/>
          </a:xfrm>
          <a:prstGeom prst="rect">
            <a:avLst/>
          </a:prstGeom>
          <a:noFill/>
        </p:spPr>
        <p:txBody>
          <a:bodyPr wrap="square">
            <a:spAutoFit/>
          </a:bodyPr>
          <a:lstStyle/>
          <a:p>
            <a:r>
              <a:rPr lang="ja-JP" altLang="en-US"/>
              <a:t>https://www.meiki-corp.com/contact/</a:t>
            </a:r>
          </a:p>
        </p:txBody>
      </p:sp>
      <p:pic>
        <p:nvPicPr>
          <p:cNvPr id="25" name="図 24" descr="QR コード&#10;&#10;自動的に生成された説明">
            <a:extLst>
              <a:ext uri="{FF2B5EF4-FFF2-40B4-BE49-F238E27FC236}">
                <a16:creationId xmlns:a16="http://schemas.microsoft.com/office/drawing/2014/main" id="{4D135BE5-1ED7-77F3-917A-E7EBD291164C}"/>
              </a:ext>
            </a:extLst>
          </p:cNvPr>
          <p:cNvPicPr>
            <a:picLocks noChangeAspect="1"/>
          </p:cNvPicPr>
          <p:nvPr/>
        </p:nvPicPr>
        <p:blipFill>
          <a:blip r:embed="rId3"/>
          <a:stretch>
            <a:fillRect/>
          </a:stretch>
        </p:blipFill>
        <p:spPr>
          <a:xfrm>
            <a:off x="7146752" y="3994516"/>
            <a:ext cx="1614111" cy="1614111"/>
          </a:xfrm>
          <a:prstGeom prst="rect">
            <a:avLst/>
          </a:prstGeom>
        </p:spPr>
      </p:pic>
    </p:spTree>
    <p:extLst>
      <p:ext uri="{BB962C8B-B14F-4D97-AF65-F5344CB8AC3E}">
        <p14:creationId xmlns:p14="http://schemas.microsoft.com/office/powerpoint/2010/main" val="25663565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589</TotalTime>
  <Words>998</Words>
  <Application>Microsoft Macintosh PowerPoint</Application>
  <PresentationFormat>ユーザー設定</PresentationFormat>
  <Paragraphs>74</Paragraphs>
  <Slides>8</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8</vt:i4>
      </vt:variant>
    </vt:vector>
  </HeadingPairs>
  <TitlesOfParts>
    <vt:vector size="17" baseType="lpstr">
      <vt:lpstr>Hiragino Kaku Gothic ProN</vt:lpstr>
      <vt:lpstr>Hiragino Kaku Gothic ProN W3</vt:lpstr>
      <vt:lpstr>Hiragino Sans W4</vt:lpstr>
      <vt:lpstr>ヒラギノ角ゴ Pro W3</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Nakagawa Yoichi</dc:creator>
  <cp:lastModifiedBy>Nakagawa Yoichi</cp:lastModifiedBy>
  <cp:revision>10</cp:revision>
  <dcterms:created xsi:type="dcterms:W3CDTF">2023-06-04T07:36:45Z</dcterms:created>
  <dcterms:modified xsi:type="dcterms:W3CDTF">2023-06-06T06:20:03Z</dcterms:modified>
</cp:coreProperties>
</file>