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58" r:id="rId1"/>
  </p:sldMasterIdLst>
  <p:notesMasterIdLst>
    <p:notesMasterId r:id="rId23"/>
  </p:notesMasterIdLst>
  <p:handoutMasterIdLst>
    <p:handoutMasterId r:id="rId24"/>
  </p:handoutMasterIdLst>
  <p:sldIdLst>
    <p:sldId id="535" r:id="rId2"/>
    <p:sldId id="555" r:id="rId3"/>
    <p:sldId id="608" r:id="rId4"/>
    <p:sldId id="642" r:id="rId5"/>
    <p:sldId id="653" r:id="rId6"/>
    <p:sldId id="656" r:id="rId7"/>
    <p:sldId id="657" r:id="rId8"/>
    <p:sldId id="643" r:id="rId9"/>
    <p:sldId id="665" r:id="rId10"/>
    <p:sldId id="658" r:id="rId11"/>
    <p:sldId id="659" r:id="rId12"/>
    <p:sldId id="644" r:id="rId13"/>
    <p:sldId id="660" r:id="rId14"/>
    <p:sldId id="661" r:id="rId15"/>
    <p:sldId id="662" r:id="rId16"/>
    <p:sldId id="646" r:id="rId17"/>
    <p:sldId id="663" r:id="rId18"/>
    <p:sldId id="664" r:id="rId19"/>
    <p:sldId id="640" r:id="rId20"/>
    <p:sldId id="651" r:id="rId21"/>
    <p:sldId id="602" r:id="rId22"/>
  </p:sldIdLst>
  <p:sldSz cx="9906000" cy="6858000" type="A4"/>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1207">
          <p15:clr>
            <a:srgbClr val="A4A3A4"/>
          </p15:clr>
        </p15:guide>
        <p15:guide id="3" orient="horz" pos="3113">
          <p15:clr>
            <a:srgbClr val="A4A3A4"/>
          </p15:clr>
        </p15:guide>
        <p15:guide id="4" orient="horz" pos="3974">
          <p15:clr>
            <a:srgbClr val="A4A3A4"/>
          </p15:clr>
        </p15:guide>
        <p15:guide id="5" orient="horz" pos="386">
          <p15:clr>
            <a:srgbClr val="A4A3A4"/>
          </p15:clr>
        </p15:guide>
        <p15:guide id="6" pos="172">
          <p15:clr>
            <a:srgbClr val="A4A3A4"/>
          </p15:clr>
        </p15:guide>
        <p15:guide id="7" pos="6068">
          <p15:clr>
            <a:srgbClr val="A4A3A4"/>
          </p15:clr>
        </p15:guide>
        <p15:guide id="8" pos="3120">
          <p15:clr>
            <a:srgbClr val="A4A3A4"/>
          </p15:clr>
        </p15:guide>
        <p15:guide id="9" pos="2145">
          <p15:clr>
            <a:srgbClr val="A4A3A4"/>
          </p15:clr>
        </p15:guide>
        <p15:guide id="10" pos="4095">
          <p15:clr>
            <a:srgbClr val="A4A3A4"/>
          </p15:clr>
        </p15:guide>
      </p15:sldGuideLst>
    </p:ext>
    <p:ext uri="{2D200454-40CA-4A62-9FC3-DE9A4176ACB9}">
      <p15:notesGuideLst xmlns:p15="http://schemas.microsoft.com/office/powerpoint/2012/main">
        <p15:guide id="1" orient="horz" pos="3131">
          <p15:clr>
            <a:srgbClr val="A4A3A4"/>
          </p15:clr>
        </p15:guide>
        <p15:guide id="2" pos="214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0C0"/>
    <a:srgbClr val="BFE5FF"/>
    <a:srgbClr val="000000"/>
    <a:srgbClr val="92D050"/>
    <a:srgbClr val="FFCCCC"/>
    <a:srgbClr val="FFB5B5"/>
    <a:srgbClr val="7DBDE2"/>
    <a:srgbClr val="999999"/>
    <a:srgbClr val="FFC000"/>
    <a:srgbClr val="7CC0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スタイル (淡色)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E8034E78-7F5D-4C2E-B375-FC64B27BC917}" styleName="スタイル (濃色)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8EC20E35-A176-4012-BC5E-935CFFF8708E}" styleName="スタイル (中間)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E25E649-3F16-4E02-A733-19D2CDBF48F0}" styleName="中間スタイル 3 - アクセント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D7AC3CCA-C797-4891-BE02-D94E43425B78}" styleName="スタイル (中間)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4" d="100"/>
          <a:sy n="104" d="100"/>
        </p:scale>
        <p:origin x="1494" y="108"/>
      </p:cViewPr>
      <p:guideLst>
        <p:guide orient="horz" pos="2160"/>
        <p:guide orient="horz" pos="1207"/>
        <p:guide orient="horz" pos="3113"/>
        <p:guide orient="horz" pos="3974"/>
        <p:guide orient="horz" pos="386"/>
        <p:guide pos="172"/>
        <p:guide pos="6068"/>
        <p:guide pos="3120"/>
        <p:guide pos="2145"/>
        <p:guide pos="4095"/>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3131"/>
        <p:guide pos="2144"/>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787" cy="496967"/>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5838" y="0"/>
            <a:ext cx="2949787" cy="496967"/>
          </a:xfrm>
          <a:prstGeom prst="rect">
            <a:avLst/>
          </a:prstGeom>
        </p:spPr>
        <p:txBody>
          <a:bodyPr vert="horz" lIns="91440" tIns="45720" rIns="91440" bIns="45720" rtlCol="0"/>
          <a:lstStyle>
            <a:lvl1pPr algn="r">
              <a:defRPr sz="1200"/>
            </a:lvl1pPr>
          </a:lstStyle>
          <a:p>
            <a:fld id="{116CA9A1-49A5-4813-BE73-64411D697E83}" type="datetimeFigureOut">
              <a:rPr kumimoji="1" lang="ja-JP" altLang="en-US" smtClean="0"/>
              <a:pPr/>
              <a:t>2022/9/8</a:t>
            </a:fld>
            <a:endParaRPr kumimoji="1" lang="ja-JP" altLang="en-US"/>
          </a:p>
        </p:txBody>
      </p:sp>
      <p:sp>
        <p:nvSpPr>
          <p:cNvPr id="4" name="フッター プレースホルダー 3"/>
          <p:cNvSpPr>
            <a:spLocks noGrp="1"/>
          </p:cNvSpPr>
          <p:nvPr>
            <p:ph type="ftr" sz="quarter" idx="2"/>
          </p:nvPr>
        </p:nvSpPr>
        <p:spPr>
          <a:xfrm>
            <a:off x="0" y="9440646"/>
            <a:ext cx="2949787" cy="496967"/>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5838" y="9440646"/>
            <a:ext cx="2949787" cy="496967"/>
          </a:xfrm>
          <a:prstGeom prst="rect">
            <a:avLst/>
          </a:prstGeom>
        </p:spPr>
        <p:txBody>
          <a:bodyPr vert="horz" lIns="91440" tIns="45720" rIns="91440" bIns="45720" rtlCol="0" anchor="b"/>
          <a:lstStyle>
            <a:lvl1pPr algn="r">
              <a:defRPr sz="1200"/>
            </a:lvl1pPr>
          </a:lstStyle>
          <a:p>
            <a:fld id="{AA2E35D2-4F1F-4BDF-88EC-2B2C6B449510}" type="slidenum">
              <a:rPr kumimoji="1" lang="ja-JP" altLang="en-US" smtClean="0"/>
              <a:pPr/>
              <a:t>‹#›</a:t>
            </a:fld>
            <a:endParaRPr kumimoji="1" lang="ja-JP" altLang="en-US"/>
          </a:p>
        </p:txBody>
      </p:sp>
    </p:spTree>
    <p:extLst>
      <p:ext uri="{BB962C8B-B14F-4D97-AF65-F5344CB8AC3E}">
        <p14:creationId xmlns:p14="http://schemas.microsoft.com/office/powerpoint/2010/main" val="205014988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787" cy="496967"/>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8" y="0"/>
            <a:ext cx="2949787" cy="496967"/>
          </a:xfrm>
          <a:prstGeom prst="rect">
            <a:avLst/>
          </a:prstGeom>
        </p:spPr>
        <p:txBody>
          <a:bodyPr vert="horz" lIns="91440" tIns="45720" rIns="91440" bIns="45720" rtlCol="0"/>
          <a:lstStyle>
            <a:lvl1pPr algn="r">
              <a:defRPr sz="1200"/>
            </a:lvl1pPr>
          </a:lstStyle>
          <a:p>
            <a:fld id="{BB218005-AB2E-4230-9CBF-EC876F8C3946}" type="datetimeFigureOut">
              <a:rPr kumimoji="1" lang="ja-JP" altLang="en-US" smtClean="0"/>
              <a:pPr/>
              <a:t>2022/9/8</a:t>
            </a:fld>
            <a:endParaRPr kumimoji="1" lang="ja-JP" altLang="en-US"/>
          </a:p>
        </p:txBody>
      </p:sp>
      <p:sp>
        <p:nvSpPr>
          <p:cNvPr id="4" name="スライド イメージ プレースホルダー 3"/>
          <p:cNvSpPr>
            <a:spLocks noGrp="1" noRot="1" noChangeAspect="1"/>
          </p:cNvSpPr>
          <p:nvPr>
            <p:ph type="sldImg" idx="2"/>
          </p:nvPr>
        </p:nvSpPr>
        <p:spPr>
          <a:xfrm>
            <a:off x="712788" y="746125"/>
            <a:ext cx="5381625" cy="3725863"/>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0720" y="4721186"/>
            <a:ext cx="5445760" cy="4472702"/>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646"/>
            <a:ext cx="2949787" cy="49696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8" y="9440646"/>
            <a:ext cx="2949787" cy="496967"/>
          </a:xfrm>
          <a:prstGeom prst="rect">
            <a:avLst/>
          </a:prstGeom>
        </p:spPr>
        <p:txBody>
          <a:bodyPr vert="horz" lIns="91440" tIns="45720" rIns="91440" bIns="45720" rtlCol="0" anchor="b"/>
          <a:lstStyle>
            <a:lvl1pPr algn="r">
              <a:defRPr sz="1200"/>
            </a:lvl1pPr>
          </a:lstStyle>
          <a:p>
            <a:fld id="{AF6E3972-898B-454C-95F2-E930BA80A49A}" type="slidenum">
              <a:rPr kumimoji="1" lang="ja-JP" altLang="en-US" smtClean="0"/>
              <a:pPr/>
              <a:t>‹#›</a:t>
            </a:fld>
            <a:endParaRPr kumimoji="1" lang="ja-JP" altLang="en-US"/>
          </a:p>
        </p:txBody>
      </p:sp>
    </p:spTree>
    <p:extLst>
      <p:ext uri="{BB962C8B-B14F-4D97-AF65-F5344CB8AC3E}">
        <p14:creationId xmlns:p14="http://schemas.microsoft.com/office/powerpoint/2010/main" val="2160730346"/>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712788" y="746125"/>
            <a:ext cx="5381625" cy="3725863"/>
          </a:xfrm>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fld id="{AF6E3972-898B-454C-95F2-E930BA80A49A}" type="slidenum">
              <a:rPr kumimoji="1" lang="ja-JP" altLang="en-US" smtClean="0"/>
              <a:pPr/>
              <a:t>1</a:t>
            </a:fld>
            <a:endParaRPr kumimoji="1" lang="ja-JP"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712788" y="746125"/>
            <a:ext cx="5381625" cy="3725863"/>
          </a:xfrm>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fld id="{AF6E3972-898B-454C-95F2-E930BA80A49A}" type="slidenum">
              <a:rPr kumimoji="1" lang="ja-JP" altLang="en-US" smtClean="0"/>
              <a:pPr/>
              <a:t>10</a:t>
            </a:fld>
            <a:endParaRPr kumimoji="1" lang="ja-JP" altLang="en-US"/>
          </a:p>
        </p:txBody>
      </p:sp>
    </p:spTree>
    <p:extLst>
      <p:ext uri="{BB962C8B-B14F-4D97-AF65-F5344CB8AC3E}">
        <p14:creationId xmlns:p14="http://schemas.microsoft.com/office/powerpoint/2010/main" val="34954482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712788" y="746125"/>
            <a:ext cx="5381625" cy="3725863"/>
          </a:xfrm>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fld id="{AF6E3972-898B-454C-95F2-E930BA80A49A}" type="slidenum">
              <a:rPr kumimoji="1" lang="ja-JP" altLang="en-US" smtClean="0"/>
              <a:pPr/>
              <a:t>11</a:t>
            </a:fld>
            <a:endParaRPr kumimoji="1" lang="ja-JP" altLang="en-US"/>
          </a:p>
        </p:txBody>
      </p:sp>
    </p:spTree>
    <p:extLst>
      <p:ext uri="{BB962C8B-B14F-4D97-AF65-F5344CB8AC3E}">
        <p14:creationId xmlns:p14="http://schemas.microsoft.com/office/powerpoint/2010/main" val="28477112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712788" y="746125"/>
            <a:ext cx="5381625" cy="3725863"/>
          </a:xfrm>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fld id="{AF6E3972-898B-454C-95F2-E930BA80A49A}" type="slidenum">
              <a:rPr kumimoji="1" lang="ja-JP" altLang="en-US" smtClean="0"/>
              <a:pPr/>
              <a:t>12</a:t>
            </a:fld>
            <a:endParaRPr kumimoji="1" lang="ja-JP" altLang="en-US"/>
          </a:p>
        </p:txBody>
      </p:sp>
    </p:spTree>
    <p:extLst>
      <p:ext uri="{BB962C8B-B14F-4D97-AF65-F5344CB8AC3E}">
        <p14:creationId xmlns:p14="http://schemas.microsoft.com/office/powerpoint/2010/main" val="16725423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712788" y="746125"/>
            <a:ext cx="5381625" cy="3725863"/>
          </a:xfrm>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fld id="{AF6E3972-898B-454C-95F2-E930BA80A49A}" type="slidenum">
              <a:rPr kumimoji="1" lang="ja-JP" altLang="en-US" smtClean="0"/>
              <a:pPr/>
              <a:t>13</a:t>
            </a:fld>
            <a:endParaRPr kumimoji="1" lang="ja-JP" altLang="en-US"/>
          </a:p>
        </p:txBody>
      </p:sp>
    </p:spTree>
    <p:extLst>
      <p:ext uri="{BB962C8B-B14F-4D97-AF65-F5344CB8AC3E}">
        <p14:creationId xmlns:p14="http://schemas.microsoft.com/office/powerpoint/2010/main" val="31387698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712788" y="746125"/>
            <a:ext cx="5381625" cy="3725863"/>
          </a:xfrm>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fld id="{AF6E3972-898B-454C-95F2-E930BA80A49A}" type="slidenum">
              <a:rPr kumimoji="1" lang="ja-JP" altLang="en-US" smtClean="0"/>
              <a:pPr/>
              <a:t>14</a:t>
            </a:fld>
            <a:endParaRPr kumimoji="1" lang="ja-JP" altLang="en-US"/>
          </a:p>
        </p:txBody>
      </p:sp>
    </p:spTree>
    <p:extLst>
      <p:ext uri="{BB962C8B-B14F-4D97-AF65-F5344CB8AC3E}">
        <p14:creationId xmlns:p14="http://schemas.microsoft.com/office/powerpoint/2010/main" val="24510073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712788" y="746125"/>
            <a:ext cx="5381625" cy="3725863"/>
          </a:xfrm>
        </p:spPr>
      </p:sp>
      <p:sp>
        <p:nvSpPr>
          <p:cNvPr id="3" name="ノート プレースホルダ 2"/>
          <p:cNvSpPr>
            <a:spLocks noGrp="1"/>
          </p:cNvSpPr>
          <p:nvPr>
            <p:ph type="body" idx="1"/>
          </p:nvPr>
        </p:nvSpPr>
        <p:spPr/>
        <p:txBody>
          <a:bodyPr>
            <a:normAutofit/>
          </a:bodyPr>
          <a:lstStyle/>
          <a:p>
            <a:endParaRPr kumimoji="1" lang="ja-JP" altLang="en-US" dirty="0"/>
          </a:p>
        </p:txBody>
      </p:sp>
      <p:sp>
        <p:nvSpPr>
          <p:cNvPr id="4" name="スライド番号プレースホルダ 3"/>
          <p:cNvSpPr>
            <a:spLocks noGrp="1"/>
          </p:cNvSpPr>
          <p:nvPr>
            <p:ph type="sldNum" sz="quarter" idx="10"/>
          </p:nvPr>
        </p:nvSpPr>
        <p:spPr/>
        <p:txBody>
          <a:bodyPr/>
          <a:lstStyle/>
          <a:p>
            <a:fld id="{AF6E3972-898B-454C-95F2-E930BA80A49A}" type="slidenum">
              <a:rPr kumimoji="1" lang="ja-JP" altLang="en-US" smtClean="0"/>
              <a:pPr/>
              <a:t>15</a:t>
            </a:fld>
            <a:endParaRPr kumimoji="1" lang="ja-JP" altLang="en-US"/>
          </a:p>
        </p:txBody>
      </p:sp>
    </p:spTree>
    <p:extLst>
      <p:ext uri="{BB962C8B-B14F-4D97-AF65-F5344CB8AC3E}">
        <p14:creationId xmlns:p14="http://schemas.microsoft.com/office/powerpoint/2010/main" val="19695794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712788" y="746125"/>
            <a:ext cx="5381625" cy="3725863"/>
          </a:xfrm>
        </p:spPr>
      </p:sp>
      <p:sp>
        <p:nvSpPr>
          <p:cNvPr id="3" name="ノート プレースホルダ 2"/>
          <p:cNvSpPr>
            <a:spLocks noGrp="1"/>
          </p:cNvSpPr>
          <p:nvPr>
            <p:ph type="body" idx="1"/>
          </p:nvPr>
        </p:nvSpPr>
        <p:spPr/>
        <p:txBody>
          <a:bodyPr>
            <a:normAutofit/>
          </a:bodyPr>
          <a:lstStyle/>
          <a:p>
            <a:endParaRPr kumimoji="1" lang="ja-JP" altLang="en-US" dirty="0"/>
          </a:p>
        </p:txBody>
      </p:sp>
      <p:sp>
        <p:nvSpPr>
          <p:cNvPr id="4" name="スライド番号プレースホルダ 3"/>
          <p:cNvSpPr>
            <a:spLocks noGrp="1"/>
          </p:cNvSpPr>
          <p:nvPr>
            <p:ph type="sldNum" sz="quarter" idx="10"/>
          </p:nvPr>
        </p:nvSpPr>
        <p:spPr/>
        <p:txBody>
          <a:bodyPr/>
          <a:lstStyle/>
          <a:p>
            <a:fld id="{AF6E3972-898B-454C-95F2-E930BA80A49A}" type="slidenum">
              <a:rPr kumimoji="1" lang="ja-JP" altLang="en-US" smtClean="0"/>
              <a:pPr/>
              <a:t>16</a:t>
            </a:fld>
            <a:endParaRPr kumimoji="1" lang="ja-JP" altLang="en-US"/>
          </a:p>
        </p:txBody>
      </p:sp>
    </p:spTree>
    <p:extLst>
      <p:ext uri="{BB962C8B-B14F-4D97-AF65-F5344CB8AC3E}">
        <p14:creationId xmlns:p14="http://schemas.microsoft.com/office/powerpoint/2010/main" val="23156805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712788" y="746125"/>
            <a:ext cx="5381625" cy="3725863"/>
          </a:xfrm>
        </p:spPr>
      </p:sp>
      <p:sp>
        <p:nvSpPr>
          <p:cNvPr id="3" name="ノート プレースホルダ 2"/>
          <p:cNvSpPr>
            <a:spLocks noGrp="1"/>
          </p:cNvSpPr>
          <p:nvPr>
            <p:ph type="body" idx="1"/>
          </p:nvPr>
        </p:nvSpPr>
        <p:spPr/>
        <p:txBody>
          <a:bodyPr>
            <a:normAutofit/>
          </a:bodyPr>
          <a:lstStyle/>
          <a:p>
            <a:endParaRPr kumimoji="1" lang="ja-JP" altLang="en-US" dirty="0"/>
          </a:p>
        </p:txBody>
      </p:sp>
      <p:sp>
        <p:nvSpPr>
          <p:cNvPr id="4" name="スライド番号プレースホルダ 3"/>
          <p:cNvSpPr>
            <a:spLocks noGrp="1"/>
          </p:cNvSpPr>
          <p:nvPr>
            <p:ph type="sldNum" sz="quarter" idx="10"/>
          </p:nvPr>
        </p:nvSpPr>
        <p:spPr/>
        <p:txBody>
          <a:bodyPr/>
          <a:lstStyle/>
          <a:p>
            <a:fld id="{AF6E3972-898B-454C-95F2-E930BA80A49A}" type="slidenum">
              <a:rPr kumimoji="1" lang="ja-JP" altLang="en-US" smtClean="0"/>
              <a:pPr/>
              <a:t>17</a:t>
            </a:fld>
            <a:endParaRPr kumimoji="1" lang="ja-JP" altLang="en-US"/>
          </a:p>
        </p:txBody>
      </p:sp>
    </p:spTree>
    <p:extLst>
      <p:ext uri="{BB962C8B-B14F-4D97-AF65-F5344CB8AC3E}">
        <p14:creationId xmlns:p14="http://schemas.microsoft.com/office/powerpoint/2010/main" val="30610280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712788" y="746125"/>
            <a:ext cx="5381625" cy="3725863"/>
          </a:xfrm>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fld id="{AF6E3972-898B-454C-95F2-E930BA80A49A}" type="slidenum">
              <a:rPr kumimoji="1" lang="ja-JP" altLang="en-US" smtClean="0"/>
              <a:pPr/>
              <a:t>18</a:t>
            </a:fld>
            <a:endParaRPr kumimoji="1" lang="ja-JP" altLang="en-US"/>
          </a:p>
        </p:txBody>
      </p:sp>
    </p:spTree>
    <p:extLst>
      <p:ext uri="{BB962C8B-B14F-4D97-AF65-F5344CB8AC3E}">
        <p14:creationId xmlns:p14="http://schemas.microsoft.com/office/powerpoint/2010/main" val="39717659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712788" y="746125"/>
            <a:ext cx="5381625" cy="3725863"/>
          </a:xfrm>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fld id="{AF6E3972-898B-454C-95F2-E930BA80A49A}" type="slidenum">
              <a:rPr kumimoji="1" lang="ja-JP" altLang="en-US" smtClean="0"/>
              <a:pPr/>
              <a:t>19</a:t>
            </a:fld>
            <a:endParaRPr kumimoji="1" lang="ja-JP" altLang="en-US"/>
          </a:p>
        </p:txBody>
      </p:sp>
    </p:spTree>
    <p:extLst>
      <p:ext uri="{BB962C8B-B14F-4D97-AF65-F5344CB8AC3E}">
        <p14:creationId xmlns:p14="http://schemas.microsoft.com/office/powerpoint/2010/main" val="18256420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712788" y="746125"/>
            <a:ext cx="5381625" cy="3725863"/>
          </a:xfrm>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fld id="{AF6E3972-898B-454C-95F2-E930BA80A49A}" type="slidenum">
              <a:rPr kumimoji="1" lang="ja-JP" altLang="en-US" smtClean="0"/>
              <a:pPr/>
              <a:t>2</a:t>
            </a:fld>
            <a:endParaRPr kumimoji="1" lang="ja-JP" altLang="en-US"/>
          </a:p>
        </p:txBody>
      </p:sp>
    </p:spTree>
    <p:extLst>
      <p:ext uri="{BB962C8B-B14F-4D97-AF65-F5344CB8AC3E}">
        <p14:creationId xmlns:p14="http://schemas.microsoft.com/office/powerpoint/2010/main" val="37119895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712788" y="746125"/>
            <a:ext cx="5381625" cy="3725863"/>
          </a:xfrm>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fld id="{AF6E3972-898B-454C-95F2-E930BA80A49A}" type="slidenum">
              <a:rPr kumimoji="1" lang="ja-JP" altLang="en-US" smtClean="0"/>
              <a:pPr/>
              <a:t>20</a:t>
            </a:fld>
            <a:endParaRPr kumimoji="1" lang="ja-JP" altLang="en-US"/>
          </a:p>
        </p:txBody>
      </p:sp>
    </p:spTree>
    <p:extLst>
      <p:ext uri="{BB962C8B-B14F-4D97-AF65-F5344CB8AC3E}">
        <p14:creationId xmlns:p14="http://schemas.microsoft.com/office/powerpoint/2010/main" val="18256420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712788" y="746125"/>
            <a:ext cx="5381625" cy="3725863"/>
          </a:xfrm>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fld id="{AF6E3972-898B-454C-95F2-E930BA80A49A}" type="slidenum">
              <a:rPr kumimoji="1" lang="ja-JP" altLang="en-US" smtClean="0"/>
              <a:pPr/>
              <a:t>3</a:t>
            </a:fld>
            <a:endParaRPr kumimoji="1" lang="ja-JP" altLang="en-US"/>
          </a:p>
        </p:txBody>
      </p:sp>
    </p:spTree>
    <p:extLst>
      <p:ext uri="{BB962C8B-B14F-4D97-AF65-F5344CB8AC3E}">
        <p14:creationId xmlns:p14="http://schemas.microsoft.com/office/powerpoint/2010/main" val="30292684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712788" y="746125"/>
            <a:ext cx="5381625" cy="3725863"/>
          </a:xfrm>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fld id="{AF6E3972-898B-454C-95F2-E930BA80A49A}" type="slidenum">
              <a:rPr kumimoji="1" lang="ja-JP" altLang="en-US" smtClean="0"/>
              <a:pPr/>
              <a:t>4</a:t>
            </a:fld>
            <a:endParaRPr kumimoji="1" lang="ja-JP" altLang="en-US"/>
          </a:p>
        </p:txBody>
      </p:sp>
    </p:spTree>
    <p:extLst>
      <p:ext uri="{BB962C8B-B14F-4D97-AF65-F5344CB8AC3E}">
        <p14:creationId xmlns:p14="http://schemas.microsoft.com/office/powerpoint/2010/main" val="21921141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712788" y="746125"/>
            <a:ext cx="5381625" cy="3725863"/>
          </a:xfrm>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fld id="{AF6E3972-898B-454C-95F2-E930BA80A49A}" type="slidenum">
              <a:rPr kumimoji="1" lang="ja-JP" altLang="en-US" smtClean="0"/>
              <a:pPr/>
              <a:t>5</a:t>
            </a:fld>
            <a:endParaRPr kumimoji="1" lang="ja-JP" altLang="en-US"/>
          </a:p>
        </p:txBody>
      </p:sp>
    </p:spTree>
    <p:extLst>
      <p:ext uri="{BB962C8B-B14F-4D97-AF65-F5344CB8AC3E}">
        <p14:creationId xmlns:p14="http://schemas.microsoft.com/office/powerpoint/2010/main" val="5448618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712788" y="746125"/>
            <a:ext cx="5381625" cy="3725863"/>
          </a:xfrm>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fld id="{AF6E3972-898B-454C-95F2-E930BA80A49A}" type="slidenum">
              <a:rPr kumimoji="1" lang="ja-JP" altLang="en-US" smtClean="0"/>
              <a:pPr/>
              <a:t>6</a:t>
            </a:fld>
            <a:endParaRPr kumimoji="1" lang="ja-JP" altLang="en-US"/>
          </a:p>
        </p:txBody>
      </p:sp>
    </p:spTree>
    <p:extLst>
      <p:ext uri="{BB962C8B-B14F-4D97-AF65-F5344CB8AC3E}">
        <p14:creationId xmlns:p14="http://schemas.microsoft.com/office/powerpoint/2010/main" val="13165639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712788" y="746125"/>
            <a:ext cx="5381625" cy="3725863"/>
          </a:xfrm>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fld id="{AF6E3972-898B-454C-95F2-E930BA80A49A}" type="slidenum">
              <a:rPr kumimoji="1" lang="ja-JP" altLang="en-US" smtClean="0"/>
              <a:pPr/>
              <a:t>7</a:t>
            </a:fld>
            <a:endParaRPr kumimoji="1" lang="ja-JP" altLang="en-US"/>
          </a:p>
        </p:txBody>
      </p:sp>
    </p:spTree>
    <p:extLst>
      <p:ext uri="{BB962C8B-B14F-4D97-AF65-F5344CB8AC3E}">
        <p14:creationId xmlns:p14="http://schemas.microsoft.com/office/powerpoint/2010/main" val="10095271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712788" y="746125"/>
            <a:ext cx="5381625" cy="3725863"/>
          </a:xfrm>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fld id="{AF6E3972-898B-454C-95F2-E930BA80A49A}" type="slidenum">
              <a:rPr kumimoji="1" lang="ja-JP" altLang="en-US" smtClean="0"/>
              <a:pPr/>
              <a:t>8</a:t>
            </a:fld>
            <a:endParaRPr kumimoji="1" lang="ja-JP" altLang="en-US"/>
          </a:p>
        </p:txBody>
      </p:sp>
    </p:spTree>
    <p:extLst>
      <p:ext uri="{BB962C8B-B14F-4D97-AF65-F5344CB8AC3E}">
        <p14:creationId xmlns:p14="http://schemas.microsoft.com/office/powerpoint/2010/main" val="32674923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712788" y="746125"/>
            <a:ext cx="5381625" cy="3725863"/>
          </a:xfrm>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fld id="{AF6E3972-898B-454C-95F2-E930BA80A49A}" type="slidenum">
              <a:rPr kumimoji="1" lang="ja-JP" altLang="en-US" smtClean="0"/>
              <a:pPr/>
              <a:t>9</a:t>
            </a:fld>
            <a:endParaRPr kumimoji="1" lang="ja-JP" altLang="en-US"/>
          </a:p>
        </p:txBody>
      </p:sp>
    </p:spTree>
    <p:extLst>
      <p:ext uri="{BB962C8B-B14F-4D97-AF65-F5344CB8AC3E}">
        <p14:creationId xmlns:p14="http://schemas.microsoft.com/office/powerpoint/2010/main" val="40500394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ユーザー設定レイアウト">
    <p:spTree>
      <p:nvGrpSpPr>
        <p:cNvPr id="1" name=""/>
        <p:cNvGrpSpPr/>
        <p:nvPr/>
      </p:nvGrpSpPr>
      <p:grpSpPr>
        <a:xfrm>
          <a:off x="0" y="0"/>
          <a:ext cx="0" cy="0"/>
          <a:chOff x="0" y="0"/>
          <a:chExt cx="0" cy="0"/>
        </a:xfrm>
      </p:grpSpPr>
      <p:sp>
        <p:nvSpPr>
          <p:cNvPr id="5" name="スライド番号プレースホルダ 7"/>
          <p:cNvSpPr>
            <a:spLocks noGrp="1"/>
          </p:cNvSpPr>
          <p:nvPr>
            <p:ph type="sldNum" sz="quarter" idx="4"/>
          </p:nvPr>
        </p:nvSpPr>
        <p:spPr>
          <a:xfrm>
            <a:off x="7321549" y="224645"/>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2AB503-595C-4BF1-937B-F54428E080FD}" type="slidenum">
              <a:rPr kumimoji="1" lang="ja-JP" altLang="en-US" smtClean="0"/>
              <a:pPr/>
              <a: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ユーザー設定レイアウト">
    <p:spTree>
      <p:nvGrpSpPr>
        <p:cNvPr id="1" name=""/>
        <p:cNvGrpSpPr/>
        <p:nvPr/>
      </p:nvGrpSpPr>
      <p:grpSpPr>
        <a:xfrm>
          <a:off x="0" y="0"/>
          <a:ext cx="0" cy="0"/>
          <a:chOff x="0" y="0"/>
          <a:chExt cx="0" cy="0"/>
        </a:xfrm>
      </p:grpSpPr>
      <p:cxnSp>
        <p:nvCxnSpPr>
          <p:cNvPr id="6" name="直線コネクタ 5"/>
          <p:cNvCxnSpPr/>
          <p:nvPr userDrawn="1"/>
        </p:nvCxnSpPr>
        <p:spPr>
          <a:xfrm>
            <a:off x="776289" y="3418114"/>
            <a:ext cx="8282517" cy="0"/>
          </a:xfrm>
          <a:prstGeom prst="line">
            <a:avLst/>
          </a:prstGeom>
          <a:ln w="9525">
            <a:solidFill>
              <a:schemeClr val="accent6">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5" name="スライド番号プレースホルダ 7"/>
          <p:cNvSpPr>
            <a:spLocks noGrp="1"/>
          </p:cNvSpPr>
          <p:nvPr>
            <p:ph type="sldNum" sz="quarter" idx="4"/>
          </p:nvPr>
        </p:nvSpPr>
        <p:spPr>
          <a:xfrm>
            <a:off x="7321549" y="224645"/>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2AB503-595C-4BF1-937B-F54428E080FD}" type="slidenum">
              <a:rPr kumimoji="1" lang="ja-JP" altLang="en-US" smtClean="0"/>
              <a:pPr/>
              <a:t>‹#›</a:t>
            </a:fld>
            <a:endParaRPr kumimoji="1" lang="ja-JP" altLang="en-US"/>
          </a:p>
        </p:txBody>
      </p:sp>
      <p:pic>
        <p:nvPicPr>
          <p:cNvPr id="4" name="図 3" descr="AT.jpg"/>
          <p:cNvPicPr>
            <a:picLocks noChangeAspect="1"/>
          </p:cNvPicPr>
          <p:nvPr userDrawn="1"/>
        </p:nvPicPr>
        <p:blipFill>
          <a:blip r:embed="rId2"/>
          <a:stretch>
            <a:fillRect/>
          </a:stretch>
        </p:blipFill>
        <p:spPr>
          <a:xfrm>
            <a:off x="8020720" y="6381348"/>
            <a:ext cx="1612800" cy="18000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ユーザー設定レイアウト">
    <p:spTree>
      <p:nvGrpSpPr>
        <p:cNvPr id="1" name=""/>
        <p:cNvGrpSpPr/>
        <p:nvPr/>
      </p:nvGrpSpPr>
      <p:grpSpPr>
        <a:xfrm>
          <a:off x="0" y="0"/>
          <a:ext cx="0" cy="0"/>
          <a:chOff x="0" y="0"/>
          <a:chExt cx="0" cy="0"/>
        </a:xfrm>
      </p:grpSpPr>
      <p:sp>
        <p:nvSpPr>
          <p:cNvPr id="3" name="スライド番号プレースホルダ 2"/>
          <p:cNvSpPr>
            <a:spLocks noGrp="1"/>
          </p:cNvSpPr>
          <p:nvPr>
            <p:ph type="sldNum" sz="quarter" idx="10"/>
          </p:nvPr>
        </p:nvSpPr>
        <p:spPr/>
        <p:txBody>
          <a:bodyPr/>
          <a:lstStyle/>
          <a:p>
            <a:fld id="{742AB503-595C-4BF1-937B-F54428E080FD}" type="slidenum">
              <a:rPr kumimoji="1" lang="ja-JP" altLang="en-US" smtClean="0"/>
              <a:pPr/>
              <a: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pic>
        <p:nvPicPr>
          <p:cNvPr id="8" name="図 7" descr="AT.jpg"/>
          <p:cNvPicPr>
            <a:picLocks noChangeAspect="1"/>
          </p:cNvPicPr>
          <p:nvPr userDrawn="1"/>
        </p:nvPicPr>
        <p:blipFill>
          <a:blip r:embed="rId2"/>
          <a:stretch>
            <a:fillRect/>
          </a:stretch>
        </p:blipFill>
        <p:spPr>
          <a:xfrm>
            <a:off x="8020720" y="6381348"/>
            <a:ext cx="1612800" cy="180000"/>
          </a:xfrm>
          <a:prstGeom prst="rect">
            <a:avLst/>
          </a:prstGeom>
        </p:spPr>
      </p:pic>
      <p:sp>
        <p:nvSpPr>
          <p:cNvPr id="9" name="スライド番号プレースホルダ 7"/>
          <p:cNvSpPr>
            <a:spLocks noGrp="1"/>
          </p:cNvSpPr>
          <p:nvPr>
            <p:ph type="sldNum" sz="quarter" idx="4"/>
          </p:nvPr>
        </p:nvSpPr>
        <p:spPr>
          <a:xfrm>
            <a:off x="7321549" y="224645"/>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2AB503-595C-4BF1-937B-F54428E080FD}" type="slidenum">
              <a:rPr kumimoji="1" lang="ja-JP" altLang="en-US" smtClean="0"/>
              <a:pPr/>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コンテンツ">
    <p:spTree>
      <p:nvGrpSpPr>
        <p:cNvPr id="1" name=""/>
        <p:cNvGrpSpPr/>
        <p:nvPr/>
      </p:nvGrpSpPr>
      <p:grpSpPr>
        <a:xfrm>
          <a:off x="0" y="0"/>
          <a:ext cx="0" cy="0"/>
          <a:chOff x="0" y="0"/>
          <a:chExt cx="0" cy="0"/>
        </a:xfrm>
      </p:grpSpPr>
      <p:pic>
        <p:nvPicPr>
          <p:cNvPr id="4" name="図 3" descr="カレンダー&#10;&#10;自動的に生成された説明">
            <a:extLst>
              <a:ext uri="{FF2B5EF4-FFF2-40B4-BE49-F238E27FC236}">
                <a16:creationId xmlns:a16="http://schemas.microsoft.com/office/drawing/2014/main" id="{76E606C8-8862-752B-8F3D-F4FBFD772D89}"/>
              </a:ext>
            </a:extLst>
          </p:cNvPr>
          <p:cNvPicPr>
            <a:picLocks noChangeAspect="1"/>
          </p:cNvPicPr>
          <p:nvPr userDrawn="1"/>
        </p:nvPicPr>
        <p:blipFill rotWithShape="1">
          <a:blip r:embed="rId2"/>
          <a:srcRect l="26125" t="5228" r="69782" b="80138"/>
          <a:stretch/>
        </p:blipFill>
        <p:spPr>
          <a:xfrm>
            <a:off x="273051" y="216649"/>
            <a:ext cx="386434" cy="345325"/>
          </a:xfrm>
          <a:prstGeom prst="rect">
            <a:avLst/>
          </a:prstGeom>
        </p:spPr>
      </p:pic>
      <p:cxnSp>
        <p:nvCxnSpPr>
          <p:cNvPr id="9" name="直線コネクタ 8"/>
          <p:cNvCxnSpPr/>
          <p:nvPr userDrawn="1"/>
        </p:nvCxnSpPr>
        <p:spPr>
          <a:xfrm>
            <a:off x="261876" y="595288"/>
            <a:ext cx="9360000" cy="0"/>
          </a:xfrm>
          <a:prstGeom prst="line">
            <a:avLst/>
          </a:prstGeom>
          <a:ln w="9525">
            <a:solidFill>
              <a:schemeClr val="accent6">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13" name="スライド番号プレースホルダ 7"/>
          <p:cNvSpPr>
            <a:spLocks noGrp="1"/>
          </p:cNvSpPr>
          <p:nvPr>
            <p:ph type="sldNum" sz="quarter" idx="4"/>
          </p:nvPr>
        </p:nvSpPr>
        <p:spPr>
          <a:xfrm>
            <a:off x="7321549" y="224645"/>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2AB503-595C-4BF1-937B-F54428E080FD}" type="slidenum">
              <a:rPr kumimoji="1" lang="ja-JP" altLang="en-US" smtClean="0"/>
              <a:pPr/>
              <a:t>‹#›</a:t>
            </a:fld>
            <a:endParaRPr kumimoji="1" lang="ja-JP" altLang="en-US"/>
          </a:p>
        </p:txBody>
      </p:sp>
      <p:cxnSp>
        <p:nvCxnSpPr>
          <p:cNvPr id="14" name="直線コネクタ 13"/>
          <p:cNvCxnSpPr/>
          <p:nvPr userDrawn="1"/>
        </p:nvCxnSpPr>
        <p:spPr>
          <a:xfrm>
            <a:off x="261876" y="6296025"/>
            <a:ext cx="9360000" cy="0"/>
          </a:xfrm>
          <a:prstGeom prst="line">
            <a:avLst/>
          </a:prstGeom>
          <a:ln w="9525">
            <a:solidFill>
              <a:schemeClr val="accent6">
                <a:lumMod val="65000"/>
                <a:lumOff val="35000"/>
              </a:schemeClr>
            </a:solidFill>
          </a:ln>
        </p:spPr>
        <p:style>
          <a:lnRef idx="1">
            <a:schemeClr val="accent1"/>
          </a:lnRef>
          <a:fillRef idx="0">
            <a:schemeClr val="accent1"/>
          </a:fillRef>
          <a:effectRef idx="0">
            <a:schemeClr val="accent1"/>
          </a:effectRef>
          <a:fontRef idx="minor">
            <a:schemeClr val="tx1"/>
          </a:fontRef>
        </p:style>
      </p:cxnSp>
      <p:pic>
        <p:nvPicPr>
          <p:cNvPr id="15" name="図 14" descr="AT.jpg"/>
          <p:cNvPicPr>
            <a:picLocks noChangeAspect="1"/>
          </p:cNvPicPr>
          <p:nvPr userDrawn="1"/>
        </p:nvPicPr>
        <p:blipFill>
          <a:blip r:embed="rId3"/>
          <a:stretch>
            <a:fillRect/>
          </a:stretch>
        </p:blipFill>
        <p:spPr>
          <a:xfrm>
            <a:off x="8020720" y="6381348"/>
            <a:ext cx="1612800" cy="180000"/>
          </a:xfrm>
          <a:prstGeom prst="rect">
            <a:avLst/>
          </a:prstGeom>
        </p:spPr>
      </p:pic>
      <p:sp>
        <p:nvSpPr>
          <p:cNvPr id="2" name="テキスト ボックス 1">
            <a:extLst>
              <a:ext uri="{FF2B5EF4-FFF2-40B4-BE49-F238E27FC236}">
                <a16:creationId xmlns:a16="http://schemas.microsoft.com/office/drawing/2014/main" id="{17CEA481-FA06-47FC-9C73-31B42013845D}"/>
              </a:ext>
            </a:extLst>
          </p:cNvPr>
          <p:cNvSpPr txBox="1"/>
          <p:nvPr userDrawn="1"/>
        </p:nvSpPr>
        <p:spPr>
          <a:xfrm>
            <a:off x="3456534" y="6430542"/>
            <a:ext cx="2970685" cy="261610"/>
          </a:xfrm>
          <a:prstGeom prst="rect">
            <a:avLst/>
          </a:prstGeom>
        </p:spPr>
        <p:txBody>
          <a:bodyPr wrap="none" rtlCol="0" anchor="ctr">
            <a:spAutoFit/>
          </a:bodyPr>
          <a:lstStyle/>
          <a:p>
            <a:pPr marL="0" marR="0" indent="0" algn="ctr" defTabSz="914400" rtl="0" eaLnBrk="1" fontAlgn="auto" latinLnBrk="0" hangingPunct="1">
              <a:lnSpc>
                <a:spcPct val="100000"/>
              </a:lnSpc>
              <a:spcBef>
                <a:spcPts val="300"/>
              </a:spcBef>
              <a:spcAft>
                <a:spcPts val="0"/>
              </a:spcAft>
              <a:buClrTx/>
              <a:buSzTx/>
              <a:buFontTx/>
              <a:buNone/>
              <a:tabLst/>
            </a:pPr>
            <a:r>
              <a:rPr kumimoji="1" lang="en-US" altLang="ja-JP" sz="1100" b="0" i="0" u="none" strike="noStrike" kern="1200" cap="none" spc="0" normalizeH="0" baseline="0" noProof="0" dirty="0">
                <a:ln>
                  <a:noFill/>
                </a:ln>
                <a:solidFill>
                  <a:schemeClr val="tx1"/>
                </a:solidFill>
                <a:effectLst/>
                <a:uLnTx/>
                <a:uFillTx/>
                <a:latin typeface="+mn-ea"/>
                <a:ea typeface="+mn-ea"/>
                <a:cs typeface="メイリオ" pitchFamily="50" charset="-128"/>
              </a:rPr>
              <a:t>copyright 2022 ARBEIT-TIMES CO.,LTD</a:t>
            </a:r>
          </a:p>
        </p:txBody>
      </p:sp>
    </p:spTree>
    <p:extLst>
      <p:ext uri="{BB962C8B-B14F-4D97-AF65-F5344CB8AC3E}">
        <p14:creationId xmlns:p14="http://schemas.microsoft.com/office/powerpoint/2010/main" val="128837316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スライド番号プレースホルダ 7"/>
          <p:cNvSpPr>
            <a:spLocks noGrp="1"/>
          </p:cNvSpPr>
          <p:nvPr>
            <p:ph type="sldNum" sz="quarter" idx="4"/>
          </p:nvPr>
        </p:nvSpPr>
        <p:spPr>
          <a:xfrm>
            <a:off x="7321549" y="224645"/>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2AB503-595C-4BF1-937B-F54428E080FD}" type="slidenum">
              <a:rPr kumimoji="1" lang="ja-JP" altLang="en-US" smtClean="0"/>
              <a:pPr/>
              <a:t>‹#›</a:t>
            </a:fld>
            <a:endParaRPr kumimoji="1" lang="ja-JP" altLang="en-US"/>
          </a:p>
        </p:txBody>
      </p:sp>
    </p:spTree>
    <p:extLst>
      <p:ext uri="{BB962C8B-B14F-4D97-AF65-F5344CB8AC3E}">
        <p14:creationId xmlns:p14="http://schemas.microsoft.com/office/powerpoint/2010/main" val="2093298996"/>
      </p:ext>
    </p:extLst>
  </p:cSld>
  <p:clrMap bg1="lt1" tx1="dk1" bg2="lt2" tx2="dk2" accent1="accent1" accent2="accent2" accent3="accent3" accent4="accent4" accent5="accent5" accent6="accent6" hlink="hlink" folHlink="folHlink"/>
  <p:sldLayoutIdLst>
    <p:sldLayoutId id="2147483699" r:id="rId1"/>
    <p:sldLayoutId id="2147483701" r:id="rId2"/>
    <p:sldLayoutId id="2147483700" r:id="rId3"/>
    <p:sldLayoutId id="2147483698" r:id="rId4"/>
    <p:sldLayoutId id="2147483697" r:id="rId5"/>
  </p:sldLayoutIdLst>
  <p:hf hdr="0" ftr="0" dt="0"/>
  <p:txStyles>
    <p:titleStyle>
      <a:lvl1pPr algn="l" defTabSz="914400" rtl="0" eaLnBrk="1" latinLnBrk="0" hangingPunct="1">
        <a:spcBef>
          <a:spcPct val="0"/>
        </a:spcBef>
        <a:buNone/>
        <a:defRPr kumimoji="1" sz="2800" kern="1200">
          <a:solidFill>
            <a:schemeClr val="tx1"/>
          </a:solidFill>
          <a:latin typeface="メイリオ" pitchFamily="50" charset="-128"/>
          <a:ea typeface="メイリオ" pitchFamily="50" charset="-128"/>
          <a:cs typeface="メイリオ" pitchFamily="50" charset="-128"/>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1.xml"/><Relationship Id="rId1" Type="http://schemas.openxmlformats.org/officeDocument/2006/relationships/slideLayout" Target="../slideLayouts/slideLayout5.xml"/><Relationship Id="rId5" Type="http://schemas.openxmlformats.org/officeDocument/2006/relationships/image" Target="../media/image9.png"/><Relationship Id="rId4" Type="http://schemas.openxmlformats.org/officeDocument/2006/relationships/image" Target="../media/image5.jpe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5.xml"/><Relationship Id="rId5" Type="http://schemas.openxmlformats.org/officeDocument/2006/relationships/image" Target="../media/image5.jpeg"/><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image" Target="../media/image5.jpeg"/></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image" Target="../media/image5.jpeg"/></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8.xml"/><Relationship Id="rId1" Type="http://schemas.openxmlformats.org/officeDocument/2006/relationships/slideLayout" Target="../slideLayouts/slideLayout5.xml"/><Relationship Id="rId5" Type="http://schemas.openxmlformats.org/officeDocument/2006/relationships/hyperlink" Target="https://go.atimes.co.jp/saiyouryoku_2021" TargetMode="Externa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5.jpeg"/><Relationship Id="rId7"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5.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 Id="rId9" Type="http://schemas.openxmlformats.org/officeDocument/2006/relationships/hyperlink" Target="https://wagasyade-saiyo.atimes.co.jp/"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hyperlink" Target="https://go.atimes.co.jp/l/706403/2019-07-03/6qln6" TargetMode="External"/><Relationship Id="rId2" Type="http://schemas.openxmlformats.org/officeDocument/2006/relationships/notesSlide" Target="../notesSlides/notesSlide20.xml"/><Relationship Id="rId1" Type="http://schemas.openxmlformats.org/officeDocument/2006/relationships/slideLayout" Target="../slideLayouts/slideLayout5.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jpeg"/></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descr="レゴのキャラクター&#10;&#10;中程度の精度で自動的に生成された説明">
            <a:extLst>
              <a:ext uri="{FF2B5EF4-FFF2-40B4-BE49-F238E27FC236}">
                <a16:creationId xmlns:a16="http://schemas.microsoft.com/office/drawing/2014/main" id="{800FF095-897F-1448-0FB4-ACEAD56A1FAA}"/>
              </a:ext>
            </a:extLst>
          </p:cNvPr>
          <p:cNvPicPr>
            <a:picLocks noChangeAspect="1"/>
          </p:cNvPicPr>
          <p:nvPr/>
        </p:nvPicPr>
        <p:blipFill rotWithShape="1">
          <a:blip r:embed="rId2"/>
          <a:srcRect r="10932"/>
          <a:stretch/>
        </p:blipFill>
        <p:spPr>
          <a:xfrm>
            <a:off x="1422050" y="0"/>
            <a:ext cx="8483950" cy="6858000"/>
          </a:xfrm>
          <a:prstGeom prst="rect">
            <a:avLst/>
          </a:prstGeom>
        </p:spPr>
      </p:pic>
      <p:sp>
        <p:nvSpPr>
          <p:cNvPr id="14" name="フローチャート: 手操作入力 13">
            <a:extLst>
              <a:ext uri="{FF2B5EF4-FFF2-40B4-BE49-F238E27FC236}">
                <a16:creationId xmlns:a16="http://schemas.microsoft.com/office/drawing/2014/main" id="{BB59BAFF-7836-4EE8-B9FE-3E632254C996}"/>
              </a:ext>
            </a:extLst>
          </p:cNvPr>
          <p:cNvSpPr/>
          <p:nvPr/>
        </p:nvSpPr>
        <p:spPr bwMode="auto">
          <a:xfrm rot="5400000">
            <a:off x="-741064" y="731890"/>
            <a:ext cx="6859688" cy="5392536"/>
          </a:xfrm>
          <a:prstGeom prst="flowChartManualInput">
            <a:avLst/>
          </a:prstGeom>
          <a:solidFill>
            <a:schemeClr val="bg1"/>
          </a:solidFill>
          <a:ln w="57150">
            <a:noFill/>
            <a:prstDash val="solid"/>
          </a:ln>
          <a:effectLst/>
        </p:spPr>
        <p:txBody>
          <a:bodyPr lIns="0" tIns="0" rIns="0" bIns="0" rtlCol="0" anchor="ctr">
            <a:noAutofit/>
          </a:bodyPr>
          <a:lstStyle/>
          <a:p>
            <a:pPr algn="just">
              <a:lnSpc>
                <a:spcPct val="140000"/>
              </a:lnSpc>
              <a:spcBef>
                <a:spcPct val="0"/>
              </a:spcBef>
              <a:spcAft>
                <a:spcPts val="600"/>
              </a:spcAft>
            </a:pPr>
            <a:endParaRPr kumimoji="1" lang="ja-JP" altLang="en-US" sz="1600">
              <a:solidFill>
                <a:srgbClr val="4D4D4D"/>
              </a:solidFill>
              <a:latin typeface="メイリオ" pitchFamily="50" charset="-128"/>
              <a:ea typeface="メイリオ" pitchFamily="50" charset="-128"/>
              <a:cs typeface="メイリオ" pitchFamily="50" charset="-128"/>
            </a:endParaRPr>
          </a:p>
        </p:txBody>
      </p:sp>
      <p:sp>
        <p:nvSpPr>
          <p:cNvPr id="8" name="タイトル 1"/>
          <p:cNvSpPr txBox="1">
            <a:spLocks/>
          </p:cNvSpPr>
          <p:nvPr/>
        </p:nvSpPr>
        <p:spPr>
          <a:xfrm>
            <a:off x="378556" y="2523872"/>
            <a:ext cx="3924436" cy="1044116"/>
          </a:xfrm>
          <a:prstGeom prst="rect">
            <a:avLst/>
          </a:prstGeom>
        </p:spPr>
        <p:txBody>
          <a:bodyPr anchor="ctr"/>
          <a:lstStyle/>
          <a:p>
            <a:pPr lvl="0" algn="ctr">
              <a:lnSpc>
                <a:spcPct val="150000"/>
              </a:lnSpc>
              <a:spcBef>
                <a:spcPct val="0"/>
              </a:spcBef>
              <a:spcAft>
                <a:spcPts val="600"/>
              </a:spcAft>
              <a:defRPr/>
            </a:pPr>
            <a:endParaRPr lang="en-US" altLang="ja-JP" sz="2000" b="1" dirty="0">
              <a:latin typeface="+mn-ea"/>
              <a:cs typeface="メイリオ" pitchFamily="50" charset="-128"/>
            </a:endParaRPr>
          </a:p>
          <a:p>
            <a:pPr lvl="0" algn="ctr">
              <a:lnSpc>
                <a:spcPct val="150000"/>
              </a:lnSpc>
              <a:spcBef>
                <a:spcPct val="0"/>
              </a:spcBef>
              <a:spcAft>
                <a:spcPts val="600"/>
              </a:spcAft>
              <a:defRPr/>
            </a:pPr>
            <a:r>
              <a:rPr lang="ja-JP" altLang="en-US" sz="3200" b="1" dirty="0">
                <a:latin typeface="+mn-ea"/>
                <a:cs typeface="メイリオ" pitchFamily="50" charset="-128"/>
              </a:rPr>
              <a:t>販売スタッフ</a:t>
            </a:r>
            <a:endParaRPr lang="en-US" altLang="ja-JP" sz="3200" b="1" dirty="0">
              <a:latin typeface="+mn-ea"/>
              <a:cs typeface="メイリオ" pitchFamily="50" charset="-128"/>
            </a:endParaRPr>
          </a:p>
          <a:p>
            <a:pPr lvl="0" algn="ctr">
              <a:lnSpc>
                <a:spcPct val="150000"/>
              </a:lnSpc>
              <a:spcBef>
                <a:spcPct val="0"/>
              </a:spcBef>
              <a:spcAft>
                <a:spcPts val="600"/>
              </a:spcAft>
              <a:defRPr/>
            </a:pPr>
            <a:r>
              <a:rPr lang="ja-JP" altLang="en-US" sz="3200" b="1" dirty="0">
                <a:latin typeface="+mn-ea"/>
                <a:cs typeface="メイリオ" pitchFamily="50" charset="-128"/>
              </a:rPr>
              <a:t>採用ノウハウ</a:t>
            </a:r>
            <a:r>
              <a:rPr lang="en-US" altLang="ja-JP" sz="3200" b="1" dirty="0">
                <a:latin typeface="+mn-ea"/>
                <a:cs typeface="メイリオ" pitchFamily="50" charset="-128"/>
              </a:rPr>
              <a:t>BOOK</a:t>
            </a:r>
          </a:p>
        </p:txBody>
      </p:sp>
      <p:pic>
        <p:nvPicPr>
          <p:cNvPr id="18" name="図 17">
            <a:extLst>
              <a:ext uri="{FF2B5EF4-FFF2-40B4-BE49-F238E27FC236}">
                <a16:creationId xmlns:a16="http://schemas.microsoft.com/office/drawing/2014/main" id="{A67A6AA7-B1D3-4BA1-86F9-5E1EBDEE63DF}"/>
              </a:ext>
            </a:extLst>
          </p:cNvPr>
          <p:cNvPicPr>
            <a:picLocks noChangeAspect="1"/>
          </p:cNvPicPr>
          <p:nvPr/>
        </p:nvPicPr>
        <p:blipFill>
          <a:blip r:embed="rId3"/>
          <a:stretch>
            <a:fillRect/>
          </a:stretch>
        </p:blipFill>
        <p:spPr>
          <a:xfrm>
            <a:off x="6814586" y="6458598"/>
            <a:ext cx="2990106" cy="33223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スライド番号プレースホルダ 8"/>
          <p:cNvSpPr>
            <a:spLocks noGrp="1"/>
          </p:cNvSpPr>
          <p:nvPr>
            <p:ph type="sldNum" sz="quarter" idx="4"/>
          </p:nvPr>
        </p:nvSpPr>
        <p:spPr>
          <a:xfrm>
            <a:off x="7293260" y="224645"/>
            <a:ext cx="2311400" cy="365125"/>
          </a:xfrm>
        </p:spPr>
        <p:txBody>
          <a:bodyPr/>
          <a:lstStyle/>
          <a:p>
            <a:fld id="{742AB503-595C-4BF1-937B-F54428E080FD}" type="slidenum">
              <a:rPr kumimoji="1" lang="ja-JP" altLang="en-US" smtClean="0">
                <a:latin typeface="メイリオ" pitchFamily="50" charset="-128"/>
                <a:ea typeface="メイリオ" pitchFamily="50" charset="-128"/>
                <a:cs typeface="メイリオ" pitchFamily="50" charset="-128"/>
              </a:rPr>
              <a:pPr/>
              <a:t>9</a:t>
            </a:fld>
            <a:endParaRPr kumimoji="1" lang="ja-JP" altLang="en-US">
              <a:latin typeface="メイリオ" pitchFamily="50" charset="-128"/>
              <a:ea typeface="メイリオ" pitchFamily="50" charset="-128"/>
              <a:cs typeface="メイリオ" pitchFamily="50" charset="-128"/>
            </a:endParaRPr>
          </a:p>
        </p:txBody>
      </p:sp>
      <p:pic>
        <p:nvPicPr>
          <p:cNvPr id="64" name="Picture 2" descr="\\shizu01\Document\企画課\■営業企画\14.インバウンド\ヒトクル\02_フォーマット・ツール\ロゴ\ヒトクル_ロゴ.jpg"/>
          <p:cNvPicPr>
            <a:picLocks noChangeAspect="1" noChangeArrowheads="1"/>
          </p:cNvPicPr>
          <p:nvPr/>
        </p:nvPicPr>
        <p:blipFill>
          <a:blip r:embed="rId3"/>
          <a:srcRect/>
          <a:stretch>
            <a:fillRect/>
          </a:stretch>
        </p:blipFill>
        <p:spPr bwMode="auto">
          <a:xfrm>
            <a:off x="7221252" y="6373364"/>
            <a:ext cx="684076" cy="259992"/>
          </a:xfrm>
          <a:prstGeom prst="rect">
            <a:avLst/>
          </a:prstGeom>
          <a:noFill/>
        </p:spPr>
      </p:pic>
      <p:sp>
        <p:nvSpPr>
          <p:cNvPr id="25" name="テキスト ボックス 24"/>
          <p:cNvSpPr txBox="1"/>
          <p:nvPr/>
        </p:nvSpPr>
        <p:spPr>
          <a:xfrm>
            <a:off x="632520" y="286675"/>
            <a:ext cx="9000430" cy="307777"/>
          </a:xfrm>
          <a:prstGeom prst="rect">
            <a:avLst/>
          </a:prstGeom>
          <a:noFill/>
        </p:spPr>
        <p:txBody>
          <a:bodyPr wrap="square" rtlCol="0" anchor="ctr">
            <a:spAutoFit/>
          </a:bodyPr>
          <a:lstStyle/>
          <a:p>
            <a:r>
              <a:rPr lang="ja-JP" altLang="en-US" sz="1400" dirty="0">
                <a:latin typeface="+mn-ea"/>
                <a:cs typeface="メイリオ" pitchFamily="50" charset="-128"/>
              </a:rPr>
              <a:t>３．求職者に響く！販売スタッフの求人原稿の書き方</a:t>
            </a:r>
          </a:p>
        </p:txBody>
      </p:sp>
      <p:sp>
        <p:nvSpPr>
          <p:cNvPr id="12" name="四角形: 角を丸くする 11">
            <a:extLst>
              <a:ext uri="{FF2B5EF4-FFF2-40B4-BE49-F238E27FC236}">
                <a16:creationId xmlns:a16="http://schemas.microsoft.com/office/drawing/2014/main" id="{84856BD8-CAFE-42BF-87A4-4677FCCF5AA8}"/>
              </a:ext>
            </a:extLst>
          </p:cNvPr>
          <p:cNvSpPr/>
          <p:nvPr/>
        </p:nvSpPr>
        <p:spPr>
          <a:xfrm>
            <a:off x="632520" y="838309"/>
            <a:ext cx="8659761" cy="429905"/>
          </a:xfrm>
          <a:prstGeom prst="roundRect">
            <a:avLst/>
          </a:prstGeom>
          <a:solidFill>
            <a:schemeClr val="accent1"/>
          </a:solidFill>
        </p:spPr>
        <p:txBody>
          <a:bodyPr wrap="square">
            <a:spAutoFit/>
          </a:bodyPr>
          <a:lstStyle/>
          <a:p>
            <a:pPr marL="342900" indent="-342900">
              <a:lnSpc>
                <a:spcPct val="150000"/>
              </a:lnSpc>
            </a:pPr>
            <a:r>
              <a:rPr lang="ja-JP" altLang="en-US" sz="1400" b="1" i="0" dirty="0">
                <a:solidFill>
                  <a:srgbClr val="333333"/>
                </a:solidFill>
                <a:effectLst/>
                <a:latin typeface="ヒラギノ角ゴ ProN W3"/>
              </a:rPr>
              <a:t>③ブランドや商品のこだわりを伝える</a:t>
            </a:r>
            <a:endParaRPr lang="en-US" altLang="ja-JP" sz="1400" b="1" dirty="0">
              <a:latin typeface="+mn-ea"/>
            </a:endParaRPr>
          </a:p>
        </p:txBody>
      </p:sp>
      <p:sp>
        <p:nvSpPr>
          <p:cNvPr id="6" name="四角形: 角を丸くする 5">
            <a:extLst>
              <a:ext uri="{FF2B5EF4-FFF2-40B4-BE49-F238E27FC236}">
                <a16:creationId xmlns:a16="http://schemas.microsoft.com/office/drawing/2014/main" id="{E576FA71-FBE1-4593-909A-C82514361998}"/>
              </a:ext>
            </a:extLst>
          </p:cNvPr>
          <p:cNvSpPr/>
          <p:nvPr/>
        </p:nvSpPr>
        <p:spPr>
          <a:xfrm>
            <a:off x="632520" y="3947284"/>
            <a:ext cx="8659761" cy="429905"/>
          </a:xfrm>
          <a:prstGeom prst="roundRect">
            <a:avLst/>
          </a:prstGeom>
          <a:solidFill>
            <a:schemeClr val="accent1"/>
          </a:solidFill>
        </p:spPr>
        <p:txBody>
          <a:bodyPr wrap="square">
            <a:spAutoFit/>
          </a:bodyPr>
          <a:lstStyle/>
          <a:p>
            <a:pPr marL="342900" indent="-342900">
              <a:lnSpc>
                <a:spcPct val="150000"/>
              </a:lnSpc>
            </a:pPr>
            <a:r>
              <a:rPr lang="ja-JP" altLang="en-US" sz="1400" b="1" i="0" dirty="0">
                <a:solidFill>
                  <a:srgbClr val="333333"/>
                </a:solidFill>
                <a:effectLst/>
                <a:latin typeface="ヒラギノ角ゴ ProN W3"/>
              </a:rPr>
              <a:t>④ノルマもしくは目標の有無</a:t>
            </a:r>
            <a:endParaRPr lang="en-US" altLang="ja-JP" sz="1400" b="1" dirty="0">
              <a:latin typeface="+mn-ea"/>
            </a:endParaRPr>
          </a:p>
        </p:txBody>
      </p:sp>
      <p:sp>
        <p:nvSpPr>
          <p:cNvPr id="7" name="正方形/長方形 6">
            <a:extLst>
              <a:ext uri="{FF2B5EF4-FFF2-40B4-BE49-F238E27FC236}">
                <a16:creationId xmlns:a16="http://schemas.microsoft.com/office/drawing/2014/main" id="{403B345A-0DE8-464F-A02A-F711547D9CA3}"/>
              </a:ext>
            </a:extLst>
          </p:cNvPr>
          <p:cNvSpPr/>
          <p:nvPr/>
        </p:nvSpPr>
        <p:spPr bwMode="auto">
          <a:xfrm>
            <a:off x="775905" y="1999366"/>
            <a:ext cx="8388198" cy="1808118"/>
          </a:xfrm>
          <a:prstGeom prst="rect">
            <a:avLst/>
          </a:prstGeom>
          <a:solidFill>
            <a:schemeClr val="bg1">
              <a:lumMod val="95000"/>
            </a:schemeClr>
          </a:solidFill>
          <a:ln w="57150">
            <a:noFill/>
            <a:prstDash val="solid"/>
          </a:ln>
          <a:effectLst/>
        </p:spPr>
        <p:txBody>
          <a:bodyPr lIns="0" tIns="0" rIns="0" bIns="0" rtlCol="0" anchor="ctr">
            <a:noAutofit/>
          </a:bodyPr>
          <a:lstStyle/>
          <a:p>
            <a:pPr algn="just">
              <a:lnSpc>
                <a:spcPct val="140000"/>
              </a:lnSpc>
              <a:spcBef>
                <a:spcPct val="0"/>
              </a:spcBef>
              <a:spcAft>
                <a:spcPts val="600"/>
              </a:spcAft>
            </a:pPr>
            <a:endParaRPr kumimoji="1" lang="ja-JP" altLang="en-US" sz="1600" dirty="0">
              <a:solidFill>
                <a:srgbClr val="4D4D4D"/>
              </a:solidFill>
              <a:latin typeface="メイリオ" pitchFamily="50" charset="-128"/>
              <a:ea typeface="メイリオ" pitchFamily="50" charset="-128"/>
              <a:cs typeface="メイリオ" pitchFamily="50" charset="-128"/>
            </a:endParaRPr>
          </a:p>
        </p:txBody>
      </p:sp>
      <p:sp>
        <p:nvSpPr>
          <p:cNvPr id="8" name="テキスト ボックス 7">
            <a:extLst>
              <a:ext uri="{FF2B5EF4-FFF2-40B4-BE49-F238E27FC236}">
                <a16:creationId xmlns:a16="http://schemas.microsoft.com/office/drawing/2014/main" id="{37E2DDE3-ECF5-462A-A275-A2C9DDCF5D6E}"/>
              </a:ext>
            </a:extLst>
          </p:cNvPr>
          <p:cNvSpPr txBox="1"/>
          <p:nvPr/>
        </p:nvSpPr>
        <p:spPr>
          <a:xfrm>
            <a:off x="775905" y="1999365"/>
            <a:ext cx="8469441" cy="1731243"/>
          </a:xfrm>
          <a:prstGeom prst="rect">
            <a:avLst/>
          </a:prstGeom>
          <a:noFill/>
        </p:spPr>
        <p:txBody>
          <a:bodyPr wrap="square">
            <a:spAutoFit/>
          </a:bodyPr>
          <a:lstStyle>
            <a:defPPr>
              <a:defRPr lang="ja-JP"/>
            </a:defPPr>
            <a:lvl1pPr>
              <a:lnSpc>
                <a:spcPct val="150000"/>
              </a:lnSpc>
              <a:defRPr sz="1200" b="0" i="0">
                <a:solidFill>
                  <a:srgbClr val="333333"/>
                </a:solidFill>
                <a:effectLst/>
                <a:latin typeface="+mn-ea"/>
              </a:defRPr>
            </a:lvl1pPr>
          </a:lstStyle>
          <a:p>
            <a:r>
              <a:rPr lang="en-US" altLang="ja-JP" dirty="0"/>
              <a:t>【</a:t>
            </a:r>
            <a:r>
              <a:rPr lang="ja-JP" altLang="en-US" dirty="0"/>
              <a:t>表記例</a:t>
            </a:r>
            <a:r>
              <a:rPr lang="en-US" altLang="ja-JP" dirty="0"/>
              <a:t>】</a:t>
            </a:r>
          </a:p>
          <a:p>
            <a:r>
              <a:rPr lang="ja-JP" altLang="en-US" dirty="0"/>
              <a:t>・「毎日使えるシンプルなデザイン」「安心できる素材で丁寧に作る」</a:t>
            </a:r>
            <a:endParaRPr lang="en-US" altLang="ja-JP" dirty="0"/>
          </a:p>
          <a:p>
            <a:r>
              <a:rPr lang="ja-JP" altLang="en-US" dirty="0"/>
              <a:t>　心地よいライフスタイルのカタチを提案するお店です。</a:t>
            </a:r>
          </a:p>
          <a:p>
            <a:r>
              <a:rPr lang="ja-JP" altLang="en-US" dirty="0"/>
              <a:t>・韓国から直接輸入の正規品販売店です。男女共にお使いいただけます。</a:t>
            </a:r>
          </a:p>
          <a:p>
            <a:r>
              <a:rPr lang="ja-JP" altLang="en-US" dirty="0"/>
              <a:t>・当社のブランド名は、「思わず微笑んでしまうような、楽しい気分にさせてくれる、お気に⼊りの洋服で</a:t>
            </a:r>
            <a:endParaRPr lang="en-US" altLang="ja-JP" dirty="0"/>
          </a:p>
          <a:p>
            <a:r>
              <a:rPr lang="ja-JP" altLang="en-US" dirty="0"/>
              <a:t>　出掛けたい</a:t>
            </a:r>
            <a:r>
              <a:rPr lang="en-US" altLang="ja-JP" dirty="0"/>
              <a:t>…</a:t>
            </a:r>
            <a:r>
              <a:rPr lang="ja-JP" altLang="en-US" dirty="0"/>
              <a:t>」という⼥性ならば誰でも抱くファッションに対する弾んだ気持ちをイメージしています。</a:t>
            </a:r>
          </a:p>
        </p:txBody>
      </p:sp>
      <p:sp>
        <p:nvSpPr>
          <p:cNvPr id="10" name="テキスト ボックス 9">
            <a:extLst>
              <a:ext uri="{FF2B5EF4-FFF2-40B4-BE49-F238E27FC236}">
                <a16:creationId xmlns:a16="http://schemas.microsoft.com/office/drawing/2014/main" id="{024BD3B0-6206-46F8-AE6F-11B78F82D337}"/>
              </a:ext>
            </a:extLst>
          </p:cNvPr>
          <p:cNvSpPr txBox="1"/>
          <p:nvPr/>
        </p:nvSpPr>
        <p:spPr>
          <a:xfrm>
            <a:off x="728973" y="1275948"/>
            <a:ext cx="8563307" cy="711733"/>
          </a:xfrm>
          <a:prstGeom prst="rect">
            <a:avLst/>
          </a:prstGeom>
          <a:noFill/>
        </p:spPr>
        <p:txBody>
          <a:bodyPr wrap="square">
            <a:spAutoFit/>
          </a:bodyPr>
          <a:lstStyle/>
          <a:p>
            <a:pPr>
              <a:lnSpc>
                <a:spcPct val="150000"/>
              </a:lnSpc>
            </a:pPr>
            <a:r>
              <a:rPr lang="ja-JP" altLang="en-US" sz="1400" b="0" i="0" dirty="0">
                <a:solidFill>
                  <a:srgbClr val="333333"/>
                </a:solidFill>
                <a:effectLst/>
                <a:latin typeface="ヒラギノ角ゴ ProN W3"/>
              </a:rPr>
              <a:t>できれば好きなモノに囲まれて仕事をしたいと考えている求職者は多いもの。そういった求職者に向けて、販売する商品のこだわりや魅力を伝えるのも効果的です。</a:t>
            </a:r>
            <a:endParaRPr lang="ja-JP" altLang="en-US" sz="1400" dirty="0">
              <a:latin typeface="+mn-ea"/>
            </a:endParaRPr>
          </a:p>
        </p:txBody>
      </p:sp>
      <p:sp>
        <p:nvSpPr>
          <p:cNvPr id="11" name="テキスト ボックス 10">
            <a:extLst>
              <a:ext uri="{FF2B5EF4-FFF2-40B4-BE49-F238E27FC236}">
                <a16:creationId xmlns:a16="http://schemas.microsoft.com/office/drawing/2014/main" id="{2B58AEDD-0E2E-431E-A79D-7E59E2F47021}"/>
              </a:ext>
            </a:extLst>
          </p:cNvPr>
          <p:cNvSpPr txBox="1"/>
          <p:nvPr/>
        </p:nvSpPr>
        <p:spPr>
          <a:xfrm>
            <a:off x="728973" y="4454064"/>
            <a:ext cx="8466520" cy="711733"/>
          </a:xfrm>
          <a:prstGeom prst="rect">
            <a:avLst/>
          </a:prstGeom>
          <a:noFill/>
        </p:spPr>
        <p:txBody>
          <a:bodyPr wrap="square">
            <a:spAutoFit/>
          </a:bodyPr>
          <a:lstStyle/>
          <a:p>
            <a:pPr>
              <a:lnSpc>
                <a:spcPct val="150000"/>
              </a:lnSpc>
            </a:pPr>
            <a:r>
              <a:rPr lang="ja-JP" altLang="en-US" sz="1400" b="0" i="0" dirty="0">
                <a:solidFill>
                  <a:srgbClr val="333333"/>
                </a:solidFill>
                <a:effectLst/>
                <a:latin typeface="ヒラギノ角ゴ ProN W3"/>
              </a:rPr>
              <a:t>「ノルマがきつい」といったイメージを持っている求職者も多いです。そこで、ノルマや目標の有無について盛り込みましょう。ノルマがある場合は達成時のインセンティブについて記載するとよいです。</a:t>
            </a:r>
            <a:endParaRPr lang="ja-JP" altLang="en-US" sz="1400" dirty="0">
              <a:latin typeface="+mn-ea"/>
            </a:endParaRPr>
          </a:p>
        </p:txBody>
      </p:sp>
      <p:sp>
        <p:nvSpPr>
          <p:cNvPr id="2" name="正方形/長方形 1">
            <a:extLst>
              <a:ext uri="{FF2B5EF4-FFF2-40B4-BE49-F238E27FC236}">
                <a16:creationId xmlns:a16="http://schemas.microsoft.com/office/drawing/2014/main" id="{26882C49-04AD-FCEC-D9DA-4995F2A6C6D0}"/>
              </a:ext>
            </a:extLst>
          </p:cNvPr>
          <p:cNvSpPr/>
          <p:nvPr/>
        </p:nvSpPr>
        <p:spPr bwMode="auto">
          <a:xfrm>
            <a:off x="775905" y="5165798"/>
            <a:ext cx="8387912" cy="967148"/>
          </a:xfrm>
          <a:prstGeom prst="rect">
            <a:avLst/>
          </a:prstGeom>
          <a:solidFill>
            <a:schemeClr val="bg1">
              <a:lumMod val="95000"/>
            </a:schemeClr>
          </a:solidFill>
          <a:ln w="57150">
            <a:noFill/>
            <a:prstDash val="solid"/>
          </a:ln>
          <a:effectLst/>
        </p:spPr>
        <p:txBody>
          <a:bodyPr lIns="0" tIns="0" rIns="0" bIns="0" rtlCol="0" anchor="ctr">
            <a:noAutofit/>
          </a:bodyPr>
          <a:lstStyle/>
          <a:p>
            <a:pPr algn="just">
              <a:lnSpc>
                <a:spcPct val="140000"/>
              </a:lnSpc>
              <a:spcBef>
                <a:spcPct val="0"/>
              </a:spcBef>
              <a:spcAft>
                <a:spcPts val="600"/>
              </a:spcAft>
            </a:pPr>
            <a:endParaRPr kumimoji="1" lang="ja-JP" altLang="en-US" sz="1600" dirty="0">
              <a:solidFill>
                <a:srgbClr val="4D4D4D"/>
              </a:solidFill>
              <a:latin typeface="メイリオ" pitchFamily="50" charset="-128"/>
              <a:ea typeface="メイリオ" pitchFamily="50" charset="-128"/>
              <a:cs typeface="メイリオ" pitchFamily="50" charset="-128"/>
            </a:endParaRPr>
          </a:p>
        </p:txBody>
      </p:sp>
      <p:sp>
        <p:nvSpPr>
          <p:cNvPr id="3" name="テキスト ボックス 2">
            <a:extLst>
              <a:ext uri="{FF2B5EF4-FFF2-40B4-BE49-F238E27FC236}">
                <a16:creationId xmlns:a16="http://schemas.microsoft.com/office/drawing/2014/main" id="{8237A601-2159-925E-B185-2FCDC0D91BFB}"/>
              </a:ext>
            </a:extLst>
          </p:cNvPr>
          <p:cNvSpPr txBox="1"/>
          <p:nvPr/>
        </p:nvSpPr>
        <p:spPr>
          <a:xfrm>
            <a:off x="775905" y="5165797"/>
            <a:ext cx="6690918" cy="900246"/>
          </a:xfrm>
          <a:prstGeom prst="rect">
            <a:avLst/>
          </a:prstGeom>
          <a:noFill/>
        </p:spPr>
        <p:txBody>
          <a:bodyPr wrap="square">
            <a:spAutoFit/>
          </a:bodyPr>
          <a:lstStyle/>
          <a:p>
            <a:pPr>
              <a:lnSpc>
                <a:spcPct val="150000"/>
              </a:lnSpc>
            </a:pPr>
            <a:r>
              <a:rPr lang="en-US" altLang="ja-JP" sz="1200" b="0" i="0" dirty="0">
                <a:solidFill>
                  <a:srgbClr val="333333"/>
                </a:solidFill>
                <a:effectLst/>
                <a:latin typeface="+mn-ea"/>
              </a:rPr>
              <a:t>【</a:t>
            </a:r>
            <a:r>
              <a:rPr lang="ja-JP" altLang="en-US" sz="1200" b="0" i="0" dirty="0">
                <a:solidFill>
                  <a:srgbClr val="333333"/>
                </a:solidFill>
                <a:effectLst/>
                <a:latin typeface="+mn-ea"/>
              </a:rPr>
              <a:t>表記例</a:t>
            </a:r>
            <a:r>
              <a:rPr lang="en-US" altLang="ja-JP" sz="1200" b="0" i="0" dirty="0">
                <a:solidFill>
                  <a:srgbClr val="333333"/>
                </a:solidFill>
                <a:effectLst/>
                <a:latin typeface="+mn-ea"/>
              </a:rPr>
              <a:t>】</a:t>
            </a:r>
          </a:p>
          <a:p>
            <a:pPr>
              <a:lnSpc>
                <a:spcPct val="150000"/>
              </a:lnSpc>
            </a:pPr>
            <a:r>
              <a:rPr lang="ja-JP" altLang="en-US" sz="1200" b="0" i="0" dirty="0">
                <a:solidFill>
                  <a:srgbClr val="333333"/>
                </a:solidFill>
                <a:effectLst/>
                <a:latin typeface="+mn-ea"/>
              </a:rPr>
              <a:t>・個⼈ノルマはありません。チームワークでのお仕事をお願いします。</a:t>
            </a:r>
          </a:p>
          <a:p>
            <a:pPr>
              <a:lnSpc>
                <a:spcPct val="150000"/>
              </a:lnSpc>
            </a:pPr>
            <a:r>
              <a:rPr lang="ja-JP" altLang="en-US" sz="1200" b="0" i="0" dirty="0">
                <a:solidFill>
                  <a:srgbClr val="333333"/>
                </a:solidFill>
                <a:effectLst/>
                <a:latin typeface="+mn-ea"/>
              </a:rPr>
              <a:t>・個人ノルマもなく、自分らしく接客できるのも魅力の</a:t>
            </a:r>
            <a:r>
              <a:rPr lang="en-US" altLang="ja-JP" sz="1200" b="0" i="0" dirty="0">
                <a:solidFill>
                  <a:srgbClr val="333333"/>
                </a:solidFill>
                <a:effectLst/>
                <a:latin typeface="+mn-ea"/>
              </a:rPr>
              <a:t>1</a:t>
            </a:r>
            <a:r>
              <a:rPr lang="ja-JP" altLang="en-US" sz="1200" b="0" i="0" dirty="0">
                <a:solidFill>
                  <a:srgbClr val="333333"/>
                </a:solidFill>
                <a:effectLst/>
                <a:latin typeface="+mn-ea"/>
              </a:rPr>
              <a:t>つです。</a:t>
            </a:r>
            <a:endParaRPr lang="ja-JP" altLang="en-US" sz="1200" dirty="0">
              <a:latin typeface="+mn-ea"/>
            </a:endParaRPr>
          </a:p>
        </p:txBody>
      </p:sp>
    </p:spTree>
    <p:extLst>
      <p:ext uri="{BB962C8B-B14F-4D97-AF65-F5344CB8AC3E}">
        <p14:creationId xmlns:p14="http://schemas.microsoft.com/office/powerpoint/2010/main" val="35755079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スライド番号プレースホルダ 8"/>
          <p:cNvSpPr>
            <a:spLocks noGrp="1"/>
          </p:cNvSpPr>
          <p:nvPr>
            <p:ph type="sldNum" sz="quarter" idx="4"/>
          </p:nvPr>
        </p:nvSpPr>
        <p:spPr>
          <a:xfrm>
            <a:off x="7293260" y="224645"/>
            <a:ext cx="2311400" cy="365125"/>
          </a:xfrm>
        </p:spPr>
        <p:txBody>
          <a:bodyPr/>
          <a:lstStyle/>
          <a:p>
            <a:fld id="{742AB503-595C-4BF1-937B-F54428E080FD}" type="slidenum">
              <a:rPr kumimoji="1" lang="ja-JP" altLang="en-US" smtClean="0">
                <a:latin typeface="メイリオ" pitchFamily="50" charset="-128"/>
                <a:ea typeface="メイリオ" pitchFamily="50" charset="-128"/>
                <a:cs typeface="メイリオ" pitchFamily="50" charset="-128"/>
              </a:rPr>
              <a:pPr/>
              <a:t>10</a:t>
            </a:fld>
            <a:endParaRPr kumimoji="1" lang="ja-JP" altLang="en-US">
              <a:latin typeface="メイリオ" pitchFamily="50" charset="-128"/>
              <a:ea typeface="メイリオ" pitchFamily="50" charset="-128"/>
              <a:cs typeface="メイリオ" pitchFamily="50" charset="-128"/>
            </a:endParaRPr>
          </a:p>
        </p:txBody>
      </p:sp>
      <p:pic>
        <p:nvPicPr>
          <p:cNvPr id="64" name="Picture 2" descr="\\shizu01\Document\企画課\■営業企画\14.インバウンド\ヒトクル\02_フォーマット・ツール\ロゴ\ヒトクル_ロゴ.jpg"/>
          <p:cNvPicPr>
            <a:picLocks noChangeAspect="1" noChangeArrowheads="1"/>
          </p:cNvPicPr>
          <p:nvPr/>
        </p:nvPicPr>
        <p:blipFill>
          <a:blip r:embed="rId3"/>
          <a:srcRect/>
          <a:stretch>
            <a:fillRect/>
          </a:stretch>
        </p:blipFill>
        <p:spPr bwMode="auto">
          <a:xfrm>
            <a:off x="7221252" y="6373364"/>
            <a:ext cx="684076" cy="259992"/>
          </a:xfrm>
          <a:prstGeom prst="rect">
            <a:avLst/>
          </a:prstGeom>
          <a:noFill/>
        </p:spPr>
      </p:pic>
      <p:sp>
        <p:nvSpPr>
          <p:cNvPr id="25" name="テキスト ボックス 24"/>
          <p:cNvSpPr txBox="1"/>
          <p:nvPr/>
        </p:nvSpPr>
        <p:spPr>
          <a:xfrm>
            <a:off x="632520" y="286675"/>
            <a:ext cx="9000430" cy="307777"/>
          </a:xfrm>
          <a:prstGeom prst="rect">
            <a:avLst/>
          </a:prstGeom>
          <a:noFill/>
        </p:spPr>
        <p:txBody>
          <a:bodyPr wrap="square" rtlCol="0" anchor="ctr">
            <a:spAutoFit/>
          </a:bodyPr>
          <a:lstStyle/>
          <a:p>
            <a:r>
              <a:rPr lang="ja-JP" altLang="en-US" sz="1400" dirty="0">
                <a:latin typeface="+mn-ea"/>
                <a:cs typeface="メイリオ" pitchFamily="50" charset="-128"/>
              </a:rPr>
              <a:t>３．求職者に響く！販売スタッフの求人原稿の書き方</a:t>
            </a:r>
          </a:p>
        </p:txBody>
      </p:sp>
      <p:sp>
        <p:nvSpPr>
          <p:cNvPr id="12" name="四角形: 角を丸くする 11">
            <a:extLst>
              <a:ext uri="{FF2B5EF4-FFF2-40B4-BE49-F238E27FC236}">
                <a16:creationId xmlns:a16="http://schemas.microsoft.com/office/drawing/2014/main" id="{84856BD8-CAFE-42BF-87A4-4677FCCF5AA8}"/>
              </a:ext>
            </a:extLst>
          </p:cNvPr>
          <p:cNvSpPr/>
          <p:nvPr/>
        </p:nvSpPr>
        <p:spPr>
          <a:xfrm>
            <a:off x="632520" y="838309"/>
            <a:ext cx="8659761" cy="429905"/>
          </a:xfrm>
          <a:prstGeom prst="roundRect">
            <a:avLst/>
          </a:prstGeom>
          <a:solidFill>
            <a:schemeClr val="accent1"/>
          </a:solidFill>
        </p:spPr>
        <p:txBody>
          <a:bodyPr wrap="square">
            <a:spAutoFit/>
          </a:bodyPr>
          <a:lstStyle/>
          <a:p>
            <a:pPr marL="342900" indent="-342900">
              <a:lnSpc>
                <a:spcPct val="150000"/>
              </a:lnSpc>
            </a:pPr>
            <a:r>
              <a:rPr lang="ja-JP" altLang="en-US" sz="1400" b="1" dirty="0">
                <a:latin typeface="+mn-ea"/>
              </a:rPr>
              <a:t>⑤シフトの融通がきくかどうか</a:t>
            </a:r>
            <a:endParaRPr lang="en-US" altLang="ja-JP" sz="1400" b="1" dirty="0">
              <a:latin typeface="+mn-ea"/>
            </a:endParaRPr>
          </a:p>
        </p:txBody>
      </p:sp>
      <p:sp>
        <p:nvSpPr>
          <p:cNvPr id="8" name="四角形: 角を丸くする 7">
            <a:extLst>
              <a:ext uri="{FF2B5EF4-FFF2-40B4-BE49-F238E27FC236}">
                <a16:creationId xmlns:a16="http://schemas.microsoft.com/office/drawing/2014/main" id="{7380D7BA-C3A3-42A8-B8E9-76740B29B201}"/>
              </a:ext>
            </a:extLst>
          </p:cNvPr>
          <p:cNvSpPr/>
          <p:nvPr/>
        </p:nvSpPr>
        <p:spPr>
          <a:xfrm>
            <a:off x="623119" y="2999095"/>
            <a:ext cx="8659761" cy="429905"/>
          </a:xfrm>
          <a:prstGeom prst="roundRect">
            <a:avLst/>
          </a:prstGeom>
          <a:solidFill>
            <a:schemeClr val="accent1"/>
          </a:solidFill>
        </p:spPr>
        <p:txBody>
          <a:bodyPr wrap="square">
            <a:spAutoFit/>
          </a:bodyPr>
          <a:lstStyle/>
          <a:p>
            <a:pPr marL="342900" indent="-342900">
              <a:lnSpc>
                <a:spcPct val="150000"/>
              </a:lnSpc>
            </a:pPr>
            <a:r>
              <a:rPr lang="ja-JP" altLang="en-US" sz="1400" b="1" dirty="0">
                <a:latin typeface="+mn-ea"/>
              </a:rPr>
              <a:t>⑥販売スタッフで人気のキーワードを盛り込む</a:t>
            </a:r>
            <a:endParaRPr lang="en-US" altLang="ja-JP" sz="1400" b="1" dirty="0">
              <a:latin typeface="+mn-ea"/>
            </a:endParaRPr>
          </a:p>
        </p:txBody>
      </p:sp>
      <p:sp>
        <p:nvSpPr>
          <p:cNvPr id="7" name="テキスト ボックス 6">
            <a:extLst>
              <a:ext uri="{FF2B5EF4-FFF2-40B4-BE49-F238E27FC236}">
                <a16:creationId xmlns:a16="http://schemas.microsoft.com/office/drawing/2014/main" id="{8BAB9010-A8B1-4974-8DA4-C5854F0BA79C}"/>
              </a:ext>
            </a:extLst>
          </p:cNvPr>
          <p:cNvSpPr txBox="1"/>
          <p:nvPr/>
        </p:nvSpPr>
        <p:spPr>
          <a:xfrm>
            <a:off x="728973" y="1397594"/>
            <a:ext cx="8563307" cy="1358064"/>
          </a:xfrm>
          <a:prstGeom prst="rect">
            <a:avLst/>
          </a:prstGeom>
          <a:noFill/>
        </p:spPr>
        <p:txBody>
          <a:bodyPr wrap="square">
            <a:spAutoFit/>
          </a:bodyPr>
          <a:lstStyle/>
          <a:p>
            <a:pPr>
              <a:lnSpc>
                <a:spcPct val="150000"/>
              </a:lnSpc>
            </a:pPr>
            <a:r>
              <a:rPr lang="ja-JP" altLang="en-US" sz="1400" b="0" i="0" dirty="0">
                <a:solidFill>
                  <a:srgbClr val="333333"/>
                </a:solidFill>
                <a:effectLst/>
                <a:latin typeface="ヒラギノ角ゴ ProN W3"/>
              </a:rPr>
              <a:t>アパレル販売の場合は、早番・遅番があったり、土日の出勤があることが多いため、どのようなシフト</a:t>
            </a:r>
            <a:endParaRPr lang="en-US" altLang="ja-JP" sz="1400" b="0" i="0" dirty="0">
              <a:solidFill>
                <a:srgbClr val="333333"/>
              </a:solidFill>
              <a:effectLst/>
              <a:latin typeface="ヒラギノ角ゴ ProN W3"/>
            </a:endParaRPr>
          </a:p>
          <a:p>
            <a:pPr>
              <a:lnSpc>
                <a:spcPct val="150000"/>
              </a:lnSpc>
            </a:pPr>
            <a:r>
              <a:rPr lang="ja-JP" altLang="en-US" sz="1400" b="0" i="0" dirty="0">
                <a:solidFill>
                  <a:srgbClr val="333333"/>
                </a:solidFill>
                <a:effectLst/>
                <a:latin typeface="ヒラギノ角ゴ ProN W3"/>
              </a:rPr>
              <a:t>体制なのかを明記しましょう。</a:t>
            </a:r>
            <a:endParaRPr lang="en-US" altLang="ja-JP" sz="1400" b="0" i="0" dirty="0">
              <a:solidFill>
                <a:srgbClr val="333333"/>
              </a:solidFill>
              <a:effectLst/>
              <a:latin typeface="ヒラギノ角ゴ ProN W3"/>
            </a:endParaRPr>
          </a:p>
          <a:p>
            <a:pPr>
              <a:lnSpc>
                <a:spcPct val="150000"/>
              </a:lnSpc>
            </a:pPr>
            <a:r>
              <a:rPr lang="ja-JP" altLang="en-US" sz="1400" b="0" i="0" dirty="0">
                <a:solidFill>
                  <a:srgbClr val="333333"/>
                </a:solidFill>
                <a:effectLst/>
                <a:latin typeface="ヒラギノ角ゴ ProN W3"/>
              </a:rPr>
              <a:t>また、お子さんがいる方は、夏休みや冬休みなどに連休をとって家族旅行に行けるかなども不安に思っています。スタッフが交代で連休が取れる制度があるなど、アピールできることがあれば盛り込みましょう。</a:t>
            </a:r>
            <a:endParaRPr lang="ja-JP" altLang="en-US" sz="1400" dirty="0">
              <a:latin typeface="+mn-ea"/>
            </a:endParaRPr>
          </a:p>
        </p:txBody>
      </p:sp>
      <p:sp>
        <p:nvSpPr>
          <p:cNvPr id="10" name="テキスト ボックス 9">
            <a:extLst>
              <a:ext uri="{FF2B5EF4-FFF2-40B4-BE49-F238E27FC236}">
                <a16:creationId xmlns:a16="http://schemas.microsoft.com/office/drawing/2014/main" id="{B44CBE1C-1FCD-41CA-9BC9-71FC93F35E3F}"/>
              </a:ext>
            </a:extLst>
          </p:cNvPr>
          <p:cNvSpPr txBox="1"/>
          <p:nvPr/>
        </p:nvSpPr>
        <p:spPr>
          <a:xfrm>
            <a:off x="623119" y="3453870"/>
            <a:ext cx="8563307" cy="711733"/>
          </a:xfrm>
          <a:prstGeom prst="rect">
            <a:avLst/>
          </a:prstGeom>
          <a:noFill/>
        </p:spPr>
        <p:txBody>
          <a:bodyPr wrap="square">
            <a:spAutoFit/>
          </a:bodyPr>
          <a:lstStyle/>
          <a:p>
            <a:pPr>
              <a:lnSpc>
                <a:spcPct val="150000"/>
              </a:lnSpc>
            </a:pPr>
            <a:r>
              <a:rPr lang="ja-JP" altLang="en-US" sz="1400" b="0" i="0" dirty="0">
                <a:solidFill>
                  <a:srgbClr val="333333"/>
                </a:solidFill>
                <a:effectLst/>
                <a:latin typeface="ヒラギノ角ゴ ProN W3"/>
              </a:rPr>
              <a:t>おもに</a:t>
            </a:r>
            <a:r>
              <a:rPr lang="en-US" altLang="ja-JP" sz="1400" b="0" i="0" dirty="0">
                <a:solidFill>
                  <a:srgbClr val="333333"/>
                </a:solidFill>
                <a:effectLst/>
                <a:latin typeface="ヒラギノ角ゴ ProN W3"/>
              </a:rPr>
              <a:t>Web</a:t>
            </a:r>
            <a:r>
              <a:rPr lang="ja-JP" altLang="en-US" sz="1400" b="0" i="0" dirty="0">
                <a:solidFill>
                  <a:srgbClr val="333333"/>
                </a:solidFill>
                <a:effectLst/>
                <a:latin typeface="ヒラギノ角ゴ ProN W3"/>
              </a:rPr>
              <a:t>メディアで求人募集をしている場合の応募を増やす対策として、人気のキーワードを入れることが有効です。</a:t>
            </a:r>
            <a:endParaRPr lang="ja-JP" altLang="en-US" sz="1400" dirty="0">
              <a:latin typeface="+mn-ea"/>
            </a:endParaRPr>
          </a:p>
        </p:txBody>
      </p:sp>
      <p:sp>
        <p:nvSpPr>
          <p:cNvPr id="14" name="正方形/長方形 13">
            <a:extLst>
              <a:ext uri="{FF2B5EF4-FFF2-40B4-BE49-F238E27FC236}">
                <a16:creationId xmlns:a16="http://schemas.microsoft.com/office/drawing/2014/main" id="{77E8E920-E23B-490A-ADEE-A6F336B1230D}"/>
              </a:ext>
            </a:extLst>
          </p:cNvPr>
          <p:cNvSpPr/>
          <p:nvPr/>
        </p:nvSpPr>
        <p:spPr bwMode="auto">
          <a:xfrm>
            <a:off x="862017" y="4327535"/>
            <a:ext cx="8324409" cy="959616"/>
          </a:xfrm>
          <a:prstGeom prst="rect">
            <a:avLst/>
          </a:prstGeom>
          <a:solidFill>
            <a:schemeClr val="bg1">
              <a:lumMod val="95000"/>
            </a:schemeClr>
          </a:solidFill>
          <a:ln w="57150">
            <a:noFill/>
            <a:prstDash val="solid"/>
          </a:ln>
          <a:effectLst/>
        </p:spPr>
        <p:txBody>
          <a:bodyPr lIns="0" tIns="0" rIns="0" bIns="0" rtlCol="0" anchor="ctr">
            <a:noAutofit/>
          </a:bodyPr>
          <a:lstStyle/>
          <a:p>
            <a:pPr algn="just">
              <a:lnSpc>
                <a:spcPct val="140000"/>
              </a:lnSpc>
              <a:spcBef>
                <a:spcPct val="0"/>
              </a:spcBef>
              <a:spcAft>
                <a:spcPts val="600"/>
              </a:spcAft>
            </a:pPr>
            <a:endParaRPr kumimoji="1" lang="ja-JP" altLang="en-US" sz="1600" dirty="0">
              <a:solidFill>
                <a:srgbClr val="4D4D4D"/>
              </a:solidFill>
              <a:latin typeface="メイリオ" pitchFamily="50" charset="-128"/>
              <a:ea typeface="メイリオ" pitchFamily="50" charset="-128"/>
              <a:cs typeface="メイリオ" pitchFamily="50" charset="-128"/>
            </a:endParaRPr>
          </a:p>
        </p:txBody>
      </p:sp>
      <p:sp>
        <p:nvSpPr>
          <p:cNvPr id="15" name="テキスト ボックス 14">
            <a:extLst>
              <a:ext uri="{FF2B5EF4-FFF2-40B4-BE49-F238E27FC236}">
                <a16:creationId xmlns:a16="http://schemas.microsoft.com/office/drawing/2014/main" id="{E873AD86-F2EA-412F-A396-5597736CBB53}"/>
              </a:ext>
            </a:extLst>
          </p:cNvPr>
          <p:cNvSpPr txBox="1"/>
          <p:nvPr/>
        </p:nvSpPr>
        <p:spPr>
          <a:xfrm>
            <a:off x="1010259" y="4327535"/>
            <a:ext cx="8000734" cy="900246"/>
          </a:xfrm>
          <a:prstGeom prst="rect">
            <a:avLst/>
          </a:prstGeom>
          <a:noFill/>
        </p:spPr>
        <p:txBody>
          <a:bodyPr wrap="square">
            <a:spAutoFit/>
          </a:bodyPr>
          <a:lstStyle/>
          <a:p>
            <a:pPr>
              <a:lnSpc>
                <a:spcPct val="150000"/>
              </a:lnSpc>
            </a:pPr>
            <a:r>
              <a:rPr lang="ja-JP" altLang="en-US" sz="1200" b="0" i="0" dirty="0">
                <a:solidFill>
                  <a:srgbClr val="333333"/>
                </a:solidFill>
                <a:effectLst/>
                <a:latin typeface="ヒラギノ角ゴ ProN W3"/>
              </a:rPr>
              <a:t>・ファッション　　・おしゃれ　　・髪色自由　　・ネイル</a:t>
            </a:r>
            <a:r>
              <a:rPr lang="en-US" altLang="ja-JP" sz="1200" b="0" i="0" dirty="0">
                <a:solidFill>
                  <a:srgbClr val="333333"/>
                </a:solidFill>
                <a:effectLst/>
                <a:latin typeface="ヒラギノ角ゴ ProN W3"/>
              </a:rPr>
              <a:t>OK</a:t>
            </a:r>
            <a:r>
              <a:rPr lang="ja-JP" altLang="en-US" sz="1200" b="0" i="0" dirty="0">
                <a:solidFill>
                  <a:srgbClr val="333333"/>
                </a:solidFill>
                <a:effectLst/>
                <a:latin typeface="ヒラギノ角ゴ ProN W3"/>
              </a:rPr>
              <a:t>　　・</a:t>
            </a:r>
            <a:r>
              <a:rPr lang="en-US" altLang="ja-JP" sz="1200" b="0" i="0" dirty="0">
                <a:solidFill>
                  <a:srgbClr val="333333"/>
                </a:solidFill>
                <a:effectLst/>
                <a:latin typeface="ヒラギノ角ゴ ProN W3"/>
              </a:rPr>
              <a:t>W</a:t>
            </a:r>
            <a:r>
              <a:rPr lang="ja-JP" altLang="en-US" sz="1200" b="0" i="0" dirty="0">
                <a:solidFill>
                  <a:srgbClr val="333333"/>
                </a:solidFill>
                <a:effectLst/>
                <a:latin typeface="ヒラギノ角ゴ ProN W3"/>
              </a:rPr>
              <a:t>ワーク　　・未経験経験者優遇</a:t>
            </a:r>
            <a:br>
              <a:rPr lang="ja-JP" altLang="en-US" sz="1200" dirty="0"/>
            </a:br>
            <a:r>
              <a:rPr lang="ja-JP" altLang="en-US" sz="1200" dirty="0"/>
              <a:t>・</a:t>
            </a:r>
            <a:r>
              <a:rPr lang="ja-JP" altLang="en-US" sz="1200" b="0" i="0" dirty="0">
                <a:solidFill>
                  <a:srgbClr val="333333"/>
                </a:solidFill>
                <a:effectLst/>
                <a:latin typeface="ヒラギノ角ゴ ProN W3"/>
              </a:rPr>
              <a:t>コーディネーター　　・デザイナー　　・直販　　・カラーコーディネート　　・古着コーディネイト</a:t>
            </a:r>
            <a:br>
              <a:rPr lang="ja-JP" altLang="en-US" sz="1200" dirty="0"/>
            </a:br>
            <a:r>
              <a:rPr lang="ja-JP" altLang="en-US" sz="1200" dirty="0"/>
              <a:t>・</a:t>
            </a:r>
            <a:r>
              <a:rPr lang="ja-JP" altLang="en-US" sz="1200" b="0" i="0" dirty="0">
                <a:solidFill>
                  <a:srgbClr val="333333"/>
                </a:solidFill>
                <a:effectLst/>
                <a:latin typeface="ヒラギノ角ゴ ProN W3"/>
              </a:rPr>
              <a:t>おしゃれ好き　　・ファッションが好き　　・トレンド</a:t>
            </a:r>
            <a:endParaRPr lang="ja-JP" altLang="en-US" sz="1200" dirty="0">
              <a:latin typeface="+mn-ea"/>
            </a:endParaRPr>
          </a:p>
        </p:txBody>
      </p:sp>
    </p:spTree>
    <p:extLst>
      <p:ext uri="{BB962C8B-B14F-4D97-AF65-F5344CB8AC3E}">
        <p14:creationId xmlns:p14="http://schemas.microsoft.com/office/powerpoint/2010/main" val="3849323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descr="テーブル&#10;&#10;中程度の精度で自動的に生成された説明">
            <a:extLst>
              <a:ext uri="{FF2B5EF4-FFF2-40B4-BE49-F238E27FC236}">
                <a16:creationId xmlns:a16="http://schemas.microsoft.com/office/drawing/2014/main" id="{B2C0BF38-D782-D349-7F84-1554A9C8F6F8}"/>
              </a:ext>
            </a:extLst>
          </p:cNvPr>
          <p:cNvPicPr>
            <a:picLocks noChangeAspect="1"/>
          </p:cNvPicPr>
          <p:nvPr/>
        </p:nvPicPr>
        <p:blipFill>
          <a:blip r:embed="rId3"/>
          <a:stretch>
            <a:fillRect/>
          </a:stretch>
        </p:blipFill>
        <p:spPr>
          <a:xfrm>
            <a:off x="4962400" y="1328251"/>
            <a:ext cx="4034818" cy="2170731"/>
          </a:xfrm>
          <a:prstGeom prst="rect">
            <a:avLst/>
          </a:prstGeom>
        </p:spPr>
      </p:pic>
      <p:sp>
        <p:nvSpPr>
          <p:cNvPr id="9" name="スライド番号プレースホルダ 8"/>
          <p:cNvSpPr>
            <a:spLocks noGrp="1"/>
          </p:cNvSpPr>
          <p:nvPr>
            <p:ph type="sldNum" sz="quarter" idx="4"/>
          </p:nvPr>
        </p:nvSpPr>
        <p:spPr>
          <a:xfrm>
            <a:off x="7293260" y="224645"/>
            <a:ext cx="2311400" cy="365125"/>
          </a:xfrm>
        </p:spPr>
        <p:txBody>
          <a:bodyPr/>
          <a:lstStyle/>
          <a:p>
            <a:fld id="{742AB503-595C-4BF1-937B-F54428E080FD}" type="slidenum">
              <a:rPr kumimoji="1" lang="ja-JP" altLang="en-US" smtClean="0">
                <a:latin typeface="メイリオ" pitchFamily="50" charset="-128"/>
                <a:ea typeface="メイリオ" pitchFamily="50" charset="-128"/>
                <a:cs typeface="メイリオ" pitchFamily="50" charset="-128"/>
              </a:rPr>
              <a:pPr/>
              <a:t>11</a:t>
            </a:fld>
            <a:endParaRPr kumimoji="1" lang="ja-JP" altLang="en-US">
              <a:latin typeface="メイリオ" pitchFamily="50" charset="-128"/>
              <a:ea typeface="メイリオ" pitchFamily="50" charset="-128"/>
              <a:cs typeface="メイリオ" pitchFamily="50" charset="-128"/>
            </a:endParaRPr>
          </a:p>
        </p:txBody>
      </p:sp>
      <p:pic>
        <p:nvPicPr>
          <p:cNvPr id="64" name="Picture 2" descr="\\shizu01\Document\企画課\■営業企画\14.インバウンド\ヒトクル\02_フォーマット・ツール\ロゴ\ヒトクル_ロゴ.jpg"/>
          <p:cNvPicPr>
            <a:picLocks noChangeAspect="1" noChangeArrowheads="1"/>
          </p:cNvPicPr>
          <p:nvPr/>
        </p:nvPicPr>
        <p:blipFill>
          <a:blip r:embed="rId4"/>
          <a:srcRect/>
          <a:stretch>
            <a:fillRect/>
          </a:stretch>
        </p:blipFill>
        <p:spPr bwMode="auto">
          <a:xfrm>
            <a:off x="7221252" y="6373364"/>
            <a:ext cx="684076" cy="259992"/>
          </a:xfrm>
          <a:prstGeom prst="rect">
            <a:avLst/>
          </a:prstGeom>
          <a:noFill/>
        </p:spPr>
      </p:pic>
      <p:sp>
        <p:nvSpPr>
          <p:cNvPr id="25" name="テキスト ボックス 24"/>
          <p:cNvSpPr txBox="1"/>
          <p:nvPr/>
        </p:nvSpPr>
        <p:spPr>
          <a:xfrm>
            <a:off x="632520" y="286675"/>
            <a:ext cx="9000430" cy="307777"/>
          </a:xfrm>
          <a:prstGeom prst="rect">
            <a:avLst/>
          </a:prstGeom>
          <a:noFill/>
        </p:spPr>
        <p:txBody>
          <a:bodyPr wrap="square" rtlCol="0" anchor="ctr">
            <a:spAutoFit/>
          </a:bodyPr>
          <a:lstStyle/>
          <a:p>
            <a:r>
              <a:rPr lang="ja-JP" altLang="en-US" sz="1400" dirty="0">
                <a:latin typeface="+mn-ea"/>
                <a:cs typeface="メイリオ" pitchFamily="50" charset="-128"/>
              </a:rPr>
              <a:t>４．販売スタッフの採用に向いている</a:t>
            </a:r>
            <a:r>
              <a:rPr lang="en-US" altLang="ja-JP" sz="1400" dirty="0">
                <a:latin typeface="+mn-ea"/>
                <a:cs typeface="メイリオ" pitchFamily="50" charset="-128"/>
              </a:rPr>
              <a:t>5</a:t>
            </a:r>
            <a:r>
              <a:rPr lang="ja-JP" altLang="en-US" sz="1400" dirty="0">
                <a:latin typeface="+mn-ea"/>
                <a:cs typeface="メイリオ" pitchFamily="50" charset="-128"/>
              </a:rPr>
              <a:t>つの手法</a:t>
            </a:r>
          </a:p>
        </p:txBody>
      </p:sp>
      <p:sp>
        <p:nvSpPr>
          <p:cNvPr id="5" name="四角形: 角を丸くする 4">
            <a:extLst>
              <a:ext uri="{FF2B5EF4-FFF2-40B4-BE49-F238E27FC236}">
                <a16:creationId xmlns:a16="http://schemas.microsoft.com/office/drawing/2014/main" id="{6280E972-25CF-4352-94FA-EB11D9C5E9D3}"/>
              </a:ext>
            </a:extLst>
          </p:cNvPr>
          <p:cNvSpPr/>
          <p:nvPr/>
        </p:nvSpPr>
        <p:spPr>
          <a:xfrm>
            <a:off x="632520" y="838309"/>
            <a:ext cx="8659761" cy="429905"/>
          </a:xfrm>
          <a:prstGeom prst="roundRect">
            <a:avLst/>
          </a:prstGeom>
          <a:solidFill>
            <a:schemeClr val="accent1"/>
          </a:solidFill>
        </p:spPr>
        <p:txBody>
          <a:bodyPr wrap="square">
            <a:spAutoFit/>
          </a:bodyPr>
          <a:lstStyle/>
          <a:p>
            <a:pPr marL="342900" indent="-342900">
              <a:lnSpc>
                <a:spcPct val="150000"/>
              </a:lnSpc>
            </a:pPr>
            <a:r>
              <a:rPr lang="ja-JP" altLang="en-US" sz="1400" b="1" dirty="0">
                <a:latin typeface="+mn-ea"/>
              </a:rPr>
              <a:t>①総合求人サイト</a:t>
            </a:r>
            <a:endParaRPr lang="en-US" altLang="ja-JP" sz="1400" b="1" i="0" dirty="0">
              <a:solidFill>
                <a:srgbClr val="333333"/>
              </a:solidFill>
              <a:effectLst/>
              <a:latin typeface="ヒラギノ角ゴ ProN W3"/>
            </a:endParaRPr>
          </a:p>
        </p:txBody>
      </p:sp>
      <p:sp>
        <p:nvSpPr>
          <p:cNvPr id="10" name="テキスト ボックス 9">
            <a:extLst>
              <a:ext uri="{FF2B5EF4-FFF2-40B4-BE49-F238E27FC236}">
                <a16:creationId xmlns:a16="http://schemas.microsoft.com/office/drawing/2014/main" id="{8959E506-4FF4-41AC-BC5B-DA7F877C3AFA}"/>
              </a:ext>
            </a:extLst>
          </p:cNvPr>
          <p:cNvSpPr txBox="1"/>
          <p:nvPr/>
        </p:nvSpPr>
        <p:spPr>
          <a:xfrm>
            <a:off x="632520" y="1328251"/>
            <a:ext cx="4224027" cy="1454244"/>
          </a:xfrm>
          <a:prstGeom prst="rect">
            <a:avLst/>
          </a:prstGeom>
          <a:noFill/>
        </p:spPr>
        <p:txBody>
          <a:bodyPr wrap="square">
            <a:spAutoFit/>
          </a:bodyPr>
          <a:lstStyle/>
          <a:p>
            <a:pPr>
              <a:lnSpc>
                <a:spcPct val="150000"/>
              </a:lnSpc>
            </a:pPr>
            <a:r>
              <a:rPr lang="ja-JP" altLang="en-US" sz="1200" b="0" i="0" dirty="0">
                <a:solidFill>
                  <a:srgbClr val="333333"/>
                </a:solidFill>
                <a:effectLst/>
                <a:latin typeface="ヒラギノ角ゴ ProN W3"/>
              </a:rPr>
              <a:t>多用な業種、雇用形態が掲載されている求人サイトがあります。アルバイトや正社員向け、女性や主婦向けなど様々な切り口の求人サイトなどもあり、メディアによって読者層が変わりますので、自社のターゲットがよく見ているメディアを選ぶのがポイントです。</a:t>
            </a:r>
            <a:endParaRPr lang="ja-JP" altLang="en-US" sz="1200" dirty="0">
              <a:latin typeface="+mn-ea"/>
            </a:endParaRPr>
          </a:p>
        </p:txBody>
      </p:sp>
      <p:sp>
        <p:nvSpPr>
          <p:cNvPr id="11" name="四角形: 角を丸くする 10">
            <a:extLst>
              <a:ext uri="{FF2B5EF4-FFF2-40B4-BE49-F238E27FC236}">
                <a16:creationId xmlns:a16="http://schemas.microsoft.com/office/drawing/2014/main" id="{8D0B76F3-0DC3-4197-A7C0-0661DBD7CC49}"/>
              </a:ext>
            </a:extLst>
          </p:cNvPr>
          <p:cNvSpPr/>
          <p:nvPr/>
        </p:nvSpPr>
        <p:spPr>
          <a:xfrm>
            <a:off x="632520" y="3556142"/>
            <a:ext cx="8659761" cy="429905"/>
          </a:xfrm>
          <a:prstGeom prst="roundRect">
            <a:avLst/>
          </a:prstGeom>
          <a:solidFill>
            <a:schemeClr val="accent1"/>
          </a:solidFill>
        </p:spPr>
        <p:txBody>
          <a:bodyPr wrap="square">
            <a:spAutoFit/>
          </a:bodyPr>
          <a:lstStyle/>
          <a:p>
            <a:pPr marL="342900" indent="-342900">
              <a:lnSpc>
                <a:spcPct val="150000"/>
              </a:lnSpc>
            </a:pPr>
            <a:r>
              <a:rPr lang="ja-JP" altLang="en-US" sz="1400" b="1" i="0" dirty="0">
                <a:solidFill>
                  <a:srgbClr val="333333"/>
                </a:solidFill>
                <a:effectLst/>
                <a:latin typeface="ヒラギノ角ゴ ProN W3"/>
              </a:rPr>
              <a:t>②紙メディア｜求人情報誌（フリーペーパー）や折り込みチラシ</a:t>
            </a:r>
            <a:endParaRPr lang="en-US" altLang="ja-JP" sz="1400" b="1" i="0" dirty="0">
              <a:solidFill>
                <a:srgbClr val="333333"/>
              </a:solidFill>
              <a:effectLst/>
              <a:latin typeface="ヒラギノ角ゴ ProN W3"/>
            </a:endParaRPr>
          </a:p>
        </p:txBody>
      </p:sp>
      <p:pic>
        <p:nvPicPr>
          <p:cNvPr id="8" name="図 7" descr="背景パターン が含まれている画像&#10;&#10;自動的に生成された説明">
            <a:extLst>
              <a:ext uri="{FF2B5EF4-FFF2-40B4-BE49-F238E27FC236}">
                <a16:creationId xmlns:a16="http://schemas.microsoft.com/office/drawing/2014/main" id="{45198F9A-9844-46F3-A525-442BB4864555}"/>
              </a:ext>
            </a:extLst>
          </p:cNvPr>
          <p:cNvPicPr>
            <a:picLocks noChangeAspect="1"/>
          </p:cNvPicPr>
          <p:nvPr/>
        </p:nvPicPr>
        <p:blipFill>
          <a:blip r:embed="rId5"/>
          <a:stretch>
            <a:fillRect/>
          </a:stretch>
        </p:blipFill>
        <p:spPr>
          <a:xfrm>
            <a:off x="4953000" y="4073111"/>
            <a:ext cx="4044218" cy="2171799"/>
          </a:xfrm>
          <a:prstGeom prst="rect">
            <a:avLst/>
          </a:prstGeom>
        </p:spPr>
      </p:pic>
      <p:sp>
        <p:nvSpPr>
          <p:cNvPr id="12" name="テキスト ボックス 11">
            <a:extLst>
              <a:ext uri="{FF2B5EF4-FFF2-40B4-BE49-F238E27FC236}">
                <a16:creationId xmlns:a16="http://schemas.microsoft.com/office/drawing/2014/main" id="{EDA43A50-D5C6-4BBA-8D47-26CCF796A7E9}"/>
              </a:ext>
            </a:extLst>
          </p:cNvPr>
          <p:cNvSpPr txBox="1"/>
          <p:nvPr/>
        </p:nvSpPr>
        <p:spPr>
          <a:xfrm>
            <a:off x="632521" y="4073111"/>
            <a:ext cx="4224026" cy="2046714"/>
          </a:xfrm>
          <a:prstGeom prst="rect">
            <a:avLst/>
          </a:prstGeom>
        </p:spPr>
        <p:txBody>
          <a:bodyPr wrap="square" rtlCol="0" anchor="ctr">
            <a:spAutoFit/>
          </a:bodyPr>
          <a:lstStyle/>
          <a:p>
            <a:pPr marL="0" marR="0" indent="0" defTabSz="914400" rtl="0" eaLnBrk="1" fontAlgn="auto" latinLnBrk="0" hangingPunct="1">
              <a:lnSpc>
                <a:spcPct val="150000"/>
              </a:lnSpc>
              <a:spcBef>
                <a:spcPts val="300"/>
              </a:spcBef>
              <a:spcAft>
                <a:spcPts val="0"/>
              </a:spcAft>
              <a:buClrTx/>
              <a:buSzTx/>
              <a:buFontTx/>
              <a:buNone/>
              <a:tabLst/>
            </a:pPr>
            <a:r>
              <a:rPr lang="en-US" altLang="ja-JP" sz="1200" b="0" i="0" dirty="0">
                <a:solidFill>
                  <a:srgbClr val="333333"/>
                </a:solidFill>
                <a:effectLst/>
                <a:latin typeface="+mj-lt"/>
              </a:rPr>
              <a:t>Web</a:t>
            </a:r>
            <a:r>
              <a:rPr lang="ja-JP" altLang="en-US" sz="1200" b="0" i="0" dirty="0">
                <a:solidFill>
                  <a:srgbClr val="333333"/>
                </a:solidFill>
                <a:effectLst/>
                <a:latin typeface="+mj-lt"/>
              </a:rPr>
              <a:t>での仕事探しが主流となって久しいですが、地域やターゲットによっては求人情報誌や折込チラシといった紙メディアも有効です。特に求人情報誌は、コンビニやスーパー、駅など消費者の生活導線に設置されています。</a:t>
            </a:r>
            <a:br>
              <a:rPr lang="ja-JP" altLang="en-US" sz="1200" dirty="0">
                <a:latin typeface="+mj-lt"/>
              </a:rPr>
            </a:br>
            <a:endParaRPr lang="en-US" altLang="ja-JP" sz="1200" dirty="0">
              <a:latin typeface="+mj-lt"/>
            </a:endParaRPr>
          </a:p>
          <a:p>
            <a:pPr marL="0" marR="0" indent="0" defTabSz="914400" rtl="0" eaLnBrk="1" fontAlgn="auto" latinLnBrk="0" hangingPunct="1">
              <a:lnSpc>
                <a:spcPct val="150000"/>
              </a:lnSpc>
              <a:spcBef>
                <a:spcPts val="300"/>
              </a:spcBef>
              <a:spcAft>
                <a:spcPts val="0"/>
              </a:spcAft>
              <a:buClrTx/>
              <a:buSzTx/>
              <a:buFontTx/>
              <a:buNone/>
              <a:tabLst/>
            </a:pPr>
            <a:r>
              <a:rPr lang="ja-JP" altLang="en-US" sz="1200" b="0" i="0" dirty="0">
                <a:solidFill>
                  <a:srgbClr val="333333"/>
                </a:solidFill>
                <a:effectLst/>
                <a:latin typeface="+mj-lt"/>
              </a:rPr>
              <a:t>エリアを区切って掲載ができるため、アルバイトスタッフなどの地元密着の採用に有効な採用手法と言えるでしょう。</a:t>
            </a:r>
            <a:endParaRPr kumimoji="1" lang="ja-JP" altLang="en-US" sz="1200" b="0" i="0" u="none" strike="noStrike" kern="1200" cap="none" spc="0" normalizeH="0" baseline="0" noProof="0" dirty="0">
              <a:ln>
                <a:noFill/>
              </a:ln>
              <a:solidFill>
                <a:schemeClr val="tx1"/>
              </a:solidFill>
              <a:effectLst/>
              <a:uLnTx/>
              <a:uFillTx/>
              <a:latin typeface="+mj-lt"/>
              <a:ea typeface="07やさしさゴシック手書き" pitchFamily="50" charset="-128"/>
              <a:cs typeface="メイリオ" pitchFamily="50" charset="-128"/>
            </a:endParaRPr>
          </a:p>
        </p:txBody>
      </p:sp>
    </p:spTree>
    <p:extLst>
      <p:ext uri="{BB962C8B-B14F-4D97-AF65-F5344CB8AC3E}">
        <p14:creationId xmlns:p14="http://schemas.microsoft.com/office/powerpoint/2010/main" val="22851936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descr="背景パターン が含まれている画像&#10;&#10;自動的に生成された説明">
            <a:extLst>
              <a:ext uri="{FF2B5EF4-FFF2-40B4-BE49-F238E27FC236}">
                <a16:creationId xmlns:a16="http://schemas.microsoft.com/office/drawing/2014/main" id="{C863836E-BD32-9BB4-D0C8-CE4BDB97CA9F}"/>
              </a:ext>
            </a:extLst>
          </p:cNvPr>
          <p:cNvPicPr>
            <a:picLocks noChangeAspect="1"/>
          </p:cNvPicPr>
          <p:nvPr/>
        </p:nvPicPr>
        <p:blipFill>
          <a:blip r:embed="rId3"/>
          <a:stretch>
            <a:fillRect/>
          </a:stretch>
        </p:blipFill>
        <p:spPr>
          <a:xfrm>
            <a:off x="4943601" y="4055788"/>
            <a:ext cx="4015509" cy="2156382"/>
          </a:xfrm>
          <a:prstGeom prst="rect">
            <a:avLst/>
          </a:prstGeom>
        </p:spPr>
      </p:pic>
      <p:sp>
        <p:nvSpPr>
          <p:cNvPr id="13" name="四角形: 角を丸くする 12">
            <a:extLst>
              <a:ext uri="{FF2B5EF4-FFF2-40B4-BE49-F238E27FC236}">
                <a16:creationId xmlns:a16="http://schemas.microsoft.com/office/drawing/2014/main" id="{EF130511-FC00-880B-591C-69DC16F02906}"/>
              </a:ext>
            </a:extLst>
          </p:cNvPr>
          <p:cNvSpPr/>
          <p:nvPr/>
        </p:nvSpPr>
        <p:spPr>
          <a:xfrm>
            <a:off x="623121" y="3554840"/>
            <a:ext cx="8659761" cy="429905"/>
          </a:xfrm>
          <a:prstGeom prst="roundRect">
            <a:avLst/>
          </a:prstGeom>
          <a:solidFill>
            <a:schemeClr val="accent1"/>
          </a:solidFill>
        </p:spPr>
        <p:txBody>
          <a:bodyPr wrap="square">
            <a:spAutoFit/>
          </a:bodyPr>
          <a:lstStyle/>
          <a:p>
            <a:pPr marL="342900" indent="-342900">
              <a:lnSpc>
                <a:spcPct val="150000"/>
              </a:lnSpc>
            </a:pPr>
            <a:r>
              <a:rPr lang="ja-JP" altLang="en-US" sz="1400" b="1" dirty="0">
                <a:solidFill>
                  <a:srgbClr val="333333"/>
                </a:solidFill>
                <a:latin typeface="ヒラギノ角ゴ ProN W3"/>
              </a:rPr>
              <a:t>④</a:t>
            </a:r>
            <a:r>
              <a:rPr lang="ja-JP" altLang="en-US" sz="1400" b="1" i="0" dirty="0">
                <a:solidFill>
                  <a:srgbClr val="333333"/>
                </a:solidFill>
                <a:effectLst/>
                <a:latin typeface="ヒラギノ角ゴ ProN W3"/>
              </a:rPr>
              <a:t>求人検索エンジン（</a:t>
            </a:r>
            <a:r>
              <a:rPr lang="en-US" altLang="ja-JP" sz="1400" b="1" i="0" dirty="0">
                <a:solidFill>
                  <a:srgbClr val="333333"/>
                </a:solidFill>
                <a:effectLst/>
                <a:latin typeface="ヒラギノ角ゴ ProN W3"/>
              </a:rPr>
              <a:t>Indeed</a:t>
            </a:r>
            <a:r>
              <a:rPr lang="ja-JP" altLang="en-US" sz="1400" b="1" i="0" dirty="0">
                <a:solidFill>
                  <a:srgbClr val="333333"/>
                </a:solidFill>
                <a:effectLst/>
                <a:latin typeface="ヒラギノ角ゴ ProN W3"/>
              </a:rPr>
              <a:t>、求人ボックス、スタンバイ）</a:t>
            </a:r>
            <a:endParaRPr lang="en-US" altLang="ja-JP" sz="1400" b="1" i="0" dirty="0">
              <a:solidFill>
                <a:srgbClr val="333333"/>
              </a:solidFill>
              <a:effectLst/>
              <a:latin typeface="ヒラギノ角ゴ ProN W3"/>
            </a:endParaRPr>
          </a:p>
        </p:txBody>
      </p:sp>
      <p:sp>
        <p:nvSpPr>
          <p:cNvPr id="14" name="テキスト ボックス 13">
            <a:extLst>
              <a:ext uri="{FF2B5EF4-FFF2-40B4-BE49-F238E27FC236}">
                <a16:creationId xmlns:a16="http://schemas.microsoft.com/office/drawing/2014/main" id="{EBBD2AAE-95E7-6CBA-9B82-CAA5F087A634}"/>
              </a:ext>
            </a:extLst>
          </p:cNvPr>
          <p:cNvSpPr txBox="1"/>
          <p:nvPr/>
        </p:nvSpPr>
        <p:spPr>
          <a:xfrm>
            <a:off x="623121" y="4043946"/>
            <a:ext cx="4320480" cy="2085186"/>
          </a:xfrm>
          <a:prstGeom prst="rect">
            <a:avLst/>
          </a:prstGeom>
        </p:spPr>
        <p:txBody>
          <a:bodyPr wrap="square" rtlCol="0" anchor="ctr">
            <a:spAutoFit/>
          </a:bodyPr>
          <a:lstStyle/>
          <a:p>
            <a:pPr marL="0" marR="0" indent="0" defTabSz="914400" rtl="0" eaLnBrk="1" fontAlgn="auto" latinLnBrk="0" hangingPunct="1">
              <a:lnSpc>
                <a:spcPct val="150000"/>
              </a:lnSpc>
              <a:spcBef>
                <a:spcPts val="300"/>
              </a:spcBef>
              <a:spcAft>
                <a:spcPts val="0"/>
              </a:spcAft>
              <a:buClrTx/>
              <a:buSzTx/>
              <a:buFontTx/>
              <a:buNone/>
              <a:tabLst/>
            </a:pPr>
            <a:r>
              <a:rPr lang="en-US" altLang="ja-JP" sz="1200" b="0" i="0" dirty="0">
                <a:solidFill>
                  <a:srgbClr val="333333"/>
                </a:solidFill>
                <a:effectLst/>
                <a:latin typeface="+mj-lt"/>
              </a:rPr>
              <a:t>Indeed</a:t>
            </a:r>
            <a:r>
              <a:rPr lang="ja-JP" altLang="en-US" sz="1200" b="0" i="0" dirty="0">
                <a:solidFill>
                  <a:srgbClr val="333333"/>
                </a:solidFill>
                <a:effectLst/>
                <a:latin typeface="+mj-lt"/>
              </a:rPr>
              <a:t>（インディード）をはじめとした求人検索エンジンは、今や外せない採用手法のひとつです。</a:t>
            </a:r>
            <a:endParaRPr lang="en-US" altLang="ja-JP" sz="1200" b="0" i="0" dirty="0">
              <a:solidFill>
                <a:srgbClr val="333333"/>
              </a:solidFill>
              <a:effectLst/>
              <a:latin typeface="+mj-lt"/>
            </a:endParaRPr>
          </a:p>
          <a:p>
            <a:pPr marL="0" marR="0" indent="0" defTabSz="914400" rtl="0" eaLnBrk="1" fontAlgn="auto" latinLnBrk="0" hangingPunct="1">
              <a:lnSpc>
                <a:spcPct val="150000"/>
              </a:lnSpc>
              <a:spcBef>
                <a:spcPts val="300"/>
              </a:spcBef>
              <a:spcAft>
                <a:spcPts val="0"/>
              </a:spcAft>
              <a:buClrTx/>
              <a:buSzTx/>
              <a:buFontTx/>
              <a:buNone/>
              <a:tabLst/>
            </a:pPr>
            <a:r>
              <a:rPr lang="ja-JP" altLang="en-US" sz="1200" b="0" i="0" dirty="0">
                <a:solidFill>
                  <a:srgbClr val="333333"/>
                </a:solidFill>
                <a:effectLst/>
                <a:latin typeface="+mj-lt"/>
              </a:rPr>
              <a:t>求人サイトの場合は、その求人サイト内の仕事しか検索できませんが、求人検索エンジンは、インターネット上にあるあらゆる求人情報を一括で検索することができる非常に便利なサービスです。</a:t>
            </a:r>
          </a:p>
          <a:p>
            <a:pPr marL="0" marR="0" indent="0" defTabSz="914400" rtl="0" eaLnBrk="1" fontAlgn="auto" latinLnBrk="0" hangingPunct="1">
              <a:lnSpc>
                <a:spcPct val="150000"/>
              </a:lnSpc>
              <a:spcBef>
                <a:spcPts val="300"/>
              </a:spcBef>
              <a:spcAft>
                <a:spcPts val="0"/>
              </a:spcAft>
              <a:buClrTx/>
              <a:buSzTx/>
              <a:buFontTx/>
              <a:buNone/>
              <a:tabLst/>
            </a:pPr>
            <a:r>
              <a:rPr lang="ja-JP" altLang="en-US" sz="1200" b="0" i="0" dirty="0">
                <a:solidFill>
                  <a:srgbClr val="333333"/>
                </a:solidFill>
                <a:effectLst/>
                <a:latin typeface="+mj-lt"/>
              </a:rPr>
              <a:t>また、無料で掲載できるのも大きな特徴です。</a:t>
            </a:r>
            <a:endParaRPr kumimoji="1" lang="ja-JP" altLang="en-US" sz="1200" b="0" i="0" u="none" strike="noStrike" kern="1200" cap="none" spc="0" normalizeH="0" baseline="0" noProof="0" dirty="0">
              <a:ln>
                <a:noFill/>
              </a:ln>
              <a:solidFill>
                <a:schemeClr val="tx1"/>
              </a:solidFill>
              <a:effectLst/>
              <a:uLnTx/>
              <a:uFillTx/>
              <a:latin typeface="+mj-lt"/>
              <a:ea typeface="07やさしさゴシック手書き" pitchFamily="50" charset="-128"/>
              <a:cs typeface="メイリオ" pitchFamily="50" charset="-128"/>
            </a:endParaRPr>
          </a:p>
        </p:txBody>
      </p:sp>
      <p:sp>
        <p:nvSpPr>
          <p:cNvPr id="11" name="四角形: 角を丸くする 10">
            <a:extLst>
              <a:ext uri="{FF2B5EF4-FFF2-40B4-BE49-F238E27FC236}">
                <a16:creationId xmlns:a16="http://schemas.microsoft.com/office/drawing/2014/main" id="{8D0B76F3-0DC3-4197-A7C0-0661DBD7CC49}"/>
              </a:ext>
            </a:extLst>
          </p:cNvPr>
          <p:cNvSpPr/>
          <p:nvPr/>
        </p:nvSpPr>
        <p:spPr>
          <a:xfrm>
            <a:off x="632520" y="838309"/>
            <a:ext cx="8659761" cy="429905"/>
          </a:xfrm>
          <a:prstGeom prst="roundRect">
            <a:avLst/>
          </a:prstGeom>
          <a:solidFill>
            <a:schemeClr val="accent1"/>
          </a:solidFill>
        </p:spPr>
        <p:txBody>
          <a:bodyPr wrap="square">
            <a:spAutoFit/>
          </a:bodyPr>
          <a:lstStyle/>
          <a:p>
            <a:pPr marL="342900" indent="-342900">
              <a:lnSpc>
                <a:spcPct val="150000"/>
              </a:lnSpc>
            </a:pPr>
            <a:r>
              <a:rPr lang="ja-JP" altLang="en-US" sz="1400" b="1" i="0" dirty="0">
                <a:solidFill>
                  <a:srgbClr val="333333"/>
                </a:solidFill>
                <a:effectLst/>
                <a:latin typeface="ヒラギノ角ゴ ProN W3"/>
              </a:rPr>
              <a:t>③ハローワーク</a:t>
            </a:r>
            <a:endParaRPr lang="en-US" altLang="ja-JP" sz="1400" b="1" i="0" dirty="0">
              <a:solidFill>
                <a:srgbClr val="333333"/>
              </a:solidFill>
              <a:effectLst/>
              <a:latin typeface="ヒラギノ角ゴ ProN W3"/>
            </a:endParaRPr>
          </a:p>
        </p:txBody>
      </p:sp>
      <p:sp>
        <p:nvSpPr>
          <p:cNvPr id="12" name="テキスト ボックス 11">
            <a:extLst>
              <a:ext uri="{FF2B5EF4-FFF2-40B4-BE49-F238E27FC236}">
                <a16:creationId xmlns:a16="http://schemas.microsoft.com/office/drawing/2014/main" id="{E0736349-DFB6-49CB-923C-D467F4E49F4B}"/>
              </a:ext>
            </a:extLst>
          </p:cNvPr>
          <p:cNvSpPr txBox="1"/>
          <p:nvPr/>
        </p:nvSpPr>
        <p:spPr>
          <a:xfrm>
            <a:off x="632520" y="1347969"/>
            <a:ext cx="4224026" cy="1531188"/>
          </a:xfrm>
          <a:prstGeom prst="rect">
            <a:avLst/>
          </a:prstGeom>
        </p:spPr>
        <p:txBody>
          <a:bodyPr wrap="square" rtlCol="0" anchor="ctr">
            <a:spAutoFit/>
          </a:bodyPr>
          <a:lstStyle/>
          <a:p>
            <a:pPr marL="0" marR="0" indent="0" defTabSz="914400" rtl="0" eaLnBrk="1" fontAlgn="auto" latinLnBrk="0" hangingPunct="1">
              <a:lnSpc>
                <a:spcPct val="150000"/>
              </a:lnSpc>
              <a:spcBef>
                <a:spcPts val="300"/>
              </a:spcBef>
              <a:spcAft>
                <a:spcPts val="0"/>
              </a:spcAft>
              <a:buClrTx/>
              <a:buSzTx/>
              <a:buFontTx/>
              <a:buNone/>
              <a:tabLst/>
            </a:pPr>
            <a:r>
              <a:rPr lang="ja-JP" altLang="en-US" sz="1200" b="0" i="0" dirty="0">
                <a:solidFill>
                  <a:srgbClr val="333333"/>
                </a:solidFill>
                <a:effectLst/>
                <a:latin typeface="+mj-lt"/>
              </a:rPr>
              <a:t>ハローワーク（公共職業安定所）は厚生労働省が設置している行政機関で、企業の求人情報を集めて求職者に提供しています。行政機関のため、無料でできるということが</a:t>
            </a:r>
            <a:endParaRPr lang="en-US" altLang="ja-JP" sz="1200" b="0" i="0" dirty="0">
              <a:solidFill>
                <a:srgbClr val="333333"/>
              </a:solidFill>
              <a:effectLst/>
              <a:latin typeface="+mj-lt"/>
            </a:endParaRPr>
          </a:p>
          <a:p>
            <a:pPr marL="0" marR="0" indent="0" defTabSz="914400" rtl="0" eaLnBrk="1" fontAlgn="auto" latinLnBrk="0" hangingPunct="1">
              <a:lnSpc>
                <a:spcPct val="150000"/>
              </a:lnSpc>
              <a:spcBef>
                <a:spcPts val="300"/>
              </a:spcBef>
              <a:spcAft>
                <a:spcPts val="0"/>
              </a:spcAft>
              <a:buClrTx/>
              <a:buSzTx/>
              <a:buFontTx/>
              <a:buNone/>
              <a:tabLst/>
            </a:pPr>
            <a:r>
              <a:rPr lang="ja-JP" altLang="en-US" sz="1200" b="0" i="0" dirty="0">
                <a:solidFill>
                  <a:srgbClr val="333333"/>
                </a:solidFill>
                <a:effectLst/>
                <a:latin typeface="+mj-lt"/>
              </a:rPr>
              <a:t>最大の特徴です。</a:t>
            </a:r>
            <a:endParaRPr lang="en-US" altLang="ja-JP" sz="1200" b="0" i="0" dirty="0">
              <a:solidFill>
                <a:srgbClr val="333333"/>
              </a:solidFill>
              <a:effectLst/>
              <a:latin typeface="+mj-lt"/>
            </a:endParaRPr>
          </a:p>
          <a:p>
            <a:pPr marL="0" marR="0" indent="0" defTabSz="914400" rtl="0" eaLnBrk="1" fontAlgn="auto" latinLnBrk="0" hangingPunct="1">
              <a:lnSpc>
                <a:spcPct val="150000"/>
              </a:lnSpc>
              <a:spcBef>
                <a:spcPts val="300"/>
              </a:spcBef>
              <a:spcAft>
                <a:spcPts val="0"/>
              </a:spcAft>
              <a:buClrTx/>
              <a:buSzTx/>
              <a:buFontTx/>
              <a:buNone/>
              <a:tabLst/>
            </a:pPr>
            <a:r>
              <a:rPr lang="ja-JP" altLang="en-US" sz="1200" b="0" i="0" dirty="0">
                <a:solidFill>
                  <a:srgbClr val="333333"/>
                </a:solidFill>
                <a:effectLst/>
                <a:latin typeface="+mj-lt"/>
              </a:rPr>
              <a:t>一方で、急ぎの募集には向いていない傾向があります。</a:t>
            </a:r>
            <a:endParaRPr kumimoji="1" lang="ja-JP" altLang="en-US" sz="1200" b="0" i="0" u="none" strike="noStrike" kern="1200" cap="none" spc="0" normalizeH="0" baseline="0" noProof="0" dirty="0">
              <a:ln>
                <a:noFill/>
              </a:ln>
              <a:solidFill>
                <a:schemeClr val="tx1"/>
              </a:solidFill>
              <a:effectLst/>
              <a:uLnTx/>
              <a:uFillTx/>
              <a:latin typeface="+mj-lt"/>
              <a:ea typeface="07やさしさゴシック手書き" pitchFamily="50" charset="-128"/>
              <a:cs typeface="メイリオ" pitchFamily="50" charset="-128"/>
            </a:endParaRPr>
          </a:p>
        </p:txBody>
      </p:sp>
      <p:pic>
        <p:nvPicPr>
          <p:cNvPr id="6" name="図 5" descr="背景パターン が含まれている画像&#10;&#10;自動的に生成された説明">
            <a:extLst>
              <a:ext uri="{FF2B5EF4-FFF2-40B4-BE49-F238E27FC236}">
                <a16:creationId xmlns:a16="http://schemas.microsoft.com/office/drawing/2014/main" id="{86761353-A84C-448C-9816-EEEF40EE9E3D}"/>
              </a:ext>
            </a:extLst>
          </p:cNvPr>
          <p:cNvPicPr>
            <a:picLocks noChangeAspect="1"/>
          </p:cNvPicPr>
          <p:nvPr/>
        </p:nvPicPr>
        <p:blipFill>
          <a:blip r:embed="rId4"/>
          <a:stretch>
            <a:fillRect/>
          </a:stretch>
        </p:blipFill>
        <p:spPr>
          <a:xfrm>
            <a:off x="4962400" y="1327416"/>
            <a:ext cx="4006109" cy="2151334"/>
          </a:xfrm>
          <a:prstGeom prst="rect">
            <a:avLst/>
          </a:prstGeom>
        </p:spPr>
      </p:pic>
      <p:sp>
        <p:nvSpPr>
          <p:cNvPr id="9" name="スライド番号プレースホルダ 8"/>
          <p:cNvSpPr>
            <a:spLocks noGrp="1"/>
          </p:cNvSpPr>
          <p:nvPr>
            <p:ph type="sldNum" sz="quarter" idx="4"/>
          </p:nvPr>
        </p:nvSpPr>
        <p:spPr>
          <a:xfrm>
            <a:off x="7293260" y="224645"/>
            <a:ext cx="2311400" cy="365125"/>
          </a:xfrm>
        </p:spPr>
        <p:txBody>
          <a:bodyPr/>
          <a:lstStyle/>
          <a:p>
            <a:fld id="{742AB503-595C-4BF1-937B-F54428E080FD}" type="slidenum">
              <a:rPr kumimoji="1" lang="ja-JP" altLang="en-US" smtClean="0">
                <a:latin typeface="メイリオ" pitchFamily="50" charset="-128"/>
                <a:ea typeface="メイリオ" pitchFamily="50" charset="-128"/>
                <a:cs typeface="メイリオ" pitchFamily="50" charset="-128"/>
              </a:rPr>
              <a:pPr/>
              <a:t>12</a:t>
            </a:fld>
            <a:endParaRPr kumimoji="1" lang="ja-JP" altLang="en-US">
              <a:latin typeface="メイリオ" pitchFamily="50" charset="-128"/>
              <a:ea typeface="メイリオ" pitchFamily="50" charset="-128"/>
              <a:cs typeface="メイリオ" pitchFamily="50" charset="-128"/>
            </a:endParaRPr>
          </a:p>
        </p:txBody>
      </p:sp>
      <p:pic>
        <p:nvPicPr>
          <p:cNvPr id="64" name="Picture 2" descr="\\shizu01\Document\企画課\■営業企画\14.インバウンド\ヒトクル\02_フォーマット・ツール\ロゴ\ヒトクル_ロゴ.jpg"/>
          <p:cNvPicPr>
            <a:picLocks noChangeAspect="1" noChangeArrowheads="1"/>
          </p:cNvPicPr>
          <p:nvPr/>
        </p:nvPicPr>
        <p:blipFill>
          <a:blip r:embed="rId5"/>
          <a:srcRect/>
          <a:stretch>
            <a:fillRect/>
          </a:stretch>
        </p:blipFill>
        <p:spPr bwMode="auto">
          <a:xfrm>
            <a:off x="7221252" y="6373364"/>
            <a:ext cx="684076" cy="259992"/>
          </a:xfrm>
          <a:prstGeom prst="rect">
            <a:avLst/>
          </a:prstGeom>
          <a:noFill/>
        </p:spPr>
      </p:pic>
      <p:sp>
        <p:nvSpPr>
          <p:cNvPr id="25" name="テキスト ボックス 24"/>
          <p:cNvSpPr txBox="1"/>
          <p:nvPr/>
        </p:nvSpPr>
        <p:spPr>
          <a:xfrm>
            <a:off x="632520" y="286675"/>
            <a:ext cx="9000430" cy="307777"/>
          </a:xfrm>
          <a:prstGeom prst="rect">
            <a:avLst/>
          </a:prstGeom>
          <a:noFill/>
        </p:spPr>
        <p:txBody>
          <a:bodyPr wrap="square" rtlCol="0" anchor="ctr">
            <a:spAutoFit/>
          </a:bodyPr>
          <a:lstStyle/>
          <a:p>
            <a:r>
              <a:rPr lang="ja-JP" altLang="en-US" sz="1400" dirty="0">
                <a:latin typeface="+mn-ea"/>
                <a:cs typeface="メイリオ" pitchFamily="50" charset="-128"/>
              </a:rPr>
              <a:t>４．販売スタッフの採用に向いている</a:t>
            </a:r>
            <a:r>
              <a:rPr lang="en-US" altLang="ja-JP" sz="1400" dirty="0">
                <a:latin typeface="+mn-ea"/>
                <a:cs typeface="メイリオ" pitchFamily="50" charset="-128"/>
              </a:rPr>
              <a:t>5</a:t>
            </a:r>
            <a:r>
              <a:rPr lang="ja-JP" altLang="en-US" sz="1400" dirty="0">
                <a:latin typeface="+mn-ea"/>
                <a:cs typeface="メイリオ" pitchFamily="50" charset="-128"/>
              </a:rPr>
              <a:t>つの手法</a:t>
            </a:r>
          </a:p>
        </p:txBody>
      </p:sp>
    </p:spTree>
    <p:extLst>
      <p:ext uri="{BB962C8B-B14F-4D97-AF65-F5344CB8AC3E}">
        <p14:creationId xmlns:p14="http://schemas.microsoft.com/office/powerpoint/2010/main" val="14368928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四角形: 角を丸くする 10">
            <a:extLst>
              <a:ext uri="{FF2B5EF4-FFF2-40B4-BE49-F238E27FC236}">
                <a16:creationId xmlns:a16="http://schemas.microsoft.com/office/drawing/2014/main" id="{8D0B76F3-0DC3-4197-A7C0-0661DBD7CC49}"/>
              </a:ext>
            </a:extLst>
          </p:cNvPr>
          <p:cNvSpPr/>
          <p:nvPr/>
        </p:nvSpPr>
        <p:spPr>
          <a:xfrm>
            <a:off x="641919" y="838309"/>
            <a:ext cx="8659761" cy="429905"/>
          </a:xfrm>
          <a:prstGeom prst="roundRect">
            <a:avLst/>
          </a:prstGeom>
          <a:solidFill>
            <a:schemeClr val="accent1"/>
          </a:solidFill>
        </p:spPr>
        <p:txBody>
          <a:bodyPr wrap="square">
            <a:spAutoFit/>
          </a:bodyPr>
          <a:lstStyle/>
          <a:p>
            <a:pPr marL="342900" indent="-342900">
              <a:lnSpc>
                <a:spcPct val="150000"/>
              </a:lnSpc>
            </a:pPr>
            <a:r>
              <a:rPr lang="ja-JP" altLang="en-US" sz="1400" b="1" dirty="0">
                <a:solidFill>
                  <a:srgbClr val="333333"/>
                </a:solidFill>
                <a:latin typeface="ヒラギノ角ゴ ProN W3"/>
              </a:rPr>
              <a:t>⑤</a:t>
            </a:r>
            <a:r>
              <a:rPr lang="ja-JP" altLang="en-US" sz="1400" b="1" i="0" dirty="0">
                <a:solidFill>
                  <a:srgbClr val="333333"/>
                </a:solidFill>
                <a:effectLst/>
                <a:latin typeface="ヒラギノ角ゴ ProN W3"/>
              </a:rPr>
              <a:t>派遣・人材紹介</a:t>
            </a:r>
            <a:endParaRPr lang="en-US" altLang="ja-JP" sz="1400" b="1" i="0" dirty="0">
              <a:solidFill>
                <a:srgbClr val="333333"/>
              </a:solidFill>
              <a:effectLst/>
              <a:latin typeface="ヒラギノ角ゴ ProN W3"/>
            </a:endParaRPr>
          </a:p>
        </p:txBody>
      </p:sp>
      <p:sp>
        <p:nvSpPr>
          <p:cNvPr id="12" name="テキスト ボックス 11">
            <a:extLst>
              <a:ext uri="{FF2B5EF4-FFF2-40B4-BE49-F238E27FC236}">
                <a16:creationId xmlns:a16="http://schemas.microsoft.com/office/drawing/2014/main" id="{EE5106FF-93FD-4BAC-B9DC-CEB197DE5A07}"/>
              </a:ext>
            </a:extLst>
          </p:cNvPr>
          <p:cNvSpPr txBox="1"/>
          <p:nvPr/>
        </p:nvSpPr>
        <p:spPr>
          <a:xfrm>
            <a:off x="632520" y="1338033"/>
            <a:ext cx="4320480" cy="1254189"/>
          </a:xfrm>
          <a:prstGeom prst="rect">
            <a:avLst/>
          </a:prstGeom>
        </p:spPr>
        <p:txBody>
          <a:bodyPr wrap="square" rtlCol="0" anchor="ctr">
            <a:spAutoFit/>
          </a:bodyPr>
          <a:lstStyle/>
          <a:p>
            <a:pPr marL="0" marR="0" indent="0" defTabSz="914400" rtl="0" eaLnBrk="1" fontAlgn="auto" latinLnBrk="0" hangingPunct="1">
              <a:lnSpc>
                <a:spcPct val="150000"/>
              </a:lnSpc>
              <a:spcBef>
                <a:spcPts val="300"/>
              </a:spcBef>
              <a:spcAft>
                <a:spcPts val="0"/>
              </a:spcAft>
              <a:buClrTx/>
              <a:buSzTx/>
              <a:buFontTx/>
              <a:buNone/>
              <a:tabLst/>
            </a:pPr>
            <a:r>
              <a:rPr lang="ja-JP" altLang="en-US" sz="1200" b="0" i="0" dirty="0">
                <a:solidFill>
                  <a:srgbClr val="333333"/>
                </a:solidFill>
                <a:effectLst/>
                <a:latin typeface="+mj-lt"/>
              </a:rPr>
              <a:t>派遣会社や人材紹介会社を通して、人材を確保する方法です。顧客の要望をヒアリングしたうえで、それに見合った</a:t>
            </a:r>
            <a:endParaRPr lang="en-US" altLang="ja-JP" sz="1200" b="0" i="0" dirty="0">
              <a:solidFill>
                <a:srgbClr val="333333"/>
              </a:solidFill>
              <a:effectLst/>
              <a:latin typeface="+mj-lt"/>
            </a:endParaRPr>
          </a:p>
          <a:p>
            <a:pPr marL="0" marR="0" indent="0" defTabSz="914400" rtl="0" eaLnBrk="1" fontAlgn="auto" latinLnBrk="0" hangingPunct="1">
              <a:lnSpc>
                <a:spcPct val="150000"/>
              </a:lnSpc>
              <a:spcBef>
                <a:spcPts val="300"/>
              </a:spcBef>
              <a:spcAft>
                <a:spcPts val="0"/>
              </a:spcAft>
              <a:buClrTx/>
              <a:buSzTx/>
              <a:buFontTx/>
              <a:buNone/>
              <a:tabLst/>
            </a:pPr>
            <a:r>
              <a:rPr lang="ja-JP" altLang="en-US" sz="1200" b="0" i="0" dirty="0">
                <a:solidFill>
                  <a:srgbClr val="333333"/>
                </a:solidFill>
                <a:effectLst/>
                <a:latin typeface="+mj-lt"/>
              </a:rPr>
              <a:t>スタッフを派遣もしくは紹介してくれるため、即戦力を</a:t>
            </a:r>
            <a:endParaRPr lang="en-US" altLang="ja-JP" sz="1200" b="0" i="0" dirty="0">
              <a:solidFill>
                <a:srgbClr val="333333"/>
              </a:solidFill>
              <a:effectLst/>
              <a:latin typeface="+mj-lt"/>
            </a:endParaRPr>
          </a:p>
          <a:p>
            <a:pPr marL="0" marR="0" indent="0" defTabSz="914400" rtl="0" eaLnBrk="1" fontAlgn="auto" latinLnBrk="0" hangingPunct="1">
              <a:lnSpc>
                <a:spcPct val="150000"/>
              </a:lnSpc>
              <a:spcBef>
                <a:spcPts val="300"/>
              </a:spcBef>
              <a:spcAft>
                <a:spcPts val="0"/>
              </a:spcAft>
              <a:buClrTx/>
              <a:buSzTx/>
              <a:buFontTx/>
              <a:buNone/>
              <a:tabLst/>
            </a:pPr>
            <a:r>
              <a:rPr lang="ja-JP" altLang="en-US" sz="1200" b="0" i="0" dirty="0">
                <a:solidFill>
                  <a:srgbClr val="333333"/>
                </a:solidFill>
                <a:effectLst/>
                <a:latin typeface="+mj-lt"/>
              </a:rPr>
              <a:t>素早く確保するのに適しています。</a:t>
            </a:r>
            <a:endParaRPr kumimoji="1" lang="ja-JP" altLang="en-US" sz="1200" b="0" i="0" u="none" strike="noStrike" kern="1200" cap="none" spc="0" normalizeH="0" baseline="0" noProof="0" dirty="0">
              <a:ln>
                <a:noFill/>
              </a:ln>
              <a:solidFill>
                <a:schemeClr val="tx1"/>
              </a:solidFill>
              <a:effectLst/>
              <a:uLnTx/>
              <a:uFillTx/>
              <a:latin typeface="+mj-lt"/>
              <a:ea typeface="07やさしさゴシック手書き" pitchFamily="50" charset="-128"/>
              <a:cs typeface="メイリオ" pitchFamily="50" charset="-128"/>
            </a:endParaRPr>
          </a:p>
        </p:txBody>
      </p:sp>
      <p:pic>
        <p:nvPicPr>
          <p:cNvPr id="6" name="図 5" descr="背景パターン が含まれている画像&#10;&#10;自動的に生成された説明">
            <a:extLst>
              <a:ext uri="{FF2B5EF4-FFF2-40B4-BE49-F238E27FC236}">
                <a16:creationId xmlns:a16="http://schemas.microsoft.com/office/drawing/2014/main" id="{781FEADD-1796-45A3-889D-FBE087ABD96C}"/>
              </a:ext>
            </a:extLst>
          </p:cNvPr>
          <p:cNvPicPr>
            <a:picLocks noChangeAspect="1"/>
          </p:cNvPicPr>
          <p:nvPr/>
        </p:nvPicPr>
        <p:blipFill>
          <a:blip r:embed="rId3"/>
          <a:stretch>
            <a:fillRect/>
          </a:stretch>
        </p:blipFill>
        <p:spPr>
          <a:xfrm>
            <a:off x="4971799" y="1376505"/>
            <a:ext cx="4006109" cy="2151334"/>
          </a:xfrm>
          <a:prstGeom prst="rect">
            <a:avLst/>
          </a:prstGeom>
        </p:spPr>
      </p:pic>
      <p:sp>
        <p:nvSpPr>
          <p:cNvPr id="9" name="スライド番号プレースホルダ 8"/>
          <p:cNvSpPr>
            <a:spLocks noGrp="1"/>
          </p:cNvSpPr>
          <p:nvPr>
            <p:ph type="sldNum" sz="quarter" idx="4"/>
          </p:nvPr>
        </p:nvSpPr>
        <p:spPr>
          <a:xfrm>
            <a:off x="7293260" y="224645"/>
            <a:ext cx="2311400" cy="365125"/>
          </a:xfrm>
        </p:spPr>
        <p:txBody>
          <a:bodyPr/>
          <a:lstStyle/>
          <a:p>
            <a:fld id="{742AB503-595C-4BF1-937B-F54428E080FD}" type="slidenum">
              <a:rPr kumimoji="1" lang="ja-JP" altLang="en-US" smtClean="0">
                <a:latin typeface="メイリオ" pitchFamily="50" charset="-128"/>
                <a:ea typeface="メイリオ" pitchFamily="50" charset="-128"/>
                <a:cs typeface="メイリオ" pitchFamily="50" charset="-128"/>
              </a:rPr>
              <a:pPr/>
              <a:t>13</a:t>
            </a:fld>
            <a:endParaRPr kumimoji="1" lang="ja-JP" altLang="en-US">
              <a:latin typeface="メイリオ" pitchFamily="50" charset="-128"/>
              <a:ea typeface="メイリオ" pitchFamily="50" charset="-128"/>
              <a:cs typeface="メイリオ" pitchFamily="50" charset="-128"/>
            </a:endParaRPr>
          </a:p>
        </p:txBody>
      </p:sp>
      <p:pic>
        <p:nvPicPr>
          <p:cNvPr id="64" name="Picture 2" descr="\\shizu01\Document\企画課\■営業企画\14.インバウンド\ヒトクル\02_フォーマット・ツール\ロゴ\ヒトクル_ロゴ.jpg"/>
          <p:cNvPicPr>
            <a:picLocks noChangeAspect="1" noChangeArrowheads="1"/>
          </p:cNvPicPr>
          <p:nvPr/>
        </p:nvPicPr>
        <p:blipFill>
          <a:blip r:embed="rId4"/>
          <a:srcRect/>
          <a:stretch>
            <a:fillRect/>
          </a:stretch>
        </p:blipFill>
        <p:spPr bwMode="auto">
          <a:xfrm>
            <a:off x="7221252" y="6373364"/>
            <a:ext cx="684076" cy="259992"/>
          </a:xfrm>
          <a:prstGeom prst="rect">
            <a:avLst/>
          </a:prstGeom>
          <a:noFill/>
        </p:spPr>
      </p:pic>
      <p:sp>
        <p:nvSpPr>
          <p:cNvPr id="25" name="テキスト ボックス 24"/>
          <p:cNvSpPr txBox="1"/>
          <p:nvPr/>
        </p:nvSpPr>
        <p:spPr>
          <a:xfrm>
            <a:off x="632520" y="286675"/>
            <a:ext cx="9000430" cy="307777"/>
          </a:xfrm>
          <a:prstGeom prst="rect">
            <a:avLst/>
          </a:prstGeom>
          <a:noFill/>
        </p:spPr>
        <p:txBody>
          <a:bodyPr wrap="square" rtlCol="0" anchor="ctr">
            <a:spAutoFit/>
          </a:bodyPr>
          <a:lstStyle/>
          <a:p>
            <a:r>
              <a:rPr lang="ja-JP" altLang="en-US" sz="1400" dirty="0">
                <a:latin typeface="+mn-ea"/>
                <a:cs typeface="メイリオ" pitchFamily="50" charset="-128"/>
              </a:rPr>
              <a:t>４．販売スタッフの採用に向いている</a:t>
            </a:r>
            <a:r>
              <a:rPr lang="en-US" altLang="ja-JP" sz="1400" dirty="0">
                <a:latin typeface="+mn-ea"/>
                <a:cs typeface="メイリオ" pitchFamily="50" charset="-128"/>
              </a:rPr>
              <a:t>5</a:t>
            </a:r>
            <a:r>
              <a:rPr lang="ja-JP" altLang="en-US" sz="1400" dirty="0">
                <a:latin typeface="+mn-ea"/>
                <a:cs typeface="メイリオ" pitchFamily="50" charset="-128"/>
              </a:rPr>
              <a:t>つの手法</a:t>
            </a:r>
          </a:p>
        </p:txBody>
      </p:sp>
    </p:spTree>
    <p:extLst>
      <p:ext uri="{BB962C8B-B14F-4D97-AF65-F5344CB8AC3E}">
        <p14:creationId xmlns:p14="http://schemas.microsoft.com/office/powerpoint/2010/main" val="28078706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正方形/長方形 20">
            <a:extLst>
              <a:ext uri="{FF2B5EF4-FFF2-40B4-BE49-F238E27FC236}">
                <a16:creationId xmlns:a16="http://schemas.microsoft.com/office/drawing/2014/main" id="{6AF0579A-DB68-4576-8FEC-36CD23B0A7B5}"/>
              </a:ext>
            </a:extLst>
          </p:cNvPr>
          <p:cNvSpPr/>
          <p:nvPr/>
        </p:nvSpPr>
        <p:spPr bwMode="auto">
          <a:xfrm>
            <a:off x="689916" y="2578444"/>
            <a:ext cx="4580533" cy="2051220"/>
          </a:xfrm>
          <a:prstGeom prst="rect">
            <a:avLst/>
          </a:prstGeom>
          <a:solidFill>
            <a:schemeClr val="bg1">
              <a:lumMod val="95000"/>
            </a:schemeClr>
          </a:solidFill>
          <a:ln w="57150">
            <a:noFill/>
            <a:prstDash val="solid"/>
          </a:ln>
          <a:effectLst/>
        </p:spPr>
        <p:txBody>
          <a:bodyPr lIns="0" tIns="0" rIns="0" bIns="0" rtlCol="0" anchor="ctr">
            <a:noAutofit/>
          </a:bodyPr>
          <a:lstStyle/>
          <a:p>
            <a:pPr algn="just">
              <a:lnSpc>
                <a:spcPct val="140000"/>
              </a:lnSpc>
              <a:spcBef>
                <a:spcPct val="0"/>
              </a:spcBef>
              <a:spcAft>
                <a:spcPts val="600"/>
              </a:spcAft>
            </a:pPr>
            <a:endParaRPr kumimoji="1" lang="ja-JP" altLang="en-US" sz="1600" dirty="0">
              <a:solidFill>
                <a:srgbClr val="4D4D4D"/>
              </a:solidFill>
              <a:latin typeface="メイリオ" pitchFamily="50" charset="-128"/>
              <a:ea typeface="メイリオ" pitchFamily="50" charset="-128"/>
              <a:cs typeface="メイリオ" pitchFamily="50" charset="-128"/>
            </a:endParaRPr>
          </a:p>
        </p:txBody>
      </p:sp>
      <p:sp>
        <p:nvSpPr>
          <p:cNvPr id="9" name="スライド番号プレースホルダ 8"/>
          <p:cNvSpPr>
            <a:spLocks noGrp="1"/>
          </p:cNvSpPr>
          <p:nvPr>
            <p:ph type="sldNum" sz="quarter" idx="4"/>
          </p:nvPr>
        </p:nvSpPr>
        <p:spPr>
          <a:xfrm>
            <a:off x="7293260" y="224645"/>
            <a:ext cx="2311400" cy="365125"/>
          </a:xfrm>
        </p:spPr>
        <p:txBody>
          <a:bodyPr/>
          <a:lstStyle/>
          <a:p>
            <a:fld id="{742AB503-595C-4BF1-937B-F54428E080FD}" type="slidenum">
              <a:rPr kumimoji="1" lang="ja-JP" altLang="en-US" smtClean="0">
                <a:latin typeface="メイリオ" pitchFamily="50" charset="-128"/>
                <a:ea typeface="メイリオ" pitchFamily="50" charset="-128"/>
                <a:cs typeface="メイリオ" pitchFamily="50" charset="-128"/>
              </a:rPr>
              <a:pPr/>
              <a:t>14</a:t>
            </a:fld>
            <a:endParaRPr kumimoji="1" lang="ja-JP" altLang="en-US">
              <a:latin typeface="メイリオ" pitchFamily="50" charset="-128"/>
              <a:ea typeface="メイリオ" pitchFamily="50" charset="-128"/>
              <a:cs typeface="メイリオ" pitchFamily="50" charset="-128"/>
            </a:endParaRPr>
          </a:p>
        </p:txBody>
      </p:sp>
      <p:pic>
        <p:nvPicPr>
          <p:cNvPr id="64" name="Picture 2" descr="\\shizu01\Document\企画課\■営業企画\14.インバウンド\ヒトクル\02_フォーマット・ツール\ロゴ\ヒトクル_ロゴ.jpg"/>
          <p:cNvPicPr>
            <a:picLocks noChangeAspect="1" noChangeArrowheads="1"/>
          </p:cNvPicPr>
          <p:nvPr/>
        </p:nvPicPr>
        <p:blipFill>
          <a:blip r:embed="rId3"/>
          <a:srcRect/>
          <a:stretch>
            <a:fillRect/>
          </a:stretch>
        </p:blipFill>
        <p:spPr bwMode="auto">
          <a:xfrm>
            <a:off x="7221252" y="6373364"/>
            <a:ext cx="684076" cy="259992"/>
          </a:xfrm>
          <a:prstGeom prst="rect">
            <a:avLst/>
          </a:prstGeom>
          <a:noFill/>
        </p:spPr>
      </p:pic>
      <p:sp>
        <p:nvSpPr>
          <p:cNvPr id="25" name="テキスト ボックス 24"/>
          <p:cNvSpPr txBox="1"/>
          <p:nvPr/>
        </p:nvSpPr>
        <p:spPr>
          <a:xfrm>
            <a:off x="632520" y="286675"/>
            <a:ext cx="9000430" cy="307777"/>
          </a:xfrm>
          <a:prstGeom prst="rect">
            <a:avLst/>
          </a:prstGeom>
          <a:noFill/>
        </p:spPr>
        <p:txBody>
          <a:bodyPr wrap="square" rtlCol="0" anchor="ctr">
            <a:spAutoFit/>
          </a:bodyPr>
          <a:lstStyle/>
          <a:p>
            <a:r>
              <a:rPr lang="ja-JP" altLang="en-US" sz="1400" dirty="0">
                <a:latin typeface="+mn-ea"/>
                <a:cs typeface="メイリオ" pitchFamily="50" charset="-128"/>
              </a:rPr>
              <a:t>４．販売スタッフの採用に向いている</a:t>
            </a:r>
            <a:r>
              <a:rPr lang="en-US" altLang="ja-JP" sz="1400" dirty="0">
                <a:latin typeface="+mn-ea"/>
                <a:cs typeface="メイリオ" pitchFamily="50" charset="-128"/>
              </a:rPr>
              <a:t>5</a:t>
            </a:r>
            <a:r>
              <a:rPr lang="ja-JP" altLang="en-US" sz="1400" dirty="0">
                <a:latin typeface="+mn-ea"/>
                <a:cs typeface="メイリオ" pitchFamily="50" charset="-128"/>
              </a:rPr>
              <a:t>つの手法</a:t>
            </a:r>
          </a:p>
        </p:txBody>
      </p:sp>
      <p:sp>
        <p:nvSpPr>
          <p:cNvPr id="7" name="正方形/長方形 6">
            <a:extLst>
              <a:ext uri="{FF2B5EF4-FFF2-40B4-BE49-F238E27FC236}">
                <a16:creationId xmlns:a16="http://schemas.microsoft.com/office/drawing/2014/main" id="{2D827C00-CA46-42DF-A602-AE0F51219E97}"/>
              </a:ext>
            </a:extLst>
          </p:cNvPr>
          <p:cNvSpPr/>
          <p:nvPr/>
        </p:nvSpPr>
        <p:spPr>
          <a:xfrm>
            <a:off x="560512" y="657076"/>
            <a:ext cx="8784976" cy="600164"/>
          </a:xfrm>
          <a:prstGeom prst="rect">
            <a:avLst/>
          </a:prstGeom>
        </p:spPr>
        <p:txBody>
          <a:bodyPr wrap="square">
            <a:spAutoFit/>
          </a:bodyPr>
          <a:lstStyle/>
          <a:p>
            <a:pPr marL="342900" indent="-342900" algn="ctr">
              <a:lnSpc>
                <a:spcPct val="150000"/>
              </a:lnSpc>
            </a:pPr>
            <a:r>
              <a:rPr lang="ja-JP" altLang="en-US" sz="2400" b="1" i="0" dirty="0">
                <a:solidFill>
                  <a:srgbClr val="333333"/>
                </a:solidFill>
                <a:effectLst/>
                <a:latin typeface="ヒラギノ角ゴ ProN W3"/>
              </a:rPr>
              <a:t>おすすめは</a:t>
            </a:r>
            <a:r>
              <a:rPr lang="en-US" altLang="ja-JP" sz="2400" b="1" i="0" dirty="0">
                <a:solidFill>
                  <a:srgbClr val="333333"/>
                </a:solidFill>
                <a:effectLst/>
                <a:latin typeface="+mn-ea"/>
              </a:rPr>
              <a:t>Indeed</a:t>
            </a:r>
            <a:r>
              <a:rPr lang="ja-JP" altLang="en-US" sz="2400" b="1" i="0" dirty="0">
                <a:solidFill>
                  <a:srgbClr val="333333"/>
                </a:solidFill>
                <a:effectLst/>
                <a:latin typeface="ヒラギノ角ゴ ProN W3"/>
              </a:rPr>
              <a:t>（インディード）＋求人メディア</a:t>
            </a:r>
            <a:endParaRPr lang="ja-JP" altLang="en-US" sz="2400" b="1" dirty="0">
              <a:latin typeface="+mn-ea"/>
            </a:endParaRPr>
          </a:p>
        </p:txBody>
      </p:sp>
      <p:sp>
        <p:nvSpPr>
          <p:cNvPr id="10" name="テキスト ボックス 9">
            <a:extLst>
              <a:ext uri="{FF2B5EF4-FFF2-40B4-BE49-F238E27FC236}">
                <a16:creationId xmlns:a16="http://schemas.microsoft.com/office/drawing/2014/main" id="{705693BB-6B89-4D60-AD97-4590DC189294}"/>
              </a:ext>
            </a:extLst>
          </p:cNvPr>
          <p:cNvSpPr txBox="1"/>
          <p:nvPr/>
        </p:nvSpPr>
        <p:spPr>
          <a:xfrm>
            <a:off x="869654" y="1440244"/>
            <a:ext cx="8526162" cy="1034899"/>
          </a:xfrm>
          <a:prstGeom prst="rect">
            <a:avLst/>
          </a:prstGeom>
          <a:noFill/>
        </p:spPr>
        <p:txBody>
          <a:bodyPr wrap="square">
            <a:spAutoFit/>
          </a:bodyPr>
          <a:lstStyle/>
          <a:p>
            <a:pPr>
              <a:lnSpc>
                <a:spcPct val="150000"/>
              </a:lnSpc>
            </a:pPr>
            <a:r>
              <a:rPr lang="ja-JP" altLang="en-US" sz="1400" b="0" i="0" dirty="0">
                <a:solidFill>
                  <a:srgbClr val="333333"/>
                </a:solidFill>
                <a:effectLst/>
                <a:latin typeface="+mn-ea"/>
              </a:rPr>
              <a:t>弊社でおすすめの飲食店スタッフの採用手法は、「</a:t>
            </a:r>
            <a:r>
              <a:rPr lang="en-US" altLang="ja-JP" sz="1400" b="0" i="0" dirty="0">
                <a:solidFill>
                  <a:srgbClr val="333333"/>
                </a:solidFill>
                <a:effectLst/>
                <a:latin typeface="+mn-ea"/>
              </a:rPr>
              <a:t>Indeed</a:t>
            </a:r>
            <a:r>
              <a:rPr lang="ja-JP" altLang="en-US" sz="1400" b="0" i="0" dirty="0">
                <a:solidFill>
                  <a:srgbClr val="333333"/>
                </a:solidFill>
                <a:effectLst/>
                <a:latin typeface="+mn-ea"/>
              </a:rPr>
              <a:t>＋求人メディア」です。</a:t>
            </a:r>
            <a:endParaRPr lang="en-US" altLang="ja-JP" sz="1400" b="0" i="0" dirty="0">
              <a:solidFill>
                <a:srgbClr val="333333"/>
              </a:solidFill>
              <a:effectLst/>
              <a:latin typeface="+mn-ea"/>
            </a:endParaRPr>
          </a:p>
          <a:p>
            <a:pPr>
              <a:lnSpc>
                <a:spcPct val="150000"/>
              </a:lnSpc>
            </a:pPr>
            <a:r>
              <a:rPr lang="en-US" altLang="ja-JP" sz="1400" b="0" i="0" dirty="0">
                <a:solidFill>
                  <a:srgbClr val="333333"/>
                </a:solidFill>
                <a:effectLst/>
                <a:latin typeface="+mn-ea"/>
              </a:rPr>
              <a:t>Indeed</a:t>
            </a:r>
            <a:r>
              <a:rPr lang="ja-JP" altLang="en-US" sz="1400" b="0" i="0" dirty="0">
                <a:solidFill>
                  <a:srgbClr val="333333"/>
                </a:solidFill>
                <a:effectLst/>
                <a:latin typeface="+mn-ea"/>
              </a:rPr>
              <a:t>で、広域で幅広い求職者に情報をアピールしつつ、求人メディアでピンポイントに</a:t>
            </a:r>
            <a:endParaRPr lang="en-US" altLang="ja-JP" sz="1400" b="0" i="0" dirty="0">
              <a:solidFill>
                <a:srgbClr val="333333"/>
              </a:solidFill>
              <a:effectLst/>
              <a:latin typeface="+mn-ea"/>
            </a:endParaRPr>
          </a:p>
          <a:p>
            <a:pPr>
              <a:lnSpc>
                <a:spcPct val="150000"/>
              </a:lnSpc>
            </a:pPr>
            <a:r>
              <a:rPr lang="ja-JP" altLang="en-US" sz="1400" b="0" i="0" dirty="0">
                <a:solidFill>
                  <a:srgbClr val="333333"/>
                </a:solidFill>
                <a:effectLst/>
                <a:latin typeface="+mn-ea"/>
              </a:rPr>
              <a:t>自社のターゲットへ訴求する方法です。</a:t>
            </a:r>
            <a:endParaRPr lang="ja-JP" altLang="en-US" sz="1400" dirty="0">
              <a:latin typeface="+mn-ea"/>
            </a:endParaRPr>
          </a:p>
        </p:txBody>
      </p:sp>
      <p:sp>
        <p:nvSpPr>
          <p:cNvPr id="12" name="テキスト ボックス 11">
            <a:extLst>
              <a:ext uri="{FF2B5EF4-FFF2-40B4-BE49-F238E27FC236}">
                <a16:creationId xmlns:a16="http://schemas.microsoft.com/office/drawing/2014/main" id="{A941E2D9-0530-487A-A581-E9B19667A28F}"/>
              </a:ext>
            </a:extLst>
          </p:cNvPr>
          <p:cNvSpPr txBox="1"/>
          <p:nvPr/>
        </p:nvSpPr>
        <p:spPr>
          <a:xfrm>
            <a:off x="580781" y="2881881"/>
            <a:ext cx="5792994" cy="1681229"/>
          </a:xfrm>
          <a:prstGeom prst="rect">
            <a:avLst/>
          </a:prstGeom>
          <a:noFill/>
        </p:spPr>
        <p:txBody>
          <a:bodyPr wrap="square">
            <a:spAutoFit/>
          </a:bodyPr>
          <a:lstStyle/>
          <a:p>
            <a:pPr>
              <a:lnSpc>
                <a:spcPct val="150000"/>
              </a:lnSpc>
            </a:pPr>
            <a:r>
              <a:rPr lang="en-US" altLang="ja-JP" sz="1400" b="1" dirty="0">
                <a:latin typeface="+mn-ea"/>
              </a:rPr>
              <a:t>【</a:t>
            </a:r>
            <a:r>
              <a:rPr lang="ja-JP" altLang="en-US" sz="1400" b="1" dirty="0">
                <a:latin typeface="+mn-ea"/>
              </a:rPr>
              <a:t>例</a:t>
            </a:r>
            <a:r>
              <a:rPr lang="en-US" altLang="ja-JP" sz="1400" b="1" dirty="0">
                <a:latin typeface="+mn-ea"/>
              </a:rPr>
              <a:t>】</a:t>
            </a:r>
            <a:r>
              <a:rPr lang="ja-JP" altLang="en-US" sz="1400" b="1" i="0" dirty="0">
                <a:solidFill>
                  <a:srgbClr val="333333"/>
                </a:solidFill>
                <a:effectLst/>
                <a:latin typeface="ヒラギノ角ゴ ProN W3"/>
              </a:rPr>
              <a:t>オープニングのアルバイトスタッフを</a:t>
            </a:r>
            <a:endParaRPr lang="en-US" altLang="ja-JP" sz="1400" b="1" i="0" dirty="0">
              <a:solidFill>
                <a:srgbClr val="333333"/>
              </a:solidFill>
              <a:effectLst/>
              <a:latin typeface="ヒラギノ角ゴ ProN W3"/>
            </a:endParaRPr>
          </a:p>
          <a:p>
            <a:pPr>
              <a:lnSpc>
                <a:spcPct val="150000"/>
              </a:lnSpc>
            </a:pPr>
            <a:r>
              <a:rPr lang="ja-JP" altLang="en-US" sz="1400" b="1" dirty="0">
                <a:solidFill>
                  <a:srgbClr val="333333"/>
                </a:solidFill>
                <a:latin typeface="ヒラギノ角ゴ ProN W3"/>
              </a:rPr>
              <a:t>　　　</a:t>
            </a:r>
            <a:r>
              <a:rPr lang="ja-JP" altLang="en-US" sz="1400" b="1" i="0" dirty="0">
                <a:solidFill>
                  <a:srgbClr val="333333"/>
                </a:solidFill>
                <a:effectLst/>
                <a:latin typeface="ヒラギノ角ゴ ProN W3"/>
              </a:rPr>
              <a:t>複数採用する場合</a:t>
            </a:r>
            <a:endParaRPr lang="en-US" altLang="ja-JP" sz="1400" b="1" i="0" dirty="0">
              <a:solidFill>
                <a:srgbClr val="333333"/>
              </a:solidFill>
              <a:effectLst/>
              <a:latin typeface="ヒラギノ角ゴ ProN W3"/>
            </a:endParaRPr>
          </a:p>
          <a:p>
            <a:pPr>
              <a:lnSpc>
                <a:spcPct val="150000"/>
              </a:lnSpc>
            </a:pPr>
            <a:r>
              <a:rPr lang="ja-JP" altLang="en-US" sz="1400" dirty="0">
                <a:solidFill>
                  <a:srgbClr val="333333"/>
                </a:solidFill>
                <a:latin typeface="ヒラギノ角ゴ ProN W3"/>
              </a:rPr>
              <a:t>　　●</a:t>
            </a:r>
            <a:r>
              <a:rPr lang="en-US" altLang="ja-JP" sz="1400" b="0" i="0" dirty="0">
                <a:solidFill>
                  <a:srgbClr val="333333"/>
                </a:solidFill>
                <a:effectLst/>
                <a:latin typeface="ヒラギノ角ゴ ProN W3"/>
              </a:rPr>
              <a:t>Indeed</a:t>
            </a:r>
            <a:r>
              <a:rPr lang="ja-JP" altLang="en-US" sz="1400" dirty="0">
                <a:solidFill>
                  <a:srgbClr val="333333"/>
                </a:solidFill>
                <a:latin typeface="ヒラギノ角ゴ ProN W3"/>
              </a:rPr>
              <a:t>→</a:t>
            </a:r>
            <a:r>
              <a:rPr lang="ja-JP" altLang="en-US" sz="1400" b="0" i="0" dirty="0">
                <a:solidFill>
                  <a:srgbClr val="333333"/>
                </a:solidFill>
                <a:effectLst/>
                <a:latin typeface="ヒラギノ角ゴ ProN W3"/>
              </a:rPr>
              <a:t>幅広く求人募集</a:t>
            </a:r>
            <a:endParaRPr lang="en-US" altLang="ja-JP" sz="1400" b="0" i="0" dirty="0">
              <a:solidFill>
                <a:srgbClr val="333333"/>
              </a:solidFill>
              <a:effectLst/>
              <a:latin typeface="ヒラギノ角ゴ ProN W3"/>
            </a:endParaRPr>
          </a:p>
          <a:p>
            <a:pPr>
              <a:lnSpc>
                <a:spcPct val="150000"/>
              </a:lnSpc>
            </a:pPr>
            <a:r>
              <a:rPr lang="ja-JP" altLang="en-US" sz="1400" dirty="0">
                <a:solidFill>
                  <a:srgbClr val="333333"/>
                </a:solidFill>
                <a:latin typeface="ヒラギノ角ゴ ProN W3"/>
              </a:rPr>
              <a:t>　　●地元で</a:t>
            </a:r>
            <a:r>
              <a:rPr lang="ja-JP" altLang="en-US" sz="1400" b="0" i="0" dirty="0">
                <a:solidFill>
                  <a:srgbClr val="333333"/>
                </a:solidFill>
                <a:effectLst/>
                <a:latin typeface="ヒラギノ角ゴ ProN W3"/>
              </a:rPr>
              <a:t>よくみられている求人サイトや求人情報誌</a:t>
            </a:r>
            <a:endParaRPr lang="en-US" altLang="ja-JP" sz="1400" b="0" i="0" dirty="0">
              <a:solidFill>
                <a:srgbClr val="333333"/>
              </a:solidFill>
              <a:effectLst/>
              <a:latin typeface="ヒラギノ角ゴ ProN W3"/>
            </a:endParaRPr>
          </a:p>
          <a:p>
            <a:pPr>
              <a:lnSpc>
                <a:spcPct val="150000"/>
              </a:lnSpc>
            </a:pPr>
            <a:r>
              <a:rPr lang="ja-JP" altLang="en-US" sz="1400" dirty="0">
                <a:solidFill>
                  <a:srgbClr val="333333"/>
                </a:solidFill>
                <a:latin typeface="ヒラギノ角ゴ ProN W3"/>
              </a:rPr>
              <a:t>　　　→</a:t>
            </a:r>
            <a:r>
              <a:rPr lang="ja-JP" altLang="en-US" sz="1400" b="0" i="0" dirty="0">
                <a:solidFill>
                  <a:srgbClr val="333333"/>
                </a:solidFill>
                <a:effectLst/>
                <a:latin typeface="ヒラギノ角ゴ ProN W3"/>
              </a:rPr>
              <a:t>特集やキャンペーンを活用してアピール</a:t>
            </a:r>
            <a:endParaRPr lang="ja-JP" altLang="en-US" sz="1400" dirty="0">
              <a:latin typeface="+mn-ea"/>
            </a:endParaRPr>
          </a:p>
        </p:txBody>
      </p:sp>
      <p:sp>
        <p:nvSpPr>
          <p:cNvPr id="13" name="テキスト ボックス 12">
            <a:extLst>
              <a:ext uri="{FF2B5EF4-FFF2-40B4-BE49-F238E27FC236}">
                <a16:creationId xmlns:a16="http://schemas.microsoft.com/office/drawing/2014/main" id="{4C0A5931-7A89-4C91-8B16-9286BA34DA76}"/>
              </a:ext>
            </a:extLst>
          </p:cNvPr>
          <p:cNvSpPr txBox="1"/>
          <p:nvPr/>
        </p:nvSpPr>
        <p:spPr>
          <a:xfrm>
            <a:off x="819326" y="5144115"/>
            <a:ext cx="8526162" cy="711733"/>
          </a:xfrm>
          <a:prstGeom prst="rect">
            <a:avLst/>
          </a:prstGeom>
          <a:noFill/>
        </p:spPr>
        <p:txBody>
          <a:bodyPr wrap="square">
            <a:spAutoFit/>
          </a:bodyPr>
          <a:lstStyle/>
          <a:p>
            <a:pPr>
              <a:lnSpc>
                <a:spcPct val="150000"/>
              </a:lnSpc>
            </a:pPr>
            <a:r>
              <a:rPr lang="ja-JP" altLang="en-US" sz="1400" b="0" i="0" dirty="0">
                <a:solidFill>
                  <a:srgbClr val="333333"/>
                </a:solidFill>
                <a:effectLst/>
                <a:latin typeface="ヒラギノ角ゴ ProN W3"/>
              </a:rPr>
              <a:t>★</a:t>
            </a:r>
            <a:r>
              <a:rPr lang="ja-JP" altLang="en-US" sz="1400" dirty="0">
                <a:solidFill>
                  <a:srgbClr val="333333"/>
                </a:solidFill>
                <a:latin typeface="ヒラギノ角ゴ ProN W3"/>
              </a:rPr>
              <a:t>販売</a:t>
            </a:r>
            <a:r>
              <a:rPr lang="ja-JP" altLang="en-US" sz="1400" b="0" i="0" dirty="0">
                <a:solidFill>
                  <a:srgbClr val="333333"/>
                </a:solidFill>
                <a:effectLst/>
                <a:latin typeface="ヒラギノ角ゴ ProN W3"/>
              </a:rPr>
              <a:t>スタッフは、未経験でもできる反面、</a:t>
            </a:r>
            <a:r>
              <a:rPr lang="ja-JP" altLang="en-US" sz="1400" b="0" i="0" dirty="0">
                <a:solidFill>
                  <a:srgbClr val="333333"/>
                </a:solidFill>
                <a:effectLst/>
                <a:highlight>
                  <a:srgbClr val="FFFF00"/>
                </a:highlight>
                <a:latin typeface="ヒラギノ角ゴ ProN W3"/>
              </a:rPr>
              <a:t>定期的に入れ替わりが発生</a:t>
            </a:r>
            <a:r>
              <a:rPr lang="ja-JP" altLang="en-US" sz="1400" b="0" i="0" dirty="0">
                <a:solidFill>
                  <a:srgbClr val="333333"/>
                </a:solidFill>
                <a:effectLst/>
                <a:latin typeface="ヒラギノ角ゴ ProN W3"/>
              </a:rPr>
              <a:t>することから</a:t>
            </a:r>
            <a:endParaRPr lang="en-US" altLang="ja-JP" sz="1400" b="0" i="0" dirty="0">
              <a:solidFill>
                <a:srgbClr val="333333"/>
              </a:solidFill>
              <a:effectLst/>
              <a:latin typeface="ヒラギノ角ゴ ProN W3"/>
            </a:endParaRPr>
          </a:p>
          <a:p>
            <a:pPr>
              <a:lnSpc>
                <a:spcPct val="150000"/>
              </a:lnSpc>
            </a:pPr>
            <a:r>
              <a:rPr lang="ja-JP" altLang="en-US" sz="1400" b="0" i="0" dirty="0">
                <a:solidFill>
                  <a:srgbClr val="333333"/>
                </a:solidFill>
                <a:effectLst/>
                <a:latin typeface="ヒラギノ角ゴ ProN W3"/>
              </a:rPr>
              <a:t>長期的な採用活動を視野に入れておくことをお勧めします。</a:t>
            </a:r>
            <a:endParaRPr lang="ja-JP" altLang="en-US" sz="1400" dirty="0">
              <a:latin typeface="+mn-ea"/>
            </a:endParaRPr>
          </a:p>
        </p:txBody>
      </p:sp>
      <p:sp>
        <p:nvSpPr>
          <p:cNvPr id="16" name="正方形/長方形 15">
            <a:extLst>
              <a:ext uri="{FF2B5EF4-FFF2-40B4-BE49-F238E27FC236}">
                <a16:creationId xmlns:a16="http://schemas.microsoft.com/office/drawing/2014/main" id="{17165A7F-6011-4C15-ADD4-80DC8D1B2979}"/>
              </a:ext>
            </a:extLst>
          </p:cNvPr>
          <p:cNvSpPr/>
          <p:nvPr/>
        </p:nvSpPr>
        <p:spPr bwMode="auto">
          <a:xfrm>
            <a:off x="5800667" y="3904695"/>
            <a:ext cx="3283340" cy="535782"/>
          </a:xfrm>
          <a:prstGeom prst="rect">
            <a:avLst/>
          </a:prstGeom>
          <a:solidFill>
            <a:srgbClr val="0070C0">
              <a:alpha val="38824"/>
            </a:srgbClr>
          </a:solidFill>
          <a:ln w="57150">
            <a:noFill/>
            <a:prstDash val="solid"/>
          </a:ln>
          <a:effectLst/>
        </p:spPr>
        <p:txBody>
          <a:bodyPr lIns="0" tIns="0" rIns="0" bIns="0" rtlCol="0" anchor="ctr">
            <a:noAutofit/>
          </a:bodyPr>
          <a:lstStyle/>
          <a:p>
            <a:pPr algn="just">
              <a:lnSpc>
                <a:spcPct val="140000"/>
              </a:lnSpc>
              <a:spcBef>
                <a:spcPct val="0"/>
              </a:spcBef>
              <a:spcAft>
                <a:spcPts val="600"/>
              </a:spcAft>
            </a:pPr>
            <a:endParaRPr kumimoji="1" lang="ja-JP" altLang="en-US" sz="1600" dirty="0">
              <a:solidFill>
                <a:srgbClr val="4D4D4D"/>
              </a:solidFill>
              <a:latin typeface="メイリオ" pitchFamily="50" charset="-128"/>
              <a:ea typeface="メイリオ" pitchFamily="50" charset="-128"/>
              <a:cs typeface="メイリオ" pitchFamily="50" charset="-128"/>
            </a:endParaRPr>
          </a:p>
        </p:txBody>
      </p:sp>
      <p:sp>
        <p:nvSpPr>
          <p:cNvPr id="19" name="正方形/長方形 18">
            <a:extLst>
              <a:ext uri="{FF2B5EF4-FFF2-40B4-BE49-F238E27FC236}">
                <a16:creationId xmlns:a16="http://schemas.microsoft.com/office/drawing/2014/main" id="{DF1F7B3A-F255-42A8-85E9-061CADE70CB0}"/>
              </a:ext>
            </a:extLst>
          </p:cNvPr>
          <p:cNvSpPr/>
          <p:nvPr/>
        </p:nvSpPr>
        <p:spPr bwMode="auto">
          <a:xfrm>
            <a:off x="6434980" y="3304418"/>
            <a:ext cx="400659" cy="1127497"/>
          </a:xfrm>
          <a:prstGeom prst="rect">
            <a:avLst/>
          </a:prstGeom>
          <a:solidFill>
            <a:schemeClr val="accent3">
              <a:lumMod val="75000"/>
              <a:alpha val="38824"/>
            </a:schemeClr>
          </a:solidFill>
          <a:ln w="57150">
            <a:noFill/>
            <a:prstDash val="solid"/>
          </a:ln>
          <a:effectLst/>
        </p:spPr>
        <p:txBody>
          <a:bodyPr lIns="0" tIns="0" rIns="0" bIns="0" rtlCol="0" anchor="ctr">
            <a:noAutofit/>
          </a:bodyPr>
          <a:lstStyle/>
          <a:p>
            <a:pPr algn="just">
              <a:lnSpc>
                <a:spcPct val="140000"/>
              </a:lnSpc>
              <a:spcBef>
                <a:spcPct val="0"/>
              </a:spcBef>
              <a:spcAft>
                <a:spcPts val="600"/>
              </a:spcAft>
            </a:pPr>
            <a:endParaRPr kumimoji="1" lang="ja-JP" altLang="en-US" sz="1600" dirty="0">
              <a:solidFill>
                <a:srgbClr val="4D4D4D"/>
              </a:solidFill>
              <a:latin typeface="メイリオ" pitchFamily="50" charset="-128"/>
              <a:ea typeface="メイリオ" pitchFamily="50" charset="-128"/>
              <a:cs typeface="メイリオ" pitchFamily="50" charset="-128"/>
            </a:endParaRPr>
          </a:p>
        </p:txBody>
      </p:sp>
      <p:sp>
        <p:nvSpPr>
          <p:cNvPr id="20" name="正方形/長方形 19">
            <a:extLst>
              <a:ext uri="{FF2B5EF4-FFF2-40B4-BE49-F238E27FC236}">
                <a16:creationId xmlns:a16="http://schemas.microsoft.com/office/drawing/2014/main" id="{28DC4944-C307-46B3-8C19-0D93DB405977}"/>
              </a:ext>
            </a:extLst>
          </p:cNvPr>
          <p:cNvSpPr/>
          <p:nvPr/>
        </p:nvSpPr>
        <p:spPr bwMode="auto">
          <a:xfrm>
            <a:off x="8000170" y="3305087"/>
            <a:ext cx="400659" cy="1127497"/>
          </a:xfrm>
          <a:prstGeom prst="rect">
            <a:avLst/>
          </a:prstGeom>
          <a:solidFill>
            <a:schemeClr val="accent3">
              <a:lumMod val="75000"/>
              <a:alpha val="38824"/>
            </a:schemeClr>
          </a:solidFill>
          <a:ln w="57150">
            <a:noFill/>
            <a:prstDash val="solid"/>
          </a:ln>
          <a:effectLst/>
        </p:spPr>
        <p:txBody>
          <a:bodyPr lIns="0" tIns="0" rIns="0" bIns="0" rtlCol="0" anchor="ctr">
            <a:noAutofit/>
          </a:bodyPr>
          <a:lstStyle/>
          <a:p>
            <a:pPr algn="just">
              <a:lnSpc>
                <a:spcPct val="140000"/>
              </a:lnSpc>
              <a:spcBef>
                <a:spcPct val="0"/>
              </a:spcBef>
              <a:spcAft>
                <a:spcPts val="600"/>
              </a:spcAft>
            </a:pPr>
            <a:endParaRPr kumimoji="1" lang="ja-JP" altLang="en-US" sz="1600" dirty="0">
              <a:solidFill>
                <a:srgbClr val="4D4D4D"/>
              </a:solidFill>
              <a:latin typeface="メイリオ" pitchFamily="50" charset="-128"/>
              <a:ea typeface="メイリオ" pitchFamily="50" charset="-128"/>
              <a:cs typeface="メイリオ" pitchFamily="50" charset="-128"/>
            </a:endParaRPr>
          </a:p>
        </p:txBody>
      </p:sp>
      <p:cxnSp>
        <p:nvCxnSpPr>
          <p:cNvPr id="18" name="直線矢印コネクタ 17">
            <a:extLst>
              <a:ext uri="{FF2B5EF4-FFF2-40B4-BE49-F238E27FC236}">
                <a16:creationId xmlns:a16="http://schemas.microsoft.com/office/drawing/2014/main" id="{9BBDFD51-4AB6-42C8-A454-776A1F3EFBD3}"/>
              </a:ext>
            </a:extLst>
          </p:cNvPr>
          <p:cNvCxnSpPr>
            <a:cxnSpLocks/>
          </p:cNvCxnSpPr>
          <p:nvPr/>
        </p:nvCxnSpPr>
        <p:spPr>
          <a:xfrm flipV="1">
            <a:off x="5800667" y="2947680"/>
            <a:ext cx="0" cy="1508948"/>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23" name="直線矢印コネクタ 22">
            <a:extLst>
              <a:ext uri="{FF2B5EF4-FFF2-40B4-BE49-F238E27FC236}">
                <a16:creationId xmlns:a16="http://schemas.microsoft.com/office/drawing/2014/main" id="{22D62AF4-EF5C-4E6A-82DF-AF826A8B7A9E}"/>
              </a:ext>
            </a:extLst>
          </p:cNvPr>
          <p:cNvCxnSpPr>
            <a:cxnSpLocks/>
          </p:cNvCxnSpPr>
          <p:nvPr/>
        </p:nvCxnSpPr>
        <p:spPr>
          <a:xfrm>
            <a:off x="5817142" y="4456628"/>
            <a:ext cx="3504000" cy="0"/>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27" name="テキスト ボックス 26">
            <a:extLst>
              <a:ext uri="{FF2B5EF4-FFF2-40B4-BE49-F238E27FC236}">
                <a16:creationId xmlns:a16="http://schemas.microsoft.com/office/drawing/2014/main" id="{2E3E3EC7-D5F9-4B6E-BA3C-6790D6DD6234}"/>
              </a:ext>
            </a:extLst>
          </p:cNvPr>
          <p:cNvSpPr txBox="1"/>
          <p:nvPr/>
        </p:nvSpPr>
        <p:spPr>
          <a:xfrm>
            <a:off x="5320981" y="2649738"/>
            <a:ext cx="1178670" cy="230832"/>
          </a:xfrm>
          <a:prstGeom prst="rect">
            <a:avLst/>
          </a:prstGeom>
        </p:spPr>
        <p:txBody>
          <a:bodyPr wrap="square" rtlCol="0" anchor="ctr">
            <a:spAutoFit/>
          </a:bodyPr>
          <a:lstStyle/>
          <a:p>
            <a:pPr marL="0" marR="0" indent="0" algn="ctr" defTabSz="914400" rtl="0" eaLnBrk="1" fontAlgn="auto" latinLnBrk="0" hangingPunct="1">
              <a:lnSpc>
                <a:spcPct val="100000"/>
              </a:lnSpc>
              <a:spcBef>
                <a:spcPts val="300"/>
              </a:spcBef>
              <a:spcAft>
                <a:spcPts val="0"/>
              </a:spcAft>
              <a:buClrTx/>
              <a:buSzTx/>
              <a:buFontTx/>
              <a:buNone/>
              <a:tabLst/>
            </a:pPr>
            <a:r>
              <a:rPr kumimoji="1" lang="ja-JP" altLang="en-US" sz="900" b="1" i="0" u="none" strike="noStrike" kern="1200" cap="none" spc="0" normalizeH="0" baseline="0" noProof="0" dirty="0">
                <a:ln>
                  <a:noFill/>
                </a:ln>
                <a:solidFill>
                  <a:schemeClr val="tx1"/>
                </a:solidFill>
                <a:effectLst/>
                <a:uLnTx/>
                <a:uFillTx/>
                <a:latin typeface="+mn-ea"/>
                <a:cs typeface="メイリオ" pitchFamily="50" charset="-128"/>
              </a:rPr>
              <a:t>人材の質／コスト</a:t>
            </a:r>
          </a:p>
        </p:txBody>
      </p:sp>
      <p:sp>
        <p:nvSpPr>
          <p:cNvPr id="29" name="テキスト ボックス 28">
            <a:extLst>
              <a:ext uri="{FF2B5EF4-FFF2-40B4-BE49-F238E27FC236}">
                <a16:creationId xmlns:a16="http://schemas.microsoft.com/office/drawing/2014/main" id="{CF1AE08F-251D-4B19-8E9F-ACC1BCCD6036}"/>
              </a:ext>
            </a:extLst>
          </p:cNvPr>
          <p:cNvSpPr txBox="1"/>
          <p:nvPr/>
        </p:nvSpPr>
        <p:spPr>
          <a:xfrm>
            <a:off x="8264807" y="4540852"/>
            <a:ext cx="1178670" cy="230832"/>
          </a:xfrm>
          <a:prstGeom prst="rect">
            <a:avLst/>
          </a:prstGeom>
        </p:spPr>
        <p:txBody>
          <a:bodyPr wrap="square" rtlCol="0" anchor="ctr">
            <a:spAutoFit/>
          </a:bodyPr>
          <a:lstStyle/>
          <a:p>
            <a:pPr marL="0" marR="0" indent="0" algn="ctr" defTabSz="914400" rtl="0" eaLnBrk="1" fontAlgn="auto" latinLnBrk="0" hangingPunct="1">
              <a:lnSpc>
                <a:spcPct val="100000"/>
              </a:lnSpc>
              <a:spcBef>
                <a:spcPts val="300"/>
              </a:spcBef>
              <a:spcAft>
                <a:spcPts val="0"/>
              </a:spcAft>
              <a:buClrTx/>
              <a:buSzTx/>
              <a:buFontTx/>
              <a:buNone/>
              <a:tabLst/>
            </a:pPr>
            <a:r>
              <a:rPr kumimoji="1" lang="ja-JP" altLang="en-US" sz="900" b="1" i="0" u="none" strike="noStrike" kern="1200" cap="none" spc="0" normalizeH="0" baseline="0" noProof="0" dirty="0">
                <a:ln>
                  <a:noFill/>
                </a:ln>
                <a:solidFill>
                  <a:schemeClr val="tx1"/>
                </a:solidFill>
                <a:effectLst/>
                <a:uLnTx/>
                <a:uFillTx/>
                <a:latin typeface="+mn-ea"/>
                <a:cs typeface="メイリオ" pitchFamily="50" charset="-128"/>
              </a:rPr>
              <a:t>掲載期間</a:t>
            </a:r>
          </a:p>
        </p:txBody>
      </p:sp>
      <p:sp>
        <p:nvSpPr>
          <p:cNvPr id="30" name="テキスト ボックス 29">
            <a:extLst>
              <a:ext uri="{FF2B5EF4-FFF2-40B4-BE49-F238E27FC236}">
                <a16:creationId xmlns:a16="http://schemas.microsoft.com/office/drawing/2014/main" id="{037FE5D6-D0AE-4286-B22A-C7780D8602D3}"/>
              </a:ext>
            </a:extLst>
          </p:cNvPr>
          <p:cNvSpPr txBox="1"/>
          <p:nvPr/>
        </p:nvSpPr>
        <p:spPr>
          <a:xfrm>
            <a:off x="8566680" y="4039918"/>
            <a:ext cx="1178670" cy="276999"/>
          </a:xfrm>
          <a:prstGeom prst="rect">
            <a:avLst/>
          </a:prstGeom>
        </p:spPr>
        <p:txBody>
          <a:bodyPr wrap="square" rtlCol="0" anchor="ctr">
            <a:spAutoFit/>
          </a:bodyPr>
          <a:lstStyle/>
          <a:p>
            <a:pPr marL="0" marR="0" indent="0" algn="ctr" defTabSz="914400" rtl="0" eaLnBrk="1" fontAlgn="auto" latinLnBrk="0" hangingPunct="1">
              <a:lnSpc>
                <a:spcPct val="100000"/>
              </a:lnSpc>
              <a:spcBef>
                <a:spcPts val="300"/>
              </a:spcBef>
              <a:spcAft>
                <a:spcPts val="0"/>
              </a:spcAft>
              <a:buClrTx/>
              <a:buSzTx/>
              <a:buFontTx/>
              <a:buNone/>
              <a:tabLst/>
            </a:pPr>
            <a:r>
              <a:rPr kumimoji="1" lang="en-US" altLang="ja-JP" sz="1200" b="1" i="0" u="none" strike="noStrike" kern="1200" cap="none" spc="0" normalizeH="0" baseline="0" noProof="0" dirty="0">
                <a:ln>
                  <a:noFill/>
                </a:ln>
                <a:solidFill>
                  <a:schemeClr val="tx1"/>
                </a:solidFill>
                <a:effectLst/>
                <a:uLnTx/>
                <a:uFillTx/>
                <a:latin typeface="+mn-ea"/>
                <a:cs typeface="メイリオ" pitchFamily="50" charset="-128"/>
              </a:rPr>
              <a:t>Indeed</a:t>
            </a:r>
            <a:endParaRPr kumimoji="1" lang="ja-JP" altLang="en-US" sz="1200" b="1" i="0" u="none" strike="noStrike" kern="1200" cap="none" spc="0" normalizeH="0" baseline="0" noProof="0" dirty="0">
              <a:ln>
                <a:noFill/>
              </a:ln>
              <a:solidFill>
                <a:schemeClr val="tx1"/>
              </a:solidFill>
              <a:effectLst/>
              <a:uLnTx/>
              <a:uFillTx/>
              <a:latin typeface="+mn-ea"/>
              <a:cs typeface="メイリオ" pitchFamily="50" charset="-128"/>
            </a:endParaRPr>
          </a:p>
        </p:txBody>
      </p:sp>
      <p:sp>
        <p:nvSpPr>
          <p:cNvPr id="31" name="テキスト ボックス 30">
            <a:extLst>
              <a:ext uri="{FF2B5EF4-FFF2-40B4-BE49-F238E27FC236}">
                <a16:creationId xmlns:a16="http://schemas.microsoft.com/office/drawing/2014/main" id="{896599DA-402E-47AC-B876-3746824B320A}"/>
              </a:ext>
            </a:extLst>
          </p:cNvPr>
          <p:cNvSpPr txBox="1"/>
          <p:nvPr/>
        </p:nvSpPr>
        <p:spPr>
          <a:xfrm>
            <a:off x="7675472" y="3052601"/>
            <a:ext cx="1178670" cy="276999"/>
          </a:xfrm>
          <a:prstGeom prst="rect">
            <a:avLst/>
          </a:prstGeom>
        </p:spPr>
        <p:txBody>
          <a:bodyPr wrap="square" rtlCol="0" anchor="ctr">
            <a:spAutoFit/>
          </a:bodyPr>
          <a:lstStyle/>
          <a:p>
            <a:pPr marL="0" marR="0" indent="0" algn="ctr" defTabSz="914400" rtl="0" eaLnBrk="1" fontAlgn="auto" latinLnBrk="0" hangingPunct="1">
              <a:lnSpc>
                <a:spcPct val="100000"/>
              </a:lnSpc>
              <a:spcBef>
                <a:spcPts val="300"/>
              </a:spcBef>
              <a:spcAft>
                <a:spcPts val="0"/>
              </a:spcAft>
              <a:buClrTx/>
              <a:buSzTx/>
              <a:buFontTx/>
              <a:buNone/>
              <a:tabLst/>
            </a:pPr>
            <a:r>
              <a:rPr kumimoji="1" lang="ja-JP" altLang="en-US" sz="1200" b="1" i="0" u="none" strike="noStrike" kern="1200" cap="none" spc="0" normalizeH="0" baseline="0" noProof="0" dirty="0">
                <a:ln>
                  <a:noFill/>
                </a:ln>
                <a:solidFill>
                  <a:schemeClr val="tx1"/>
                </a:solidFill>
                <a:effectLst/>
                <a:uLnTx/>
                <a:uFillTx/>
                <a:latin typeface="+mn-ea"/>
                <a:cs typeface="メイリオ" pitchFamily="50" charset="-128"/>
              </a:rPr>
              <a:t>求人メディア</a:t>
            </a:r>
          </a:p>
        </p:txBody>
      </p:sp>
      <p:sp>
        <p:nvSpPr>
          <p:cNvPr id="32" name="テキスト ボックス 31">
            <a:extLst>
              <a:ext uri="{FF2B5EF4-FFF2-40B4-BE49-F238E27FC236}">
                <a16:creationId xmlns:a16="http://schemas.microsoft.com/office/drawing/2014/main" id="{D9021BFD-C420-45B2-BAA6-4225DA7D3676}"/>
              </a:ext>
            </a:extLst>
          </p:cNvPr>
          <p:cNvSpPr txBox="1"/>
          <p:nvPr/>
        </p:nvSpPr>
        <p:spPr>
          <a:xfrm>
            <a:off x="6157122" y="2970951"/>
            <a:ext cx="1178670" cy="276999"/>
          </a:xfrm>
          <a:prstGeom prst="rect">
            <a:avLst/>
          </a:prstGeom>
        </p:spPr>
        <p:txBody>
          <a:bodyPr wrap="square" rtlCol="0" anchor="ctr">
            <a:spAutoFit/>
          </a:bodyPr>
          <a:lstStyle/>
          <a:p>
            <a:pPr marL="0" marR="0" indent="0" algn="ctr" defTabSz="914400" rtl="0" eaLnBrk="1" fontAlgn="auto" latinLnBrk="0" hangingPunct="1">
              <a:lnSpc>
                <a:spcPct val="100000"/>
              </a:lnSpc>
              <a:spcBef>
                <a:spcPts val="300"/>
              </a:spcBef>
              <a:spcAft>
                <a:spcPts val="0"/>
              </a:spcAft>
              <a:buClrTx/>
              <a:buSzTx/>
              <a:buFontTx/>
              <a:buNone/>
              <a:tabLst/>
            </a:pPr>
            <a:r>
              <a:rPr kumimoji="1" lang="ja-JP" altLang="en-US" sz="1200" b="1" i="0" u="none" strike="noStrike" kern="1200" cap="none" spc="0" normalizeH="0" baseline="0" noProof="0" dirty="0">
                <a:ln>
                  <a:noFill/>
                </a:ln>
                <a:solidFill>
                  <a:schemeClr val="tx1"/>
                </a:solidFill>
                <a:effectLst/>
                <a:uLnTx/>
                <a:uFillTx/>
                <a:latin typeface="+mn-ea"/>
                <a:cs typeface="メイリオ" pitchFamily="50" charset="-128"/>
              </a:rPr>
              <a:t>求人メディア</a:t>
            </a:r>
          </a:p>
        </p:txBody>
      </p:sp>
    </p:spTree>
    <p:extLst>
      <p:ext uri="{BB962C8B-B14F-4D97-AF65-F5344CB8AC3E}">
        <p14:creationId xmlns:p14="http://schemas.microsoft.com/office/powerpoint/2010/main" val="3247690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スライド番号プレースホルダ 8"/>
          <p:cNvSpPr>
            <a:spLocks noGrp="1"/>
          </p:cNvSpPr>
          <p:nvPr>
            <p:ph type="sldNum" sz="quarter" idx="4"/>
          </p:nvPr>
        </p:nvSpPr>
        <p:spPr>
          <a:xfrm>
            <a:off x="7293260" y="224645"/>
            <a:ext cx="2311400" cy="365125"/>
          </a:xfrm>
        </p:spPr>
        <p:txBody>
          <a:bodyPr/>
          <a:lstStyle/>
          <a:p>
            <a:fld id="{742AB503-595C-4BF1-937B-F54428E080FD}" type="slidenum">
              <a:rPr kumimoji="1" lang="ja-JP" altLang="en-US" smtClean="0">
                <a:latin typeface="メイリオ" pitchFamily="50" charset="-128"/>
                <a:ea typeface="メイリオ" pitchFamily="50" charset="-128"/>
                <a:cs typeface="メイリオ" pitchFamily="50" charset="-128"/>
              </a:rPr>
              <a:pPr/>
              <a:t>15</a:t>
            </a:fld>
            <a:endParaRPr kumimoji="1" lang="ja-JP" altLang="en-US">
              <a:latin typeface="メイリオ" pitchFamily="50" charset="-128"/>
              <a:ea typeface="メイリオ" pitchFamily="50" charset="-128"/>
              <a:cs typeface="メイリオ" pitchFamily="50" charset="-128"/>
            </a:endParaRPr>
          </a:p>
        </p:txBody>
      </p:sp>
      <p:pic>
        <p:nvPicPr>
          <p:cNvPr id="64" name="Picture 2" descr="\\shizu01\Document\企画課\■営業企画\14.インバウンド\ヒトクル\02_フォーマット・ツール\ロゴ\ヒトクル_ロゴ.jpg"/>
          <p:cNvPicPr>
            <a:picLocks noChangeAspect="1" noChangeArrowheads="1"/>
          </p:cNvPicPr>
          <p:nvPr/>
        </p:nvPicPr>
        <p:blipFill>
          <a:blip r:embed="rId3"/>
          <a:srcRect/>
          <a:stretch>
            <a:fillRect/>
          </a:stretch>
        </p:blipFill>
        <p:spPr bwMode="auto">
          <a:xfrm>
            <a:off x="7221252" y="6373364"/>
            <a:ext cx="684076" cy="259992"/>
          </a:xfrm>
          <a:prstGeom prst="rect">
            <a:avLst/>
          </a:prstGeom>
          <a:noFill/>
        </p:spPr>
      </p:pic>
      <p:sp>
        <p:nvSpPr>
          <p:cNvPr id="25" name="テキスト ボックス 24"/>
          <p:cNvSpPr txBox="1"/>
          <p:nvPr/>
        </p:nvSpPr>
        <p:spPr>
          <a:xfrm>
            <a:off x="632520" y="286675"/>
            <a:ext cx="9000430" cy="307777"/>
          </a:xfrm>
          <a:prstGeom prst="rect">
            <a:avLst/>
          </a:prstGeom>
          <a:noFill/>
        </p:spPr>
        <p:txBody>
          <a:bodyPr wrap="square" rtlCol="0" anchor="ctr">
            <a:spAutoFit/>
          </a:bodyPr>
          <a:lstStyle/>
          <a:p>
            <a:r>
              <a:rPr lang="ja-JP" altLang="en-US" sz="1400" dirty="0">
                <a:latin typeface="+mn-ea"/>
                <a:cs typeface="メイリオ" pitchFamily="50" charset="-128"/>
              </a:rPr>
              <a:t>５．販売スタッフ募集の成功事例</a:t>
            </a:r>
          </a:p>
        </p:txBody>
      </p:sp>
      <p:sp>
        <p:nvSpPr>
          <p:cNvPr id="79" name="テキスト ボックス 78">
            <a:extLst>
              <a:ext uri="{FF2B5EF4-FFF2-40B4-BE49-F238E27FC236}">
                <a16:creationId xmlns:a16="http://schemas.microsoft.com/office/drawing/2014/main" id="{F4366457-B827-4B35-AF97-BDEA7D6899B8}"/>
              </a:ext>
            </a:extLst>
          </p:cNvPr>
          <p:cNvSpPr txBox="1"/>
          <p:nvPr/>
        </p:nvSpPr>
        <p:spPr>
          <a:xfrm>
            <a:off x="632520" y="4805734"/>
            <a:ext cx="8621162" cy="1340752"/>
          </a:xfrm>
          <a:prstGeom prst="rect">
            <a:avLst/>
          </a:prstGeom>
          <a:noFill/>
        </p:spPr>
        <p:txBody>
          <a:bodyPr wrap="square">
            <a:spAutoFit/>
          </a:bodyPr>
          <a:lstStyle/>
          <a:p>
            <a:pPr>
              <a:lnSpc>
                <a:spcPct val="150000"/>
              </a:lnSpc>
            </a:pPr>
            <a:r>
              <a:rPr lang="en-US" altLang="ja-JP" sz="1100" b="0" i="0" dirty="0">
                <a:solidFill>
                  <a:srgbClr val="333333"/>
                </a:solidFill>
                <a:effectLst/>
                <a:latin typeface="+mn-ea"/>
              </a:rPr>
              <a:t>【</a:t>
            </a:r>
            <a:r>
              <a:rPr lang="ja-JP" altLang="en-US" sz="1100" b="0" i="0" dirty="0">
                <a:solidFill>
                  <a:srgbClr val="333333"/>
                </a:solidFill>
                <a:effectLst/>
                <a:latin typeface="+mn-ea"/>
              </a:rPr>
              <a:t>ポイント</a:t>
            </a:r>
            <a:r>
              <a:rPr lang="en-US" altLang="ja-JP" sz="1100" b="0" i="0" dirty="0">
                <a:solidFill>
                  <a:srgbClr val="333333"/>
                </a:solidFill>
                <a:effectLst/>
                <a:latin typeface="+mn-ea"/>
              </a:rPr>
              <a:t>】</a:t>
            </a:r>
          </a:p>
          <a:p>
            <a:pPr>
              <a:lnSpc>
                <a:spcPct val="150000"/>
              </a:lnSpc>
            </a:pPr>
            <a:r>
              <a:rPr lang="ja-JP" altLang="en-US" sz="1100" b="0" i="0" dirty="0">
                <a:solidFill>
                  <a:srgbClr val="333333"/>
                </a:solidFill>
                <a:effectLst/>
                <a:latin typeface="+mn-ea"/>
              </a:rPr>
              <a:t>・気になるノルマは一切ないので、お客様との会話を楽しみながら、接客できますよ。</a:t>
            </a:r>
          </a:p>
          <a:p>
            <a:pPr>
              <a:lnSpc>
                <a:spcPct val="150000"/>
              </a:lnSpc>
            </a:pPr>
            <a:r>
              <a:rPr lang="ja-JP" altLang="en-US" sz="1100" b="0" i="0" dirty="0">
                <a:solidFill>
                  <a:srgbClr val="333333"/>
                </a:solidFill>
                <a:effectLst/>
                <a:latin typeface="+mn-ea"/>
              </a:rPr>
              <a:t>・誕生日プレゼント･出産祝い･結婚祝い･自分へのご褒美など</a:t>
            </a:r>
            <a:r>
              <a:rPr lang="en-US" altLang="ja-JP" sz="1100" b="0" i="0" dirty="0">
                <a:solidFill>
                  <a:srgbClr val="333333"/>
                </a:solidFill>
                <a:effectLst/>
                <a:latin typeface="+mn-ea"/>
              </a:rPr>
              <a:t>…</a:t>
            </a:r>
            <a:r>
              <a:rPr lang="ja-JP" altLang="en-US" sz="1100" b="0" i="0" dirty="0">
                <a:solidFill>
                  <a:srgbClr val="333333"/>
                </a:solidFill>
                <a:effectLst/>
                <a:latin typeface="+mn-ea"/>
              </a:rPr>
              <a:t>プレゼント選びのお手伝いをします。お客様の考えやご希望に</a:t>
            </a:r>
            <a:endParaRPr lang="en-US" altLang="ja-JP" sz="1100" b="0" i="0" dirty="0">
              <a:solidFill>
                <a:srgbClr val="333333"/>
              </a:solidFill>
              <a:effectLst/>
              <a:latin typeface="+mn-ea"/>
            </a:endParaRPr>
          </a:p>
          <a:p>
            <a:pPr>
              <a:lnSpc>
                <a:spcPct val="150000"/>
              </a:lnSpc>
            </a:pPr>
            <a:r>
              <a:rPr lang="ja-JP" altLang="en-US" sz="1100" dirty="0">
                <a:solidFill>
                  <a:srgbClr val="333333"/>
                </a:solidFill>
                <a:latin typeface="+mn-ea"/>
              </a:rPr>
              <a:t>　</a:t>
            </a:r>
            <a:r>
              <a:rPr lang="ja-JP" altLang="en-US" sz="1100" b="0" i="0" dirty="0">
                <a:solidFill>
                  <a:srgbClr val="333333"/>
                </a:solidFill>
                <a:effectLst/>
                <a:latin typeface="+mn-ea"/>
              </a:rPr>
              <a:t>寄り添った接客をすることがポイント。喜んでもらえると更にお仕事が楽しくなりますよ。</a:t>
            </a:r>
          </a:p>
          <a:p>
            <a:pPr>
              <a:lnSpc>
                <a:spcPct val="150000"/>
              </a:lnSpc>
            </a:pPr>
            <a:r>
              <a:rPr lang="ja-JP" altLang="en-US" sz="1100" b="0" i="0" dirty="0">
                <a:solidFill>
                  <a:srgbClr val="333333"/>
                </a:solidFill>
                <a:effectLst/>
                <a:latin typeface="+mn-ea"/>
              </a:rPr>
              <a:t>・経験よりも人柄採用。接客の経験がなくても、それよりも「「誰かの喜ぶ顔を見ることが好き」を大事にしています。</a:t>
            </a:r>
            <a:endParaRPr lang="ja-JP" altLang="en-US" sz="1100" dirty="0">
              <a:latin typeface="+mn-ea"/>
            </a:endParaRPr>
          </a:p>
        </p:txBody>
      </p:sp>
      <p:pic>
        <p:nvPicPr>
          <p:cNvPr id="1026" name="Picture 2">
            <a:extLst>
              <a:ext uri="{FF2B5EF4-FFF2-40B4-BE49-F238E27FC236}">
                <a16:creationId xmlns:a16="http://schemas.microsoft.com/office/drawing/2014/main" id="{8791035B-4D22-C9D1-C204-A88D9D3149F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3413" y="946716"/>
            <a:ext cx="8159173" cy="3763157"/>
          </a:xfrm>
          <a:prstGeom prst="rect">
            <a:avLst/>
          </a:prstGeom>
          <a:noFill/>
          <a:extLst>
            <a:ext uri="{909E8E84-426E-40DD-AFC4-6F175D3DCCD1}">
              <a14:hiddenFill xmlns:a14="http://schemas.microsoft.com/office/drawing/2010/main">
                <a:solidFill>
                  <a:srgbClr val="FFFFFF"/>
                </a:solidFill>
              </a14:hiddenFill>
            </a:ext>
          </a:extLst>
        </p:spPr>
      </p:pic>
      <p:sp>
        <p:nvSpPr>
          <p:cNvPr id="2" name="テキスト ボックス 1">
            <a:extLst>
              <a:ext uri="{FF2B5EF4-FFF2-40B4-BE49-F238E27FC236}">
                <a16:creationId xmlns:a16="http://schemas.microsoft.com/office/drawing/2014/main" id="{434D4A4A-D24F-5C61-72DD-EB4A9621BC09}"/>
              </a:ext>
            </a:extLst>
          </p:cNvPr>
          <p:cNvSpPr txBox="1"/>
          <p:nvPr/>
        </p:nvSpPr>
        <p:spPr>
          <a:xfrm>
            <a:off x="629099" y="638939"/>
            <a:ext cx="4314002" cy="307777"/>
          </a:xfrm>
          <a:prstGeom prst="rect">
            <a:avLst/>
          </a:prstGeom>
        </p:spPr>
        <p:txBody>
          <a:bodyPr wrap="none" rtlCol="0" anchor="ctr">
            <a:spAutoFit/>
          </a:bodyPr>
          <a:lstStyle/>
          <a:p>
            <a:pPr marL="0" marR="0" indent="0" algn="ctr" defTabSz="914400" rtl="0" eaLnBrk="1" fontAlgn="auto" latinLnBrk="0" hangingPunct="1">
              <a:lnSpc>
                <a:spcPct val="100000"/>
              </a:lnSpc>
              <a:spcBef>
                <a:spcPts val="300"/>
              </a:spcBef>
              <a:spcAft>
                <a:spcPts val="0"/>
              </a:spcAft>
              <a:buClrTx/>
              <a:buSzTx/>
              <a:buFontTx/>
              <a:buNone/>
              <a:tabLst/>
            </a:pPr>
            <a:r>
              <a:rPr kumimoji="1" lang="ja-JP" altLang="en-US" sz="1400" b="1" i="0" u="none" strike="noStrike" kern="1200" cap="none" spc="0" normalizeH="0" baseline="0" noProof="0" dirty="0">
                <a:ln>
                  <a:noFill/>
                </a:ln>
                <a:solidFill>
                  <a:schemeClr val="tx1"/>
                </a:solidFill>
                <a:effectLst/>
                <a:uLnTx/>
                <a:uFillTx/>
                <a:latin typeface="07やさしさゴシック手書き" pitchFamily="50" charset="-128"/>
                <a:ea typeface="07やさしさゴシック手書き" pitchFamily="50" charset="-128"/>
                <a:cs typeface="メイリオ" pitchFamily="50" charset="-128"/>
              </a:rPr>
              <a:t>事例①　</a:t>
            </a:r>
            <a:r>
              <a:rPr lang="ja-JP" altLang="en-US" sz="1400" b="1" i="0" dirty="0">
                <a:solidFill>
                  <a:srgbClr val="333333"/>
                </a:solidFill>
                <a:effectLst/>
                <a:latin typeface="+mn-ea"/>
              </a:rPr>
              <a:t>関西でチェーン展開するタオルブランド店</a:t>
            </a:r>
            <a:endParaRPr kumimoji="1" lang="ja-JP" altLang="en-US" sz="1400" b="1" i="0" u="none" strike="noStrike" kern="1200" cap="none" spc="0" normalizeH="0" baseline="0" noProof="0" dirty="0">
              <a:ln>
                <a:noFill/>
              </a:ln>
              <a:solidFill>
                <a:schemeClr val="tx1"/>
              </a:solidFill>
              <a:effectLst/>
              <a:uLnTx/>
              <a:uFillTx/>
              <a:latin typeface="07やさしさゴシック手書き" pitchFamily="50" charset="-128"/>
              <a:ea typeface="07やさしさゴシック手書き" pitchFamily="50" charset="-128"/>
              <a:cs typeface="メイリオ" pitchFamily="50" charset="-128"/>
            </a:endParaRPr>
          </a:p>
        </p:txBody>
      </p:sp>
    </p:spTree>
    <p:extLst>
      <p:ext uri="{BB962C8B-B14F-4D97-AF65-F5344CB8AC3E}">
        <p14:creationId xmlns:p14="http://schemas.microsoft.com/office/powerpoint/2010/main" val="42762318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スライド番号プレースホルダ 8"/>
          <p:cNvSpPr>
            <a:spLocks noGrp="1"/>
          </p:cNvSpPr>
          <p:nvPr>
            <p:ph type="sldNum" sz="quarter" idx="4"/>
          </p:nvPr>
        </p:nvSpPr>
        <p:spPr>
          <a:xfrm>
            <a:off x="7293260" y="224645"/>
            <a:ext cx="2311400" cy="365125"/>
          </a:xfrm>
        </p:spPr>
        <p:txBody>
          <a:bodyPr/>
          <a:lstStyle/>
          <a:p>
            <a:fld id="{742AB503-595C-4BF1-937B-F54428E080FD}" type="slidenum">
              <a:rPr kumimoji="1" lang="ja-JP" altLang="en-US" smtClean="0">
                <a:latin typeface="メイリオ" pitchFamily="50" charset="-128"/>
                <a:ea typeface="メイリオ" pitchFamily="50" charset="-128"/>
                <a:cs typeface="メイリオ" pitchFamily="50" charset="-128"/>
              </a:rPr>
              <a:pPr/>
              <a:t>16</a:t>
            </a:fld>
            <a:endParaRPr kumimoji="1" lang="ja-JP" altLang="en-US">
              <a:latin typeface="メイリオ" pitchFamily="50" charset="-128"/>
              <a:ea typeface="メイリオ" pitchFamily="50" charset="-128"/>
              <a:cs typeface="メイリオ" pitchFamily="50" charset="-128"/>
            </a:endParaRPr>
          </a:p>
        </p:txBody>
      </p:sp>
      <p:pic>
        <p:nvPicPr>
          <p:cNvPr id="64" name="Picture 2" descr="\\shizu01\Document\企画課\■営業企画\14.インバウンド\ヒトクル\02_フォーマット・ツール\ロゴ\ヒトクル_ロゴ.jpg"/>
          <p:cNvPicPr>
            <a:picLocks noChangeAspect="1" noChangeArrowheads="1"/>
          </p:cNvPicPr>
          <p:nvPr/>
        </p:nvPicPr>
        <p:blipFill>
          <a:blip r:embed="rId3"/>
          <a:srcRect/>
          <a:stretch>
            <a:fillRect/>
          </a:stretch>
        </p:blipFill>
        <p:spPr bwMode="auto">
          <a:xfrm>
            <a:off x="7221252" y="6373364"/>
            <a:ext cx="684076" cy="259992"/>
          </a:xfrm>
          <a:prstGeom prst="rect">
            <a:avLst/>
          </a:prstGeom>
          <a:noFill/>
        </p:spPr>
      </p:pic>
      <p:sp>
        <p:nvSpPr>
          <p:cNvPr id="25" name="テキスト ボックス 24"/>
          <p:cNvSpPr txBox="1"/>
          <p:nvPr/>
        </p:nvSpPr>
        <p:spPr>
          <a:xfrm>
            <a:off x="632520" y="286675"/>
            <a:ext cx="9000430" cy="307777"/>
          </a:xfrm>
          <a:prstGeom prst="rect">
            <a:avLst/>
          </a:prstGeom>
          <a:noFill/>
        </p:spPr>
        <p:txBody>
          <a:bodyPr wrap="square" rtlCol="0" anchor="ctr">
            <a:spAutoFit/>
          </a:bodyPr>
          <a:lstStyle/>
          <a:p>
            <a:r>
              <a:rPr lang="ja-JP" altLang="en-US" sz="1400" dirty="0">
                <a:latin typeface="+mn-ea"/>
                <a:cs typeface="メイリオ" pitchFamily="50" charset="-128"/>
              </a:rPr>
              <a:t>５．販売スタッフ募集の成功事例</a:t>
            </a:r>
          </a:p>
        </p:txBody>
      </p:sp>
      <p:sp>
        <p:nvSpPr>
          <p:cNvPr id="79" name="テキスト ボックス 78">
            <a:extLst>
              <a:ext uri="{FF2B5EF4-FFF2-40B4-BE49-F238E27FC236}">
                <a16:creationId xmlns:a16="http://schemas.microsoft.com/office/drawing/2014/main" id="{F4366457-B827-4B35-AF97-BDEA7D6899B8}"/>
              </a:ext>
            </a:extLst>
          </p:cNvPr>
          <p:cNvSpPr txBox="1"/>
          <p:nvPr/>
        </p:nvSpPr>
        <p:spPr>
          <a:xfrm>
            <a:off x="632520" y="4805734"/>
            <a:ext cx="8621162" cy="1086836"/>
          </a:xfrm>
          <a:prstGeom prst="rect">
            <a:avLst/>
          </a:prstGeom>
          <a:noFill/>
        </p:spPr>
        <p:txBody>
          <a:bodyPr wrap="square">
            <a:spAutoFit/>
          </a:bodyPr>
          <a:lstStyle/>
          <a:p>
            <a:pPr>
              <a:lnSpc>
                <a:spcPct val="150000"/>
              </a:lnSpc>
            </a:pPr>
            <a:r>
              <a:rPr lang="en-US" altLang="ja-JP" sz="1100" b="0" i="0" dirty="0">
                <a:solidFill>
                  <a:srgbClr val="333333"/>
                </a:solidFill>
                <a:effectLst/>
                <a:latin typeface="+mn-ea"/>
              </a:rPr>
              <a:t>【</a:t>
            </a:r>
            <a:r>
              <a:rPr lang="ja-JP" altLang="en-US" sz="1100" b="0" i="0" dirty="0">
                <a:solidFill>
                  <a:srgbClr val="333333"/>
                </a:solidFill>
                <a:effectLst/>
                <a:latin typeface="+mn-ea"/>
              </a:rPr>
              <a:t>ポイント</a:t>
            </a:r>
            <a:r>
              <a:rPr lang="en-US" altLang="ja-JP" sz="1100" b="0" i="0" dirty="0">
                <a:solidFill>
                  <a:srgbClr val="333333"/>
                </a:solidFill>
                <a:effectLst/>
                <a:latin typeface="+mn-ea"/>
              </a:rPr>
              <a:t>】</a:t>
            </a:r>
          </a:p>
          <a:p>
            <a:pPr>
              <a:lnSpc>
                <a:spcPct val="150000"/>
              </a:lnSpc>
            </a:pPr>
            <a:r>
              <a:rPr lang="ja-JP" altLang="en-US" sz="1100" b="0" i="0" dirty="0">
                <a:solidFill>
                  <a:srgbClr val="333333"/>
                </a:solidFill>
                <a:effectLst/>
                <a:latin typeface="ヒラギノ角ゴ ProN W3"/>
              </a:rPr>
              <a:t>・常に</a:t>
            </a:r>
            <a:r>
              <a:rPr lang="en-US" altLang="ja-JP" sz="1100" b="0" i="0" dirty="0">
                <a:solidFill>
                  <a:srgbClr val="333333"/>
                </a:solidFill>
                <a:effectLst/>
                <a:latin typeface="ヒラギノ角ゴ ProN W3"/>
              </a:rPr>
              <a:t>"</a:t>
            </a:r>
            <a:r>
              <a:rPr lang="ja-JP" altLang="en-US" sz="1100" b="0" i="0" dirty="0">
                <a:solidFill>
                  <a:srgbClr val="333333"/>
                </a:solidFill>
                <a:effectLst/>
                <a:latin typeface="ヒラギノ角ゴ ProN W3"/>
              </a:rPr>
              <a:t>最新の洋服</a:t>
            </a:r>
            <a:r>
              <a:rPr lang="en-US" altLang="ja-JP" sz="1100" b="0" i="0" dirty="0">
                <a:solidFill>
                  <a:srgbClr val="333333"/>
                </a:solidFill>
                <a:effectLst/>
                <a:latin typeface="ヒラギノ角ゴ ProN W3"/>
              </a:rPr>
              <a:t>"</a:t>
            </a:r>
            <a:r>
              <a:rPr lang="ja-JP" altLang="en-US" sz="1100" b="0" i="0" dirty="0">
                <a:solidFill>
                  <a:srgbClr val="333333"/>
                </a:solidFill>
                <a:effectLst/>
                <a:latin typeface="ヒラギノ角ゴ ProN W3"/>
              </a:rPr>
              <a:t>に囲まれながらお仕事ができることはアパレルショップだからこそ！</a:t>
            </a:r>
            <a:br>
              <a:rPr lang="ja-JP" altLang="en-US" sz="1100" dirty="0"/>
            </a:br>
            <a:r>
              <a:rPr lang="ja-JP" altLang="en-US" sz="1100" b="0" i="0" dirty="0">
                <a:solidFill>
                  <a:srgbClr val="333333"/>
                </a:solidFill>
                <a:effectLst/>
                <a:latin typeface="ヒラギノ角ゴ ProN W3"/>
              </a:rPr>
              <a:t>・まずは</a:t>
            </a:r>
            <a:r>
              <a:rPr lang="en-US" altLang="ja-JP" sz="1100" b="0" i="0" dirty="0">
                <a:solidFill>
                  <a:srgbClr val="333333"/>
                </a:solidFill>
                <a:effectLst/>
                <a:latin typeface="ヒラギノ角ゴ ProN W3"/>
              </a:rPr>
              <a:t>"</a:t>
            </a:r>
            <a:r>
              <a:rPr lang="ja-JP" altLang="en-US" sz="1100" b="0" i="0" dirty="0">
                <a:solidFill>
                  <a:srgbClr val="333333"/>
                </a:solidFill>
                <a:effectLst/>
                <a:latin typeface="ヒラギノ角ゴ ProN W3"/>
              </a:rPr>
              <a:t>笑顔であいさつ</a:t>
            </a:r>
            <a:r>
              <a:rPr lang="en-US" altLang="ja-JP" sz="1100" b="0" i="0" dirty="0">
                <a:solidFill>
                  <a:srgbClr val="333333"/>
                </a:solidFill>
                <a:effectLst/>
                <a:latin typeface="ヒラギノ角ゴ ProN W3"/>
              </a:rPr>
              <a:t>"</a:t>
            </a:r>
            <a:r>
              <a:rPr lang="ja-JP" altLang="en-US" sz="1100" b="0" i="0" dirty="0">
                <a:solidFill>
                  <a:srgbClr val="333333"/>
                </a:solidFill>
                <a:effectLst/>
                <a:latin typeface="ヒラギノ角ゴ ProN W3"/>
              </a:rPr>
              <a:t>ができれば十分です。</a:t>
            </a:r>
            <a:endParaRPr lang="en-US" altLang="ja-JP" sz="1100" b="0" i="0" dirty="0">
              <a:solidFill>
                <a:srgbClr val="333333"/>
              </a:solidFill>
              <a:effectLst/>
              <a:latin typeface="ヒラギノ角ゴ ProN W3"/>
            </a:endParaRPr>
          </a:p>
          <a:p>
            <a:pPr>
              <a:lnSpc>
                <a:spcPct val="150000"/>
              </a:lnSpc>
            </a:pPr>
            <a:r>
              <a:rPr lang="ja-JP" altLang="en-US" sz="1100" dirty="0">
                <a:solidFill>
                  <a:srgbClr val="333333"/>
                </a:solidFill>
                <a:latin typeface="ヒラギノ角ゴ ProN W3"/>
              </a:rPr>
              <a:t>　</a:t>
            </a:r>
            <a:r>
              <a:rPr lang="ja-JP" altLang="en-US" sz="1100" b="0" i="0" dirty="0">
                <a:solidFill>
                  <a:srgbClr val="333333"/>
                </a:solidFill>
                <a:effectLst/>
                <a:latin typeface="ヒラギノ角ゴ ProN W3"/>
              </a:rPr>
              <a:t>経験は問いません！頼りになる先輩スタッフがしっかりサポートしますのでご安心ください。</a:t>
            </a:r>
            <a:endParaRPr lang="ja-JP" altLang="en-US" sz="1100" dirty="0">
              <a:latin typeface="+mn-ea"/>
            </a:endParaRPr>
          </a:p>
        </p:txBody>
      </p:sp>
      <p:sp>
        <p:nvSpPr>
          <p:cNvPr id="2" name="テキスト ボックス 1">
            <a:extLst>
              <a:ext uri="{FF2B5EF4-FFF2-40B4-BE49-F238E27FC236}">
                <a16:creationId xmlns:a16="http://schemas.microsoft.com/office/drawing/2014/main" id="{434D4A4A-D24F-5C61-72DD-EB4A9621BC09}"/>
              </a:ext>
            </a:extLst>
          </p:cNvPr>
          <p:cNvSpPr txBox="1"/>
          <p:nvPr/>
        </p:nvSpPr>
        <p:spPr>
          <a:xfrm>
            <a:off x="632520" y="637190"/>
            <a:ext cx="3775393" cy="307777"/>
          </a:xfrm>
          <a:prstGeom prst="rect">
            <a:avLst/>
          </a:prstGeom>
        </p:spPr>
        <p:txBody>
          <a:bodyPr wrap="none" rtlCol="0" anchor="ctr">
            <a:spAutoFit/>
          </a:bodyPr>
          <a:lstStyle/>
          <a:p>
            <a:pPr marL="0" marR="0" indent="0" algn="ctr" defTabSz="914400" rtl="0" eaLnBrk="1" fontAlgn="auto" latinLnBrk="0" hangingPunct="1">
              <a:lnSpc>
                <a:spcPct val="100000"/>
              </a:lnSpc>
              <a:spcBef>
                <a:spcPts val="300"/>
              </a:spcBef>
              <a:spcAft>
                <a:spcPts val="0"/>
              </a:spcAft>
              <a:buClrTx/>
              <a:buSzTx/>
              <a:buFontTx/>
              <a:buNone/>
              <a:tabLst/>
            </a:pPr>
            <a:r>
              <a:rPr kumimoji="1" lang="ja-JP" altLang="en-US" sz="1400" b="1" i="0" u="none" strike="noStrike" kern="1200" cap="none" spc="0" normalizeH="0" baseline="0" noProof="0" dirty="0">
                <a:ln>
                  <a:noFill/>
                </a:ln>
                <a:solidFill>
                  <a:schemeClr val="tx1"/>
                </a:solidFill>
                <a:effectLst/>
                <a:uLnTx/>
                <a:uFillTx/>
                <a:latin typeface="07やさしさゴシック手書き" pitchFamily="50" charset="-128"/>
                <a:ea typeface="07やさしさゴシック手書き" pitchFamily="50" charset="-128"/>
                <a:cs typeface="メイリオ" pitchFamily="50" charset="-128"/>
              </a:rPr>
              <a:t>事例②　</a:t>
            </a:r>
            <a:r>
              <a:rPr lang="ja-JP" altLang="en-US" sz="1400" b="1" i="0" dirty="0">
                <a:solidFill>
                  <a:srgbClr val="333333"/>
                </a:solidFill>
                <a:effectLst/>
                <a:latin typeface="+mn-ea"/>
              </a:rPr>
              <a:t>商業施設内のアパレル販売スタッフ</a:t>
            </a:r>
            <a:endParaRPr kumimoji="1" lang="ja-JP" altLang="en-US" sz="1400" b="1" i="0" u="none" strike="noStrike" kern="1200" cap="none" spc="0" normalizeH="0" baseline="0" noProof="0" dirty="0">
              <a:ln>
                <a:noFill/>
              </a:ln>
              <a:solidFill>
                <a:schemeClr val="tx1"/>
              </a:solidFill>
              <a:effectLst/>
              <a:uLnTx/>
              <a:uFillTx/>
              <a:latin typeface="07やさしさゴシック手書き" pitchFamily="50" charset="-128"/>
              <a:ea typeface="07やさしさゴシック手書き" pitchFamily="50" charset="-128"/>
              <a:cs typeface="メイリオ" pitchFamily="50" charset="-128"/>
            </a:endParaRPr>
          </a:p>
        </p:txBody>
      </p:sp>
      <p:pic>
        <p:nvPicPr>
          <p:cNvPr id="2050" name="Picture 2">
            <a:extLst>
              <a:ext uri="{FF2B5EF4-FFF2-40B4-BE49-F238E27FC236}">
                <a16:creationId xmlns:a16="http://schemas.microsoft.com/office/drawing/2014/main" id="{C54D9ABB-BE6B-C277-FD9C-396EBA059CF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24158" y="944967"/>
            <a:ext cx="4669102" cy="37631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67186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688AF5E7-8DBC-A123-5B88-105DC17477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7018" y="928995"/>
            <a:ext cx="7051964" cy="3779129"/>
          </a:xfrm>
          <a:prstGeom prst="rect">
            <a:avLst/>
          </a:prstGeom>
          <a:noFill/>
          <a:extLst>
            <a:ext uri="{909E8E84-426E-40DD-AFC4-6F175D3DCCD1}">
              <a14:hiddenFill xmlns:a14="http://schemas.microsoft.com/office/drawing/2010/main">
                <a:solidFill>
                  <a:srgbClr val="FFFFFF"/>
                </a:solidFill>
              </a14:hiddenFill>
            </a:ext>
          </a:extLst>
        </p:spPr>
      </p:pic>
      <p:sp>
        <p:nvSpPr>
          <p:cNvPr id="9" name="スライド番号プレースホルダ 8"/>
          <p:cNvSpPr>
            <a:spLocks noGrp="1"/>
          </p:cNvSpPr>
          <p:nvPr>
            <p:ph type="sldNum" sz="quarter" idx="4"/>
          </p:nvPr>
        </p:nvSpPr>
        <p:spPr>
          <a:xfrm>
            <a:off x="7293260" y="224645"/>
            <a:ext cx="2311400" cy="365125"/>
          </a:xfrm>
        </p:spPr>
        <p:txBody>
          <a:bodyPr/>
          <a:lstStyle/>
          <a:p>
            <a:fld id="{742AB503-595C-4BF1-937B-F54428E080FD}" type="slidenum">
              <a:rPr kumimoji="1" lang="ja-JP" altLang="en-US" smtClean="0">
                <a:latin typeface="メイリオ" pitchFamily="50" charset="-128"/>
                <a:ea typeface="メイリオ" pitchFamily="50" charset="-128"/>
                <a:cs typeface="メイリオ" pitchFamily="50" charset="-128"/>
              </a:rPr>
              <a:pPr/>
              <a:t>17</a:t>
            </a:fld>
            <a:endParaRPr kumimoji="1" lang="ja-JP" altLang="en-US">
              <a:latin typeface="メイリオ" pitchFamily="50" charset="-128"/>
              <a:ea typeface="メイリオ" pitchFamily="50" charset="-128"/>
              <a:cs typeface="メイリオ" pitchFamily="50" charset="-128"/>
            </a:endParaRPr>
          </a:p>
        </p:txBody>
      </p:sp>
      <p:pic>
        <p:nvPicPr>
          <p:cNvPr id="64" name="Picture 2" descr="\\shizu01\Document\企画課\■営業企画\14.インバウンド\ヒトクル\02_フォーマット・ツール\ロゴ\ヒトクル_ロゴ.jpg"/>
          <p:cNvPicPr>
            <a:picLocks noChangeAspect="1" noChangeArrowheads="1"/>
          </p:cNvPicPr>
          <p:nvPr/>
        </p:nvPicPr>
        <p:blipFill>
          <a:blip r:embed="rId4"/>
          <a:srcRect/>
          <a:stretch>
            <a:fillRect/>
          </a:stretch>
        </p:blipFill>
        <p:spPr bwMode="auto">
          <a:xfrm>
            <a:off x="7221252" y="6373364"/>
            <a:ext cx="684076" cy="259992"/>
          </a:xfrm>
          <a:prstGeom prst="rect">
            <a:avLst/>
          </a:prstGeom>
          <a:noFill/>
        </p:spPr>
      </p:pic>
      <p:sp>
        <p:nvSpPr>
          <p:cNvPr id="25" name="テキスト ボックス 24"/>
          <p:cNvSpPr txBox="1"/>
          <p:nvPr/>
        </p:nvSpPr>
        <p:spPr>
          <a:xfrm>
            <a:off x="632520" y="286675"/>
            <a:ext cx="9000430" cy="307777"/>
          </a:xfrm>
          <a:prstGeom prst="rect">
            <a:avLst/>
          </a:prstGeom>
          <a:noFill/>
        </p:spPr>
        <p:txBody>
          <a:bodyPr wrap="square" rtlCol="0" anchor="ctr">
            <a:spAutoFit/>
          </a:bodyPr>
          <a:lstStyle/>
          <a:p>
            <a:r>
              <a:rPr lang="ja-JP" altLang="en-US" sz="1400" dirty="0">
                <a:latin typeface="+mn-ea"/>
                <a:cs typeface="メイリオ" pitchFamily="50" charset="-128"/>
              </a:rPr>
              <a:t>５．販売スタッフ募集の成功事例</a:t>
            </a:r>
          </a:p>
        </p:txBody>
      </p:sp>
      <p:sp>
        <p:nvSpPr>
          <p:cNvPr id="79" name="テキスト ボックス 78">
            <a:extLst>
              <a:ext uri="{FF2B5EF4-FFF2-40B4-BE49-F238E27FC236}">
                <a16:creationId xmlns:a16="http://schemas.microsoft.com/office/drawing/2014/main" id="{F4366457-B827-4B35-AF97-BDEA7D6899B8}"/>
              </a:ext>
            </a:extLst>
          </p:cNvPr>
          <p:cNvSpPr txBox="1"/>
          <p:nvPr/>
        </p:nvSpPr>
        <p:spPr>
          <a:xfrm>
            <a:off x="632520" y="4805734"/>
            <a:ext cx="8621162" cy="1086836"/>
          </a:xfrm>
          <a:prstGeom prst="rect">
            <a:avLst/>
          </a:prstGeom>
          <a:noFill/>
        </p:spPr>
        <p:txBody>
          <a:bodyPr wrap="square">
            <a:spAutoFit/>
          </a:bodyPr>
          <a:lstStyle/>
          <a:p>
            <a:pPr>
              <a:lnSpc>
                <a:spcPct val="150000"/>
              </a:lnSpc>
            </a:pPr>
            <a:r>
              <a:rPr lang="en-US" altLang="ja-JP" sz="1100" b="0" i="0" dirty="0">
                <a:solidFill>
                  <a:srgbClr val="333333"/>
                </a:solidFill>
                <a:effectLst/>
                <a:latin typeface="+mn-ea"/>
              </a:rPr>
              <a:t>【</a:t>
            </a:r>
            <a:r>
              <a:rPr lang="ja-JP" altLang="en-US" sz="1100" b="0" i="0" dirty="0">
                <a:solidFill>
                  <a:srgbClr val="333333"/>
                </a:solidFill>
                <a:effectLst/>
                <a:latin typeface="+mn-ea"/>
              </a:rPr>
              <a:t>ポイント</a:t>
            </a:r>
            <a:r>
              <a:rPr lang="en-US" altLang="ja-JP" sz="1100" b="0" i="0" dirty="0">
                <a:solidFill>
                  <a:srgbClr val="333333"/>
                </a:solidFill>
                <a:effectLst/>
                <a:latin typeface="+mn-ea"/>
              </a:rPr>
              <a:t>】</a:t>
            </a:r>
          </a:p>
          <a:p>
            <a:pPr>
              <a:lnSpc>
                <a:spcPct val="150000"/>
              </a:lnSpc>
            </a:pPr>
            <a:r>
              <a:rPr lang="ja-JP" altLang="en-US" sz="1100" b="0" i="0" dirty="0">
                <a:solidFill>
                  <a:srgbClr val="333333"/>
                </a:solidFill>
                <a:effectLst/>
                <a:latin typeface="ヒラギノ角ゴ ProN W3"/>
              </a:rPr>
              <a:t>・パンが好き！興味がある！独立したい！など</a:t>
            </a:r>
            <a:r>
              <a:rPr lang="en-US" altLang="ja-JP" sz="1100" b="0" i="0" dirty="0">
                <a:solidFill>
                  <a:srgbClr val="333333"/>
                </a:solidFill>
                <a:effectLst/>
                <a:latin typeface="ヒラギノ角ゴ ProN W3"/>
              </a:rPr>
              <a:t>､</a:t>
            </a:r>
            <a:r>
              <a:rPr lang="ja-JP" altLang="en-US" sz="1100" b="0" i="0" dirty="0">
                <a:solidFill>
                  <a:srgbClr val="333333"/>
                </a:solidFill>
                <a:effectLst/>
                <a:latin typeface="ヒラギノ角ゴ ProN W3"/>
              </a:rPr>
              <a:t>　パン作りのノウハウを学べます</a:t>
            </a:r>
          </a:p>
          <a:p>
            <a:pPr>
              <a:lnSpc>
                <a:spcPct val="150000"/>
              </a:lnSpc>
            </a:pPr>
            <a:r>
              <a:rPr lang="ja-JP" altLang="en-US" sz="1100" b="0" i="0" dirty="0">
                <a:solidFill>
                  <a:srgbClr val="333333"/>
                </a:solidFill>
                <a:effectLst/>
                <a:latin typeface="ヒラギノ角ゴ ProN W3"/>
              </a:rPr>
              <a:t>・約半数は他業種からの転職者。現在の製造リーダーや店長も転職組ですが、今では立派にチームお店を引っ張っています。</a:t>
            </a:r>
          </a:p>
          <a:p>
            <a:pPr>
              <a:lnSpc>
                <a:spcPct val="150000"/>
              </a:lnSpc>
            </a:pPr>
            <a:r>
              <a:rPr lang="ja-JP" altLang="en-US" sz="1100" b="0" i="0" dirty="0">
                <a:solidFill>
                  <a:srgbClr val="333333"/>
                </a:solidFill>
                <a:effectLst/>
                <a:latin typeface="ヒラギノ角ゴ ProN W3"/>
              </a:rPr>
              <a:t>・自分が作りたいもの、食べたいものを思い通りに形にできる。●●で働く大きな魅力です。</a:t>
            </a:r>
            <a:endParaRPr lang="ja-JP" altLang="en-US" sz="1100" dirty="0">
              <a:latin typeface="+mn-ea"/>
            </a:endParaRPr>
          </a:p>
        </p:txBody>
      </p:sp>
      <p:sp>
        <p:nvSpPr>
          <p:cNvPr id="2" name="テキスト ボックス 1">
            <a:extLst>
              <a:ext uri="{FF2B5EF4-FFF2-40B4-BE49-F238E27FC236}">
                <a16:creationId xmlns:a16="http://schemas.microsoft.com/office/drawing/2014/main" id="{434D4A4A-D24F-5C61-72DD-EB4A9621BC09}"/>
              </a:ext>
            </a:extLst>
          </p:cNvPr>
          <p:cNvSpPr txBox="1"/>
          <p:nvPr/>
        </p:nvSpPr>
        <p:spPr>
          <a:xfrm>
            <a:off x="637134" y="637190"/>
            <a:ext cx="3057247" cy="307777"/>
          </a:xfrm>
          <a:prstGeom prst="rect">
            <a:avLst/>
          </a:prstGeom>
        </p:spPr>
        <p:txBody>
          <a:bodyPr wrap="none" rtlCol="0" anchor="ctr">
            <a:spAutoFit/>
          </a:bodyPr>
          <a:lstStyle/>
          <a:p>
            <a:pPr marL="0" marR="0" indent="0" algn="ctr" defTabSz="914400" rtl="0" eaLnBrk="1" fontAlgn="auto" latinLnBrk="0" hangingPunct="1">
              <a:lnSpc>
                <a:spcPct val="100000"/>
              </a:lnSpc>
              <a:spcBef>
                <a:spcPts val="300"/>
              </a:spcBef>
              <a:spcAft>
                <a:spcPts val="0"/>
              </a:spcAft>
              <a:buClrTx/>
              <a:buSzTx/>
              <a:buFontTx/>
              <a:buNone/>
              <a:tabLst/>
            </a:pPr>
            <a:r>
              <a:rPr kumimoji="1" lang="ja-JP" altLang="en-US" sz="1400" b="1" i="0" u="none" strike="noStrike" kern="1200" cap="none" spc="0" normalizeH="0" baseline="0" noProof="0" dirty="0">
                <a:ln>
                  <a:noFill/>
                </a:ln>
                <a:solidFill>
                  <a:schemeClr val="tx1"/>
                </a:solidFill>
                <a:effectLst/>
                <a:uLnTx/>
                <a:uFillTx/>
                <a:latin typeface="07やさしさゴシック手書き" pitchFamily="50" charset="-128"/>
                <a:ea typeface="07やさしさゴシック手書き" pitchFamily="50" charset="-128"/>
                <a:cs typeface="メイリオ" pitchFamily="50" charset="-128"/>
              </a:rPr>
              <a:t>事例③　</a:t>
            </a:r>
            <a:r>
              <a:rPr lang="ja-JP" altLang="en-US" sz="1400" b="1" i="0" dirty="0">
                <a:solidFill>
                  <a:srgbClr val="333333"/>
                </a:solidFill>
                <a:effectLst/>
                <a:latin typeface="+mn-ea"/>
              </a:rPr>
              <a:t>パンの製造・販売スタッフ</a:t>
            </a:r>
            <a:endParaRPr kumimoji="1" lang="ja-JP" altLang="en-US" sz="1400" b="1" i="0" u="none" strike="noStrike" kern="1200" cap="none" spc="0" normalizeH="0" baseline="0" noProof="0" dirty="0">
              <a:ln>
                <a:noFill/>
              </a:ln>
              <a:solidFill>
                <a:schemeClr val="tx1"/>
              </a:solidFill>
              <a:effectLst/>
              <a:uLnTx/>
              <a:uFillTx/>
              <a:latin typeface="07やさしさゴシック手書き" pitchFamily="50" charset="-128"/>
              <a:ea typeface="07やさしさゴシック手書き" pitchFamily="50" charset="-128"/>
              <a:cs typeface="メイリオ" pitchFamily="50" charset="-128"/>
            </a:endParaRPr>
          </a:p>
        </p:txBody>
      </p:sp>
    </p:spTree>
    <p:extLst>
      <p:ext uri="{BB962C8B-B14F-4D97-AF65-F5344CB8AC3E}">
        <p14:creationId xmlns:p14="http://schemas.microsoft.com/office/powerpoint/2010/main" val="9905488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スライド番号プレースホルダ 8"/>
          <p:cNvSpPr>
            <a:spLocks noGrp="1"/>
          </p:cNvSpPr>
          <p:nvPr>
            <p:ph type="sldNum" sz="quarter" idx="4"/>
          </p:nvPr>
        </p:nvSpPr>
        <p:spPr>
          <a:xfrm>
            <a:off x="7293260" y="224645"/>
            <a:ext cx="2311400" cy="365125"/>
          </a:xfrm>
        </p:spPr>
        <p:txBody>
          <a:bodyPr/>
          <a:lstStyle/>
          <a:p>
            <a:fld id="{742AB503-595C-4BF1-937B-F54428E080FD}" type="slidenum">
              <a:rPr kumimoji="1" lang="ja-JP" altLang="en-US" smtClean="0">
                <a:latin typeface="メイリオ" pitchFamily="50" charset="-128"/>
                <a:ea typeface="メイリオ" pitchFamily="50" charset="-128"/>
                <a:cs typeface="メイリオ" pitchFamily="50" charset="-128"/>
              </a:rPr>
              <a:pPr/>
              <a:t>18</a:t>
            </a:fld>
            <a:endParaRPr kumimoji="1" lang="ja-JP" altLang="en-US">
              <a:latin typeface="メイリオ" pitchFamily="50" charset="-128"/>
              <a:ea typeface="メイリオ" pitchFamily="50" charset="-128"/>
              <a:cs typeface="メイリオ" pitchFamily="50" charset="-128"/>
            </a:endParaRPr>
          </a:p>
        </p:txBody>
      </p:sp>
      <p:pic>
        <p:nvPicPr>
          <p:cNvPr id="64" name="Picture 2" descr="\\shizu01\Document\企画課\■営業企画\14.インバウンド\ヒトクル\02_フォーマット・ツール\ロゴ\ヒトクル_ロゴ.jpg"/>
          <p:cNvPicPr>
            <a:picLocks noChangeAspect="1" noChangeArrowheads="1"/>
          </p:cNvPicPr>
          <p:nvPr/>
        </p:nvPicPr>
        <p:blipFill>
          <a:blip r:embed="rId3"/>
          <a:srcRect/>
          <a:stretch>
            <a:fillRect/>
          </a:stretch>
        </p:blipFill>
        <p:spPr bwMode="auto">
          <a:xfrm>
            <a:off x="7221252" y="6373364"/>
            <a:ext cx="684076" cy="259992"/>
          </a:xfrm>
          <a:prstGeom prst="rect">
            <a:avLst/>
          </a:prstGeom>
          <a:noFill/>
        </p:spPr>
      </p:pic>
      <p:sp>
        <p:nvSpPr>
          <p:cNvPr id="25" name="テキスト ボックス 24"/>
          <p:cNvSpPr txBox="1"/>
          <p:nvPr/>
        </p:nvSpPr>
        <p:spPr>
          <a:xfrm>
            <a:off x="632520" y="286674"/>
            <a:ext cx="9000430" cy="307777"/>
          </a:xfrm>
          <a:prstGeom prst="rect">
            <a:avLst/>
          </a:prstGeom>
          <a:noFill/>
        </p:spPr>
        <p:txBody>
          <a:bodyPr wrap="square" rtlCol="0" anchor="ctr">
            <a:spAutoFit/>
          </a:bodyPr>
          <a:lstStyle/>
          <a:p>
            <a:r>
              <a:rPr lang="ja-JP" altLang="en-US" sz="1400" dirty="0">
                <a:latin typeface="+mn-ea"/>
                <a:cs typeface="メイリオ" pitchFamily="50" charset="-128"/>
              </a:rPr>
              <a:t>６．応募が来ない場合は・・・</a:t>
            </a:r>
            <a:endParaRPr lang="en-US" altLang="ja-JP" sz="1400" dirty="0">
              <a:latin typeface="+mn-ea"/>
              <a:cs typeface="メイリオ" pitchFamily="50" charset="-128"/>
            </a:endParaRPr>
          </a:p>
        </p:txBody>
      </p:sp>
      <p:sp>
        <p:nvSpPr>
          <p:cNvPr id="13" name="正方形/長方形 12">
            <a:extLst>
              <a:ext uri="{FF2B5EF4-FFF2-40B4-BE49-F238E27FC236}">
                <a16:creationId xmlns:a16="http://schemas.microsoft.com/office/drawing/2014/main" id="{D531F4DB-C2EC-4636-BF28-C936D0399B56}"/>
              </a:ext>
            </a:extLst>
          </p:cNvPr>
          <p:cNvSpPr/>
          <p:nvPr/>
        </p:nvSpPr>
        <p:spPr>
          <a:xfrm>
            <a:off x="560512" y="657076"/>
            <a:ext cx="8784976" cy="600164"/>
          </a:xfrm>
          <a:prstGeom prst="rect">
            <a:avLst/>
          </a:prstGeom>
        </p:spPr>
        <p:txBody>
          <a:bodyPr wrap="square">
            <a:spAutoFit/>
          </a:bodyPr>
          <a:lstStyle/>
          <a:p>
            <a:pPr marL="342900" indent="-342900" algn="ctr">
              <a:lnSpc>
                <a:spcPct val="150000"/>
              </a:lnSpc>
            </a:pPr>
            <a:r>
              <a:rPr lang="ja-JP" altLang="en-US" sz="2400" b="1" dirty="0">
                <a:latin typeface="+mn-ea"/>
              </a:rPr>
              <a:t>無料 採用力診断がオススメです。</a:t>
            </a:r>
            <a:endParaRPr lang="en-US" altLang="ja-JP" sz="2400" b="1" dirty="0">
              <a:latin typeface="+mn-ea"/>
            </a:endParaRPr>
          </a:p>
        </p:txBody>
      </p:sp>
      <p:pic>
        <p:nvPicPr>
          <p:cNvPr id="3" name="図 2">
            <a:extLst>
              <a:ext uri="{FF2B5EF4-FFF2-40B4-BE49-F238E27FC236}">
                <a16:creationId xmlns:a16="http://schemas.microsoft.com/office/drawing/2014/main" id="{FC4CEB0C-2E02-483E-9D63-1B25F35955C6}"/>
              </a:ext>
            </a:extLst>
          </p:cNvPr>
          <p:cNvPicPr>
            <a:picLocks noChangeAspect="1"/>
          </p:cNvPicPr>
          <p:nvPr/>
        </p:nvPicPr>
        <p:blipFill>
          <a:blip r:embed="rId4"/>
          <a:stretch>
            <a:fillRect/>
          </a:stretch>
        </p:blipFill>
        <p:spPr>
          <a:xfrm>
            <a:off x="637956" y="1257240"/>
            <a:ext cx="3954719" cy="2894016"/>
          </a:xfrm>
          <a:prstGeom prst="rect">
            <a:avLst/>
          </a:prstGeom>
        </p:spPr>
      </p:pic>
      <p:sp>
        <p:nvSpPr>
          <p:cNvPr id="17" name="正方形/長方形 16">
            <a:extLst>
              <a:ext uri="{FF2B5EF4-FFF2-40B4-BE49-F238E27FC236}">
                <a16:creationId xmlns:a16="http://schemas.microsoft.com/office/drawing/2014/main" id="{D1C46A5E-90DE-4ED4-83A1-1F4F3FAFADEC}"/>
              </a:ext>
            </a:extLst>
          </p:cNvPr>
          <p:cNvSpPr/>
          <p:nvPr/>
        </p:nvSpPr>
        <p:spPr>
          <a:xfrm>
            <a:off x="4953000" y="1429550"/>
            <a:ext cx="4212753" cy="1923604"/>
          </a:xfrm>
          <a:prstGeom prst="rect">
            <a:avLst/>
          </a:prstGeom>
        </p:spPr>
        <p:txBody>
          <a:bodyPr wrap="square">
            <a:spAutoFit/>
          </a:bodyPr>
          <a:lstStyle/>
          <a:p>
            <a:pPr>
              <a:lnSpc>
                <a:spcPct val="150000"/>
              </a:lnSpc>
              <a:spcBef>
                <a:spcPts val="300"/>
              </a:spcBef>
            </a:pPr>
            <a:r>
              <a:rPr lang="ja-JP" altLang="en-US" sz="1200" dirty="0">
                <a:solidFill>
                  <a:srgbClr val="333333"/>
                </a:solidFill>
                <a:latin typeface="verdana" panose="020B0604030504040204" pitchFamily="34" charset="0"/>
              </a:rPr>
              <a:t>「時間がなく、自社でチェックできない」</a:t>
            </a:r>
            <a:endParaRPr lang="en-US" altLang="ja-JP" sz="1200" dirty="0">
              <a:solidFill>
                <a:srgbClr val="333333"/>
              </a:solidFill>
              <a:latin typeface="verdana" panose="020B0604030504040204" pitchFamily="34" charset="0"/>
            </a:endParaRPr>
          </a:p>
          <a:p>
            <a:pPr>
              <a:lnSpc>
                <a:spcPct val="150000"/>
              </a:lnSpc>
              <a:spcBef>
                <a:spcPts val="300"/>
              </a:spcBef>
            </a:pPr>
            <a:r>
              <a:rPr lang="ja-JP" altLang="en-US" sz="1200" dirty="0">
                <a:solidFill>
                  <a:srgbClr val="333333"/>
                </a:solidFill>
                <a:latin typeface="verdana" panose="020B0604030504040204" pitchFamily="34" charset="0"/>
              </a:rPr>
              <a:t>「採用のプロに点検してもらいたい」といった方へ</a:t>
            </a:r>
            <a:endParaRPr lang="en-US" altLang="ja-JP" sz="1200" dirty="0">
              <a:solidFill>
                <a:srgbClr val="333333"/>
              </a:solidFill>
              <a:latin typeface="verdana" panose="020B0604030504040204" pitchFamily="34" charset="0"/>
            </a:endParaRPr>
          </a:p>
          <a:p>
            <a:pPr>
              <a:lnSpc>
                <a:spcPct val="150000"/>
              </a:lnSpc>
              <a:spcBef>
                <a:spcPts val="300"/>
              </a:spcBef>
            </a:pPr>
            <a:r>
              <a:rPr lang="ja-JP" altLang="en-US" sz="1200" dirty="0">
                <a:solidFill>
                  <a:srgbClr val="333333"/>
                </a:solidFill>
                <a:latin typeface="verdana" panose="020B0604030504040204" pitchFamily="34" charset="0"/>
              </a:rPr>
              <a:t>オススメなのが、</a:t>
            </a:r>
            <a:r>
              <a:rPr lang="ja-JP" altLang="en-US" sz="1200" dirty="0">
                <a:solidFill>
                  <a:srgbClr val="333333"/>
                </a:solidFill>
                <a:highlight>
                  <a:srgbClr val="FFFF00"/>
                </a:highlight>
                <a:latin typeface="verdana" panose="020B0604030504040204" pitchFamily="34" charset="0"/>
              </a:rPr>
              <a:t>無料採用力診断</a:t>
            </a:r>
            <a:r>
              <a:rPr lang="ja-JP" altLang="en-US" sz="1200" dirty="0">
                <a:solidFill>
                  <a:srgbClr val="333333"/>
                </a:solidFill>
                <a:latin typeface="verdana" panose="020B0604030504040204" pitchFamily="34" charset="0"/>
              </a:rPr>
              <a:t>です。</a:t>
            </a:r>
            <a:endParaRPr lang="en-US" altLang="ja-JP" sz="1200" dirty="0">
              <a:solidFill>
                <a:srgbClr val="333333"/>
              </a:solidFill>
              <a:latin typeface="verdana" panose="020B0604030504040204" pitchFamily="34" charset="0"/>
            </a:endParaRPr>
          </a:p>
          <a:p>
            <a:pPr>
              <a:lnSpc>
                <a:spcPct val="150000"/>
              </a:lnSpc>
              <a:spcBef>
                <a:spcPts val="300"/>
              </a:spcBef>
            </a:pPr>
            <a:r>
              <a:rPr lang="ja-JP" altLang="en-US" sz="1200" dirty="0">
                <a:solidFill>
                  <a:srgbClr val="333333"/>
                </a:solidFill>
                <a:latin typeface="verdana" panose="020B0604030504040204" pitchFamily="34" charset="0"/>
              </a:rPr>
              <a:t>求人業界</a:t>
            </a:r>
            <a:r>
              <a:rPr lang="en-US" altLang="ja-JP" sz="1200" dirty="0">
                <a:solidFill>
                  <a:srgbClr val="333333"/>
                </a:solidFill>
                <a:latin typeface="verdana" panose="020B0604030504040204" pitchFamily="34" charset="0"/>
              </a:rPr>
              <a:t>49</a:t>
            </a:r>
            <a:r>
              <a:rPr lang="ja-JP" altLang="en-US" sz="1200" dirty="0">
                <a:solidFill>
                  <a:srgbClr val="333333"/>
                </a:solidFill>
                <a:latin typeface="verdana" panose="020B0604030504040204" pitchFamily="34" charset="0"/>
              </a:rPr>
              <a:t>年の求人のプロであるアルバイトタイムスが、</a:t>
            </a:r>
            <a:endParaRPr lang="en-US" altLang="ja-JP" sz="1200" dirty="0">
              <a:solidFill>
                <a:srgbClr val="333333"/>
              </a:solidFill>
              <a:latin typeface="verdana" panose="020B0604030504040204" pitchFamily="34" charset="0"/>
            </a:endParaRPr>
          </a:p>
          <a:p>
            <a:pPr>
              <a:lnSpc>
                <a:spcPct val="150000"/>
              </a:lnSpc>
              <a:spcBef>
                <a:spcPts val="300"/>
              </a:spcBef>
            </a:pPr>
            <a:r>
              <a:rPr lang="ja-JP" altLang="en-US" sz="1200" b="1" dirty="0">
                <a:solidFill>
                  <a:srgbClr val="0070C0"/>
                </a:solidFill>
                <a:latin typeface="verdana" panose="020B0604030504040204" pitchFamily="34" charset="0"/>
              </a:rPr>
              <a:t>「露出力」「検索力」「アピール力」</a:t>
            </a:r>
            <a:r>
              <a:rPr lang="ja-JP" altLang="en-US" sz="1200" dirty="0">
                <a:solidFill>
                  <a:srgbClr val="333333"/>
                </a:solidFill>
                <a:latin typeface="verdana" panose="020B0604030504040204" pitchFamily="34" charset="0"/>
              </a:rPr>
              <a:t>の</a:t>
            </a:r>
            <a:r>
              <a:rPr lang="en-US" altLang="ja-JP" sz="1200" dirty="0">
                <a:solidFill>
                  <a:srgbClr val="333333"/>
                </a:solidFill>
                <a:latin typeface="verdana" panose="020B0604030504040204" pitchFamily="34" charset="0"/>
              </a:rPr>
              <a:t>3</a:t>
            </a:r>
            <a:r>
              <a:rPr lang="ja-JP" altLang="en-US" sz="1200" dirty="0">
                <a:solidFill>
                  <a:srgbClr val="333333"/>
                </a:solidFill>
                <a:latin typeface="verdana" panose="020B0604030504040204" pitchFamily="34" charset="0"/>
              </a:rPr>
              <a:t>つの項目で</a:t>
            </a:r>
            <a:endParaRPr lang="en-US" altLang="ja-JP" sz="1200" dirty="0">
              <a:solidFill>
                <a:srgbClr val="333333"/>
              </a:solidFill>
              <a:latin typeface="verdana" panose="020B0604030504040204" pitchFamily="34" charset="0"/>
            </a:endParaRPr>
          </a:p>
          <a:p>
            <a:pPr>
              <a:lnSpc>
                <a:spcPct val="150000"/>
              </a:lnSpc>
              <a:spcBef>
                <a:spcPts val="300"/>
              </a:spcBef>
            </a:pPr>
            <a:r>
              <a:rPr lang="ja-JP" altLang="en-US" sz="1200" dirty="0">
                <a:solidFill>
                  <a:srgbClr val="333333"/>
                </a:solidFill>
                <a:latin typeface="verdana" panose="020B0604030504040204" pitchFamily="34" charset="0"/>
              </a:rPr>
              <a:t>無料で貴社の求人案件を診断します。</a:t>
            </a:r>
            <a:endParaRPr lang="en-US" altLang="ja-JP" sz="1200" dirty="0">
              <a:solidFill>
                <a:srgbClr val="333333"/>
              </a:solidFill>
              <a:latin typeface="verdana" panose="020B0604030504040204" pitchFamily="34" charset="0"/>
            </a:endParaRPr>
          </a:p>
        </p:txBody>
      </p:sp>
      <p:sp>
        <p:nvSpPr>
          <p:cNvPr id="19" name="Rectangle 1">
            <a:extLst>
              <a:ext uri="{FF2B5EF4-FFF2-40B4-BE49-F238E27FC236}">
                <a16:creationId xmlns:a16="http://schemas.microsoft.com/office/drawing/2014/main" id="{5FD555C1-B304-4B50-A43C-5A3108D7991D}"/>
              </a:ext>
            </a:extLst>
          </p:cNvPr>
          <p:cNvSpPr>
            <a:spLocks noChangeArrowheads="1"/>
          </p:cNvSpPr>
          <p:nvPr/>
        </p:nvSpPr>
        <p:spPr bwMode="auto">
          <a:xfrm>
            <a:off x="5133305" y="4486471"/>
            <a:ext cx="4363628" cy="750205"/>
          </a:xfrm>
          <a:prstGeom prst="rect">
            <a:avLst/>
          </a:prstGeom>
          <a:solidFill>
            <a:schemeClr val="accent1"/>
          </a:solidFill>
        </p:spPr>
        <p:txBody>
          <a:bodyPr wrap="square">
            <a:spAutoFit/>
          </a:bodyPr>
          <a:lstStyle/>
          <a:p>
            <a:pPr algn="ctr">
              <a:lnSpc>
                <a:spcPct val="150000"/>
              </a:lnSpc>
              <a:spcBef>
                <a:spcPts val="300"/>
              </a:spcBef>
            </a:pPr>
            <a:r>
              <a:rPr lang="ja-JP" altLang="en-US" sz="1400" b="1">
                <a:latin typeface="verdana" panose="020B0604030504040204" pitchFamily="34" charset="0"/>
              </a:rPr>
              <a:t>採用力診断のお申し込み</a:t>
            </a:r>
            <a:endParaRPr lang="en-US" altLang="ja-JP" sz="1400" b="1" dirty="0">
              <a:latin typeface="verdana" panose="020B0604030504040204" pitchFamily="34" charset="0"/>
            </a:endParaRPr>
          </a:p>
          <a:p>
            <a:pPr algn="ctr">
              <a:lnSpc>
                <a:spcPct val="150000"/>
              </a:lnSpc>
              <a:spcBef>
                <a:spcPts val="300"/>
              </a:spcBef>
            </a:pPr>
            <a:r>
              <a:rPr lang="ja-JP" altLang="en-US" sz="1400" b="1">
                <a:solidFill>
                  <a:schemeClr val="tx1">
                    <a:lumMod val="75000"/>
                  </a:schemeClr>
                </a:solidFill>
                <a:latin typeface="verdana" panose="020B0604030504040204" pitchFamily="34" charset="0"/>
                <a:hlinkClick r:id="rId5">
                  <a:extLst>
                    <a:ext uri="{A12FA001-AC4F-418D-AE19-62706E023703}">
                      <ahyp:hlinkClr xmlns:ahyp="http://schemas.microsoft.com/office/drawing/2018/hyperlinkcolor" val="tx"/>
                    </a:ext>
                  </a:extLst>
                </a:hlinkClick>
              </a:rPr>
              <a:t>コチラ</a:t>
            </a:r>
            <a:r>
              <a:rPr lang="ja-JP" altLang="en-US" sz="1400" b="1">
                <a:latin typeface="verdana" panose="020B0604030504040204" pitchFamily="34" charset="0"/>
              </a:rPr>
              <a:t>をクリック</a:t>
            </a:r>
            <a:endParaRPr lang="ja-JP" altLang="ja-JP" sz="1400" b="1">
              <a:latin typeface="verdana" panose="020B0604030504040204" pitchFamily="34" charset="0"/>
            </a:endParaRPr>
          </a:p>
        </p:txBody>
      </p:sp>
      <p:sp>
        <p:nvSpPr>
          <p:cNvPr id="21" name="テキスト ボックス 20">
            <a:extLst>
              <a:ext uri="{FF2B5EF4-FFF2-40B4-BE49-F238E27FC236}">
                <a16:creationId xmlns:a16="http://schemas.microsoft.com/office/drawing/2014/main" id="{3D760E32-C583-4CA2-B119-666FB8A75B35}"/>
              </a:ext>
            </a:extLst>
          </p:cNvPr>
          <p:cNvSpPr txBox="1"/>
          <p:nvPr/>
        </p:nvSpPr>
        <p:spPr>
          <a:xfrm>
            <a:off x="5133447" y="5438001"/>
            <a:ext cx="4391918" cy="276999"/>
          </a:xfrm>
          <a:prstGeom prst="rect">
            <a:avLst/>
          </a:prstGeom>
          <a:noFill/>
        </p:spPr>
        <p:txBody>
          <a:bodyPr wrap="square">
            <a:spAutoFit/>
          </a:bodyPr>
          <a:lstStyle/>
          <a:p>
            <a:r>
              <a:rPr lang="en-US" altLang="ja-JP" sz="1200" dirty="0"/>
              <a:t>※Web</a:t>
            </a:r>
            <a:r>
              <a:rPr lang="ja-JP" altLang="en-US" sz="1200"/>
              <a:t>上に求人掲載している案件が対象となります。</a:t>
            </a:r>
          </a:p>
        </p:txBody>
      </p:sp>
      <p:sp>
        <p:nvSpPr>
          <p:cNvPr id="24" name="正方形/長方形 23">
            <a:extLst>
              <a:ext uri="{FF2B5EF4-FFF2-40B4-BE49-F238E27FC236}">
                <a16:creationId xmlns:a16="http://schemas.microsoft.com/office/drawing/2014/main" id="{B5DDDE30-E30C-4227-8245-C9B319A8C230}"/>
              </a:ext>
            </a:extLst>
          </p:cNvPr>
          <p:cNvSpPr/>
          <p:nvPr/>
        </p:nvSpPr>
        <p:spPr bwMode="auto">
          <a:xfrm>
            <a:off x="5025008" y="4306451"/>
            <a:ext cx="4608797" cy="1606825"/>
          </a:xfrm>
          <a:prstGeom prst="rect">
            <a:avLst/>
          </a:prstGeom>
          <a:noFill/>
          <a:ln w="57150">
            <a:solidFill>
              <a:schemeClr val="bg1">
                <a:lumMod val="85000"/>
              </a:schemeClr>
            </a:solidFill>
            <a:prstDash val="soli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rtlCol="0" anchor="ctr">
            <a:noAutofit/>
          </a:bodyPr>
          <a:lstStyle/>
          <a:p>
            <a:pPr algn="just">
              <a:lnSpc>
                <a:spcPct val="140000"/>
              </a:lnSpc>
              <a:spcBef>
                <a:spcPct val="0"/>
              </a:spcBef>
              <a:spcAft>
                <a:spcPts val="600"/>
              </a:spcAft>
            </a:pPr>
            <a:endParaRPr kumimoji="1" lang="ja-JP" altLang="en-US" sz="1600">
              <a:solidFill>
                <a:srgbClr val="4D4D4D"/>
              </a:solidFill>
              <a:latin typeface="メイリオ" pitchFamily="50" charset="-128"/>
              <a:ea typeface="メイリオ" pitchFamily="50" charset="-128"/>
              <a:cs typeface="メイリオ" pitchFamily="50" charset="-128"/>
            </a:endParaRPr>
          </a:p>
        </p:txBody>
      </p:sp>
      <p:sp>
        <p:nvSpPr>
          <p:cNvPr id="27" name="テキスト ボックス 26">
            <a:extLst>
              <a:ext uri="{FF2B5EF4-FFF2-40B4-BE49-F238E27FC236}">
                <a16:creationId xmlns:a16="http://schemas.microsoft.com/office/drawing/2014/main" id="{83C6D4B9-C288-4703-9BAB-1AB0483F6BE5}"/>
              </a:ext>
            </a:extLst>
          </p:cNvPr>
          <p:cNvSpPr txBox="1"/>
          <p:nvPr/>
        </p:nvSpPr>
        <p:spPr>
          <a:xfrm>
            <a:off x="606657" y="4280691"/>
            <a:ext cx="4951638" cy="307777"/>
          </a:xfrm>
          <a:prstGeom prst="rect">
            <a:avLst/>
          </a:prstGeom>
          <a:noFill/>
        </p:spPr>
        <p:txBody>
          <a:bodyPr wrap="square">
            <a:spAutoFit/>
          </a:bodyPr>
          <a:lstStyle/>
          <a:p>
            <a:r>
              <a:rPr lang="ja-JP" altLang="en-US" sz="1400" b="1">
                <a:solidFill>
                  <a:srgbClr val="0070C0"/>
                </a:solidFill>
              </a:rPr>
              <a:t>■診断実施した方のお声</a:t>
            </a:r>
          </a:p>
        </p:txBody>
      </p:sp>
      <p:sp>
        <p:nvSpPr>
          <p:cNvPr id="29" name="テキスト ボックス 28">
            <a:extLst>
              <a:ext uri="{FF2B5EF4-FFF2-40B4-BE49-F238E27FC236}">
                <a16:creationId xmlns:a16="http://schemas.microsoft.com/office/drawing/2014/main" id="{438981B5-355F-4076-85EA-E8BE6D0120A4}"/>
              </a:ext>
            </a:extLst>
          </p:cNvPr>
          <p:cNvSpPr txBox="1"/>
          <p:nvPr/>
        </p:nvSpPr>
        <p:spPr>
          <a:xfrm>
            <a:off x="560512" y="4609656"/>
            <a:ext cx="4951638" cy="1384995"/>
          </a:xfrm>
          <a:prstGeom prst="rect">
            <a:avLst/>
          </a:prstGeom>
          <a:noFill/>
        </p:spPr>
        <p:txBody>
          <a:bodyPr wrap="square">
            <a:spAutoFit/>
          </a:bodyPr>
          <a:lstStyle/>
          <a:p>
            <a:r>
              <a:rPr lang="ja-JP" altLang="en-US" sz="1200"/>
              <a:t>□　自社の弱さと強みを客観的にご意見いただいたので、</a:t>
            </a:r>
            <a:endParaRPr lang="en-US" altLang="ja-JP" sz="1200" dirty="0"/>
          </a:p>
          <a:p>
            <a:r>
              <a:rPr lang="ja-JP" altLang="en-US" sz="1200"/>
              <a:t>　　今後の採用活動における方向性の一つが見えてきた。</a:t>
            </a:r>
            <a:endParaRPr lang="en-US" altLang="ja-JP" sz="1200" dirty="0"/>
          </a:p>
          <a:p>
            <a:r>
              <a:rPr lang="ja-JP" altLang="en-US" sz="1200"/>
              <a:t>　　（宮城県　介護福祉施設さま）</a:t>
            </a:r>
          </a:p>
          <a:p>
            <a:endParaRPr lang="ja-JP" altLang="en-US" sz="1200"/>
          </a:p>
          <a:p>
            <a:r>
              <a:rPr lang="ja-JP" altLang="en-US" sz="1200"/>
              <a:t>□　他社と比較した自社の状況を教えてくれ大変勉強に</a:t>
            </a:r>
            <a:endParaRPr lang="en-US" altLang="ja-JP" sz="1200" dirty="0"/>
          </a:p>
          <a:p>
            <a:r>
              <a:rPr lang="ja-JP" altLang="en-US" sz="1200"/>
              <a:t>　　なった。</a:t>
            </a:r>
            <a:endParaRPr lang="en-US" altLang="ja-JP" sz="1200" dirty="0"/>
          </a:p>
          <a:p>
            <a:r>
              <a:rPr lang="ja-JP" altLang="en-US" sz="1200"/>
              <a:t>　　（東京都　製造メーカー企業さま）</a:t>
            </a:r>
          </a:p>
        </p:txBody>
      </p:sp>
    </p:spTree>
    <p:extLst>
      <p:ext uri="{BB962C8B-B14F-4D97-AF65-F5344CB8AC3E}">
        <p14:creationId xmlns:p14="http://schemas.microsoft.com/office/powerpoint/2010/main" val="22788964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テキスト ボックス 24"/>
          <p:cNvSpPr txBox="1"/>
          <p:nvPr/>
        </p:nvSpPr>
        <p:spPr>
          <a:xfrm>
            <a:off x="632520" y="315915"/>
            <a:ext cx="9000430" cy="307777"/>
          </a:xfrm>
          <a:prstGeom prst="rect">
            <a:avLst/>
          </a:prstGeom>
          <a:noFill/>
        </p:spPr>
        <p:txBody>
          <a:bodyPr wrap="square" rtlCol="0" anchor="ctr">
            <a:spAutoFit/>
          </a:bodyPr>
          <a:lstStyle/>
          <a:p>
            <a:r>
              <a:rPr kumimoji="1" lang="ja-JP" altLang="en-US" sz="1400">
                <a:solidFill>
                  <a:schemeClr val="accent6"/>
                </a:solidFill>
                <a:latin typeface="+mn-ea"/>
                <a:cs typeface="メイリオ" pitchFamily="50" charset="-128"/>
              </a:rPr>
              <a:t>はじめに</a:t>
            </a:r>
          </a:p>
        </p:txBody>
      </p:sp>
      <p:sp>
        <p:nvSpPr>
          <p:cNvPr id="9" name="スライド番号プレースホルダ 8"/>
          <p:cNvSpPr>
            <a:spLocks noGrp="1"/>
          </p:cNvSpPr>
          <p:nvPr>
            <p:ph type="sldNum" sz="quarter" idx="4"/>
          </p:nvPr>
        </p:nvSpPr>
        <p:spPr>
          <a:xfrm>
            <a:off x="7293260" y="224645"/>
            <a:ext cx="2311400" cy="365125"/>
          </a:xfrm>
        </p:spPr>
        <p:txBody>
          <a:bodyPr/>
          <a:lstStyle/>
          <a:p>
            <a:fld id="{742AB503-595C-4BF1-937B-F54428E080FD}" type="slidenum">
              <a:rPr kumimoji="1" lang="ja-JP" altLang="en-US" smtClean="0">
                <a:latin typeface="メイリオ" pitchFamily="50" charset="-128"/>
                <a:ea typeface="メイリオ" pitchFamily="50" charset="-128"/>
                <a:cs typeface="メイリオ" pitchFamily="50" charset="-128"/>
              </a:rPr>
              <a:pPr/>
              <a:t>1</a:t>
            </a:fld>
            <a:endParaRPr kumimoji="1" lang="ja-JP" altLang="en-US">
              <a:latin typeface="メイリオ" pitchFamily="50" charset="-128"/>
              <a:ea typeface="メイリオ" pitchFamily="50" charset="-128"/>
              <a:cs typeface="メイリオ" pitchFamily="50" charset="-128"/>
            </a:endParaRPr>
          </a:p>
        </p:txBody>
      </p:sp>
      <p:pic>
        <p:nvPicPr>
          <p:cNvPr id="64" name="Picture 2" descr="\\shizu01\Document\企画課\■営業企画\14.インバウンド\ヒトクル\02_フォーマット・ツール\ロゴ\ヒトクル_ロゴ.jpg"/>
          <p:cNvPicPr>
            <a:picLocks noChangeAspect="1" noChangeArrowheads="1"/>
          </p:cNvPicPr>
          <p:nvPr/>
        </p:nvPicPr>
        <p:blipFill>
          <a:blip r:embed="rId3"/>
          <a:srcRect/>
          <a:stretch>
            <a:fillRect/>
          </a:stretch>
        </p:blipFill>
        <p:spPr bwMode="auto">
          <a:xfrm>
            <a:off x="7221252" y="6373364"/>
            <a:ext cx="684076" cy="259992"/>
          </a:xfrm>
          <a:prstGeom prst="rect">
            <a:avLst/>
          </a:prstGeom>
          <a:noFill/>
        </p:spPr>
      </p:pic>
      <p:sp>
        <p:nvSpPr>
          <p:cNvPr id="18" name="正方形/長方形 17">
            <a:extLst>
              <a:ext uri="{FF2B5EF4-FFF2-40B4-BE49-F238E27FC236}">
                <a16:creationId xmlns:a16="http://schemas.microsoft.com/office/drawing/2014/main" id="{A3F22E7C-E242-46F5-A98C-9734DE8A1A65}"/>
              </a:ext>
            </a:extLst>
          </p:cNvPr>
          <p:cNvSpPr/>
          <p:nvPr/>
        </p:nvSpPr>
        <p:spPr>
          <a:xfrm>
            <a:off x="612051" y="2592128"/>
            <a:ext cx="8784976" cy="388568"/>
          </a:xfrm>
          <a:prstGeom prst="rect">
            <a:avLst/>
          </a:prstGeom>
          <a:solidFill>
            <a:schemeClr val="accent1"/>
          </a:solidFill>
        </p:spPr>
        <p:txBody>
          <a:bodyPr wrap="square" anchor="ctr">
            <a:spAutoFit/>
          </a:bodyPr>
          <a:lstStyle/>
          <a:p>
            <a:pPr marL="342900" indent="-342900">
              <a:lnSpc>
                <a:spcPct val="150000"/>
              </a:lnSpc>
            </a:pPr>
            <a:r>
              <a:rPr lang="en-US" altLang="ja-JP" sz="1400" b="1" dirty="0">
                <a:latin typeface="+mn-ea"/>
                <a:cs typeface="メイリオ" pitchFamily="50" charset="-128"/>
              </a:rPr>
              <a:t>【</a:t>
            </a:r>
            <a:r>
              <a:rPr lang="ja-JP" altLang="en-US" sz="1400" b="1">
                <a:latin typeface="+mn-ea"/>
                <a:cs typeface="メイリオ" pitchFamily="50" charset="-128"/>
              </a:rPr>
              <a:t>目次</a:t>
            </a:r>
            <a:r>
              <a:rPr lang="en-US" altLang="ja-JP" sz="1400" b="1" dirty="0">
                <a:latin typeface="+mn-ea"/>
                <a:cs typeface="メイリオ" pitchFamily="50" charset="-128"/>
              </a:rPr>
              <a:t>】</a:t>
            </a:r>
          </a:p>
        </p:txBody>
      </p:sp>
      <p:sp>
        <p:nvSpPr>
          <p:cNvPr id="21" name="正方形/長方形 20">
            <a:extLst>
              <a:ext uri="{FF2B5EF4-FFF2-40B4-BE49-F238E27FC236}">
                <a16:creationId xmlns:a16="http://schemas.microsoft.com/office/drawing/2014/main" id="{105502D4-AC93-4787-87B9-DA19740D9E40}"/>
              </a:ext>
            </a:extLst>
          </p:cNvPr>
          <p:cNvSpPr/>
          <p:nvPr/>
        </p:nvSpPr>
        <p:spPr>
          <a:xfrm>
            <a:off x="632520" y="4495036"/>
            <a:ext cx="8784976" cy="343427"/>
          </a:xfrm>
          <a:prstGeom prst="rect">
            <a:avLst/>
          </a:prstGeom>
          <a:noFill/>
        </p:spPr>
        <p:txBody>
          <a:bodyPr wrap="square">
            <a:spAutoFit/>
          </a:bodyPr>
          <a:lstStyle/>
          <a:p>
            <a:pPr marL="342900" indent="-342900">
              <a:lnSpc>
                <a:spcPct val="150000"/>
              </a:lnSpc>
            </a:pPr>
            <a:r>
              <a:rPr lang="ja-JP" altLang="en-US" sz="1200">
                <a:solidFill>
                  <a:schemeClr val="accent6"/>
                </a:solidFill>
                <a:latin typeface="ＤＦ平成丸ゴシック体 Std W4" pitchFamily="50" charset="-128"/>
                <a:ea typeface="ＤＦ平成丸ゴシック体 Std W4" pitchFamily="50" charset="-128"/>
                <a:cs typeface="メイリオ" pitchFamily="50" charset="-128"/>
              </a:rPr>
              <a:t>　</a:t>
            </a:r>
            <a:endParaRPr lang="en-US" altLang="ja-JP" sz="1200" dirty="0">
              <a:solidFill>
                <a:schemeClr val="accent6"/>
              </a:solidFill>
              <a:latin typeface="ＤＦ平成丸ゴシック体 Std W4" pitchFamily="50" charset="-128"/>
              <a:ea typeface="ＤＦ平成丸ゴシック体 Std W4" pitchFamily="50" charset="-128"/>
              <a:cs typeface="メイリオ" pitchFamily="50" charset="-128"/>
            </a:endParaRPr>
          </a:p>
        </p:txBody>
      </p:sp>
      <p:sp>
        <p:nvSpPr>
          <p:cNvPr id="23" name="正方形/長方形 22">
            <a:extLst>
              <a:ext uri="{FF2B5EF4-FFF2-40B4-BE49-F238E27FC236}">
                <a16:creationId xmlns:a16="http://schemas.microsoft.com/office/drawing/2014/main" id="{D960E9A4-9E5E-4784-9A27-6B4D3B08FAC8}"/>
              </a:ext>
            </a:extLst>
          </p:cNvPr>
          <p:cNvSpPr/>
          <p:nvPr/>
        </p:nvSpPr>
        <p:spPr>
          <a:xfrm>
            <a:off x="612051" y="779968"/>
            <a:ext cx="8902185" cy="1034899"/>
          </a:xfrm>
          <a:prstGeom prst="rect">
            <a:avLst/>
          </a:prstGeom>
          <a:noFill/>
        </p:spPr>
        <p:txBody>
          <a:bodyPr wrap="square">
            <a:spAutoFit/>
          </a:bodyPr>
          <a:lstStyle/>
          <a:p>
            <a:pPr marL="342900" indent="-342900">
              <a:lnSpc>
                <a:spcPct val="150000"/>
              </a:lnSpc>
            </a:pPr>
            <a:r>
              <a:rPr lang="ja-JP" altLang="en-US" sz="1400" dirty="0">
                <a:latin typeface="+mn-ea"/>
                <a:cs typeface="メイリオ" pitchFamily="50" charset="-128"/>
              </a:rPr>
              <a:t>本資料では、販売スタッフの募集で効果的な採用手法や、求人広告の作り方についてまとめました。</a:t>
            </a:r>
            <a:endParaRPr lang="en-US" altLang="ja-JP" sz="1400" dirty="0">
              <a:latin typeface="+mn-ea"/>
              <a:cs typeface="メイリオ" pitchFamily="50" charset="-128"/>
            </a:endParaRPr>
          </a:p>
          <a:p>
            <a:pPr marL="342900" indent="-342900">
              <a:lnSpc>
                <a:spcPct val="150000"/>
              </a:lnSpc>
            </a:pPr>
            <a:r>
              <a:rPr lang="ja-JP" altLang="en-US" sz="1400" dirty="0">
                <a:latin typeface="+mn-ea"/>
                <a:cs typeface="メイリオ" pitchFamily="50" charset="-128"/>
              </a:rPr>
              <a:t>「なかなか応募が増えない」「どの方法が効果的か分からない」「求人原稿には何を書いたらいいの？」</a:t>
            </a:r>
            <a:endParaRPr lang="en-US" altLang="ja-JP" sz="1400" dirty="0">
              <a:latin typeface="+mn-ea"/>
              <a:cs typeface="メイリオ" pitchFamily="50" charset="-128"/>
            </a:endParaRPr>
          </a:p>
          <a:p>
            <a:pPr marL="342900" indent="-342900">
              <a:lnSpc>
                <a:spcPct val="150000"/>
              </a:lnSpc>
            </a:pPr>
            <a:r>
              <a:rPr lang="ja-JP" altLang="en-US" sz="1400" dirty="0">
                <a:latin typeface="+mn-ea"/>
                <a:cs typeface="メイリオ" pitchFamily="50" charset="-128"/>
              </a:rPr>
              <a:t>という採用担当者さまは、ぜひ参考にしてください。</a:t>
            </a:r>
            <a:endParaRPr lang="en-US" altLang="ja-JP" sz="1400" dirty="0">
              <a:latin typeface="+mn-ea"/>
              <a:cs typeface="メイリオ" pitchFamily="50" charset="-128"/>
            </a:endParaRPr>
          </a:p>
        </p:txBody>
      </p:sp>
      <p:sp>
        <p:nvSpPr>
          <p:cNvPr id="26" name="テキスト ボックス 25">
            <a:extLst>
              <a:ext uri="{FF2B5EF4-FFF2-40B4-BE49-F238E27FC236}">
                <a16:creationId xmlns:a16="http://schemas.microsoft.com/office/drawing/2014/main" id="{1B90A594-C658-4DAE-8EFF-311DBB51725E}"/>
              </a:ext>
            </a:extLst>
          </p:cNvPr>
          <p:cNvSpPr txBox="1"/>
          <p:nvPr/>
        </p:nvSpPr>
        <p:spPr>
          <a:xfrm>
            <a:off x="719356" y="3176972"/>
            <a:ext cx="8677671" cy="2004395"/>
          </a:xfrm>
          <a:prstGeom prst="rect">
            <a:avLst/>
          </a:prstGeom>
          <a:noFill/>
        </p:spPr>
        <p:txBody>
          <a:bodyPr wrap="square">
            <a:spAutoFit/>
          </a:bodyPr>
          <a:lstStyle/>
          <a:p>
            <a:pPr>
              <a:lnSpc>
                <a:spcPct val="150000"/>
              </a:lnSpc>
            </a:pPr>
            <a:r>
              <a:rPr lang="ja-JP" altLang="en-US" sz="1400" dirty="0"/>
              <a:t>１．販売スタッフの有効求人倍率</a:t>
            </a:r>
          </a:p>
          <a:p>
            <a:pPr>
              <a:lnSpc>
                <a:spcPct val="150000"/>
              </a:lnSpc>
            </a:pPr>
            <a:r>
              <a:rPr lang="ja-JP" altLang="en-US" sz="1400" dirty="0"/>
              <a:t>２．求人原稿を書く前に！押さえておきたい、３つの基本ステップ</a:t>
            </a:r>
          </a:p>
          <a:p>
            <a:pPr>
              <a:lnSpc>
                <a:spcPct val="150000"/>
              </a:lnSpc>
            </a:pPr>
            <a:r>
              <a:rPr lang="ja-JP" altLang="en-US" sz="1400" dirty="0"/>
              <a:t>３．求職者に響く！販売スタッフの求人原稿の書き方</a:t>
            </a:r>
          </a:p>
          <a:p>
            <a:pPr>
              <a:lnSpc>
                <a:spcPct val="150000"/>
              </a:lnSpc>
            </a:pPr>
            <a:r>
              <a:rPr lang="ja-JP" altLang="en-US" sz="1400" dirty="0"/>
              <a:t>４．販売スタッフの採用に向いている</a:t>
            </a:r>
            <a:r>
              <a:rPr lang="en-US" altLang="ja-JP" sz="1400" dirty="0"/>
              <a:t>5</a:t>
            </a:r>
            <a:r>
              <a:rPr lang="ja-JP" altLang="en-US" sz="1400" dirty="0"/>
              <a:t>つの手法</a:t>
            </a:r>
          </a:p>
          <a:p>
            <a:pPr>
              <a:lnSpc>
                <a:spcPct val="150000"/>
              </a:lnSpc>
            </a:pPr>
            <a:r>
              <a:rPr lang="ja-JP" altLang="en-US" sz="1400" dirty="0"/>
              <a:t>５．販売スタッフ募集の成功事例</a:t>
            </a:r>
          </a:p>
          <a:p>
            <a:pPr>
              <a:lnSpc>
                <a:spcPct val="150000"/>
              </a:lnSpc>
            </a:pPr>
            <a:r>
              <a:rPr lang="ja-JP" altLang="en-US" sz="1400" dirty="0"/>
              <a:t>６．応募が来ない場合には・・・</a:t>
            </a:r>
            <a:endParaRPr lang="en-US" altLang="ja-JP" sz="14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テキスト ボックス 24"/>
          <p:cNvSpPr txBox="1"/>
          <p:nvPr/>
        </p:nvSpPr>
        <p:spPr>
          <a:xfrm>
            <a:off x="632520" y="286675"/>
            <a:ext cx="9000430" cy="307777"/>
          </a:xfrm>
          <a:prstGeom prst="rect">
            <a:avLst/>
          </a:prstGeom>
          <a:noFill/>
        </p:spPr>
        <p:txBody>
          <a:bodyPr wrap="square" rtlCol="0" anchor="ctr">
            <a:spAutoFit/>
          </a:bodyPr>
          <a:lstStyle/>
          <a:p>
            <a:r>
              <a:rPr lang="ja-JP" altLang="en-US" sz="1400" b="1">
                <a:solidFill>
                  <a:schemeClr val="bg1">
                    <a:lumMod val="50000"/>
                  </a:schemeClr>
                </a:solidFill>
                <a:latin typeface="+mn-ea"/>
                <a:cs typeface="メイリオ" pitchFamily="50" charset="-128"/>
              </a:rPr>
              <a:t>採用管理システム「ワガシャ </a:t>
            </a:r>
            <a:r>
              <a:rPr lang="en-US" altLang="ja-JP" sz="1400" b="1" dirty="0">
                <a:solidFill>
                  <a:schemeClr val="bg1">
                    <a:lumMod val="50000"/>
                  </a:schemeClr>
                </a:solidFill>
                <a:latin typeface="+mn-ea"/>
                <a:cs typeface="メイリオ" pitchFamily="50" charset="-128"/>
              </a:rPr>
              <a:t>de DOMO</a:t>
            </a:r>
            <a:r>
              <a:rPr lang="ja-JP" altLang="en-US" sz="1400" b="1">
                <a:solidFill>
                  <a:schemeClr val="bg1">
                    <a:lumMod val="50000"/>
                  </a:schemeClr>
                </a:solidFill>
                <a:latin typeface="+mn-ea"/>
                <a:cs typeface="メイリオ" pitchFamily="50" charset="-128"/>
              </a:rPr>
              <a:t>」のご案内</a:t>
            </a:r>
            <a:endParaRPr kumimoji="1" lang="ja-JP" altLang="en-US" sz="1400" b="1">
              <a:solidFill>
                <a:schemeClr val="bg1">
                  <a:lumMod val="50000"/>
                </a:schemeClr>
              </a:solidFill>
              <a:latin typeface="+mn-ea"/>
              <a:cs typeface="メイリオ" pitchFamily="50" charset="-128"/>
            </a:endParaRPr>
          </a:p>
        </p:txBody>
      </p:sp>
      <p:sp>
        <p:nvSpPr>
          <p:cNvPr id="9" name="スライド番号プレースホルダ 8"/>
          <p:cNvSpPr>
            <a:spLocks noGrp="1"/>
          </p:cNvSpPr>
          <p:nvPr>
            <p:ph type="sldNum" sz="quarter" idx="4"/>
          </p:nvPr>
        </p:nvSpPr>
        <p:spPr>
          <a:xfrm>
            <a:off x="7293260" y="224645"/>
            <a:ext cx="2311400" cy="365125"/>
          </a:xfrm>
        </p:spPr>
        <p:txBody>
          <a:bodyPr/>
          <a:lstStyle/>
          <a:p>
            <a:fld id="{742AB503-595C-4BF1-937B-F54428E080FD}" type="slidenum">
              <a:rPr kumimoji="1" lang="ja-JP" altLang="en-US" smtClean="0">
                <a:latin typeface="メイリオ" pitchFamily="50" charset="-128"/>
                <a:ea typeface="メイリオ" pitchFamily="50" charset="-128"/>
                <a:cs typeface="メイリオ" pitchFamily="50" charset="-128"/>
              </a:rPr>
              <a:pPr/>
              <a:t>19</a:t>
            </a:fld>
            <a:endParaRPr kumimoji="1" lang="ja-JP" altLang="en-US" dirty="0">
              <a:latin typeface="メイリオ" pitchFamily="50" charset="-128"/>
              <a:ea typeface="メイリオ" pitchFamily="50" charset="-128"/>
              <a:cs typeface="メイリオ" pitchFamily="50" charset="-128"/>
            </a:endParaRPr>
          </a:p>
        </p:txBody>
      </p:sp>
      <p:pic>
        <p:nvPicPr>
          <p:cNvPr id="54" name="Picture 2" descr="\\shizu01\Document\企画課\■営業企画\14.インバウンド\ヒトクル\02_フォーマット・ツール\ロゴ\ヒトクル_ロゴ.jpg"/>
          <p:cNvPicPr>
            <a:picLocks noChangeAspect="1" noChangeArrowheads="1"/>
          </p:cNvPicPr>
          <p:nvPr/>
        </p:nvPicPr>
        <p:blipFill>
          <a:blip r:embed="rId3"/>
          <a:srcRect/>
          <a:stretch>
            <a:fillRect/>
          </a:stretch>
        </p:blipFill>
        <p:spPr bwMode="auto">
          <a:xfrm>
            <a:off x="7221252" y="6373364"/>
            <a:ext cx="684076" cy="259992"/>
          </a:xfrm>
          <a:prstGeom prst="rect">
            <a:avLst/>
          </a:prstGeom>
          <a:noFill/>
        </p:spPr>
      </p:pic>
      <p:sp>
        <p:nvSpPr>
          <p:cNvPr id="27" name="正方形/長方形 26">
            <a:extLst>
              <a:ext uri="{FF2B5EF4-FFF2-40B4-BE49-F238E27FC236}">
                <a16:creationId xmlns:a16="http://schemas.microsoft.com/office/drawing/2014/main" id="{8BC54D2B-8703-4CE5-B4F3-57612FB93FD4}"/>
              </a:ext>
            </a:extLst>
          </p:cNvPr>
          <p:cNvSpPr/>
          <p:nvPr/>
        </p:nvSpPr>
        <p:spPr>
          <a:xfrm>
            <a:off x="2982" y="728700"/>
            <a:ext cx="9906000" cy="977191"/>
          </a:xfrm>
          <a:prstGeom prst="rect">
            <a:avLst/>
          </a:prstGeom>
        </p:spPr>
        <p:txBody>
          <a:bodyPr wrap="square">
            <a:spAutoFit/>
          </a:bodyPr>
          <a:lstStyle/>
          <a:p>
            <a:pPr marL="342900" indent="-342900" algn="ctr">
              <a:lnSpc>
                <a:spcPct val="150000"/>
              </a:lnSpc>
            </a:pPr>
            <a:r>
              <a:rPr lang="ja-JP" altLang="en-US" sz="2000" b="1" dirty="0">
                <a:latin typeface="+mn-ea"/>
                <a:cs typeface="メイリオ" pitchFamily="50" charset="-128"/>
              </a:rPr>
              <a:t>驚くほど応募が増える！</a:t>
            </a:r>
            <a:endParaRPr lang="en-US" altLang="ja-JP" sz="2000" b="1" dirty="0">
              <a:latin typeface="+mn-ea"/>
              <a:cs typeface="メイリオ" pitchFamily="50" charset="-128"/>
            </a:endParaRPr>
          </a:p>
          <a:p>
            <a:pPr marL="342900" indent="-342900" algn="ctr">
              <a:lnSpc>
                <a:spcPct val="150000"/>
              </a:lnSpc>
            </a:pPr>
            <a:r>
              <a:rPr lang="ja-JP" altLang="en-US" sz="2000" b="1" dirty="0">
                <a:latin typeface="+mn-ea"/>
                <a:cs typeface="メイリオ" pitchFamily="50" charset="-128"/>
              </a:rPr>
              <a:t>中小企業向け採用サービス「ワガシャ </a:t>
            </a:r>
            <a:r>
              <a:rPr lang="en-US" altLang="ja-JP" sz="2000" b="1" dirty="0">
                <a:latin typeface="+mn-ea"/>
                <a:cs typeface="メイリオ" pitchFamily="50" charset="-128"/>
              </a:rPr>
              <a:t>de DOMO</a:t>
            </a:r>
            <a:r>
              <a:rPr lang="ja-JP" altLang="en-US" sz="2000" b="1" dirty="0">
                <a:latin typeface="+mn-ea"/>
                <a:cs typeface="メイリオ" pitchFamily="50" charset="-128"/>
              </a:rPr>
              <a:t>」</a:t>
            </a:r>
            <a:endParaRPr lang="en-US" altLang="ja-JP" sz="2000" b="1" dirty="0">
              <a:latin typeface="+mn-ea"/>
              <a:cs typeface="メイリオ" pitchFamily="50" charset="-128"/>
            </a:endParaRPr>
          </a:p>
        </p:txBody>
      </p:sp>
      <p:sp>
        <p:nvSpPr>
          <p:cNvPr id="24" name="テキスト ボックス 23">
            <a:extLst>
              <a:ext uri="{FF2B5EF4-FFF2-40B4-BE49-F238E27FC236}">
                <a16:creationId xmlns:a16="http://schemas.microsoft.com/office/drawing/2014/main" id="{C8B1D135-984F-EB07-345E-10750FF32149}"/>
              </a:ext>
            </a:extLst>
          </p:cNvPr>
          <p:cNvSpPr txBox="1"/>
          <p:nvPr/>
        </p:nvSpPr>
        <p:spPr>
          <a:xfrm>
            <a:off x="4916996" y="2611473"/>
            <a:ext cx="4752528" cy="3547125"/>
          </a:xfrm>
          <a:prstGeom prst="rect">
            <a:avLst/>
          </a:prstGeom>
        </p:spPr>
        <p:txBody>
          <a:bodyPr wrap="square" rtlCol="0" anchor="t">
            <a:spAutoFit/>
          </a:bodyPr>
          <a:lstStyle/>
          <a:p>
            <a:pPr>
              <a:lnSpc>
                <a:spcPct val="150000"/>
              </a:lnSpc>
              <a:spcBef>
                <a:spcPct val="0"/>
              </a:spcBef>
              <a:spcAft>
                <a:spcPts val="600"/>
              </a:spcAft>
            </a:pPr>
            <a:r>
              <a:rPr lang="ja-JP" altLang="en-US" sz="1400" b="1" dirty="0">
                <a:solidFill>
                  <a:schemeClr val="accent6">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400" b="1" dirty="0">
                <a:solidFill>
                  <a:schemeClr val="accent6">
                    <a:lumMod val="50000"/>
                    <a:lumOff val="50000"/>
                  </a:schemeClr>
                </a:solidFill>
                <a:highlight>
                  <a:srgbClr val="FFFF00"/>
                </a:highlight>
                <a:latin typeface="メイリオ" panose="020B0604030504040204" pitchFamily="50" charset="-128"/>
                <a:ea typeface="メイリオ" panose="020B0604030504040204" pitchFamily="50" charset="-128"/>
                <a:cs typeface="メイリオ" panose="020B0604030504040204" pitchFamily="50" charset="-128"/>
              </a:rPr>
              <a:t>月</a:t>
            </a:r>
            <a:r>
              <a:rPr lang="en-US" altLang="ja-JP" sz="1400" b="1" dirty="0">
                <a:solidFill>
                  <a:schemeClr val="accent6">
                    <a:lumMod val="50000"/>
                    <a:lumOff val="50000"/>
                  </a:schemeClr>
                </a:solidFill>
                <a:highlight>
                  <a:srgbClr val="FFFF00"/>
                </a:highlight>
                <a:latin typeface="メイリオ" panose="020B0604030504040204" pitchFamily="50" charset="-128"/>
                <a:ea typeface="メイリオ" panose="020B0604030504040204" pitchFamily="50" charset="-128"/>
                <a:cs typeface="メイリオ" panose="020B0604030504040204" pitchFamily="50" charset="-128"/>
              </a:rPr>
              <a:t>8</a:t>
            </a:r>
            <a:r>
              <a:rPr lang="ja-JP" altLang="en-US" sz="1400" b="1" dirty="0">
                <a:solidFill>
                  <a:schemeClr val="accent6">
                    <a:lumMod val="50000"/>
                    <a:lumOff val="50000"/>
                  </a:schemeClr>
                </a:solidFill>
                <a:highlight>
                  <a:srgbClr val="FFFF00"/>
                </a:highlight>
                <a:latin typeface="メイリオ" panose="020B0604030504040204" pitchFamily="50" charset="-128"/>
                <a:ea typeface="メイリオ" panose="020B0604030504040204" pitchFamily="50" charset="-128"/>
                <a:cs typeface="メイリオ" panose="020B0604030504040204" pitchFamily="50" charset="-128"/>
              </a:rPr>
              <a:t>本まで</a:t>
            </a:r>
            <a:r>
              <a:rPr lang="ja-JP" altLang="en-US" sz="1400" b="1" dirty="0">
                <a:solidFill>
                  <a:schemeClr val="accent6">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求人記事を出し放題</a:t>
            </a:r>
            <a:endParaRPr lang="en-US" altLang="ja-JP" sz="1400" b="1" dirty="0">
              <a:solidFill>
                <a:schemeClr val="accent6">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endParaRPr>
          </a:p>
          <a:p>
            <a:pPr>
              <a:spcBef>
                <a:spcPct val="0"/>
              </a:spcBef>
              <a:spcAft>
                <a:spcPts val="600"/>
              </a:spcAft>
            </a:pPr>
            <a:r>
              <a:rPr lang="ja-JP" altLang="en-US" sz="1050" dirty="0">
                <a:solidFill>
                  <a:schemeClr val="accent6">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　求人メディアや求人検索サイトに月</a:t>
            </a:r>
            <a:r>
              <a:rPr lang="en-US" altLang="ja-JP" sz="1050" dirty="0">
                <a:solidFill>
                  <a:schemeClr val="accent6">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8</a:t>
            </a:r>
            <a:r>
              <a:rPr lang="ja-JP" altLang="en-US" sz="1050" dirty="0">
                <a:solidFill>
                  <a:schemeClr val="accent6">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本まで</a:t>
            </a:r>
            <a:endParaRPr lang="en-US" altLang="ja-JP" sz="1050" dirty="0">
              <a:solidFill>
                <a:schemeClr val="accent6">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endParaRPr>
          </a:p>
          <a:p>
            <a:pPr>
              <a:spcBef>
                <a:spcPct val="0"/>
              </a:spcBef>
              <a:spcAft>
                <a:spcPts val="600"/>
              </a:spcAft>
            </a:pPr>
            <a:r>
              <a:rPr lang="ja-JP" altLang="en-US" sz="1050" dirty="0">
                <a:solidFill>
                  <a:schemeClr val="accent6">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　お客さまの求人記事を出し放題＆修正し放題</a:t>
            </a:r>
            <a:r>
              <a:rPr lang="en-US" altLang="ja-JP" sz="1050" dirty="0">
                <a:solidFill>
                  <a:schemeClr val="accent6">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050" dirty="0">
                <a:solidFill>
                  <a:schemeClr val="accent6">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ライトプランの場合）</a:t>
            </a:r>
            <a:endParaRPr lang="en-US" altLang="ja-JP" sz="1000" dirty="0">
              <a:solidFill>
                <a:schemeClr val="accent6">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endParaRPr>
          </a:p>
          <a:p>
            <a:pPr>
              <a:lnSpc>
                <a:spcPct val="150000"/>
              </a:lnSpc>
              <a:spcBef>
                <a:spcPct val="0"/>
              </a:spcBef>
              <a:spcAft>
                <a:spcPts val="600"/>
              </a:spcAft>
            </a:pPr>
            <a:r>
              <a:rPr lang="ja-JP" altLang="en-US" sz="1400" b="1" dirty="0">
                <a:solidFill>
                  <a:schemeClr val="accent6">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a:t>
            </a:r>
            <a:r>
              <a:rPr lang="en-US" altLang="ja-JP" sz="1400" b="1" dirty="0">
                <a:solidFill>
                  <a:schemeClr val="accent6">
                    <a:lumMod val="50000"/>
                    <a:lumOff val="50000"/>
                  </a:schemeClr>
                </a:solidFill>
                <a:highlight>
                  <a:srgbClr val="FFFF00"/>
                </a:highlight>
                <a:latin typeface="メイリオ" panose="020B0604030504040204" pitchFamily="50" charset="-128"/>
                <a:ea typeface="メイリオ" panose="020B0604030504040204" pitchFamily="50" charset="-128"/>
                <a:cs typeface="メイリオ" panose="020B0604030504040204" pitchFamily="50" charset="-128"/>
              </a:rPr>
              <a:t>Indeed</a:t>
            </a:r>
            <a:r>
              <a:rPr lang="ja-JP" altLang="en-US" sz="1400" b="1" dirty="0">
                <a:solidFill>
                  <a:schemeClr val="accent6">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a:t>
            </a:r>
            <a:r>
              <a:rPr lang="en-US" altLang="ja-JP" sz="1400" b="1" dirty="0">
                <a:solidFill>
                  <a:schemeClr val="accent6">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Google</a:t>
            </a:r>
            <a:r>
              <a:rPr lang="ja-JP" altLang="en-US" sz="1400" b="1" dirty="0">
                <a:solidFill>
                  <a:schemeClr val="accent6">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しごと検索にも対応</a:t>
            </a:r>
            <a:endParaRPr lang="en-US" altLang="ja-JP" sz="1400" b="1" dirty="0">
              <a:solidFill>
                <a:schemeClr val="accent6">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endParaRPr>
          </a:p>
          <a:p>
            <a:pPr>
              <a:lnSpc>
                <a:spcPct val="150000"/>
              </a:lnSpc>
              <a:spcBef>
                <a:spcPct val="0"/>
              </a:spcBef>
              <a:spcAft>
                <a:spcPts val="600"/>
              </a:spcAft>
            </a:pPr>
            <a:r>
              <a:rPr lang="ja-JP" altLang="en-US" sz="1100" dirty="0">
                <a:solidFill>
                  <a:schemeClr val="accent6">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050" dirty="0">
                <a:solidFill>
                  <a:schemeClr val="accent6">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当社と連携している複数の検索エンジン、求人サイトに一括自動露出。</a:t>
            </a:r>
            <a:endParaRPr lang="en-US" altLang="ja-JP" sz="1050" dirty="0">
              <a:solidFill>
                <a:schemeClr val="accent6">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endParaRPr>
          </a:p>
          <a:p>
            <a:pPr>
              <a:lnSpc>
                <a:spcPct val="150000"/>
              </a:lnSpc>
              <a:spcBef>
                <a:spcPct val="0"/>
              </a:spcBef>
              <a:spcAft>
                <a:spcPts val="600"/>
              </a:spcAft>
            </a:pPr>
            <a:r>
              <a:rPr lang="ja-JP" altLang="en-US" sz="1400" b="1" dirty="0">
                <a:solidFill>
                  <a:schemeClr val="accent6">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●全国各地で、導入企業</a:t>
            </a:r>
            <a:r>
              <a:rPr lang="ja-JP" altLang="en-US" sz="1400" b="1" dirty="0">
                <a:solidFill>
                  <a:schemeClr val="accent6">
                    <a:lumMod val="50000"/>
                    <a:lumOff val="50000"/>
                  </a:schemeClr>
                </a:solidFill>
                <a:highlight>
                  <a:srgbClr val="FFFF00"/>
                </a:highlight>
                <a:latin typeface="メイリオ" panose="020B0604030504040204" pitchFamily="50" charset="-128"/>
                <a:ea typeface="メイリオ" panose="020B0604030504040204" pitchFamily="50" charset="-128"/>
                <a:cs typeface="メイリオ" panose="020B0604030504040204" pitchFamily="50" charset="-128"/>
              </a:rPr>
              <a:t>約</a:t>
            </a:r>
            <a:r>
              <a:rPr lang="en-US" altLang="ja-JP" sz="1400" b="1" dirty="0">
                <a:solidFill>
                  <a:schemeClr val="accent6">
                    <a:lumMod val="50000"/>
                    <a:lumOff val="50000"/>
                  </a:schemeClr>
                </a:solidFill>
                <a:highlight>
                  <a:srgbClr val="FFFF00"/>
                </a:highlight>
                <a:latin typeface="メイリオ" panose="020B0604030504040204" pitchFamily="50" charset="-128"/>
                <a:ea typeface="メイリオ" panose="020B0604030504040204" pitchFamily="50" charset="-128"/>
                <a:cs typeface="メイリオ" panose="020B0604030504040204" pitchFamily="50" charset="-128"/>
              </a:rPr>
              <a:t>10,000</a:t>
            </a:r>
            <a:r>
              <a:rPr lang="ja-JP" altLang="en-US" sz="1400" b="1" dirty="0">
                <a:solidFill>
                  <a:schemeClr val="accent6">
                    <a:lumMod val="50000"/>
                    <a:lumOff val="50000"/>
                  </a:schemeClr>
                </a:solidFill>
                <a:highlight>
                  <a:srgbClr val="FFFF00"/>
                </a:highlight>
                <a:latin typeface="メイリオ" panose="020B0604030504040204" pitchFamily="50" charset="-128"/>
                <a:ea typeface="メイリオ" panose="020B0604030504040204" pitchFamily="50" charset="-128"/>
                <a:cs typeface="メイリオ" panose="020B0604030504040204" pitchFamily="50" charset="-128"/>
              </a:rPr>
              <a:t>社</a:t>
            </a:r>
            <a:endParaRPr lang="en-US" altLang="ja-JP" sz="1400" b="1" dirty="0">
              <a:solidFill>
                <a:schemeClr val="accent6">
                  <a:lumMod val="50000"/>
                  <a:lumOff val="50000"/>
                </a:schemeClr>
              </a:solidFill>
              <a:highlight>
                <a:srgbClr val="FFFF00"/>
              </a:highlight>
              <a:latin typeface="メイリオ" panose="020B0604030504040204" pitchFamily="50" charset="-128"/>
              <a:ea typeface="メイリオ" panose="020B0604030504040204" pitchFamily="50" charset="-128"/>
              <a:cs typeface="メイリオ" panose="020B0604030504040204" pitchFamily="50" charset="-128"/>
            </a:endParaRPr>
          </a:p>
          <a:p>
            <a:pPr>
              <a:spcBef>
                <a:spcPct val="0"/>
              </a:spcBef>
              <a:spcAft>
                <a:spcPts val="600"/>
              </a:spcAft>
            </a:pPr>
            <a:r>
              <a:rPr lang="ja-JP" altLang="en-US" sz="1050" dirty="0">
                <a:solidFill>
                  <a:schemeClr val="accent6">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050" dirty="0">
                <a:solidFill>
                  <a:schemeClr val="accent6">
                    <a:lumMod val="50000"/>
                    <a:lumOff val="50000"/>
                  </a:schemeClr>
                </a:solidFill>
                <a:latin typeface="メイリオ" panose="020B0604030504040204" pitchFamily="50" charset="-128"/>
                <a:ea typeface="メイリオ" panose="020B0604030504040204" pitchFamily="50" charset="-128"/>
              </a:rPr>
              <a:t>コロナ禍で採用費用削減、採用効率を</a:t>
            </a:r>
            <a:r>
              <a:rPr lang="en-US" altLang="ja-JP" sz="1050" dirty="0">
                <a:solidFill>
                  <a:schemeClr val="accent6">
                    <a:lumMod val="50000"/>
                    <a:lumOff val="50000"/>
                  </a:schemeClr>
                </a:solidFill>
                <a:latin typeface="メイリオ" panose="020B0604030504040204" pitchFamily="50" charset="-128"/>
                <a:ea typeface="メイリオ" panose="020B0604030504040204" pitchFamily="50" charset="-128"/>
              </a:rPr>
              <a:t>UP</a:t>
            </a:r>
            <a:r>
              <a:rPr lang="ja-JP" altLang="en-US" sz="1050" dirty="0">
                <a:solidFill>
                  <a:schemeClr val="accent6">
                    <a:lumMod val="50000"/>
                    <a:lumOff val="50000"/>
                  </a:schemeClr>
                </a:solidFill>
                <a:latin typeface="メイリオ" panose="020B0604030504040204" pitchFamily="50" charset="-128"/>
                <a:ea typeface="メイリオ" panose="020B0604030504040204" pitchFamily="50" charset="-128"/>
              </a:rPr>
              <a:t>したい企業からの導入が増加。</a:t>
            </a:r>
            <a:endParaRPr lang="en-US" altLang="ja-JP" sz="1050" dirty="0">
              <a:solidFill>
                <a:schemeClr val="accent6">
                  <a:lumMod val="50000"/>
                  <a:lumOff val="50000"/>
                </a:schemeClr>
              </a:solidFill>
              <a:latin typeface="メイリオ" panose="020B0604030504040204" pitchFamily="50" charset="-128"/>
              <a:ea typeface="メイリオ" panose="020B0604030504040204" pitchFamily="50" charset="-128"/>
            </a:endParaRPr>
          </a:p>
          <a:p>
            <a:pPr>
              <a:spcBef>
                <a:spcPct val="0"/>
              </a:spcBef>
              <a:spcAft>
                <a:spcPts val="600"/>
              </a:spcAft>
            </a:pPr>
            <a:r>
              <a:rPr lang="ja-JP" altLang="en-US" sz="1050" dirty="0">
                <a:solidFill>
                  <a:schemeClr val="accent6">
                    <a:lumMod val="50000"/>
                    <a:lumOff val="50000"/>
                  </a:schemeClr>
                </a:solidFill>
                <a:latin typeface="メイリオ" panose="020B0604030504040204" pitchFamily="50" charset="-128"/>
                <a:ea typeface="メイリオ" panose="020B0604030504040204" pitchFamily="50" charset="-128"/>
              </a:rPr>
              <a:t>　中小企業様～大手様まで全国で導入企業が</a:t>
            </a:r>
            <a:r>
              <a:rPr lang="en-US" altLang="ja-JP" sz="1050" dirty="0">
                <a:solidFill>
                  <a:schemeClr val="accent6">
                    <a:lumMod val="50000"/>
                    <a:lumOff val="50000"/>
                  </a:schemeClr>
                </a:solidFill>
                <a:latin typeface="メイリオ" panose="020B0604030504040204" pitchFamily="50" charset="-128"/>
                <a:ea typeface="メイリオ" panose="020B0604030504040204" pitchFamily="50" charset="-128"/>
              </a:rPr>
              <a:t>10,000</a:t>
            </a:r>
            <a:r>
              <a:rPr lang="ja-JP" altLang="en-US" sz="1050" dirty="0">
                <a:solidFill>
                  <a:schemeClr val="accent6">
                    <a:lumMod val="50000"/>
                    <a:lumOff val="50000"/>
                  </a:schemeClr>
                </a:solidFill>
                <a:latin typeface="メイリオ" panose="020B0604030504040204" pitchFamily="50" charset="-128"/>
                <a:ea typeface="メイリオ" panose="020B0604030504040204" pitchFamily="50" charset="-128"/>
              </a:rPr>
              <a:t>社</a:t>
            </a:r>
            <a:endParaRPr lang="en-US" altLang="ja-JP" sz="1050" dirty="0">
              <a:solidFill>
                <a:schemeClr val="accent6">
                  <a:lumMod val="50000"/>
                  <a:lumOff val="50000"/>
                </a:schemeClr>
              </a:solidFill>
              <a:latin typeface="メイリオ" panose="020B0604030504040204" pitchFamily="50" charset="-128"/>
              <a:ea typeface="メイリオ" panose="020B0604030504040204" pitchFamily="50" charset="-128"/>
            </a:endParaRPr>
          </a:p>
          <a:p>
            <a:pPr>
              <a:lnSpc>
                <a:spcPct val="150000"/>
              </a:lnSpc>
              <a:spcBef>
                <a:spcPct val="0"/>
              </a:spcBef>
              <a:spcAft>
                <a:spcPts val="600"/>
              </a:spcAft>
            </a:pPr>
            <a:r>
              <a:rPr lang="ja-JP" altLang="en-US" sz="1400" b="1" dirty="0">
                <a:solidFill>
                  <a:schemeClr val="accent6">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●求人記事の修正・運用代行で</a:t>
            </a:r>
            <a:r>
              <a:rPr lang="ja-JP" altLang="en-US" sz="1400" b="1" dirty="0">
                <a:solidFill>
                  <a:schemeClr val="accent6">
                    <a:lumMod val="50000"/>
                    <a:lumOff val="50000"/>
                  </a:schemeClr>
                </a:solidFill>
                <a:highlight>
                  <a:srgbClr val="FFFF00"/>
                </a:highlight>
                <a:latin typeface="メイリオ" panose="020B0604030504040204" pitchFamily="50" charset="-128"/>
                <a:ea typeface="メイリオ" panose="020B0604030504040204" pitchFamily="50" charset="-128"/>
                <a:cs typeface="メイリオ" panose="020B0604030504040204" pitchFamily="50" charset="-128"/>
              </a:rPr>
              <a:t>手間なし</a:t>
            </a:r>
            <a:endParaRPr lang="en-US" altLang="ja-JP" sz="1400" b="1" dirty="0">
              <a:solidFill>
                <a:schemeClr val="accent6">
                  <a:lumMod val="50000"/>
                  <a:lumOff val="50000"/>
                </a:schemeClr>
              </a:solidFill>
              <a:highlight>
                <a:srgbClr val="FFFF00"/>
              </a:highlight>
              <a:latin typeface="メイリオ" panose="020B0604030504040204" pitchFamily="50" charset="-128"/>
              <a:ea typeface="メイリオ" panose="020B0604030504040204" pitchFamily="50" charset="-128"/>
              <a:cs typeface="メイリオ" panose="020B0604030504040204" pitchFamily="50" charset="-128"/>
            </a:endParaRPr>
          </a:p>
          <a:p>
            <a:pPr>
              <a:spcBef>
                <a:spcPct val="0"/>
              </a:spcBef>
              <a:spcAft>
                <a:spcPts val="600"/>
              </a:spcAft>
            </a:pPr>
            <a:r>
              <a:rPr lang="ja-JP" altLang="en-US" sz="1400" b="1" dirty="0">
                <a:solidFill>
                  <a:schemeClr val="accent6">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050" dirty="0">
                <a:solidFill>
                  <a:schemeClr val="accent6">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応募創出・希望人材採用に向けて、弊社専門部署の担当が、</a:t>
            </a:r>
            <a:endParaRPr lang="en-US" altLang="ja-JP" sz="1050" dirty="0">
              <a:solidFill>
                <a:schemeClr val="accent6">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endParaRPr>
          </a:p>
          <a:p>
            <a:pPr>
              <a:spcBef>
                <a:spcPct val="0"/>
              </a:spcBef>
              <a:spcAft>
                <a:spcPts val="600"/>
              </a:spcAft>
            </a:pPr>
            <a:r>
              <a:rPr lang="ja-JP" altLang="en-US" sz="1050" dirty="0">
                <a:solidFill>
                  <a:schemeClr val="accent6">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　　記事作成・運用・修正まで</a:t>
            </a:r>
            <a:r>
              <a:rPr lang="ja-JP" altLang="en-US" sz="1100" dirty="0">
                <a:solidFill>
                  <a:schemeClr val="accent6">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rPr>
              <a:t>完全サポート</a:t>
            </a:r>
            <a:endParaRPr lang="en-US" altLang="ja-JP" sz="1100" dirty="0">
              <a:solidFill>
                <a:schemeClr val="accent6">
                  <a:lumMod val="50000"/>
                  <a:lumOff val="50000"/>
                </a:schemeClr>
              </a:solidFill>
              <a:latin typeface="メイリオ" panose="020B0604030504040204" pitchFamily="50" charset="-128"/>
              <a:ea typeface="メイリオ" panose="020B0604030504040204" pitchFamily="50" charset="-128"/>
              <a:cs typeface="メイリオ" panose="020B0604030504040204" pitchFamily="50" charset="-128"/>
            </a:endParaRPr>
          </a:p>
        </p:txBody>
      </p:sp>
      <p:pic>
        <p:nvPicPr>
          <p:cNvPr id="26" name="図 25">
            <a:extLst>
              <a:ext uri="{FF2B5EF4-FFF2-40B4-BE49-F238E27FC236}">
                <a16:creationId xmlns:a16="http://schemas.microsoft.com/office/drawing/2014/main" id="{CB10062B-AE9F-AF7B-8C3B-1E35D1AEE35B}"/>
              </a:ext>
            </a:extLst>
          </p:cNvPr>
          <p:cNvPicPr>
            <a:picLocks noChangeAspect="1"/>
          </p:cNvPicPr>
          <p:nvPr/>
        </p:nvPicPr>
        <p:blipFill rotWithShape="1">
          <a:blip r:embed="rId4"/>
          <a:srcRect l="43026" t="6995" b="49820"/>
          <a:stretch/>
        </p:blipFill>
        <p:spPr>
          <a:xfrm>
            <a:off x="2471862" y="5193811"/>
            <a:ext cx="1314663" cy="368327"/>
          </a:xfrm>
          <a:prstGeom prst="rect">
            <a:avLst/>
          </a:prstGeom>
        </p:spPr>
      </p:pic>
      <p:pic>
        <p:nvPicPr>
          <p:cNvPr id="33" name="図 32">
            <a:extLst>
              <a:ext uri="{FF2B5EF4-FFF2-40B4-BE49-F238E27FC236}">
                <a16:creationId xmlns:a16="http://schemas.microsoft.com/office/drawing/2014/main" id="{F29825EF-BF59-9C61-0768-826CDF050B62}"/>
              </a:ext>
            </a:extLst>
          </p:cNvPr>
          <p:cNvPicPr>
            <a:picLocks noChangeAspect="1"/>
          </p:cNvPicPr>
          <p:nvPr/>
        </p:nvPicPr>
        <p:blipFill>
          <a:blip r:embed="rId5"/>
          <a:stretch>
            <a:fillRect/>
          </a:stretch>
        </p:blipFill>
        <p:spPr>
          <a:xfrm>
            <a:off x="660205" y="4792432"/>
            <a:ext cx="821398" cy="385175"/>
          </a:xfrm>
          <a:prstGeom prst="rect">
            <a:avLst/>
          </a:prstGeom>
        </p:spPr>
      </p:pic>
      <p:pic>
        <p:nvPicPr>
          <p:cNvPr id="36" name="図 35">
            <a:extLst>
              <a:ext uri="{FF2B5EF4-FFF2-40B4-BE49-F238E27FC236}">
                <a16:creationId xmlns:a16="http://schemas.microsoft.com/office/drawing/2014/main" id="{B337E8E9-1059-1081-5B0D-86FEDB20710C}"/>
              </a:ext>
            </a:extLst>
          </p:cNvPr>
          <p:cNvPicPr>
            <a:picLocks noChangeAspect="1"/>
          </p:cNvPicPr>
          <p:nvPr/>
        </p:nvPicPr>
        <p:blipFill rotWithShape="1">
          <a:blip r:embed="rId4"/>
          <a:srcRect t="8228" r="59279" b="56765"/>
          <a:stretch/>
        </p:blipFill>
        <p:spPr>
          <a:xfrm>
            <a:off x="1532239" y="4838321"/>
            <a:ext cx="939623" cy="298570"/>
          </a:xfrm>
          <a:prstGeom prst="rect">
            <a:avLst/>
          </a:prstGeom>
        </p:spPr>
      </p:pic>
      <p:sp>
        <p:nvSpPr>
          <p:cNvPr id="43" name="四角形: 角を丸くする 42">
            <a:extLst>
              <a:ext uri="{FF2B5EF4-FFF2-40B4-BE49-F238E27FC236}">
                <a16:creationId xmlns:a16="http://schemas.microsoft.com/office/drawing/2014/main" id="{F8653F52-F07E-2F8F-56F3-488B31643454}"/>
              </a:ext>
            </a:extLst>
          </p:cNvPr>
          <p:cNvSpPr/>
          <p:nvPr/>
        </p:nvSpPr>
        <p:spPr bwMode="auto">
          <a:xfrm>
            <a:off x="504980" y="4689730"/>
            <a:ext cx="3996444" cy="949877"/>
          </a:xfrm>
          <a:prstGeom prst="roundRect">
            <a:avLst/>
          </a:prstGeom>
          <a:noFill/>
          <a:ln w="57150">
            <a:solidFill>
              <a:schemeClr val="bg1">
                <a:lumMod val="85000"/>
              </a:schemeClr>
            </a:solidFill>
            <a:prstDash val="soli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rtlCol="0" anchor="ctr">
            <a:noAutofit/>
          </a:bodyPr>
          <a:lstStyle/>
          <a:p>
            <a:pPr algn="just">
              <a:lnSpc>
                <a:spcPct val="140000"/>
              </a:lnSpc>
              <a:spcBef>
                <a:spcPct val="0"/>
              </a:spcBef>
              <a:spcAft>
                <a:spcPts val="600"/>
              </a:spcAft>
            </a:pPr>
            <a:endParaRPr kumimoji="1" lang="ja-JP" altLang="en-US" sz="1600">
              <a:solidFill>
                <a:srgbClr val="4D4D4D"/>
              </a:solidFill>
              <a:latin typeface="メイリオ" pitchFamily="50" charset="-128"/>
              <a:ea typeface="メイリオ" pitchFamily="50" charset="-128"/>
              <a:cs typeface="メイリオ" pitchFamily="50" charset="-128"/>
            </a:endParaRPr>
          </a:p>
        </p:txBody>
      </p:sp>
      <p:pic>
        <p:nvPicPr>
          <p:cNvPr id="44" name="図 43">
            <a:extLst>
              <a:ext uri="{FF2B5EF4-FFF2-40B4-BE49-F238E27FC236}">
                <a16:creationId xmlns:a16="http://schemas.microsoft.com/office/drawing/2014/main" id="{16A74B65-AE24-E427-9EC1-D1E6F6BEE3BA}"/>
              </a:ext>
            </a:extLst>
          </p:cNvPr>
          <p:cNvPicPr>
            <a:picLocks noChangeAspect="1"/>
          </p:cNvPicPr>
          <p:nvPr/>
        </p:nvPicPr>
        <p:blipFill>
          <a:blip r:embed="rId6"/>
          <a:stretch>
            <a:fillRect/>
          </a:stretch>
        </p:blipFill>
        <p:spPr>
          <a:xfrm>
            <a:off x="304325" y="2673835"/>
            <a:ext cx="4540557" cy="1720632"/>
          </a:xfrm>
          <a:prstGeom prst="rect">
            <a:avLst/>
          </a:prstGeom>
        </p:spPr>
      </p:pic>
      <p:sp>
        <p:nvSpPr>
          <p:cNvPr id="2" name="テキスト ボックス 1">
            <a:extLst>
              <a:ext uri="{FF2B5EF4-FFF2-40B4-BE49-F238E27FC236}">
                <a16:creationId xmlns:a16="http://schemas.microsoft.com/office/drawing/2014/main" id="{C3753E1B-A014-A998-9DB0-AB59262A789B}"/>
              </a:ext>
            </a:extLst>
          </p:cNvPr>
          <p:cNvSpPr txBox="1"/>
          <p:nvPr/>
        </p:nvSpPr>
        <p:spPr>
          <a:xfrm>
            <a:off x="2222775" y="4851844"/>
            <a:ext cx="1210589" cy="307777"/>
          </a:xfrm>
          <a:prstGeom prst="rect">
            <a:avLst/>
          </a:prstGeom>
        </p:spPr>
        <p:txBody>
          <a:bodyPr wrap="square" rtlCol="0" anchor="ctr">
            <a:spAutoFit/>
          </a:bodyPr>
          <a:lstStyle/>
          <a:p>
            <a:pPr marL="0" marR="0" indent="0" algn="ctr" defTabSz="914400" rtl="0" eaLnBrk="1" fontAlgn="auto" latinLnBrk="0" hangingPunct="1">
              <a:lnSpc>
                <a:spcPct val="100000"/>
              </a:lnSpc>
              <a:spcBef>
                <a:spcPts val="300"/>
              </a:spcBef>
              <a:spcAft>
                <a:spcPts val="0"/>
              </a:spcAft>
              <a:buClrTx/>
              <a:buSzTx/>
              <a:buFontTx/>
              <a:buNone/>
              <a:tabLst/>
            </a:pPr>
            <a:r>
              <a:rPr kumimoji="1" lang="ja-JP" altLang="en-US" sz="1400" b="1" i="0" u="none" strike="noStrike" kern="1200" cap="none" spc="0" normalizeH="0" baseline="0" noProof="0" dirty="0">
                <a:ln>
                  <a:noFill/>
                </a:ln>
                <a:solidFill>
                  <a:schemeClr val="accent2"/>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スタンバイ</a:t>
            </a:r>
          </a:p>
        </p:txBody>
      </p:sp>
      <p:sp>
        <p:nvSpPr>
          <p:cNvPr id="3" name="テキスト ボックス 2">
            <a:extLst>
              <a:ext uri="{FF2B5EF4-FFF2-40B4-BE49-F238E27FC236}">
                <a16:creationId xmlns:a16="http://schemas.microsoft.com/office/drawing/2014/main" id="{72746D69-0BFF-7A3E-84CC-7E83D0F9C3A3}"/>
              </a:ext>
            </a:extLst>
          </p:cNvPr>
          <p:cNvSpPr txBox="1"/>
          <p:nvPr/>
        </p:nvSpPr>
        <p:spPr>
          <a:xfrm>
            <a:off x="3265656" y="4851844"/>
            <a:ext cx="1261884" cy="307777"/>
          </a:xfrm>
          <a:prstGeom prst="rect">
            <a:avLst/>
          </a:prstGeom>
        </p:spPr>
        <p:txBody>
          <a:bodyPr wrap="none" rtlCol="0" anchor="ctr">
            <a:spAutoFit/>
          </a:bodyPr>
          <a:lstStyle/>
          <a:p>
            <a:pPr marL="0" marR="0" indent="0" algn="ctr" defTabSz="914400" rtl="0" eaLnBrk="1" fontAlgn="auto" latinLnBrk="0" hangingPunct="1">
              <a:lnSpc>
                <a:spcPct val="100000"/>
              </a:lnSpc>
              <a:spcBef>
                <a:spcPts val="300"/>
              </a:spcBef>
              <a:spcAft>
                <a:spcPts val="0"/>
              </a:spcAft>
              <a:buClrTx/>
              <a:buSzTx/>
              <a:buFontTx/>
              <a:buNone/>
              <a:tabLst/>
            </a:pPr>
            <a:r>
              <a:rPr kumimoji="1" lang="ja-JP" altLang="en-US" sz="1400" b="1" i="0" u="none" strike="noStrike" kern="1200" cap="none" spc="0" normalizeH="0" baseline="0" noProof="0" dirty="0">
                <a:ln>
                  <a:noFill/>
                </a:ln>
                <a:solidFill>
                  <a:schemeClr val="tx1">
                    <a:lumMod val="50000"/>
                  </a:schemeClr>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求人ボックス</a:t>
            </a:r>
          </a:p>
        </p:txBody>
      </p:sp>
      <p:sp>
        <p:nvSpPr>
          <p:cNvPr id="4" name="テキスト ボックス 3">
            <a:extLst>
              <a:ext uri="{FF2B5EF4-FFF2-40B4-BE49-F238E27FC236}">
                <a16:creationId xmlns:a16="http://schemas.microsoft.com/office/drawing/2014/main" id="{F4BFF9E8-DEE3-A1C5-DCA2-8107B8C1BE98}"/>
              </a:ext>
            </a:extLst>
          </p:cNvPr>
          <p:cNvSpPr txBox="1"/>
          <p:nvPr/>
        </p:nvSpPr>
        <p:spPr>
          <a:xfrm>
            <a:off x="1183092" y="5162048"/>
            <a:ext cx="1223733" cy="400110"/>
          </a:xfrm>
          <a:prstGeom prst="rect">
            <a:avLst/>
          </a:prstGeom>
        </p:spPr>
        <p:txBody>
          <a:bodyPr wrap="none" rtlCol="0" anchor="ctr">
            <a:spAutoFit/>
          </a:bodyPr>
          <a:lstStyle/>
          <a:p>
            <a:pPr marL="0" marR="0" indent="0" algn="ctr" defTabSz="914400" rtl="0" eaLnBrk="1" fontAlgn="auto" latinLnBrk="0" hangingPunct="1">
              <a:lnSpc>
                <a:spcPct val="100000"/>
              </a:lnSpc>
              <a:spcBef>
                <a:spcPts val="300"/>
              </a:spcBef>
              <a:spcAft>
                <a:spcPts val="0"/>
              </a:spcAft>
              <a:buClrTx/>
              <a:buSzTx/>
              <a:buFontTx/>
              <a:buNone/>
              <a:tabLst/>
            </a:pPr>
            <a:r>
              <a:rPr lang="en-US" altLang="ja-JP" sz="2000" b="1" dirty="0">
                <a:solidFill>
                  <a:srgbClr val="002060"/>
                </a:solidFill>
                <a:latin typeface="Segone UI"/>
                <a:cs typeface="メイリオ" pitchFamily="50" charset="-128"/>
              </a:rPr>
              <a:t>CareerJET</a:t>
            </a:r>
          </a:p>
        </p:txBody>
      </p:sp>
      <p:sp>
        <p:nvSpPr>
          <p:cNvPr id="5" name="四角形: 角を丸くする 4">
            <a:extLst>
              <a:ext uri="{FF2B5EF4-FFF2-40B4-BE49-F238E27FC236}">
                <a16:creationId xmlns:a16="http://schemas.microsoft.com/office/drawing/2014/main" id="{1F0F2D9B-EBEE-2EE8-90F7-28D8D7A32D3C}"/>
              </a:ext>
            </a:extLst>
          </p:cNvPr>
          <p:cNvSpPr/>
          <p:nvPr/>
        </p:nvSpPr>
        <p:spPr>
          <a:xfrm>
            <a:off x="3636041" y="1924741"/>
            <a:ext cx="1782997" cy="477054"/>
          </a:xfrm>
          <a:prstGeom prst="roundRect">
            <a:avLst>
              <a:gd name="adj" fmla="val 28647"/>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グラフィックス 5" descr="カーソル">
            <a:extLst>
              <a:ext uri="{FF2B5EF4-FFF2-40B4-BE49-F238E27FC236}">
                <a16:creationId xmlns:a16="http://schemas.microsoft.com/office/drawing/2014/main" id="{5C93332C-A3E8-63FC-A7C1-A2E830DF49FD}"/>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244860" y="2134099"/>
            <a:ext cx="432676" cy="432676"/>
          </a:xfrm>
          <a:prstGeom prst="rect">
            <a:avLst/>
          </a:prstGeom>
          <a:effectLst>
            <a:outerShdw blurRad="50800" dist="38100" dir="2700000" algn="tl" rotWithShape="0">
              <a:prstClr val="black">
                <a:alpha val="40000"/>
              </a:prstClr>
            </a:outerShdw>
          </a:effectLst>
        </p:spPr>
      </p:pic>
      <p:sp>
        <p:nvSpPr>
          <p:cNvPr id="7" name="テキスト ボックス 6">
            <a:hlinkClick r:id="rId9"/>
            <a:extLst>
              <a:ext uri="{FF2B5EF4-FFF2-40B4-BE49-F238E27FC236}">
                <a16:creationId xmlns:a16="http://schemas.microsoft.com/office/drawing/2014/main" id="{9873092A-419D-1B6C-4D85-DA24366171B3}"/>
              </a:ext>
            </a:extLst>
          </p:cNvPr>
          <p:cNvSpPr txBox="1"/>
          <p:nvPr/>
        </p:nvSpPr>
        <p:spPr>
          <a:xfrm>
            <a:off x="3906124" y="2052857"/>
            <a:ext cx="1261884" cy="276999"/>
          </a:xfrm>
          <a:prstGeom prst="rect">
            <a:avLst/>
          </a:prstGeom>
          <a:solidFill>
            <a:schemeClr val="accent2"/>
          </a:solidFill>
        </p:spPr>
        <p:txBody>
          <a:bodyPr wrap="none" rtlCol="0">
            <a:spAutoFit/>
          </a:bodyPr>
          <a:lstStyle/>
          <a:p>
            <a:pPr algn="ctr"/>
            <a:r>
              <a:rPr lang="ja-JP" altLang="en-US" sz="1200" b="1" dirty="0">
                <a:solidFill>
                  <a:schemeClr val="bg1"/>
                </a:solidFill>
              </a:rPr>
              <a:t>詳しくはこちら</a:t>
            </a:r>
            <a:endParaRPr lang="en-US" sz="1200" b="1" dirty="0">
              <a:solidFill>
                <a:schemeClr val="bg1"/>
              </a:solidFill>
            </a:endParaRPr>
          </a:p>
        </p:txBody>
      </p:sp>
    </p:spTree>
    <p:extLst>
      <p:ext uri="{BB962C8B-B14F-4D97-AF65-F5344CB8AC3E}">
        <p14:creationId xmlns:p14="http://schemas.microsoft.com/office/powerpoint/2010/main" val="16189572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テキスト ボックス 24"/>
          <p:cNvSpPr txBox="1"/>
          <p:nvPr/>
        </p:nvSpPr>
        <p:spPr>
          <a:xfrm>
            <a:off x="632520" y="286675"/>
            <a:ext cx="9000430" cy="307777"/>
          </a:xfrm>
          <a:prstGeom prst="rect">
            <a:avLst/>
          </a:prstGeom>
          <a:noFill/>
        </p:spPr>
        <p:txBody>
          <a:bodyPr wrap="square" rtlCol="0" anchor="ctr">
            <a:spAutoFit/>
          </a:bodyPr>
          <a:lstStyle/>
          <a:p>
            <a:r>
              <a:rPr lang="ja-JP" altLang="en-US" sz="1400">
                <a:latin typeface="+mn-ea"/>
                <a:cs typeface="メイリオ" pitchFamily="50" charset="-128"/>
              </a:rPr>
              <a:t>お問い合わせ</a:t>
            </a:r>
            <a:endParaRPr kumimoji="1" lang="ja-JP" altLang="en-US" sz="1400">
              <a:latin typeface="+mn-ea"/>
              <a:cs typeface="メイリオ" pitchFamily="50" charset="-128"/>
            </a:endParaRPr>
          </a:p>
        </p:txBody>
      </p:sp>
      <p:sp>
        <p:nvSpPr>
          <p:cNvPr id="9" name="スライド番号プレースホルダ 8"/>
          <p:cNvSpPr>
            <a:spLocks noGrp="1"/>
          </p:cNvSpPr>
          <p:nvPr>
            <p:ph type="sldNum" sz="quarter" idx="4"/>
          </p:nvPr>
        </p:nvSpPr>
        <p:spPr>
          <a:xfrm>
            <a:off x="7293260" y="224645"/>
            <a:ext cx="2311400" cy="365125"/>
          </a:xfrm>
        </p:spPr>
        <p:txBody>
          <a:bodyPr/>
          <a:lstStyle/>
          <a:p>
            <a:fld id="{742AB503-595C-4BF1-937B-F54428E080FD}" type="slidenum">
              <a:rPr kumimoji="1" lang="ja-JP" altLang="en-US" smtClean="0">
                <a:latin typeface="メイリオ" pitchFamily="50" charset="-128"/>
                <a:ea typeface="メイリオ" pitchFamily="50" charset="-128"/>
                <a:cs typeface="メイリオ" pitchFamily="50" charset="-128"/>
              </a:rPr>
              <a:pPr/>
              <a:t>20</a:t>
            </a:fld>
            <a:endParaRPr kumimoji="1" lang="ja-JP" altLang="en-US">
              <a:latin typeface="メイリオ" pitchFamily="50" charset="-128"/>
              <a:ea typeface="メイリオ" pitchFamily="50" charset="-128"/>
              <a:cs typeface="メイリオ" pitchFamily="50" charset="-128"/>
            </a:endParaRPr>
          </a:p>
        </p:txBody>
      </p:sp>
      <p:pic>
        <p:nvPicPr>
          <p:cNvPr id="54" name="Picture 2" descr="\\shizu01\Document\企画課\■営業企画\14.インバウンド\ヒトクル\02_フォーマット・ツール\ロゴ\ヒトクル_ロゴ.jpg"/>
          <p:cNvPicPr>
            <a:picLocks noChangeAspect="1" noChangeArrowheads="1"/>
          </p:cNvPicPr>
          <p:nvPr/>
        </p:nvPicPr>
        <p:blipFill>
          <a:blip r:embed="rId3"/>
          <a:srcRect/>
          <a:stretch>
            <a:fillRect/>
          </a:stretch>
        </p:blipFill>
        <p:spPr bwMode="auto">
          <a:xfrm>
            <a:off x="7221252" y="6373364"/>
            <a:ext cx="684076" cy="259992"/>
          </a:xfrm>
          <a:prstGeom prst="rect">
            <a:avLst/>
          </a:prstGeom>
          <a:noFill/>
        </p:spPr>
      </p:pic>
      <p:sp>
        <p:nvSpPr>
          <p:cNvPr id="7" name="正方形/長方形 6"/>
          <p:cNvSpPr/>
          <p:nvPr/>
        </p:nvSpPr>
        <p:spPr>
          <a:xfrm>
            <a:off x="632520" y="760929"/>
            <a:ext cx="8784976" cy="888705"/>
          </a:xfrm>
          <a:prstGeom prst="rect">
            <a:avLst/>
          </a:prstGeom>
        </p:spPr>
        <p:txBody>
          <a:bodyPr wrap="square">
            <a:spAutoFit/>
          </a:bodyPr>
          <a:lstStyle/>
          <a:p>
            <a:pPr marL="342900" indent="-342900" algn="ctr">
              <a:lnSpc>
                <a:spcPct val="150000"/>
              </a:lnSpc>
            </a:pPr>
            <a:r>
              <a:rPr lang="ja-JP" altLang="en-US" b="1" dirty="0">
                <a:latin typeface="+mn-ea"/>
                <a:cs typeface="メイリオ" pitchFamily="50" charset="-128"/>
              </a:rPr>
              <a:t>いかがでしょうか、貴社の採用活動にお役に立てれば幸いです。</a:t>
            </a:r>
            <a:endParaRPr lang="en-US" altLang="ja-JP" b="1" dirty="0">
              <a:latin typeface="+mn-ea"/>
              <a:cs typeface="メイリオ" pitchFamily="50" charset="-128"/>
            </a:endParaRPr>
          </a:p>
          <a:p>
            <a:pPr marL="342900" indent="-342900" algn="ctr">
              <a:lnSpc>
                <a:spcPct val="150000"/>
              </a:lnSpc>
            </a:pPr>
            <a:r>
              <a:rPr lang="ja-JP" altLang="en-US" b="1" dirty="0">
                <a:latin typeface="+mn-ea"/>
                <a:cs typeface="メイリオ" pitchFamily="50" charset="-128"/>
              </a:rPr>
              <a:t>採用に関する資料などのご希望は、お気軽にお問合せください。</a:t>
            </a:r>
            <a:endParaRPr lang="en-US" altLang="ja-JP" b="1" dirty="0">
              <a:latin typeface="+mn-ea"/>
              <a:cs typeface="メイリオ" pitchFamily="50" charset="-128"/>
            </a:endParaRPr>
          </a:p>
        </p:txBody>
      </p:sp>
      <p:pic>
        <p:nvPicPr>
          <p:cNvPr id="15" name="Picture 2" descr="「コールセンター」の画像検索結果&quot;">
            <a:extLst>
              <a:ext uri="{FF2B5EF4-FFF2-40B4-BE49-F238E27FC236}">
                <a16:creationId xmlns:a16="http://schemas.microsoft.com/office/drawing/2014/main" id="{A5384384-D9CA-4EE1-BB42-7F7D54DA27B2}"/>
              </a:ext>
            </a:extLst>
          </p:cNvPr>
          <p:cNvPicPr>
            <a:picLocks noChangeAspect="1" noChangeArrowheads="1"/>
          </p:cNvPicPr>
          <p:nvPr/>
        </p:nvPicPr>
        <p:blipFill rotWithShape="1">
          <a:blip r:embed="rId4" cstate="print">
            <a:extLst>
              <a:ext uri="{28A0092B-C50C-407E-A947-70E740481C1C}">
                <a14:useLocalDpi xmlns:a14="http://schemas.microsoft.com/office/drawing/2010/main"/>
              </a:ext>
            </a:extLst>
          </a:blip>
          <a:srcRect/>
          <a:stretch/>
        </p:blipFill>
        <p:spPr bwMode="auto">
          <a:xfrm>
            <a:off x="961863" y="2340238"/>
            <a:ext cx="3719824" cy="2816954"/>
          </a:xfrm>
          <a:prstGeom prst="rect">
            <a:avLst/>
          </a:prstGeom>
          <a:solidFill>
            <a:schemeClr val="bg1"/>
          </a:solidFill>
          <a:ln w="6350">
            <a:solidFill>
              <a:schemeClr val="bg1">
                <a:lumMod val="50000"/>
              </a:schemeClr>
            </a:solidFill>
            <a:prstDash val="solid"/>
          </a:ln>
          <a:effectLst>
            <a:outerShdw blurRad="50800" dist="38100" dir="2700000" algn="tl" rotWithShape="0">
              <a:prstClr val="black">
                <a:alpha val="40000"/>
              </a:prstClr>
            </a:outerShdw>
          </a:effectLst>
        </p:spPr>
      </p:pic>
      <p:sp>
        <p:nvSpPr>
          <p:cNvPr id="16" name="四角形: 角を丸くする 15">
            <a:extLst>
              <a:ext uri="{FF2B5EF4-FFF2-40B4-BE49-F238E27FC236}">
                <a16:creationId xmlns:a16="http://schemas.microsoft.com/office/drawing/2014/main" id="{59F3F5FA-D5A2-4806-A3B1-9DB80FB6C494}"/>
              </a:ext>
            </a:extLst>
          </p:cNvPr>
          <p:cNvSpPr/>
          <p:nvPr/>
        </p:nvSpPr>
        <p:spPr>
          <a:xfrm>
            <a:off x="4972197" y="2328348"/>
            <a:ext cx="4265279" cy="449309"/>
          </a:xfrm>
          <a:prstGeom prst="roundRect">
            <a:avLst/>
          </a:prstGeom>
          <a:solidFill>
            <a:srgbClr val="002060"/>
          </a:solidFill>
          <a:ln>
            <a:noFill/>
          </a:ln>
          <a:effectLst>
            <a:outerShdw blurRad="50800" dist="38100" dir="2700000" algn="tl" rotWithShape="0">
              <a:prstClr val="black">
                <a:alpha val="40000"/>
              </a:prstClr>
            </a:outerShdw>
          </a:effectLst>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kumimoji="1" lang="ja-JP" altLang="en-US" b="1">
                <a:latin typeface="Meiryo UI" panose="020B0604030504040204" pitchFamily="50" charset="-128"/>
                <a:ea typeface="Meiryo UI" panose="020B0604030504040204" pitchFamily="50" charset="-128"/>
              </a:rPr>
              <a:t>お問合せ先</a:t>
            </a:r>
          </a:p>
        </p:txBody>
      </p:sp>
      <p:sp>
        <p:nvSpPr>
          <p:cNvPr id="17" name="テキスト ボックス 16">
            <a:extLst>
              <a:ext uri="{FF2B5EF4-FFF2-40B4-BE49-F238E27FC236}">
                <a16:creationId xmlns:a16="http://schemas.microsoft.com/office/drawing/2014/main" id="{688A3AFB-683D-47DA-956D-843DFA757BFC}"/>
              </a:ext>
            </a:extLst>
          </p:cNvPr>
          <p:cNvSpPr txBox="1"/>
          <p:nvPr/>
        </p:nvSpPr>
        <p:spPr>
          <a:xfrm>
            <a:off x="4955722" y="2952484"/>
            <a:ext cx="4265280" cy="707886"/>
          </a:xfrm>
          <a:prstGeom prst="rect">
            <a:avLst/>
          </a:prstGeom>
          <a:noFill/>
        </p:spPr>
        <p:txBody>
          <a:bodyPr wrap="square" rtlCol="0">
            <a:spAutoFit/>
          </a:bodyPr>
          <a:lstStyle/>
          <a:p>
            <a:pPr algn="ctr"/>
            <a:r>
              <a:rPr kumimoji="1" lang="ja-JP" altLang="en-US" sz="2000" b="1">
                <a:latin typeface="Meiryo UI" panose="020B0604030504040204" pitchFamily="50" charset="-128"/>
                <a:ea typeface="Meiryo UI" panose="020B0604030504040204" pitchFamily="50" charset="-128"/>
              </a:rPr>
              <a:t>株式会社アルバイトタイムス</a:t>
            </a:r>
            <a:endParaRPr kumimoji="1" lang="en-US" altLang="ja-JP" sz="2000" b="1" dirty="0">
              <a:latin typeface="Meiryo UI" panose="020B0604030504040204" pitchFamily="50" charset="-128"/>
              <a:ea typeface="Meiryo UI" panose="020B0604030504040204" pitchFamily="50" charset="-128"/>
            </a:endParaRPr>
          </a:p>
          <a:p>
            <a:pPr algn="ctr"/>
            <a:r>
              <a:rPr lang="ja-JP" altLang="en-US" sz="2000" b="1">
                <a:latin typeface="Meiryo UI" panose="020B0604030504040204" pitchFamily="50" charset="-128"/>
                <a:ea typeface="Meiryo UI" panose="020B0604030504040204" pitchFamily="50" charset="-128"/>
              </a:rPr>
              <a:t>採用サポートチーム</a:t>
            </a:r>
            <a:r>
              <a:rPr lang="ja-JP" altLang="en-US" b="1">
                <a:latin typeface="Meiryo UI" panose="020B0604030504040204" pitchFamily="50" charset="-128"/>
                <a:ea typeface="Meiryo UI" panose="020B0604030504040204" pitchFamily="50" charset="-128"/>
              </a:rPr>
              <a:t>（ご相談窓口）</a:t>
            </a:r>
            <a:endParaRPr kumimoji="1" lang="ja-JP" altLang="en-US" b="1">
              <a:latin typeface="Meiryo UI" panose="020B0604030504040204" pitchFamily="50" charset="-128"/>
              <a:ea typeface="Meiryo UI" panose="020B0604030504040204" pitchFamily="50" charset="-128"/>
            </a:endParaRPr>
          </a:p>
        </p:txBody>
      </p:sp>
      <p:sp>
        <p:nvSpPr>
          <p:cNvPr id="18" name="テキスト ボックス 17">
            <a:extLst>
              <a:ext uri="{FF2B5EF4-FFF2-40B4-BE49-F238E27FC236}">
                <a16:creationId xmlns:a16="http://schemas.microsoft.com/office/drawing/2014/main" id="{31200DF2-0AE7-4904-86E6-69FD61EB0B5A}"/>
              </a:ext>
            </a:extLst>
          </p:cNvPr>
          <p:cNvSpPr txBox="1"/>
          <p:nvPr/>
        </p:nvSpPr>
        <p:spPr>
          <a:xfrm>
            <a:off x="5534130" y="3654821"/>
            <a:ext cx="2631344" cy="477054"/>
          </a:xfrm>
          <a:prstGeom prst="rect">
            <a:avLst/>
          </a:prstGeom>
          <a:noFill/>
        </p:spPr>
        <p:txBody>
          <a:bodyPr wrap="square" rtlCol="0">
            <a:spAutoFit/>
          </a:bodyPr>
          <a:lstStyle/>
          <a:p>
            <a:pPr algn="ctr"/>
            <a:r>
              <a:rPr kumimoji="1" lang="en-US" altLang="ja-JP" sz="2500" dirty="0">
                <a:solidFill>
                  <a:srgbClr val="FB7D6C"/>
                </a:solidFill>
                <a:latin typeface="Meiryo UI" panose="020B0604030504040204" pitchFamily="50" charset="-128"/>
                <a:ea typeface="Meiryo UI" panose="020B0604030504040204" pitchFamily="50" charset="-128"/>
              </a:rPr>
              <a:t>0120-990-375</a:t>
            </a:r>
            <a:endParaRPr kumimoji="1" lang="ja-JP" altLang="en-US" sz="2500">
              <a:solidFill>
                <a:srgbClr val="FB7D6C"/>
              </a:solidFill>
              <a:latin typeface="Meiryo UI" panose="020B0604030504040204" pitchFamily="50" charset="-128"/>
              <a:ea typeface="Meiryo UI" panose="020B0604030504040204" pitchFamily="50" charset="-128"/>
            </a:endParaRPr>
          </a:p>
        </p:txBody>
      </p:sp>
      <p:sp>
        <p:nvSpPr>
          <p:cNvPr id="19" name="テキスト ボックス 18">
            <a:extLst>
              <a:ext uri="{FF2B5EF4-FFF2-40B4-BE49-F238E27FC236}">
                <a16:creationId xmlns:a16="http://schemas.microsoft.com/office/drawing/2014/main" id="{35A6414C-CDC4-4B9B-A8FB-E45A1BA4B8FE}"/>
              </a:ext>
            </a:extLst>
          </p:cNvPr>
          <p:cNvSpPr txBox="1"/>
          <p:nvPr/>
        </p:nvSpPr>
        <p:spPr>
          <a:xfrm>
            <a:off x="8062656" y="3670210"/>
            <a:ext cx="1064715" cy="430887"/>
          </a:xfrm>
          <a:prstGeom prst="rect">
            <a:avLst/>
          </a:prstGeom>
          <a:noFill/>
        </p:spPr>
        <p:txBody>
          <a:bodyPr wrap="none" rtlCol="0">
            <a:spAutoFit/>
          </a:bodyPr>
          <a:lstStyle/>
          <a:p>
            <a:pPr algn="ctr"/>
            <a:r>
              <a:rPr kumimoji="1" lang="ja-JP" altLang="en-US" sz="1100">
                <a:solidFill>
                  <a:schemeClr val="tx1">
                    <a:lumMod val="75000"/>
                    <a:lumOff val="25000"/>
                  </a:schemeClr>
                </a:solidFill>
                <a:latin typeface="Meiryo UI" panose="020B0604030504040204" pitchFamily="50" charset="-128"/>
                <a:ea typeface="Meiryo UI" panose="020B0604030504040204" pitchFamily="50" charset="-128"/>
              </a:rPr>
              <a:t>平日</a:t>
            </a:r>
            <a:endParaRPr lang="en-US" altLang="ja-JP" sz="1100" dirty="0">
              <a:solidFill>
                <a:schemeClr val="tx1">
                  <a:lumMod val="75000"/>
                  <a:lumOff val="25000"/>
                </a:schemeClr>
              </a:solidFill>
              <a:latin typeface="Meiryo UI" panose="020B0604030504040204" pitchFamily="50" charset="-128"/>
              <a:ea typeface="Meiryo UI" panose="020B0604030504040204" pitchFamily="50" charset="-128"/>
            </a:endParaRPr>
          </a:p>
          <a:p>
            <a:pPr algn="ctr"/>
            <a:r>
              <a:rPr kumimoji="1" lang="en-US" altLang="ja-JP" sz="1100" dirty="0">
                <a:solidFill>
                  <a:schemeClr val="tx1">
                    <a:lumMod val="75000"/>
                    <a:lumOff val="25000"/>
                  </a:schemeClr>
                </a:solidFill>
                <a:latin typeface="Meiryo UI" panose="020B0604030504040204" pitchFamily="50" charset="-128"/>
                <a:ea typeface="Meiryo UI" panose="020B0604030504040204" pitchFamily="50" charset="-128"/>
              </a:rPr>
              <a:t>9:00</a:t>
            </a:r>
            <a:r>
              <a:rPr kumimoji="1" lang="ja-JP" altLang="en-US" sz="1100">
                <a:solidFill>
                  <a:schemeClr val="tx1">
                    <a:lumMod val="75000"/>
                    <a:lumOff val="25000"/>
                  </a:schemeClr>
                </a:solidFill>
                <a:latin typeface="Meiryo UI" panose="020B0604030504040204" pitchFamily="50" charset="-128"/>
                <a:ea typeface="Meiryo UI" panose="020B0604030504040204" pitchFamily="50" charset="-128"/>
              </a:rPr>
              <a:t>～</a:t>
            </a:r>
            <a:r>
              <a:rPr kumimoji="1" lang="en-US" altLang="ja-JP" sz="1100" dirty="0">
                <a:solidFill>
                  <a:schemeClr val="tx1">
                    <a:lumMod val="75000"/>
                    <a:lumOff val="25000"/>
                  </a:schemeClr>
                </a:solidFill>
                <a:latin typeface="Meiryo UI" panose="020B0604030504040204" pitchFamily="50" charset="-128"/>
                <a:ea typeface="Meiryo UI" panose="020B0604030504040204" pitchFamily="50" charset="-128"/>
              </a:rPr>
              <a:t>18:00</a:t>
            </a:r>
          </a:p>
        </p:txBody>
      </p:sp>
      <p:pic>
        <p:nvPicPr>
          <p:cNvPr id="20" name="グラフィックス 19" descr="封筒">
            <a:extLst>
              <a:ext uri="{FF2B5EF4-FFF2-40B4-BE49-F238E27FC236}">
                <a16:creationId xmlns:a16="http://schemas.microsoft.com/office/drawing/2014/main" id="{C19B5529-A0E5-4F54-BBEC-64E9965AB59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278243" y="4211088"/>
            <a:ext cx="415982" cy="415982"/>
          </a:xfrm>
          <a:prstGeom prst="rect">
            <a:avLst/>
          </a:prstGeom>
        </p:spPr>
      </p:pic>
      <p:sp>
        <p:nvSpPr>
          <p:cNvPr id="21" name="テキスト ボックス 20">
            <a:extLst>
              <a:ext uri="{FF2B5EF4-FFF2-40B4-BE49-F238E27FC236}">
                <a16:creationId xmlns:a16="http://schemas.microsoft.com/office/drawing/2014/main" id="{35F95AE0-BDC3-4E1E-A215-53A8C6B43722}"/>
              </a:ext>
            </a:extLst>
          </p:cNvPr>
          <p:cNvSpPr txBox="1"/>
          <p:nvPr/>
        </p:nvSpPr>
        <p:spPr>
          <a:xfrm>
            <a:off x="5815186" y="4288516"/>
            <a:ext cx="3218638" cy="338554"/>
          </a:xfrm>
          <a:prstGeom prst="rect">
            <a:avLst/>
          </a:prstGeom>
          <a:noFill/>
        </p:spPr>
        <p:txBody>
          <a:bodyPr wrap="none" rtlCol="0">
            <a:spAutoFit/>
          </a:bodyPr>
          <a:lstStyle/>
          <a:p>
            <a:r>
              <a:rPr kumimoji="1" lang="en-US" altLang="ja-JP" sz="1600" b="1" dirty="0">
                <a:latin typeface="Meiryo UI" panose="020B0604030504040204" pitchFamily="50" charset="-128"/>
                <a:ea typeface="Meiryo UI" panose="020B0604030504040204" pitchFamily="50" charset="-128"/>
              </a:rPr>
              <a:t>saiyo-support@atimes.co.jp</a:t>
            </a:r>
          </a:p>
        </p:txBody>
      </p:sp>
      <p:sp>
        <p:nvSpPr>
          <p:cNvPr id="22" name="テキスト ボックス 21">
            <a:extLst>
              <a:ext uri="{FF2B5EF4-FFF2-40B4-BE49-F238E27FC236}">
                <a16:creationId xmlns:a16="http://schemas.microsoft.com/office/drawing/2014/main" id="{69FA366A-0CFA-4B06-8CAA-DD7C087F5823}"/>
              </a:ext>
            </a:extLst>
          </p:cNvPr>
          <p:cNvSpPr txBox="1"/>
          <p:nvPr/>
        </p:nvSpPr>
        <p:spPr>
          <a:xfrm>
            <a:off x="5040654" y="4772700"/>
            <a:ext cx="1281120" cy="307777"/>
          </a:xfrm>
          <a:prstGeom prst="rect">
            <a:avLst/>
          </a:prstGeom>
          <a:noFill/>
        </p:spPr>
        <p:txBody>
          <a:bodyPr wrap="none" rtlCol="0">
            <a:spAutoFit/>
          </a:bodyPr>
          <a:lstStyle/>
          <a:p>
            <a:r>
              <a:rPr kumimoji="1" lang="en-US" altLang="ja-JP" sz="1400" dirty="0">
                <a:latin typeface="Meiryo UI" panose="020B0604030504040204" pitchFamily="50" charset="-128"/>
                <a:ea typeface="Meiryo UI" panose="020B0604030504040204" pitchFamily="50" charset="-128"/>
              </a:rPr>
              <a:t>WEB</a:t>
            </a:r>
            <a:r>
              <a:rPr kumimoji="1" lang="ja-JP" altLang="en-US" sz="1400">
                <a:latin typeface="Meiryo UI" panose="020B0604030504040204" pitchFamily="50" charset="-128"/>
                <a:ea typeface="Meiryo UI" panose="020B0604030504040204" pitchFamily="50" charset="-128"/>
              </a:rPr>
              <a:t>フォームは</a:t>
            </a:r>
          </a:p>
        </p:txBody>
      </p:sp>
      <p:sp>
        <p:nvSpPr>
          <p:cNvPr id="23" name="四角形: 角を丸くする 22">
            <a:hlinkClick r:id="rId7"/>
            <a:extLst>
              <a:ext uri="{FF2B5EF4-FFF2-40B4-BE49-F238E27FC236}">
                <a16:creationId xmlns:a16="http://schemas.microsoft.com/office/drawing/2014/main" id="{BC9A23BD-78BB-4C6E-8D3B-ED58AACEB598}"/>
              </a:ext>
            </a:extLst>
          </p:cNvPr>
          <p:cNvSpPr/>
          <p:nvPr/>
        </p:nvSpPr>
        <p:spPr bwMode="auto">
          <a:xfrm>
            <a:off x="6430779" y="4766316"/>
            <a:ext cx="2806696" cy="338554"/>
          </a:xfrm>
          <a:prstGeom prst="roundRect">
            <a:avLst/>
          </a:prstGeom>
          <a:solidFill>
            <a:srgbClr val="002060"/>
          </a:solidFill>
          <a:ln w="9525">
            <a:noFill/>
            <a:prstDash val="solid"/>
          </a:ln>
          <a:effectLst>
            <a:outerShdw blurRad="50800" dist="38100" dir="2700000" algn="tl" rotWithShape="0">
              <a:prstClr val="black">
                <a:alpha val="40000"/>
              </a:prstClr>
            </a:outerShdw>
          </a:effectLst>
        </p:spPr>
        <p:txBody>
          <a:bodyPr lIns="0" tIns="0" rIns="0" bIns="0" rtlCol="0" anchor="t">
            <a:noAutofit/>
          </a:bodyPr>
          <a:lstStyle/>
          <a:p>
            <a:pPr algn="ctr">
              <a:lnSpc>
                <a:spcPct val="140000"/>
              </a:lnSpc>
              <a:spcBef>
                <a:spcPct val="0"/>
              </a:spcBef>
              <a:spcAft>
                <a:spcPts val="600"/>
              </a:spcAft>
            </a:pPr>
            <a:r>
              <a:rPr kumimoji="1" lang="ja-JP" altLang="en-US" sz="1400" b="1">
                <a:solidFill>
                  <a:schemeClr val="bg1"/>
                </a:solidFill>
                <a:latin typeface="Meiryo UI" panose="020B0604030504040204" pitchFamily="50" charset="-128"/>
                <a:ea typeface="Meiryo UI" panose="020B0604030504040204" pitchFamily="50" charset="-128"/>
                <a:cs typeface="メイリオ" pitchFamily="50" charset="-128"/>
              </a:rPr>
              <a:t>こちらをクリック</a:t>
            </a:r>
          </a:p>
        </p:txBody>
      </p:sp>
    </p:spTree>
    <p:extLst>
      <p:ext uri="{BB962C8B-B14F-4D97-AF65-F5344CB8AC3E}">
        <p14:creationId xmlns:p14="http://schemas.microsoft.com/office/powerpoint/2010/main" val="9644109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descr="グラフ&#10;&#10;自動的に生成された説明">
            <a:extLst>
              <a:ext uri="{FF2B5EF4-FFF2-40B4-BE49-F238E27FC236}">
                <a16:creationId xmlns:a16="http://schemas.microsoft.com/office/drawing/2014/main" id="{3F87C5D1-A292-3795-C831-D9DDE0E20C59}"/>
              </a:ext>
            </a:extLst>
          </p:cNvPr>
          <p:cNvPicPr>
            <a:picLocks noChangeAspect="1"/>
          </p:cNvPicPr>
          <p:nvPr/>
        </p:nvPicPr>
        <p:blipFill rotWithShape="1">
          <a:blip r:embed="rId3"/>
          <a:srcRect l="160" t="866" r="701" b="2154"/>
          <a:stretch/>
        </p:blipFill>
        <p:spPr>
          <a:xfrm>
            <a:off x="603528" y="2059649"/>
            <a:ext cx="8698943" cy="3956889"/>
          </a:xfrm>
          <a:prstGeom prst="rect">
            <a:avLst/>
          </a:prstGeom>
        </p:spPr>
      </p:pic>
      <p:sp>
        <p:nvSpPr>
          <p:cNvPr id="9" name="スライド番号プレースホルダ 8"/>
          <p:cNvSpPr>
            <a:spLocks noGrp="1"/>
          </p:cNvSpPr>
          <p:nvPr>
            <p:ph type="sldNum" sz="quarter" idx="4"/>
          </p:nvPr>
        </p:nvSpPr>
        <p:spPr>
          <a:xfrm>
            <a:off x="7293260" y="224645"/>
            <a:ext cx="2311400" cy="365125"/>
          </a:xfrm>
        </p:spPr>
        <p:txBody>
          <a:bodyPr/>
          <a:lstStyle/>
          <a:p>
            <a:fld id="{742AB503-595C-4BF1-937B-F54428E080FD}" type="slidenum">
              <a:rPr kumimoji="1" lang="ja-JP" altLang="en-US" smtClean="0">
                <a:latin typeface="メイリオ" pitchFamily="50" charset="-128"/>
                <a:ea typeface="メイリオ" pitchFamily="50" charset="-128"/>
                <a:cs typeface="メイリオ" pitchFamily="50" charset="-128"/>
              </a:rPr>
              <a:pPr/>
              <a:t>2</a:t>
            </a:fld>
            <a:endParaRPr kumimoji="1" lang="ja-JP" altLang="en-US">
              <a:latin typeface="メイリオ" pitchFamily="50" charset="-128"/>
              <a:ea typeface="メイリオ" pitchFamily="50" charset="-128"/>
              <a:cs typeface="メイリオ" pitchFamily="50" charset="-128"/>
            </a:endParaRPr>
          </a:p>
        </p:txBody>
      </p:sp>
      <p:pic>
        <p:nvPicPr>
          <p:cNvPr id="64" name="Picture 2" descr="\\shizu01\Document\企画課\■営業企画\14.インバウンド\ヒトクル\02_フォーマット・ツール\ロゴ\ヒトクル_ロゴ.jpg"/>
          <p:cNvPicPr>
            <a:picLocks noChangeAspect="1" noChangeArrowheads="1"/>
          </p:cNvPicPr>
          <p:nvPr/>
        </p:nvPicPr>
        <p:blipFill>
          <a:blip r:embed="rId4"/>
          <a:srcRect/>
          <a:stretch>
            <a:fillRect/>
          </a:stretch>
        </p:blipFill>
        <p:spPr bwMode="auto">
          <a:xfrm>
            <a:off x="7221252" y="6373364"/>
            <a:ext cx="684076" cy="259992"/>
          </a:xfrm>
          <a:prstGeom prst="rect">
            <a:avLst/>
          </a:prstGeom>
          <a:noFill/>
        </p:spPr>
      </p:pic>
      <p:sp>
        <p:nvSpPr>
          <p:cNvPr id="25" name="テキスト ボックス 24"/>
          <p:cNvSpPr txBox="1"/>
          <p:nvPr/>
        </p:nvSpPr>
        <p:spPr>
          <a:xfrm>
            <a:off x="632520" y="286675"/>
            <a:ext cx="9000430" cy="307777"/>
          </a:xfrm>
          <a:prstGeom prst="rect">
            <a:avLst/>
          </a:prstGeom>
          <a:noFill/>
        </p:spPr>
        <p:txBody>
          <a:bodyPr wrap="square" rtlCol="0" anchor="ctr">
            <a:spAutoFit/>
          </a:bodyPr>
          <a:lstStyle/>
          <a:p>
            <a:r>
              <a:rPr lang="ja-JP" altLang="en-US" sz="1400" dirty="0">
                <a:latin typeface="+mn-ea"/>
                <a:cs typeface="メイリオ" pitchFamily="50" charset="-128"/>
              </a:rPr>
              <a:t>１．販売スタッフの有効求人倍率</a:t>
            </a:r>
          </a:p>
        </p:txBody>
      </p:sp>
      <p:sp>
        <p:nvSpPr>
          <p:cNvPr id="12" name="正方形/長方形 11">
            <a:extLst>
              <a:ext uri="{FF2B5EF4-FFF2-40B4-BE49-F238E27FC236}">
                <a16:creationId xmlns:a16="http://schemas.microsoft.com/office/drawing/2014/main" id="{84856BD8-CAFE-42BF-87A4-4677FCCF5AA8}"/>
              </a:ext>
            </a:extLst>
          </p:cNvPr>
          <p:cNvSpPr/>
          <p:nvPr/>
        </p:nvSpPr>
        <p:spPr>
          <a:xfrm>
            <a:off x="560512" y="657076"/>
            <a:ext cx="8784976" cy="600164"/>
          </a:xfrm>
          <a:prstGeom prst="rect">
            <a:avLst/>
          </a:prstGeom>
        </p:spPr>
        <p:txBody>
          <a:bodyPr wrap="square">
            <a:spAutoFit/>
          </a:bodyPr>
          <a:lstStyle/>
          <a:p>
            <a:pPr marL="342900" indent="-342900" algn="ctr">
              <a:lnSpc>
                <a:spcPct val="150000"/>
              </a:lnSpc>
            </a:pPr>
            <a:r>
              <a:rPr lang="ja-JP" altLang="en-US" sz="2400" b="1" dirty="0">
                <a:latin typeface="+mn-ea"/>
              </a:rPr>
              <a:t>販売スタッフは採用が難しい職種</a:t>
            </a:r>
            <a:endParaRPr lang="en-US" altLang="ja-JP" sz="2400" b="1" dirty="0">
              <a:latin typeface="+mn-ea"/>
            </a:endParaRPr>
          </a:p>
        </p:txBody>
      </p:sp>
      <p:sp>
        <p:nvSpPr>
          <p:cNvPr id="13" name="正方形/長方形 12">
            <a:extLst>
              <a:ext uri="{FF2B5EF4-FFF2-40B4-BE49-F238E27FC236}">
                <a16:creationId xmlns:a16="http://schemas.microsoft.com/office/drawing/2014/main" id="{54523D1A-C600-4699-AB3F-4BCA62C68B13}"/>
              </a:ext>
            </a:extLst>
          </p:cNvPr>
          <p:cNvSpPr/>
          <p:nvPr/>
        </p:nvSpPr>
        <p:spPr>
          <a:xfrm>
            <a:off x="307108" y="1256707"/>
            <a:ext cx="9291782" cy="711733"/>
          </a:xfrm>
          <a:prstGeom prst="rect">
            <a:avLst/>
          </a:prstGeom>
          <a:noFill/>
        </p:spPr>
        <p:txBody>
          <a:bodyPr wrap="square">
            <a:spAutoFit/>
          </a:bodyPr>
          <a:lstStyle/>
          <a:p>
            <a:pPr marL="342900" indent="-342900" algn="ctr">
              <a:lnSpc>
                <a:spcPct val="150000"/>
              </a:lnSpc>
            </a:pPr>
            <a:r>
              <a:rPr lang="ja-JP" altLang="en-US" sz="1400" dirty="0">
                <a:latin typeface="+mn-ea"/>
                <a:cs typeface="メイリオ" pitchFamily="50" charset="-128"/>
              </a:rPr>
              <a:t>コロナ禍で有効求人倍率が低下していましたが、</a:t>
            </a:r>
            <a:r>
              <a:rPr lang="en-US" altLang="ja-JP" sz="1400" dirty="0">
                <a:latin typeface="+mn-ea"/>
                <a:cs typeface="メイリオ" pitchFamily="50" charset="-128"/>
              </a:rPr>
              <a:t>2021</a:t>
            </a:r>
            <a:r>
              <a:rPr lang="ja-JP" altLang="en-US" sz="1400" dirty="0">
                <a:latin typeface="+mn-ea"/>
                <a:cs typeface="メイリオ" pitchFamily="50" charset="-128"/>
              </a:rPr>
              <a:t>年の冬頃から少しずつ上昇し、</a:t>
            </a:r>
            <a:r>
              <a:rPr lang="en-US" altLang="ja-JP" sz="1400" dirty="0">
                <a:latin typeface="+mn-ea"/>
                <a:cs typeface="メイリオ" pitchFamily="50" charset="-128"/>
              </a:rPr>
              <a:t>2022</a:t>
            </a:r>
            <a:r>
              <a:rPr lang="ja-JP" altLang="en-US" sz="1400" dirty="0">
                <a:latin typeface="+mn-ea"/>
                <a:cs typeface="メイリオ" pitchFamily="50" charset="-128"/>
              </a:rPr>
              <a:t>年</a:t>
            </a:r>
            <a:r>
              <a:rPr lang="en-US" altLang="ja-JP" sz="1400" dirty="0">
                <a:latin typeface="+mn-ea"/>
                <a:cs typeface="メイリオ" pitchFamily="50" charset="-128"/>
              </a:rPr>
              <a:t>6</a:t>
            </a:r>
            <a:r>
              <a:rPr lang="ja-JP" altLang="en-US" sz="1400" dirty="0">
                <a:latin typeface="+mn-ea"/>
                <a:cs typeface="メイリオ" pitchFamily="50" charset="-128"/>
              </a:rPr>
              <a:t>月には</a:t>
            </a:r>
            <a:endParaRPr lang="en-US" altLang="ja-JP" sz="1400" dirty="0">
              <a:latin typeface="+mn-ea"/>
              <a:cs typeface="メイリオ" pitchFamily="50" charset="-128"/>
            </a:endParaRPr>
          </a:p>
          <a:p>
            <a:pPr marL="342900" indent="-342900" algn="ctr">
              <a:lnSpc>
                <a:spcPct val="150000"/>
              </a:lnSpc>
            </a:pPr>
            <a:r>
              <a:rPr lang="en-US" altLang="ja-JP" sz="1400" dirty="0">
                <a:latin typeface="+mn-ea"/>
                <a:cs typeface="メイリオ" pitchFamily="50" charset="-128"/>
              </a:rPr>
              <a:t>1.74</a:t>
            </a:r>
            <a:r>
              <a:rPr lang="ja-JP" altLang="en-US" sz="1400" dirty="0">
                <a:latin typeface="+mn-ea"/>
                <a:cs typeface="メイリオ" pitchFamily="50" charset="-128"/>
              </a:rPr>
              <a:t>倍とコロナ禍前の数字に徐々に近づいてきています。販売スタッフ募集は採用が難しい職種といえるでしょう。</a:t>
            </a:r>
            <a:endParaRPr lang="en-US" altLang="ja-JP" sz="1400" dirty="0">
              <a:latin typeface="+mn-ea"/>
              <a:cs typeface="メイリオ" pitchFamily="50" charset="-128"/>
            </a:endParaRPr>
          </a:p>
        </p:txBody>
      </p:sp>
      <p:sp>
        <p:nvSpPr>
          <p:cNvPr id="17" name="テキスト ボックス 16">
            <a:extLst>
              <a:ext uri="{FF2B5EF4-FFF2-40B4-BE49-F238E27FC236}">
                <a16:creationId xmlns:a16="http://schemas.microsoft.com/office/drawing/2014/main" id="{17FA62C2-440D-4486-A5B8-2D34DE2BF85C}"/>
              </a:ext>
            </a:extLst>
          </p:cNvPr>
          <p:cNvSpPr txBox="1"/>
          <p:nvPr/>
        </p:nvSpPr>
        <p:spPr>
          <a:xfrm>
            <a:off x="3220351" y="6051856"/>
            <a:ext cx="6186616" cy="230832"/>
          </a:xfrm>
          <a:prstGeom prst="rect">
            <a:avLst/>
          </a:prstGeom>
          <a:noFill/>
        </p:spPr>
        <p:txBody>
          <a:bodyPr wrap="square" rtlCol="0">
            <a:spAutoFit/>
          </a:bodyPr>
          <a:lstStyle/>
          <a:p>
            <a:pPr algn="r"/>
            <a:r>
              <a:rPr kumimoji="1" lang="en-US" altLang="zh-TW" sz="900" dirty="0">
                <a:latin typeface="メイリオ" panose="020B0604030504040204" pitchFamily="50" charset="-128"/>
                <a:ea typeface="メイリオ" panose="020B0604030504040204" pitchFamily="50" charset="-128"/>
              </a:rPr>
              <a:t>※</a:t>
            </a:r>
            <a:r>
              <a:rPr kumimoji="1" lang="zh-TW" altLang="en-US" sz="900" dirty="0">
                <a:latin typeface="メイリオ" panose="020B0604030504040204" pitchFamily="50" charset="-128"/>
                <a:ea typeface="メイリオ" panose="020B0604030504040204" pitchFamily="50" charset="-128"/>
              </a:rPr>
              <a:t>厚生労働省　一般職業紹介状況</a:t>
            </a:r>
            <a:r>
              <a:rPr kumimoji="1" lang="en-US" altLang="zh-TW" sz="900" dirty="0">
                <a:latin typeface="メイリオ" panose="020B0604030504040204" pitchFamily="50" charset="-128"/>
                <a:ea typeface="メイリオ" panose="020B0604030504040204" pitchFamily="50" charset="-128"/>
              </a:rPr>
              <a:t>(</a:t>
            </a:r>
            <a:r>
              <a:rPr kumimoji="1" lang="zh-TW" altLang="en-US" sz="900" dirty="0">
                <a:latin typeface="メイリオ" panose="020B0604030504040204" pitchFamily="50" charset="-128"/>
                <a:ea typeface="メイリオ" panose="020B0604030504040204" pitchFamily="50" charset="-128"/>
              </a:rPr>
              <a:t>令和</a:t>
            </a:r>
            <a:r>
              <a:rPr kumimoji="1" lang="en-US" altLang="zh-TW" sz="900" dirty="0">
                <a:latin typeface="メイリオ" panose="020B0604030504040204" pitchFamily="50" charset="-128"/>
                <a:ea typeface="メイリオ" panose="020B0604030504040204" pitchFamily="50" charset="-128"/>
              </a:rPr>
              <a:t>4</a:t>
            </a:r>
            <a:r>
              <a:rPr kumimoji="1" lang="zh-TW" altLang="en-US" sz="900" dirty="0">
                <a:latin typeface="メイリオ" panose="020B0604030504040204" pitchFamily="50" charset="-128"/>
                <a:ea typeface="メイリオ" panose="020B0604030504040204" pitchFamily="50" charset="-128"/>
              </a:rPr>
              <a:t>年</a:t>
            </a:r>
            <a:r>
              <a:rPr lang="en-US" altLang="ja-JP" sz="900" dirty="0">
                <a:latin typeface="メイリオ" panose="020B0604030504040204" pitchFamily="50" charset="-128"/>
                <a:ea typeface="メイリオ" panose="020B0604030504040204" pitchFamily="50" charset="-128"/>
              </a:rPr>
              <a:t>6</a:t>
            </a:r>
            <a:r>
              <a:rPr kumimoji="1" lang="zh-TW" altLang="en-US" sz="900" dirty="0">
                <a:latin typeface="メイリオ" panose="020B0604030504040204" pitchFamily="50" charset="-128"/>
                <a:ea typeface="メイリオ" panose="020B0604030504040204" pitchFamily="50" charset="-128"/>
              </a:rPr>
              <a:t>月分</a:t>
            </a:r>
            <a:r>
              <a:rPr kumimoji="1" lang="en-US" altLang="zh-TW" sz="900" dirty="0">
                <a:latin typeface="メイリオ" panose="020B0604030504040204" pitchFamily="50" charset="-128"/>
                <a:ea typeface="メイリオ" panose="020B0604030504040204" pitchFamily="50" charset="-128"/>
              </a:rPr>
              <a:t>)</a:t>
            </a:r>
            <a:endParaRPr kumimoji="1" lang="ja-JP" altLang="en-US" sz="9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0906626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スライド番号プレースホルダ 8"/>
          <p:cNvSpPr>
            <a:spLocks noGrp="1"/>
          </p:cNvSpPr>
          <p:nvPr>
            <p:ph type="sldNum" sz="quarter" idx="4"/>
          </p:nvPr>
        </p:nvSpPr>
        <p:spPr>
          <a:xfrm>
            <a:off x="7293260" y="224645"/>
            <a:ext cx="2311400" cy="365125"/>
          </a:xfrm>
        </p:spPr>
        <p:txBody>
          <a:bodyPr/>
          <a:lstStyle/>
          <a:p>
            <a:fld id="{742AB503-595C-4BF1-937B-F54428E080FD}" type="slidenum">
              <a:rPr kumimoji="1" lang="ja-JP" altLang="en-US" smtClean="0">
                <a:latin typeface="メイリオ" pitchFamily="50" charset="-128"/>
                <a:ea typeface="メイリオ" pitchFamily="50" charset="-128"/>
                <a:cs typeface="メイリオ" pitchFamily="50" charset="-128"/>
              </a:rPr>
              <a:pPr/>
              <a:t>3</a:t>
            </a:fld>
            <a:endParaRPr kumimoji="1" lang="ja-JP" altLang="en-US">
              <a:latin typeface="メイリオ" pitchFamily="50" charset="-128"/>
              <a:ea typeface="メイリオ" pitchFamily="50" charset="-128"/>
              <a:cs typeface="メイリオ" pitchFamily="50" charset="-128"/>
            </a:endParaRPr>
          </a:p>
        </p:txBody>
      </p:sp>
      <p:pic>
        <p:nvPicPr>
          <p:cNvPr id="64" name="Picture 2" descr="\\shizu01\Document\企画課\■営業企画\14.インバウンド\ヒトクル\02_フォーマット・ツール\ロゴ\ヒトクル_ロゴ.jpg"/>
          <p:cNvPicPr>
            <a:picLocks noChangeAspect="1" noChangeArrowheads="1"/>
          </p:cNvPicPr>
          <p:nvPr/>
        </p:nvPicPr>
        <p:blipFill>
          <a:blip r:embed="rId3"/>
          <a:srcRect/>
          <a:stretch>
            <a:fillRect/>
          </a:stretch>
        </p:blipFill>
        <p:spPr bwMode="auto">
          <a:xfrm>
            <a:off x="7221252" y="6373364"/>
            <a:ext cx="684076" cy="259992"/>
          </a:xfrm>
          <a:prstGeom prst="rect">
            <a:avLst/>
          </a:prstGeom>
          <a:noFill/>
        </p:spPr>
      </p:pic>
      <p:sp>
        <p:nvSpPr>
          <p:cNvPr id="25" name="テキスト ボックス 24"/>
          <p:cNvSpPr txBox="1"/>
          <p:nvPr/>
        </p:nvSpPr>
        <p:spPr>
          <a:xfrm>
            <a:off x="632520" y="286675"/>
            <a:ext cx="9000430" cy="307777"/>
          </a:xfrm>
          <a:prstGeom prst="rect">
            <a:avLst/>
          </a:prstGeom>
          <a:noFill/>
        </p:spPr>
        <p:txBody>
          <a:bodyPr wrap="square" rtlCol="0" anchor="ctr">
            <a:spAutoFit/>
          </a:bodyPr>
          <a:lstStyle/>
          <a:p>
            <a:r>
              <a:rPr lang="ja-JP" altLang="en-US" sz="1400" dirty="0">
                <a:latin typeface="+mn-ea"/>
                <a:cs typeface="メイリオ" pitchFamily="50" charset="-128"/>
              </a:rPr>
              <a:t>２．求人原稿を書く前に！押さえておきたい、３つの基本ステップ</a:t>
            </a:r>
          </a:p>
        </p:txBody>
      </p:sp>
      <p:sp>
        <p:nvSpPr>
          <p:cNvPr id="12" name="正方形/長方形 11">
            <a:extLst>
              <a:ext uri="{FF2B5EF4-FFF2-40B4-BE49-F238E27FC236}">
                <a16:creationId xmlns:a16="http://schemas.microsoft.com/office/drawing/2014/main" id="{84856BD8-CAFE-42BF-87A4-4677FCCF5AA8}"/>
              </a:ext>
            </a:extLst>
          </p:cNvPr>
          <p:cNvSpPr/>
          <p:nvPr/>
        </p:nvSpPr>
        <p:spPr>
          <a:xfrm>
            <a:off x="560512" y="657076"/>
            <a:ext cx="8784976" cy="600164"/>
          </a:xfrm>
          <a:prstGeom prst="rect">
            <a:avLst/>
          </a:prstGeom>
        </p:spPr>
        <p:txBody>
          <a:bodyPr wrap="square">
            <a:spAutoFit/>
          </a:bodyPr>
          <a:lstStyle/>
          <a:p>
            <a:pPr marL="342900" indent="-342900" algn="ctr">
              <a:lnSpc>
                <a:spcPct val="150000"/>
              </a:lnSpc>
            </a:pPr>
            <a:r>
              <a:rPr lang="ja-JP" altLang="en-US" sz="2400" b="1" dirty="0">
                <a:latin typeface="+mn-ea"/>
              </a:rPr>
              <a:t>「誰に」「何を」「どのように」伝えるか</a:t>
            </a:r>
            <a:endParaRPr lang="en-US" altLang="ja-JP" sz="2400" b="1" dirty="0">
              <a:latin typeface="+mn-ea"/>
            </a:endParaRPr>
          </a:p>
        </p:txBody>
      </p:sp>
      <p:sp>
        <p:nvSpPr>
          <p:cNvPr id="6" name="フローチャート: 結合子 5">
            <a:extLst>
              <a:ext uri="{FF2B5EF4-FFF2-40B4-BE49-F238E27FC236}">
                <a16:creationId xmlns:a16="http://schemas.microsoft.com/office/drawing/2014/main" id="{78BCF139-39E0-4B91-8DD9-651B7DC52A20}"/>
              </a:ext>
            </a:extLst>
          </p:cNvPr>
          <p:cNvSpPr/>
          <p:nvPr/>
        </p:nvSpPr>
        <p:spPr>
          <a:xfrm>
            <a:off x="665650" y="1845670"/>
            <a:ext cx="2469931" cy="2396358"/>
          </a:xfrm>
          <a:prstGeom prst="flowChartConnector">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フローチャート: 結合子 6">
            <a:extLst>
              <a:ext uri="{FF2B5EF4-FFF2-40B4-BE49-F238E27FC236}">
                <a16:creationId xmlns:a16="http://schemas.microsoft.com/office/drawing/2014/main" id="{6E021A54-E0FE-40CC-A482-214DBA6416B0}"/>
              </a:ext>
            </a:extLst>
          </p:cNvPr>
          <p:cNvSpPr/>
          <p:nvPr/>
        </p:nvSpPr>
        <p:spPr>
          <a:xfrm>
            <a:off x="3609675" y="1819713"/>
            <a:ext cx="2469931" cy="2396358"/>
          </a:xfrm>
          <a:prstGeom prst="flowChartConnector">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フローチャート: 結合子 7">
            <a:extLst>
              <a:ext uri="{FF2B5EF4-FFF2-40B4-BE49-F238E27FC236}">
                <a16:creationId xmlns:a16="http://schemas.microsoft.com/office/drawing/2014/main" id="{DDAB6AE4-FF53-4B29-9398-0A6AD5376F8F}"/>
              </a:ext>
            </a:extLst>
          </p:cNvPr>
          <p:cNvSpPr/>
          <p:nvPr/>
        </p:nvSpPr>
        <p:spPr>
          <a:xfrm>
            <a:off x="6670362" y="1818016"/>
            <a:ext cx="2469931" cy="2396358"/>
          </a:xfrm>
          <a:prstGeom prst="flowChartConnector">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1A0A8C7D-6042-4FF1-93EE-99D885924595}"/>
              </a:ext>
            </a:extLst>
          </p:cNvPr>
          <p:cNvSpPr txBox="1"/>
          <p:nvPr/>
        </p:nvSpPr>
        <p:spPr>
          <a:xfrm>
            <a:off x="664853" y="2635525"/>
            <a:ext cx="2469930" cy="707886"/>
          </a:xfrm>
          <a:prstGeom prst="rect">
            <a:avLst/>
          </a:prstGeom>
          <a:noFill/>
        </p:spPr>
        <p:txBody>
          <a:bodyPr wrap="square" rtlCol="0">
            <a:spAutoFit/>
          </a:bodyPr>
          <a:lstStyle/>
          <a:p>
            <a:pPr algn="ctr"/>
            <a:r>
              <a:rPr kumimoji="1" lang="ja-JP" altLang="en-US" sz="4000" b="1" dirty="0">
                <a:solidFill>
                  <a:schemeClr val="bg1">
                    <a:lumMod val="50000"/>
                  </a:schemeClr>
                </a:solidFill>
              </a:rPr>
              <a:t>誰に</a:t>
            </a:r>
          </a:p>
        </p:txBody>
      </p:sp>
      <p:sp>
        <p:nvSpPr>
          <p:cNvPr id="11" name="テキスト ボックス 10">
            <a:extLst>
              <a:ext uri="{FF2B5EF4-FFF2-40B4-BE49-F238E27FC236}">
                <a16:creationId xmlns:a16="http://schemas.microsoft.com/office/drawing/2014/main" id="{3251126A-E959-42B6-B4B0-AB57D137DA67}"/>
              </a:ext>
            </a:extLst>
          </p:cNvPr>
          <p:cNvSpPr txBox="1"/>
          <p:nvPr/>
        </p:nvSpPr>
        <p:spPr>
          <a:xfrm>
            <a:off x="3608879" y="2628410"/>
            <a:ext cx="2469930" cy="707886"/>
          </a:xfrm>
          <a:prstGeom prst="rect">
            <a:avLst/>
          </a:prstGeom>
          <a:noFill/>
        </p:spPr>
        <p:txBody>
          <a:bodyPr wrap="square" rtlCol="0">
            <a:spAutoFit/>
          </a:bodyPr>
          <a:lstStyle/>
          <a:p>
            <a:pPr algn="ctr"/>
            <a:r>
              <a:rPr kumimoji="1" lang="ja-JP" altLang="en-US" sz="4000" b="1" dirty="0">
                <a:solidFill>
                  <a:schemeClr val="bg1">
                    <a:lumMod val="50000"/>
                  </a:schemeClr>
                </a:solidFill>
              </a:rPr>
              <a:t>何を</a:t>
            </a:r>
          </a:p>
        </p:txBody>
      </p:sp>
      <p:sp>
        <p:nvSpPr>
          <p:cNvPr id="13" name="テキスト ボックス 12">
            <a:extLst>
              <a:ext uri="{FF2B5EF4-FFF2-40B4-BE49-F238E27FC236}">
                <a16:creationId xmlns:a16="http://schemas.microsoft.com/office/drawing/2014/main" id="{1244D60B-6BAB-47A1-AF19-3B7C293424FB}"/>
              </a:ext>
            </a:extLst>
          </p:cNvPr>
          <p:cNvSpPr txBox="1"/>
          <p:nvPr/>
        </p:nvSpPr>
        <p:spPr>
          <a:xfrm>
            <a:off x="6669565" y="2339092"/>
            <a:ext cx="2469930" cy="1323439"/>
          </a:xfrm>
          <a:prstGeom prst="rect">
            <a:avLst/>
          </a:prstGeom>
          <a:noFill/>
        </p:spPr>
        <p:txBody>
          <a:bodyPr wrap="square" rtlCol="0">
            <a:spAutoFit/>
          </a:bodyPr>
          <a:lstStyle/>
          <a:p>
            <a:pPr algn="ctr"/>
            <a:r>
              <a:rPr kumimoji="1" lang="ja-JP" altLang="en-US" sz="4000" b="1" dirty="0">
                <a:solidFill>
                  <a:schemeClr val="bg1">
                    <a:lumMod val="50000"/>
                  </a:schemeClr>
                </a:solidFill>
              </a:rPr>
              <a:t>どの</a:t>
            </a:r>
            <a:endParaRPr kumimoji="1" lang="en-US" altLang="ja-JP" sz="4000" b="1" dirty="0">
              <a:solidFill>
                <a:schemeClr val="bg1">
                  <a:lumMod val="50000"/>
                </a:schemeClr>
              </a:solidFill>
            </a:endParaRPr>
          </a:p>
          <a:p>
            <a:pPr algn="ctr"/>
            <a:r>
              <a:rPr kumimoji="1" lang="ja-JP" altLang="en-US" sz="4000" b="1" dirty="0">
                <a:solidFill>
                  <a:schemeClr val="bg1">
                    <a:lumMod val="50000"/>
                  </a:schemeClr>
                </a:solidFill>
              </a:rPr>
              <a:t>ように</a:t>
            </a:r>
          </a:p>
        </p:txBody>
      </p:sp>
      <p:sp>
        <p:nvSpPr>
          <p:cNvPr id="14" name="正方形/長方形 13">
            <a:extLst>
              <a:ext uri="{FF2B5EF4-FFF2-40B4-BE49-F238E27FC236}">
                <a16:creationId xmlns:a16="http://schemas.microsoft.com/office/drawing/2014/main" id="{7D025E0E-88DD-48E9-81D1-E917BEEC79DF}"/>
              </a:ext>
            </a:extLst>
          </p:cNvPr>
          <p:cNvSpPr/>
          <p:nvPr/>
        </p:nvSpPr>
        <p:spPr>
          <a:xfrm>
            <a:off x="111726" y="4401566"/>
            <a:ext cx="3207882" cy="1345433"/>
          </a:xfrm>
          <a:prstGeom prst="rect">
            <a:avLst/>
          </a:prstGeom>
        </p:spPr>
        <p:txBody>
          <a:bodyPr wrap="square">
            <a:sp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algn="ctr">
              <a:lnSpc>
                <a:spcPct val="150000"/>
              </a:lnSpc>
            </a:pPr>
            <a:r>
              <a:rPr kumimoji="1" lang="ja-JP" altLang="en-US" sz="2000" b="1" dirty="0">
                <a:solidFill>
                  <a:srgbClr val="0070C0"/>
                </a:solidFill>
                <a:latin typeface="メイリオ" panose="020B0604030504040204" pitchFamily="50" charset="-128"/>
                <a:ea typeface="メイリオ" panose="020B0604030504040204" pitchFamily="50" charset="-128"/>
              </a:rPr>
              <a:t>採用ターゲット</a:t>
            </a:r>
            <a:endParaRPr kumimoji="1" lang="en-US" altLang="ja-JP" sz="2000" b="1" dirty="0">
              <a:solidFill>
                <a:srgbClr val="0070C0"/>
              </a:solidFill>
              <a:latin typeface="メイリオ" panose="020B0604030504040204" pitchFamily="50" charset="-128"/>
              <a:ea typeface="メイリオ" panose="020B0604030504040204" pitchFamily="50" charset="-128"/>
            </a:endParaRPr>
          </a:p>
          <a:p>
            <a:pPr algn="ctr">
              <a:lnSpc>
                <a:spcPct val="150000"/>
              </a:lnSpc>
            </a:pPr>
            <a:r>
              <a:rPr kumimoji="1" lang="ja-JP" altLang="en-US" b="1" dirty="0">
                <a:solidFill>
                  <a:schemeClr val="bg1">
                    <a:lumMod val="50000"/>
                  </a:schemeClr>
                </a:solidFill>
                <a:latin typeface="メイリオ" panose="020B0604030504040204" pitchFamily="50" charset="-128"/>
                <a:ea typeface="メイリオ" panose="020B0604030504040204" pitchFamily="50" charset="-128"/>
              </a:rPr>
              <a:t>（求める人物像）</a:t>
            </a:r>
            <a:endParaRPr kumimoji="1" lang="en-US" altLang="ja-JP" b="1" dirty="0">
              <a:solidFill>
                <a:schemeClr val="bg1">
                  <a:lumMod val="50000"/>
                </a:schemeClr>
              </a:solidFill>
              <a:latin typeface="メイリオ" panose="020B0604030504040204" pitchFamily="50" charset="-128"/>
              <a:ea typeface="メイリオ" panose="020B0604030504040204" pitchFamily="50" charset="-128"/>
            </a:endParaRPr>
          </a:p>
          <a:p>
            <a:pPr algn="ctr">
              <a:lnSpc>
                <a:spcPct val="150000"/>
              </a:lnSpc>
            </a:pPr>
            <a:r>
              <a:rPr kumimoji="1" lang="ja-JP" altLang="en-US" b="1" dirty="0">
                <a:solidFill>
                  <a:schemeClr val="bg1">
                    <a:lumMod val="50000"/>
                  </a:schemeClr>
                </a:solidFill>
                <a:latin typeface="メイリオ" panose="020B0604030504040204" pitchFamily="50" charset="-128"/>
                <a:ea typeface="メイリオ" panose="020B0604030504040204" pitchFamily="50" charset="-128"/>
              </a:rPr>
              <a:t>を設定する</a:t>
            </a:r>
            <a:endParaRPr kumimoji="1" lang="en-US" altLang="ja-JP" b="1" dirty="0">
              <a:solidFill>
                <a:schemeClr val="bg1">
                  <a:lumMod val="50000"/>
                </a:schemeClr>
              </a:solidFill>
              <a:latin typeface="メイリオ" panose="020B0604030504040204" pitchFamily="50" charset="-128"/>
              <a:ea typeface="メイリオ" panose="020B0604030504040204" pitchFamily="50" charset="-128"/>
            </a:endParaRPr>
          </a:p>
        </p:txBody>
      </p:sp>
      <p:sp>
        <p:nvSpPr>
          <p:cNvPr id="15" name="正方形/長方形 14">
            <a:extLst>
              <a:ext uri="{FF2B5EF4-FFF2-40B4-BE49-F238E27FC236}">
                <a16:creationId xmlns:a16="http://schemas.microsoft.com/office/drawing/2014/main" id="{B94591DE-AD4E-45D1-9D31-E50AE315AADC}"/>
              </a:ext>
            </a:extLst>
          </p:cNvPr>
          <p:cNvSpPr/>
          <p:nvPr/>
        </p:nvSpPr>
        <p:spPr>
          <a:xfrm>
            <a:off x="3163215" y="4256038"/>
            <a:ext cx="3579569" cy="1345433"/>
          </a:xfrm>
          <a:prstGeom prst="rect">
            <a:avLst/>
          </a:prstGeom>
        </p:spPr>
        <p:txBody>
          <a:bodyPr wrap="square">
            <a:sp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algn="ctr">
              <a:lnSpc>
                <a:spcPct val="150000"/>
              </a:lnSpc>
            </a:pPr>
            <a:r>
              <a:rPr kumimoji="1" lang="ja-JP" altLang="en-US" b="1" dirty="0">
                <a:solidFill>
                  <a:schemeClr val="bg1">
                    <a:lumMod val="50000"/>
                  </a:schemeClr>
                </a:solidFill>
                <a:latin typeface="メイリオ" panose="020B0604030504040204" pitchFamily="50" charset="-128"/>
                <a:ea typeface="メイリオ" panose="020B0604030504040204" pitchFamily="50" charset="-128"/>
              </a:rPr>
              <a:t>ターゲットに、</a:t>
            </a:r>
            <a:endParaRPr kumimoji="1" lang="en-US" altLang="ja-JP" b="1" dirty="0">
              <a:solidFill>
                <a:schemeClr val="bg1">
                  <a:lumMod val="50000"/>
                </a:schemeClr>
              </a:solidFill>
              <a:latin typeface="メイリオ" panose="020B0604030504040204" pitchFamily="50" charset="-128"/>
              <a:ea typeface="メイリオ" panose="020B0604030504040204" pitchFamily="50" charset="-128"/>
            </a:endParaRPr>
          </a:p>
          <a:p>
            <a:pPr algn="ctr">
              <a:lnSpc>
                <a:spcPct val="150000"/>
              </a:lnSpc>
            </a:pPr>
            <a:r>
              <a:rPr kumimoji="1" lang="ja-JP" altLang="en-US" b="1" dirty="0">
                <a:solidFill>
                  <a:schemeClr val="bg1">
                    <a:lumMod val="50000"/>
                  </a:schemeClr>
                </a:solidFill>
                <a:latin typeface="メイリオ" panose="020B0604030504040204" pitchFamily="50" charset="-128"/>
                <a:ea typeface="メイリオ" panose="020B0604030504040204" pitchFamily="50" charset="-128"/>
              </a:rPr>
              <a:t>どんな</a:t>
            </a:r>
            <a:r>
              <a:rPr lang="ja-JP" altLang="en-US" b="1" dirty="0">
                <a:solidFill>
                  <a:schemeClr val="bg1">
                    <a:lumMod val="50000"/>
                  </a:schemeClr>
                </a:solidFill>
                <a:latin typeface="メイリオ" panose="020B0604030504040204" pitchFamily="50" charset="-128"/>
                <a:ea typeface="メイリオ" panose="020B0604030504040204" pitchFamily="50" charset="-128"/>
              </a:rPr>
              <a:t> </a:t>
            </a:r>
            <a:r>
              <a:rPr lang="ja-JP" altLang="en-US" sz="2000" b="1" dirty="0">
                <a:solidFill>
                  <a:srgbClr val="0070C0"/>
                </a:solidFill>
                <a:latin typeface="メイリオ" panose="020B0604030504040204" pitchFamily="50" charset="-128"/>
                <a:ea typeface="メイリオ" panose="020B0604030504040204" pitchFamily="50" charset="-128"/>
              </a:rPr>
              <a:t>メッセージ</a:t>
            </a:r>
            <a:endParaRPr lang="en-US" altLang="ja-JP" sz="2000" b="1" dirty="0">
              <a:solidFill>
                <a:srgbClr val="0070C0"/>
              </a:solidFill>
              <a:latin typeface="メイリオ" panose="020B0604030504040204" pitchFamily="50" charset="-128"/>
              <a:ea typeface="メイリオ" panose="020B0604030504040204" pitchFamily="50" charset="-128"/>
            </a:endParaRPr>
          </a:p>
          <a:p>
            <a:pPr algn="ctr">
              <a:lnSpc>
                <a:spcPct val="150000"/>
              </a:lnSpc>
            </a:pPr>
            <a:r>
              <a:rPr lang="ja-JP" altLang="en-US" b="1" dirty="0">
                <a:solidFill>
                  <a:schemeClr val="bg1">
                    <a:lumMod val="50000"/>
                  </a:schemeClr>
                </a:solidFill>
                <a:latin typeface="メイリオ" panose="020B0604030504040204" pitchFamily="50" charset="-128"/>
                <a:ea typeface="メイリオ" panose="020B0604030504040204" pitchFamily="50" charset="-128"/>
              </a:rPr>
              <a:t>を伝えるか</a:t>
            </a:r>
            <a:endParaRPr kumimoji="1" lang="en-US" altLang="ja-JP" b="1" dirty="0">
              <a:solidFill>
                <a:schemeClr val="bg1">
                  <a:lumMod val="50000"/>
                </a:schemeClr>
              </a:solidFill>
              <a:latin typeface="メイリオ" panose="020B0604030504040204" pitchFamily="50" charset="-128"/>
              <a:ea typeface="メイリオ" panose="020B0604030504040204" pitchFamily="50" charset="-128"/>
            </a:endParaRPr>
          </a:p>
        </p:txBody>
      </p:sp>
      <p:sp>
        <p:nvSpPr>
          <p:cNvPr id="16" name="正方形/長方形 15">
            <a:extLst>
              <a:ext uri="{FF2B5EF4-FFF2-40B4-BE49-F238E27FC236}">
                <a16:creationId xmlns:a16="http://schemas.microsoft.com/office/drawing/2014/main" id="{303D43F8-E7A5-41D0-8F20-B8C355B5A534}"/>
              </a:ext>
            </a:extLst>
          </p:cNvPr>
          <p:cNvSpPr/>
          <p:nvPr/>
        </p:nvSpPr>
        <p:spPr>
          <a:xfrm>
            <a:off x="6353640" y="4302738"/>
            <a:ext cx="3579569" cy="1299266"/>
          </a:xfrm>
          <a:prstGeom prst="rect">
            <a:avLst/>
          </a:prstGeom>
        </p:spPr>
        <p:txBody>
          <a:bodyPr wrap="square">
            <a:sp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algn="ctr">
              <a:lnSpc>
                <a:spcPct val="150000"/>
              </a:lnSpc>
            </a:pPr>
            <a:r>
              <a:rPr kumimoji="1" lang="ja-JP" altLang="en-US" b="1" dirty="0">
                <a:solidFill>
                  <a:schemeClr val="bg1">
                    <a:lumMod val="50000"/>
                  </a:schemeClr>
                </a:solidFill>
                <a:latin typeface="メイリオ" panose="020B0604030504040204" pitchFamily="50" charset="-128"/>
                <a:ea typeface="メイリオ" panose="020B0604030504040204" pitchFamily="50" charset="-128"/>
              </a:rPr>
              <a:t>自分がその職場で</a:t>
            </a:r>
            <a:endParaRPr kumimoji="1" lang="en-US" altLang="ja-JP" b="1" dirty="0">
              <a:solidFill>
                <a:schemeClr val="bg1">
                  <a:lumMod val="50000"/>
                </a:schemeClr>
              </a:solidFill>
              <a:latin typeface="メイリオ" panose="020B0604030504040204" pitchFamily="50" charset="-128"/>
              <a:ea typeface="メイリオ" panose="020B0604030504040204" pitchFamily="50" charset="-128"/>
            </a:endParaRPr>
          </a:p>
          <a:p>
            <a:pPr algn="ctr">
              <a:lnSpc>
                <a:spcPct val="150000"/>
              </a:lnSpc>
            </a:pPr>
            <a:r>
              <a:rPr kumimoji="1" lang="ja-JP" altLang="en-US" b="1" dirty="0">
                <a:solidFill>
                  <a:srgbClr val="0070C0"/>
                </a:solidFill>
                <a:latin typeface="メイリオ" panose="020B0604030504040204" pitchFamily="50" charset="-128"/>
                <a:ea typeface="メイリオ" panose="020B0604030504040204" pitchFamily="50" charset="-128"/>
              </a:rPr>
              <a:t>楽しく働いている</a:t>
            </a:r>
            <a:endParaRPr kumimoji="1" lang="en-US" altLang="ja-JP" b="1" dirty="0">
              <a:solidFill>
                <a:srgbClr val="0070C0"/>
              </a:solidFill>
              <a:latin typeface="メイリオ" panose="020B0604030504040204" pitchFamily="50" charset="-128"/>
              <a:ea typeface="メイリオ" panose="020B0604030504040204" pitchFamily="50" charset="-128"/>
            </a:endParaRPr>
          </a:p>
          <a:p>
            <a:pPr algn="ctr">
              <a:lnSpc>
                <a:spcPct val="150000"/>
              </a:lnSpc>
            </a:pPr>
            <a:r>
              <a:rPr kumimoji="1" lang="ja-JP" altLang="en-US" b="1" dirty="0">
                <a:solidFill>
                  <a:schemeClr val="bg1">
                    <a:lumMod val="50000"/>
                  </a:schemeClr>
                </a:solidFill>
                <a:latin typeface="メイリオ" panose="020B0604030504040204" pitchFamily="50" charset="-128"/>
                <a:ea typeface="メイリオ" panose="020B0604030504040204" pitchFamily="50" charset="-128"/>
              </a:rPr>
              <a:t>イメージ</a:t>
            </a:r>
            <a:endParaRPr kumimoji="1" lang="en-US" altLang="ja-JP" b="1" dirty="0">
              <a:solidFill>
                <a:schemeClr val="bg1">
                  <a:lumMod val="50000"/>
                </a:schemeClr>
              </a:solidFill>
              <a:latin typeface="メイリオ" panose="020B0604030504040204" pitchFamily="50" charset="-128"/>
              <a:ea typeface="メイリオ" panose="020B0604030504040204" pitchFamily="50" charset="-128"/>
            </a:endParaRPr>
          </a:p>
        </p:txBody>
      </p:sp>
      <p:sp>
        <p:nvSpPr>
          <p:cNvPr id="2" name="二等辺三角形 1">
            <a:extLst>
              <a:ext uri="{FF2B5EF4-FFF2-40B4-BE49-F238E27FC236}">
                <a16:creationId xmlns:a16="http://schemas.microsoft.com/office/drawing/2014/main" id="{E3649D64-E27B-4966-AD6D-1BD3850E0167}"/>
              </a:ext>
            </a:extLst>
          </p:cNvPr>
          <p:cNvSpPr/>
          <p:nvPr/>
        </p:nvSpPr>
        <p:spPr bwMode="auto">
          <a:xfrm rot="19928457">
            <a:off x="3126065" y="2756865"/>
            <a:ext cx="387086" cy="337752"/>
          </a:xfrm>
          <a:prstGeom prst="triangle">
            <a:avLst/>
          </a:prstGeom>
          <a:solidFill>
            <a:srgbClr val="0070C0"/>
          </a:solidFill>
          <a:ln w="57150">
            <a:noFill/>
            <a:prstDash val="solid"/>
          </a:ln>
          <a:effectLst/>
        </p:spPr>
        <p:txBody>
          <a:bodyPr lIns="0" tIns="0" rIns="0" bIns="0" rtlCol="0" anchor="ctr">
            <a:noAutofit/>
          </a:bodyPr>
          <a:lstStyle/>
          <a:p>
            <a:pPr algn="just">
              <a:lnSpc>
                <a:spcPct val="140000"/>
              </a:lnSpc>
              <a:spcBef>
                <a:spcPct val="0"/>
              </a:spcBef>
              <a:spcAft>
                <a:spcPts val="600"/>
              </a:spcAft>
            </a:pPr>
            <a:endParaRPr kumimoji="1" lang="ja-JP" altLang="en-US" sz="1600" dirty="0">
              <a:solidFill>
                <a:srgbClr val="4D4D4D"/>
              </a:solidFill>
              <a:latin typeface="メイリオ" pitchFamily="50" charset="-128"/>
              <a:ea typeface="メイリオ" pitchFamily="50" charset="-128"/>
              <a:cs typeface="メイリオ" pitchFamily="50" charset="-128"/>
            </a:endParaRPr>
          </a:p>
        </p:txBody>
      </p:sp>
      <p:sp>
        <p:nvSpPr>
          <p:cNvPr id="17" name="二等辺三角形 16">
            <a:extLst>
              <a:ext uri="{FF2B5EF4-FFF2-40B4-BE49-F238E27FC236}">
                <a16:creationId xmlns:a16="http://schemas.microsoft.com/office/drawing/2014/main" id="{31D4AA72-7A4F-41F5-845D-5DEB232EFD6D}"/>
              </a:ext>
            </a:extLst>
          </p:cNvPr>
          <p:cNvSpPr/>
          <p:nvPr/>
        </p:nvSpPr>
        <p:spPr bwMode="auto">
          <a:xfrm rot="19928457">
            <a:off x="6174536" y="2756865"/>
            <a:ext cx="387086" cy="337752"/>
          </a:xfrm>
          <a:prstGeom prst="triangle">
            <a:avLst/>
          </a:prstGeom>
          <a:solidFill>
            <a:srgbClr val="0070C0"/>
          </a:solidFill>
          <a:ln w="57150">
            <a:noFill/>
            <a:prstDash val="solid"/>
          </a:ln>
          <a:effectLst/>
        </p:spPr>
        <p:txBody>
          <a:bodyPr lIns="0" tIns="0" rIns="0" bIns="0" rtlCol="0" anchor="ctr">
            <a:noAutofit/>
          </a:bodyPr>
          <a:lstStyle/>
          <a:p>
            <a:pPr algn="just">
              <a:lnSpc>
                <a:spcPct val="140000"/>
              </a:lnSpc>
              <a:spcBef>
                <a:spcPct val="0"/>
              </a:spcBef>
              <a:spcAft>
                <a:spcPts val="600"/>
              </a:spcAft>
            </a:pPr>
            <a:endParaRPr kumimoji="1" lang="ja-JP" altLang="en-US" sz="1600" dirty="0">
              <a:solidFill>
                <a:srgbClr val="4D4D4D"/>
              </a:solidFill>
              <a:latin typeface="メイリオ" pitchFamily="50" charset="-128"/>
              <a:ea typeface="メイリオ" pitchFamily="50" charset="-128"/>
              <a:cs typeface="メイリオ" pitchFamily="50" charset="-128"/>
            </a:endParaRPr>
          </a:p>
        </p:txBody>
      </p:sp>
    </p:spTree>
    <p:extLst>
      <p:ext uri="{BB962C8B-B14F-4D97-AF65-F5344CB8AC3E}">
        <p14:creationId xmlns:p14="http://schemas.microsoft.com/office/powerpoint/2010/main" val="30365587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スライド番号プレースホルダ 8"/>
          <p:cNvSpPr>
            <a:spLocks noGrp="1"/>
          </p:cNvSpPr>
          <p:nvPr>
            <p:ph type="sldNum" sz="quarter" idx="4"/>
          </p:nvPr>
        </p:nvSpPr>
        <p:spPr>
          <a:xfrm>
            <a:off x="7293260" y="224645"/>
            <a:ext cx="2311400" cy="365125"/>
          </a:xfrm>
        </p:spPr>
        <p:txBody>
          <a:bodyPr/>
          <a:lstStyle/>
          <a:p>
            <a:fld id="{742AB503-595C-4BF1-937B-F54428E080FD}" type="slidenum">
              <a:rPr kumimoji="1" lang="ja-JP" altLang="en-US" smtClean="0">
                <a:latin typeface="メイリオ" pitchFamily="50" charset="-128"/>
                <a:ea typeface="メイリオ" pitchFamily="50" charset="-128"/>
                <a:cs typeface="メイリオ" pitchFamily="50" charset="-128"/>
              </a:rPr>
              <a:pPr/>
              <a:t>4</a:t>
            </a:fld>
            <a:endParaRPr kumimoji="1" lang="ja-JP" altLang="en-US">
              <a:latin typeface="メイリオ" pitchFamily="50" charset="-128"/>
              <a:ea typeface="メイリオ" pitchFamily="50" charset="-128"/>
              <a:cs typeface="メイリオ" pitchFamily="50" charset="-128"/>
            </a:endParaRPr>
          </a:p>
        </p:txBody>
      </p:sp>
      <p:pic>
        <p:nvPicPr>
          <p:cNvPr id="64" name="Picture 2" descr="\\shizu01\Document\企画課\■営業企画\14.インバウンド\ヒトクル\02_フォーマット・ツール\ロゴ\ヒトクル_ロゴ.jpg"/>
          <p:cNvPicPr>
            <a:picLocks noChangeAspect="1" noChangeArrowheads="1"/>
          </p:cNvPicPr>
          <p:nvPr/>
        </p:nvPicPr>
        <p:blipFill>
          <a:blip r:embed="rId3"/>
          <a:srcRect/>
          <a:stretch>
            <a:fillRect/>
          </a:stretch>
        </p:blipFill>
        <p:spPr bwMode="auto">
          <a:xfrm>
            <a:off x="7221252" y="6373364"/>
            <a:ext cx="684076" cy="259992"/>
          </a:xfrm>
          <a:prstGeom prst="rect">
            <a:avLst/>
          </a:prstGeom>
          <a:noFill/>
        </p:spPr>
      </p:pic>
      <p:sp>
        <p:nvSpPr>
          <p:cNvPr id="25" name="テキスト ボックス 24"/>
          <p:cNvSpPr txBox="1"/>
          <p:nvPr/>
        </p:nvSpPr>
        <p:spPr>
          <a:xfrm>
            <a:off x="632520" y="286675"/>
            <a:ext cx="9000430" cy="307777"/>
          </a:xfrm>
          <a:prstGeom prst="rect">
            <a:avLst/>
          </a:prstGeom>
          <a:noFill/>
        </p:spPr>
        <p:txBody>
          <a:bodyPr wrap="square" rtlCol="0" anchor="ctr">
            <a:spAutoFit/>
          </a:bodyPr>
          <a:lstStyle/>
          <a:p>
            <a:r>
              <a:rPr lang="ja-JP" altLang="en-US" sz="1400" dirty="0">
                <a:latin typeface="+mn-ea"/>
                <a:cs typeface="メイリオ" pitchFamily="50" charset="-128"/>
              </a:rPr>
              <a:t>２．求人原稿を書く前に！押さえておきたい、３つの基本ステップ</a:t>
            </a:r>
          </a:p>
        </p:txBody>
      </p:sp>
      <p:sp>
        <p:nvSpPr>
          <p:cNvPr id="31" name="正方形/長方形 30">
            <a:extLst>
              <a:ext uri="{FF2B5EF4-FFF2-40B4-BE49-F238E27FC236}">
                <a16:creationId xmlns:a16="http://schemas.microsoft.com/office/drawing/2014/main" id="{8FB7A2C1-CACE-43C6-A28B-5A6316A5318A}"/>
              </a:ext>
            </a:extLst>
          </p:cNvPr>
          <p:cNvSpPr/>
          <p:nvPr/>
        </p:nvSpPr>
        <p:spPr>
          <a:xfrm>
            <a:off x="560512" y="657076"/>
            <a:ext cx="8784976" cy="600164"/>
          </a:xfrm>
          <a:prstGeom prst="rect">
            <a:avLst/>
          </a:prstGeom>
        </p:spPr>
        <p:txBody>
          <a:bodyPr wrap="square">
            <a:spAutoFit/>
          </a:bodyPr>
          <a:lstStyle/>
          <a:p>
            <a:pPr marL="342900" indent="-342900" algn="ctr">
              <a:lnSpc>
                <a:spcPct val="150000"/>
              </a:lnSpc>
            </a:pPr>
            <a:r>
              <a:rPr lang="ja-JP" altLang="en-US" sz="2400" b="1" dirty="0">
                <a:latin typeface="+mn-ea"/>
              </a:rPr>
              <a:t>①採用ターゲットを設定する</a:t>
            </a:r>
          </a:p>
        </p:txBody>
      </p:sp>
      <p:sp>
        <p:nvSpPr>
          <p:cNvPr id="32" name="正方形/長方形 31">
            <a:extLst>
              <a:ext uri="{FF2B5EF4-FFF2-40B4-BE49-F238E27FC236}">
                <a16:creationId xmlns:a16="http://schemas.microsoft.com/office/drawing/2014/main" id="{BE6BF90A-C072-49BF-8502-9836681E2FC6}"/>
              </a:ext>
            </a:extLst>
          </p:cNvPr>
          <p:cNvSpPr/>
          <p:nvPr/>
        </p:nvSpPr>
        <p:spPr>
          <a:xfrm>
            <a:off x="685727" y="1257240"/>
            <a:ext cx="8659761" cy="1034899"/>
          </a:xfrm>
          <a:prstGeom prst="rect">
            <a:avLst/>
          </a:prstGeom>
          <a:noFill/>
        </p:spPr>
        <p:txBody>
          <a:bodyPr wrap="square">
            <a:spAutoFit/>
          </a:bodyPr>
          <a:lstStyle/>
          <a:p>
            <a:pPr marL="342900" indent="-342900">
              <a:lnSpc>
                <a:spcPct val="150000"/>
              </a:lnSpc>
            </a:pPr>
            <a:r>
              <a:rPr lang="ja-JP" altLang="en-US" sz="1400" dirty="0">
                <a:latin typeface="+mn-ea"/>
                <a:cs typeface="メイリオ" pitchFamily="50" charset="-128"/>
              </a:rPr>
              <a:t>採用ターゲットを明確にし、どんな人物像が欲しいのかを具体的に</a:t>
            </a:r>
            <a:r>
              <a:rPr lang="ja-JP" altLang="en-US" sz="1400" dirty="0">
                <a:highlight>
                  <a:srgbClr val="FFFF00"/>
                </a:highlight>
                <a:latin typeface="+mn-ea"/>
                <a:cs typeface="メイリオ" pitchFamily="50" charset="-128"/>
              </a:rPr>
              <a:t>明文化</a:t>
            </a:r>
            <a:r>
              <a:rPr lang="ja-JP" altLang="en-US" sz="1400" dirty="0">
                <a:latin typeface="+mn-ea"/>
                <a:cs typeface="メイリオ" pitchFamily="50" charset="-128"/>
              </a:rPr>
              <a:t>します。</a:t>
            </a:r>
            <a:endParaRPr lang="en-US" altLang="ja-JP" sz="1400" dirty="0">
              <a:latin typeface="+mn-ea"/>
              <a:cs typeface="メイリオ" pitchFamily="50" charset="-128"/>
            </a:endParaRPr>
          </a:p>
          <a:p>
            <a:pPr marL="342900" indent="-342900">
              <a:lnSpc>
                <a:spcPct val="150000"/>
              </a:lnSpc>
            </a:pPr>
            <a:r>
              <a:rPr lang="ja-JP" altLang="en-US" sz="1400" dirty="0">
                <a:latin typeface="+mn-ea"/>
                <a:cs typeface="メイリオ" pitchFamily="50" charset="-128"/>
              </a:rPr>
              <a:t>最も有効なのは、自社で活躍していスタッフにヒアリングしてみることです。</a:t>
            </a:r>
            <a:endParaRPr lang="en-US" altLang="ja-JP" sz="1400" dirty="0">
              <a:latin typeface="+mn-ea"/>
              <a:cs typeface="メイリオ" pitchFamily="50" charset="-128"/>
            </a:endParaRPr>
          </a:p>
          <a:p>
            <a:pPr marL="342900" indent="-342900">
              <a:lnSpc>
                <a:spcPct val="150000"/>
              </a:lnSpc>
            </a:pPr>
            <a:r>
              <a:rPr lang="ja-JP" altLang="en-US" sz="1400" dirty="0">
                <a:latin typeface="+mn-ea"/>
                <a:cs typeface="メイリオ" pitchFamily="50" charset="-128"/>
              </a:rPr>
              <a:t>欲しい年齢層や人物像に近しいスタッフ聞いてみましょう。</a:t>
            </a:r>
            <a:endParaRPr lang="en-US" altLang="ja-JP" sz="1400" dirty="0">
              <a:latin typeface="+mn-ea"/>
              <a:cs typeface="メイリオ" pitchFamily="50" charset="-128"/>
            </a:endParaRPr>
          </a:p>
        </p:txBody>
      </p:sp>
      <p:sp>
        <p:nvSpPr>
          <p:cNvPr id="33" name="テキスト ボックス 32">
            <a:extLst>
              <a:ext uri="{FF2B5EF4-FFF2-40B4-BE49-F238E27FC236}">
                <a16:creationId xmlns:a16="http://schemas.microsoft.com/office/drawing/2014/main" id="{233A5533-76F9-4987-88C3-E4DB25B6E0F6}"/>
              </a:ext>
            </a:extLst>
          </p:cNvPr>
          <p:cNvSpPr txBox="1"/>
          <p:nvPr/>
        </p:nvSpPr>
        <p:spPr>
          <a:xfrm>
            <a:off x="736631" y="2775487"/>
            <a:ext cx="8557951" cy="3297056"/>
          </a:xfrm>
          <a:prstGeom prst="rect">
            <a:avLst/>
          </a:prstGeom>
          <a:solidFill>
            <a:schemeClr val="bg1">
              <a:lumMod val="95000"/>
            </a:schemeClr>
          </a:solidFill>
        </p:spPr>
        <p:txBody>
          <a:bodyPr wrap="square">
            <a:spAutoFit/>
          </a:bodyPr>
          <a:lstStyle/>
          <a:p>
            <a:pPr>
              <a:lnSpc>
                <a:spcPct val="150000"/>
              </a:lnSpc>
            </a:pPr>
            <a:r>
              <a:rPr lang="ja-JP" altLang="en-US" sz="1400" b="1" dirty="0"/>
              <a:t>▶ヒアリングの切り口</a:t>
            </a:r>
            <a:endParaRPr lang="en-US" altLang="ja-JP" sz="1400" b="1" dirty="0"/>
          </a:p>
          <a:p>
            <a:pPr>
              <a:lnSpc>
                <a:spcPct val="150000"/>
              </a:lnSpc>
            </a:pPr>
            <a:r>
              <a:rPr lang="ja-JP" altLang="en-US" sz="1400" dirty="0"/>
              <a:t>・スペック（年齢、性別、直近年収、最終学歴、転職回数、資格）</a:t>
            </a:r>
            <a:endParaRPr lang="en-US" altLang="ja-JP" sz="1400" dirty="0"/>
          </a:p>
          <a:p>
            <a:pPr>
              <a:lnSpc>
                <a:spcPct val="150000"/>
              </a:lnSpc>
            </a:pPr>
            <a:r>
              <a:rPr lang="ja-JP" altLang="en-US" sz="1400" dirty="0"/>
              <a:t>・入社経緯・どこに魅力を感じて入社したか？</a:t>
            </a:r>
          </a:p>
          <a:p>
            <a:pPr>
              <a:lnSpc>
                <a:spcPct val="150000"/>
              </a:lnSpc>
            </a:pPr>
            <a:r>
              <a:rPr lang="ja-JP" altLang="en-US" sz="1400" dirty="0"/>
              <a:t>・会社の魅力・不満に思うこと</a:t>
            </a:r>
            <a:endParaRPr lang="en-US" altLang="ja-JP" sz="1400" dirty="0"/>
          </a:p>
          <a:p>
            <a:pPr>
              <a:lnSpc>
                <a:spcPct val="150000"/>
              </a:lnSpc>
            </a:pPr>
            <a:r>
              <a:rPr lang="ja-JP" altLang="en-US" sz="1400" dirty="0"/>
              <a:t>・抱えている悩み（仕事、プライベート）</a:t>
            </a:r>
            <a:endParaRPr lang="en-US" altLang="ja-JP" sz="1400" dirty="0"/>
          </a:p>
          <a:p>
            <a:pPr>
              <a:lnSpc>
                <a:spcPct val="150000"/>
              </a:lnSpc>
            </a:pPr>
            <a:r>
              <a:rPr lang="ja-JP" altLang="en-US" sz="1400" dirty="0"/>
              <a:t>・理想の未来像（仕事、プライベート）</a:t>
            </a:r>
          </a:p>
          <a:p>
            <a:pPr>
              <a:lnSpc>
                <a:spcPct val="150000"/>
              </a:lnSpc>
            </a:pPr>
            <a:r>
              <a:rPr lang="ja-JP" altLang="en-US" sz="1400" dirty="0"/>
              <a:t>・特徴（外見、話し方、好きなこと、嫌いなこと、得意なこと）</a:t>
            </a:r>
            <a:endParaRPr lang="en-US" altLang="ja-JP" sz="1400" dirty="0"/>
          </a:p>
          <a:p>
            <a:pPr>
              <a:lnSpc>
                <a:spcPct val="150000"/>
              </a:lnSpc>
            </a:pPr>
            <a:r>
              <a:rPr lang="ja-JP" altLang="en-US" sz="1400" dirty="0"/>
              <a:t>・長所、短所</a:t>
            </a:r>
            <a:endParaRPr lang="en-US" altLang="ja-JP" sz="1400" dirty="0"/>
          </a:p>
          <a:p>
            <a:pPr>
              <a:lnSpc>
                <a:spcPct val="150000"/>
              </a:lnSpc>
            </a:pPr>
            <a:r>
              <a:rPr lang="ja-JP" altLang="en-US" sz="1400" dirty="0"/>
              <a:t>・モチベーション（何がやる気アップにつながるか、どんなことをされると嫌か）</a:t>
            </a:r>
            <a:endParaRPr lang="en-US" altLang="ja-JP" sz="1400" dirty="0"/>
          </a:p>
          <a:p>
            <a:pPr>
              <a:lnSpc>
                <a:spcPct val="150000"/>
              </a:lnSpc>
            </a:pPr>
            <a:r>
              <a:rPr lang="ja-JP" altLang="en-US" sz="1400" dirty="0"/>
              <a:t>・ライフスタイル（休日の過ごし方、お金の使い方）</a:t>
            </a:r>
          </a:p>
        </p:txBody>
      </p:sp>
    </p:spTree>
    <p:extLst>
      <p:ext uri="{BB962C8B-B14F-4D97-AF65-F5344CB8AC3E}">
        <p14:creationId xmlns:p14="http://schemas.microsoft.com/office/powerpoint/2010/main" val="13755190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スライド番号プレースホルダ 8"/>
          <p:cNvSpPr>
            <a:spLocks noGrp="1"/>
          </p:cNvSpPr>
          <p:nvPr>
            <p:ph type="sldNum" sz="quarter" idx="4"/>
          </p:nvPr>
        </p:nvSpPr>
        <p:spPr>
          <a:xfrm>
            <a:off x="7293260" y="224645"/>
            <a:ext cx="2311400" cy="365125"/>
          </a:xfrm>
        </p:spPr>
        <p:txBody>
          <a:bodyPr/>
          <a:lstStyle/>
          <a:p>
            <a:fld id="{742AB503-595C-4BF1-937B-F54428E080FD}" type="slidenum">
              <a:rPr kumimoji="1" lang="ja-JP" altLang="en-US" smtClean="0">
                <a:latin typeface="メイリオ" pitchFamily="50" charset="-128"/>
                <a:ea typeface="メイリオ" pitchFamily="50" charset="-128"/>
                <a:cs typeface="メイリオ" pitchFamily="50" charset="-128"/>
              </a:rPr>
              <a:pPr/>
              <a:t>5</a:t>
            </a:fld>
            <a:endParaRPr kumimoji="1" lang="ja-JP" altLang="en-US">
              <a:latin typeface="メイリオ" pitchFamily="50" charset="-128"/>
              <a:ea typeface="メイリオ" pitchFamily="50" charset="-128"/>
              <a:cs typeface="メイリオ" pitchFamily="50" charset="-128"/>
            </a:endParaRPr>
          </a:p>
        </p:txBody>
      </p:sp>
      <p:pic>
        <p:nvPicPr>
          <p:cNvPr id="64" name="Picture 2" descr="\\shizu01\Document\企画課\■営業企画\14.インバウンド\ヒトクル\02_フォーマット・ツール\ロゴ\ヒトクル_ロゴ.jpg"/>
          <p:cNvPicPr>
            <a:picLocks noChangeAspect="1" noChangeArrowheads="1"/>
          </p:cNvPicPr>
          <p:nvPr/>
        </p:nvPicPr>
        <p:blipFill>
          <a:blip r:embed="rId3"/>
          <a:srcRect/>
          <a:stretch>
            <a:fillRect/>
          </a:stretch>
        </p:blipFill>
        <p:spPr bwMode="auto">
          <a:xfrm>
            <a:off x="7221252" y="6373364"/>
            <a:ext cx="684076" cy="259992"/>
          </a:xfrm>
          <a:prstGeom prst="rect">
            <a:avLst/>
          </a:prstGeom>
          <a:noFill/>
        </p:spPr>
      </p:pic>
      <p:sp>
        <p:nvSpPr>
          <p:cNvPr id="25" name="テキスト ボックス 24"/>
          <p:cNvSpPr txBox="1"/>
          <p:nvPr/>
        </p:nvSpPr>
        <p:spPr>
          <a:xfrm>
            <a:off x="632520" y="286675"/>
            <a:ext cx="9000430" cy="307777"/>
          </a:xfrm>
          <a:prstGeom prst="rect">
            <a:avLst/>
          </a:prstGeom>
          <a:noFill/>
        </p:spPr>
        <p:txBody>
          <a:bodyPr wrap="square" rtlCol="0" anchor="ctr">
            <a:spAutoFit/>
          </a:bodyPr>
          <a:lstStyle/>
          <a:p>
            <a:r>
              <a:rPr lang="ja-JP" altLang="en-US" sz="1400" dirty="0">
                <a:latin typeface="+mn-ea"/>
                <a:cs typeface="メイリオ" pitchFamily="50" charset="-128"/>
              </a:rPr>
              <a:t>２．求人原稿を書く前に！押さえておきたい、３つの基本ステップ</a:t>
            </a:r>
          </a:p>
        </p:txBody>
      </p:sp>
      <p:sp>
        <p:nvSpPr>
          <p:cNvPr id="31" name="正方形/長方形 30">
            <a:extLst>
              <a:ext uri="{FF2B5EF4-FFF2-40B4-BE49-F238E27FC236}">
                <a16:creationId xmlns:a16="http://schemas.microsoft.com/office/drawing/2014/main" id="{8FB7A2C1-CACE-43C6-A28B-5A6316A5318A}"/>
              </a:ext>
            </a:extLst>
          </p:cNvPr>
          <p:cNvSpPr/>
          <p:nvPr/>
        </p:nvSpPr>
        <p:spPr>
          <a:xfrm>
            <a:off x="560512" y="657076"/>
            <a:ext cx="8784976" cy="600164"/>
          </a:xfrm>
          <a:prstGeom prst="rect">
            <a:avLst/>
          </a:prstGeom>
        </p:spPr>
        <p:txBody>
          <a:bodyPr wrap="square">
            <a:spAutoFit/>
          </a:bodyPr>
          <a:lstStyle/>
          <a:p>
            <a:pPr marL="342900" indent="-342900" algn="ctr">
              <a:lnSpc>
                <a:spcPct val="150000"/>
              </a:lnSpc>
            </a:pPr>
            <a:r>
              <a:rPr lang="ja-JP" altLang="en-US" sz="2400" b="1" dirty="0">
                <a:latin typeface="+mn-ea"/>
              </a:rPr>
              <a:t>②どんなメッセージを伝えるか決める</a:t>
            </a:r>
          </a:p>
        </p:txBody>
      </p:sp>
      <p:sp>
        <p:nvSpPr>
          <p:cNvPr id="10" name="正方形/長方形 9">
            <a:extLst>
              <a:ext uri="{FF2B5EF4-FFF2-40B4-BE49-F238E27FC236}">
                <a16:creationId xmlns:a16="http://schemas.microsoft.com/office/drawing/2014/main" id="{215AC9DD-1E46-4BFD-9F7B-CA0EDACF1DCA}"/>
              </a:ext>
            </a:extLst>
          </p:cNvPr>
          <p:cNvSpPr/>
          <p:nvPr/>
        </p:nvSpPr>
        <p:spPr>
          <a:xfrm>
            <a:off x="632520" y="1303499"/>
            <a:ext cx="8659761" cy="1358064"/>
          </a:xfrm>
          <a:prstGeom prst="rect">
            <a:avLst/>
          </a:prstGeom>
          <a:noFill/>
        </p:spPr>
        <p:txBody>
          <a:bodyPr wrap="square">
            <a:spAutoFit/>
          </a:bodyPr>
          <a:lstStyle/>
          <a:p>
            <a:pPr marL="342900" indent="-342900">
              <a:lnSpc>
                <a:spcPct val="150000"/>
              </a:lnSpc>
            </a:pPr>
            <a:r>
              <a:rPr lang="ja-JP" altLang="en-US" sz="1400" dirty="0">
                <a:latin typeface="+mn-ea"/>
                <a:cs typeface="メイリオ" pitchFamily="50" charset="-128"/>
              </a:rPr>
              <a:t>自社で設定した採用ターゲットに、どんなメッセージを伝えるかを決めます。</a:t>
            </a:r>
            <a:endParaRPr lang="en-US" altLang="ja-JP" sz="1400" dirty="0">
              <a:latin typeface="+mn-ea"/>
              <a:cs typeface="メイリオ" pitchFamily="50" charset="-128"/>
            </a:endParaRPr>
          </a:p>
          <a:p>
            <a:pPr marL="342900" indent="-342900">
              <a:lnSpc>
                <a:spcPct val="150000"/>
              </a:lnSpc>
            </a:pPr>
            <a:r>
              <a:rPr lang="ja-JP" altLang="en-US" sz="1400" dirty="0">
                <a:latin typeface="+mn-ea"/>
                <a:cs typeface="メイリオ" pitchFamily="50" charset="-128"/>
              </a:rPr>
              <a:t>採用担当者が考える魅力だけでなく、自社の魅力を洗い出した中で、競合との差別化になりターゲットが</a:t>
            </a:r>
            <a:endParaRPr lang="en-US" altLang="ja-JP" sz="1400" dirty="0">
              <a:latin typeface="+mn-ea"/>
              <a:cs typeface="メイリオ" pitchFamily="50" charset="-128"/>
            </a:endParaRPr>
          </a:p>
          <a:p>
            <a:pPr marL="342900" indent="-342900">
              <a:lnSpc>
                <a:spcPct val="150000"/>
              </a:lnSpc>
            </a:pPr>
            <a:r>
              <a:rPr lang="ja-JP" altLang="en-US" sz="1400" dirty="0">
                <a:latin typeface="+mn-ea"/>
                <a:cs typeface="メイリオ" pitchFamily="50" charset="-128"/>
              </a:rPr>
              <a:t>振り向いてくれるメッセージを決めましょう。</a:t>
            </a:r>
            <a:endParaRPr lang="en-US" altLang="ja-JP" sz="1400" dirty="0">
              <a:latin typeface="+mn-ea"/>
              <a:cs typeface="メイリオ" pitchFamily="50" charset="-128"/>
            </a:endParaRPr>
          </a:p>
          <a:p>
            <a:pPr marL="342900" indent="-342900">
              <a:lnSpc>
                <a:spcPct val="150000"/>
              </a:lnSpc>
            </a:pPr>
            <a:r>
              <a:rPr lang="ja-JP" altLang="en-US" sz="1400" dirty="0">
                <a:latin typeface="+mn-ea"/>
                <a:cs typeface="メイリオ" pitchFamily="50" charset="-128"/>
              </a:rPr>
              <a:t>実際に働くスタッフに聞いてみるとよりリアルな情報を得ることができます。</a:t>
            </a:r>
            <a:endParaRPr lang="en-US" altLang="ja-JP" sz="1400" dirty="0">
              <a:latin typeface="+mn-ea"/>
              <a:cs typeface="メイリオ" pitchFamily="50" charset="-128"/>
            </a:endParaRPr>
          </a:p>
        </p:txBody>
      </p:sp>
      <p:sp>
        <p:nvSpPr>
          <p:cNvPr id="11" name="フローチャート: 結合子 10">
            <a:extLst>
              <a:ext uri="{FF2B5EF4-FFF2-40B4-BE49-F238E27FC236}">
                <a16:creationId xmlns:a16="http://schemas.microsoft.com/office/drawing/2014/main" id="{505EF566-358C-4F18-9FA5-D7B1D7440F70}"/>
              </a:ext>
            </a:extLst>
          </p:cNvPr>
          <p:cNvSpPr/>
          <p:nvPr/>
        </p:nvSpPr>
        <p:spPr>
          <a:xfrm>
            <a:off x="1551776" y="3185349"/>
            <a:ext cx="1476000" cy="1476000"/>
          </a:xfrm>
          <a:prstGeom prst="flowChartConnector">
            <a:avLst/>
          </a:prstGeom>
          <a:solidFill>
            <a:srgbClr val="0070C0">
              <a:alpha val="50196"/>
            </a:srgbClr>
          </a:solidFill>
          <a:ln w="28575">
            <a:noFill/>
            <a:prstDash val="sysDash"/>
          </a:ln>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lnSpc>
                <a:spcPct val="150000"/>
              </a:lnSpc>
            </a:pPr>
            <a:endParaRPr kumimoji="1" lang="ja-JP" altLang="en-US" sz="1050" b="1" dirty="0">
              <a:solidFill>
                <a:schemeClr val="bg1"/>
              </a:solidFill>
              <a:latin typeface="Calibri" panose="020F0502020204030204" pitchFamily="34" charset="0"/>
              <a:ea typeface="游ゴシック" panose="020B0400000000000000" pitchFamily="50" charset="-128"/>
              <a:cs typeface="Calibri" panose="020F0502020204030204" pitchFamily="34" charset="0"/>
            </a:endParaRPr>
          </a:p>
        </p:txBody>
      </p:sp>
      <p:sp>
        <p:nvSpPr>
          <p:cNvPr id="12" name="フローチャート: 結合子 11">
            <a:extLst>
              <a:ext uri="{FF2B5EF4-FFF2-40B4-BE49-F238E27FC236}">
                <a16:creationId xmlns:a16="http://schemas.microsoft.com/office/drawing/2014/main" id="{12326793-7621-4B9B-B4EB-075C7596EEE2}"/>
              </a:ext>
            </a:extLst>
          </p:cNvPr>
          <p:cNvSpPr/>
          <p:nvPr/>
        </p:nvSpPr>
        <p:spPr>
          <a:xfrm>
            <a:off x="965512" y="4125491"/>
            <a:ext cx="1476000" cy="1476000"/>
          </a:xfrm>
          <a:prstGeom prst="flowChartConnector">
            <a:avLst/>
          </a:prstGeom>
          <a:solidFill>
            <a:srgbClr val="0070C0">
              <a:alpha val="50196"/>
            </a:srgbClr>
          </a:solidFill>
          <a:ln w="28575">
            <a:noFill/>
            <a:prstDash val="sysDash"/>
          </a:ln>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lnSpc>
                <a:spcPct val="150000"/>
              </a:lnSpc>
            </a:pPr>
            <a:endParaRPr kumimoji="1" lang="ja-JP" altLang="en-US" sz="1050" b="1" dirty="0">
              <a:solidFill>
                <a:schemeClr val="bg1"/>
              </a:solidFill>
              <a:latin typeface="Calibri" panose="020F0502020204030204" pitchFamily="34" charset="0"/>
              <a:ea typeface="游ゴシック" panose="020B0400000000000000" pitchFamily="50" charset="-128"/>
              <a:cs typeface="Calibri" panose="020F0502020204030204" pitchFamily="34" charset="0"/>
            </a:endParaRPr>
          </a:p>
        </p:txBody>
      </p:sp>
      <p:sp>
        <p:nvSpPr>
          <p:cNvPr id="13" name="フローチャート: 結合子 12">
            <a:extLst>
              <a:ext uri="{FF2B5EF4-FFF2-40B4-BE49-F238E27FC236}">
                <a16:creationId xmlns:a16="http://schemas.microsoft.com/office/drawing/2014/main" id="{F7E01A98-C6AA-4795-A939-6BB3B8D31770}"/>
              </a:ext>
            </a:extLst>
          </p:cNvPr>
          <p:cNvSpPr/>
          <p:nvPr/>
        </p:nvSpPr>
        <p:spPr>
          <a:xfrm>
            <a:off x="2165102" y="4102730"/>
            <a:ext cx="1476000" cy="1476000"/>
          </a:xfrm>
          <a:prstGeom prst="flowChartConnector">
            <a:avLst/>
          </a:prstGeom>
          <a:solidFill>
            <a:srgbClr val="0070C0">
              <a:alpha val="50196"/>
            </a:srgbClr>
          </a:solidFill>
          <a:ln w="28575">
            <a:noFill/>
            <a:prstDash val="sysDash"/>
          </a:ln>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lnSpc>
                <a:spcPct val="150000"/>
              </a:lnSpc>
            </a:pPr>
            <a:endParaRPr kumimoji="1" lang="ja-JP" altLang="en-US" sz="1050" b="1" dirty="0">
              <a:solidFill>
                <a:schemeClr val="bg1"/>
              </a:solidFill>
              <a:latin typeface="メイリオ" panose="020B0604030504040204" pitchFamily="50" charset="-128"/>
              <a:ea typeface="メイリオ" panose="020B0604030504040204" pitchFamily="50" charset="-128"/>
              <a:cs typeface="Calibri" panose="020F0502020204030204" pitchFamily="34" charset="0"/>
            </a:endParaRPr>
          </a:p>
        </p:txBody>
      </p:sp>
      <p:sp>
        <p:nvSpPr>
          <p:cNvPr id="14" name="正方形/長方形 13">
            <a:extLst>
              <a:ext uri="{FF2B5EF4-FFF2-40B4-BE49-F238E27FC236}">
                <a16:creationId xmlns:a16="http://schemas.microsoft.com/office/drawing/2014/main" id="{6E637CAE-A0EE-46F3-914C-DBA75602F003}"/>
              </a:ext>
            </a:extLst>
          </p:cNvPr>
          <p:cNvSpPr/>
          <p:nvPr/>
        </p:nvSpPr>
        <p:spPr>
          <a:xfrm>
            <a:off x="1654495" y="3586093"/>
            <a:ext cx="1351326" cy="473206"/>
          </a:xfrm>
          <a:prstGeom prst="rect">
            <a:avLst/>
          </a:prstGeom>
        </p:spPr>
        <p:txBody>
          <a:bodyPr wrap="square">
            <a:sp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algn="ctr">
              <a:lnSpc>
                <a:spcPct val="150000"/>
              </a:lnSpc>
            </a:pPr>
            <a:r>
              <a:rPr kumimoji="1" lang="ja-JP" altLang="en-US" b="1" dirty="0">
                <a:solidFill>
                  <a:schemeClr val="bg1"/>
                </a:solidFill>
                <a:latin typeface="メイリオ" panose="020B0604030504040204" pitchFamily="50" charset="-128"/>
                <a:ea typeface="メイリオ" panose="020B0604030504040204" pitchFamily="50" charset="-128"/>
              </a:rPr>
              <a:t>自社</a:t>
            </a:r>
            <a:endParaRPr kumimoji="1" lang="en-US" altLang="ja-JP" b="1" dirty="0">
              <a:solidFill>
                <a:schemeClr val="bg1"/>
              </a:solidFill>
              <a:latin typeface="メイリオ" panose="020B0604030504040204" pitchFamily="50" charset="-128"/>
              <a:ea typeface="メイリオ" panose="020B0604030504040204" pitchFamily="50" charset="-128"/>
            </a:endParaRPr>
          </a:p>
        </p:txBody>
      </p:sp>
      <p:sp>
        <p:nvSpPr>
          <p:cNvPr id="15" name="正方形/長方形 14">
            <a:extLst>
              <a:ext uri="{FF2B5EF4-FFF2-40B4-BE49-F238E27FC236}">
                <a16:creationId xmlns:a16="http://schemas.microsoft.com/office/drawing/2014/main" id="{1474DC23-1AE3-440C-BAFB-37558FB20C8F}"/>
              </a:ext>
            </a:extLst>
          </p:cNvPr>
          <p:cNvSpPr/>
          <p:nvPr/>
        </p:nvSpPr>
        <p:spPr>
          <a:xfrm>
            <a:off x="989572" y="4546905"/>
            <a:ext cx="1351326" cy="473206"/>
          </a:xfrm>
          <a:prstGeom prst="rect">
            <a:avLst/>
          </a:prstGeom>
        </p:spPr>
        <p:txBody>
          <a:bodyPr wrap="square">
            <a:sp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algn="ctr">
              <a:lnSpc>
                <a:spcPct val="150000"/>
              </a:lnSpc>
            </a:pPr>
            <a:r>
              <a:rPr kumimoji="1" lang="ja-JP" altLang="en-US" b="1" dirty="0">
                <a:solidFill>
                  <a:schemeClr val="bg1"/>
                </a:solidFill>
                <a:latin typeface="メイリオ" panose="020B0604030504040204" pitchFamily="50" charset="-128"/>
                <a:ea typeface="メイリオ" panose="020B0604030504040204" pitchFamily="50" charset="-128"/>
              </a:rPr>
              <a:t>ターゲット</a:t>
            </a:r>
            <a:endParaRPr kumimoji="1" lang="en-US" altLang="ja-JP" b="1" dirty="0">
              <a:solidFill>
                <a:schemeClr val="bg1"/>
              </a:solidFill>
              <a:latin typeface="メイリオ" panose="020B0604030504040204" pitchFamily="50" charset="-128"/>
              <a:ea typeface="メイリオ" panose="020B0604030504040204" pitchFamily="50" charset="-128"/>
            </a:endParaRPr>
          </a:p>
        </p:txBody>
      </p:sp>
      <p:sp>
        <p:nvSpPr>
          <p:cNvPr id="16" name="正方形/長方形 15">
            <a:extLst>
              <a:ext uri="{FF2B5EF4-FFF2-40B4-BE49-F238E27FC236}">
                <a16:creationId xmlns:a16="http://schemas.microsoft.com/office/drawing/2014/main" id="{9C341FFA-5904-4773-8291-4D8645F3756B}"/>
              </a:ext>
            </a:extLst>
          </p:cNvPr>
          <p:cNvSpPr/>
          <p:nvPr/>
        </p:nvSpPr>
        <p:spPr>
          <a:xfrm>
            <a:off x="2267821" y="4625549"/>
            <a:ext cx="1351326" cy="473206"/>
          </a:xfrm>
          <a:prstGeom prst="rect">
            <a:avLst/>
          </a:prstGeom>
        </p:spPr>
        <p:txBody>
          <a:bodyPr wrap="square">
            <a:sp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algn="ctr">
              <a:lnSpc>
                <a:spcPct val="150000"/>
              </a:lnSpc>
            </a:pPr>
            <a:r>
              <a:rPr kumimoji="1" lang="ja-JP" altLang="en-US" b="1" dirty="0">
                <a:solidFill>
                  <a:schemeClr val="bg1"/>
                </a:solidFill>
                <a:latin typeface="メイリオ" panose="020B0604030504040204" pitchFamily="50" charset="-128"/>
                <a:ea typeface="メイリオ" panose="020B0604030504040204" pitchFamily="50" charset="-128"/>
              </a:rPr>
              <a:t>競合</a:t>
            </a:r>
            <a:endParaRPr kumimoji="1" lang="en-US" altLang="ja-JP" b="1" dirty="0">
              <a:solidFill>
                <a:schemeClr val="bg1"/>
              </a:solidFill>
              <a:latin typeface="メイリオ" panose="020B0604030504040204" pitchFamily="50" charset="-128"/>
              <a:ea typeface="メイリオ" panose="020B0604030504040204" pitchFamily="50" charset="-128"/>
            </a:endParaRPr>
          </a:p>
        </p:txBody>
      </p:sp>
      <p:sp>
        <p:nvSpPr>
          <p:cNvPr id="17" name="正方形/長方形 16">
            <a:extLst>
              <a:ext uri="{FF2B5EF4-FFF2-40B4-BE49-F238E27FC236}">
                <a16:creationId xmlns:a16="http://schemas.microsoft.com/office/drawing/2014/main" id="{CB666E35-C8BA-4A16-B1C0-9D017D802FD8}"/>
              </a:ext>
            </a:extLst>
          </p:cNvPr>
          <p:cNvSpPr/>
          <p:nvPr/>
        </p:nvSpPr>
        <p:spPr>
          <a:xfrm>
            <a:off x="477385" y="5609536"/>
            <a:ext cx="3624782" cy="579005"/>
          </a:xfrm>
          <a:prstGeom prst="rect">
            <a:avLst/>
          </a:prstGeom>
        </p:spPr>
        <p:txBody>
          <a:bodyPr wrap="square">
            <a:sp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algn="ctr">
              <a:lnSpc>
                <a:spcPct val="150000"/>
              </a:lnSpc>
            </a:pPr>
            <a:r>
              <a:rPr kumimoji="1" lang="ja-JP" altLang="en-US" sz="1050" b="1" dirty="0">
                <a:solidFill>
                  <a:schemeClr val="bg1">
                    <a:lumMod val="50000"/>
                  </a:schemeClr>
                </a:solidFill>
                <a:latin typeface="メイリオ" panose="020B0604030504040204" pitchFamily="50" charset="-128"/>
                <a:ea typeface="メイリオ" panose="020B0604030504040204" pitchFamily="50" charset="-128"/>
              </a:rPr>
              <a:t>自社の魅力を洗い出した中で、競合との差別化になり、</a:t>
            </a:r>
            <a:endParaRPr kumimoji="1" lang="en-US" altLang="ja-JP" sz="1050" b="1" dirty="0">
              <a:solidFill>
                <a:schemeClr val="bg1">
                  <a:lumMod val="50000"/>
                </a:schemeClr>
              </a:solidFill>
              <a:latin typeface="メイリオ" panose="020B0604030504040204" pitchFamily="50" charset="-128"/>
              <a:ea typeface="メイリオ" panose="020B0604030504040204" pitchFamily="50" charset="-128"/>
            </a:endParaRPr>
          </a:p>
          <a:p>
            <a:pPr algn="ctr">
              <a:lnSpc>
                <a:spcPct val="150000"/>
              </a:lnSpc>
            </a:pPr>
            <a:r>
              <a:rPr kumimoji="1" lang="ja-JP" altLang="en-US" sz="1050" b="1" dirty="0">
                <a:solidFill>
                  <a:schemeClr val="bg1">
                    <a:lumMod val="50000"/>
                  </a:schemeClr>
                </a:solidFill>
                <a:latin typeface="メイリオ" panose="020B0604030504040204" pitchFamily="50" charset="-128"/>
                <a:ea typeface="メイリオ" panose="020B0604030504040204" pitchFamily="50" charset="-128"/>
              </a:rPr>
              <a:t>ターゲットが振り向いてくれるメッセージ</a:t>
            </a:r>
            <a:endParaRPr kumimoji="1" lang="en-US" altLang="ja-JP" sz="1050" b="1" dirty="0">
              <a:solidFill>
                <a:srgbClr val="FF0000"/>
              </a:solidFill>
              <a:latin typeface="メイリオ" panose="020B0604030504040204" pitchFamily="50" charset="-128"/>
              <a:ea typeface="メイリオ" panose="020B0604030504040204" pitchFamily="50" charset="-128"/>
            </a:endParaRPr>
          </a:p>
        </p:txBody>
      </p:sp>
      <p:sp>
        <p:nvSpPr>
          <p:cNvPr id="18" name="テキスト ボックス 17">
            <a:extLst>
              <a:ext uri="{FF2B5EF4-FFF2-40B4-BE49-F238E27FC236}">
                <a16:creationId xmlns:a16="http://schemas.microsoft.com/office/drawing/2014/main" id="{F3ADDE14-91A5-41B6-9A24-F20685A51819}"/>
              </a:ext>
            </a:extLst>
          </p:cNvPr>
          <p:cNvSpPr txBox="1"/>
          <p:nvPr/>
        </p:nvSpPr>
        <p:spPr>
          <a:xfrm>
            <a:off x="3999345" y="3185349"/>
            <a:ext cx="5605315" cy="2331407"/>
          </a:xfrm>
          <a:prstGeom prst="rect">
            <a:avLst/>
          </a:prstGeom>
          <a:solidFill>
            <a:schemeClr val="bg1">
              <a:lumMod val="95000"/>
            </a:schemeClr>
          </a:solidFill>
        </p:spPr>
        <p:txBody>
          <a:bodyPr wrap="square">
            <a:spAutoFit/>
          </a:bodyPr>
          <a:lstStyle/>
          <a:p>
            <a:pPr>
              <a:lnSpc>
                <a:spcPct val="150000"/>
              </a:lnSpc>
            </a:pPr>
            <a:r>
              <a:rPr lang="ja-JP" altLang="en-US" sz="1400" b="1" dirty="0"/>
              <a:t>▶訴求メッセージ例</a:t>
            </a:r>
            <a:endParaRPr lang="en-US" altLang="ja-JP" sz="1400" b="1" dirty="0"/>
          </a:p>
          <a:p>
            <a:pPr>
              <a:lnSpc>
                <a:spcPct val="150000"/>
              </a:lnSpc>
            </a:pPr>
            <a:r>
              <a:rPr lang="ja-JP" altLang="en-US" sz="1200" dirty="0"/>
              <a:t>・デパート内の店舗で、固定のお客様が多いため安心して働けます。</a:t>
            </a:r>
          </a:p>
          <a:p>
            <a:pPr>
              <a:lnSpc>
                <a:spcPct val="150000"/>
              </a:lnSpc>
            </a:pPr>
            <a:endParaRPr lang="ja-JP" altLang="en-US" sz="1200" dirty="0"/>
          </a:p>
          <a:p>
            <a:pPr>
              <a:lnSpc>
                <a:spcPct val="150000"/>
              </a:lnSpc>
            </a:pPr>
            <a:r>
              <a:rPr lang="ja-JP" altLang="en-US" sz="1200" dirty="0"/>
              <a:t>・雑貨が好き！興味がある！独立したい！など</a:t>
            </a:r>
            <a:r>
              <a:rPr lang="en-US" altLang="ja-JP" sz="1200" dirty="0"/>
              <a:t>､</a:t>
            </a:r>
            <a:r>
              <a:rPr lang="ja-JP" altLang="en-US" sz="1200" dirty="0"/>
              <a:t>店舗運営のノウハウを学べます。</a:t>
            </a:r>
          </a:p>
          <a:p>
            <a:pPr>
              <a:lnSpc>
                <a:spcPct val="150000"/>
              </a:lnSpc>
            </a:pPr>
            <a:endParaRPr lang="ja-JP" altLang="en-US" sz="1200" dirty="0"/>
          </a:p>
          <a:p>
            <a:pPr>
              <a:lnSpc>
                <a:spcPct val="150000"/>
              </a:lnSpc>
            </a:pPr>
            <a:r>
              <a:rPr lang="ja-JP" altLang="en-US" sz="1200" dirty="0"/>
              <a:t>・新商品を開発し、持続的に売れた場合は報奨金を別途お支払いします。</a:t>
            </a:r>
            <a:endParaRPr lang="en-US" altLang="ja-JP" sz="1200" dirty="0"/>
          </a:p>
          <a:p>
            <a:pPr>
              <a:lnSpc>
                <a:spcPct val="150000"/>
              </a:lnSpc>
            </a:pPr>
            <a:r>
              <a:rPr lang="ja-JP" altLang="en-US" sz="1200" dirty="0"/>
              <a:t>　入社数ヶ月の新人でも新商品の試作・提案は可能です。</a:t>
            </a:r>
            <a:endParaRPr lang="en-US" altLang="ja-JP" sz="1200" dirty="0"/>
          </a:p>
          <a:p>
            <a:pPr>
              <a:lnSpc>
                <a:spcPct val="150000"/>
              </a:lnSpc>
            </a:pPr>
            <a:r>
              <a:rPr lang="ja-JP" altLang="en-US" sz="1200" dirty="0"/>
              <a:t>　自分が作りたいもの、食べたいものを思い通りに形にできるのが魅力です</a:t>
            </a:r>
          </a:p>
        </p:txBody>
      </p:sp>
    </p:spTree>
    <p:extLst>
      <p:ext uri="{BB962C8B-B14F-4D97-AF65-F5344CB8AC3E}">
        <p14:creationId xmlns:p14="http://schemas.microsoft.com/office/powerpoint/2010/main" val="18350450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スライド番号プレースホルダ 8"/>
          <p:cNvSpPr>
            <a:spLocks noGrp="1"/>
          </p:cNvSpPr>
          <p:nvPr>
            <p:ph type="sldNum" sz="quarter" idx="4"/>
          </p:nvPr>
        </p:nvSpPr>
        <p:spPr>
          <a:xfrm>
            <a:off x="7293260" y="224645"/>
            <a:ext cx="2311400" cy="365125"/>
          </a:xfrm>
        </p:spPr>
        <p:txBody>
          <a:bodyPr/>
          <a:lstStyle/>
          <a:p>
            <a:fld id="{742AB503-595C-4BF1-937B-F54428E080FD}" type="slidenum">
              <a:rPr kumimoji="1" lang="ja-JP" altLang="en-US" smtClean="0">
                <a:latin typeface="メイリオ" pitchFamily="50" charset="-128"/>
                <a:ea typeface="メイリオ" pitchFamily="50" charset="-128"/>
                <a:cs typeface="メイリオ" pitchFamily="50" charset="-128"/>
              </a:rPr>
              <a:pPr/>
              <a:t>6</a:t>
            </a:fld>
            <a:endParaRPr kumimoji="1" lang="ja-JP" altLang="en-US">
              <a:latin typeface="メイリオ" pitchFamily="50" charset="-128"/>
              <a:ea typeface="メイリオ" pitchFamily="50" charset="-128"/>
              <a:cs typeface="メイリオ" pitchFamily="50" charset="-128"/>
            </a:endParaRPr>
          </a:p>
        </p:txBody>
      </p:sp>
      <p:pic>
        <p:nvPicPr>
          <p:cNvPr id="64" name="Picture 2" descr="\\shizu01\Document\企画課\■営業企画\14.インバウンド\ヒトクル\02_フォーマット・ツール\ロゴ\ヒトクル_ロゴ.jpg"/>
          <p:cNvPicPr>
            <a:picLocks noChangeAspect="1" noChangeArrowheads="1"/>
          </p:cNvPicPr>
          <p:nvPr/>
        </p:nvPicPr>
        <p:blipFill>
          <a:blip r:embed="rId3"/>
          <a:srcRect/>
          <a:stretch>
            <a:fillRect/>
          </a:stretch>
        </p:blipFill>
        <p:spPr bwMode="auto">
          <a:xfrm>
            <a:off x="7221252" y="6373364"/>
            <a:ext cx="684076" cy="259992"/>
          </a:xfrm>
          <a:prstGeom prst="rect">
            <a:avLst/>
          </a:prstGeom>
          <a:noFill/>
        </p:spPr>
      </p:pic>
      <p:sp>
        <p:nvSpPr>
          <p:cNvPr id="25" name="テキスト ボックス 24"/>
          <p:cNvSpPr txBox="1"/>
          <p:nvPr/>
        </p:nvSpPr>
        <p:spPr>
          <a:xfrm>
            <a:off x="632520" y="286675"/>
            <a:ext cx="9000430" cy="307777"/>
          </a:xfrm>
          <a:prstGeom prst="rect">
            <a:avLst/>
          </a:prstGeom>
          <a:noFill/>
        </p:spPr>
        <p:txBody>
          <a:bodyPr wrap="square" rtlCol="0" anchor="ctr">
            <a:spAutoFit/>
          </a:bodyPr>
          <a:lstStyle/>
          <a:p>
            <a:r>
              <a:rPr lang="ja-JP" altLang="en-US" sz="1400" dirty="0">
                <a:latin typeface="+mn-ea"/>
                <a:cs typeface="メイリオ" pitchFamily="50" charset="-128"/>
              </a:rPr>
              <a:t>２．求人原稿を書く前に！押さえておきたい、３つの基本ステップ</a:t>
            </a:r>
          </a:p>
        </p:txBody>
      </p:sp>
      <p:sp>
        <p:nvSpPr>
          <p:cNvPr id="31" name="正方形/長方形 30">
            <a:extLst>
              <a:ext uri="{FF2B5EF4-FFF2-40B4-BE49-F238E27FC236}">
                <a16:creationId xmlns:a16="http://schemas.microsoft.com/office/drawing/2014/main" id="{8FB7A2C1-CACE-43C6-A28B-5A6316A5318A}"/>
              </a:ext>
            </a:extLst>
          </p:cNvPr>
          <p:cNvSpPr/>
          <p:nvPr/>
        </p:nvSpPr>
        <p:spPr>
          <a:xfrm>
            <a:off x="560512" y="657076"/>
            <a:ext cx="8784976" cy="600164"/>
          </a:xfrm>
          <a:prstGeom prst="rect">
            <a:avLst/>
          </a:prstGeom>
        </p:spPr>
        <p:txBody>
          <a:bodyPr wrap="square">
            <a:spAutoFit/>
          </a:bodyPr>
          <a:lstStyle/>
          <a:p>
            <a:pPr marL="342900" indent="-342900" algn="ctr">
              <a:lnSpc>
                <a:spcPct val="150000"/>
              </a:lnSpc>
            </a:pPr>
            <a:r>
              <a:rPr lang="ja-JP" altLang="en-US" sz="2400" b="1" dirty="0">
                <a:latin typeface="+mn-ea"/>
              </a:rPr>
              <a:t>③楽しく働いているイメージを持ってもらう</a:t>
            </a:r>
            <a:endParaRPr lang="en-US" altLang="ja-JP" sz="2400" b="1" dirty="0">
              <a:latin typeface="+mn-ea"/>
            </a:endParaRPr>
          </a:p>
        </p:txBody>
      </p:sp>
      <p:sp>
        <p:nvSpPr>
          <p:cNvPr id="10" name="正方形/長方形 9">
            <a:extLst>
              <a:ext uri="{FF2B5EF4-FFF2-40B4-BE49-F238E27FC236}">
                <a16:creationId xmlns:a16="http://schemas.microsoft.com/office/drawing/2014/main" id="{215AC9DD-1E46-4BFD-9F7B-CA0EDACF1DCA}"/>
              </a:ext>
            </a:extLst>
          </p:cNvPr>
          <p:cNvSpPr/>
          <p:nvPr/>
        </p:nvSpPr>
        <p:spPr>
          <a:xfrm>
            <a:off x="632519" y="1331132"/>
            <a:ext cx="8659761" cy="711733"/>
          </a:xfrm>
          <a:prstGeom prst="rect">
            <a:avLst/>
          </a:prstGeom>
          <a:noFill/>
        </p:spPr>
        <p:txBody>
          <a:bodyPr wrap="square">
            <a:spAutoFit/>
          </a:bodyPr>
          <a:lstStyle/>
          <a:p>
            <a:pPr marL="342900" indent="-342900">
              <a:lnSpc>
                <a:spcPct val="150000"/>
              </a:lnSpc>
            </a:pPr>
            <a:r>
              <a:rPr lang="ja-JP" altLang="en-US" sz="1400" dirty="0">
                <a:latin typeface="+mn-ea"/>
                <a:cs typeface="メイリオ" pitchFamily="50" charset="-128"/>
              </a:rPr>
              <a:t>採用ターゲットに「ここで働いてみたい」「自分はこんな風に働けそうだ」と、具体的にイメージして</a:t>
            </a:r>
            <a:endParaRPr lang="en-US" altLang="ja-JP" sz="1400" dirty="0">
              <a:latin typeface="+mn-ea"/>
              <a:cs typeface="メイリオ" pitchFamily="50" charset="-128"/>
            </a:endParaRPr>
          </a:p>
          <a:p>
            <a:pPr marL="342900" indent="-342900">
              <a:lnSpc>
                <a:spcPct val="150000"/>
              </a:lnSpc>
            </a:pPr>
            <a:r>
              <a:rPr lang="ja-JP" altLang="en-US" sz="1400" dirty="0">
                <a:latin typeface="+mn-ea"/>
                <a:cs typeface="メイリオ" pitchFamily="50" charset="-128"/>
              </a:rPr>
              <a:t>もらうことで応募につながります。</a:t>
            </a:r>
          </a:p>
        </p:txBody>
      </p:sp>
      <p:sp>
        <p:nvSpPr>
          <p:cNvPr id="16" name="正方形/長方形 15">
            <a:extLst>
              <a:ext uri="{FF2B5EF4-FFF2-40B4-BE49-F238E27FC236}">
                <a16:creationId xmlns:a16="http://schemas.microsoft.com/office/drawing/2014/main" id="{9C341FFA-5904-4773-8291-4D8645F3756B}"/>
              </a:ext>
            </a:extLst>
          </p:cNvPr>
          <p:cNvSpPr/>
          <p:nvPr/>
        </p:nvSpPr>
        <p:spPr>
          <a:xfrm>
            <a:off x="2272997" y="4679156"/>
            <a:ext cx="1351326" cy="473206"/>
          </a:xfrm>
          <a:prstGeom prst="rect">
            <a:avLst/>
          </a:prstGeom>
        </p:spPr>
        <p:txBody>
          <a:bodyPr wrap="square">
            <a:sp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algn="ctr">
              <a:lnSpc>
                <a:spcPct val="150000"/>
              </a:lnSpc>
            </a:pPr>
            <a:r>
              <a:rPr kumimoji="1" lang="ja-JP" altLang="en-US" b="1" dirty="0">
                <a:solidFill>
                  <a:schemeClr val="bg1"/>
                </a:solidFill>
                <a:latin typeface="メイリオ" panose="020B0604030504040204" pitchFamily="50" charset="-128"/>
                <a:ea typeface="メイリオ" panose="020B0604030504040204" pitchFamily="50" charset="-128"/>
              </a:rPr>
              <a:t>競合</a:t>
            </a:r>
            <a:endParaRPr kumimoji="1" lang="en-US" altLang="ja-JP" b="1" dirty="0">
              <a:solidFill>
                <a:schemeClr val="bg1"/>
              </a:solidFill>
              <a:latin typeface="メイリオ" panose="020B0604030504040204" pitchFamily="50" charset="-128"/>
              <a:ea typeface="メイリオ" panose="020B0604030504040204" pitchFamily="50" charset="-128"/>
            </a:endParaRPr>
          </a:p>
        </p:txBody>
      </p:sp>
      <p:sp>
        <p:nvSpPr>
          <p:cNvPr id="18" name="テキスト ボックス 17">
            <a:extLst>
              <a:ext uri="{FF2B5EF4-FFF2-40B4-BE49-F238E27FC236}">
                <a16:creationId xmlns:a16="http://schemas.microsoft.com/office/drawing/2014/main" id="{F3ADDE14-91A5-41B6-9A24-F20685A51819}"/>
              </a:ext>
            </a:extLst>
          </p:cNvPr>
          <p:cNvSpPr txBox="1"/>
          <p:nvPr/>
        </p:nvSpPr>
        <p:spPr>
          <a:xfrm>
            <a:off x="727727" y="2511496"/>
            <a:ext cx="8564553" cy="3116238"/>
          </a:xfrm>
          <a:prstGeom prst="rect">
            <a:avLst/>
          </a:prstGeom>
          <a:solidFill>
            <a:schemeClr val="bg1">
              <a:lumMod val="95000"/>
            </a:schemeClr>
          </a:solidFill>
        </p:spPr>
        <p:txBody>
          <a:bodyPr wrap="square">
            <a:spAutoFit/>
          </a:bodyPr>
          <a:lstStyle/>
          <a:p>
            <a:pPr>
              <a:lnSpc>
                <a:spcPct val="150000"/>
              </a:lnSpc>
            </a:pPr>
            <a:r>
              <a:rPr lang="ja-JP" altLang="en-US" sz="1200" b="1" dirty="0">
                <a:latin typeface="メイリオ" panose="020B0604030504040204" pitchFamily="50" charset="-128"/>
                <a:ea typeface="メイリオ" panose="020B0604030504040204" pitchFamily="50" charset="-128"/>
              </a:rPr>
              <a:t>▶イメージを持ってもらうためのテクニック</a:t>
            </a:r>
            <a:endParaRPr lang="en-US" altLang="ja-JP" sz="1200" b="1" dirty="0">
              <a:latin typeface="メイリオ" panose="020B0604030504040204" pitchFamily="50" charset="-128"/>
              <a:ea typeface="メイリオ" panose="020B0604030504040204" pitchFamily="50" charset="-128"/>
            </a:endParaRPr>
          </a:p>
          <a:p>
            <a:pPr>
              <a:lnSpc>
                <a:spcPct val="150000"/>
              </a:lnSpc>
            </a:pPr>
            <a:r>
              <a:rPr lang="ja-JP" altLang="en-US" sz="1200" dirty="0">
                <a:latin typeface="メイリオ" panose="020B0604030504040204" pitchFamily="50" charset="-128"/>
                <a:ea typeface="メイリオ" panose="020B0604030504040204" pitchFamily="50" charset="-128"/>
              </a:rPr>
              <a:t>□　ターゲットに合った表現：その人の気持ちになって書く</a:t>
            </a:r>
          </a:p>
          <a:p>
            <a:pPr>
              <a:lnSpc>
                <a:spcPct val="150000"/>
              </a:lnSpc>
            </a:pPr>
            <a:r>
              <a:rPr lang="ja-JP" altLang="en-US" sz="1200" dirty="0">
                <a:latin typeface="メイリオ" panose="020B0604030504040204" pitchFamily="50" charset="-128"/>
                <a:ea typeface="メイリオ" panose="020B0604030504040204" pitchFamily="50" charset="-128"/>
              </a:rPr>
              <a:t>□　言葉に凝り過ぎない：うまく書こうと思わず、素直な言葉で書く方が伝わる</a:t>
            </a:r>
          </a:p>
          <a:p>
            <a:pPr>
              <a:lnSpc>
                <a:spcPct val="150000"/>
              </a:lnSpc>
            </a:pPr>
            <a:r>
              <a:rPr lang="ja-JP" altLang="en-US" sz="1200" dirty="0">
                <a:latin typeface="メイリオ" panose="020B0604030504040204" pitchFamily="50" charset="-128"/>
                <a:ea typeface="メイリオ" panose="020B0604030504040204" pitchFamily="50" charset="-128"/>
              </a:rPr>
              <a:t>□　考えなくても伝わる：ひねりすぎで考えないと分からないコピーは</a:t>
            </a:r>
            <a:r>
              <a:rPr lang="en-US" altLang="ja-JP" sz="1200" dirty="0">
                <a:latin typeface="メイリオ" panose="020B0604030504040204" pitchFamily="50" charset="-128"/>
                <a:ea typeface="メイリオ" panose="020B0604030504040204" pitchFamily="50" charset="-128"/>
              </a:rPr>
              <a:t>NG</a:t>
            </a:r>
            <a:r>
              <a:rPr lang="ja-JP" altLang="en-US" sz="1200" dirty="0">
                <a:latin typeface="メイリオ" panose="020B0604030504040204" pitchFamily="50" charset="-128"/>
                <a:ea typeface="メイリオ" panose="020B0604030504040204" pitchFamily="50" charset="-128"/>
              </a:rPr>
              <a:t>。</a:t>
            </a:r>
          </a:p>
          <a:p>
            <a:pPr>
              <a:lnSpc>
                <a:spcPct val="150000"/>
              </a:lnSpc>
            </a:pPr>
            <a:r>
              <a:rPr lang="ja-JP" altLang="en-US" sz="1200" dirty="0">
                <a:latin typeface="メイリオ" panose="020B0604030504040204" pitchFamily="50" charset="-128"/>
                <a:ea typeface="メイリオ" panose="020B0604030504040204" pitchFamily="50" charset="-128"/>
              </a:rPr>
              <a:t>□　長くても大丈夫：多少長くなっても、伝えたいことをしっかりと伝える。</a:t>
            </a:r>
            <a:endParaRPr lang="en-US" altLang="ja-JP" sz="1200" dirty="0">
              <a:latin typeface="メイリオ" panose="020B0604030504040204" pitchFamily="50" charset="-128"/>
              <a:ea typeface="メイリオ" panose="020B0604030504040204" pitchFamily="50" charset="-128"/>
            </a:endParaRPr>
          </a:p>
          <a:p>
            <a:pPr>
              <a:lnSpc>
                <a:spcPct val="150000"/>
              </a:lnSpc>
            </a:pPr>
            <a:r>
              <a:rPr lang="ja-JP" altLang="en-US" sz="1200" dirty="0">
                <a:latin typeface="メイリオ" panose="020B0604030504040204" pitchFamily="50" charset="-128"/>
                <a:ea typeface="メイリオ" panose="020B0604030504040204" pitchFamily="50" charset="-128"/>
              </a:rPr>
              <a:t>　　一度すべて書き出し、そこからそぎ落としていくのも</a:t>
            </a:r>
            <a:r>
              <a:rPr lang="en-US" altLang="ja-JP" sz="1200" dirty="0">
                <a:latin typeface="メイリオ" panose="020B0604030504040204" pitchFamily="50" charset="-128"/>
                <a:ea typeface="メイリオ" panose="020B0604030504040204" pitchFamily="50" charset="-128"/>
              </a:rPr>
              <a:t>OK</a:t>
            </a:r>
            <a:r>
              <a:rPr lang="ja-JP" altLang="en-US" sz="1200" dirty="0">
                <a:latin typeface="メイリオ" panose="020B0604030504040204" pitchFamily="50" charset="-128"/>
                <a:ea typeface="メイリオ" panose="020B0604030504040204" pitchFamily="50" charset="-128"/>
              </a:rPr>
              <a:t>。</a:t>
            </a:r>
          </a:p>
          <a:p>
            <a:pPr>
              <a:lnSpc>
                <a:spcPct val="150000"/>
              </a:lnSpc>
            </a:pPr>
            <a:r>
              <a:rPr lang="ja-JP" altLang="en-US" sz="1200" dirty="0">
                <a:latin typeface="メイリオ" panose="020B0604030504040204" pitchFamily="50" charset="-128"/>
                <a:ea typeface="メイリオ" panose="020B0604030504040204" pitchFamily="50" charset="-128"/>
              </a:rPr>
              <a:t>□　メリットではなく、ベネフィットを伝える：会社の売りや特徴について事実を並べるのではなく、</a:t>
            </a:r>
            <a:endParaRPr lang="en-US" altLang="ja-JP" sz="1200" dirty="0">
              <a:latin typeface="メイリオ" panose="020B0604030504040204" pitchFamily="50" charset="-128"/>
              <a:ea typeface="メイリオ" panose="020B0604030504040204" pitchFamily="50" charset="-128"/>
            </a:endParaRPr>
          </a:p>
          <a:p>
            <a:pPr>
              <a:lnSpc>
                <a:spcPct val="150000"/>
              </a:lnSpc>
            </a:pPr>
            <a:r>
              <a:rPr lang="ja-JP" altLang="en-US" sz="1200" dirty="0">
                <a:latin typeface="メイリオ" panose="020B0604030504040204" pitchFamily="50" charset="-128"/>
                <a:ea typeface="メイリオ" panose="020B0604030504040204" pitchFamily="50" charset="-128"/>
              </a:rPr>
              <a:t>　　それによって求職者がどんなベネフィット（恩恵）を得られるかを書く。</a:t>
            </a:r>
            <a:endParaRPr lang="en-US" altLang="ja-JP" sz="1200" dirty="0">
              <a:latin typeface="メイリオ" panose="020B0604030504040204" pitchFamily="50" charset="-128"/>
              <a:ea typeface="メイリオ" panose="020B0604030504040204" pitchFamily="50" charset="-128"/>
            </a:endParaRPr>
          </a:p>
          <a:p>
            <a:pPr>
              <a:lnSpc>
                <a:spcPct val="150000"/>
              </a:lnSpc>
            </a:pPr>
            <a:r>
              <a:rPr lang="ja-JP" altLang="en-US" sz="1200" dirty="0">
                <a:latin typeface="メイリオ" panose="020B0604030504040204" pitchFamily="50" charset="-128"/>
                <a:ea typeface="メイリオ" panose="020B0604030504040204" pitchFamily="50" charset="-128"/>
              </a:rPr>
              <a:t>　　</a:t>
            </a:r>
            <a:r>
              <a:rPr lang="en-US" altLang="ja-JP" sz="1200" dirty="0">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例</a:t>
            </a:r>
            <a:r>
              <a:rPr lang="en-US" altLang="ja-JP" sz="1200" dirty="0">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「シフト自己申告制」</a:t>
            </a:r>
            <a:endParaRPr lang="en-US" altLang="ja-JP" sz="1200" dirty="0">
              <a:latin typeface="メイリオ" panose="020B0604030504040204" pitchFamily="50" charset="-128"/>
              <a:ea typeface="メイリオ" panose="020B0604030504040204" pitchFamily="50" charset="-128"/>
            </a:endParaRPr>
          </a:p>
          <a:p>
            <a:pPr>
              <a:lnSpc>
                <a:spcPct val="150000"/>
              </a:lnSpc>
            </a:pPr>
            <a:r>
              <a:rPr lang="ja-JP" altLang="en-US" sz="1200" dirty="0">
                <a:latin typeface="メイリオ" panose="020B0604030504040204" pitchFamily="50" charset="-128"/>
                <a:ea typeface="メイリオ" panose="020B0604030504040204" pitchFamily="50" charset="-128"/>
              </a:rPr>
              <a:t>　　　→「シフト自己申告制だから自分のペースで働けます。子供のお迎えや学校行事も気兼ねなく参加できます」</a:t>
            </a:r>
          </a:p>
          <a:p>
            <a:pPr>
              <a:lnSpc>
                <a:spcPct val="150000"/>
              </a:lnSpc>
            </a:pPr>
            <a:r>
              <a:rPr lang="ja-JP" altLang="en-US" sz="1200" dirty="0">
                <a:latin typeface="メイリオ" panose="020B0604030504040204" pitchFamily="50" charset="-128"/>
                <a:ea typeface="メイリオ" panose="020B0604030504040204" pitchFamily="50" charset="-128"/>
              </a:rPr>
              <a:t>□　入社間もないスタッフのコメントを入れる</a:t>
            </a:r>
          </a:p>
        </p:txBody>
      </p:sp>
    </p:spTree>
    <p:extLst>
      <p:ext uri="{BB962C8B-B14F-4D97-AF65-F5344CB8AC3E}">
        <p14:creationId xmlns:p14="http://schemas.microsoft.com/office/powerpoint/2010/main" val="13828156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B37B66D3-7707-4488-9598-2682CA1A68AA}"/>
              </a:ext>
            </a:extLst>
          </p:cNvPr>
          <p:cNvSpPr/>
          <p:nvPr/>
        </p:nvSpPr>
        <p:spPr bwMode="auto">
          <a:xfrm>
            <a:off x="759266" y="4692669"/>
            <a:ext cx="8533015" cy="1356319"/>
          </a:xfrm>
          <a:prstGeom prst="rect">
            <a:avLst/>
          </a:prstGeom>
          <a:solidFill>
            <a:schemeClr val="bg1">
              <a:lumMod val="95000"/>
            </a:schemeClr>
          </a:solidFill>
          <a:ln w="57150">
            <a:noFill/>
            <a:prstDash val="solid"/>
          </a:ln>
          <a:effectLst/>
        </p:spPr>
        <p:txBody>
          <a:bodyPr lIns="0" tIns="0" rIns="0" bIns="0" rtlCol="0" anchor="ctr">
            <a:noAutofit/>
          </a:bodyPr>
          <a:lstStyle/>
          <a:p>
            <a:pPr algn="just">
              <a:lnSpc>
                <a:spcPct val="140000"/>
              </a:lnSpc>
              <a:spcBef>
                <a:spcPct val="0"/>
              </a:spcBef>
              <a:spcAft>
                <a:spcPts val="600"/>
              </a:spcAft>
            </a:pPr>
            <a:endParaRPr kumimoji="1" lang="ja-JP" altLang="en-US" sz="1600" dirty="0">
              <a:solidFill>
                <a:srgbClr val="4D4D4D"/>
              </a:solidFill>
              <a:latin typeface="メイリオ" pitchFamily="50" charset="-128"/>
              <a:ea typeface="メイリオ" pitchFamily="50" charset="-128"/>
              <a:cs typeface="メイリオ" pitchFamily="50" charset="-128"/>
            </a:endParaRPr>
          </a:p>
        </p:txBody>
      </p:sp>
      <p:sp>
        <p:nvSpPr>
          <p:cNvPr id="9" name="スライド番号プレースホルダ 8"/>
          <p:cNvSpPr>
            <a:spLocks noGrp="1"/>
          </p:cNvSpPr>
          <p:nvPr>
            <p:ph type="sldNum" sz="quarter" idx="4"/>
          </p:nvPr>
        </p:nvSpPr>
        <p:spPr>
          <a:xfrm>
            <a:off x="7293260" y="224645"/>
            <a:ext cx="2311400" cy="365125"/>
          </a:xfrm>
        </p:spPr>
        <p:txBody>
          <a:bodyPr/>
          <a:lstStyle/>
          <a:p>
            <a:fld id="{742AB503-595C-4BF1-937B-F54428E080FD}" type="slidenum">
              <a:rPr kumimoji="1" lang="ja-JP" altLang="en-US" smtClean="0">
                <a:latin typeface="メイリオ" pitchFamily="50" charset="-128"/>
                <a:ea typeface="メイリオ" pitchFamily="50" charset="-128"/>
                <a:cs typeface="メイリオ" pitchFamily="50" charset="-128"/>
              </a:rPr>
              <a:pPr/>
              <a:t>7</a:t>
            </a:fld>
            <a:endParaRPr kumimoji="1" lang="ja-JP" altLang="en-US">
              <a:latin typeface="メイリオ" pitchFamily="50" charset="-128"/>
              <a:ea typeface="メイリオ" pitchFamily="50" charset="-128"/>
              <a:cs typeface="メイリオ" pitchFamily="50" charset="-128"/>
            </a:endParaRPr>
          </a:p>
        </p:txBody>
      </p:sp>
      <p:pic>
        <p:nvPicPr>
          <p:cNvPr id="64" name="Picture 2" descr="\\shizu01\Document\企画課\■営業企画\14.インバウンド\ヒトクル\02_フォーマット・ツール\ロゴ\ヒトクル_ロゴ.jpg"/>
          <p:cNvPicPr>
            <a:picLocks noChangeAspect="1" noChangeArrowheads="1"/>
          </p:cNvPicPr>
          <p:nvPr/>
        </p:nvPicPr>
        <p:blipFill>
          <a:blip r:embed="rId3"/>
          <a:srcRect/>
          <a:stretch>
            <a:fillRect/>
          </a:stretch>
        </p:blipFill>
        <p:spPr bwMode="auto">
          <a:xfrm>
            <a:off x="7221252" y="6373364"/>
            <a:ext cx="684076" cy="259992"/>
          </a:xfrm>
          <a:prstGeom prst="rect">
            <a:avLst/>
          </a:prstGeom>
          <a:noFill/>
        </p:spPr>
      </p:pic>
      <p:sp>
        <p:nvSpPr>
          <p:cNvPr id="25" name="テキスト ボックス 24"/>
          <p:cNvSpPr txBox="1"/>
          <p:nvPr/>
        </p:nvSpPr>
        <p:spPr>
          <a:xfrm>
            <a:off x="632520" y="286675"/>
            <a:ext cx="9000430" cy="307777"/>
          </a:xfrm>
          <a:prstGeom prst="rect">
            <a:avLst/>
          </a:prstGeom>
          <a:noFill/>
        </p:spPr>
        <p:txBody>
          <a:bodyPr wrap="square" rtlCol="0" anchor="ctr">
            <a:spAutoFit/>
          </a:bodyPr>
          <a:lstStyle/>
          <a:p>
            <a:r>
              <a:rPr lang="ja-JP" altLang="en-US" sz="1400" dirty="0">
                <a:latin typeface="+mn-ea"/>
                <a:cs typeface="メイリオ" pitchFamily="50" charset="-128"/>
              </a:rPr>
              <a:t>３．求職者に響く！販売スタッフの求人原稿の書き方</a:t>
            </a:r>
          </a:p>
        </p:txBody>
      </p:sp>
      <p:sp>
        <p:nvSpPr>
          <p:cNvPr id="12" name="四角形: 角を丸くする 11">
            <a:extLst>
              <a:ext uri="{FF2B5EF4-FFF2-40B4-BE49-F238E27FC236}">
                <a16:creationId xmlns:a16="http://schemas.microsoft.com/office/drawing/2014/main" id="{84856BD8-CAFE-42BF-87A4-4677FCCF5AA8}"/>
              </a:ext>
            </a:extLst>
          </p:cNvPr>
          <p:cNvSpPr/>
          <p:nvPr/>
        </p:nvSpPr>
        <p:spPr>
          <a:xfrm>
            <a:off x="632520" y="809012"/>
            <a:ext cx="8659761" cy="429905"/>
          </a:xfrm>
          <a:prstGeom prst="roundRect">
            <a:avLst/>
          </a:prstGeom>
          <a:solidFill>
            <a:schemeClr val="accent1"/>
          </a:solidFill>
        </p:spPr>
        <p:txBody>
          <a:bodyPr wrap="square">
            <a:spAutoFit/>
          </a:bodyPr>
          <a:lstStyle/>
          <a:p>
            <a:pPr marL="342900" indent="-342900">
              <a:lnSpc>
                <a:spcPct val="150000"/>
              </a:lnSpc>
            </a:pPr>
            <a:r>
              <a:rPr lang="ja-JP" altLang="en-US" sz="1400" b="1" dirty="0">
                <a:latin typeface="+mn-ea"/>
              </a:rPr>
              <a:t>①</a:t>
            </a:r>
            <a:r>
              <a:rPr lang="ja-JP" altLang="en-US" sz="1400" b="1" i="0" dirty="0">
                <a:solidFill>
                  <a:srgbClr val="333333"/>
                </a:solidFill>
                <a:effectLst/>
                <a:latin typeface="ヒラギノ角ゴ ProN W3"/>
              </a:rPr>
              <a:t>職種名は「お店のジャンル＋販売スタッフ」でパッと見て分かる表記に</a:t>
            </a:r>
            <a:endParaRPr lang="en-US" altLang="ja-JP" sz="1400" b="1" dirty="0">
              <a:latin typeface="+mn-ea"/>
            </a:endParaRPr>
          </a:p>
        </p:txBody>
      </p:sp>
      <p:sp>
        <p:nvSpPr>
          <p:cNvPr id="8" name="テキスト ボックス 7">
            <a:extLst>
              <a:ext uri="{FF2B5EF4-FFF2-40B4-BE49-F238E27FC236}">
                <a16:creationId xmlns:a16="http://schemas.microsoft.com/office/drawing/2014/main" id="{377A84BB-2A77-4A3B-BA08-1AD85FCE17CA}"/>
              </a:ext>
            </a:extLst>
          </p:cNvPr>
          <p:cNvSpPr txBox="1"/>
          <p:nvPr/>
        </p:nvSpPr>
        <p:spPr>
          <a:xfrm>
            <a:off x="767972" y="4693994"/>
            <a:ext cx="6300094" cy="1177245"/>
          </a:xfrm>
          <a:prstGeom prst="rect">
            <a:avLst/>
          </a:prstGeom>
          <a:noFill/>
        </p:spPr>
        <p:txBody>
          <a:bodyPr wrap="square">
            <a:spAutoFit/>
          </a:bodyPr>
          <a:lstStyle/>
          <a:p>
            <a:pPr>
              <a:lnSpc>
                <a:spcPct val="150000"/>
              </a:lnSpc>
            </a:pPr>
            <a:r>
              <a:rPr lang="en-US" altLang="ja-JP" sz="1200" b="0" i="0" dirty="0">
                <a:solidFill>
                  <a:srgbClr val="333333"/>
                </a:solidFill>
                <a:effectLst/>
                <a:latin typeface="+mn-ea"/>
              </a:rPr>
              <a:t>【</a:t>
            </a:r>
            <a:r>
              <a:rPr lang="ja-JP" altLang="en-US" sz="1200" b="0" i="0" dirty="0">
                <a:solidFill>
                  <a:srgbClr val="333333"/>
                </a:solidFill>
                <a:effectLst/>
                <a:latin typeface="+mn-ea"/>
              </a:rPr>
              <a:t>表記例</a:t>
            </a:r>
            <a:r>
              <a:rPr lang="en-US" altLang="ja-JP" sz="1200" b="0" i="0" dirty="0">
                <a:solidFill>
                  <a:srgbClr val="333333"/>
                </a:solidFill>
                <a:effectLst/>
                <a:latin typeface="+mn-ea"/>
              </a:rPr>
              <a:t>】</a:t>
            </a:r>
          </a:p>
          <a:p>
            <a:pPr>
              <a:lnSpc>
                <a:spcPct val="150000"/>
              </a:lnSpc>
            </a:pPr>
            <a:r>
              <a:rPr lang="ja-JP" altLang="en-US" sz="1200" b="0" i="0" dirty="0">
                <a:solidFill>
                  <a:srgbClr val="333333"/>
                </a:solidFill>
                <a:effectLst/>
                <a:latin typeface="+mn-ea"/>
              </a:rPr>
              <a:t>・ＬＡ初ブランドの販売スタッフ　　</a:t>
            </a:r>
            <a:endParaRPr lang="en-US" altLang="ja-JP" sz="1200" b="0" i="0" dirty="0">
              <a:solidFill>
                <a:srgbClr val="333333"/>
              </a:solidFill>
              <a:effectLst/>
              <a:latin typeface="+mn-ea"/>
            </a:endParaRPr>
          </a:p>
          <a:p>
            <a:pPr>
              <a:lnSpc>
                <a:spcPct val="150000"/>
              </a:lnSpc>
            </a:pPr>
            <a:r>
              <a:rPr lang="ja-JP" altLang="en-US" sz="1200" b="0" i="0" dirty="0">
                <a:solidFill>
                  <a:srgbClr val="333333"/>
                </a:solidFill>
                <a:effectLst/>
                <a:latin typeface="+mn-ea"/>
              </a:rPr>
              <a:t>・韓国コスメの販売アシスタント　　</a:t>
            </a:r>
            <a:endParaRPr lang="en-US" altLang="ja-JP" sz="1200" b="0" i="0" dirty="0">
              <a:solidFill>
                <a:srgbClr val="333333"/>
              </a:solidFill>
              <a:effectLst/>
              <a:latin typeface="+mn-ea"/>
            </a:endParaRPr>
          </a:p>
          <a:p>
            <a:pPr>
              <a:lnSpc>
                <a:spcPct val="150000"/>
              </a:lnSpc>
            </a:pPr>
            <a:r>
              <a:rPr lang="ja-JP" altLang="en-US" sz="1200" b="0" i="0" dirty="0">
                <a:solidFill>
                  <a:srgbClr val="333333"/>
                </a:solidFill>
                <a:effectLst/>
                <a:latin typeface="+mn-ea"/>
              </a:rPr>
              <a:t>・フルーツスタンド専門の販売スタッフ</a:t>
            </a:r>
            <a:endParaRPr lang="ja-JP" altLang="en-US" sz="1200" dirty="0">
              <a:latin typeface="+mn-ea"/>
            </a:endParaRPr>
          </a:p>
        </p:txBody>
      </p:sp>
      <p:sp>
        <p:nvSpPr>
          <p:cNvPr id="10" name="テキスト ボックス 9">
            <a:extLst>
              <a:ext uri="{FF2B5EF4-FFF2-40B4-BE49-F238E27FC236}">
                <a16:creationId xmlns:a16="http://schemas.microsoft.com/office/drawing/2014/main" id="{2B4C1C9C-7D69-47EB-BB56-40D180CC79F1}"/>
              </a:ext>
            </a:extLst>
          </p:cNvPr>
          <p:cNvSpPr txBox="1"/>
          <p:nvPr/>
        </p:nvSpPr>
        <p:spPr>
          <a:xfrm>
            <a:off x="671346" y="1301656"/>
            <a:ext cx="8563307" cy="1358064"/>
          </a:xfrm>
          <a:prstGeom prst="rect">
            <a:avLst/>
          </a:prstGeom>
          <a:noFill/>
        </p:spPr>
        <p:txBody>
          <a:bodyPr wrap="square">
            <a:spAutoFit/>
          </a:bodyPr>
          <a:lstStyle/>
          <a:p>
            <a:pPr>
              <a:lnSpc>
                <a:spcPct val="150000"/>
              </a:lnSpc>
            </a:pPr>
            <a:r>
              <a:rPr lang="ja-JP" altLang="en-US" sz="1400" b="0" i="0" dirty="0">
                <a:solidFill>
                  <a:srgbClr val="333333"/>
                </a:solidFill>
                <a:effectLst/>
                <a:latin typeface="ヒラギノ角ゴ ProN W3"/>
              </a:rPr>
              <a:t>職種名は、仕事探しをする求職者が最も目にする項目です。</a:t>
            </a:r>
            <a:endParaRPr lang="en-US" altLang="ja-JP" sz="1400" b="0" i="0" dirty="0">
              <a:solidFill>
                <a:srgbClr val="333333"/>
              </a:solidFill>
              <a:effectLst/>
              <a:latin typeface="ヒラギノ角ゴ ProN W3"/>
            </a:endParaRPr>
          </a:p>
          <a:p>
            <a:pPr>
              <a:lnSpc>
                <a:spcPct val="150000"/>
              </a:lnSpc>
            </a:pPr>
            <a:r>
              <a:rPr lang="ja-JP" altLang="en-US" sz="1400" b="0" i="0" dirty="0">
                <a:solidFill>
                  <a:srgbClr val="333333"/>
                </a:solidFill>
                <a:effectLst/>
                <a:latin typeface="ヒラギノ角ゴ ProN W3"/>
              </a:rPr>
              <a:t>求職者が、勤務地や職種などを入力してキーワード検索をすると、</a:t>
            </a:r>
            <a:endParaRPr lang="en-US" altLang="ja-JP" sz="1400" b="0" i="0" dirty="0">
              <a:solidFill>
                <a:srgbClr val="333333"/>
              </a:solidFill>
              <a:effectLst/>
              <a:latin typeface="ヒラギノ角ゴ ProN W3"/>
            </a:endParaRPr>
          </a:p>
          <a:p>
            <a:pPr>
              <a:lnSpc>
                <a:spcPct val="150000"/>
              </a:lnSpc>
            </a:pPr>
            <a:r>
              <a:rPr lang="ja-JP" altLang="en-US" sz="1400" b="0" i="0" dirty="0">
                <a:solidFill>
                  <a:srgbClr val="333333"/>
                </a:solidFill>
                <a:effectLst/>
                <a:latin typeface="ヒラギノ角ゴ ProN W3"/>
              </a:rPr>
              <a:t>検索結果一覧が出てきます。</a:t>
            </a:r>
            <a:endParaRPr lang="en-US" altLang="ja-JP" sz="1400" b="0" i="0" dirty="0">
              <a:solidFill>
                <a:srgbClr val="333333"/>
              </a:solidFill>
              <a:effectLst/>
              <a:latin typeface="ヒラギノ角ゴ ProN W3"/>
            </a:endParaRPr>
          </a:p>
          <a:p>
            <a:pPr>
              <a:lnSpc>
                <a:spcPct val="150000"/>
              </a:lnSpc>
            </a:pPr>
            <a:r>
              <a:rPr lang="ja-JP" altLang="en-US" sz="1400" b="0" i="0" dirty="0">
                <a:solidFill>
                  <a:srgbClr val="333333"/>
                </a:solidFill>
                <a:effectLst/>
                <a:latin typeface="ヒラギノ角ゴ ProN W3"/>
              </a:rPr>
              <a:t>検索結果一覧の中で最も上部にくるのが「職種名」だからです。</a:t>
            </a:r>
            <a:endParaRPr lang="ja-JP" altLang="en-US" sz="1400" dirty="0">
              <a:latin typeface="+mn-ea"/>
            </a:endParaRPr>
          </a:p>
        </p:txBody>
      </p:sp>
      <p:sp>
        <p:nvSpPr>
          <p:cNvPr id="2" name="テキスト ボックス 1">
            <a:extLst>
              <a:ext uri="{FF2B5EF4-FFF2-40B4-BE49-F238E27FC236}">
                <a16:creationId xmlns:a16="http://schemas.microsoft.com/office/drawing/2014/main" id="{63E88C26-7AF6-A469-74FB-E6DAD768AEB5}"/>
              </a:ext>
            </a:extLst>
          </p:cNvPr>
          <p:cNvSpPr txBox="1"/>
          <p:nvPr/>
        </p:nvSpPr>
        <p:spPr>
          <a:xfrm>
            <a:off x="671346" y="3627583"/>
            <a:ext cx="8563307" cy="1034899"/>
          </a:xfrm>
          <a:prstGeom prst="rect">
            <a:avLst/>
          </a:prstGeom>
          <a:noFill/>
        </p:spPr>
        <p:txBody>
          <a:bodyPr wrap="square">
            <a:spAutoFit/>
          </a:bodyPr>
          <a:lstStyle/>
          <a:p>
            <a:pPr>
              <a:lnSpc>
                <a:spcPct val="150000"/>
              </a:lnSpc>
            </a:pPr>
            <a:r>
              <a:rPr lang="ja-JP" altLang="en-US" sz="1400" dirty="0">
                <a:latin typeface="+mn-ea"/>
              </a:rPr>
              <a:t>職種名の書き方で大事なことは、「明確で分かりやすい」ことです。</a:t>
            </a:r>
            <a:endParaRPr lang="en-US" altLang="ja-JP" sz="1400" dirty="0">
              <a:latin typeface="+mn-ea"/>
            </a:endParaRPr>
          </a:p>
          <a:p>
            <a:pPr>
              <a:lnSpc>
                <a:spcPct val="150000"/>
              </a:lnSpc>
            </a:pPr>
            <a:r>
              <a:rPr lang="ja-JP" altLang="en-US" sz="1400" dirty="0">
                <a:latin typeface="+mn-ea"/>
              </a:rPr>
              <a:t>求職者が一番はじめに目にする項目ですのでパッと見て、どんな仕事か瞬間的に判断できる内容を</a:t>
            </a:r>
            <a:endParaRPr lang="en-US" altLang="ja-JP" sz="1400" dirty="0">
              <a:latin typeface="+mn-ea"/>
            </a:endParaRPr>
          </a:p>
          <a:p>
            <a:pPr>
              <a:lnSpc>
                <a:spcPct val="150000"/>
              </a:lnSpc>
            </a:pPr>
            <a:r>
              <a:rPr lang="ja-JP" altLang="en-US" sz="1400" dirty="0">
                <a:latin typeface="+mn-ea"/>
              </a:rPr>
              <a:t>意識しましょう。</a:t>
            </a:r>
          </a:p>
        </p:txBody>
      </p:sp>
      <p:grpSp>
        <p:nvGrpSpPr>
          <p:cNvPr id="16" name="グループ化 15">
            <a:extLst>
              <a:ext uri="{FF2B5EF4-FFF2-40B4-BE49-F238E27FC236}">
                <a16:creationId xmlns:a16="http://schemas.microsoft.com/office/drawing/2014/main" id="{CBB8EADF-577C-B9C2-4ECF-A2FB8A769A66}"/>
              </a:ext>
            </a:extLst>
          </p:cNvPr>
          <p:cNvGrpSpPr/>
          <p:nvPr/>
        </p:nvGrpSpPr>
        <p:grpSpPr>
          <a:xfrm>
            <a:off x="6518903" y="1350005"/>
            <a:ext cx="1850538" cy="2577747"/>
            <a:chOff x="5588000" y="688991"/>
            <a:chExt cx="3555799" cy="4953125"/>
          </a:xfrm>
        </p:grpSpPr>
        <p:pic>
          <p:nvPicPr>
            <p:cNvPr id="17" name="図 16">
              <a:extLst>
                <a:ext uri="{FF2B5EF4-FFF2-40B4-BE49-F238E27FC236}">
                  <a16:creationId xmlns:a16="http://schemas.microsoft.com/office/drawing/2014/main" id="{9858A051-C4B2-0558-60DD-F3086074F8AA}"/>
                </a:ext>
              </a:extLst>
            </p:cNvPr>
            <p:cNvPicPr>
              <a:picLocks noChangeAspect="1"/>
            </p:cNvPicPr>
            <p:nvPr/>
          </p:nvPicPr>
          <p:blipFill>
            <a:blip r:embed="rId4"/>
            <a:stretch>
              <a:fillRect/>
            </a:stretch>
          </p:blipFill>
          <p:spPr>
            <a:xfrm>
              <a:off x="5588000" y="688991"/>
              <a:ext cx="3555799" cy="4953125"/>
            </a:xfrm>
            <a:prstGeom prst="rect">
              <a:avLst/>
            </a:prstGeom>
            <a:effectLst>
              <a:outerShdw blurRad="63500" sx="102000" sy="102000" algn="ctr" rotWithShape="0">
                <a:prstClr val="black">
                  <a:alpha val="40000"/>
                </a:prstClr>
              </a:outerShdw>
            </a:effectLst>
          </p:spPr>
        </p:pic>
        <p:sp>
          <p:nvSpPr>
            <p:cNvPr id="18" name="正方形/長方形 17">
              <a:extLst>
                <a:ext uri="{FF2B5EF4-FFF2-40B4-BE49-F238E27FC236}">
                  <a16:creationId xmlns:a16="http://schemas.microsoft.com/office/drawing/2014/main" id="{36F44872-6601-A616-FB78-EA90C2E09A5A}"/>
                </a:ext>
              </a:extLst>
            </p:cNvPr>
            <p:cNvSpPr/>
            <p:nvPr/>
          </p:nvSpPr>
          <p:spPr>
            <a:xfrm>
              <a:off x="5755929" y="776786"/>
              <a:ext cx="1609970" cy="2880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正方形/長方形 18">
              <a:extLst>
                <a:ext uri="{FF2B5EF4-FFF2-40B4-BE49-F238E27FC236}">
                  <a16:creationId xmlns:a16="http://schemas.microsoft.com/office/drawing/2014/main" id="{43ED13F1-1F1C-0495-4F3A-3400D9E49A21}"/>
                </a:ext>
              </a:extLst>
            </p:cNvPr>
            <p:cNvSpPr/>
            <p:nvPr/>
          </p:nvSpPr>
          <p:spPr>
            <a:xfrm>
              <a:off x="5755928" y="2816599"/>
              <a:ext cx="2372071" cy="2880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正方形/長方形 19">
              <a:extLst>
                <a:ext uri="{FF2B5EF4-FFF2-40B4-BE49-F238E27FC236}">
                  <a16:creationId xmlns:a16="http://schemas.microsoft.com/office/drawing/2014/main" id="{EABDCAF5-BDE0-4A5E-B7C1-9E9BBB5002F9}"/>
                </a:ext>
              </a:extLst>
            </p:cNvPr>
            <p:cNvSpPr/>
            <p:nvPr/>
          </p:nvSpPr>
          <p:spPr>
            <a:xfrm>
              <a:off x="5755928" y="4939683"/>
              <a:ext cx="1281724" cy="1403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正方形/長方形 20">
              <a:extLst>
                <a:ext uri="{FF2B5EF4-FFF2-40B4-BE49-F238E27FC236}">
                  <a16:creationId xmlns:a16="http://schemas.microsoft.com/office/drawing/2014/main" id="{6462F53B-6B33-0C4E-9C35-3FF71465B908}"/>
                </a:ext>
              </a:extLst>
            </p:cNvPr>
            <p:cNvSpPr/>
            <p:nvPr/>
          </p:nvSpPr>
          <p:spPr>
            <a:xfrm>
              <a:off x="6775940" y="2868490"/>
              <a:ext cx="1281724" cy="1403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正方形/長方形 21">
              <a:extLst>
                <a:ext uri="{FF2B5EF4-FFF2-40B4-BE49-F238E27FC236}">
                  <a16:creationId xmlns:a16="http://schemas.microsoft.com/office/drawing/2014/main" id="{8A1E9A30-6EF5-2884-C2E2-F26DAB3640F4}"/>
                </a:ext>
              </a:extLst>
            </p:cNvPr>
            <p:cNvSpPr/>
            <p:nvPr/>
          </p:nvSpPr>
          <p:spPr>
            <a:xfrm>
              <a:off x="5755928" y="4709272"/>
              <a:ext cx="2372071" cy="2880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3" name="テキスト ボックス 22">
            <a:extLst>
              <a:ext uri="{FF2B5EF4-FFF2-40B4-BE49-F238E27FC236}">
                <a16:creationId xmlns:a16="http://schemas.microsoft.com/office/drawing/2014/main" id="{0CD583FD-3723-57C4-96D5-0A03A8768DC4}"/>
              </a:ext>
            </a:extLst>
          </p:cNvPr>
          <p:cNvSpPr txBox="1"/>
          <p:nvPr/>
        </p:nvSpPr>
        <p:spPr>
          <a:xfrm>
            <a:off x="7905328" y="1898175"/>
            <a:ext cx="1416719" cy="1356319"/>
          </a:xfrm>
          <a:prstGeom prst="wedgeEllipseCallout">
            <a:avLst>
              <a:gd name="adj1" fmla="val -70214"/>
              <a:gd name="adj2" fmla="val -57065"/>
            </a:avLst>
          </a:prstGeom>
          <a:solidFill>
            <a:schemeClr val="accent2">
              <a:lumMod val="20000"/>
              <a:lumOff val="80000"/>
            </a:schemeClr>
          </a:solidFill>
        </p:spPr>
        <p:txBody>
          <a:bodyPr wrap="square" rtlCol="0" anchor="ctr">
            <a:spAutoFit/>
          </a:bodyPr>
          <a:lstStyle/>
          <a:p>
            <a:pPr marL="0" marR="0" indent="0" algn="ctr" defTabSz="914400" rtl="0" eaLnBrk="1" fontAlgn="auto" latinLnBrk="0" hangingPunct="1">
              <a:lnSpc>
                <a:spcPct val="100000"/>
              </a:lnSpc>
              <a:spcBef>
                <a:spcPts val="300"/>
              </a:spcBef>
              <a:spcAft>
                <a:spcPts val="0"/>
              </a:spcAft>
              <a:buClrTx/>
              <a:buSzTx/>
              <a:buFontTx/>
              <a:buNone/>
              <a:tabLst/>
            </a:pPr>
            <a:endParaRPr kumimoji="1" lang="ja-JP" altLang="en-US" sz="1400" b="0" i="0" u="none" strike="noStrike" kern="1200" cap="none" spc="0" normalizeH="0" baseline="0" noProof="0" dirty="0">
              <a:ln>
                <a:noFill/>
              </a:ln>
              <a:solidFill>
                <a:schemeClr val="tx1"/>
              </a:solidFill>
              <a:effectLst/>
              <a:uLnTx/>
              <a:uFillTx/>
              <a:latin typeface="07やさしさゴシック手書き" pitchFamily="50" charset="-128"/>
              <a:ea typeface="07やさしさゴシック手書き" pitchFamily="50" charset="-128"/>
              <a:cs typeface="メイリオ" pitchFamily="50" charset="-128"/>
            </a:endParaRPr>
          </a:p>
        </p:txBody>
      </p:sp>
      <p:sp>
        <p:nvSpPr>
          <p:cNvPr id="24" name="正方形/長方形 23">
            <a:extLst>
              <a:ext uri="{FF2B5EF4-FFF2-40B4-BE49-F238E27FC236}">
                <a16:creationId xmlns:a16="http://schemas.microsoft.com/office/drawing/2014/main" id="{7DD583D1-5D26-5168-272C-8F65E13B4922}"/>
              </a:ext>
            </a:extLst>
          </p:cNvPr>
          <p:cNvSpPr/>
          <p:nvPr/>
        </p:nvSpPr>
        <p:spPr>
          <a:xfrm>
            <a:off x="7844477" y="2165537"/>
            <a:ext cx="1585694" cy="799258"/>
          </a:xfrm>
          <a:prstGeom prst="rect">
            <a:avLst/>
          </a:prstGeom>
        </p:spPr>
        <p:txBody>
          <a:bodyPr wrap="square">
            <a:spAutoFit/>
          </a:bodyPr>
          <a:ls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a:lstStyle>
          <a:p>
            <a:pPr algn="ctr">
              <a:lnSpc>
                <a:spcPct val="150000"/>
              </a:lnSpc>
            </a:pPr>
            <a:r>
              <a:rPr kumimoji="1" lang="ja-JP" altLang="en-US" sz="1050" b="1" dirty="0">
                <a:latin typeface="メイリオ" panose="020B0604030504040204" pitchFamily="50" charset="-128"/>
                <a:ea typeface="メイリオ" panose="020B0604030504040204" pitchFamily="50" charset="-128"/>
              </a:rPr>
              <a:t>検索結果一覧</a:t>
            </a:r>
            <a:endParaRPr kumimoji="1" lang="en-US" altLang="ja-JP" sz="1050" b="1" dirty="0">
              <a:latin typeface="メイリオ" panose="020B0604030504040204" pitchFamily="50" charset="-128"/>
              <a:ea typeface="メイリオ" panose="020B0604030504040204" pitchFamily="50" charset="-128"/>
            </a:endParaRPr>
          </a:p>
          <a:p>
            <a:pPr algn="ctr">
              <a:lnSpc>
                <a:spcPct val="150000"/>
              </a:lnSpc>
            </a:pPr>
            <a:r>
              <a:rPr lang="ja-JP" altLang="en-US" sz="1050" b="1" dirty="0">
                <a:latin typeface="メイリオ" panose="020B0604030504040204" pitchFamily="50" charset="-128"/>
                <a:ea typeface="メイリオ" panose="020B0604030504040204" pitchFamily="50" charset="-128"/>
              </a:rPr>
              <a:t>で一番上にある</a:t>
            </a:r>
            <a:endParaRPr lang="en-US" altLang="ja-JP" sz="1050" b="1" dirty="0">
              <a:latin typeface="メイリオ" panose="020B0604030504040204" pitchFamily="50" charset="-128"/>
              <a:ea typeface="メイリオ" panose="020B0604030504040204" pitchFamily="50" charset="-128"/>
            </a:endParaRPr>
          </a:p>
          <a:p>
            <a:pPr algn="ctr">
              <a:lnSpc>
                <a:spcPct val="150000"/>
              </a:lnSpc>
            </a:pPr>
            <a:r>
              <a:rPr kumimoji="1" lang="ja-JP" altLang="en-US" sz="1050" b="1" dirty="0">
                <a:latin typeface="メイリオ" panose="020B0604030504040204" pitchFamily="50" charset="-128"/>
                <a:ea typeface="メイリオ" panose="020B0604030504040204" pitchFamily="50" charset="-128"/>
              </a:rPr>
              <a:t>から注目される</a:t>
            </a:r>
            <a:endParaRPr kumimoji="1" lang="en-US" altLang="ja-JP" sz="1050" b="1"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0119838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スライド番号プレースホルダ 8"/>
          <p:cNvSpPr>
            <a:spLocks noGrp="1"/>
          </p:cNvSpPr>
          <p:nvPr>
            <p:ph type="sldNum" sz="quarter" idx="4"/>
          </p:nvPr>
        </p:nvSpPr>
        <p:spPr>
          <a:xfrm>
            <a:off x="7293260" y="224645"/>
            <a:ext cx="2311400" cy="365125"/>
          </a:xfrm>
        </p:spPr>
        <p:txBody>
          <a:bodyPr/>
          <a:lstStyle/>
          <a:p>
            <a:fld id="{742AB503-595C-4BF1-937B-F54428E080FD}" type="slidenum">
              <a:rPr kumimoji="1" lang="ja-JP" altLang="en-US" smtClean="0">
                <a:latin typeface="メイリオ" pitchFamily="50" charset="-128"/>
                <a:ea typeface="メイリオ" pitchFamily="50" charset="-128"/>
                <a:cs typeface="メイリオ" pitchFamily="50" charset="-128"/>
              </a:rPr>
              <a:pPr/>
              <a:t>8</a:t>
            </a:fld>
            <a:endParaRPr kumimoji="1" lang="ja-JP" altLang="en-US">
              <a:latin typeface="メイリオ" pitchFamily="50" charset="-128"/>
              <a:ea typeface="メイリオ" pitchFamily="50" charset="-128"/>
              <a:cs typeface="メイリオ" pitchFamily="50" charset="-128"/>
            </a:endParaRPr>
          </a:p>
        </p:txBody>
      </p:sp>
      <p:pic>
        <p:nvPicPr>
          <p:cNvPr id="64" name="Picture 2" descr="\\shizu01\Document\企画課\■営業企画\14.インバウンド\ヒトクル\02_フォーマット・ツール\ロゴ\ヒトクル_ロゴ.jpg"/>
          <p:cNvPicPr>
            <a:picLocks noChangeAspect="1" noChangeArrowheads="1"/>
          </p:cNvPicPr>
          <p:nvPr/>
        </p:nvPicPr>
        <p:blipFill>
          <a:blip r:embed="rId3"/>
          <a:srcRect/>
          <a:stretch>
            <a:fillRect/>
          </a:stretch>
        </p:blipFill>
        <p:spPr bwMode="auto">
          <a:xfrm>
            <a:off x="7221252" y="6373364"/>
            <a:ext cx="684076" cy="259992"/>
          </a:xfrm>
          <a:prstGeom prst="rect">
            <a:avLst/>
          </a:prstGeom>
          <a:noFill/>
        </p:spPr>
      </p:pic>
      <p:sp>
        <p:nvSpPr>
          <p:cNvPr id="25" name="テキスト ボックス 24"/>
          <p:cNvSpPr txBox="1"/>
          <p:nvPr/>
        </p:nvSpPr>
        <p:spPr>
          <a:xfrm>
            <a:off x="632520" y="286675"/>
            <a:ext cx="9000430" cy="307777"/>
          </a:xfrm>
          <a:prstGeom prst="rect">
            <a:avLst/>
          </a:prstGeom>
          <a:noFill/>
        </p:spPr>
        <p:txBody>
          <a:bodyPr wrap="square" rtlCol="0" anchor="ctr">
            <a:spAutoFit/>
          </a:bodyPr>
          <a:lstStyle/>
          <a:p>
            <a:r>
              <a:rPr lang="ja-JP" altLang="en-US" sz="1400" dirty="0">
                <a:latin typeface="+mn-ea"/>
                <a:cs typeface="メイリオ" pitchFamily="50" charset="-128"/>
              </a:rPr>
              <a:t>３．求職者に響く！販売スタッフの求人原稿の書き方</a:t>
            </a:r>
          </a:p>
        </p:txBody>
      </p:sp>
      <p:sp>
        <p:nvSpPr>
          <p:cNvPr id="6" name="四角形: 角を丸くする 5">
            <a:extLst>
              <a:ext uri="{FF2B5EF4-FFF2-40B4-BE49-F238E27FC236}">
                <a16:creationId xmlns:a16="http://schemas.microsoft.com/office/drawing/2014/main" id="{E576FA71-FBE1-4593-909A-C82514361998}"/>
              </a:ext>
            </a:extLst>
          </p:cNvPr>
          <p:cNvSpPr/>
          <p:nvPr/>
        </p:nvSpPr>
        <p:spPr>
          <a:xfrm>
            <a:off x="632520" y="854326"/>
            <a:ext cx="8659761" cy="429905"/>
          </a:xfrm>
          <a:prstGeom prst="roundRect">
            <a:avLst/>
          </a:prstGeom>
          <a:solidFill>
            <a:schemeClr val="accent1"/>
          </a:solidFill>
        </p:spPr>
        <p:txBody>
          <a:bodyPr wrap="square">
            <a:spAutoFit/>
          </a:bodyPr>
          <a:lstStyle/>
          <a:p>
            <a:pPr marL="342900" indent="-342900">
              <a:lnSpc>
                <a:spcPct val="150000"/>
              </a:lnSpc>
            </a:pPr>
            <a:r>
              <a:rPr lang="ja-JP" altLang="en-US" sz="1400" b="1" dirty="0">
                <a:latin typeface="+mn-ea"/>
              </a:rPr>
              <a:t>②</a:t>
            </a:r>
            <a:r>
              <a:rPr lang="ja-JP" altLang="en-US" sz="1400" b="1" i="0" dirty="0">
                <a:solidFill>
                  <a:srgbClr val="333333"/>
                </a:solidFill>
                <a:effectLst/>
                <a:latin typeface="ヒラギノ角ゴ ProN W3"/>
              </a:rPr>
              <a:t>仕事内容は「未経験でもできそう」とイメージできる表記に</a:t>
            </a:r>
            <a:endParaRPr lang="en-US" altLang="ja-JP" sz="1400" b="1" dirty="0">
              <a:latin typeface="+mn-ea"/>
            </a:endParaRPr>
          </a:p>
        </p:txBody>
      </p:sp>
      <p:sp>
        <p:nvSpPr>
          <p:cNvPr id="13" name="テキスト ボックス 12">
            <a:extLst>
              <a:ext uri="{FF2B5EF4-FFF2-40B4-BE49-F238E27FC236}">
                <a16:creationId xmlns:a16="http://schemas.microsoft.com/office/drawing/2014/main" id="{ACF9CC2F-3E0E-4A47-A42E-81B8F2DC8748}"/>
              </a:ext>
            </a:extLst>
          </p:cNvPr>
          <p:cNvSpPr txBox="1"/>
          <p:nvPr/>
        </p:nvSpPr>
        <p:spPr>
          <a:xfrm>
            <a:off x="671346" y="1345302"/>
            <a:ext cx="8563307" cy="1034899"/>
          </a:xfrm>
          <a:prstGeom prst="rect">
            <a:avLst/>
          </a:prstGeom>
          <a:noFill/>
        </p:spPr>
        <p:txBody>
          <a:bodyPr wrap="square">
            <a:spAutoFit/>
          </a:bodyPr>
          <a:lstStyle/>
          <a:p>
            <a:pPr>
              <a:lnSpc>
                <a:spcPct val="150000"/>
              </a:lnSpc>
            </a:pPr>
            <a:r>
              <a:rPr lang="ja-JP" altLang="en-US" sz="1400" b="0" i="0" dirty="0">
                <a:solidFill>
                  <a:srgbClr val="333333"/>
                </a:solidFill>
                <a:effectLst/>
                <a:latin typeface="ヒラギノ角ゴ ProN W3"/>
              </a:rPr>
              <a:t>販売スタッフといっても、仕事内容は多岐にわたります。どこまでが仕事の範疇なのか、また入社直後</a:t>
            </a:r>
            <a:endParaRPr lang="en-US" altLang="ja-JP" sz="1400" b="0" i="0" dirty="0">
              <a:solidFill>
                <a:srgbClr val="333333"/>
              </a:solidFill>
              <a:effectLst/>
              <a:latin typeface="ヒラギノ角ゴ ProN W3"/>
            </a:endParaRPr>
          </a:p>
          <a:p>
            <a:pPr>
              <a:lnSpc>
                <a:spcPct val="150000"/>
              </a:lnSpc>
            </a:pPr>
            <a:r>
              <a:rPr lang="ja-JP" altLang="en-US" sz="1400" b="0" i="0" dirty="0">
                <a:solidFill>
                  <a:srgbClr val="333333"/>
                </a:solidFill>
                <a:effectLst/>
                <a:latin typeface="ヒラギノ角ゴ ProN W3"/>
              </a:rPr>
              <a:t>から徐々に仕事の範囲が広がるのかなどを求職者の不安を払しょくするような内容を盛り込みましょう。</a:t>
            </a:r>
          </a:p>
          <a:p>
            <a:pPr>
              <a:lnSpc>
                <a:spcPct val="150000"/>
              </a:lnSpc>
            </a:pPr>
            <a:r>
              <a:rPr lang="en-US" altLang="ja-JP" sz="1400" b="0" i="0" dirty="0">
                <a:solidFill>
                  <a:srgbClr val="333333"/>
                </a:solidFill>
                <a:effectLst/>
                <a:latin typeface="ヒラギノ角ゴ ProN W3"/>
              </a:rPr>
              <a:t>1</a:t>
            </a:r>
            <a:r>
              <a:rPr lang="ja-JP" altLang="en-US" sz="1400" b="0" i="0" dirty="0">
                <a:solidFill>
                  <a:srgbClr val="333333"/>
                </a:solidFill>
                <a:effectLst/>
                <a:latin typeface="ヒラギノ角ゴ ProN W3"/>
              </a:rPr>
              <a:t>日の仕事のスケジュールをいれるのも効果的です。</a:t>
            </a:r>
            <a:endParaRPr lang="ja-JP" altLang="en-US" sz="1400" dirty="0">
              <a:latin typeface="+mn-ea"/>
            </a:endParaRPr>
          </a:p>
        </p:txBody>
      </p:sp>
      <p:sp>
        <p:nvSpPr>
          <p:cNvPr id="14" name="正方形/長方形 13">
            <a:extLst>
              <a:ext uri="{FF2B5EF4-FFF2-40B4-BE49-F238E27FC236}">
                <a16:creationId xmlns:a16="http://schemas.microsoft.com/office/drawing/2014/main" id="{1AB4D337-AEF9-4156-86ED-B5B80DFFF31F}"/>
              </a:ext>
            </a:extLst>
          </p:cNvPr>
          <p:cNvSpPr/>
          <p:nvPr/>
        </p:nvSpPr>
        <p:spPr bwMode="auto">
          <a:xfrm>
            <a:off x="767972" y="2441272"/>
            <a:ext cx="8388384" cy="3366403"/>
          </a:xfrm>
          <a:prstGeom prst="rect">
            <a:avLst/>
          </a:prstGeom>
          <a:solidFill>
            <a:schemeClr val="bg1">
              <a:lumMod val="95000"/>
            </a:schemeClr>
          </a:solidFill>
          <a:ln w="57150">
            <a:noFill/>
            <a:prstDash val="solid"/>
          </a:ln>
          <a:effectLst/>
        </p:spPr>
        <p:txBody>
          <a:bodyPr lIns="0" tIns="0" rIns="0" bIns="0" rtlCol="0" anchor="ctr">
            <a:noAutofit/>
          </a:bodyPr>
          <a:lstStyle/>
          <a:p>
            <a:pPr algn="just">
              <a:lnSpc>
                <a:spcPct val="140000"/>
              </a:lnSpc>
              <a:spcBef>
                <a:spcPct val="0"/>
              </a:spcBef>
              <a:spcAft>
                <a:spcPts val="600"/>
              </a:spcAft>
            </a:pPr>
            <a:endParaRPr kumimoji="1" lang="ja-JP" altLang="en-US" sz="1600" dirty="0">
              <a:solidFill>
                <a:srgbClr val="4D4D4D"/>
              </a:solidFill>
              <a:latin typeface="メイリオ" pitchFamily="50" charset="-128"/>
              <a:ea typeface="メイリオ" pitchFamily="50" charset="-128"/>
              <a:cs typeface="メイリオ" pitchFamily="50" charset="-128"/>
            </a:endParaRPr>
          </a:p>
        </p:txBody>
      </p:sp>
      <p:sp>
        <p:nvSpPr>
          <p:cNvPr id="15" name="テキスト ボックス 14">
            <a:extLst>
              <a:ext uri="{FF2B5EF4-FFF2-40B4-BE49-F238E27FC236}">
                <a16:creationId xmlns:a16="http://schemas.microsoft.com/office/drawing/2014/main" id="{21F0E30B-2FD8-4A45-A6F5-65C1E4D97E63}"/>
              </a:ext>
            </a:extLst>
          </p:cNvPr>
          <p:cNvSpPr txBox="1"/>
          <p:nvPr/>
        </p:nvSpPr>
        <p:spPr>
          <a:xfrm>
            <a:off x="767972" y="2572201"/>
            <a:ext cx="7511056" cy="3116238"/>
          </a:xfrm>
          <a:prstGeom prst="rect">
            <a:avLst/>
          </a:prstGeom>
          <a:noFill/>
        </p:spPr>
        <p:txBody>
          <a:bodyPr wrap="square">
            <a:spAutoFit/>
          </a:bodyPr>
          <a:lstStyle/>
          <a:p>
            <a:pPr>
              <a:lnSpc>
                <a:spcPct val="150000"/>
              </a:lnSpc>
            </a:pPr>
            <a:r>
              <a:rPr lang="en-US" altLang="ja-JP" sz="1200" b="0" i="0" dirty="0">
                <a:solidFill>
                  <a:srgbClr val="333333"/>
                </a:solidFill>
                <a:effectLst/>
                <a:latin typeface="+mn-ea"/>
              </a:rPr>
              <a:t>【</a:t>
            </a:r>
            <a:r>
              <a:rPr lang="ja-JP" altLang="en-US" sz="1200" b="0" i="0" dirty="0">
                <a:solidFill>
                  <a:srgbClr val="333333"/>
                </a:solidFill>
                <a:effectLst/>
                <a:latin typeface="+mn-ea"/>
              </a:rPr>
              <a:t>表記例</a:t>
            </a:r>
            <a:r>
              <a:rPr lang="en-US" altLang="ja-JP" sz="1200" b="0" i="0" dirty="0">
                <a:solidFill>
                  <a:srgbClr val="333333"/>
                </a:solidFill>
                <a:effectLst/>
                <a:latin typeface="+mn-ea"/>
              </a:rPr>
              <a:t>】</a:t>
            </a:r>
          </a:p>
          <a:p>
            <a:pPr>
              <a:lnSpc>
                <a:spcPct val="150000"/>
              </a:lnSpc>
            </a:pPr>
            <a:r>
              <a:rPr lang="ja-JP" altLang="en-US" sz="1200" b="0" i="0" dirty="0">
                <a:solidFill>
                  <a:srgbClr val="333333"/>
                </a:solidFill>
                <a:effectLst/>
                <a:latin typeface="+mn-ea"/>
              </a:rPr>
              <a:t>・販売・品出し・商品管理などをお願いします。仕事に慣れてきたら、商品のコーディネートやシーズン</a:t>
            </a:r>
            <a:endParaRPr lang="en-US" altLang="ja-JP" sz="1200" b="0" i="0" dirty="0">
              <a:solidFill>
                <a:srgbClr val="333333"/>
              </a:solidFill>
              <a:effectLst/>
              <a:latin typeface="+mn-ea"/>
            </a:endParaRPr>
          </a:p>
          <a:p>
            <a:pPr>
              <a:lnSpc>
                <a:spcPct val="150000"/>
              </a:lnSpc>
            </a:pPr>
            <a:r>
              <a:rPr lang="ja-JP" altLang="en-US" sz="1200" b="0" i="0" dirty="0">
                <a:solidFill>
                  <a:srgbClr val="333333"/>
                </a:solidFill>
                <a:effectLst/>
                <a:latin typeface="+mn-ea"/>
              </a:rPr>
              <a:t>　ごとの</a:t>
            </a:r>
            <a:r>
              <a:rPr lang="ja-JP" altLang="en-US" sz="1200" dirty="0">
                <a:solidFill>
                  <a:srgbClr val="333333"/>
                </a:solidFill>
                <a:latin typeface="+mn-ea"/>
              </a:rPr>
              <a:t>　</a:t>
            </a:r>
            <a:r>
              <a:rPr lang="ja-JP" altLang="en-US" sz="1200" b="0" i="0" dirty="0">
                <a:solidFill>
                  <a:srgbClr val="333333"/>
                </a:solidFill>
                <a:effectLst/>
                <a:latin typeface="+mn-ea"/>
              </a:rPr>
              <a:t>ディスプレイ、発注などもお任せします。</a:t>
            </a:r>
            <a:endParaRPr lang="en-US" altLang="ja-JP" sz="1200" b="0" i="0" dirty="0">
              <a:solidFill>
                <a:srgbClr val="333333"/>
              </a:solidFill>
              <a:effectLst/>
              <a:latin typeface="+mn-ea"/>
            </a:endParaRPr>
          </a:p>
          <a:p>
            <a:pPr>
              <a:lnSpc>
                <a:spcPct val="150000"/>
              </a:lnSpc>
            </a:pPr>
            <a:endParaRPr lang="en-US" altLang="ja-JP" sz="1200" b="0" i="0" dirty="0">
              <a:solidFill>
                <a:srgbClr val="333333"/>
              </a:solidFill>
              <a:effectLst/>
              <a:latin typeface="+mn-ea"/>
            </a:endParaRPr>
          </a:p>
          <a:p>
            <a:pPr>
              <a:lnSpc>
                <a:spcPct val="150000"/>
              </a:lnSpc>
            </a:pPr>
            <a:r>
              <a:rPr lang="ja-JP" altLang="en-US" sz="1200" b="0" i="0" dirty="0">
                <a:solidFill>
                  <a:srgbClr val="333333"/>
                </a:solidFill>
                <a:effectLst/>
                <a:latin typeface="+mn-ea"/>
              </a:rPr>
              <a:t>・お買い物中のお客さまへの対応をお願いします。まずはお客様にご挨拶。商品の整理・整頓などを</a:t>
            </a:r>
            <a:endParaRPr lang="en-US" altLang="ja-JP" sz="1200" b="0" i="0" dirty="0">
              <a:solidFill>
                <a:srgbClr val="333333"/>
              </a:solidFill>
              <a:effectLst/>
              <a:latin typeface="+mn-ea"/>
            </a:endParaRPr>
          </a:p>
          <a:p>
            <a:pPr>
              <a:lnSpc>
                <a:spcPct val="150000"/>
              </a:lnSpc>
            </a:pPr>
            <a:r>
              <a:rPr lang="ja-JP" altLang="en-US" sz="1200" dirty="0">
                <a:solidFill>
                  <a:srgbClr val="333333"/>
                </a:solidFill>
                <a:latin typeface="+mn-ea"/>
              </a:rPr>
              <a:t>　</a:t>
            </a:r>
            <a:r>
              <a:rPr lang="ja-JP" altLang="en-US" sz="1200" b="0" i="0" dirty="0">
                <a:solidFill>
                  <a:srgbClr val="333333"/>
                </a:solidFill>
                <a:effectLst/>
                <a:latin typeface="+mn-ea"/>
              </a:rPr>
              <a:t>しながらご様子を伺います。</a:t>
            </a:r>
          </a:p>
          <a:p>
            <a:pPr>
              <a:lnSpc>
                <a:spcPct val="150000"/>
              </a:lnSpc>
            </a:pPr>
            <a:r>
              <a:rPr lang="ja-JP" altLang="en-US" sz="1200" b="0" i="0" dirty="0">
                <a:solidFill>
                  <a:srgbClr val="333333"/>
                </a:solidFill>
                <a:effectLst/>
                <a:latin typeface="+mn-ea"/>
              </a:rPr>
              <a:t>　その場に応じて、ご試着をオススメし、サイズ・カラー違いを在庫からお探しするなどして下さい。</a:t>
            </a:r>
            <a:endParaRPr lang="en-US" altLang="ja-JP" sz="1200" b="0" i="0" dirty="0">
              <a:solidFill>
                <a:srgbClr val="333333"/>
              </a:solidFill>
              <a:effectLst/>
              <a:latin typeface="+mn-ea"/>
            </a:endParaRPr>
          </a:p>
          <a:p>
            <a:pPr>
              <a:lnSpc>
                <a:spcPct val="150000"/>
              </a:lnSpc>
            </a:pPr>
            <a:r>
              <a:rPr lang="ja-JP" altLang="en-US" sz="1200" dirty="0">
                <a:solidFill>
                  <a:srgbClr val="333333"/>
                </a:solidFill>
                <a:latin typeface="+mn-ea"/>
              </a:rPr>
              <a:t>　</a:t>
            </a:r>
            <a:r>
              <a:rPr lang="ja-JP" altLang="en-US" sz="1200" b="0" i="0" dirty="0">
                <a:solidFill>
                  <a:srgbClr val="333333"/>
                </a:solidFill>
                <a:effectLst/>
                <a:latin typeface="+mn-ea"/>
              </a:rPr>
              <a:t>ご購入の際にはレジでお会計をして、お包みした商品をお渡しします。</a:t>
            </a:r>
            <a:endParaRPr lang="en-US" altLang="ja-JP" sz="1200" b="0" i="0" dirty="0">
              <a:solidFill>
                <a:srgbClr val="333333"/>
              </a:solidFill>
              <a:effectLst/>
              <a:latin typeface="+mn-ea"/>
            </a:endParaRPr>
          </a:p>
          <a:p>
            <a:pPr>
              <a:lnSpc>
                <a:spcPct val="150000"/>
              </a:lnSpc>
            </a:pPr>
            <a:endParaRPr lang="ja-JP" altLang="en-US" sz="1200" b="0" i="0" dirty="0">
              <a:solidFill>
                <a:srgbClr val="333333"/>
              </a:solidFill>
              <a:effectLst/>
              <a:latin typeface="+mn-ea"/>
            </a:endParaRPr>
          </a:p>
          <a:p>
            <a:pPr>
              <a:lnSpc>
                <a:spcPct val="150000"/>
              </a:lnSpc>
            </a:pPr>
            <a:r>
              <a:rPr lang="ja-JP" altLang="en-US" sz="1200" b="0" i="0" dirty="0">
                <a:solidFill>
                  <a:srgbClr val="333333"/>
                </a:solidFill>
                <a:effectLst/>
                <a:latin typeface="+mn-ea"/>
              </a:rPr>
              <a:t>・お客様とお話しし</a:t>
            </a:r>
            <a:r>
              <a:rPr lang="en-US" altLang="ja-JP" sz="1200" b="0" i="0" dirty="0">
                <a:solidFill>
                  <a:srgbClr val="333333"/>
                </a:solidFill>
                <a:effectLst/>
                <a:latin typeface="+mn-ea"/>
              </a:rPr>
              <a:t>､100</a:t>
            </a:r>
            <a:r>
              <a:rPr lang="ja-JP" altLang="en-US" sz="1200" b="0" i="0" dirty="0">
                <a:solidFill>
                  <a:srgbClr val="333333"/>
                </a:solidFill>
                <a:effectLst/>
                <a:latin typeface="+mn-ea"/>
              </a:rPr>
              <a:t>種類以上あるデザインの中から特別な</a:t>
            </a:r>
            <a:r>
              <a:rPr lang="en-US" altLang="ja-JP" sz="1200" b="0" i="0" dirty="0">
                <a:solidFill>
                  <a:srgbClr val="333333"/>
                </a:solidFill>
                <a:effectLst/>
                <a:latin typeface="+mn-ea"/>
              </a:rPr>
              <a:t>1</a:t>
            </a:r>
            <a:r>
              <a:rPr lang="ja-JP" altLang="en-US" sz="1200" b="0" i="0" dirty="0">
                <a:solidFill>
                  <a:srgbClr val="333333"/>
                </a:solidFill>
                <a:effectLst/>
                <a:latin typeface="+mn-ea"/>
              </a:rPr>
              <a:t>枚を探し出します。</a:t>
            </a:r>
            <a:endParaRPr lang="en-US" altLang="ja-JP" sz="1200" b="0" i="0" dirty="0">
              <a:solidFill>
                <a:srgbClr val="333333"/>
              </a:solidFill>
              <a:effectLst/>
              <a:latin typeface="+mn-ea"/>
            </a:endParaRPr>
          </a:p>
          <a:p>
            <a:pPr>
              <a:lnSpc>
                <a:spcPct val="150000"/>
              </a:lnSpc>
            </a:pPr>
            <a:r>
              <a:rPr lang="ja-JP" altLang="en-US" sz="1200" dirty="0">
                <a:solidFill>
                  <a:srgbClr val="333333"/>
                </a:solidFill>
                <a:latin typeface="+mn-ea"/>
              </a:rPr>
              <a:t>　</a:t>
            </a:r>
            <a:r>
              <a:rPr lang="ja-JP" altLang="en-US" sz="1200" b="0" i="0" dirty="0">
                <a:solidFill>
                  <a:srgbClr val="333333"/>
                </a:solidFill>
                <a:effectLst/>
                <a:latin typeface="+mn-ea"/>
              </a:rPr>
              <a:t>こんな気持ちでお仕事をしてくれたら嬉しいです。</a:t>
            </a:r>
            <a:endParaRPr lang="en-US" altLang="ja-JP" sz="1200" b="0" i="0" dirty="0">
              <a:solidFill>
                <a:srgbClr val="333333"/>
              </a:solidFill>
              <a:effectLst/>
              <a:latin typeface="+mn-ea"/>
            </a:endParaRPr>
          </a:p>
        </p:txBody>
      </p:sp>
    </p:spTree>
    <p:extLst>
      <p:ext uri="{BB962C8B-B14F-4D97-AF65-F5344CB8AC3E}">
        <p14:creationId xmlns:p14="http://schemas.microsoft.com/office/powerpoint/2010/main" val="1986775027"/>
      </p:ext>
    </p:extLst>
  </p:cSld>
  <p:clrMapOvr>
    <a:masterClrMapping/>
  </p:clrMapOvr>
</p:sld>
</file>

<file path=ppt/theme/theme1.xml><?xml version="1.0" encoding="utf-8"?>
<a:theme xmlns:a="http://schemas.openxmlformats.org/drawingml/2006/main" name="PowerPoint Design">
  <a:themeElements>
    <a:clrScheme name="PowerPoint Design">
      <a:dk1>
        <a:srgbClr val="4D4D4D"/>
      </a:dk1>
      <a:lt1>
        <a:srgbClr val="FFFFFF"/>
      </a:lt1>
      <a:dk2>
        <a:srgbClr val="0071BC"/>
      </a:dk2>
      <a:lt2>
        <a:srgbClr val="EAEAEA"/>
      </a:lt2>
      <a:accent1>
        <a:srgbClr val="E2F1FA"/>
      </a:accent1>
      <a:accent2>
        <a:srgbClr val="FF5050"/>
      </a:accent2>
      <a:accent3>
        <a:srgbClr val="FFE5E5"/>
      </a:accent3>
      <a:accent4>
        <a:srgbClr val="FFFFFF"/>
      </a:accent4>
      <a:accent5>
        <a:srgbClr val="FFFFFF"/>
      </a:accent5>
      <a:accent6>
        <a:srgbClr val="000000"/>
      </a:accent6>
      <a:hlink>
        <a:srgbClr val="FFFFFF"/>
      </a:hlink>
      <a:folHlink>
        <a:srgbClr val="FFFFFF"/>
      </a:folHlink>
    </a:clrScheme>
    <a:fontScheme name="メイリオ">
      <a:majorFont>
        <a:latin typeface="メイリオ"/>
        <a:ea typeface="メイリオ"/>
        <a:cs typeface=""/>
      </a:majorFont>
      <a:minorFont>
        <a:latin typeface="メイリオ"/>
        <a:ea typeface="メイリオ"/>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7150">
          <a:solidFill>
            <a:schemeClr val="bg1">
              <a:lumMod val="85000"/>
            </a:schemeClr>
          </a:solidFill>
          <a:prstDash val="soli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lIns="0" tIns="0" rIns="0" bIns="0" rtlCol="0" anchor="ctr">
        <a:noAutofit/>
      </a:bodyPr>
      <a:lstStyle>
        <a:defPPr algn="just">
          <a:lnSpc>
            <a:spcPct val="140000"/>
          </a:lnSpc>
          <a:spcBef>
            <a:spcPct val="0"/>
          </a:spcBef>
          <a:spcAft>
            <a:spcPts val="600"/>
          </a:spcAft>
          <a:defRPr kumimoji="1" sz="1600" dirty="0">
            <a:solidFill>
              <a:srgbClr val="4D4D4D"/>
            </a:solidFill>
            <a:latin typeface="メイリオ" pitchFamily="50" charset="-128"/>
            <a:ea typeface="メイリオ" pitchFamily="50" charset="-128"/>
            <a:cs typeface="メイリオ" pitchFamily="50" charset="-128"/>
          </a:defRPr>
        </a:defPPr>
      </a:lstStyle>
    </a:spDef>
    <a:txDef>
      <a:spPr/>
      <a:bodyPr wrap="square" rtlCol="0" anchor="ctr">
        <a:spAutoFit/>
      </a:bodyPr>
      <a:lstStyle>
        <a:defPPr marL="0" marR="0" indent="0" algn="ctr" defTabSz="914400" rtl="0" eaLnBrk="1" fontAlgn="auto" latinLnBrk="0" hangingPunct="1">
          <a:lnSpc>
            <a:spcPct val="100000"/>
          </a:lnSpc>
          <a:spcBef>
            <a:spcPts val="300"/>
          </a:spcBef>
          <a:spcAft>
            <a:spcPts val="0"/>
          </a:spcAft>
          <a:buClrTx/>
          <a:buSzTx/>
          <a:buFontTx/>
          <a:buNone/>
          <a:tabLst/>
          <a:defRPr kumimoji="1" sz="1400" b="0" i="0" u="none" strike="noStrike" kern="1200" cap="none" spc="0" normalizeH="0" baseline="0" noProof="0" dirty="0" smtClean="0">
            <a:ln>
              <a:noFill/>
            </a:ln>
            <a:solidFill>
              <a:schemeClr val="tx1"/>
            </a:solidFill>
            <a:effectLst/>
            <a:uLnTx/>
            <a:uFillTx/>
            <a:latin typeface="07やさしさゴシック手書き" pitchFamily="50" charset="-128"/>
            <a:ea typeface="07やさしさゴシック手書き" pitchFamily="50" charset="-128"/>
            <a:cs typeface="メイリオ" pitchFamily="50" charset="-128"/>
          </a:defRPr>
        </a:defPPr>
      </a:lstStyle>
    </a:txDef>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1163</TotalTime>
  <Words>3003</Words>
  <Application>Microsoft Office PowerPoint</Application>
  <PresentationFormat>A4 210 x 297 mm</PresentationFormat>
  <Paragraphs>283</Paragraphs>
  <Slides>21</Slides>
  <Notes>20</Notes>
  <HiddenSlides>0</HiddenSlides>
  <MMClips>0</MMClips>
  <ScaleCrop>false</ScaleCrop>
  <HeadingPairs>
    <vt:vector size="6" baseType="variant">
      <vt:variant>
        <vt:lpstr>使用されているフォント</vt:lpstr>
      </vt:variant>
      <vt:variant>
        <vt:i4>9</vt:i4>
      </vt:variant>
      <vt:variant>
        <vt:lpstr>テーマ</vt:lpstr>
      </vt:variant>
      <vt:variant>
        <vt:i4>1</vt:i4>
      </vt:variant>
      <vt:variant>
        <vt:lpstr>スライド タイトル</vt:lpstr>
      </vt:variant>
      <vt:variant>
        <vt:i4>21</vt:i4>
      </vt:variant>
    </vt:vector>
  </HeadingPairs>
  <TitlesOfParts>
    <vt:vector size="31" baseType="lpstr">
      <vt:lpstr>07やさしさゴシック手書き</vt:lpstr>
      <vt:lpstr>ＤＦ平成丸ゴシック体 Std W4</vt:lpstr>
      <vt:lpstr>Meiryo UI</vt:lpstr>
      <vt:lpstr>Segone UI</vt:lpstr>
      <vt:lpstr>ヒラギノ角ゴ ProN W3</vt:lpstr>
      <vt:lpstr>メイリオ</vt:lpstr>
      <vt:lpstr>Arial</vt:lpstr>
      <vt:lpstr>Calibri</vt:lpstr>
      <vt:lpstr>verdana</vt:lpstr>
      <vt:lpstr>PowerPoint Design</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skondo</dc:creator>
  <cp:lastModifiedBy>金丸 由</cp:lastModifiedBy>
  <cp:revision>30</cp:revision>
  <cp:lastPrinted>2022-08-26T03:39:17Z</cp:lastPrinted>
  <dcterms:created xsi:type="dcterms:W3CDTF">2013-06-19T15:30:58Z</dcterms:created>
  <dcterms:modified xsi:type="dcterms:W3CDTF">2022-09-08T02:58:54Z</dcterms:modified>
</cp:coreProperties>
</file>