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>
        <p:scale>
          <a:sx n="81" d="100"/>
          <a:sy n="81" d="100"/>
        </p:scale>
        <p:origin x="55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366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585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409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8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6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0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5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2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0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5/4/24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496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6.jpeg"/><Relationship Id="rId7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5B436C-1A05-8881-DE30-CA06C2D3C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319" y="-719225"/>
            <a:ext cx="10357666" cy="1438450"/>
          </a:xfrm>
        </p:spPr>
        <p:txBody>
          <a:bodyPr/>
          <a:lstStyle/>
          <a:p>
            <a:r>
              <a:rPr kumimoji="1" lang="ja-JP" altLang="en-US"/>
              <a:t>世界中全ての方の口の機能を守る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5F5C27-C2A7-1887-E154-3A20A785F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32" y="1879831"/>
            <a:ext cx="3184213" cy="238816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07B8F08-395E-6767-1884-BB48E1903017}"/>
              </a:ext>
            </a:extLst>
          </p:cNvPr>
          <p:cNvSpPr txBox="1"/>
          <p:nvPr/>
        </p:nvSpPr>
        <p:spPr>
          <a:xfrm>
            <a:off x="1027491" y="444695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ミキサー食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7CE281-77AB-B5D9-2807-32BD76316DFC}"/>
              </a:ext>
            </a:extLst>
          </p:cNvPr>
          <p:cNvSpPr txBox="1"/>
          <p:nvPr/>
        </p:nvSpPr>
        <p:spPr>
          <a:xfrm>
            <a:off x="209069" y="809682"/>
            <a:ext cx="849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皆さん、このような食事はご覧になったことはありますか？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47ABD9A-B1CD-250E-2127-FD3D8EF4EF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36" t="25435" b="23339"/>
          <a:stretch/>
        </p:blipFill>
        <p:spPr>
          <a:xfrm>
            <a:off x="5574828" y="1765338"/>
            <a:ext cx="3348455" cy="2502653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23511EF-641B-ABDD-0249-E33DFE868346}"/>
              </a:ext>
            </a:extLst>
          </p:cNvPr>
          <p:cNvSpPr txBox="1"/>
          <p:nvPr/>
        </p:nvSpPr>
        <p:spPr>
          <a:xfrm>
            <a:off x="1263211" y="5287204"/>
            <a:ext cx="96655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0" i="0" u="none" strike="noStrike">
                <a:solidFill>
                  <a:srgbClr val="2B2B2B"/>
                </a:solidFill>
                <a:effectLst/>
                <a:highlight>
                  <a:srgbClr val="FFFFFF"/>
                </a:highlight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嚥下食とは、飲み込みや咀嚼（歯がなくなる）といった嚥下機能の低下がみられる場合に、嚥下機能のレベルに合わせて、飲み込みやすいように形態やとろみ、食塊のまとまりやすさなどを調整した食事のことを言います</a:t>
            </a:r>
            <a:endParaRPr lang="ja-JP" altLang="en-US" sz="2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B8E9F1A-54FF-9A0E-8161-32F1C09802BC}"/>
              </a:ext>
            </a:extLst>
          </p:cNvPr>
          <p:cNvSpPr txBox="1"/>
          <p:nvPr/>
        </p:nvSpPr>
        <p:spPr>
          <a:xfrm>
            <a:off x="6621517" y="446164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歯がない状態</a:t>
            </a:r>
          </a:p>
        </p:txBody>
      </p:sp>
    </p:spTree>
    <p:extLst>
      <p:ext uri="{BB962C8B-B14F-4D97-AF65-F5344CB8AC3E}">
        <p14:creationId xmlns:p14="http://schemas.microsoft.com/office/powerpoint/2010/main" val="156443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DCB8EE4-5804-663C-270D-C1230D1F5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53" y="176215"/>
            <a:ext cx="4366171" cy="268687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08AE0C5-D040-9B29-ED08-8435AFDD852D}"/>
              </a:ext>
            </a:extLst>
          </p:cNvPr>
          <p:cNvSpPr txBox="1"/>
          <p:nvPr/>
        </p:nvSpPr>
        <p:spPr>
          <a:xfrm>
            <a:off x="1056289" y="300317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肺炎は日本人の死亡率第５位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CA94D0D-B885-8E61-B3C3-3C7596532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68" y="4109592"/>
            <a:ext cx="4109808" cy="2304972"/>
          </a:xfrm>
          <a:prstGeom prst="rect">
            <a:avLst/>
          </a:prstGeom>
        </p:spPr>
      </p:pic>
      <p:pic>
        <p:nvPicPr>
          <p:cNvPr id="8" name="コンテンツ プレースホルダー 3">
            <a:extLst>
              <a:ext uri="{FF2B5EF4-FFF2-40B4-BE49-F238E27FC236}">
                <a16:creationId xmlns:a16="http://schemas.microsoft.com/office/drawing/2014/main" id="{3182261C-D687-2394-D6D6-98190BCEE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078383" y="3918640"/>
            <a:ext cx="2686875" cy="268687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8C62874-2120-564D-2494-7FBF030000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100" y="3666159"/>
            <a:ext cx="3912256" cy="319184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03D05AD-A6E8-B77D-6ECD-659B39ADD5A4}"/>
              </a:ext>
            </a:extLst>
          </p:cNvPr>
          <p:cNvSpPr txBox="1"/>
          <p:nvPr/>
        </p:nvSpPr>
        <p:spPr>
          <a:xfrm>
            <a:off x="4397410" y="5077411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→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F91A162-0CF7-3A91-7879-202FB0F45F61}"/>
              </a:ext>
            </a:extLst>
          </p:cNvPr>
          <p:cNvSpPr txBox="1"/>
          <p:nvPr/>
        </p:nvSpPr>
        <p:spPr>
          <a:xfrm>
            <a:off x="7941734" y="5262077"/>
            <a:ext cx="52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→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D7D88AC-2B8D-49B4-8BD2-9EA13250BEED}"/>
              </a:ext>
            </a:extLst>
          </p:cNvPr>
          <p:cNvSpPr txBox="1"/>
          <p:nvPr/>
        </p:nvSpPr>
        <p:spPr>
          <a:xfrm>
            <a:off x="331953" y="3666159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口から食べると誤嚥を認める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1F3BA50-A75C-229E-6D58-A8A2606FD0AE}"/>
              </a:ext>
            </a:extLst>
          </p:cNvPr>
          <p:cNvSpPr txBox="1"/>
          <p:nvPr/>
        </p:nvSpPr>
        <p:spPr>
          <a:xfrm>
            <a:off x="4964921" y="3549308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経口摂取禁止になる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8CC4FA1-9F9F-EA07-9DDB-531C94E78B51}"/>
              </a:ext>
            </a:extLst>
          </p:cNvPr>
          <p:cNvSpPr txBox="1"/>
          <p:nvPr/>
        </p:nvSpPr>
        <p:spPr>
          <a:xfrm>
            <a:off x="7982062" y="3254998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口から食べられないと死亡率は上昇</a:t>
            </a:r>
            <a:endParaRPr kumimoji="1" lang="en-US" altLang="ja-JP" dirty="0"/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33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9A281C-205E-64A6-DB38-87BA1C147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4713B193-4522-40C8-5A07-E058D62BB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661" y="213776"/>
            <a:ext cx="4967151" cy="4114800"/>
          </a:xfr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4EC63FA-787E-8888-2E42-597E24832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015" y="495803"/>
            <a:ext cx="4162535" cy="33300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389337-3DAA-DFE3-7CC1-29057016DA08}"/>
              </a:ext>
            </a:extLst>
          </p:cNvPr>
          <p:cNvSpPr txBox="1"/>
          <p:nvPr/>
        </p:nvSpPr>
        <p:spPr>
          <a:xfrm>
            <a:off x="1079242" y="5006301"/>
            <a:ext cx="100335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/>
              <a:t>ほとんどの歯の疾患は予防出来る事が証明をされた。</a:t>
            </a:r>
            <a:endParaRPr kumimoji="1" lang="en-US" altLang="ja-JP" sz="3200" dirty="0"/>
          </a:p>
          <a:p>
            <a:r>
              <a:rPr lang="ja-JP" altLang="en-US" sz="3200"/>
              <a:t>そして、予防の方法も確立された。</a:t>
            </a:r>
            <a:endParaRPr kumimoji="1" lang="ja-JP" altLang="en-US" sz="3200"/>
          </a:p>
        </p:txBody>
      </p:sp>
    </p:spTree>
    <p:extLst>
      <p:ext uri="{BB962C8B-B14F-4D97-AF65-F5344CB8AC3E}">
        <p14:creationId xmlns:p14="http://schemas.microsoft.com/office/powerpoint/2010/main" val="256631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2FBF4E2-9D2D-8A11-7C9B-94CB6B65E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30" y="504497"/>
            <a:ext cx="5418082" cy="304767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ECA9F6-1FEA-D76D-764D-40B16B0FBC8E}"/>
              </a:ext>
            </a:extLst>
          </p:cNvPr>
          <p:cNvSpPr txBox="1"/>
          <p:nvPr/>
        </p:nvSpPr>
        <p:spPr>
          <a:xfrm>
            <a:off x="1418896" y="3878317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１２歳で虫歯がない子は増えている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15BA2BF-E91B-0D41-1186-C09A48581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923" y="359103"/>
            <a:ext cx="1731579" cy="1859844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DF9D8C-B8E7-ED69-9B64-9AB1CC9E17F8}"/>
              </a:ext>
            </a:extLst>
          </p:cNvPr>
          <p:cNvSpPr txBox="1"/>
          <p:nvPr/>
        </p:nvSpPr>
        <p:spPr>
          <a:xfrm>
            <a:off x="6700345" y="252248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（一人親世帯）</a:t>
            </a:r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8D53812-2522-7D22-3B95-33799CCB0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2013" y="898146"/>
            <a:ext cx="1844565" cy="158541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476A74-3044-622C-13F5-2862287F2A8B}"/>
              </a:ext>
            </a:extLst>
          </p:cNvPr>
          <p:cNvSpPr txBox="1"/>
          <p:nvPr/>
        </p:nvSpPr>
        <p:spPr>
          <a:xfrm>
            <a:off x="9412013" y="275896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（引きこもり）</a:t>
            </a:r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A087A2B-3B55-DA18-5FE9-7838ED8F28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665" y="3564981"/>
            <a:ext cx="2355851" cy="231415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7BDB564-36A4-FDD0-3F83-E623142E4F15}"/>
              </a:ext>
            </a:extLst>
          </p:cNvPr>
          <p:cNvSpPr txBox="1"/>
          <p:nvPr/>
        </p:nvSpPr>
        <p:spPr>
          <a:xfrm>
            <a:off x="7749880" y="58663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貧困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69B8B39-1124-5134-F18B-00F385B9C75E}"/>
              </a:ext>
            </a:extLst>
          </p:cNvPr>
          <p:cNvSpPr txBox="1"/>
          <p:nvPr/>
        </p:nvSpPr>
        <p:spPr>
          <a:xfrm>
            <a:off x="6700345" y="6314231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これらの属する子供たちの虫歯は未だに多い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272C6FA-1DD3-688E-266A-E32CA2715A4A}"/>
              </a:ext>
            </a:extLst>
          </p:cNvPr>
          <p:cNvSpPr txBox="1"/>
          <p:nvPr/>
        </p:nvSpPr>
        <p:spPr>
          <a:xfrm>
            <a:off x="9136088" y="407572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（時間的な制約などで</a:t>
            </a:r>
            <a:endParaRPr kumimoji="1" lang="en-US" altLang="ja-JP" dirty="0"/>
          </a:p>
          <a:p>
            <a:r>
              <a:rPr kumimoji="1" lang="ja-JP" altLang="en-US"/>
              <a:t>歯科医院に来れない</a:t>
            </a:r>
            <a:r>
              <a:rPr lang="ja-JP" altLang="en-US"/>
              <a:t>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48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638D541-BA1D-E6F5-05F6-43ECE1A16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26" y="892088"/>
            <a:ext cx="3813941" cy="251499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F44815C-B253-6EB5-5FA3-89F531D0E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652" y="840124"/>
            <a:ext cx="2277241" cy="227724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A29DE0-F665-0DD9-7675-57951F3005D4}"/>
              </a:ext>
            </a:extLst>
          </p:cNvPr>
          <p:cNvSpPr txBox="1"/>
          <p:nvPr/>
        </p:nvSpPr>
        <p:spPr>
          <a:xfrm>
            <a:off x="5486400" y="1314813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0"/>
              <a:t>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9743715-47B7-67E6-04CF-A4BD0DB61F2A}"/>
              </a:ext>
            </a:extLst>
          </p:cNvPr>
          <p:cNvSpPr txBox="1"/>
          <p:nvPr/>
        </p:nvSpPr>
        <p:spPr>
          <a:xfrm>
            <a:off x="181560" y="330457"/>
            <a:ext cx="11495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来てくれる人を対象にしている。（私たちは予防の方法を知っているにも関わらずそれを教えず</a:t>
            </a:r>
            <a:endParaRPr kumimoji="1" lang="en-US" altLang="ja-JP" dirty="0"/>
          </a:p>
          <a:p>
            <a:r>
              <a:rPr lang="ja-JP" altLang="en-US"/>
              <a:t>　　　　　　　　　　　　　　　　　　　　　　　　　　　　　　　　　　　　虫歯になる人を待っている）</a:t>
            </a:r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28EA104-BED6-9CB1-DA06-BF4F01304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0448" y="4438631"/>
            <a:ext cx="1385978" cy="21559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5DAD86B-6FE8-4328-CBDB-5A36EEDFE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200" y="4103354"/>
            <a:ext cx="3004144" cy="249124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1BC4031-F4FB-D243-2810-37660FC89DF3}"/>
              </a:ext>
            </a:extLst>
          </p:cNvPr>
          <p:cNvSpPr txBox="1"/>
          <p:nvPr/>
        </p:nvSpPr>
        <p:spPr>
          <a:xfrm>
            <a:off x="5218837" y="508152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5400"/>
              <a:t>→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135924-B3EF-C079-8DCA-A869067F1F03}"/>
              </a:ext>
            </a:extLst>
          </p:cNvPr>
          <p:cNvSpPr txBox="1"/>
          <p:nvPr/>
        </p:nvSpPr>
        <p:spPr>
          <a:xfrm>
            <a:off x="265265" y="3627032"/>
            <a:ext cx="987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本来、やるべき医療は虫歯の予防の方法を伝え、社会から虫歯や歯周病をなくすために動く事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17EC935-C6E4-7100-3CE6-542E054AEF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10136792" y="4117780"/>
            <a:ext cx="1352904" cy="145312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3A497BE-3C5E-EA88-4AE5-9D20928FA7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882" y="5624091"/>
            <a:ext cx="1442320" cy="12396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13BFC21-065A-2818-6F76-6BEBD024CB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9362" y="4159241"/>
            <a:ext cx="1672561" cy="1642958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AF0F093-8E62-A5D3-22BC-993456F28EB4}"/>
              </a:ext>
            </a:extLst>
          </p:cNvPr>
          <p:cNvSpPr txBox="1"/>
          <p:nvPr/>
        </p:nvSpPr>
        <p:spPr>
          <a:xfrm>
            <a:off x="4157007" y="6004852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歯科医院に来れない人も探しに行く</a:t>
            </a:r>
          </a:p>
        </p:txBody>
      </p:sp>
    </p:spTree>
    <p:extLst>
      <p:ext uri="{BB962C8B-B14F-4D97-AF65-F5344CB8AC3E}">
        <p14:creationId xmlns:p14="http://schemas.microsoft.com/office/powerpoint/2010/main" val="692217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女性と男性&#10;&#10;中程度の精度で自動的に生成された説明">
            <a:extLst>
              <a:ext uri="{FF2B5EF4-FFF2-40B4-BE49-F238E27FC236}">
                <a16:creationId xmlns:a16="http://schemas.microsoft.com/office/drawing/2014/main" id="{F894C3BF-250E-42E5-CB2C-416A42C44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54" y="224287"/>
            <a:ext cx="2086305" cy="277923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E5D335C-24E4-45F3-BD6D-186EC181C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990" y="224287"/>
            <a:ext cx="6924394" cy="2283361"/>
          </a:xfrm>
          <a:prstGeom prst="rect">
            <a:avLst/>
          </a:prstGeom>
        </p:spPr>
      </p:pic>
      <p:pic>
        <p:nvPicPr>
          <p:cNvPr id="8" name="図 7" descr="部屋に備え付けている様々なぬいぐるみ&#10;&#10;低い精度で自動的に生成された説明">
            <a:extLst>
              <a:ext uri="{FF2B5EF4-FFF2-40B4-BE49-F238E27FC236}">
                <a16:creationId xmlns:a16="http://schemas.microsoft.com/office/drawing/2014/main" id="{744B60D1-BCB2-B56A-1532-55AD980C9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567242" y="3521300"/>
            <a:ext cx="3429000" cy="257175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08C6FA7-FE48-5D40-FAC5-5F7744E28419}"/>
              </a:ext>
            </a:extLst>
          </p:cNvPr>
          <p:cNvSpPr txBox="1"/>
          <p:nvPr/>
        </p:nvSpPr>
        <p:spPr>
          <a:xfrm>
            <a:off x="331608" y="3244334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（海外で予防の方法を伝える）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35C24DA-0623-2D9A-19CC-40F3DBEF011D}"/>
              </a:ext>
            </a:extLst>
          </p:cNvPr>
          <p:cNvSpPr txBox="1"/>
          <p:nvPr/>
        </p:nvSpPr>
        <p:spPr>
          <a:xfrm>
            <a:off x="8688998" y="6521675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地域のコミュニティに出向く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1AD48C-6F6F-09F9-AAD8-7A3ADD899DA4}"/>
              </a:ext>
            </a:extLst>
          </p:cNvPr>
          <p:cNvSpPr txBox="1"/>
          <p:nvPr/>
        </p:nvSpPr>
        <p:spPr>
          <a:xfrm>
            <a:off x="3747928" y="2634185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子供食堂を開催し、普段なかなか歯科に来れない貧困層にアプローチ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5075D37-485F-83B5-CC90-4DC42CF68E4E}"/>
              </a:ext>
            </a:extLst>
          </p:cNvPr>
          <p:cNvSpPr txBox="1"/>
          <p:nvPr/>
        </p:nvSpPr>
        <p:spPr>
          <a:xfrm>
            <a:off x="360569" y="398102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歯科医師・医師のこれらら</a:t>
            </a:r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4C708BB-8959-81AB-11D7-44F44B424FA3}"/>
              </a:ext>
            </a:extLst>
          </p:cNvPr>
          <p:cNvSpPr txBox="1"/>
          <p:nvPr/>
        </p:nvSpPr>
        <p:spPr>
          <a:xfrm>
            <a:off x="168381" y="4781285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困った人に最高の医療を施せる知識技術を習得すること。</a:t>
            </a:r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0F117B3-437E-5BA9-02A6-48FE85089A0C}"/>
              </a:ext>
            </a:extLst>
          </p:cNvPr>
          <p:cNvSpPr txBox="1"/>
          <p:nvPr/>
        </p:nvSpPr>
        <p:spPr>
          <a:xfrm>
            <a:off x="168381" y="5408225"/>
            <a:ext cx="6878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世の中の全ての人</a:t>
            </a:r>
            <a:r>
              <a:rPr lang="ja-JP" altLang="en-US"/>
              <a:t>が自分の領域の疾患で悩まぬように予防の方法</a:t>
            </a:r>
            <a:endParaRPr lang="en-US" altLang="ja-JP" dirty="0"/>
          </a:p>
          <a:p>
            <a:r>
              <a:rPr lang="ja-JP" altLang="en-US"/>
              <a:t>を伝え歩くこと。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52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1C30BA-D621-C6C6-C4F5-C6B49BEE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143D192-2D1D-9DEC-7E8A-C4AE44368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197" y="253012"/>
            <a:ext cx="7933485" cy="427664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5BC876-EA68-8DFB-B801-AB2F0071ADCE}"/>
              </a:ext>
            </a:extLst>
          </p:cNvPr>
          <p:cNvSpPr txBox="1"/>
          <p:nvPr/>
        </p:nvSpPr>
        <p:spPr>
          <a:xfrm>
            <a:off x="252248" y="5054426"/>
            <a:ext cx="12187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（歯科医師・医師）の目的が病気を治すから減らすへシフトする事が出来れば、日本の課題である医療費の増大にも</a:t>
            </a:r>
            <a:endParaRPr kumimoji="1" lang="en-US" altLang="ja-JP" dirty="0"/>
          </a:p>
          <a:p>
            <a:r>
              <a:rPr lang="ja-JP" altLang="en-US"/>
              <a:t>　寄与できる。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013923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AnalogousFromLightSeedLeftStep">
      <a:dk1>
        <a:srgbClr val="000000"/>
      </a:dk1>
      <a:lt1>
        <a:srgbClr val="FFFFFF"/>
      </a:lt1>
      <a:dk2>
        <a:srgbClr val="21373A"/>
      </a:dk2>
      <a:lt2>
        <a:srgbClr val="E8E2E2"/>
      </a:lt2>
      <a:accent1>
        <a:srgbClr val="80A9A7"/>
      </a:accent1>
      <a:accent2>
        <a:srgbClr val="75AB91"/>
      </a:accent2>
      <a:accent3>
        <a:srgbClr val="81AC86"/>
      </a:accent3>
      <a:accent4>
        <a:srgbClr val="86AC76"/>
      </a:accent4>
      <a:accent5>
        <a:srgbClr val="9AA57D"/>
      </a:accent5>
      <a:accent6>
        <a:srgbClr val="A9A274"/>
      </a:accent6>
      <a:hlink>
        <a:srgbClr val="AE696D"/>
      </a:hlink>
      <a:folHlink>
        <a:srgbClr val="7F7F7F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69839BBA-F383-4FFD-B56A-E36ACE43E09D}" vid="{060D2740-A69C-444A-B833-E03D333ADD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349</Words>
  <Application>Microsoft Macintosh PowerPoint</Application>
  <PresentationFormat>ワイド画面</PresentationFormat>
  <Paragraphs>35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Tsukushi A Round Gothic Regular</vt:lpstr>
      <vt:lpstr>Arial</vt:lpstr>
      <vt:lpstr>Avenir Next LT Pro</vt:lpstr>
      <vt:lpstr>Avenir Next LT Pro Light</vt:lpstr>
      <vt:lpstr>VeniceBeachVTI</vt:lpstr>
      <vt:lpstr>世界中全ての方の口の機能を守る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世界中全ての方の口の機能を守る</dc:title>
  <dc:creator>押村 憲昭</dc:creator>
  <cp:lastModifiedBy>押村 憲昭</cp:lastModifiedBy>
  <cp:revision>1</cp:revision>
  <dcterms:created xsi:type="dcterms:W3CDTF">2024-05-03T20:52:21Z</dcterms:created>
  <dcterms:modified xsi:type="dcterms:W3CDTF">2024-05-03T21:45:53Z</dcterms:modified>
</cp:coreProperties>
</file>