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79" r:id="rId3"/>
    <p:sldId id="284" r:id="rId4"/>
    <p:sldId id="286" r:id="rId5"/>
    <p:sldId id="278" r:id="rId6"/>
    <p:sldId id="267" r:id="rId7"/>
    <p:sldId id="280" r:id="rId8"/>
    <p:sldId id="281" r:id="rId9"/>
    <p:sldId id="282" r:id="rId10"/>
    <p:sldId id="294" r:id="rId11"/>
    <p:sldId id="289" r:id="rId12"/>
    <p:sldId id="288" r:id="rId13"/>
    <p:sldId id="266" r:id="rId14"/>
    <p:sldId id="285" r:id="rId15"/>
    <p:sldId id="293" r:id="rId16"/>
    <p:sldId id="292" r:id="rId17"/>
    <p:sldId id="283" r:id="rId18"/>
    <p:sldId id="265" r:id="rId19"/>
    <p:sldId id="271" r:id="rId20"/>
    <p:sldId id="276" r:id="rId21"/>
    <p:sldId id="277" r:id="rId22"/>
  </p:sldIdLst>
  <p:sldSz cx="10693400" cy="7561263"/>
  <p:notesSz cx="6858000" cy="9144000"/>
  <p:defaultTextStyle>
    <a:defPPr>
      <a:defRPr lang="ja-JP"/>
    </a:defPPr>
    <a:lvl1pPr marL="0" algn="l" defTabSz="1043030" rtl="0" eaLnBrk="1" latinLnBrk="0" hangingPunct="1">
      <a:defRPr kumimoji="1" sz="2000" kern="1200">
        <a:solidFill>
          <a:schemeClr val="tx1"/>
        </a:solidFill>
        <a:latin typeface="+mn-lt"/>
        <a:ea typeface="+mn-ea"/>
        <a:cs typeface="+mn-cs"/>
      </a:defRPr>
    </a:lvl1pPr>
    <a:lvl2pPr marL="521514" algn="l" defTabSz="1043030" rtl="0" eaLnBrk="1" latinLnBrk="0" hangingPunct="1">
      <a:defRPr kumimoji="1" sz="2000" kern="1200">
        <a:solidFill>
          <a:schemeClr val="tx1"/>
        </a:solidFill>
        <a:latin typeface="+mn-lt"/>
        <a:ea typeface="+mn-ea"/>
        <a:cs typeface="+mn-cs"/>
      </a:defRPr>
    </a:lvl2pPr>
    <a:lvl3pPr marL="1043030" algn="l" defTabSz="1043030" rtl="0" eaLnBrk="1" latinLnBrk="0" hangingPunct="1">
      <a:defRPr kumimoji="1" sz="2000" kern="1200">
        <a:solidFill>
          <a:schemeClr val="tx1"/>
        </a:solidFill>
        <a:latin typeface="+mn-lt"/>
        <a:ea typeface="+mn-ea"/>
        <a:cs typeface="+mn-cs"/>
      </a:defRPr>
    </a:lvl3pPr>
    <a:lvl4pPr marL="1564545" algn="l" defTabSz="1043030" rtl="0" eaLnBrk="1" latinLnBrk="0" hangingPunct="1">
      <a:defRPr kumimoji="1" sz="2000" kern="1200">
        <a:solidFill>
          <a:schemeClr val="tx1"/>
        </a:solidFill>
        <a:latin typeface="+mn-lt"/>
        <a:ea typeface="+mn-ea"/>
        <a:cs typeface="+mn-cs"/>
      </a:defRPr>
    </a:lvl4pPr>
    <a:lvl5pPr marL="2086060" algn="l" defTabSz="1043030" rtl="0" eaLnBrk="1" latinLnBrk="0" hangingPunct="1">
      <a:defRPr kumimoji="1" sz="2000" kern="1200">
        <a:solidFill>
          <a:schemeClr val="tx1"/>
        </a:solidFill>
        <a:latin typeface="+mn-lt"/>
        <a:ea typeface="+mn-ea"/>
        <a:cs typeface="+mn-cs"/>
      </a:defRPr>
    </a:lvl5pPr>
    <a:lvl6pPr marL="2607575" algn="l" defTabSz="1043030" rtl="0" eaLnBrk="1" latinLnBrk="0" hangingPunct="1">
      <a:defRPr kumimoji="1" sz="2000" kern="1200">
        <a:solidFill>
          <a:schemeClr val="tx1"/>
        </a:solidFill>
        <a:latin typeface="+mn-lt"/>
        <a:ea typeface="+mn-ea"/>
        <a:cs typeface="+mn-cs"/>
      </a:defRPr>
    </a:lvl6pPr>
    <a:lvl7pPr marL="3129090" algn="l" defTabSz="1043030" rtl="0" eaLnBrk="1" latinLnBrk="0" hangingPunct="1">
      <a:defRPr kumimoji="1" sz="2000" kern="1200">
        <a:solidFill>
          <a:schemeClr val="tx1"/>
        </a:solidFill>
        <a:latin typeface="+mn-lt"/>
        <a:ea typeface="+mn-ea"/>
        <a:cs typeface="+mn-cs"/>
      </a:defRPr>
    </a:lvl7pPr>
    <a:lvl8pPr marL="3650607" algn="l" defTabSz="1043030" rtl="0" eaLnBrk="1" latinLnBrk="0" hangingPunct="1">
      <a:defRPr kumimoji="1" sz="2000" kern="1200">
        <a:solidFill>
          <a:schemeClr val="tx1"/>
        </a:solidFill>
        <a:latin typeface="+mn-lt"/>
        <a:ea typeface="+mn-ea"/>
        <a:cs typeface="+mn-cs"/>
      </a:defRPr>
    </a:lvl8pPr>
    <a:lvl9pPr marL="4172123" algn="l" defTabSz="1043030" rtl="0" eaLnBrk="1" latinLnBrk="0" hangingPunct="1">
      <a:defRPr kumimoji="1" sz="20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2">
          <p15:clr>
            <a:srgbClr val="A4A3A4"/>
          </p15:clr>
        </p15:guide>
        <p15:guide id="2" pos="33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6228"/>
    <a:srgbClr val="D3E6EB"/>
    <a:srgbClr val="E00144"/>
    <a:srgbClr val="FFCCFF"/>
    <a:srgbClr val="B30F1B"/>
    <a:srgbClr val="C20037"/>
    <a:srgbClr val="598BC6"/>
    <a:srgbClr val="87CCF3"/>
    <a:srgbClr val="5889C7"/>
    <a:srgbClr val="F5FE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505E3EF-67EA-436B-97B2-0124C06EBD24}" styleName="中間スタイル 4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405" autoAdjust="0"/>
    <p:restoredTop sz="94660"/>
  </p:normalViewPr>
  <p:slideViewPr>
    <p:cSldViewPr>
      <p:cViewPr>
        <p:scale>
          <a:sx n="50" d="100"/>
          <a:sy n="50" d="100"/>
        </p:scale>
        <p:origin x="1680" y="-342"/>
      </p:cViewPr>
      <p:guideLst>
        <p:guide orient="horz" pos="2382"/>
        <p:guide pos="336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1.4943113481662008E-2"/>
          <c:y val="5.944254685944899E-2"/>
          <c:w val="0.97011377303667601"/>
          <c:h val="0.88476720613664261"/>
        </c:manualLayout>
      </c:layout>
      <c:pie3DChart>
        <c:varyColors val="1"/>
        <c:ser>
          <c:idx val="0"/>
          <c:order val="0"/>
          <c:tx>
            <c:strRef>
              <c:f>Sheet1!$B$1</c:f>
              <c:strCache>
                <c:ptCount val="1"/>
                <c:pt idx="0">
                  <c:v>『当事者である子どもの権利擁護の取組（意見聴取・アドボカシー）』の有</c:v>
                </c:pt>
              </c:strCache>
            </c:strRef>
          </c:tx>
          <c:explosion val="3"/>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81B2-483D-98E9-39082453CE94}"/>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2-81B2-483D-98E9-39082453CE94}"/>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81B2-483D-98E9-39082453CE94}"/>
              </c:ext>
            </c:extLst>
          </c:dPt>
          <c:dLbls>
            <c:dLbl>
              <c:idx val="0"/>
              <c:layout>
                <c:manualLayout>
                  <c:x val="1.4943113481662008E-2"/>
                  <c:y val="4.993173936193715E-2"/>
                </c:manualLayout>
              </c:layout>
              <c:tx>
                <c:rich>
                  <a:bodyPr rot="0" spcFirstLastPara="1" vertOverflow="ellipsis" vert="horz" wrap="square" lIns="38100" tIns="19050" rIns="38100" bIns="19050" anchor="ctr" anchorCtr="1">
                    <a:noAutofit/>
                  </a:bodyPr>
                  <a:lstStyle/>
                  <a:p>
                    <a:pPr>
                      <a:defRPr sz="1330" b="1" i="0" u="none" strike="noStrike" kern="1200" spc="0" baseline="0">
                        <a:solidFill>
                          <a:schemeClr val="accent1"/>
                        </a:solidFill>
                        <a:latin typeface="+mn-lt"/>
                        <a:ea typeface="+mn-ea"/>
                        <a:cs typeface="+mn-cs"/>
                      </a:defRPr>
                    </a:pPr>
                    <a:fld id="{49939BD3-D3B5-465D-9BC3-17A427565F2E}" type="CATEGORYNAME">
                      <a:rPr lang="ja-JP" altLang="en-US" sz="2000" b="1"/>
                      <a:pPr>
                        <a:defRPr/>
                      </a:pPr>
                      <a:t>[分類名]</a:t>
                    </a:fld>
                    <a:r>
                      <a:rPr lang="ja-JP" altLang="en-US" sz="2000" b="1" baseline="0" dirty="0"/>
                      <a:t>
</a:t>
                    </a:r>
                    <a:fld id="{6957B935-E424-4E61-9E46-255CE5C3AA04}" type="PERCENTAGE">
                      <a:rPr lang="en-US" altLang="ja-JP" sz="2000" b="1" baseline="0"/>
                      <a:pPr>
                        <a:defRPr/>
                      </a:pPr>
                      <a:t>[パーセンテージ]</a:t>
                    </a:fld>
                    <a:endParaRPr lang="ja-JP" altLang="en-US" sz="2000" b="1" baseline="0" dirty="0"/>
                  </a:p>
                </c:rich>
              </c:tx>
              <c:spPr>
                <a:noFill/>
                <a:ln>
                  <a:noFill/>
                </a:ln>
                <a:effectLst/>
              </c:spPr>
              <c:txPr>
                <a:bodyPr rot="0" spcFirstLastPara="1" vertOverflow="ellipsis" vert="horz" wrap="square" lIns="38100" tIns="19050" rIns="38100" bIns="19050" anchor="ctr" anchorCtr="1">
                  <a:noAutofit/>
                </a:bodyPr>
                <a:lstStyle/>
                <a:p>
                  <a:pPr>
                    <a:defRPr sz="1330" b="1" i="0" u="none" strike="noStrike" kern="1200" spc="0" baseline="0">
                      <a:solidFill>
                        <a:schemeClr val="accent1"/>
                      </a:solidFill>
                      <a:latin typeface="+mn-lt"/>
                      <a:ea typeface="+mn-ea"/>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layout>
                    <c:manualLayout>
                      <c:w val="5.9337745170817864E-2"/>
                      <c:h val="0.13915509580828009"/>
                    </c:manualLayout>
                  </c15:layout>
                  <c15:dlblFieldTable/>
                  <c15:showDataLabelsRange val="0"/>
                </c:ext>
                <c:ext xmlns:c16="http://schemas.microsoft.com/office/drawing/2014/chart" uri="{C3380CC4-5D6E-409C-BE32-E72D297353CC}">
                  <c16:uniqueId val="{00000001-81B2-483D-98E9-39082453CE94}"/>
                </c:ext>
              </c:extLst>
            </c:dLbl>
            <c:dLbl>
              <c:idx val="1"/>
              <c:tx>
                <c:rich>
                  <a:bodyPr rot="0" spcFirstLastPara="1" vertOverflow="ellipsis" vert="horz" wrap="square" lIns="38100" tIns="19050" rIns="38100" bIns="19050" anchor="ctr" anchorCtr="1">
                    <a:noAutofit/>
                  </a:bodyPr>
                  <a:lstStyle/>
                  <a:p>
                    <a:pPr>
                      <a:defRPr sz="1330" b="1" i="0" u="none" strike="noStrike" kern="1200" spc="0" baseline="0">
                        <a:solidFill>
                          <a:schemeClr val="accent1"/>
                        </a:solidFill>
                        <a:latin typeface="+mn-lt"/>
                        <a:ea typeface="+mn-ea"/>
                        <a:cs typeface="+mn-cs"/>
                      </a:defRPr>
                    </a:pPr>
                    <a:fld id="{3AFE6051-DAA9-4888-85F4-481BCA63A11B}" type="CATEGORYNAME">
                      <a:rPr lang="ja-JP" altLang="en-US" sz="2000"/>
                      <a:pPr>
                        <a:defRPr>
                          <a:solidFill>
                            <a:schemeClr val="accent1"/>
                          </a:solidFill>
                        </a:defRPr>
                      </a:pPr>
                      <a:t>[分類名]</a:t>
                    </a:fld>
                    <a:r>
                      <a:rPr lang="ja-JP" altLang="en-US" sz="2000" baseline="0" dirty="0"/>
                      <a:t>
</a:t>
                    </a:r>
                    <a:fld id="{2EE659D8-39AB-4B7E-89EF-03DA1CD3D9D8}" type="PERCENTAGE">
                      <a:rPr lang="en-US" altLang="ja-JP" sz="2000" baseline="0"/>
                      <a:pPr>
                        <a:defRPr>
                          <a:solidFill>
                            <a:schemeClr val="accent1"/>
                          </a:solidFill>
                        </a:defRPr>
                      </a:pPr>
                      <a:t>[パーセンテージ]</a:t>
                    </a:fld>
                    <a:endParaRPr lang="ja-JP" altLang="en-US" sz="2000" baseline="0" dirty="0"/>
                  </a:p>
                </c:rich>
              </c:tx>
              <c:spPr>
                <a:noFill/>
                <a:ln>
                  <a:noFill/>
                </a:ln>
                <a:effectLst/>
              </c:spPr>
              <c:txPr>
                <a:bodyPr rot="0" spcFirstLastPara="1" vertOverflow="ellipsis" vert="horz" wrap="square" lIns="38100" tIns="19050" rIns="38100" bIns="19050" anchor="ctr" anchorCtr="1">
                  <a:noAutofit/>
                </a:bodyPr>
                <a:lstStyle/>
                <a:p>
                  <a:pPr>
                    <a:defRPr sz="1330" b="1" i="0" u="none" strike="noStrike" kern="1200" spc="0" baseline="0">
                      <a:solidFill>
                        <a:schemeClr val="accent1"/>
                      </a:solidFill>
                      <a:latin typeface="+mn-lt"/>
                      <a:ea typeface="+mn-ea"/>
                      <a:cs typeface="+mn-cs"/>
                    </a:defRPr>
                  </a:pPr>
                  <a:endParaRPr lang="ja-JP"/>
                </a:p>
              </c:txPr>
              <c:dLblPos val="outEnd"/>
              <c:showLegendKey val="0"/>
              <c:showVal val="0"/>
              <c:showCatName val="1"/>
              <c:showSerName val="0"/>
              <c:showPercent val="1"/>
              <c:showBubbleSize val="0"/>
              <c:extLst>
                <c:ext xmlns:c15="http://schemas.microsoft.com/office/drawing/2012/chart" uri="{CE6537A1-D6FC-4f65-9D91-7224C49458BB}">
                  <c15:layout>
                    <c:manualLayout>
                      <c:w val="8.5732717438880848E-2"/>
                      <c:h val="0.15342130705454782"/>
                    </c:manualLayout>
                  </c15:layout>
                  <c15:dlblFieldTable/>
                  <c15:showDataLabelsRange val="0"/>
                </c:ext>
                <c:ext xmlns:c16="http://schemas.microsoft.com/office/drawing/2014/chart" uri="{C3380CC4-5D6E-409C-BE32-E72D297353CC}">
                  <c16:uniqueId val="{00000002-81B2-483D-98E9-39082453CE94}"/>
                </c:ext>
              </c:extLst>
            </c:dLbl>
            <c:dLbl>
              <c:idx val="2"/>
              <c:layout>
                <c:manualLayout>
                  <c:x val="-7.2677870115356147E-2"/>
                  <c:y val="4.3987484675992242E-2"/>
                </c:manualLayout>
              </c:layout>
              <c:tx>
                <c:rich>
                  <a:bodyPr rot="0" spcFirstLastPara="1" vertOverflow="ellipsis" vert="horz" wrap="square" lIns="38100" tIns="19050" rIns="38100" bIns="19050" anchor="ctr" anchorCtr="1">
                    <a:noAutofit/>
                  </a:bodyPr>
                  <a:lstStyle/>
                  <a:p>
                    <a:pPr>
                      <a:defRPr sz="1330" b="1" i="0" u="none" strike="noStrike" kern="1200" spc="0" baseline="0">
                        <a:solidFill>
                          <a:schemeClr val="accent1"/>
                        </a:solidFill>
                        <a:latin typeface="+mn-lt"/>
                        <a:ea typeface="+mn-ea"/>
                        <a:cs typeface="+mn-cs"/>
                      </a:defRPr>
                    </a:pPr>
                    <a:fld id="{D90DD425-939A-44FD-B868-7632A826BF23}" type="CATEGORYNAME">
                      <a:rPr lang="ja-JP" altLang="en-US" sz="2000"/>
                      <a:pPr>
                        <a:defRPr>
                          <a:solidFill>
                            <a:schemeClr val="accent1"/>
                          </a:solidFill>
                        </a:defRPr>
                      </a:pPr>
                      <a:t>[分類名]</a:t>
                    </a:fld>
                    <a:r>
                      <a:rPr lang="ja-JP" altLang="en-US" sz="2000" baseline="0" dirty="0"/>
                      <a:t>
</a:t>
                    </a:r>
                    <a:fld id="{CAD704AC-7E9D-4C77-8DB2-35705BE2BA03}" type="PERCENTAGE">
                      <a:rPr lang="en-US" altLang="ja-JP" sz="2000" baseline="0"/>
                      <a:pPr>
                        <a:defRPr>
                          <a:solidFill>
                            <a:schemeClr val="accent1"/>
                          </a:solidFill>
                        </a:defRPr>
                      </a:pPr>
                      <a:t>[パーセンテージ]</a:t>
                    </a:fld>
                    <a:endParaRPr lang="ja-JP" altLang="en-US" sz="2000" baseline="0" dirty="0"/>
                  </a:p>
                </c:rich>
              </c:tx>
              <c:spPr>
                <a:noFill/>
                <a:ln>
                  <a:noFill/>
                </a:ln>
                <a:effectLst/>
              </c:spPr>
              <c:txPr>
                <a:bodyPr rot="0" spcFirstLastPara="1" vertOverflow="ellipsis" vert="horz" wrap="square" lIns="38100" tIns="19050" rIns="38100" bIns="19050" anchor="ctr" anchorCtr="1">
                  <a:noAutofit/>
                </a:bodyPr>
                <a:lstStyle/>
                <a:p>
                  <a:pPr>
                    <a:defRPr sz="1330" b="1" i="0" u="none" strike="noStrike" kern="1200" spc="0" baseline="0">
                      <a:solidFill>
                        <a:schemeClr val="accent1"/>
                      </a:solidFill>
                      <a:latin typeface="+mn-lt"/>
                      <a:ea typeface="+mn-ea"/>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layout>
                    <c:manualLayout>
                      <c:w val="0.12232976082033307"/>
                      <c:h val="0.17719832579832742"/>
                    </c:manualLayout>
                  </c15:layout>
                  <c15:dlblFieldTable/>
                  <c15:showDataLabelsRange val="0"/>
                </c:ext>
                <c:ext xmlns:c16="http://schemas.microsoft.com/office/drawing/2014/chart" uri="{C3380CC4-5D6E-409C-BE32-E72D297353CC}">
                  <c16:uniqueId val="{00000003-81B2-483D-98E9-39082453CE94}"/>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ない</c:v>
                </c:pt>
                <c:pt idx="1">
                  <c:v>ある</c:v>
                </c:pt>
                <c:pt idx="2">
                  <c:v>検討中</c:v>
                </c:pt>
              </c:strCache>
            </c:strRef>
          </c:cat>
          <c:val>
            <c:numRef>
              <c:f>Sheet1!$B$2:$B$4</c:f>
              <c:numCache>
                <c:formatCode>General</c:formatCode>
                <c:ptCount val="3"/>
                <c:pt idx="0">
                  <c:v>59.3</c:v>
                </c:pt>
                <c:pt idx="1">
                  <c:v>18.5</c:v>
                </c:pt>
                <c:pt idx="2">
                  <c:v>22.2</c:v>
                </c:pt>
              </c:numCache>
            </c:numRef>
          </c:val>
          <c:extLst>
            <c:ext xmlns:c16="http://schemas.microsoft.com/office/drawing/2014/chart" uri="{C3380CC4-5D6E-409C-BE32-E72D297353CC}">
              <c16:uniqueId val="{00000000-81B2-483D-98E9-39082453CE94}"/>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pic>
        <p:nvPicPr>
          <p:cNvPr id="7" name="図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8" y="1110"/>
            <a:ext cx="10692000" cy="7558768"/>
          </a:xfrm>
          <a:prstGeom prst="rect">
            <a:avLst/>
          </a:prstGeom>
        </p:spPr>
      </p:pic>
      <p:sp>
        <p:nvSpPr>
          <p:cNvPr id="2" name="タイトル 1"/>
          <p:cNvSpPr>
            <a:spLocks noGrp="1"/>
          </p:cNvSpPr>
          <p:nvPr>
            <p:ph type="ctrTitle"/>
          </p:nvPr>
        </p:nvSpPr>
        <p:spPr>
          <a:xfrm>
            <a:off x="1584933" y="1337424"/>
            <a:ext cx="8370279" cy="1604454"/>
          </a:xfrm>
        </p:spPr>
        <p:txBody>
          <a:bodyPr>
            <a:normAutofit/>
          </a:bodyPr>
          <a:lstStyle>
            <a:lvl1pPr>
              <a:defRPr sz="4400"/>
            </a:lvl1pPr>
          </a:lstStyle>
          <a:p>
            <a:r>
              <a:rPr kumimoji="1" lang="ja-JP" altLang="en-US" dirty="0"/>
              <a:t>マスター タイトルの書式設定</a:t>
            </a:r>
          </a:p>
        </p:txBody>
      </p:sp>
      <p:sp>
        <p:nvSpPr>
          <p:cNvPr id="3" name="サブタイトル 2"/>
          <p:cNvSpPr>
            <a:spLocks noGrp="1"/>
          </p:cNvSpPr>
          <p:nvPr>
            <p:ph type="subTitle" idx="1"/>
          </p:nvPr>
        </p:nvSpPr>
        <p:spPr>
          <a:xfrm>
            <a:off x="3402484" y="3060551"/>
            <a:ext cx="6552728" cy="1217641"/>
          </a:xfrm>
        </p:spPr>
        <p:txBody>
          <a:bodyPr>
            <a:normAutofit/>
          </a:bodyPr>
          <a:lstStyle>
            <a:lvl1pPr marL="0" indent="0" algn="ctr">
              <a:buNone/>
              <a:defRPr sz="2800">
                <a:solidFill>
                  <a:schemeClr val="tx1">
                    <a:tint val="75000"/>
                  </a:schemeClr>
                </a:solidFill>
              </a:defRPr>
            </a:lvl1pPr>
            <a:lvl2pPr marL="521514" indent="0" algn="ctr">
              <a:buNone/>
              <a:defRPr>
                <a:solidFill>
                  <a:schemeClr val="tx1">
                    <a:tint val="75000"/>
                  </a:schemeClr>
                </a:solidFill>
              </a:defRPr>
            </a:lvl2pPr>
            <a:lvl3pPr marL="1043030" indent="0" algn="ctr">
              <a:buNone/>
              <a:defRPr>
                <a:solidFill>
                  <a:schemeClr val="tx1">
                    <a:tint val="75000"/>
                  </a:schemeClr>
                </a:solidFill>
              </a:defRPr>
            </a:lvl3pPr>
            <a:lvl4pPr marL="1564545" indent="0" algn="ctr">
              <a:buNone/>
              <a:defRPr>
                <a:solidFill>
                  <a:schemeClr val="tx1">
                    <a:tint val="75000"/>
                  </a:schemeClr>
                </a:solidFill>
              </a:defRPr>
            </a:lvl4pPr>
            <a:lvl5pPr marL="2086060" indent="0" algn="ctr">
              <a:buNone/>
              <a:defRPr>
                <a:solidFill>
                  <a:schemeClr val="tx1">
                    <a:tint val="75000"/>
                  </a:schemeClr>
                </a:solidFill>
              </a:defRPr>
            </a:lvl5pPr>
            <a:lvl6pPr marL="2607575" indent="0" algn="ctr">
              <a:buNone/>
              <a:defRPr>
                <a:solidFill>
                  <a:schemeClr val="tx1">
                    <a:tint val="75000"/>
                  </a:schemeClr>
                </a:solidFill>
              </a:defRPr>
            </a:lvl6pPr>
            <a:lvl7pPr marL="3129090" indent="0" algn="ctr">
              <a:buNone/>
              <a:defRPr>
                <a:solidFill>
                  <a:schemeClr val="tx1">
                    <a:tint val="75000"/>
                  </a:schemeClr>
                </a:solidFill>
              </a:defRPr>
            </a:lvl7pPr>
            <a:lvl8pPr marL="3650607" indent="0" algn="ctr">
              <a:buNone/>
              <a:defRPr>
                <a:solidFill>
                  <a:schemeClr val="tx1">
                    <a:tint val="75000"/>
                  </a:schemeClr>
                </a:solidFill>
              </a:defRPr>
            </a:lvl8pPr>
            <a:lvl9pPr marL="4172123" indent="0" algn="ctr">
              <a:buNone/>
              <a:defRPr>
                <a:solidFill>
                  <a:schemeClr val="tx1">
                    <a:tint val="75000"/>
                  </a:schemeClr>
                </a:solidFill>
              </a:defRPr>
            </a:lvl9pPr>
          </a:lstStyle>
          <a:p>
            <a:r>
              <a:rPr kumimoji="1" lang="ja-JP" altLang="en-US" dirty="0"/>
              <a:t>マスター サブタイトルの書式設定</a:t>
            </a:r>
          </a:p>
        </p:txBody>
      </p:sp>
      <p:sp>
        <p:nvSpPr>
          <p:cNvPr id="5" name="フッター プレースホルダー 4"/>
          <p:cNvSpPr>
            <a:spLocks noGrp="1"/>
          </p:cNvSpPr>
          <p:nvPr>
            <p:ph type="ftr" sz="quarter" idx="11"/>
          </p:nvPr>
        </p:nvSpPr>
        <p:spPr/>
        <p:txBody>
          <a:bodyPr/>
          <a:lstStyle/>
          <a:p>
            <a:endParaRPr kumimoji="1" lang="ja-JP" altLang="en-US"/>
          </a:p>
        </p:txBody>
      </p:sp>
    </p:spTree>
    <p:extLst>
      <p:ext uri="{BB962C8B-B14F-4D97-AF65-F5344CB8AC3E}">
        <p14:creationId xmlns:p14="http://schemas.microsoft.com/office/powerpoint/2010/main" val="20688574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pic>
        <p:nvPicPr>
          <p:cNvPr id="7" name="図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8" y="1110"/>
            <a:ext cx="10692000" cy="7558768"/>
          </a:xfrm>
          <a:prstGeom prst="rect">
            <a:avLst/>
          </a:prstGeom>
        </p:spPr>
      </p:pic>
      <p:sp>
        <p:nvSpPr>
          <p:cNvPr id="2" name="タイトル 1"/>
          <p:cNvSpPr>
            <a:spLocks noGrp="1"/>
          </p:cNvSpPr>
          <p:nvPr>
            <p:ph type="title"/>
          </p:nvPr>
        </p:nvSpPr>
        <p:spPr>
          <a:xfrm>
            <a:off x="810196" y="302802"/>
            <a:ext cx="9348534" cy="885542"/>
          </a:xfrm>
        </p:spPr>
        <p:txBody>
          <a:bodyPr>
            <a:normAutofit/>
          </a:bodyPr>
          <a:lstStyle>
            <a:lvl1pPr>
              <a:defRPr sz="3600"/>
            </a:lvl1pPr>
          </a:lstStyle>
          <a:p>
            <a:r>
              <a:rPr kumimoji="1" lang="ja-JP" altLang="en-US"/>
              <a:t>マスター タイトルの書式設定</a:t>
            </a:r>
          </a:p>
        </p:txBody>
      </p:sp>
      <p:sp>
        <p:nvSpPr>
          <p:cNvPr id="3" name="コンテンツ プレースホルダー 2"/>
          <p:cNvSpPr>
            <a:spLocks noGrp="1"/>
          </p:cNvSpPr>
          <p:nvPr>
            <p:ph idx="1"/>
          </p:nvPr>
        </p:nvSpPr>
        <p:spPr>
          <a:xfrm>
            <a:off x="810196" y="1463743"/>
            <a:ext cx="9348534" cy="4990085"/>
          </a:xfrm>
        </p:spPr>
        <p:txBody>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E3F8F62-4B69-4807-A995-6ABEF3369C67}" type="slidenum">
              <a:rPr kumimoji="1" lang="ja-JP" altLang="en-US" smtClean="0"/>
              <a:t>‹#›</a:t>
            </a:fld>
            <a:endParaRPr kumimoji="1" lang="ja-JP" altLang="en-US"/>
          </a:p>
        </p:txBody>
      </p:sp>
    </p:spTree>
    <p:extLst>
      <p:ext uri="{BB962C8B-B14F-4D97-AF65-F5344CB8AC3E}">
        <p14:creationId xmlns:p14="http://schemas.microsoft.com/office/powerpoint/2010/main" val="192825763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10196" y="302802"/>
            <a:ext cx="9348534" cy="1207704"/>
          </a:xfrm>
          <a:prstGeom prst="rect">
            <a:avLst/>
          </a:prstGeom>
        </p:spPr>
        <p:txBody>
          <a:bodyPr vert="horz" lIns="104304" tIns="52151" rIns="104304" bIns="52151" rtlCol="0" anchor="ctr">
            <a:normAutofit/>
          </a:body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783060" y="1620391"/>
            <a:ext cx="9375670" cy="5238642"/>
          </a:xfrm>
          <a:prstGeom prst="rect">
            <a:avLst/>
          </a:prstGeom>
        </p:spPr>
        <p:txBody>
          <a:bodyPr vert="horz" lIns="104304" tIns="52151" rIns="104304" bIns="52151" rtlCol="0">
            <a:norm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5" name="フッター プレースホルダー 4"/>
          <p:cNvSpPr>
            <a:spLocks noGrp="1"/>
          </p:cNvSpPr>
          <p:nvPr>
            <p:ph type="ftr" sz="quarter" idx="3"/>
          </p:nvPr>
        </p:nvSpPr>
        <p:spPr>
          <a:xfrm>
            <a:off x="3653579" y="7008172"/>
            <a:ext cx="3386243" cy="402567"/>
          </a:xfrm>
          <a:prstGeom prst="rect">
            <a:avLst/>
          </a:prstGeom>
        </p:spPr>
        <p:txBody>
          <a:bodyPr vert="horz" lIns="104304" tIns="52151" rIns="104304" bIns="52151" rtlCol="0" anchor="ctr"/>
          <a:lstStyle>
            <a:lvl1pPr algn="ctr">
              <a:defRPr sz="14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7663603" y="7008172"/>
            <a:ext cx="2495127" cy="402567"/>
          </a:xfrm>
          <a:prstGeom prst="rect">
            <a:avLst/>
          </a:prstGeom>
        </p:spPr>
        <p:txBody>
          <a:bodyPr vert="horz" lIns="104304" tIns="52151" rIns="104304" bIns="52151" rtlCol="0" anchor="ctr"/>
          <a:lstStyle>
            <a:lvl1pPr algn="r">
              <a:defRPr sz="1400">
                <a:solidFill>
                  <a:schemeClr val="tx1">
                    <a:tint val="75000"/>
                  </a:schemeClr>
                </a:solidFill>
              </a:defRPr>
            </a:lvl1pPr>
          </a:lstStyle>
          <a:p>
            <a:fld id="{6E3F8F62-4B69-4807-A995-6ABEF3369C67}" type="slidenum">
              <a:rPr kumimoji="1" lang="ja-JP" altLang="en-US" smtClean="0"/>
              <a:t>‹#›</a:t>
            </a:fld>
            <a:endParaRPr kumimoji="1" lang="ja-JP" altLang="en-US"/>
          </a:p>
        </p:txBody>
      </p:sp>
    </p:spTree>
    <p:extLst>
      <p:ext uri="{BB962C8B-B14F-4D97-AF65-F5344CB8AC3E}">
        <p14:creationId xmlns:p14="http://schemas.microsoft.com/office/powerpoint/2010/main" val="3212690168"/>
      </p:ext>
    </p:extLst>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ctr" defTabSz="1043030" rtl="0" eaLnBrk="1" latinLnBrk="0" hangingPunct="1">
        <a:spcBef>
          <a:spcPct val="0"/>
        </a:spcBef>
        <a:buNone/>
        <a:defRPr kumimoji="1" sz="4000" kern="1200">
          <a:solidFill>
            <a:schemeClr val="tx1"/>
          </a:solidFill>
          <a:latin typeface="+mj-lt"/>
          <a:ea typeface="+mj-ea"/>
          <a:cs typeface="+mj-cs"/>
        </a:defRPr>
      </a:lvl1pPr>
    </p:titleStyle>
    <p:bodyStyle>
      <a:lvl1pPr marL="391136" indent="-391136" algn="l" defTabSz="1043030"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1pPr>
      <a:lvl2pPr marL="847463" indent="-325948" algn="l" defTabSz="104303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2pPr>
      <a:lvl3pPr marL="1303788" indent="-260758" algn="l" defTabSz="1043030" rtl="0" eaLnBrk="1" latinLnBrk="0" hangingPunct="1">
        <a:spcBef>
          <a:spcPct val="20000"/>
        </a:spcBef>
        <a:buFont typeface="Arial" panose="020B0604020202020204" pitchFamily="34" charset="0"/>
        <a:buChar char="•"/>
        <a:defRPr kumimoji="1" sz="2600" kern="1200">
          <a:solidFill>
            <a:schemeClr val="tx1"/>
          </a:solidFill>
          <a:latin typeface="+mn-lt"/>
          <a:ea typeface="+mn-ea"/>
          <a:cs typeface="+mn-cs"/>
        </a:defRPr>
      </a:lvl3pPr>
      <a:lvl4pPr marL="1825302" indent="-260758" algn="l" defTabSz="1043030" rtl="0" eaLnBrk="1" latinLnBrk="0" hangingPunct="1">
        <a:spcBef>
          <a:spcPct val="20000"/>
        </a:spcBef>
        <a:buFont typeface="Arial" panose="020B0604020202020204" pitchFamily="34" charset="0"/>
        <a:buChar char="–"/>
        <a:defRPr kumimoji="1" sz="2200" kern="1200">
          <a:solidFill>
            <a:schemeClr val="tx1"/>
          </a:solidFill>
          <a:latin typeface="+mn-lt"/>
          <a:ea typeface="+mn-ea"/>
          <a:cs typeface="+mn-cs"/>
        </a:defRPr>
      </a:lvl4pPr>
      <a:lvl5pPr marL="2346817" indent="-260758" algn="l" defTabSz="1043030" rtl="0" eaLnBrk="1" latinLnBrk="0" hangingPunct="1">
        <a:spcBef>
          <a:spcPct val="20000"/>
        </a:spcBef>
        <a:buFont typeface="Arial" panose="020B0604020202020204" pitchFamily="34" charset="0"/>
        <a:buChar char="»"/>
        <a:defRPr kumimoji="1" sz="2200" kern="1200">
          <a:solidFill>
            <a:schemeClr val="tx1"/>
          </a:solidFill>
          <a:latin typeface="+mn-lt"/>
          <a:ea typeface="+mn-ea"/>
          <a:cs typeface="+mn-cs"/>
        </a:defRPr>
      </a:lvl5pPr>
      <a:lvl6pPr marL="2868332" indent="-260758" algn="l" defTabSz="1043030" rtl="0" eaLnBrk="1" latinLnBrk="0" hangingPunct="1">
        <a:spcBef>
          <a:spcPct val="20000"/>
        </a:spcBef>
        <a:buFont typeface="Arial" panose="020B0604020202020204" pitchFamily="34" charset="0"/>
        <a:buChar char="•"/>
        <a:defRPr kumimoji="1" sz="2200" kern="1200">
          <a:solidFill>
            <a:schemeClr val="tx1"/>
          </a:solidFill>
          <a:latin typeface="+mn-lt"/>
          <a:ea typeface="+mn-ea"/>
          <a:cs typeface="+mn-cs"/>
        </a:defRPr>
      </a:lvl6pPr>
      <a:lvl7pPr marL="3389850" indent="-260758" algn="l" defTabSz="1043030" rtl="0" eaLnBrk="1" latinLnBrk="0" hangingPunct="1">
        <a:spcBef>
          <a:spcPct val="20000"/>
        </a:spcBef>
        <a:buFont typeface="Arial" panose="020B0604020202020204" pitchFamily="34" charset="0"/>
        <a:buChar char="•"/>
        <a:defRPr kumimoji="1" sz="2200" kern="1200">
          <a:solidFill>
            <a:schemeClr val="tx1"/>
          </a:solidFill>
          <a:latin typeface="+mn-lt"/>
          <a:ea typeface="+mn-ea"/>
          <a:cs typeface="+mn-cs"/>
        </a:defRPr>
      </a:lvl7pPr>
      <a:lvl8pPr marL="3911365" indent="-260758" algn="l" defTabSz="1043030" rtl="0" eaLnBrk="1" latinLnBrk="0" hangingPunct="1">
        <a:spcBef>
          <a:spcPct val="20000"/>
        </a:spcBef>
        <a:buFont typeface="Arial" panose="020B0604020202020204" pitchFamily="34" charset="0"/>
        <a:buChar char="•"/>
        <a:defRPr kumimoji="1" sz="2200" kern="1200">
          <a:solidFill>
            <a:schemeClr val="tx1"/>
          </a:solidFill>
          <a:latin typeface="+mn-lt"/>
          <a:ea typeface="+mn-ea"/>
          <a:cs typeface="+mn-cs"/>
        </a:defRPr>
      </a:lvl8pPr>
      <a:lvl9pPr marL="4432879" indent="-260758" algn="l" defTabSz="1043030" rtl="0" eaLnBrk="1" latinLnBrk="0" hangingPunct="1">
        <a:spcBef>
          <a:spcPct val="20000"/>
        </a:spcBef>
        <a:buFont typeface="Arial" panose="020B0604020202020204" pitchFamily="34" charset="0"/>
        <a:buChar char="•"/>
        <a:defRPr kumimoji="1" sz="2200" kern="1200">
          <a:solidFill>
            <a:schemeClr val="tx1"/>
          </a:solidFill>
          <a:latin typeface="+mn-lt"/>
          <a:ea typeface="+mn-ea"/>
          <a:cs typeface="+mn-cs"/>
        </a:defRPr>
      </a:lvl9pPr>
    </p:bodyStyle>
    <p:otherStyle>
      <a:defPPr>
        <a:defRPr lang="ja-JP"/>
      </a:defPPr>
      <a:lvl1pPr marL="0" algn="l" defTabSz="1043030" rtl="0" eaLnBrk="1" latinLnBrk="0" hangingPunct="1">
        <a:defRPr kumimoji="1" sz="2000" kern="1200">
          <a:solidFill>
            <a:schemeClr val="tx1"/>
          </a:solidFill>
          <a:latin typeface="+mn-lt"/>
          <a:ea typeface="+mn-ea"/>
          <a:cs typeface="+mn-cs"/>
        </a:defRPr>
      </a:lvl1pPr>
      <a:lvl2pPr marL="521514" algn="l" defTabSz="1043030" rtl="0" eaLnBrk="1" latinLnBrk="0" hangingPunct="1">
        <a:defRPr kumimoji="1" sz="2000" kern="1200">
          <a:solidFill>
            <a:schemeClr val="tx1"/>
          </a:solidFill>
          <a:latin typeface="+mn-lt"/>
          <a:ea typeface="+mn-ea"/>
          <a:cs typeface="+mn-cs"/>
        </a:defRPr>
      </a:lvl2pPr>
      <a:lvl3pPr marL="1043030" algn="l" defTabSz="1043030" rtl="0" eaLnBrk="1" latinLnBrk="0" hangingPunct="1">
        <a:defRPr kumimoji="1" sz="2000" kern="1200">
          <a:solidFill>
            <a:schemeClr val="tx1"/>
          </a:solidFill>
          <a:latin typeface="+mn-lt"/>
          <a:ea typeface="+mn-ea"/>
          <a:cs typeface="+mn-cs"/>
        </a:defRPr>
      </a:lvl3pPr>
      <a:lvl4pPr marL="1564545" algn="l" defTabSz="1043030" rtl="0" eaLnBrk="1" latinLnBrk="0" hangingPunct="1">
        <a:defRPr kumimoji="1" sz="2000" kern="1200">
          <a:solidFill>
            <a:schemeClr val="tx1"/>
          </a:solidFill>
          <a:latin typeface="+mn-lt"/>
          <a:ea typeface="+mn-ea"/>
          <a:cs typeface="+mn-cs"/>
        </a:defRPr>
      </a:lvl4pPr>
      <a:lvl5pPr marL="2086060" algn="l" defTabSz="1043030" rtl="0" eaLnBrk="1" latinLnBrk="0" hangingPunct="1">
        <a:defRPr kumimoji="1" sz="2000" kern="1200">
          <a:solidFill>
            <a:schemeClr val="tx1"/>
          </a:solidFill>
          <a:latin typeface="+mn-lt"/>
          <a:ea typeface="+mn-ea"/>
          <a:cs typeface="+mn-cs"/>
        </a:defRPr>
      </a:lvl5pPr>
      <a:lvl6pPr marL="2607575" algn="l" defTabSz="1043030" rtl="0" eaLnBrk="1" latinLnBrk="0" hangingPunct="1">
        <a:defRPr kumimoji="1" sz="2000" kern="1200">
          <a:solidFill>
            <a:schemeClr val="tx1"/>
          </a:solidFill>
          <a:latin typeface="+mn-lt"/>
          <a:ea typeface="+mn-ea"/>
          <a:cs typeface="+mn-cs"/>
        </a:defRPr>
      </a:lvl6pPr>
      <a:lvl7pPr marL="3129090" algn="l" defTabSz="1043030" rtl="0" eaLnBrk="1" latinLnBrk="0" hangingPunct="1">
        <a:defRPr kumimoji="1" sz="2000" kern="1200">
          <a:solidFill>
            <a:schemeClr val="tx1"/>
          </a:solidFill>
          <a:latin typeface="+mn-lt"/>
          <a:ea typeface="+mn-ea"/>
          <a:cs typeface="+mn-cs"/>
        </a:defRPr>
      </a:lvl7pPr>
      <a:lvl8pPr marL="3650607" algn="l" defTabSz="1043030" rtl="0" eaLnBrk="1" latinLnBrk="0" hangingPunct="1">
        <a:defRPr kumimoji="1" sz="2000" kern="1200">
          <a:solidFill>
            <a:schemeClr val="tx1"/>
          </a:solidFill>
          <a:latin typeface="+mn-lt"/>
          <a:ea typeface="+mn-ea"/>
          <a:cs typeface="+mn-cs"/>
        </a:defRPr>
      </a:lvl8pPr>
      <a:lvl9pPr marL="4172123" algn="l" defTabSz="1043030" rtl="0" eaLnBrk="1" latinLnBrk="0" hangingPunct="1">
        <a:defRPr kumimoji="1"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ctrTitle"/>
          </p:nvPr>
        </p:nvSpPr>
        <p:spPr>
          <a:xfrm>
            <a:off x="0" y="-179809"/>
            <a:ext cx="11305256" cy="3625762"/>
          </a:xfrm>
        </p:spPr>
        <p:txBody>
          <a:bodyPr>
            <a:normAutofit/>
          </a:bodyPr>
          <a:lstStyle/>
          <a:p>
            <a:r>
              <a:rPr kumimoji="1" lang="ja-JP" altLang="en-US" sz="5400" dirty="0"/>
              <a:t>こどもの視点に立った政策提案</a:t>
            </a:r>
          </a:p>
        </p:txBody>
      </p:sp>
      <p:sp>
        <p:nvSpPr>
          <p:cNvPr id="5" name="サブタイトル 4"/>
          <p:cNvSpPr>
            <a:spLocks noGrp="1"/>
          </p:cNvSpPr>
          <p:nvPr>
            <p:ph type="subTitle" idx="1"/>
          </p:nvPr>
        </p:nvSpPr>
        <p:spPr>
          <a:xfrm>
            <a:off x="1170236" y="2891173"/>
            <a:ext cx="9433048" cy="3625762"/>
          </a:xfrm>
        </p:spPr>
        <p:txBody>
          <a:bodyPr>
            <a:normAutofit lnSpcReduction="10000"/>
          </a:bodyPr>
          <a:lstStyle/>
          <a:p>
            <a:r>
              <a:rPr kumimoji="1" lang="ja-JP" altLang="en-US" sz="3600" dirty="0">
                <a:solidFill>
                  <a:srgbClr val="5889C7"/>
                </a:solidFill>
              </a:rPr>
              <a:t>すべてのこどもにアドボガシーを</a:t>
            </a:r>
            <a:endParaRPr kumimoji="1" lang="en-US" altLang="ja-JP" sz="3600" dirty="0">
              <a:solidFill>
                <a:srgbClr val="5889C7"/>
              </a:solidFill>
            </a:endParaRPr>
          </a:p>
          <a:p>
            <a:r>
              <a:rPr kumimoji="1" lang="ja-JP" altLang="en-US" dirty="0">
                <a:solidFill>
                  <a:srgbClr val="5889C7"/>
                </a:solidFill>
              </a:rPr>
              <a:t>～地方自治体における子どもアドボガシーの標準化～</a:t>
            </a:r>
            <a:endParaRPr kumimoji="1" lang="en-US" altLang="ja-JP" dirty="0">
              <a:solidFill>
                <a:srgbClr val="5889C7"/>
              </a:solidFill>
            </a:endParaRPr>
          </a:p>
          <a:p>
            <a:endParaRPr lang="en-US" altLang="ja-JP" sz="3600" dirty="0">
              <a:solidFill>
                <a:schemeClr val="tx1"/>
              </a:solidFill>
            </a:endParaRPr>
          </a:p>
          <a:p>
            <a:r>
              <a:rPr lang="ja-JP" altLang="en-US" sz="3600" dirty="0">
                <a:solidFill>
                  <a:schemeClr val="tx1"/>
                </a:solidFill>
              </a:rPr>
              <a:t>提案者</a:t>
            </a:r>
            <a:endParaRPr lang="en-US" altLang="ja-JP" sz="3600" dirty="0">
              <a:solidFill>
                <a:schemeClr val="tx1"/>
              </a:solidFill>
            </a:endParaRPr>
          </a:p>
          <a:p>
            <a:r>
              <a:rPr lang="ja-JP" altLang="en-US" sz="3600" dirty="0">
                <a:solidFill>
                  <a:schemeClr val="tx1"/>
                </a:solidFill>
              </a:rPr>
              <a:t>奥　大輔　寝屋川市議会議員</a:t>
            </a:r>
            <a:endParaRPr lang="en-US" altLang="ja-JP" sz="3600" dirty="0">
              <a:solidFill>
                <a:schemeClr val="tx1"/>
              </a:solidFill>
            </a:endParaRPr>
          </a:p>
          <a:p>
            <a:r>
              <a:rPr kumimoji="1" lang="ja-JP" altLang="en-US" sz="3600" dirty="0">
                <a:solidFill>
                  <a:schemeClr val="tx1"/>
                </a:solidFill>
              </a:rPr>
              <a:t>中村　晴樹　大東市議会議員</a:t>
            </a:r>
            <a:endParaRPr kumimoji="1" lang="en-US" altLang="ja-JP" sz="3200" dirty="0">
              <a:solidFill>
                <a:schemeClr val="tx1"/>
              </a:solidFill>
            </a:endParaRPr>
          </a:p>
        </p:txBody>
      </p:sp>
    </p:spTree>
    <p:extLst>
      <p:ext uri="{BB962C8B-B14F-4D97-AF65-F5344CB8AC3E}">
        <p14:creationId xmlns:p14="http://schemas.microsoft.com/office/powerpoint/2010/main" val="17714360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1D8534B-3514-14E2-BC27-B187A55B980A}"/>
              </a:ext>
            </a:extLst>
          </p:cNvPr>
          <p:cNvSpPr>
            <a:spLocks noGrp="1"/>
          </p:cNvSpPr>
          <p:nvPr>
            <p:ph type="title"/>
          </p:nvPr>
        </p:nvSpPr>
        <p:spPr>
          <a:xfrm>
            <a:off x="825583" y="180231"/>
            <a:ext cx="9348534" cy="885542"/>
          </a:xfrm>
        </p:spPr>
        <p:txBody>
          <a:bodyPr/>
          <a:lstStyle/>
          <a:p>
            <a:r>
              <a:rPr kumimoji="1" lang="ja-JP" altLang="en-US" b="1" dirty="0">
                <a:solidFill>
                  <a:schemeClr val="accent3"/>
                </a:solidFill>
                <a:effectLst>
                  <a:outerShdw blurRad="38100" dist="38100" dir="2700000" algn="tl">
                    <a:srgbClr val="000000">
                      <a:alpha val="43137"/>
                    </a:srgbClr>
                  </a:outerShdw>
                </a:effectLst>
              </a:rPr>
              <a:t>考えられる１次被害と２次被害</a:t>
            </a:r>
          </a:p>
        </p:txBody>
      </p:sp>
      <p:sp>
        <p:nvSpPr>
          <p:cNvPr id="3" name="コンテンツ プレースホルダー 2">
            <a:extLst>
              <a:ext uri="{FF2B5EF4-FFF2-40B4-BE49-F238E27FC236}">
                <a16:creationId xmlns:a16="http://schemas.microsoft.com/office/drawing/2014/main" id="{F28767A5-4930-2E95-2D19-C2C988D979FB}"/>
              </a:ext>
            </a:extLst>
          </p:cNvPr>
          <p:cNvSpPr>
            <a:spLocks noGrp="1"/>
          </p:cNvSpPr>
          <p:nvPr>
            <p:ph idx="1"/>
          </p:nvPr>
        </p:nvSpPr>
        <p:spPr>
          <a:xfrm>
            <a:off x="825583" y="1065773"/>
            <a:ext cx="9793088" cy="4443050"/>
          </a:xfrm>
        </p:spPr>
        <p:txBody>
          <a:bodyPr>
            <a:normAutofit/>
          </a:bodyPr>
          <a:lstStyle/>
          <a:p>
            <a:pPr marL="0" indent="0">
              <a:buNone/>
            </a:pPr>
            <a:r>
              <a:rPr kumimoji="1" lang="ja-JP" altLang="en-US" sz="2000" b="1" dirty="0"/>
              <a:t>いじめ</a:t>
            </a:r>
            <a:endParaRPr kumimoji="1" lang="en-US" altLang="ja-JP" sz="2000" b="1" dirty="0"/>
          </a:p>
          <a:p>
            <a:pPr marL="0" indent="0">
              <a:buNone/>
            </a:pPr>
            <a:r>
              <a:rPr lang="ja-JP" altLang="en-US" sz="2000" dirty="0"/>
              <a:t>（</a:t>
            </a:r>
            <a:r>
              <a:rPr lang="en-US" altLang="ja-JP" sz="2000" dirty="0"/>
              <a:t>1</a:t>
            </a:r>
            <a:r>
              <a:rPr lang="ja-JP" altLang="en-US" sz="2000" dirty="0"/>
              <a:t>次被害）</a:t>
            </a:r>
            <a:r>
              <a:rPr lang="en-US" altLang="ja-JP" sz="2000" dirty="0"/>
              <a:t>SNS</a:t>
            </a:r>
            <a:r>
              <a:rPr lang="ja-JP" altLang="en-US" sz="2000" dirty="0"/>
              <a:t>等の普及でいじめも多様化気付きにくい</a:t>
            </a:r>
            <a:endParaRPr kumimoji="1" lang="en-US" altLang="ja-JP" sz="2000" dirty="0"/>
          </a:p>
          <a:p>
            <a:pPr marL="0" indent="0">
              <a:buNone/>
            </a:pPr>
            <a:r>
              <a:rPr lang="ja-JP" altLang="en-US" sz="2000" dirty="0"/>
              <a:t>（</a:t>
            </a:r>
            <a:r>
              <a:rPr lang="en-US" altLang="ja-JP" sz="2000" dirty="0"/>
              <a:t>2</a:t>
            </a:r>
            <a:r>
              <a:rPr lang="ja-JP" altLang="en-US" sz="2000" dirty="0"/>
              <a:t>次被害）被害児童の引きこもり、自殺</a:t>
            </a:r>
            <a:endParaRPr lang="en-US" altLang="ja-JP" sz="2000" dirty="0"/>
          </a:p>
          <a:p>
            <a:pPr marL="0" indent="0">
              <a:buNone/>
            </a:pPr>
            <a:endParaRPr kumimoji="1" lang="en-US" altLang="ja-JP" sz="2000" dirty="0"/>
          </a:p>
          <a:p>
            <a:pPr marL="0" indent="0">
              <a:buNone/>
            </a:pPr>
            <a:r>
              <a:rPr lang="ja-JP" altLang="en-US" sz="2000" b="1" dirty="0"/>
              <a:t>児童虐待</a:t>
            </a:r>
            <a:endParaRPr lang="en-US" altLang="ja-JP" sz="2000" b="1" dirty="0"/>
          </a:p>
          <a:p>
            <a:pPr marL="0" indent="0">
              <a:buNone/>
            </a:pPr>
            <a:r>
              <a:rPr lang="ja-JP" altLang="en-US" sz="2000" dirty="0"/>
              <a:t>（</a:t>
            </a:r>
            <a:r>
              <a:rPr lang="en-US" altLang="ja-JP" sz="2000" dirty="0"/>
              <a:t>1</a:t>
            </a:r>
            <a:r>
              <a:rPr lang="ja-JP" altLang="en-US" sz="2000" dirty="0"/>
              <a:t>次被害）家庭内で行われるため気付きにくい</a:t>
            </a:r>
            <a:endParaRPr lang="en-US" altLang="ja-JP" sz="2000" dirty="0"/>
          </a:p>
          <a:p>
            <a:pPr marL="0" indent="0">
              <a:buNone/>
            </a:pPr>
            <a:r>
              <a:rPr lang="ja-JP" altLang="en-US" sz="2000" dirty="0"/>
              <a:t>（</a:t>
            </a:r>
            <a:r>
              <a:rPr lang="en-US" altLang="ja-JP" sz="2000" dirty="0"/>
              <a:t>2</a:t>
            </a:r>
            <a:r>
              <a:rPr lang="ja-JP" altLang="en-US" sz="2000" dirty="0"/>
              <a:t>次被害）一時保護やシェルターは正にブラックボックス。職員や同じ子どもからの虐待事案も発生。職員に支配される</a:t>
            </a:r>
            <a:endParaRPr lang="en-US" altLang="ja-JP" sz="2000" dirty="0"/>
          </a:p>
          <a:p>
            <a:pPr marL="0" indent="0">
              <a:buNone/>
            </a:pPr>
            <a:endParaRPr lang="en-US" altLang="ja-JP" sz="2000" dirty="0"/>
          </a:p>
          <a:p>
            <a:pPr marL="0" indent="0">
              <a:buNone/>
            </a:pPr>
            <a:r>
              <a:rPr lang="ja-JP" altLang="en-US" sz="2000" b="1" dirty="0"/>
              <a:t>離婚</a:t>
            </a:r>
            <a:endParaRPr lang="en-US" altLang="ja-JP" sz="2000" b="1" dirty="0"/>
          </a:p>
          <a:p>
            <a:pPr marL="0" indent="0">
              <a:buNone/>
            </a:pPr>
            <a:r>
              <a:rPr lang="ja-JP" altLang="en-US" sz="2000" dirty="0"/>
              <a:t>（</a:t>
            </a:r>
            <a:r>
              <a:rPr lang="en-US" altLang="ja-JP" sz="2000" dirty="0"/>
              <a:t>1</a:t>
            </a:r>
            <a:r>
              <a:rPr lang="ja-JP" altLang="en-US" sz="2000" dirty="0"/>
              <a:t>次被害）予期せぬ両親、兄弟との別れ・連れ去り等も発生</a:t>
            </a:r>
            <a:endParaRPr lang="en-US" altLang="ja-JP" sz="2000" dirty="0"/>
          </a:p>
          <a:p>
            <a:pPr marL="0" indent="0">
              <a:buNone/>
            </a:pPr>
            <a:r>
              <a:rPr lang="ja-JP" altLang="en-US" sz="2000" dirty="0"/>
              <a:t>（</a:t>
            </a:r>
            <a:r>
              <a:rPr lang="en-US" altLang="ja-JP" sz="2000" dirty="0"/>
              <a:t>2</a:t>
            </a:r>
            <a:r>
              <a:rPr lang="ja-JP" altLang="en-US" sz="2000" dirty="0"/>
              <a:t>次被害）ひとり親での貧困、内縁関係者からの虐待</a:t>
            </a:r>
            <a:endParaRPr lang="en-US" altLang="ja-JP" sz="2000" dirty="0"/>
          </a:p>
          <a:p>
            <a:endParaRPr lang="en-US" altLang="ja-JP" dirty="0"/>
          </a:p>
          <a:p>
            <a:pPr marL="0" indent="0">
              <a:buNone/>
            </a:pPr>
            <a:endParaRPr kumimoji="1" lang="en-US" altLang="ja-JP" dirty="0"/>
          </a:p>
          <a:p>
            <a:endParaRPr kumimoji="1" lang="ja-JP" altLang="en-US" dirty="0"/>
          </a:p>
        </p:txBody>
      </p:sp>
      <p:sp>
        <p:nvSpPr>
          <p:cNvPr id="4" name="タイトル 1">
            <a:extLst>
              <a:ext uri="{FF2B5EF4-FFF2-40B4-BE49-F238E27FC236}">
                <a16:creationId xmlns:a16="http://schemas.microsoft.com/office/drawing/2014/main" id="{C17EBED1-8377-395F-70CC-2B6A4AABE63C}"/>
              </a:ext>
            </a:extLst>
          </p:cNvPr>
          <p:cNvSpPr txBox="1">
            <a:spLocks/>
          </p:cNvSpPr>
          <p:nvPr/>
        </p:nvSpPr>
        <p:spPr>
          <a:xfrm>
            <a:off x="792133" y="5436815"/>
            <a:ext cx="9348534" cy="885542"/>
          </a:xfrm>
          <a:prstGeom prst="rect">
            <a:avLst/>
          </a:prstGeom>
        </p:spPr>
        <p:txBody>
          <a:bodyPr vert="horz" lIns="104304" tIns="52151" rIns="104304" bIns="52151" rtlCol="0" anchor="ctr">
            <a:normAutofit/>
          </a:bodyPr>
          <a:lstStyle>
            <a:lvl1pPr algn="ctr" defTabSz="1043030" rtl="0" eaLnBrk="1" latinLnBrk="0" hangingPunct="1">
              <a:spcBef>
                <a:spcPct val="0"/>
              </a:spcBef>
              <a:buNone/>
              <a:defRPr kumimoji="1" sz="3600" kern="1200">
                <a:solidFill>
                  <a:schemeClr val="tx1"/>
                </a:solidFill>
                <a:latin typeface="+mj-lt"/>
                <a:ea typeface="+mj-ea"/>
                <a:cs typeface="+mj-cs"/>
              </a:defRPr>
            </a:lvl1pPr>
          </a:lstStyle>
          <a:p>
            <a:r>
              <a:rPr lang="ja-JP" altLang="en-US" b="1" dirty="0">
                <a:solidFill>
                  <a:schemeClr val="accent3"/>
                </a:solidFill>
                <a:effectLst>
                  <a:outerShdw blurRad="38100" dist="38100" dir="2700000" algn="tl">
                    <a:srgbClr val="000000">
                      <a:alpha val="43137"/>
                    </a:srgbClr>
                  </a:outerShdw>
                </a:effectLst>
              </a:rPr>
              <a:t>共通して言えること</a:t>
            </a:r>
          </a:p>
        </p:txBody>
      </p:sp>
      <p:sp>
        <p:nvSpPr>
          <p:cNvPr id="6" name="タイトル 1">
            <a:extLst>
              <a:ext uri="{FF2B5EF4-FFF2-40B4-BE49-F238E27FC236}">
                <a16:creationId xmlns:a16="http://schemas.microsoft.com/office/drawing/2014/main" id="{77549FB5-DB19-1BC1-19F6-B23CD09B4E76}"/>
              </a:ext>
            </a:extLst>
          </p:cNvPr>
          <p:cNvSpPr txBox="1">
            <a:spLocks/>
          </p:cNvSpPr>
          <p:nvPr/>
        </p:nvSpPr>
        <p:spPr>
          <a:xfrm>
            <a:off x="830702" y="6156895"/>
            <a:ext cx="9348534" cy="1080120"/>
          </a:xfrm>
          <a:prstGeom prst="rect">
            <a:avLst/>
          </a:prstGeom>
          <a:solidFill>
            <a:schemeClr val="accent3">
              <a:lumMod val="50000"/>
            </a:schemeClr>
          </a:solidFill>
        </p:spPr>
        <p:txBody>
          <a:bodyPr vert="horz" lIns="104304" tIns="52151" rIns="104304" bIns="52151" rtlCol="0" anchor="ctr">
            <a:normAutofit fontScale="92500" lnSpcReduction="10000"/>
          </a:bodyPr>
          <a:lstStyle>
            <a:lvl1pPr algn="ctr" defTabSz="1043030" rtl="0" eaLnBrk="1" latinLnBrk="0" hangingPunct="1">
              <a:spcBef>
                <a:spcPct val="0"/>
              </a:spcBef>
              <a:buNone/>
              <a:defRPr kumimoji="1" sz="3600" kern="1200">
                <a:solidFill>
                  <a:schemeClr val="tx1"/>
                </a:solidFill>
                <a:latin typeface="+mj-lt"/>
                <a:ea typeface="+mj-ea"/>
                <a:cs typeface="+mj-cs"/>
              </a:defRPr>
            </a:lvl1pPr>
          </a:lstStyle>
          <a:p>
            <a:r>
              <a:rPr lang="ja-JP" altLang="en-US" b="1" dirty="0">
                <a:solidFill>
                  <a:srgbClr val="FFFF00"/>
                </a:solidFill>
                <a:effectLst>
                  <a:outerShdw blurRad="38100" dist="38100" dir="2700000" algn="tl">
                    <a:srgbClr val="000000">
                      <a:alpha val="43137"/>
                    </a:srgbClr>
                  </a:outerShdw>
                </a:effectLst>
              </a:rPr>
              <a:t>子どもが被害者であるにも関わらず</a:t>
            </a:r>
            <a:endParaRPr lang="en-US" altLang="ja-JP" b="1" dirty="0">
              <a:solidFill>
                <a:srgbClr val="FFFF00"/>
              </a:solidFill>
              <a:effectLst>
                <a:outerShdw blurRad="38100" dist="38100" dir="2700000" algn="tl">
                  <a:srgbClr val="000000">
                    <a:alpha val="43137"/>
                  </a:srgbClr>
                </a:outerShdw>
              </a:effectLst>
            </a:endParaRPr>
          </a:p>
          <a:p>
            <a:r>
              <a:rPr lang="ja-JP" altLang="en-US" b="1" dirty="0">
                <a:solidFill>
                  <a:srgbClr val="FFFF00"/>
                </a:solidFill>
                <a:effectLst>
                  <a:outerShdw blurRad="38100" dist="38100" dir="2700000" algn="tl">
                    <a:srgbClr val="000000">
                      <a:alpha val="43137"/>
                    </a:srgbClr>
                  </a:outerShdw>
                </a:effectLst>
              </a:rPr>
              <a:t>子どもの声がどこにも全く届いていないという現実</a:t>
            </a:r>
          </a:p>
        </p:txBody>
      </p:sp>
    </p:spTree>
    <p:extLst>
      <p:ext uri="{BB962C8B-B14F-4D97-AF65-F5344CB8AC3E}">
        <p14:creationId xmlns:p14="http://schemas.microsoft.com/office/powerpoint/2010/main" val="25546998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68E1D1E-8870-1D7A-FE6A-8C0194733FAD}"/>
              </a:ext>
            </a:extLst>
          </p:cNvPr>
          <p:cNvSpPr>
            <a:spLocks noGrp="1"/>
          </p:cNvSpPr>
          <p:nvPr>
            <p:ph type="title"/>
          </p:nvPr>
        </p:nvSpPr>
        <p:spPr/>
        <p:txBody>
          <a:bodyPr/>
          <a:lstStyle/>
          <a:p>
            <a:r>
              <a:rPr kumimoji="1" lang="ja-JP" altLang="en-US" b="1" dirty="0">
                <a:solidFill>
                  <a:srgbClr val="92D050"/>
                </a:solidFill>
                <a:effectLst>
                  <a:outerShdw blurRad="38100" dist="38100" dir="2700000" algn="tl">
                    <a:srgbClr val="000000">
                      <a:alpha val="43137"/>
                    </a:srgbClr>
                  </a:outerShdw>
                </a:effectLst>
              </a:rPr>
              <a:t>届かなかった声・防げなかった虐待</a:t>
            </a:r>
          </a:p>
        </p:txBody>
      </p:sp>
      <p:sp>
        <p:nvSpPr>
          <p:cNvPr id="3" name="コンテンツ プレースホルダー 2">
            <a:extLst>
              <a:ext uri="{FF2B5EF4-FFF2-40B4-BE49-F238E27FC236}">
                <a16:creationId xmlns:a16="http://schemas.microsoft.com/office/drawing/2014/main" id="{9A1895C3-536E-6EBE-00DD-896F66DA2CFD}"/>
              </a:ext>
            </a:extLst>
          </p:cNvPr>
          <p:cNvSpPr>
            <a:spLocks noGrp="1"/>
          </p:cNvSpPr>
          <p:nvPr>
            <p:ph idx="1"/>
          </p:nvPr>
        </p:nvSpPr>
        <p:spPr>
          <a:xfrm>
            <a:off x="810196" y="1463744"/>
            <a:ext cx="9348534" cy="3829056"/>
          </a:xfrm>
        </p:spPr>
        <p:txBody>
          <a:bodyPr/>
          <a:lstStyle/>
          <a:p>
            <a:pPr marL="0" indent="0" algn="ctr">
              <a:buNone/>
            </a:pPr>
            <a:r>
              <a:rPr lang="ja-JP" altLang="en-US" b="1" dirty="0">
                <a:effectLst>
                  <a:outerShdw blurRad="38100" dist="38100" dir="2700000" algn="tl">
                    <a:srgbClr val="000000">
                      <a:alpha val="43137"/>
                    </a:srgbClr>
                  </a:outerShdw>
                </a:effectLst>
              </a:rPr>
              <a:t>女児虐待死　２０２２年２月１６日・</a:t>
            </a:r>
            <a:r>
              <a:rPr kumimoji="1" lang="zh-TW" altLang="en-US" b="1" dirty="0">
                <a:effectLst>
                  <a:outerShdw blurRad="38100" dist="38100" dir="2700000" algn="tl">
                    <a:srgbClr val="000000">
                      <a:alpha val="43137"/>
                    </a:srgbClr>
                  </a:outerShdw>
                </a:effectLst>
              </a:rPr>
              <a:t> </a:t>
            </a:r>
            <a:r>
              <a:rPr lang="ja-JP" altLang="en-US" b="1" dirty="0">
                <a:effectLst>
                  <a:outerShdw blurRad="38100" dist="38100" dir="2700000" algn="tl">
                    <a:srgbClr val="000000">
                      <a:alpha val="43137"/>
                    </a:srgbClr>
                  </a:outerShdw>
                </a:effectLst>
              </a:rPr>
              <a:t>岡山市</a:t>
            </a:r>
            <a:endParaRPr lang="en-US" altLang="ja-JP" b="1" dirty="0">
              <a:effectLst>
                <a:outerShdw blurRad="38100" dist="38100" dir="2700000" algn="tl">
                  <a:srgbClr val="000000">
                    <a:alpha val="43137"/>
                  </a:srgbClr>
                </a:outerShdw>
              </a:effectLst>
            </a:endParaRPr>
          </a:p>
          <a:p>
            <a:r>
              <a:rPr kumimoji="1" lang="ja-JP" altLang="en-US" dirty="0"/>
              <a:t>母親の交際相手（内縁関係）からの虐待</a:t>
            </a:r>
            <a:endParaRPr kumimoji="1" lang="en-US" altLang="ja-JP" dirty="0"/>
          </a:p>
          <a:p>
            <a:r>
              <a:rPr lang="ja-JP" altLang="en-US" b="0" i="0" dirty="0">
                <a:solidFill>
                  <a:srgbClr val="1E2428"/>
                </a:solidFill>
                <a:effectLst/>
                <a:latin typeface="-apple-system"/>
              </a:rPr>
              <a:t>児童相談所は２年半で２０回以上、</a:t>
            </a:r>
            <a:r>
              <a:rPr lang="ja-JP" altLang="en-US" b="0" i="0" dirty="0">
                <a:solidFill>
                  <a:srgbClr val="FF0000"/>
                </a:solidFill>
                <a:effectLst/>
                <a:latin typeface="-apple-system"/>
              </a:rPr>
              <a:t>母親</a:t>
            </a:r>
            <a:r>
              <a:rPr lang="ja-JP" altLang="en-US" b="0" i="0" dirty="0">
                <a:solidFill>
                  <a:srgbClr val="1E2428"/>
                </a:solidFill>
                <a:effectLst/>
                <a:latin typeface="-apple-system"/>
              </a:rPr>
              <a:t>らと面談及び接触</a:t>
            </a:r>
            <a:endParaRPr lang="en-US" altLang="ja-JP" b="0" i="0" dirty="0">
              <a:solidFill>
                <a:srgbClr val="1E2428"/>
              </a:solidFill>
              <a:effectLst/>
              <a:latin typeface="-apple-system"/>
            </a:endParaRPr>
          </a:p>
          <a:p>
            <a:r>
              <a:rPr lang="ja-JP" altLang="en-US" b="0" i="0" dirty="0">
                <a:solidFill>
                  <a:srgbClr val="FF0000"/>
                </a:solidFill>
                <a:effectLst/>
                <a:latin typeface="-apple-system"/>
              </a:rPr>
              <a:t>「軽度」</a:t>
            </a:r>
            <a:r>
              <a:rPr lang="ja-JP" altLang="en-US" b="0" i="0" dirty="0">
                <a:solidFill>
                  <a:srgbClr val="1E2428"/>
                </a:solidFill>
                <a:effectLst/>
                <a:latin typeface="-apple-system"/>
              </a:rPr>
              <a:t>と判定した当初のリスク判断を変えなかった</a:t>
            </a:r>
            <a:endParaRPr kumimoji="1" lang="ja-JP" altLang="en-US" dirty="0"/>
          </a:p>
        </p:txBody>
      </p:sp>
      <p:sp>
        <p:nvSpPr>
          <p:cNvPr id="4" name="Freeform 13">
            <a:extLst>
              <a:ext uri="{FF2B5EF4-FFF2-40B4-BE49-F238E27FC236}">
                <a16:creationId xmlns:a16="http://schemas.microsoft.com/office/drawing/2014/main" id="{E37078D0-1F05-2FA6-50DA-A11B3F1C3462}"/>
              </a:ext>
            </a:extLst>
          </p:cNvPr>
          <p:cNvSpPr>
            <a:spLocks/>
          </p:cNvSpPr>
          <p:nvPr/>
        </p:nvSpPr>
        <p:spPr bwMode="auto">
          <a:xfrm>
            <a:off x="810196" y="5148783"/>
            <a:ext cx="9793088" cy="2232248"/>
          </a:xfrm>
          <a:custGeom>
            <a:avLst/>
            <a:gdLst>
              <a:gd name="T0" fmla="*/ 114 w 2238"/>
              <a:gd name="T1" fmla="*/ 0 h 2055"/>
              <a:gd name="T2" fmla="*/ 114 w 2238"/>
              <a:gd name="T3" fmla="*/ 0 h 2055"/>
              <a:gd name="T4" fmla="*/ 2124 w 2238"/>
              <a:gd name="T5" fmla="*/ 0 h 2055"/>
              <a:gd name="T6" fmla="*/ 2238 w 2238"/>
              <a:gd name="T7" fmla="*/ 114 h 2055"/>
              <a:gd name="T8" fmla="*/ 2238 w 2238"/>
              <a:gd name="T9" fmla="*/ 1941 h 2055"/>
              <a:gd name="T10" fmla="*/ 2124 w 2238"/>
              <a:gd name="T11" fmla="*/ 2055 h 2055"/>
              <a:gd name="T12" fmla="*/ 114 w 2238"/>
              <a:gd name="T13" fmla="*/ 2055 h 2055"/>
              <a:gd name="T14" fmla="*/ 0 w 2238"/>
              <a:gd name="T15" fmla="*/ 1941 h 2055"/>
              <a:gd name="T16" fmla="*/ 0 w 2238"/>
              <a:gd name="T17" fmla="*/ 114 h 2055"/>
              <a:gd name="T18" fmla="*/ 114 w 2238"/>
              <a:gd name="T19" fmla="*/ 0 h 2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38" h="2055">
                <a:moveTo>
                  <a:pt x="114" y="0"/>
                </a:moveTo>
                <a:lnTo>
                  <a:pt x="114" y="0"/>
                </a:lnTo>
                <a:lnTo>
                  <a:pt x="2124" y="0"/>
                </a:lnTo>
                <a:cubicBezTo>
                  <a:pt x="2187" y="0"/>
                  <a:pt x="2238" y="51"/>
                  <a:pt x="2238" y="114"/>
                </a:cubicBezTo>
                <a:lnTo>
                  <a:pt x="2238" y="1941"/>
                </a:lnTo>
                <a:cubicBezTo>
                  <a:pt x="2238" y="2004"/>
                  <a:pt x="2187" y="2055"/>
                  <a:pt x="2124" y="2055"/>
                </a:cubicBezTo>
                <a:lnTo>
                  <a:pt x="114" y="2055"/>
                </a:lnTo>
                <a:cubicBezTo>
                  <a:pt x="51" y="2055"/>
                  <a:pt x="0" y="2004"/>
                  <a:pt x="0" y="1941"/>
                </a:cubicBezTo>
                <a:lnTo>
                  <a:pt x="0" y="114"/>
                </a:lnTo>
                <a:cubicBezTo>
                  <a:pt x="0" y="51"/>
                  <a:pt x="51" y="0"/>
                  <a:pt x="114" y="0"/>
                </a:cubicBezTo>
                <a:close/>
              </a:path>
            </a:pathLst>
          </a:custGeom>
          <a:solidFill>
            <a:schemeClr val="accent3">
              <a:lumMod val="50000"/>
            </a:schemeClr>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r>
              <a:rPr lang="ja-JP" altLang="en-US" sz="4800" b="1" dirty="0">
                <a:solidFill>
                  <a:schemeClr val="bg1"/>
                </a:solidFill>
              </a:rPr>
              <a:t>　　　　　　　　　ポイント</a:t>
            </a:r>
            <a:endParaRPr lang="en-US" altLang="ja-JP" sz="4800" b="1" dirty="0">
              <a:solidFill>
                <a:schemeClr val="bg1"/>
              </a:solidFill>
            </a:endParaRPr>
          </a:p>
          <a:p>
            <a:r>
              <a:rPr lang="ja-JP" altLang="en-US" sz="4400" b="1" dirty="0">
                <a:solidFill>
                  <a:srgbClr val="FFFF00"/>
                </a:solidFill>
              </a:rPr>
              <a:t>当事者である「子ども」の声がどこにも出てこない。「親」の証言を元に軽度と判断</a:t>
            </a:r>
          </a:p>
        </p:txBody>
      </p:sp>
    </p:spTree>
    <p:extLst>
      <p:ext uri="{BB962C8B-B14F-4D97-AF65-F5344CB8AC3E}">
        <p14:creationId xmlns:p14="http://schemas.microsoft.com/office/powerpoint/2010/main" val="20418636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B799155-D0A1-E4B7-1D76-4F919039AD6B}"/>
              </a:ext>
            </a:extLst>
          </p:cNvPr>
          <p:cNvSpPr>
            <a:spLocks noGrp="1"/>
          </p:cNvSpPr>
          <p:nvPr>
            <p:ph type="title"/>
          </p:nvPr>
        </p:nvSpPr>
        <p:spPr>
          <a:xfrm>
            <a:off x="907889" y="455564"/>
            <a:ext cx="9348534" cy="1245581"/>
          </a:xfrm>
        </p:spPr>
        <p:txBody>
          <a:bodyPr>
            <a:normAutofit/>
          </a:bodyPr>
          <a:lstStyle/>
          <a:p>
            <a:r>
              <a:rPr kumimoji="1" lang="ja-JP" altLang="en-US" b="1" dirty="0">
                <a:solidFill>
                  <a:srgbClr val="92D050"/>
                </a:solidFill>
                <a:effectLst>
                  <a:outerShdw blurRad="38100" dist="38100" dir="2700000" algn="tl">
                    <a:srgbClr val="000000">
                      <a:alpha val="43137"/>
                    </a:srgbClr>
                  </a:outerShdw>
                </a:effectLst>
              </a:rPr>
              <a:t>当事者である子どもの権利擁護の取り組み</a:t>
            </a:r>
            <a:br>
              <a:rPr kumimoji="1" lang="en-US" altLang="ja-JP" b="1" dirty="0">
                <a:solidFill>
                  <a:srgbClr val="92D050"/>
                </a:solidFill>
                <a:effectLst>
                  <a:outerShdw blurRad="38100" dist="38100" dir="2700000" algn="tl">
                    <a:srgbClr val="000000">
                      <a:alpha val="43137"/>
                    </a:srgbClr>
                  </a:outerShdw>
                </a:effectLst>
              </a:rPr>
            </a:br>
            <a:r>
              <a:rPr kumimoji="1" lang="ja-JP" altLang="en-US" b="1" dirty="0">
                <a:solidFill>
                  <a:srgbClr val="92D050"/>
                </a:solidFill>
                <a:effectLst>
                  <a:outerShdw blurRad="38100" dist="38100" dir="2700000" algn="tl">
                    <a:srgbClr val="000000">
                      <a:alpha val="43137"/>
                    </a:srgbClr>
                  </a:outerShdw>
                </a:effectLst>
              </a:rPr>
              <a:t>（意見聴取・</a:t>
            </a:r>
            <a:r>
              <a:rPr lang="ja-JP" altLang="en-US" b="1" dirty="0">
                <a:solidFill>
                  <a:srgbClr val="92D050"/>
                </a:solidFill>
                <a:effectLst>
                  <a:outerShdw blurRad="38100" dist="38100" dir="2700000" algn="tl">
                    <a:srgbClr val="000000">
                      <a:alpha val="43137"/>
                    </a:srgbClr>
                  </a:outerShdw>
                </a:effectLst>
              </a:rPr>
              <a:t>アドボガシー）の有無</a:t>
            </a:r>
            <a:endParaRPr kumimoji="1" lang="ja-JP" altLang="en-US" b="1" dirty="0">
              <a:solidFill>
                <a:srgbClr val="92D050"/>
              </a:solidFill>
              <a:effectLst>
                <a:outerShdw blurRad="38100" dist="38100" dir="2700000" algn="tl">
                  <a:srgbClr val="000000">
                    <a:alpha val="43137"/>
                  </a:srgbClr>
                </a:outerShdw>
              </a:effectLst>
            </a:endParaRPr>
          </a:p>
        </p:txBody>
      </p:sp>
      <p:graphicFrame>
        <p:nvGraphicFramePr>
          <p:cNvPr id="6" name="コンテンツ プレースホルダー 5">
            <a:extLst>
              <a:ext uri="{FF2B5EF4-FFF2-40B4-BE49-F238E27FC236}">
                <a16:creationId xmlns:a16="http://schemas.microsoft.com/office/drawing/2014/main" id="{B2A3476F-AED1-9557-A36B-5903EC94EC95}"/>
              </a:ext>
            </a:extLst>
          </p:cNvPr>
          <p:cNvGraphicFramePr>
            <a:graphicFrameLocks noGrp="1"/>
          </p:cNvGraphicFramePr>
          <p:nvPr>
            <p:ph idx="1"/>
            <p:extLst>
              <p:ext uri="{D42A27DB-BD31-4B8C-83A1-F6EECF244321}">
                <p14:modId xmlns:p14="http://schemas.microsoft.com/office/powerpoint/2010/main" val="2068233863"/>
              </p:ext>
            </p:extLst>
          </p:nvPr>
        </p:nvGraphicFramePr>
        <p:xfrm>
          <a:off x="882204" y="1764407"/>
          <a:ext cx="9348788" cy="5341292"/>
        </p:xfrm>
        <a:graphic>
          <a:graphicData uri="http://schemas.openxmlformats.org/drawingml/2006/chart">
            <c:chart xmlns:c="http://schemas.openxmlformats.org/drawingml/2006/chart" xmlns:r="http://schemas.openxmlformats.org/officeDocument/2006/relationships" r:id="rId2"/>
          </a:graphicData>
        </a:graphic>
      </p:graphicFrame>
      <p:sp>
        <p:nvSpPr>
          <p:cNvPr id="7" name="タイトル 1">
            <a:extLst>
              <a:ext uri="{FF2B5EF4-FFF2-40B4-BE49-F238E27FC236}">
                <a16:creationId xmlns:a16="http://schemas.microsoft.com/office/drawing/2014/main" id="{FD8EC3C4-0AC4-B059-3CFC-0B9EBBA9FD39}"/>
              </a:ext>
            </a:extLst>
          </p:cNvPr>
          <p:cNvSpPr txBox="1">
            <a:spLocks/>
          </p:cNvSpPr>
          <p:nvPr/>
        </p:nvSpPr>
        <p:spPr>
          <a:xfrm>
            <a:off x="924668" y="6251289"/>
            <a:ext cx="9348534" cy="1245581"/>
          </a:xfrm>
          <a:prstGeom prst="rect">
            <a:avLst/>
          </a:prstGeom>
        </p:spPr>
        <p:txBody>
          <a:bodyPr vert="horz" lIns="104304" tIns="52151" rIns="104304" bIns="52151" rtlCol="0" anchor="ctr">
            <a:normAutofit/>
          </a:bodyPr>
          <a:lstStyle>
            <a:lvl1pPr algn="ctr" defTabSz="1043030" rtl="0" eaLnBrk="1" latinLnBrk="0" hangingPunct="1">
              <a:spcBef>
                <a:spcPct val="0"/>
              </a:spcBef>
              <a:buNone/>
              <a:defRPr kumimoji="1" sz="3600" kern="1200">
                <a:solidFill>
                  <a:schemeClr val="tx1"/>
                </a:solidFill>
                <a:latin typeface="+mj-lt"/>
                <a:ea typeface="+mj-ea"/>
                <a:cs typeface="+mj-cs"/>
              </a:defRPr>
            </a:lvl1pPr>
          </a:lstStyle>
          <a:p>
            <a:r>
              <a:rPr lang="ja-JP" altLang="en-US" sz="1800" b="1" dirty="0">
                <a:effectLst>
                  <a:outerShdw blurRad="38100" dist="38100" dir="2700000" algn="tl">
                    <a:srgbClr val="000000">
                      <a:alpha val="43137"/>
                    </a:srgbClr>
                  </a:outerShdw>
                </a:effectLst>
              </a:rPr>
              <a:t>児童相談所を設置する５４自治体からの回答（２０２０年厚生労働省・三菱</a:t>
            </a:r>
            <a:r>
              <a:rPr lang="en-US" altLang="ja-JP" sz="1800" b="1" dirty="0">
                <a:effectLst>
                  <a:outerShdw blurRad="38100" dist="38100" dir="2700000" algn="tl">
                    <a:srgbClr val="000000">
                      <a:alpha val="43137"/>
                    </a:srgbClr>
                  </a:outerShdw>
                </a:effectLst>
              </a:rPr>
              <a:t>UFJ</a:t>
            </a:r>
            <a:r>
              <a:rPr lang="ja-JP" altLang="en-US" sz="1800" b="1" dirty="0">
                <a:effectLst>
                  <a:outerShdw blurRad="38100" dist="38100" dir="2700000" algn="tl">
                    <a:srgbClr val="000000">
                      <a:alpha val="43137"/>
                    </a:srgbClr>
                  </a:outerShdw>
                </a:effectLst>
              </a:rPr>
              <a:t>コンサルティング）</a:t>
            </a:r>
          </a:p>
        </p:txBody>
      </p:sp>
    </p:spTree>
    <p:extLst>
      <p:ext uri="{BB962C8B-B14F-4D97-AF65-F5344CB8AC3E}">
        <p14:creationId xmlns:p14="http://schemas.microsoft.com/office/powerpoint/2010/main" val="34464819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正方形/長方形 14"/>
          <p:cNvSpPr/>
          <p:nvPr/>
        </p:nvSpPr>
        <p:spPr>
          <a:xfrm>
            <a:off x="826273" y="4219937"/>
            <a:ext cx="6104603" cy="3161094"/>
          </a:xfrm>
          <a:prstGeom prst="rect">
            <a:avLst/>
          </a:prstGeom>
          <a:solidFill>
            <a:srgbClr val="F5FE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b="1" dirty="0">
                <a:solidFill>
                  <a:schemeClr val="tx1"/>
                </a:solidFill>
              </a:rPr>
              <a:t>タイミングはここ！</a:t>
            </a:r>
            <a:endParaRPr kumimoji="1" lang="en-US" altLang="ja-JP" sz="4000" b="1" dirty="0">
              <a:solidFill>
                <a:schemeClr val="tx1"/>
              </a:solidFill>
            </a:endParaRPr>
          </a:p>
          <a:p>
            <a:pPr algn="ctr"/>
            <a:endParaRPr lang="en-US" altLang="ja-JP" sz="4000" b="1" dirty="0">
              <a:solidFill>
                <a:schemeClr val="tx1"/>
              </a:solidFill>
            </a:endParaRPr>
          </a:p>
          <a:p>
            <a:pPr algn="ctr"/>
            <a:endParaRPr kumimoji="1" lang="en-US" altLang="ja-JP" sz="4000" b="1" dirty="0">
              <a:solidFill>
                <a:schemeClr val="tx1"/>
              </a:solidFill>
            </a:endParaRPr>
          </a:p>
          <a:p>
            <a:pPr algn="ctr"/>
            <a:r>
              <a:rPr kumimoji="1" lang="ja-JP" altLang="en-US" sz="4000" b="1" dirty="0">
                <a:solidFill>
                  <a:schemeClr val="tx1"/>
                </a:solidFill>
              </a:rPr>
              <a:t>令和６年４月</a:t>
            </a:r>
            <a:endParaRPr kumimoji="1" lang="en-US" altLang="ja-JP" sz="4000" b="1" dirty="0">
              <a:solidFill>
                <a:schemeClr val="tx1"/>
              </a:solidFill>
            </a:endParaRPr>
          </a:p>
          <a:p>
            <a:pPr algn="ctr"/>
            <a:r>
              <a:rPr kumimoji="1" lang="ja-JP" altLang="en-US" sz="3600" b="1" dirty="0">
                <a:solidFill>
                  <a:schemeClr val="tx1"/>
                </a:solidFill>
              </a:rPr>
              <a:t>　　　　　　　　　　　　　</a:t>
            </a:r>
          </a:p>
        </p:txBody>
      </p:sp>
      <p:pic>
        <p:nvPicPr>
          <p:cNvPr id="17" name="図 16"/>
          <p:cNvPicPr>
            <a:picLocks noChangeAspect="1"/>
          </p:cNvPicPr>
          <p:nvPr/>
        </p:nvPicPr>
        <p:blipFill>
          <a:blip r:embed="rId2">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825344" y="-51151"/>
            <a:ext cx="7620000" cy="1905000"/>
          </a:xfrm>
          <a:prstGeom prst="rect">
            <a:avLst/>
          </a:prstGeom>
          <a:noFill/>
        </p:spPr>
      </p:pic>
      <p:sp>
        <p:nvSpPr>
          <p:cNvPr id="14" name="正方形/長方形 13"/>
          <p:cNvSpPr/>
          <p:nvPr/>
        </p:nvSpPr>
        <p:spPr>
          <a:xfrm>
            <a:off x="825344" y="2124447"/>
            <a:ext cx="6231263" cy="1976431"/>
          </a:xfrm>
          <a:prstGeom prst="rect">
            <a:avLst/>
          </a:prstGeom>
          <a:solidFill>
            <a:srgbClr val="F5FE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i="0" dirty="0">
                <a:solidFill>
                  <a:srgbClr val="000000"/>
                </a:solidFill>
                <a:effectLst/>
                <a:latin typeface="メイリオ" panose="020B0604030504040204" pitchFamily="50" charset="-128"/>
                <a:ea typeface="メイリオ" panose="020B0604030504040204" pitchFamily="50" charset="-128"/>
              </a:rPr>
              <a:t>「こども基本法」の制定、「児童福祉法」の一部改定に基づき各地方自治体は子どもの権利を保障する取り組みを具現化する必要がある</a:t>
            </a:r>
            <a:endParaRPr kumimoji="1" lang="ja-JP" altLang="en-US" b="1" dirty="0"/>
          </a:p>
        </p:txBody>
      </p:sp>
      <p:sp>
        <p:nvSpPr>
          <p:cNvPr id="6" name="Freeform 13">
            <a:extLst>
              <a:ext uri="{FF2B5EF4-FFF2-40B4-BE49-F238E27FC236}">
                <a16:creationId xmlns:a16="http://schemas.microsoft.com/office/drawing/2014/main" id="{2710F410-22CB-770E-6A79-69D70E9169B0}"/>
              </a:ext>
            </a:extLst>
          </p:cNvPr>
          <p:cNvSpPr>
            <a:spLocks/>
          </p:cNvSpPr>
          <p:nvPr/>
        </p:nvSpPr>
        <p:spPr bwMode="auto">
          <a:xfrm>
            <a:off x="7230230" y="3348583"/>
            <a:ext cx="3255565" cy="4032448"/>
          </a:xfrm>
          <a:custGeom>
            <a:avLst/>
            <a:gdLst>
              <a:gd name="T0" fmla="*/ 114 w 2238"/>
              <a:gd name="T1" fmla="*/ 0 h 2055"/>
              <a:gd name="T2" fmla="*/ 114 w 2238"/>
              <a:gd name="T3" fmla="*/ 0 h 2055"/>
              <a:gd name="T4" fmla="*/ 2124 w 2238"/>
              <a:gd name="T5" fmla="*/ 0 h 2055"/>
              <a:gd name="T6" fmla="*/ 2238 w 2238"/>
              <a:gd name="T7" fmla="*/ 114 h 2055"/>
              <a:gd name="T8" fmla="*/ 2238 w 2238"/>
              <a:gd name="T9" fmla="*/ 1941 h 2055"/>
              <a:gd name="T10" fmla="*/ 2124 w 2238"/>
              <a:gd name="T11" fmla="*/ 2055 h 2055"/>
              <a:gd name="T12" fmla="*/ 114 w 2238"/>
              <a:gd name="T13" fmla="*/ 2055 h 2055"/>
              <a:gd name="T14" fmla="*/ 0 w 2238"/>
              <a:gd name="T15" fmla="*/ 1941 h 2055"/>
              <a:gd name="T16" fmla="*/ 0 w 2238"/>
              <a:gd name="T17" fmla="*/ 114 h 2055"/>
              <a:gd name="T18" fmla="*/ 114 w 2238"/>
              <a:gd name="T19" fmla="*/ 0 h 2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38" h="2055">
                <a:moveTo>
                  <a:pt x="114" y="0"/>
                </a:moveTo>
                <a:lnTo>
                  <a:pt x="114" y="0"/>
                </a:lnTo>
                <a:lnTo>
                  <a:pt x="2124" y="0"/>
                </a:lnTo>
                <a:cubicBezTo>
                  <a:pt x="2187" y="0"/>
                  <a:pt x="2238" y="51"/>
                  <a:pt x="2238" y="114"/>
                </a:cubicBezTo>
                <a:lnTo>
                  <a:pt x="2238" y="1941"/>
                </a:lnTo>
                <a:cubicBezTo>
                  <a:pt x="2238" y="2004"/>
                  <a:pt x="2187" y="2055"/>
                  <a:pt x="2124" y="2055"/>
                </a:cubicBezTo>
                <a:lnTo>
                  <a:pt x="114" y="2055"/>
                </a:lnTo>
                <a:cubicBezTo>
                  <a:pt x="51" y="2055"/>
                  <a:pt x="0" y="2004"/>
                  <a:pt x="0" y="1941"/>
                </a:cubicBezTo>
                <a:lnTo>
                  <a:pt x="0" y="114"/>
                </a:lnTo>
                <a:cubicBezTo>
                  <a:pt x="0" y="51"/>
                  <a:pt x="51" y="0"/>
                  <a:pt x="114" y="0"/>
                </a:cubicBezTo>
                <a:close/>
              </a:path>
            </a:pathLst>
          </a:custGeom>
          <a:solidFill>
            <a:schemeClr val="accent3">
              <a:lumMod val="50000"/>
            </a:schemeClr>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dirty="0"/>
          </a:p>
        </p:txBody>
      </p:sp>
      <p:sp>
        <p:nvSpPr>
          <p:cNvPr id="8" name="Rectangle 8">
            <a:extLst>
              <a:ext uri="{FF2B5EF4-FFF2-40B4-BE49-F238E27FC236}">
                <a16:creationId xmlns:a16="http://schemas.microsoft.com/office/drawing/2014/main" id="{953BFFAE-E75A-2AFA-8214-80BF95102B8D}"/>
              </a:ext>
            </a:extLst>
          </p:cNvPr>
          <p:cNvSpPr/>
          <p:nvPr/>
        </p:nvSpPr>
        <p:spPr>
          <a:xfrm>
            <a:off x="8087611" y="3435107"/>
            <a:ext cx="1540806" cy="584775"/>
          </a:xfrm>
          <a:prstGeom prst="rect">
            <a:avLst/>
          </a:prstGeom>
        </p:spPr>
        <p:txBody>
          <a:bodyPr wrap="none">
            <a:spAutoFit/>
          </a:bodyPr>
          <a:lstStyle/>
          <a:p>
            <a:pPr algn="ctr"/>
            <a:r>
              <a:rPr lang="ja-JP" altLang="en-US" sz="3200" dirty="0">
                <a:solidFill>
                  <a:schemeClr val="bg1"/>
                </a:solidFill>
                <a:latin typeface="HGPｺﾞｼｯｸE" panose="020B0900000000000000" pitchFamily="50" charset="-128"/>
                <a:ea typeface="HGPｺﾞｼｯｸE" panose="020B0900000000000000" pitchFamily="50" charset="-128"/>
                <a:cs typeface="Hiragino Kaku Gothic Pro W6" charset="-128"/>
              </a:rPr>
              <a:t>ポイント</a:t>
            </a:r>
            <a:endParaRPr lang="en-US" altLang="ja-JP" sz="3200" dirty="0">
              <a:solidFill>
                <a:schemeClr val="bg1"/>
              </a:solidFill>
              <a:latin typeface="HGPｺﾞｼｯｸE" panose="020B0900000000000000" pitchFamily="50" charset="-128"/>
              <a:ea typeface="HGPｺﾞｼｯｸE" panose="020B0900000000000000" pitchFamily="50" charset="-128"/>
              <a:cs typeface="Hiragino Kaku Gothic Pro W6" charset="-128"/>
            </a:endParaRPr>
          </a:p>
        </p:txBody>
      </p:sp>
      <p:sp>
        <p:nvSpPr>
          <p:cNvPr id="10" name="テキスト ボックス 9">
            <a:extLst>
              <a:ext uri="{FF2B5EF4-FFF2-40B4-BE49-F238E27FC236}">
                <a16:creationId xmlns:a16="http://schemas.microsoft.com/office/drawing/2014/main" id="{749763FE-ABB9-358C-21F6-3D9833E16A72}"/>
              </a:ext>
            </a:extLst>
          </p:cNvPr>
          <p:cNvSpPr txBox="1"/>
          <p:nvPr/>
        </p:nvSpPr>
        <p:spPr>
          <a:xfrm>
            <a:off x="7355961" y="3694312"/>
            <a:ext cx="3094353" cy="3539430"/>
          </a:xfrm>
          <a:prstGeom prst="rect">
            <a:avLst/>
          </a:prstGeom>
          <a:noFill/>
        </p:spPr>
        <p:txBody>
          <a:bodyPr wrap="square">
            <a:spAutoFit/>
          </a:bodyPr>
          <a:lstStyle/>
          <a:p>
            <a:pPr algn="ctr"/>
            <a:endParaRPr lang="en-US" altLang="ja-JP" sz="2800" dirty="0">
              <a:solidFill>
                <a:srgbClr val="FFFF00"/>
              </a:solidFill>
              <a:latin typeface="HGPｺﾞｼｯｸE" panose="020B0900000000000000" pitchFamily="50" charset="-128"/>
              <a:ea typeface="HGPｺﾞｼｯｸE" panose="020B0900000000000000" pitchFamily="50" charset="-128"/>
              <a:cs typeface="Hiragino Kaku Gothic Pro W6" charset="-128"/>
            </a:endParaRPr>
          </a:p>
          <a:p>
            <a:pPr algn="ctr"/>
            <a:r>
              <a:rPr lang="ja-JP" altLang="en-US" sz="2800" dirty="0">
                <a:solidFill>
                  <a:srgbClr val="FFFF00"/>
                </a:solidFill>
                <a:latin typeface="HGPｺﾞｼｯｸE" panose="020B0900000000000000" pitchFamily="50" charset="-128"/>
                <a:ea typeface="HGPｺﾞｼｯｸE" panose="020B0900000000000000" pitchFamily="50" charset="-128"/>
                <a:cs typeface="Hiragino Kaku Gothic Pro W6" charset="-128"/>
              </a:rPr>
              <a:t>子どもたちの最善の利益に向かって、当事者である子ども自身が自らの意見と意思を表明することが出来ることが大切。</a:t>
            </a:r>
            <a:endParaRPr lang="en-US" altLang="ja-JP" sz="2800" dirty="0">
              <a:solidFill>
                <a:srgbClr val="FFFF00"/>
              </a:solidFill>
              <a:latin typeface="HGPｺﾞｼｯｸE" panose="020B0900000000000000" pitchFamily="50" charset="-128"/>
              <a:ea typeface="HGPｺﾞｼｯｸE" panose="020B0900000000000000" pitchFamily="50" charset="-128"/>
              <a:cs typeface="Hiragino Kaku Gothic Pro W6" charset="-128"/>
            </a:endParaRPr>
          </a:p>
        </p:txBody>
      </p:sp>
      <p:sp>
        <p:nvSpPr>
          <p:cNvPr id="11" name="タイトル 1">
            <a:extLst>
              <a:ext uri="{FF2B5EF4-FFF2-40B4-BE49-F238E27FC236}">
                <a16:creationId xmlns:a16="http://schemas.microsoft.com/office/drawing/2014/main" id="{47CAC406-D913-CDC2-63A0-35D4A001FB41}"/>
              </a:ext>
            </a:extLst>
          </p:cNvPr>
          <p:cNvSpPr>
            <a:spLocks noGrp="1"/>
          </p:cNvSpPr>
          <p:nvPr>
            <p:ph type="title"/>
          </p:nvPr>
        </p:nvSpPr>
        <p:spPr>
          <a:xfrm>
            <a:off x="810196" y="375382"/>
            <a:ext cx="9348534" cy="885542"/>
          </a:xfrm>
        </p:spPr>
        <p:txBody>
          <a:bodyPr>
            <a:noAutofit/>
          </a:bodyPr>
          <a:lstStyle/>
          <a:p>
            <a:r>
              <a:rPr kumimoji="1" lang="ja-JP" altLang="en-US" sz="4800" b="1" dirty="0">
                <a:solidFill>
                  <a:schemeClr val="accent3"/>
                </a:solidFill>
                <a:effectLst>
                  <a:outerShdw blurRad="38100" dist="38100" dir="2700000" algn="tl">
                    <a:srgbClr val="000000">
                      <a:alpha val="43137"/>
                    </a:srgbClr>
                  </a:outerShdw>
                </a:effectLst>
              </a:rPr>
              <a:t>行政における子どもアドボガシー</a:t>
            </a:r>
            <a:br>
              <a:rPr kumimoji="1" lang="en-US" altLang="ja-JP" sz="4800" b="1" dirty="0">
                <a:solidFill>
                  <a:schemeClr val="accent3"/>
                </a:solidFill>
                <a:effectLst>
                  <a:outerShdw blurRad="38100" dist="38100" dir="2700000" algn="tl">
                    <a:srgbClr val="000000">
                      <a:alpha val="43137"/>
                    </a:srgbClr>
                  </a:outerShdw>
                </a:effectLst>
              </a:rPr>
            </a:br>
            <a:r>
              <a:rPr kumimoji="1" lang="ja-JP" altLang="en-US" sz="4800" b="1" dirty="0">
                <a:solidFill>
                  <a:schemeClr val="accent3"/>
                </a:solidFill>
                <a:effectLst>
                  <a:outerShdw blurRad="38100" dist="38100" dir="2700000" algn="tl">
                    <a:srgbClr val="000000">
                      <a:alpha val="43137"/>
                    </a:srgbClr>
                  </a:outerShdw>
                </a:effectLst>
              </a:rPr>
              <a:t>実践に向けて</a:t>
            </a:r>
          </a:p>
        </p:txBody>
      </p:sp>
      <p:sp>
        <p:nvSpPr>
          <p:cNvPr id="13" name="矢印: 下 12">
            <a:extLst>
              <a:ext uri="{FF2B5EF4-FFF2-40B4-BE49-F238E27FC236}">
                <a16:creationId xmlns:a16="http://schemas.microsoft.com/office/drawing/2014/main" id="{D0CCC386-E1ED-8716-90A5-DAB73F68EBC3}"/>
              </a:ext>
            </a:extLst>
          </p:cNvPr>
          <p:cNvSpPr/>
          <p:nvPr/>
        </p:nvSpPr>
        <p:spPr>
          <a:xfrm>
            <a:off x="3402484" y="5103987"/>
            <a:ext cx="648072" cy="72008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9640951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B6666C5-2C35-A7DD-80F8-F04A9115E2C7}"/>
              </a:ext>
            </a:extLst>
          </p:cNvPr>
          <p:cNvSpPr>
            <a:spLocks noGrp="1"/>
          </p:cNvSpPr>
          <p:nvPr>
            <p:ph type="title"/>
          </p:nvPr>
        </p:nvSpPr>
        <p:spPr>
          <a:xfrm>
            <a:off x="810196" y="375382"/>
            <a:ext cx="9348534" cy="885542"/>
          </a:xfrm>
        </p:spPr>
        <p:txBody>
          <a:bodyPr>
            <a:noAutofit/>
          </a:bodyPr>
          <a:lstStyle/>
          <a:p>
            <a:r>
              <a:rPr kumimoji="1" lang="ja-JP" altLang="en-US" sz="4800" b="1" dirty="0">
                <a:solidFill>
                  <a:schemeClr val="accent3"/>
                </a:solidFill>
                <a:effectLst>
                  <a:outerShdw blurRad="38100" dist="38100" dir="2700000" algn="tl">
                    <a:srgbClr val="000000">
                      <a:alpha val="43137"/>
                    </a:srgbClr>
                  </a:outerShdw>
                </a:effectLst>
              </a:rPr>
              <a:t>行政における子どもアドボガシー</a:t>
            </a:r>
            <a:br>
              <a:rPr kumimoji="1" lang="en-US" altLang="ja-JP" sz="4800" b="1" dirty="0">
                <a:solidFill>
                  <a:schemeClr val="accent3"/>
                </a:solidFill>
                <a:effectLst>
                  <a:outerShdw blurRad="38100" dist="38100" dir="2700000" algn="tl">
                    <a:srgbClr val="000000">
                      <a:alpha val="43137"/>
                    </a:srgbClr>
                  </a:outerShdw>
                </a:effectLst>
              </a:rPr>
            </a:br>
            <a:r>
              <a:rPr kumimoji="1" lang="ja-JP" altLang="en-US" sz="4800" b="1" dirty="0">
                <a:solidFill>
                  <a:schemeClr val="accent3"/>
                </a:solidFill>
                <a:effectLst>
                  <a:outerShdw blurRad="38100" dist="38100" dir="2700000" algn="tl">
                    <a:srgbClr val="000000">
                      <a:alpha val="43137"/>
                    </a:srgbClr>
                  </a:outerShdw>
                </a:effectLst>
              </a:rPr>
              <a:t>実践に向けて</a:t>
            </a:r>
          </a:p>
        </p:txBody>
      </p:sp>
      <p:sp>
        <p:nvSpPr>
          <p:cNvPr id="3" name="コンテンツ プレースホルダー 2">
            <a:extLst>
              <a:ext uri="{FF2B5EF4-FFF2-40B4-BE49-F238E27FC236}">
                <a16:creationId xmlns:a16="http://schemas.microsoft.com/office/drawing/2014/main" id="{FFDF5306-6F23-1971-58DC-77C3D52E77AB}"/>
              </a:ext>
            </a:extLst>
          </p:cNvPr>
          <p:cNvSpPr>
            <a:spLocks noGrp="1"/>
          </p:cNvSpPr>
          <p:nvPr>
            <p:ph idx="1"/>
          </p:nvPr>
        </p:nvSpPr>
        <p:spPr>
          <a:xfrm>
            <a:off x="666180" y="1260924"/>
            <a:ext cx="10027220" cy="5709506"/>
          </a:xfrm>
        </p:spPr>
        <p:txBody>
          <a:bodyPr>
            <a:normAutofit/>
          </a:bodyPr>
          <a:lstStyle/>
          <a:p>
            <a:pPr marL="0" indent="0">
              <a:buNone/>
            </a:pPr>
            <a:r>
              <a:rPr kumimoji="1" lang="ja-JP" altLang="en-US" b="1" dirty="0"/>
              <a:t>　</a:t>
            </a:r>
            <a:endParaRPr kumimoji="1" lang="en-US" altLang="ja-JP" b="1" dirty="0"/>
          </a:p>
          <a:p>
            <a:pPr marL="0" indent="0" algn="ctr">
              <a:buNone/>
            </a:pPr>
            <a:r>
              <a:rPr kumimoji="1" lang="ja-JP" altLang="en-US" sz="4200" b="1" dirty="0">
                <a:effectLst>
                  <a:outerShdw blurRad="38100" dist="38100" dir="2700000" algn="tl">
                    <a:srgbClr val="000000">
                      <a:alpha val="43137"/>
                    </a:srgbClr>
                  </a:outerShdw>
                </a:effectLst>
              </a:rPr>
              <a:t>自治体に求められる事</a:t>
            </a:r>
            <a:endParaRPr kumimoji="1" lang="en-US" altLang="ja-JP" sz="4200" b="1" dirty="0">
              <a:effectLst>
                <a:outerShdw blurRad="38100" dist="38100" dir="2700000" algn="tl">
                  <a:srgbClr val="000000">
                    <a:alpha val="43137"/>
                  </a:srgbClr>
                </a:outerShdw>
              </a:effectLst>
            </a:endParaRPr>
          </a:p>
          <a:p>
            <a:pPr marL="0" indent="0" algn="ctr">
              <a:buNone/>
            </a:pPr>
            <a:endParaRPr kumimoji="1" lang="en-US" altLang="ja-JP" sz="4200" b="1" dirty="0">
              <a:effectLst>
                <a:outerShdw blurRad="38100" dist="38100" dir="2700000" algn="tl">
                  <a:srgbClr val="000000">
                    <a:alpha val="43137"/>
                  </a:srgbClr>
                </a:outerShdw>
              </a:effectLst>
            </a:endParaRPr>
          </a:p>
          <a:p>
            <a:pPr marL="0" indent="0">
              <a:buNone/>
            </a:pPr>
            <a:r>
              <a:rPr kumimoji="1" lang="ja-JP" altLang="en-US" sz="3200" b="1" dirty="0"/>
              <a:t>①民間アドボガシー団体との連携協定の締結</a:t>
            </a:r>
            <a:endParaRPr kumimoji="1" lang="en-US" altLang="ja-JP" sz="3200" b="1" dirty="0"/>
          </a:p>
          <a:p>
            <a:pPr marL="0" indent="0">
              <a:buNone/>
            </a:pPr>
            <a:endParaRPr kumimoji="1" lang="en-US" altLang="ja-JP" sz="3200" b="1" dirty="0"/>
          </a:p>
          <a:p>
            <a:pPr marL="0" indent="0">
              <a:buNone/>
            </a:pPr>
            <a:r>
              <a:rPr kumimoji="1" lang="ja-JP" altLang="en-US" sz="3200" b="1" dirty="0"/>
              <a:t>②子どもアドボケイト養成に対する支援</a:t>
            </a:r>
            <a:endParaRPr kumimoji="1" lang="en-US" altLang="ja-JP" sz="3200" b="1" dirty="0"/>
          </a:p>
          <a:p>
            <a:pPr marL="0" indent="0">
              <a:buNone/>
            </a:pPr>
            <a:endParaRPr lang="en-US" altLang="ja-JP" sz="3200" b="1" dirty="0"/>
          </a:p>
          <a:p>
            <a:pPr marL="0" indent="0">
              <a:buNone/>
            </a:pPr>
            <a:r>
              <a:rPr kumimoji="1" lang="ja-JP" altLang="en-US" sz="3200" b="1" dirty="0"/>
              <a:t>③こども家庭センターの設置又は部局横断的な取り組み</a:t>
            </a:r>
            <a:endParaRPr kumimoji="1" lang="en-US" altLang="ja-JP" sz="3200" b="1" dirty="0"/>
          </a:p>
          <a:p>
            <a:pPr marL="0" indent="0">
              <a:buNone/>
            </a:pPr>
            <a:r>
              <a:rPr kumimoji="1" lang="ja-JP" altLang="en-US" sz="3200" b="1" dirty="0"/>
              <a:t>     が可能な組織の構築　　　　　　　　　　　　</a:t>
            </a:r>
            <a:endParaRPr kumimoji="1" lang="en-US" altLang="ja-JP" sz="3200" b="1" dirty="0"/>
          </a:p>
          <a:p>
            <a:pPr marL="0" indent="0">
              <a:buNone/>
            </a:pPr>
            <a:endParaRPr kumimoji="1" lang="en-US" altLang="ja-JP" sz="4200" b="1" dirty="0"/>
          </a:p>
          <a:p>
            <a:pPr marL="0" indent="0">
              <a:buNone/>
            </a:pPr>
            <a:endParaRPr kumimoji="1" lang="en-US" altLang="zh-TW" sz="4200" b="1" dirty="0">
              <a:latin typeface="ＭＳ Ｐゴシック" panose="020B0600070205080204" pitchFamily="50" charset="-128"/>
              <a:ea typeface="ＭＳ Ｐゴシック" panose="020B0600070205080204" pitchFamily="50" charset="-128"/>
            </a:endParaRPr>
          </a:p>
          <a:p>
            <a:pPr marL="0" indent="0">
              <a:buNone/>
            </a:pPr>
            <a:endParaRPr lang="en-US" altLang="zh-TW" sz="4200" b="1" dirty="0">
              <a:latin typeface="ＭＳ Ｐゴシック" panose="020B0600070205080204" pitchFamily="50" charset="-128"/>
              <a:ea typeface="ＭＳ Ｐゴシック" panose="020B0600070205080204" pitchFamily="50" charset="-128"/>
            </a:endParaRPr>
          </a:p>
          <a:p>
            <a:pPr marL="0" indent="0">
              <a:buNone/>
            </a:pPr>
            <a:endParaRPr kumimoji="1" lang="ja-JP" altLang="en-US" b="1" dirty="0">
              <a:latin typeface="ＭＳ Ｐゴシック" panose="020B0600070205080204" pitchFamily="50" charset="-128"/>
              <a:ea typeface="ＭＳ Ｐゴシック" panose="020B0600070205080204" pitchFamily="50" charset="-128"/>
            </a:endParaRPr>
          </a:p>
        </p:txBody>
      </p:sp>
      <p:sp>
        <p:nvSpPr>
          <p:cNvPr id="5" name="タイトル 1">
            <a:extLst>
              <a:ext uri="{FF2B5EF4-FFF2-40B4-BE49-F238E27FC236}">
                <a16:creationId xmlns:a16="http://schemas.microsoft.com/office/drawing/2014/main" id="{DB3BAAE1-91EE-F63B-28BE-395731995D24}"/>
              </a:ext>
            </a:extLst>
          </p:cNvPr>
          <p:cNvSpPr txBox="1">
            <a:spLocks/>
          </p:cNvSpPr>
          <p:nvPr/>
        </p:nvSpPr>
        <p:spPr>
          <a:xfrm>
            <a:off x="2532135" y="4225677"/>
            <a:ext cx="5904656" cy="885542"/>
          </a:xfrm>
          <a:prstGeom prst="rect">
            <a:avLst/>
          </a:prstGeom>
        </p:spPr>
        <p:txBody>
          <a:bodyPr vert="horz" lIns="104304" tIns="52151" rIns="104304" bIns="52151" rtlCol="0" anchor="ctr">
            <a:noAutofit/>
          </a:bodyPr>
          <a:lstStyle>
            <a:lvl1pPr algn="ctr" defTabSz="1043030" rtl="0" eaLnBrk="1" latinLnBrk="0" hangingPunct="1">
              <a:spcBef>
                <a:spcPct val="0"/>
              </a:spcBef>
              <a:buNone/>
              <a:defRPr kumimoji="1" sz="3600" kern="1200">
                <a:solidFill>
                  <a:schemeClr val="tx1"/>
                </a:solidFill>
                <a:latin typeface="+mj-lt"/>
                <a:ea typeface="+mj-ea"/>
                <a:cs typeface="+mj-cs"/>
              </a:defRPr>
            </a:lvl1pPr>
          </a:lstStyle>
          <a:p>
            <a:endParaRPr lang="ja-JP" altLang="en-US" sz="3200" b="1" dirty="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082073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B6666C5-2C35-A7DD-80F8-F04A9115E2C7}"/>
              </a:ext>
            </a:extLst>
          </p:cNvPr>
          <p:cNvSpPr>
            <a:spLocks noGrp="1"/>
          </p:cNvSpPr>
          <p:nvPr>
            <p:ph type="title"/>
          </p:nvPr>
        </p:nvSpPr>
        <p:spPr>
          <a:xfrm>
            <a:off x="810196" y="375382"/>
            <a:ext cx="9348534" cy="885542"/>
          </a:xfrm>
        </p:spPr>
        <p:txBody>
          <a:bodyPr>
            <a:noAutofit/>
          </a:bodyPr>
          <a:lstStyle/>
          <a:p>
            <a:r>
              <a:rPr kumimoji="1" lang="ja-JP" altLang="en-US" sz="4800" b="1" dirty="0">
                <a:solidFill>
                  <a:schemeClr val="accent3"/>
                </a:solidFill>
                <a:effectLst>
                  <a:outerShdw blurRad="38100" dist="38100" dir="2700000" algn="tl">
                    <a:srgbClr val="000000">
                      <a:alpha val="43137"/>
                    </a:srgbClr>
                  </a:outerShdw>
                </a:effectLst>
              </a:rPr>
              <a:t>行政における子どもアドボガシー</a:t>
            </a:r>
            <a:br>
              <a:rPr kumimoji="1" lang="en-US" altLang="ja-JP" sz="4800" b="1" dirty="0">
                <a:solidFill>
                  <a:schemeClr val="accent3"/>
                </a:solidFill>
                <a:effectLst>
                  <a:outerShdw blurRad="38100" dist="38100" dir="2700000" algn="tl">
                    <a:srgbClr val="000000">
                      <a:alpha val="43137"/>
                    </a:srgbClr>
                  </a:outerShdw>
                </a:effectLst>
              </a:rPr>
            </a:br>
            <a:r>
              <a:rPr kumimoji="1" lang="ja-JP" altLang="en-US" sz="4800" b="1" dirty="0">
                <a:solidFill>
                  <a:schemeClr val="accent3"/>
                </a:solidFill>
                <a:effectLst>
                  <a:outerShdw blurRad="38100" dist="38100" dir="2700000" algn="tl">
                    <a:srgbClr val="000000">
                      <a:alpha val="43137"/>
                    </a:srgbClr>
                  </a:outerShdw>
                </a:effectLst>
              </a:rPr>
              <a:t>実践に向けて</a:t>
            </a:r>
          </a:p>
        </p:txBody>
      </p:sp>
      <p:sp>
        <p:nvSpPr>
          <p:cNvPr id="3" name="コンテンツ プレースホルダー 2">
            <a:extLst>
              <a:ext uri="{FF2B5EF4-FFF2-40B4-BE49-F238E27FC236}">
                <a16:creationId xmlns:a16="http://schemas.microsoft.com/office/drawing/2014/main" id="{FFDF5306-6F23-1971-58DC-77C3D52E77AB}"/>
              </a:ext>
            </a:extLst>
          </p:cNvPr>
          <p:cNvSpPr>
            <a:spLocks noGrp="1"/>
          </p:cNvSpPr>
          <p:nvPr>
            <p:ph idx="1"/>
          </p:nvPr>
        </p:nvSpPr>
        <p:spPr>
          <a:xfrm>
            <a:off x="810196" y="1476375"/>
            <a:ext cx="9793088" cy="5709506"/>
          </a:xfrm>
        </p:spPr>
        <p:txBody>
          <a:bodyPr>
            <a:normAutofit fontScale="62500" lnSpcReduction="20000"/>
          </a:bodyPr>
          <a:lstStyle/>
          <a:p>
            <a:pPr marL="0" indent="0">
              <a:buNone/>
            </a:pPr>
            <a:r>
              <a:rPr kumimoji="1" lang="ja-JP" altLang="en-US" b="1" dirty="0"/>
              <a:t>　</a:t>
            </a:r>
            <a:endParaRPr kumimoji="1" lang="en-US" altLang="ja-JP" b="1" dirty="0"/>
          </a:p>
          <a:p>
            <a:pPr marL="0" indent="0" algn="ctr">
              <a:buNone/>
            </a:pPr>
            <a:r>
              <a:rPr kumimoji="1" lang="en-US" altLang="ja-JP" sz="5800" b="1" dirty="0">
                <a:effectLst>
                  <a:outerShdw blurRad="38100" dist="38100" dir="2700000" algn="tl">
                    <a:srgbClr val="000000">
                      <a:alpha val="43137"/>
                    </a:srgbClr>
                  </a:outerShdw>
                </a:effectLst>
              </a:rPr>
              <a:t>【</a:t>
            </a:r>
            <a:r>
              <a:rPr lang="ja-JP" altLang="en-US" sz="5800" b="1" dirty="0">
                <a:effectLst>
                  <a:outerShdw blurRad="38100" dist="38100" dir="2700000" algn="tl">
                    <a:srgbClr val="000000">
                      <a:alpha val="43137"/>
                    </a:srgbClr>
                  </a:outerShdw>
                </a:effectLst>
              </a:rPr>
              <a:t>児童虐待の場合</a:t>
            </a:r>
            <a:r>
              <a:rPr lang="en-US" altLang="ja-JP" sz="5800" b="1" dirty="0">
                <a:effectLst>
                  <a:outerShdw blurRad="38100" dist="38100" dir="2700000" algn="tl">
                    <a:srgbClr val="000000">
                      <a:alpha val="43137"/>
                    </a:srgbClr>
                  </a:outerShdw>
                </a:effectLst>
              </a:rPr>
              <a:t>】</a:t>
            </a:r>
            <a:endParaRPr kumimoji="1" lang="en-US" altLang="ja-JP" sz="5800" b="1" dirty="0">
              <a:effectLst>
                <a:outerShdw blurRad="38100" dist="38100" dir="2700000" algn="tl">
                  <a:srgbClr val="000000">
                    <a:alpha val="43137"/>
                  </a:srgbClr>
                </a:outerShdw>
              </a:effectLst>
            </a:endParaRPr>
          </a:p>
          <a:p>
            <a:pPr marL="0" indent="0">
              <a:buNone/>
            </a:pPr>
            <a:r>
              <a:rPr kumimoji="1" lang="ja-JP" altLang="en-US" sz="4200" b="1" dirty="0"/>
              <a:t>児童相談所等は入所措置や一時保護等の際に児童の最善の利益を考慮しつつ、児童の意見・意向を勘案して措置を行うため、児童の意見聴取等の措置を講ずることとする。都道府県は児童の意見・意向表明や権利擁護に向けた必要な環境整備を行う。</a:t>
            </a:r>
          </a:p>
          <a:p>
            <a:pPr marL="0" indent="0">
              <a:buNone/>
            </a:pPr>
            <a:r>
              <a:rPr kumimoji="1" lang="en-US" altLang="ja-JP" sz="4200" b="1" dirty="0"/>
              <a:t>(</a:t>
            </a:r>
            <a:r>
              <a:rPr kumimoji="1" lang="ja-JP" altLang="en-US" sz="4200" b="1" dirty="0"/>
              <a:t>児童福祉法等の一部を改正する法律の概要</a:t>
            </a:r>
            <a:r>
              <a:rPr kumimoji="1" lang="en-US" altLang="ja-JP" sz="4200" b="1" dirty="0"/>
              <a:t>/</a:t>
            </a:r>
            <a:r>
              <a:rPr kumimoji="1" lang="ja-JP" altLang="en-US" sz="4200" b="1" dirty="0"/>
              <a:t>厚生労働省</a:t>
            </a:r>
            <a:r>
              <a:rPr kumimoji="1" lang="en-US" altLang="ja-JP" sz="4200" b="1" dirty="0"/>
              <a:t>)</a:t>
            </a:r>
          </a:p>
          <a:p>
            <a:pPr marL="0" indent="0">
              <a:buNone/>
            </a:pPr>
            <a:endParaRPr kumimoji="1" lang="en-US" altLang="ja-JP" sz="4200" b="1" dirty="0"/>
          </a:p>
          <a:p>
            <a:pPr marL="0" indent="0">
              <a:buNone/>
            </a:pPr>
            <a:endParaRPr kumimoji="1" lang="en-US" altLang="ja-JP" sz="4200" b="1" dirty="0"/>
          </a:p>
          <a:p>
            <a:pPr marL="0" indent="0">
              <a:buNone/>
            </a:pPr>
            <a:endParaRPr kumimoji="1" lang="en-US" altLang="ja-JP" sz="4200" b="1" dirty="0"/>
          </a:p>
          <a:p>
            <a:pPr marL="0" indent="0">
              <a:buNone/>
            </a:pPr>
            <a:endParaRPr kumimoji="1" lang="en-US" altLang="zh-TW" sz="4200" b="1" dirty="0">
              <a:latin typeface="ＭＳ Ｐゴシック" panose="020B0600070205080204" pitchFamily="50" charset="-128"/>
              <a:ea typeface="ＭＳ Ｐゴシック" panose="020B0600070205080204" pitchFamily="50" charset="-128"/>
            </a:endParaRPr>
          </a:p>
          <a:p>
            <a:pPr marL="0" indent="0">
              <a:buNone/>
            </a:pPr>
            <a:endParaRPr lang="en-US" altLang="zh-TW" sz="4200" b="1" dirty="0">
              <a:latin typeface="ＭＳ Ｐゴシック" panose="020B0600070205080204" pitchFamily="50" charset="-128"/>
              <a:ea typeface="ＭＳ Ｐゴシック" panose="020B0600070205080204" pitchFamily="50" charset="-128"/>
            </a:endParaRPr>
          </a:p>
          <a:p>
            <a:pPr marL="0" indent="0">
              <a:buNone/>
            </a:pPr>
            <a:r>
              <a:rPr kumimoji="1" lang="zh-TW" altLang="en-US" sz="4200" b="1" dirty="0">
                <a:latin typeface="ＭＳ Ｐゴシック" panose="020B0600070205080204" pitchFamily="50" charset="-128"/>
                <a:ea typeface="ＭＳ Ｐゴシック" panose="020B0600070205080204" pitchFamily="50" charset="-128"/>
              </a:rPr>
              <a:t>要保護児童対策地域協議会</a:t>
            </a:r>
            <a:r>
              <a:rPr lang="ja-JP" altLang="en-US" sz="4200" b="1" dirty="0">
                <a:latin typeface="ＭＳ Ｐゴシック" panose="020B0600070205080204" pitchFamily="50" charset="-128"/>
              </a:rPr>
              <a:t>に民間アドボガシー団体</a:t>
            </a:r>
            <a:r>
              <a:rPr lang="ja-JP" altLang="en-US" sz="4200" b="1" dirty="0">
                <a:latin typeface="ＭＳ Ｐゴシック" panose="020B0600070205080204" pitchFamily="50" charset="-128"/>
                <a:ea typeface="ＭＳ Ｐゴシック" panose="020B0600070205080204" pitchFamily="50" charset="-128"/>
              </a:rPr>
              <a:t>の参画を促し</a:t>
            </a:r>
            <a:r>
              <a:rPr kumimoji="1" lang="ja-JP" altLang="en-US" sz="4200" b="1" dirty="0">
                <a:latin typeface="ＭＳ Ｐゴシック" panose="020B0600070205080204" pitchFamily="50" charset="-128"/>
                <a:ea typeface="ＭＳ Ｐゴシック" panose="020B0600070205080204" pitchFamily="50" charset="-128"/>
              </a:rPr>
              <a:t>対象児童にアドボケイトプランの作成及び担当アドボケイトを配置</a:t>
            </a:r>
            <a:endParaRPr lang="en-US" altLang="ja-JP" b="1" dirty="0">
              <a:latin typeface="ＭＳ Ｐゴシック" panose="020B0600070205080204" pitchFamily="50" charset="-128"/>
              <a:ea typeface="ＭＳ Ｐゴシック" panose="020B0600070205080204" pitchFamily="50" charset="-128"/>
            </a:endParaRPr>
          </a:p>
          <a:p>
            <a:pPr marL="0" indent="0">
              <a:buNone/>
            </a:pPr>
            <a:endParaRPr lang="en-US" altLang="ja-JP" b="1" dirty="0">
              <a:latin typeface="ＭＳ Ｐゴシック" panose="020B0600070205080204" pitchFamily="50" charset="-128"/>
              <a:ea typeface="ＭＳ Ｐゴシック" panose="020B0600070205080204" pitchFamily="50" charset="-128"/>
            </a:endParaRPr>
          </a:p>
          <a:p>
            <a:pPr marL="0" indent="0">
              <a:buNone/>
            </a:pPr>
            <a:endParaRPr lang="en-US" altLang="ja-JP" b="1" dirty="0">
              <a:latin typeface="ＭＳ Ｐゴシック" panose="020B0600070205080204" pitchFamily="50" charset="-128"/>
              <a:ea typeface="ＭＳ Ｐゴシック" panose="020B0600070205080204" pitchFamily="50" charset="-128"/>
            </a:endParaRPr>
          </a:p>
          <a:p>
            <a:pPr marL="0" indent="0">
              <a:buNone/>
            </a:pPr>
            <a:endParaRPr lang="en-US" altLang="ja-JP" b="1" dirty="0">
              <a:latin typeface="ＭＳ Ｐゴシック" panose="020B0600070205080204" pitchFamily="50" charset="-128"/>
              <a:ea typeface="ＭＳ Ｐゴシック" panose="020B0600070205080204" pitchFamily="50" charset="-128"/>
            </a:endParaRPr>
          </a:p>
          <a:p>
            <a:pPr marL="0" indent="0">
              <a:buNone/>
            </a:pPr>
            <a:endParaRPr kumimoji="1" lang="ja-JP" altLang="en-US" b="1" dirty="0">
              <a:latin typeface="ＭＳ Ｐゴシック" panose="020B0600070205080204" pitchFamily="50" charset="-128"/>
              <a:ea typeface="ＭＳ Ｐゴシック" panose="020B0600070205080204" pitchFamily="50" charset="-128"/>
            </a:endParaRPr>
          </a:p>
        </p:txBody>
      </p:sp>
      <p:sp>
        <p:nvSpPr>
          <p:cNvPr id="4" name="下矢印 9">
            <a:extLst>
              <a:ext uri="{FF2B5EF4-FFF2-40B4-BE49-F238E27FC236}">
                <a16:creationId xmlns:a16="http://schemas.microsoft.com/office/drawing/2014/main" id="{F770764A-D692-DD31-695C-B07A099ED615}"/>
              </a:ext>
            </a:extLst>
          </p:cNvPr>
          <p:cNvSpPr/>
          <p:nvPr/>
        </p:nvSpPr>
        <p:spPr>
          <a:xfrm>
            <a:off x="5022664" y="4225677"/>
            <a:ext cx="1368152" cy="1571177"/>
          </a:xfrm>
          <a:prstGeom prst="downArrow">
            <a:avLst/>
          </a:prstGeom>
          <a:solidFill>
            <a:srgbClr val="4F6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タイトル 1">
            <a:extLst>
              <a:ext uri="{FF2B5EF4-FFF2-40B4-BE49-F238E27FC236}">
                <a16:creationId xmlns:a16="http://schemas.microsoft.com/office/drawing/2014/main" id="{DB3BAAE1-91EE-F63B-28BE-395731995D24}"/>
              </a:ext>
            </a:extLst>
          </p:cNvPr>
          <p:cNvSpPr txBox="1">
            <a:spLocks/>
          </p:cNvSpPr>
          <p:nvPr/>
        </p:nvSpPr>
        <p:spPr>
          <a:xfrm>
            <a:off x="2532135" y="4225677"/>
            <a:ext cx="5904656" cy="885542"/>
          </a:xfrm>
          <a:prstGeom prst="rect">
            <a:avLst/>
          </a:prstGeom>
        </p:spPr>
        <p:txBody>
          <a:bodyPr vert="horz" lIns="104304" tIns="52151" rIns="104304" bIns="52151" rtlCol="0" anchor="ctr">
            <a:noAutofit/>
          </a:bodyPr>
          <a:lstStyle>
            <a:lvl1pPr algn="ctr" defTabSz="1043030" rtl="0" eaLnBrk="1" latinLnBrk="0" hangingPunct="1">
              <a:spcBef>
                <a:spcPct val="0"/>
              </a:spcBef>
              <a:buNone/>
              <a:defRPr kumimoji="1" sz="3600" kern="1200">
                <a:solidFill>
                  <a:schemeClr val="tx1"/>
                </a:solidFill>
                <a:latin typeface="+mj-lt"/>
                <a:ea typeface="+mj-ea"/>
                <a:cs typeface="+mj-cs"/>
              </a:defRPr>
            </a:lvl1pPr>
          </a:lstStyle>
          <a:p>
            <a:r>
              <a:rPr lang="ja-JP" altLang="en-US" sz="3200" b="1" dirty="0">
                <a:solidFill>
                  <a:srgbClr val="FFFF00"/>
                </a:solidFill>
                <a:effectLst>
                  <a:outerShdw blurRad="38100" dist="38100" dir="2700000" algn="tl">
                    <a:srgbClr val="000000">
                      <a:alpha val="43137"/>
                    </a:srgbClr>
                  </a:outerShdw>
                </a:effectLst>
              </a:rPr>
              <a:t>　　具現化が必要</a:t>
            </a:r>
          </a:p>
        </p:txBody>
      </p:sp>
    </p:spTree>
    <p:extLst>
      <p:ext uri="{BB962C8B-B14F-4D97-AF65-F5344CB8AC3E}">
        <p14:creationId xmlns:p14="http://schemas.microsoft.com/office/powerpoint/2010/main" val="18154280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B6666C5-2C35-A7DD-80F8-F04A9115E2C7}"/>
              </a:ext>
            </a:extLst>
          </p:cNvPr>
          <p:cNvSpPr>
            <a:spLocks noGrp="1"/>
          </p:cNvSpPr>
          <p:nvPr>
            <p:ph type="title"/>
          </p:nvPr>
        </p:nvSpPr>
        <p:spPr>
          <a:xfrm>
            <a:off x="810196" y="375382"/>
            <a:ext cx="9348534" cy="885542"/>
          </a:xfrm>
        </p:spPr>
        <p:txBody>
          <a:bodyPr>
            <a:noAutofit/>
          </a:bodyPr>
          <a:lstStyle/>
          <a:p>
            <a:r>
              <a:rPr kumimoji="1" lang="ja-JP" altLang="en-US" sz="4800" b="1" dirty="0">
                <a:solidFill>
                  <a:schemeClr val="accent3"/>
                </a:solidFill>
                <a:effectLst>
                  <a:outerShdw blurRad="38100" dist="38100" dir="2700000" algn="tl">
                    <a:srgbClr val="000000">
                      <a:alpha val="43137"/>
                    </a:srgbClr>
                  </a:outerShdw>
                </a:effectLst>
              </a:rPr>
              <a:t>行政における子どもアドボガシー</a:t>
            </a:r>
            <a:br>
              <a:rPr kumimoji="1" lang="en-US" altLang="ja-JP" sz="4800" b="1" dirty="0">
                <a:solidFill>
                  <a:schemeClr val="accent3"/>
                </a:solidFill>
                <a:effectLst>
                  <a:outerShdw blurRad="38100" dist="38100" dir="2700000" algn="tl">
                    <a:srgbClr val="000000">
                      <a:alpha val="43137"/>
                    </a:srgbClr>
                  </a:outerShdw>
                </a:effectLst>
              </a:rPr>
            </a:br>
            <a:r>
              <a:rPr kumimoji="1" lang="ja-JP" altLang="en-US" sz="4800" b="1" dirty="0">
                <a:solidFill>
                  <a:schemeClr val="accent3"/>
                </a:solidFill>
                <a:effectLst>
                  <a:outerShdw blurRad="38100" dist="38100" dir="2700000" algn="tl">
                    <a:srgbClr val="000000">
                      <a:alpha val="43137"/>
                    </a:srgbClr>
                  </a:outerShdw>
                </a:effectLst>
              </a:rPr>
              <a:t>実践に向けて</a:t>
            </a:r>
          </a:p>
        </p:txBody>
      </p:sp>
      <p:sp>
        <p:nvSpPr>
          <p:cNvPr id="3" name="コンテンツ プレースホルダー 2">
            <a:extLst>
              <a:ext uri="{FF2B5EF4-FFF2-40B4-BE49-F238E27FC236}">
                <a16:creationId xmlns:a16="http://schemas.microsoft.com/office/drawing/2014/main" id="{FFDF5306-6F23-1971-58DC-77C3D52E77AB}"/>
              </a:ext>
            </a:extLst>
          </p:cNvPr>
          <p:cNvSpPr>
            <a:spLocks noGrp="1"/>
          </p:cNvSpPr>
          <p:nvPr>
            <p:ph idx="1"/>
          </p:nvPr>
        </p:nvSpPr>
        <p:spPr>
          <a:xfrm>
            <a:off x="810196" y="1476375"/>
            <a:ext cx="9793088" cy="5709506"/>
          </a:xfrm>
        </p:spPr>
        <p:txBody>
          <a:bodyPr>
            <a:normAutofit/>
          </a:bodyPr>
          <a:lstStyle/>
          <a:p>
            <a:pPr marL="0" indent="0">
              <a:buNone/>
            </a:pPr>
            <a:r>
              <a:rPr kumimoji="1" lang="ja-JP" altLang="en-US" b="1" dirty="0"/>
              <a:t>　</a:t>
            </a:r>
            <a:endParaRPr kumimoji="1" lang="en-US" altLang="ja-JP" b="1" dirty="0"/>
          </a:p>
          <a:p>
            <a:pPr marL="0" indent="0" algn="ctr">
              <a:buNone/>
            </a:pPr>
            <a:r>
              <a:rPr kumimoji="1" lang="en-US" altLang="ja-JP" sz="4200" b="1" dirty="0">
                <a:effectLst>
                  <a:outerShdw blurRad="38100" dist="38100" dir="2700000" algn="tl">
                    <a:srgbClr val="000000">
                      <a:alpha val="43137"/>
                    </a:srgbClr>
                  </a:outerShdw>
                </a:effectLst>
              </a:rPr>
              <a:t>【</a:t>
            </a:r>
            <a:r>
              <a:rPr kumimoji="1" lang="ja-JP" altLang="en-US" sz="4200" b="1" dirty="0">
                <a:effectLst>
                  <a:outerShdw blurRad="38100" dist="38100" dir="2700000" algn="tl">
                    <a:srgbClr val="000000">
                      <a:alpha val="43137"/>
                    </a:srgbClr>
                  </a:outerShdw>
                </a:effectLst>
              </a:rPr>
              <a:t>離婚</a:t>
            </a:r>
            <a:r>
              <a:rPr lang="ja-JP" altLang="en-US" sz="4200" b="1" dirty="0">
                <a:effectLst>
                  <a:outerShdw blurRad="38100" dist="38100" dir="2700000" algn="tl">
                    <a:srgbClr val="000000">
                      <a:alpha val="43137"/>
                    </a:srgbClr>
                  </a:outerShdw>
                </a:effectLst>
              </a:rPr>
              <a:t>の場合</a:t>
            </a:r>
            <a:r>
              <a:rPr lang="en-US" altLang="ja-JP" sz="4200" b="1" dirty="0">
                <a:effectLst>
                  <a:outerShdw blurRad="38100" dist="38100" dir="2700000" algn="tl">
                    <a:srgbClr val="000000">
                      <a:alpha val="43137"/>
                    </a:srgbClr>
                  </a:outerShdw>
                </a:effectLst>
              </a:rPr>
              <a:t>】</a:t>
            </a:r>
            <a:endParaRPr kumimoji="1" lang="en-US" altLang="ja-JP" sz="4200" b="1" dirty="0">
              <a:effectLst>
                <a:outerShdw blurRad="38100" dist="38100" dir="2700000" algn="tl">
                  <a:srgbClr val="000000">
                    <a:alpha val="43137"/>
                  </a:srgbClr>
                </a:outerShdw>
              </a:effectLst>
            </a:endParaRPr>
          </a:p>
          <a:p>
            <a:pPr marL="0" indent="0">
              <a:buNone/>
            </a:pPr>
            <a:r>
              <a:rPr kumimoji="1" lang="ja-JP" altLang="en-US" sz="2600" b="1" dirty="0"/>
              <a:t>行政において子どもの権利保障を基本とした離婚相談支援体制がない。乙な都合のひとり親支援、親の視点のみに立った離婚相談支援ではなく子どもが主人公の支援体制を構築すると共に</a:t>
            </a:r>
            <a:r>
              <a:rPr lang="ja-JP" altLang="en-US" sz="2600" b="1" dirty="0"/>
              <a:t>、公正証書取り決めの推進を図る事が重要。</a:t>
            </a:r>
            <a:endParaRPr kumimoji="1" lang="en-US" altLang="ja-JP" sz="2600" b="1" dirty="0"/>
          </a:p>
          <a:p>
            <a:pPr marL="0" indent="0">
              <a:buNone/>
            </a:pPr>
            <a:endParaRPr kumimoji="1" lang="en-US" altLang="ja-JP" sz="4200" b="1" dirty="0"/>
          </a:p>
          <a:p>
            <a:pPr marL="0" indent="0">
              <a:buNone/>
            </a:pPr>
            <a:endParaRPr kumimoji="1" lang="en-US" altLang="ja-JP" sz="4200" b="1" dirty="0"/>
          </a:p>
          <a:p>
            <a:pPr marL="0" indent="0">
              <a:buNone/>
            </a:pPr>
            <a:r>
              <a:rPr kumimoji="1" lang="ja-JP" altLang="en-US" sz="2400" b="1" dirty="0">
                <a:latin typeface="ＭＳ Ｐゴシック" panose="020B0600070205080204" pitchFamily="50" charset="-128"/>
                <a:ea typeface="ＭＳ Ｐゴシック" panose="020B0600070205080204" pitchFamily="50" charset="-128"/>
              </a:rPr>
              <a:t>民間団体との連携で離婚前から子どもアドボガシーを実施し子どもの意思と権利が反映される公正証書の取り決め、面会交流のサポートを実施する。</a:t>
            </a:r>
            <a:endParaRPr kumimoji="1" lang="en-US" altLang="zh-TW" sz="2400" b="1" dirty="0">
              <a:latin typeface="ＭＳ Ｐゴシック" panose="020B0600070205080204" pitchFamily="50" charset="-128"/>
              <a:ea typeface="ＭＳ Ｐゴシック" panose="020B0600070205080204" pitchFamily="50" charset="-128"/>
            </a:endParaRPr>
          </a:p>
          <a:p>
            <a:pPr marL="0" indent="0">
              <a:buNone/>
            </a:pPr>
            <a:endParaRPr lang="en-US" altLang="zh-TW" sz="4200" b="1" dirty="0">
              <a:latin typeface="ＭＳ Ｐゴシック" panose="020B0600070205080204" pitchFamily="50" charset="-128"/>
              <a:ea typeface="ＭＳ Ｐゴシック" panose="020B0600070205080204" pitchFamily="50" charset="-128"/>
            </a:endParaRPr>
          </a:p>
          <a:p>
            <a:pPr marL="0" indent="0">
              <a:buNone/>
            </a:pPr>
            <a:endParaRPr kumimoji="1" lang="en-US" altLang="ja-JP" sz="4200" b="1" dirty="0">
              <a:latin typeface="ＭＳ Ｐゴシック" panose="020B0600070205080204" pitchFamily="50" charset="-128"/>
              <a:ea typeface="ＭＳ Ｐゴシック" panose="020B0600070205080204" pitchFamily="50" charset="-128"/>
            </a:endParaRPr>
          </a:p>
          <a:p>
            <a:pPr marL="0" indent="0">
              <a:buNone/>
            </a:pPr>
            <a:endParaRPr lang="en-US" altLang="ja-JP" b="1" dirty="0">
              <a:latin typeface="ＭＳ Ｐゴシック" panose="020B0600070205080204" pitchFamily="50" charset="-128"/>
              <a:ea typeface="ＭＳ Ｐゴシック" panose="020B0600070205080204" pitchFamily="50" charset="-128"/>
            </a:endParaRPr>
          </a:p>
          <a:p>
            <a:pPr marL="0" indent="0">
              <a:buNone/>
            </a:pPr>
            <a:endParaRPr lang="en-US" altLang="ja-JP" b="1" dirty="0">
              <a:latin typeface="ＭＳ Ｐゴシック" panose="020B0600070205080204" pitchFamily="50" charset="-128"/>
              <a:ea typeface="ＭＳ Ｐゴシック" panose="020B0600070205080204" pitchFamily="50" charset="-128"/>
            </a:endParaRPr>
          </a:p>
          <a:p>
            <a:pPr marL="0" indent="0">
              <a:buNone/>
            </a:pPr>
            <a:endParaRPr lang="en-US" altLang="ja-JP" b="1" dirty="0">
              <a:latin typeface="ＭＳ Ｐゴシック" panose="020B0600070205080204" pitchFamily="50" charset="-128"/>
              <a:ea typeface="ＭＳ Ｐゴシック" panose="020B0600070205080204" pitchFamily="50" charset="-128"/>
            </a:endParaRPr>
          </a:p>
          <a:p>
            <a:pPr marL="0" indent="0">
              <a:buNone/>
            </a:pPr>
            <a:endParaRPr lang="en-US" altLang="ja-JP" b="1" dirty="0">
              <a:latin typeface="ＭＳ Ｐゴシック" panose="020B0600070205080204" pitchFamily="50" charset="-128"/>
              <a:ea typeface="ＭＳ Ｐゴシック" panose="020B0600070205080204" pitchFamily="50" charset="-128"/>
            </a:endParaRPr>
          </a:p>
          <a:p>
            <a:pPr marL="0" indent="0">
              <a:buNone/>
            </a:pPr>
            <a:endParaRPr kumimoji="1" lang="ja-JP" altLang="en-US" b="1" dirty="0">
              <a:latin typeface="ＭＳ Ｐゴシック" panose="020B0600070205080204" pitchFamily="50" charset="-128"/>
              <a:ea typeface="ＭＳ Ｐゴシック" panose="020B0600070205080204" pitchFamily="50" charset="-128"/>
            </a:endParaRPr>
          </a:p>
        </p:txBody>
      </p:sp>
      <p:sp>
        <p:nvSpPr>
          <p:cNvPr id="4" name="下矢印 9">
            <a:extLst>
              <a:ext uri="{FF2B5EF4-FFF2-40B4-BE49-F238E27FC236}">
                <a16:creationId xmlns:a16="http://schemas.microsoft.com/office/drawing/2014/main" id="{F770764A-D692-DD31-695C-B07A099ED615}"/>
              </a:ext>
            </a:extLst>
          </p:cNvPr>
          <p:cNvSpPr/>
          <p:nvPr/>
        </p:nvSpPr>
        <p:spPr>
          <a:xfrm>
            <a:off x="5022664" y="4526015"/>
            <a:ext cx="1368152" cy="1571177"/>
          </a:xfrm>
          <a:prstGeom prst="downArrow">
            <a:avLst/>
          </a:prstGeom>
          <a:solidFill>
            <a:srgbClr val="4F6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タイトル 1">
            <a:extLst>
              <a:ext uri="{FF2B5EF4-FFF2-40B4-BE49-F238E27FC236}">
                <a16:creationId xmlns:a16="http://schemas.microsoft.com/office/drawing/2014/main" id="{DB3BAAE1-91EE-F63B-28BE-395731995D24}"/>
              </a:ext>
            </a:extLst>
          </p:cNvPr>
          <p:cNvSpPr txBox="1">
            <a:spLocks/>
          </p:cNvSpPr>
          <p:nvPr/>
        </p:nvSpPr>
        <p:spPr>
          <a:xfrm>
            <a:off x="2532135" y="4526015"/>
            <a:ext cx="5904656" cy="885542"/>
          </a:xfrm>
          <a:prstGeom prst="rect">
            <a:avLst/>
          </a:prstGeom>
        </p:spPr>
        <p:txBody>
          <a:bodyPr vert="horz" lIns="104304" tIns="52151" rIns="104304" bIns="52151" rtlCol="0" anchor="ctr">
            <a:noAutofit/>
          </a:bodyPr>
          <a:lstStyle>
            <a:lvl1pPr algn="ctr" defTabSz="1043030" rtl="0" eaLnBrk="1" latinLnBrk="0" hangingPunct="1">
              <a:spcBef>
                <a:spcPct val="0"/>
              </a:spcBef>
              <a:buNone/>
              <a:defRPr kumimoji="1" sz="3600" kern="1200">
                <a:solidFill>
                  <a:schemeClr val="tx1"/>
                </a:solidFill>
                <a:latin typeface="+mj-lt"/>
                <a:ea typeface="+mj-ea"/>
                <a:cs typeface="+mj-cs"/>
              </a:defRPr>
            </a:lvl1pPr>
          </a:lstStyle>
          <a:p>
            <a:r>
              <a:rPr lang="ja-JP" altLang="en-US" sz="3200" b="1" dirty="0">
                <a:solidFill>
                  <a:srgbClr val="FFFF00"/>
                </a:solidFill>
                <a:effectLst>
                  <a:outerShdw blurRad="38100" dist="38100" dir="2700000" algn="tl">
                    <a:srgbClr val="000000">
                      <a:alpha val="43137"/>
                    </a:srgbClr>
                  </a:outerShdw>
                </a:effectLst>
              </a:rPr>
              <a:t>　　具現化が必要</a:t>
            </a:r>
          </a:p>
        </p:txBody>
      </p:sp>
    </p:spTree>
    <p:extLst>
      <p:ext uri="{BB962C8B-B14F-4D97-AF65-F5344CB8AC3E}">
        <p14:creationId xmlns:p14="http://schemas.microsoft.com/office/powerpoint/2010/main" val="2378540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F01E38F-D900-E437-20E3-BEAC57A184C9}"/>
              </a:ext>
            </a:extLst>
          </p:cNvPr>
          <p:cNvSpPr>
            <a:spLocks noGrp="1"/>
          </p:cNvSpPr>
          <p:nvPr>
            <p:ph type="title"/>
          </p:nvPr>
        </p:nvSpPr>
        <p:spPr>
          <a:xfrm>
            <a:off x="800800" y="28482"/>
            <a:ext cx="9348534" cy="885542"/>
          </a:xfrm>
        </p:spPr>
        <p:txBody>
          <a:bodyPr>
            <a:normAutofit/>
          </a:bodyPr>
          <a:lstStyle/>
          <a:p>
            <a:r>
              <a:rPr kumimoji="1" lang="ja-JP" altLang="en-US" sz="4800" b="1" dirty="0">
                <a:solidFill>
                  <a:srgbClr val="92D050"/>
                </a:solidFill>
                <a:effectLst>
                  <a:outerShdw blurRad="38100" dist="38100" dir="2700000" algn="tl">
                    <a:srgbClr val="000000">
                      <a:alpha val="43137"/>
                    </a:srgbClr>
                  </a:outerShdw>
                </a:effectLst>
              </a:rPr>
              <a:t>子どもアドボガシー６つの原則</a:t>
            </a:r>
          </a:p>
        </p:txBody>
      </p:sp>
      <p:sp>
        <p:nvSpPr>
          <p:cNvPr id="3" name="コンテンツ プレースホルダー 2">
            <a:extLst>
              <a:ext uri="{FF2B5EF4-FFF2-40B4-BE49-F238E27FC236}">
                <a16:creationId xmlns:a16="http://schemas.microsoft.com/office/drawing/2014/main" id="{1FEA69E0-9149-6DD0-C2F7-E70FA4A947A3}"/>
              </a:ext>
            </a:extLst>
          </p:cNvPr>
          <p:cNvSpPr>
            <a:spLocks noGrp="1"/>
          </p:cNvSpPr>
          <p:nvPr>
            <p:ph idx="1"/>
          </p:nvPr>
        </p:nvSpPr>
        <p:spPr>
          <a:xfrm>
            <a:off x="810196" y="684287"/>
            <a:ext cx="9348534" cy="6696744"/>
          </a:xfrm>
        </p:spPr>
        <p:txBody>
          <a:bodyPr>
            <a:normAutofit/>
          </a:bodyPr>
          <a:lstStyle/>
          <a:p>
            <a:pPr marL="0" indent="0">
              <a:buNone/>
            </a:pPr>
            <a:r>
              <a:rPr kumimoji="1" lang="ja-JP" altLang="en-US" b="1" dirty="0">
                <a:effectLst>
                  <a:outerShdw blurRad="38100" dist="38100" dir="2700000" algn="tl">
                    <a:srgbClr val="000000">
                      <a:alpha val="43137"/>
                    </a:srgbClr>
                  </a:outerShdw>
                </a:effectLst>
              </a:rPr>
              <a:t>①独立性</a:t>
            </a:r>
            <a:endParaRPr kumimoji="1" lang="en-US" altLang="ja-JP" b="1" dirty="0">
              <a:effectLst>
                <a:outerShdw blurRad="38100" dist="38100" dir="2700000" algn="tl">
                  <a:srgbClr val="000000">
                    <a:alpha val="43137"/>
                  </a:srgbClr>
                </a:outerShdw>
              </a:effectLst>
            </a:endParaRPr>
          </a:p>
          <a:p>
            <a:pPr marL="0" indent="0">
              <a:buNone/>
            </a:pPr>
            <a:r>
              <a:rPr lang="ja-JP" altLang="en-US" sz="2400" b="1" dirty="0">
                <a:solidFill>
                  <a:srgbClr val="FF0000"/>
                </a:solidFill>
                <a:effectLst>
                  <a:outerShdw blurRad="38100" dist="38100" dir="2700000" algn="tl">
                    <a:srgbClr val="000000">
                      <a:alpha val="43137"/>
                    </a:srgbClr>
                  </a:outerShdw>
                </a:effectLst>
              </a:rPr>
              <a:t>～福祉事務所、児童相談所等と利害関係のない人が活動～</a:t>
            </a:r>
            <a:endParaRPr kumimoji="1" lang="en-US" altLang="ja-JP" sz="2400" b="1" dirty="0">
              <a:solidFill>
                <a:srgbClr val="FF0000"/>
              </a:solidFill>
              <a:effectLst>
                <a:outerShdw blurRad="38100" dist="38100" dir="2700000" algn="tl">
                  <a:srgbClr val="000000">
                    <a:alpha val="43137"/>
                  </a:srgbClr>
                </a:outerShdw>
              </a:effectLst>
            </a:endParaRPr>
          </a:p>
          <a:p>
            <a:pPr marL="0" indent="0">
              <a:buNone/>
            </a:pPr>
            <a:r>
              <a:rPr lang="ja-JP" altLang="en-US" b="1" dirty="0">
                <a:effectLst>
                  <a:outerShdw blurRad="38100" dist="38100" dir="2700000" algn="tl">
                    <a:srgbClr val="000000">
                      <a:alpha val="43137"/>
                    </a:srgbClr>
                  </a:outerShdw>
                </a:effectLst>
              </a:rPr>
              <a:t>②エンパワメント</a:t>
            </a:r>
            <a:endParaRPr lang="en-US" altLang="ja-JP" b="1" dirty="0">
              <a:effectLst>
                <a:outerShdw blurRad="38100" dist="38100" dir="2700000" algn="tl">
                  <a:srgbClr val="000000">
                    <a:alpha val="43137"/>
                  </a:srgbClr>
                </a:outerShdw>
              </a:effectLst>
            </a:endParaRPr>
          </a:p>
          <a:p>
            <a:pPr marL="0" indent="0">
              <a:buNone/>
            </a:pPr>
            <a:r>
              <a:rPr lang="ja-JP" altLang="en-US" sz="2400" b="1" dirty="0">
                <a:solidFill>
                  <a:srgbClr val="FF0000"/>
                </a:solidFill>
                <a:effectLst>
                  <a:outerShdw blurRad="38100" dist="38100" dir="2700000" algn="tl">
                    <a:srgbClr val="000000">
                      <a:alpha val="43137"/>
                    </a:srgbClr>
                  </a:outerShdw>
                </a:effectLst>
              </a:rPr>
              <a:t>～子どもが本人の言葉で意見が出来る場の提供～</a:t>
            </a:r>
            <a:endParaRPr lang="en-US" altLang="ja-JP" sz="2400" b="1" dirty="0">
              <a:solidFill>
                <a:srgbClr val="FF0000"/>
              </a:solidFill>
              <a:effectLst>
                <a:outerShdw blurRad="38100" dist="38100" dir="2700000" algn="tl">
                  <a:srgbClr val="000000">
                    <a:alpha val="43137"/>
                  </a:srgbClr>
                </a:outerShdw>
              </a:effectLst>
            </a:endParaRPr>
          </a:p>
          <a:p>
            <a:pPr marL="0" indent="0">
              <a:buNone/>
            </a:pPr>
            <a:r>
              <a:rPr kumimoji="1" lang="ja-JP" altLang="en-US" b="1" dirty="0">
                <a:effectLst>
                  <a:outerShdw blurRad="38100" dist="38100" dir="2700000" algn="tl">
                    <a:srgbClr val="000000">
                      <a:alpha val="43137"/>
                    </a:srgbClr>
                  </a:outerShdw>
                </a:effectLst>
              </a:rPr>
              <a:t>③子ども主導</a:t>
            </a:r>
            <a:endParaRPr kumimoji="1" lang="en-US" altLang="ja-JP" b="1" dirty="0">
              <a:effectLst>
                <a:outerShdw blurRad="38100" dist="38100" dir="2700000" algn="tl">
                  <a:srgbClr val="000000">
                    <a:alpha val="43137"/>
                  </a:srgbClr>
                </a:outerShdw>
              </a:effectLst>
            </a:endParaRPr>
          </a:p>
          <a:p>
            <a:pPr marL="0" indent="0">
              <a:buNone/>
            </a:pPr>
            <a:r>
              <a:rPr lang="ja-JP" altLang="en-US" sz="2400" b="1" dirty="0">
                <a:solidFill>
                  <a:srgbClr val="FF0000"/>
                </a:solidFill>
                <a:effectLst>
                  <a:outerShdw blurRad="38100" dist="38100" dir="2700000" algn="tl">
                    <a:srgbClr val="000000">
                      <a:alpha val="43137"/>
                    </a:srgbClr>
                  </a:outerShdw>
                </a:effectLst>
              </a:rPr>
              <a:t>～子どもが本人の言葉で意見が出来る場の提供～</a:t>
            </a:r>
            <a:endParaRPr lang="en-US" altLang="ja-JP" sz="2400" b="1" dirty="0">
              <a:solidFill>
                <a:srgbClr val="FF0000"/>
              </a:solidFill>
              <a:effectLst>
                <a:outerShdw blurRad="38100" dist="38100" dir="2700000" algn="tl">
                  <a:srgbClr val="000000">
                    <a:alpha val="43137"/>
                  </a:srgbClr>
                </a:outerShdw>
              </a:effectLst>
            </a:endParaRPr>
          </a:p>
          <a:p>
            <a:pPr marL="0" indent="0">
              <a:buNone/>
            </a:pPr>
            <a:r>
              <a:rPr lang="ja-JP" altLang="en-US" b="1" dirty="0">
                <a:effectLst>
                  <a:outerShdw blurRad="38100" dist="38100" dir="2700000" algn="tl">
                    <a:srgbClr val="000000">
                      <a:alpha val="43137"/>
                    </a:srgbClr>
                  </a:outerShdw>
                </a:effectLst>
              </a:rPr>
              <a:t>④守秘</a:t>
            </a:r>
            <a:endParaRPr lang="en-US" altLang="ja-JP" b="1" dirty="0">
              <a:effectLst>
                <a:outerShdw blurRad="38100" dist="38100" dir="2700000" algn="tl">
                  <a:srgbClr val="000000">
                    <a:alpha val="43137"/>
                  </a:srgbClr>
                </a:outerShdw>
              </a:effectLst>
            </a:endParaRPr>
          </a:p>
          <a:p>
            <a:pPr marL="0" indent="0">
              <a:buNone/>
            </a:pPr>
            <a:r>
              <a:rPr lang="ja-JP" altLang="en-US" sz="2400" b="1" dirty="0">
                <a:solidFill>
                  <a:srgbClr val="FF0000"/>
                </a:solidFill>
                <a:effectLst>
                  <a:outerShdw blurRad="38100" dist="38100" dir="2700000" algn="tl">
                    <a:srgbClr val="000000">
                      <a:alpha val="43137"/>
                    </a:srgbClr>
                  </a:outerShdw>
                </a:effectLst>
              </a:rPr>
              <a:t>～聞いたことを当事者の許可無しに知らせない～</a:t>
            </a:r>
            <a:endParaRPr lang="en-US" altLang="ja-JP" b="1" dirty="0">
              <a:solidFill>
                <a:srgbClr val="FF0000"/>
              </a:solidFill>
              <a:effectLst>
                <a:outerShdw blurRad="38100" dist="38100" dir="2700000" algn="tl">
                  <a:srgbClr val="000000">
                    <a:alpha val="43137"/>
                  </a:srgbClr>
                </a:outerShdw>
              </a:effectLst>
            </a:endParaRPr>
          </a:p>
          <a:p>
            <a:pPr marL="0" indent="0">
              <a:buNone/>
            </a:pPr>
            <a:r>
              <a:rPr kumimoji="1" lang="ja-JP" altLang="en-US" b="1" dirty="0">
                <a:effectLst>
                  <a:outerShdw blurRad="38100" dist="38100" dir="2700000" algn="tl">
                    <a:srgbClr val="000000">
                      <a:alpha val="43137"/>
                    </a:srgbClr>
                  </a:outerShdw>
                </a:effectLst>
              </a:rPr>
              <a:t>⑤平等</a:t>
            </a:r>
            <a:endParaRPr kumimoji="1" lang="en-US" altLang="ja-JP" b="1" dirty="0">
              <a:effectLst>
                <a:outerShdw blurRad="38100" dist="38100" dir="2700000" algn="tl">
                  <a:srgbClr val="000000">
                    <a:alpha val="43137"/>
                  </a:srgbClr>
                </a:outerShdw>
              </a:effectLst>
            </a:endParaRPr>
          </a:p>
          <a:p>
            <a:pPr marL="0" indent="0">
              <a:buNone/>
            </a:pPr>
            <a:r>
              <a:rPr lang="ja-JP" altLang="en-US" sz="2400" b="1" dirty="0">
                <a:solidFill>
                  <a:srgbClr val="FF0000"/>
                </a:solidFill>
                <a:effectLst>
                  <a:outerShdw blurRad="38100" dist="38100" dir="2700000" algn="tl">
                    <a:srgbClr val="000000">
                      <a:alpha val="43137"/>
                    </a:srgbClr>
                  </a:outerShdw>
                </a:effectLst>
              </a:rPr>
              <a:t>～全ての子どもが平等にアドボガシーに接触出来る事～</a:t>
            </a:r>
            <a:endParaRPr kumimoji="1" lang="en-US" altLang="ja-JP" sz="2400" b="1" dirty="0">
              <a:solidFill>
                <a:srgbClr val="FF0000"/>
              </a:solidFill>
              <a:effectLst>
                <a:outerShdw blurRad="38100" dist="38100" dir="2700000" algn="tl">
                  <a:srgbClr val="000000">
                    <a:alpha val="43137"/>
                  </a:srgbClr>
                </a:outerShdw>
              </a:effectLst>
            </a:endParaRPr>
          </a:p>
          <a:p>
            <a:pPr marL="0" indent="0">
              <a:buNone/>
            </a:pPr>
            <a:r>
              <a:rPr kumimoji="1" lang="ja-JP" altLang="en-US" b="1" dirty="0">
                <a:effectLst>
                  <a:outerShdw blurRad="38100" dist="38100" dir="2700000" algn="tl">
                    <a:srgbClr val="000000">
                      <a:alpha val="43137"/>
                    </a:srgbClr>
                  </a:outerShdw>
                </a:effectLst>
              </a:rPr>
              <a:t>⑥子ども参画</a:t>
            </a:r>
            <a:endParaRPr kumimoji="1" lang="en-US" altLang="ja-JP" b="1" dirty="0">
              <a:effectLst>
                <a:outerShdw blurRad="38100" dist="38100" dir="2700000" algn="tl">
                  <a:srgbClr val="000000">
                    <a:alpha val="43137"/>
                  </a:srgbClr>
                </a:outerShdw>
              </a:effectLst>
            </a:endParaRPr>
          </a:p>
          <a:p>
            <a:pPr marL="0" indent="0">
              <a:buNone/>
            </a:pPr>
            <a:r>
              <a:rPr lang="ja-JP" altLang="en-US" sz="2400" b="1" dirty="0">
                <a:solidFill>
                  <a:srgbClr val="FF0000"/>
                </a:solidFill>
                <a:effectLst>
                  <a:outerShdw blurRad="38100" dist="38100" dir="2700000" algn="tl">
                    <a:srgbClr val="000000">
                      <a:alpha val="43137"/>
                    </a:srgbClr>
                  </a:outerShdw>
                </a:effectLst>
              </a:rPr>
              <a:t>～常に子どもの参画を得ながら行われる～</a:t>
            </a:r>
            <a:endParaRPr kumimoji="1" lang="ja-JP" altLang="en-US" sz="2400"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3960557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rgbClr val="4F6228"/>
        </a:solidFill>
        <a:effectLst/>
      </p:bgPr>
    </p:bg>
    <p:spTree>
      <p:nvGrpSpPr>
        <p:cNvPr id="1" name=""/>
        <p:cNvGrpSpPr/>
        <p:nvPr/>
      </p:nvGrpSpPr>
      <p:grpSpPr>
        <a:xfrm>
          <a:off x="0" y="0"/>
          <a:ext cx="0" cy="0"/>
          <a:chOff x="0" y="0"/>
          <a:chExt cx="0" cy="0"/>
        </a:xfrm>
      </p:grpSpPr>
      <p:sp>
        <p:nvSpPr>
          <p:cNvPr id="2" name="タイトル 1"/>
          <p:cNvSpPr>
            <a:spLocks noGrp="1"/>
          </p:cNvSpPr>
          <p:nvPr>
            <p:ph type="title"/>
          </p:nvPr>
        </p:nvSpPr>
        <p:spPr>
          <a:xfrm>
            <a:off x="594172" y="180231"/>
            <a:ext cx="9348534" cy="885542"/>
          </a:xfrm>
        </p:spPr>
        <p:txBody>
          <a:bodyPr>
            <a:noAutofit/>
          </a:bodyPr>
          <a:lstStyle/>
          <a:p>
            <a:r>
              <a:rPr lang="ja-JP" altLang="en-US" sz="5400" dirty="0">
                <a:solidFill>
                  <a:schemeClr val="bg1"/>
                </a:solidFill>
              </a:rPr>
              <a:t>目的</a:t>
            </a:r>
            <a:endParaRPr kumimoji="1" lang="ja-JP" altLang="en-US" sz="5400" dirty="0">
              <a:solidFill>
                <a:schemeClr val="bg1"/>
              </a:solidFill>
            </a:endParaRPr>
          </a:p>
        </p:txBody>
      </p:sp>
      <p:sp>
        <p:nvSpPr>
          <p:cNvPr id="3" name="コンテンツ プレースホルダー 2"/>
          <p:cNvSpPr>
            <a:spLocks noGrp="1"/>
          </p:cNvSpPr>
          <p:nvPr>
            <p:ph idx="1"/>
          </p:nvPr>
        </p:nvSpPr>
        <p:spPr>
          <a:xfrm>
            <a:off x="566092" y="1764407"/>
            <a:ext cx="9721080" cy="5989296"/>
          </a:xfrm>
        </p:spPr>
        <p:txBody>
          <a:bodyPr>
            <a:normAutofit/>
          </a:bodyPr>
          <a:lstStyle/>
          <a:p>
            <a:pPr marL="0" indent="0" algn="just">
              <a:buNone/>
            </a:pPr>
            <a:r>
              <a:rPr lang="ja-JP" altLang="ja-JP" sz="2800" b="1" kern="100" dirty="0">
                <a:solidFill>
                  <a:schemeClr val="bg1"/>
                </a:solidFill>
                <a:effectLst/>
                <a:latin typeface="+mn-ea"/>
                <a:cs typeface="Times New Roman" panose="02020603050405020304" pitchFamily="18" charset="0"/>
              </a:rPr>
              <a:t>こどもの視点に立</a:t>
            </a:r>
            <a:r>
              <a:rPr lang="ja-JP" altLang="en-US" sz="2800" b="1" kern="100" dirty="0">
                <a:solidFill>
                  <a:schemeClr val="bg1"/>
                </a:solidFill>
                <a:effectLst/>
                <a:latin typeface="+mn-ea"/>
                <a:cs typeface="Times New Roman" panose="02020603050405020304" pitchFamily="18" charset="0"/>
              </a:rPr>
              <a:t>ち子どもを主人公とした</a:t>
            </a:r>
            <a:r>
              <a:rPr lang="ja-JP" altLang="ja-JP" sz="2800" b="1" kern="100" dirty="0">
                <a:solidFill>
                  <a:schemeClr val="bg1"/>
                </a:solidFill>
                <a:effectLst/>
                <a:latin typeface="+mn-ea"/>
                <a:cs typeface="Times New Roman" panose="02020603050405020304" pitchFamily="18" charset="0"/>
              </a:rPr>
              <a:t>政策提案により、</a:t>
            </a:r>
            <a:r>
              <a:rPr lang="en-US" altLang="ja-JP" sz="2800" b="1" kern="100" dirty="0">
                <a:solidFill>
                  <a:schemeClr val="bg1"/>
                </a:solidFill>
                <a:effectLst/>
                <a:latin typeface="+mn-ea"/>
                <a:cs typeface="Times New Roman" panose="02020603050405020304" pitchFamily="18" charset="0"/>
              </a:rPr>
              <a:t> </a:t>
            </a:r>
            <a:r>
              <a:rPr lang="ja-JP" altLang="en-US" sz="2800" b="1" kern="100" dirty="0">
                <a:solidFill>
                  <a:schemeClr val="bg1"/>
                </a:solidFill>
                <a:latin typeface="+mn-ea"/>
                <a:cs typeface="Times New Roman" panose="02020603050405020304" pitchFamily="18" charset="0"/>
              </a:rPr>
              <a:t>子どもを取り巻く危機事象に一元的に対応すると共に子どもアドボガシーを通して子どもの権利と子どもの未来を保障する。</a:t>
            </a:r>
            <a:endParaRPr lang="en-US" altLang="ja-JP" sz="2800" b="1" kern="100" dirty="0">
              <a:solidFill>
                <a:schemeClr val="bg1"/>
              </a:solidFill>
              <a:effectLst/>
              <a:latin typeface="+mn-ea"/>
              <a:cs typeface="Times New Roman" panose="02020603050405020304" pitchFamily="18" charset="0"/>
            </a:endParaRPr>
          </a:p>
          <a:p>
            <a:pPr marL="0" indent="0" algn="just">
              <a:buNone/>
            </a:pPr>
            <a:endParaRPr lang="en-US" altLang="ja-JP" sz="2800" b="1" kern="100" dirty="0">
              <a:solidFill>
                <a:schemeClr val="bg1"/>
              </a:solidFill>
              <a:effectLst/>
              <a:latin typeface="+mn-ea"/>
              <a:cs typeface="Times New Roman" panose="02020603050405020304" pitchFamily="18" charset="0"/>
            </a:endParaRPr>
          </a:p>
          <a:p>
            <a:pPr marL="0" indent="0" algn="just">
              <a:buNone/>
            </a:pPr>
            <a:r>
              <a:rPr lang="ja-JP" altLang="ja-JP" sz="2800" b="1" kern="100" dirty="0">
                <a:solidFill>
                  <a:schemeClr val="bg1"/>
                </a:solidFill>
                <a:effectLst/>
                <a:latin typeface="+mn-ea"/>
                <a:cs typeface="Times New Roman" panose="02020603050405020304" pitchFamily="18" charset="0"/>
              </a:rPr>
              <a:t>〈前提条件の整理〉</a:t>
            </a:r>
          </a:p>
          <a:p>
            <a:pPr marL="0" indent="0" algn="just">
              <a:buNone/>
            </a:pPr>
            <a:r>
              <a:rPr lang="ja-JP" altLang="en-US" sz="2800" b="1" kern="100" dirty="0">
                <a:solidFill>
                  <a:schemeClr val="bg1"/>
                </a:solidFill>
                <a:latin typeface="+mn-ea"/>
                <a:cs typeface="Times New Roman" panose="02020603050405020304" pitchFamily="18" charset="0"/>
              </a:rPr>
              <a:t>児童福祉法の改正により</a:t>
            </a:r>
            <a:r>
              <a:rPr lang="ja-JP" altLang="en-US" sz="2800" b="1" kern="100" dirty="0">
                <a:solidFill>
                  <a:srgbClr val="FFFF00"/>
                </a:solidFill>
                <a:latin typeface="+mn-ea"/>
                <a:cs typeface="Times New Roman" panose="02020603050405020304" pitchFamily="18" charset="0"/>
              </a:rPr>
              <a:t>母子保健</a:t>
            </a:r>
            <a:r>
              <a:rPr lang="ja-JP" altLang="en-US" sz="2800" b="1" kern="100" dirty="0">
                <a:solidFill>
                  <a:schemeClr val="bg1"/>
                </a:solidFill>
                <a:latin typeface="+mn-ea"/>
                <a:cs typeface="Times New Roman" panose="02020603050405020304" pitchFamily="18" charset="0"/>
              </a:rPr>
              <a:t>と</a:t>
            </a:r>
            <a:r>
              <a:rPr lang="ja-JP" altLang="en-US" sz="2800" b="1" kern="100" dirty="0">
                <a:solidFill>
                  <a:srgbClr val="FFFF00"/>
                </a:solidFill>
                <a:latin typeface="+mn-ea"/>
                <a:cs typeface="Times New Roman" panose="02020603050405020304" pitchFamily="18" charset="0"/>
              </a:rPr>
              <a:t>児童福祉</a:t>
            </a:r>
            <a:r>
              <a:rPr lang="ja-JP" altLang="en-US" sz="2800" b="1" kern="100" dirty="0">
                <a:solidFill>
                  <a:schemeClr val="bg1"/>
                </a:solidFill>
                <a:latin typeface="+mn-ea"/>
                <a:cs typeface="Times New Roman" panose="02020603050405020304" pitchFamily="18" charset="0"/>
              </a:rPr>
              <a:t>の一元的な取り組みが地方自治体において始まろうとしている。令和６年４月から</a:t>
            </a:r>
            <a:r>
              <a:rPr lang="ja-JP" altLang="en-US" sz="2800" b="1" kern="100" dirty="0">
                <a:solidFill>
                  <a:srgbClr val="FFFF00"/>
                </a:solidFill>
                <a:latin typeface="+mn-ea"/>
                <a:cs typeface="Times New Roman" panose="02020603050405020304" pitchFamily="18" charset="0"/>
              </a:rPr>
              <a:t>「こども家庭センター」</a:t>
            </a:r>
            <a:r>
              <a:rPr lang="ja-JP" altLang="en-US" sz="2800" b="1" kern="100" dirty="0">
                <a:solidFill>
                  <a:schemeClr val="bg1"/>
                </a:solidFill>
                <a:latin typeface="+mn-ea"/>
                <a:cs typeface="Times New Roman" panose="02020603050405020304" pitchFamily="18" charset="0"/>
              </a:rPr>
              <a:t>の設置が努力義務化される事に当たり先ずは現実的な組織体制の構築を整え、子どもアドボガシーを各地方自治体の共通の実施項目とする。</a:t>
            </a:r>
            <a:endParaRPr lang="ja-JP" altLang="ja-JP" sz="2800" b="1" kern="100" dirty="0">
              <a:solidFill>
                <a:schemeClr val="bg1"/>
              </a:solidFill>
              <a:effectLst/>
              <a:latin typeface="+mn-ea"/>
              <a:cs typeface="Times New Roman" panose="02020603050405020304" pitchFamily="18" charset="0"/>
            </a:endParaRPr>
          </a:p>
        </p:txBody>
      </p:sp>
      <p:pic>
        <p:nvPicPr>
          <p:cNvPr id="4" name="図 3"/>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a:off x="3410408" y="623002"/>
            <a:ext cx="4032448" cy="1008112"/>
          </a:xfrm>
          <a:prstGeom prst="rect">
            <a:avLst/>
          </a:prstGeom>
        </p:spPr>
      </p:pic>
    </p:spTree>
    <p:extLst>
      <p:ext uri="{BB962C8B-B14F-4D97-AF65-F5344CB8AC3E}">
        <p14:creationId xmlns:p14="http://schemas.microsoft.com/office/powerpoint/2010/main" val="4549321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1419604" y="1404367"/>
            <a:ext cx="8319584" cy="55507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図 3"/>
          <p:cNvPicPr>
            <a:picLocks noChangeAspect="1"/>
          </p:cNvPicPr>
          <p:nvPr/>
        </p:nvPicPr>
        <p:blipFill>
          <a:blip r:embed="rId3">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522164" y="-356617"/>
            <a:ext cx="7620000" cy="1905000"/>
          </a:xfrm>
          <a:prstGeom prst="rect">
            <a:avLst/>
          </a:prstGeom>
        </p:spPr>
      </p:pic>
      <p:sp>
        <p:nvSpPr>
          <p:cNvPr id="2" name="タイトル 1"/>
          <p:cNvSpPr>
            <a:spLocks noGrp="1"/>
          </p:cNvSpPr>
          <p:nvPr>
            <p:ph type="title"/>
          </p:nvPr>
        </p:nvSpPr>
        <p:spPr>
          <a:xfrm>
            <a:off x="822702" y="-107801"/>
            <a:ext cx="9348534" cy="885542"/>
          </a:xfrm>
        </p:spPr>
        <p:txBody>
          <a:bodyPr>
            <a:normAutofit/>
          </a:bodyPr>
          <a:lstStyle/>
          <a:p>
            <a:pPr algn="l"/>
            <a:r>
              <a:rPr kumimoji="1" lang="ja-JP" altLang="en-US" sz="3200" dirty="0"/>
              <a:t>具体的な調査内容と、研究の必要性・方法</a:t>
            </a:r>
          </a:p>
        </p:txBody>
      </p:sp>
      <p:sp>
        <p:nvSpPr>
          <p:cNvPr id="3" name="コンテンツ プレースホルダー 2"/>
          <p:cNvSpPr>
            <a:spLocks noGrp="1"/>
          </p:cNvSpPr>
          <p:nvPr>
            <p:ph idx="1"/>
          </p:nvPr>
        </p:nvSpPr>
        <p:spPr>
          <a:xfrm>
            <a:off x="756296" y="1548383"/>
            <a:ext cx="9937104" cy="5629256"/>
          </a:xfrm>
        </p:spPr>
        <p:txBody>
          <a:bodyPr>
            <a:normAutofit/>
          </a:bodyPr>
          <a:lstStyle/>
          <a:p>
            <a:pPr algn="just"/>
            <a:r>
              <a:rPr lang="ja-JP" altLang="en-US" sz="3200" kern="100" dirty="0">
                <a:solidFill>
                  <a:srgbClr val="4F6228"/>
                </a:solidFill>
                <a:effectLst/>
                <a:latin typeface="+mn-ea"/>
                <a:cs typeface="Times New Roman" panose="02020603050405020304" pitchFamily="18" charset="0"/>
              </a:rPr>
              <a:t>子どもアドボガシーを実施している</a:t>
            </a:r>
            <a:r>
              <a:rPr lang="ja-JP" altLang="ja-JP" sz="3200" kern="100" dirty="0">
                <a:solidFill>
                  <a:srgbClr val="4F6228"/>
                </a:solidFill>
                <a:effectLst/>
                <a:latin typeface="+mn-ea"/>
                <a:cs typeface="Times New Roman" panose="02020603050405020304" pitchFamily="18" charset="0"/>
              </a:rPr>
              <a:t>市町村</a:t>
            </a:r>
            <a:r>
              <a:rPr lang="ja-JP" altLang="en-US" sz="3200" kern="100" dirty="0">
                <a:solidFill>
                  <a:srgbClr val="4F6228"/>
                </a:solidFill>
                <a:effectLst/>
                <a:latin typeface="+mn-ea"/>
                <a:cs typeface="Times New Roman" panose="02020603050405020304" pitchFamily="18" charset="0"/>
              </a:rPr>
              <a:t>の</a:t>
            </a:r>
            <a:r>
              <a:rPr lang="ja-JP" altLang="ja-JP" sz="3200" kern="100" dirty="0">
                <a:solidFill>
                  <a:srgbClr val="4F6228"/>
                </a:solidFill>
                <a:effectLst/>
                <a:latin typeface="+mn-ea"/>
                <a:cs typeface="Times New Roman" panose="02020603050405020304" pitchFamily="18" charset="0"/>
              </a:rPr>
              <a:t>訪問</a:t>
            </a:r>
            <a:r>
              <a:rPr lang="ja-JP" altLang="en-US" sz="3200" kern="100" dirty="0">
                <a:solidFill>
                  <a:srgbClr val="4F6228"/>
                </a:solidFill>
                <a:effectLst/>
                <a:latin typeface="+mn-ea"/>
                <a:cs typeface="Times New Roman" panose="02020603050405020304" pitchFamily="18" charset="0"/>
              </a:rPr>
              <a:t>視察</a:t>
            </a:r>
            <a:endParaRPr lang="ja-JP" altLang="ja-JP" sz="3200" kern="100" dirty="0">
              <a:solidFill>
                <a:srgbClr val="4F6228"/>
              </a:solidFill>
              <a:effectLst/>
              <a:latin typeface="+mn-ea"/>
              <a:cs typeface="Times New Roman" panose="02020603050405020304" pitchFamily="18" charset="0"/>
            </a:endParaRPr>
          </a:p>
          <a:p>
            <a:pPr algn="just"/>
            <a:r>
              <a:rPr lang="ja-JP" altLang="en-US" sz="3200" kern="100" dirty="0">
                <a:solidFill>
                  <a:srgbClr val="4F6228"/>
                </a:solidFill>
                <a:latin typeface="+mn-ea"/>
                <a:cs typeface="Times New Roman" panose="02020603050405020304" pitchFamily="18" charset="0"/>
              </a:rPr>
              <a:t>民間アドボガシー団体の実態調査及び</a:t>
            </a:r>
            <a:r>
              <a:rPr lang="ja-JP" altLang="en-US" sz="3200" kern="100" dirty="0">
                <a:solidFill>
                  <a:srgbClr val="4F6228"/>
                </a:solidFill>
                <a:effectLst/>
                <a:latin typeface="+mn-ea"/>
                <a:cs typeface="Times New Roman" panose="02020603050405020304" pitchFamily="18" charset="0"/>
              </a:rPr>
              <a:t>ヒアリング</a:t>
            </a:r>
            <a:endParaRPr lang="ja-JP" altLang="ja-JP" sz="3200" kern="100" dirty="0">
              <a:solidFill>
                <a:srgbClr val="4F6228"/>
              </a:solidFill>
              <a:effectLst/>
              <a:latin typeface="+mn-ea"/>
              <a:cs typeface="Times New Roman" panose="02020603050405020304" pitchFamily="18" charset="0"/>
            </a:endParaRPr>
          </a:p>
          <a:p>
            <a:r>
              <a:rPr lang="ja-JP" altLang="en-US" sz="3200" dirty="0">
                <a:solidFill>
                  <a:srgbClr val="4F6228"/>
                </a:solidFill>
                <a:latin typeface="+mn-ea"/>
                <a:cs typeface="Times New Roman" panose="02020603050405020304" pitchFamily="18" charset="0"/>
              </a:rPr>
              <a:t>児童養護施設等で暮らす子供たちに対しアンケート</a:t>
            </a:r>
            <a:endParaRPr lang="en-US" altLang="ja-JP" sz="3200" dirty="0">
              <a:solidFill>
                <a:srgbClr val="4F6228"/>
              </a:solidFill>
              <a:latin typeface="+mn-ea"/>
              <a:cs typeface="Times New Roman" panose="02020603050405020304" pitchFamily="18" charset="0"/>
            </a:endParaRPr>
          </a:p>
          <a:p>
            <a:pPr marL="0" indent="0">
              <a:buNone/>
            </a:pPr>
            <a:r>
              <a:rPr lang="ja-JP" altLang="en-US" sz="3200" dirty="0">
                <a:solidFill>
                  <a:srgbClr val="4F6228"/>
                </a:solidFill>
                <a:effectLst/>
                <a:latin typeface="+mn-ea"/>
                <a:cs typeface="Times New Roman" panose="02020603050405020304" pitchFamily="18" charset="0"/>
              </a:rPr>
              <a:t>　 </a:t>
            </a:r>
            <a:r>
              <a:rPr lang="ja-JP" altLang="en-US" sz="3200" dirty="0">
                <a:solidFill>
                  <a:srgbClr val="4F6228"/>
                </a:solidFill>
                <a:latin typeface="+mn-ea"/>
                <a:cs typeface="Times New Roman" panose="02020603050405020304" pitchFamily="18" charset="0"/>
              </a:rPr>
              <a:t>を実施し実態把握</a:t>
            </a:r>
            <a:endParaRPr lang="en-US" altLang="ja-JP" sz="3200" dirty="0">
              <a:solidFill>
                <a:srgbClr val="4F6228"/>
              </a:solidFill>
              <a:latin typeface="+mn-ea"/>
              <a:cs typeface="Times New Roman" panose="02020603050405020304" pitchFamily="18" charset="0"/>
            </a:endParaRPr>
          </a:p>
          <a:p>
            <a:r>
              <a:rPr lang="ja-JP" altLang="en-US" sz="3200" dirty="0">
                <a:solidFill>
                  <a:srgbClr val="4F6228"/>
                </a:solidFill>
                <a:effectLst/>
                <a:latin typeface="+mn-ea"/>
                <a:cs typeface="Times New Roman" panose="02020603050405020304" pitchFamily="18" charset="0"/>
              </a:rPr>
              <a:t>児童相談所職員からのヒアリング</a:t>
            </a:r>
            <a:endParaRPr lang="en-US" altLang="ja-JP" sz="3200" dirty="0">
              <a:solidFill>
                <a:srgbClr val="4F6228"/>
              </a:solidFill>
              <a:effectLst/>
              <a:latin typeface="+mn-ea"/>
              <a:cs typeface="Times New Roman" panose="02020603050405020304" pitchFamily="18" charset="0"/>
            </a:endParaRPr>
          </a:p>
          <a:p>
            <a:r>
              <a:rPr lang="ja-JP" altLang="en-US" sz="3200" dirty="0">
                <a:solidFill>
                  <a:srgbClr val="4F6228"/>
                </a:solidFill>
                <a:latin typeface="+mn-ea"/>
                <a:cs typeface="Times New Roman" panose="02020603050405020304" pitchFamily="18" charset="0"/>
              </a:rPr>
              <a:t>学校園・幼児教育機関からのヒアリング</a:t>
            </a:r>
            <a:endParaRPr lang="en-US" altLang="ja-JP" sz="3200" dirty="0">
              <a:solidFill>
                <a:srgbClr val="4F6228"/>
              </a:solidFill>
              <a:effectLst/>
              <a:latin typeface="+mn-ea"/>
              <a:cs typeface="Times New Roman" panose="02020603050405020304" pitchFamily="18" charset="0"/>
            </a:endParaRPr>
          </a:p>
          <a:p>
            <a:r>
              <a:rPr lang="ja-JP" altLang="en-US" sz="3200" dirty="0">
                <a:solidFill>
                  <a:srgbClr val="4F6228"/>
                </a:solidFill>
                <a:latin typeface="+mn-ea"/>
                <a:cs typeface="Times New Roman" panose="02020603050405020304" pitchFamily="18" charset="0"/>
              </a:rPr>
              <a:t>勉強会・セミナー・シンポジウム参加・交流</a:t>
            </a:r>
            <a:endParaRPr lang="en-US" altLang="ja-JP" sz="3200" dirty="0">
              <a:solidFill>
                <a:srgbClr val="4F6228"/>
              </a:solidFill>
              <a:latin typeface="+mn-ea"/>
              <a:cs typeface="Times New Roman" panose="02020603050405020304" pitchFamily="18" charset="0"/>
            </a:endParaRPr>
          </a:p>
          <a:p>
            <a:r>
              <a:rPr lang="ja-JP" altLang="en-US" sz="3200" dirty="0">
                <a:solidFill>
                  <a:srgbClr val="4F6228"/>
                </a:solidFill>
                <a:latin typeface="+mn-ea"/>
                <a:cs typeface="Times New Roman" panose="02020603050405020304" pitchFamily="18" charset="0"/>
              </a:rPr>
              <a:t>こども家庭センター設置に向けての現状調査</a:t>
            </a:r>
            <a:endParaRPr lang="en-US" altLang="ja-JP" sz="3200" dirty="0">
              <a:solidFill>
                <a:srgbClr val="4F6228"/>
              </a:solidFill>
              <a:latin typeface="+mn-ea"/>
              <a:cs typeface="Times New Roman" panose="02020603050405020304" pitchFamily="18" charset="0"/>
            </a:endParaRPr>
          </a:p>
          <a:p>
            <a:r>
              <a:rPr lang="ja-JP" altLang="en-US" sz="3200" dirty="0">
                <a:solidFill>
                  <a:srgbClr val="4F6228"/>
                </a:solidFill>
                <a:latin typeface="+mn-ea"/>
                <a:cs typeface="Times New Roman" panose="02020603050405020304" pitchFamily="18" charset="0"/>
              </a:rPr>
              <a:t>各地方自治体のアドボガシーに対する意識調査</a:t>
            </a:r>
            <a:endParaRPr lang="en-US" altLang="ja-JP" sz="3200" dirty="0">
              <a:solidFill>
                <a:srgbClr val="4F6228"/>
              </a:solidFill>
              <a:latin typeface="+mn-ea"/>
              <a:cs typeface="Times New Roman" panose="02020603050405020304" pitchFamily="18" charset="0"/>
            </a:endParaRPr>
          </a:p>
        </p:txBody>
      </p:sp>
    </p:spTree>
    <p:extLst>
      <p:ext uri="{BB962C8B-B14F-4D97-AF65-F5344CB8AC3E}">
        <p14:creationId xmlns:p14="http://schemas.microsoft.com/office/powerpoint/2010/main" val="1523890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C812DA9-3E04-B113-56C7-56F351C127FD}"/>
              </a:ext>
            </a:extLst>
          </p:cNvPr>
          <p:cNvSpPr>
            <a:spLocks noGrp="1"/>
          </p:cNvSpPr>
          <p:nvPr>
            <p:ph type="title"/>
          </p:nvPr>
        </p:nvSpPr>
        <p:spPr>
          <a:xfrm>
            <a:off x="522164" y="3492599"/>
            <a:ext cx="10387260" cy="885542"/>
          </a:xfrm>
        </p:spPr>
        <p:txBody>
          <a:bodyPr>
            <a:noAutofit/>
          </a:bodyPr>
          <a:lstStyle/>
          <a:p>
            <a:r>
              <a:rPr lang="ja-JP" altLang="en-US" sz="4000" b="1" kern="100" dirty="0">
                <a:solidFill>
                  <a:schemeClr val="accent3"/>
                </a:solidFill>
                <a:latin typeface="+mj-ea"/>
                <a:cs typeface="Times New Roman" panose="02020603050405020304" pitchFamily="18" charset="0"/>
              </a:rPr>
              <a:t>～</a:t>
            </a:r>
            <a:r>
              <a:rPr lang="ja-JP" altLang="ja-JP" sz="4000" b="1" kern="100" dirty="0">
                <a:solidFill>
                  <a:schemeClr val="accent3"/>
                </a:solidFill>
                <a:effectLst/>
                <a:latin typeface="+mj-ea"/>
                <a:cs typeface="Times New Roman" panose="02020603050405020304" pitchFamily="18" charset="0"/>
              </a:rPr>
              <a:t>現在の子どもを取り巻く現状</a:t>
            </a:r>
            <a:r>
              <a:rPr lang="ja-JP" altLang="en-US" sz="4000" b="1" kern="100" dirty="0">
                <a:solidFill>
                  <a:schemeClr val="accent3"/>
                </a:solidFill>
                <a:effectLst/>
                <a:latin typeface="+mj-ea"/>
                <a:cs typeface="Times New Roman" panose="02020603050405020304" pitchFamily="18" charset="0"/>
              </a:rPr>
              <a:t>～</a:t>
            </a:r>
            <a:br>
              <a:rPr lang="en-US" altLang="ja-JP" sz="4000" b="1" kern="100" dirty="0">
                <a:solidFill>
                  <a:schemeClr val="accent3"/>
                </a:solidFill>
                <a:effectLst/>
                <a:latin typeface="+mj-ea"/>
                <a:cs typeface="Times New Roman" panose="02020603050405020304" pitchFamily="18" charset="0"/>
              </a:rPr>
            </a:br>
            <a:br>
              <a:rPr lang="ja-JP" altLang="ja-JP" sz="2800" b="1" kern="100" dirty="0">
                <a:solidFill>
                  <a:schemeClr val="accent3"/>
                </a:solidFill>
                <a:effectLst/>
                <a:latin typeface="+mj-ea"/>
                <a:cs typeface="Times New Roman" panose="02020603050405020304" pitchFamily="18" charset="0"/>
              </a:rPr>
            </a:br>
            <a:r>
              <a:rPr lang="ja-JP" altLang="ja-JP" sz="2000" b="1" kern="100" dirty="0">
                <a:solidFill>
                  <a:srgbClr val="FF0000"/>
                </a:solidFill>
                <a:effectLst/>
                <a:latin typeface="+mj-ea"/>
                <a:cs typeface="Times New Roman" panose="02020603050405020304" pitchFamily="18" charset="0"/>
              </a:rPr>
              <a:t>精神疾患・障害・いじめ・不登校・虐待・貧困・夫婦間不和・教育格差・予期せぬ妊娠</a:t>
            </a:r>
            <a:br>
              <a:rPr lang="en-US" altLang="ja-JP" sz="2000" b="1" kern="100" dirty="0">
                <a:solidFill>
                  <a:srgbClr val="FF0000"/>
                </a:solidFill>
                <a:effectLst/>
                <a:latin typeface="+mj-ea"/>
                <a:cs typeface="Times New Roman" panose="02020603050405020304" pitchFamily="18" charset="0"/>
              </a:rPr>
            </a:br>
            <a:r>
              <a:rPr lang="ja-JP" altLang="en-US" sz="2000" b="1" kern="100" dirty="0">
                <a:solidFill>
                  <a:srgbClr val="FF0000"/>
                </a:solidFill>
                <a:effectLst/>
                <a:latin typeface="+mj-ea"/>
                <a:cs typeface="Times New Roman" panose="02020603050405020304" pitchFamily="18" charset="0"/>
              </a:rPr>
              <a:t>望まない出産・</a:t>
            </a:r>
            <a:r>
              <a:rPr lang="ja-JP" altLang="ja-JP" sz="2000" b="1" kern="100" dirty="0">
                <a:solidFill>
                  <a:srgbClr val="FF0000"/>
                </a:solidFill>
                <a:effectLst/>
                <a:latin typeface="+mj-ea"/>
                <a:cs typeface="Times New Roman" panose="02020603050405020304" pitchFamily="18" charset="0"/>
              </a:rPr>
              <a:t>保育の格差・非行・健康格差・離婚・ヤングケアラー等</a:t>
            </a:r>
            <a:br>
              <a:rPr lang="ja-JP" altLang="ja-JP" sz="2000" b="1" kern="100" dirty="0">
                <a:solidFill>
                  <a:srgbClr val="FF0000"/>
                </a:solidFill>
                <a:effectLst/>
                <a:latin typeface="+mj-ea"/>
                <a:cs typeface="Times New Roman" panose="02020603050405020304" pitchFamily="18" charset="0"/>
              </a:rPr>
            </a:br>
            <a:br>
              <a:rPr lang="ja-JP" altLang="ja-JP" sz="2000" b="1" kern="100" dirty="0">
                <a:effectLst/>
                <a:latin typeface="+mj-ea"/>
                <a:cs typeface="Times New Roman" panose="02020603050405020304" pitchFamily="18" charset="0"/>
              </a:rPr>
            </a:br>
            <a:r>
              <a:rPr lang="en-US" altLang="ja-JP" sz="2000" b="1" kern="100" dirty="0">
                <a:effectLst/>
                <a:latin typeface="+mj-ea"/>
                <a:cs typeface="Times New Roman" panose="02020603050405020304" pitchFamily="18" charset="0"/>
              </a:rPr>
              <a:t> </a:t>
            </a:r>
            <a:r>
              <a:rPr lang="ja-JP" altLang="ja-JP" sz="2000" b="1" kern="100" dirty="0">
                <a:effectLst/>
                <a:latin typeface="+mj-ea"/>
                <a:cs typeface="Times New Roman" panose="02020603050405020304" pitchFamily="18" charset="0"/>
              </a:rPr>
              <a:t>◆児童生徒自殺者数　</a:t>
            </a:r>
            <a:r>
              <a:rPr lang="ja-JP" altLang="ja-JP" sz="2000" b="1" kern="100" dirty="0">
                <a:solidFill>
                  <a:srgbClr val="FF0000"/>
                </a:solidFill>
                <a:effectLst/>
                <a:latin typeface="+mj-ea"/>
                <a:cs typeface="Times New Roman" panose="02020603050405020304" pitchFamily="18" charset="0"/>
              </a:rPr>
              <a:t>４９９人</a:t>
            </a:r>
            <a:br>
              <a:rPr lang="ja-JP" altLang="ja-JP" sz="2000" b="1" kern="100" dirty="0">
                <a:effectLst/>
                <a:latin typeface="+mj-ea"/>
                <a:cs typeface="Times New Roman" panose="02020603050405020304" pitchFamily="18" charset="0"/>
              </a:rPr>
            </a:br>
            <a:r>
              <a:rPr lang="ja-JP" altLang="ja-JP" sz="2000" b="1" kern="100" dirty="0">
                <a:effectLst/>
                <a:latin typeface="+mj-ea"/>
                <a:cs typeface="Times New Roman" panose="02020603050405020304" pitchFamily="18" charset="0"/>
              </a:rPr>
              <a:t>（厚生労働省「警察庁自殺統計データ」２０２０年度版）</a:t>
            </a:r>
            <a:br>
              <a:rPr lang="ja-JP" altLang="ja-JP" sz="2000" b="1" kern="100" dirty="0">
                <a:effectLst/>
                <a:latin typeface="+mj-ea"/>
                <a:cs typeface="Times New Roman" panose="02020603050405020304" pitchFamily="18" charset="0"/>
              </a:rPr>
            </a:br>
            <a:r>
              <a:rPr lang="en-US" altLang="ja-JP" sz="2000" b="1" kern="100" dirty="0">
                <a:effectLst/>
                <a:latin typeface="+mj-ea"/>
                <a:cs typeface="Times New Roman" panose="02020603050405020304" pitchFamily="18" charset="0"/>
              </a:rPr>
              <a:t> </a:t>
            </a:r>
            <a:br>
              <a:rPr lang="ja-JP" altLang="ja-JP" sz="2000" b="1" kern="100" dirty="0">
                <a:effectLst/>
                <a:latin typeface="+mj-ea"/>
                <a:cs typeface="Times New Roman" panose="02020603050405020304" pitchFamily="18" charset="0"/>
              </a:rPr>
            </a:br>
            <a:r>
              <a:rPr lang="ja-JP" altLang="ja-JP" sz="2000" b="1" kern="100" dirty="0">
                <a:effectLst/>
                <a:latin typeface="+mj-ea"/>
                <a:cs typeface="Times New Roman" panose="02020603050405020304" pitchFamily="18" charset="0"/>
              </a:rPr>
              <a:t>◆児童虐待死亡した児童　</a:t>
            </a:r>
            <a:r>
              <a:rPr lang="ja-JP" altLang="ja-JP" sz="2000" b="1" kern="100" dirty="0">
                <a:solidFill>
                  <a:srgbClr val="FF0000"/>
                </a:solidFill>
                <a:effectLst/>
                <a:latin typeface="+mj-ea"/>
                <a:cs typeface="Times New Roman" panose="02020603050405020304" pitchFamily="18" charset="0"/>
              </a:rPr>
              <a:t>６１人</a:t>
            </a:r>
            <a:br>
              <a:rPr lang="ja-JP" altLang="ja-JP" sz="2000" b="1" kern="100" dirty="0">
                <a:effectLst/>
                <a:latin typeface="+mj-ea"/>
                <a:cs typeface="Times New Roman" panose="02020603050405020304" pitchFamily="18" charset="0"/>
              </a:rPr>
            </a:br>
            <a:r>
              <a:rPr lang="ja-JP" altLang="ja-JP" sz="2000" b="1" kern="100" dirty="0">
                <a:effectLst/>
                <a:latin typeface="+mj-ea"/>
                <a:cs typeface="Times New Roman" panose="02020603050405020304" pitchFamily="18" charset="0"/>
              </a:rPr>
              <a:t>（厚生労働省「福祉行政報告２０２０」</a:t>
            </a:r>
            <a:br>
              <a:rPr lang="ja-JP" altLang="ja-JP" sz="2000" b="1" kern="100" dirty="0">
                <a:effectLst/>
                <a:latin typeface="+mj-ea"/>
                <a:cs typeface="Times New Roman" panose="02020603050405020304" pitchFamily="18" charset="0"/>
              </a:rPr>
            </a:br>
            <a:r>
              <a:rPr lang="en-US" altLang="ja-JP" sz="2000" b="1" kern="100" dirty="0">
                <a:effectLst/>
                <a:latin typeface="+mj-ea"/>
                <a:cs typeface="Times New Roman" panose="02020603050405020304" pitchFamily="18" charset="0"/>
              </a:rPr>
              <a:t> </a:t>
            </a:r>
            <a:br>
              <a:rPr lang="ja-JP" altLang="ja-JP" sz="2000" b="1" kern="100" dirty="0">
                <a:effectLst/>
                <a:latin typeface="+mj-ea"/>
                <a:cs typeface="Times New Roman" panose="02020603050405020304" pitchFamily="18" charset="0"/>
              </a:rPr>
            </a:br>
            <a:r>
              <a:rPr lang="ja-JP" altLang="ja-JP" sz="2000" b="1" kern="100" dirty="0">
                <a:effectLst/>
                <a:latin typeface="+mj-ea"/>
                <a:cs typeface="Times New Roman" panose="02020603050405020304" pitchFamily="18" charset="0"/>
              </a:rPr>
              <a:t>◆児童相談所の虐待相談対応相談数　</a:t>
            </a:r>
            <a:r>
              <a:rPr lang="ja-JP" altLang="ja-JP" sz="2000" b="1" kern="100" dirty="0">
                <a:solidFill>
                  <a:srgbClr val="FF0000"/>
                </a:solidFill>
                <a:effectLst/>
                <a:latin typeface="+mj-ea"/>
                <a:cs typeface="Times New Roman" panose="02020603050405020304" pitchFamily="18" charset="0"/>
              </a:rPr>
              <a:t>約１９．４万件</a:t>
            </a:r>
            <a:br>
              <a:rPr lang="ja-JP" altLang="ja-JP" sz="2000" b="1" kern="100" dirty="0">
                <a:effectLst/>
                <a:latin typeface="+mj-ea"/>
                <a:cs typeface="Times New Roman" panose="02020603050405020304" pitchFamily="18" charset="0"/>
              </a:rPr>
            </a:br>
            <a:r>
              <a:rPr lang="ja-JP" altLang="ja-JP" sz="2000" b="1" kern="100" dirty="0">
                <a:effectLst/>
                <a:latin typeface="+mj-ea"/>
                <a:cs typeface="Times New Roman" panose="02020603050405020304" pitchFamily="18" charset="0"/>
              </a:rPr>
              <a:t>（文部科学省「児童生徒の問題行動・不登校生徒指導上の諸課題に関する調査」２０１９年度）</a:t>
            </a:r>
            <a:br>
              <a:rPr lang="ja-JP" altLang="ja-JP" sz="2000" b="1" kern="100" dirty="0">
                <a:effectLst/>
                <a:latin typeface="+mj-ea"/>
                <a:cs typeface="Times New Roman" panose="02020603050405020304" pitchFamily="18" charset="0"/>
              </a:rPr>
            </a:br>
            <a:r>
              <a:rPr lang="en-US" altLang="ja-JP" sz="2000" b="1" kern="100" dirty="0">
                <a:effectLst/>
                <a:latin typeface="+mj-ea"/>
                <a:cs typeface="Times New Roman" panose="02020603050405020304" pitchFamily="18" charset="0"/>
              </a:rPr>
              <a:t> </a:t>
            </a:r>
            <a:br>
              <a:rPr lang="ja-JP" altLang="ja-JP" sz="2000" b="1" kern="100" dirty="0">
                <a:effectLst/>
                <a:latin typeface="+mj-ea"/>
                <a:cs typeface="Times New Roman" panose="02020603050405020304" pitchFamily="18" charset="0"/>
              </a:rPr>
            </a:br>
            <a:r>
              <a:rPr lang="ja-JP" altLang="ja-JP" sz="2000" b="1" kern="100" dirty="0">
                <a:effectLst/>
                <a:latin typeface="+mj-ea"/>
                <a:cs typeface="Times New Roman" panose="02020603050405020304" pitchFamily="18" charset="0"/>
              </a:rPr>
              <a:t>◆小中学校における不登校児童　</a:t>
            </a:r>
            <a:r>
              <a:rPr lang="ja-JP" altLang="ja-JP" sz="2000" b="1" kern="100" dirty="0">
                <a:solidFill>
                  <a:srgbClr val="FF0000"/>
                </a:solidFill>
                <a:effectLst/>
                <a:latin typeface="+mj-ea"/>
                <a:cs typeface="Times New Roman" panose="02020603050405020304" pitchFamily="18" charset="0"/>
              </a:rPr>
              <a:t>約１８．１万人</a:t>
            </a:r>
            <a:br>
              <a:rPr lang="ja-JP" altLang="ja-JP" sz="2000" b="1" kern="100" dirty="0">
                <a:effectLst/>
                <a:latin typeface="+mj-ea"/>
                <a:cs typeface="Times New Roman" panose="02020603050405020304" pitchFamily="18" charset="0"/>
              </a:rPr>
            </a:br>
            <a:r>
              <a:rPr lang="ja-JP" altLang="ja-JP" sz="2000" b="1" kern="100" dirty="0">
                <a:effectLst/>
                <a:latin typeface="+mj-ea"/>
                <a:cs typeface="Times New Roman" panose="02020603050405020304" pitchFamily="18" charset="0"/>
              </a:rPr>
              <a:t>（文部科学省「児童生徒の問題行動・不登校生徒指導上の諸課題に関する調査」２０１９年度）</a:t>
            </a:r>
            <a:br>
              <a:rPr lang="ja-JP" altLang="ja-JP" sz="2000" b="1" kern="100" dirty="0">
                <a:effectLst/>
                <a:latin typeface="+mj-ea"/>
                <a:cs typeface="Times New Roman" panose="02020603050405020304" pitchFamily="18" charset="0"/>
              </a:rPr>
            </a:br>
            <a:r>
              <a:rPr lang="en-US" altLang="ja-JP" sz="2000" b="1" kern="100" dirty="0">
                <a:effectLst/>
                <a:latin typeface="+mj-ea"/>
                <a:cs typeface="Times New Roman" panose="02020603050405020304" pitchFamily="18" charset="0"/>
              </a:rPr>
              <a:t> </a:t>
            </a:r>
            <a:br>
              <a:rPr lang="ja-JP" altLang="ja-JP" sz="2000" b="1" kern="100" dirty="0">
                <a:effectLst/>
                <a:latin typeface="+mj-ea"/>
                <a:cs typeface="Times New Roman" panose="02020603050405020304" pitchFamily="18" charset="0"/>
              </a:rPr>
            </a:br>
            <a:r>
              <a:rPr lang="ja-JP" altLang="ja-JP" sz="2000" b="1" kern="100" dirty="0">
                <a:effectLst/>
                <a:latin typeface="+mj-ea"/>
                <a:cs typeface="Times New Roman" panose="02020603050405020304" pitchFamily="18" charset="0"/>
              </a:rPr>
              <a:t>◆子どもの精神的幸福度　</a:t>
            </a:r>
            <a:r>
              <a:rPr lang="en-US" altLang="ja-JP" sz="2000" b="1" kern="100" dirty="0">
                <a:effectLst/>
                <a:latin typeface="+mj-ea"/>
                <a:cs typeface="Times New Roman" panose="02020603050405020304" pitchFamily="18" charset="0"/>
              </a:rPr>
              <a:t>OECD</a:t>
            </a:r>
            <a:r>
              <a:rPr lang="ja-JP" altLang="ja-JP" sz="2000" b="1" kern="100" dirty="0">
                <a:effectLst/>
                <a:latin typeface="+mj-ea"/>
                <a:cs typeface="Times New Roman" panose="02020603050405020304" pitchFamily="18" charset="0"/>
              </a:rPr>
              <a:t>３８か国中　</a:t>
            </a:r>
            <a:r>
              <a:rPr lang="ja-JP" altLang="ja-JP" sz="2000" b="1" kern="100" dirty="0">
                <a:solidFill>
                  <a:srgbClr val="FF0000"/>
                </a:solidFill>
                <a:effectLst/>
                <a:latin typeface="+mj-ea"/>
                <a:cs typeface="Times New Roman" panose="02020603050405020304" pitchFamily="18" charset="0"/>
              </a:rPr>
              <a:t>３７位</a:t>
            </a:r>
            <a:br>
              <a:rPr lang="ja-JP" altLang="ja-JP" sz="2000" b="1" kern="100" dirty="0">
                <a:effectLst/>
                <a:latin typeface="+mj-ea"/>
                <a:cs typeface="Times New Roman" panose="02020603050405020304" pitchFamily="18" charset="0"/>
              </a:rPr>
            </a:br>
            <a:r>
              <a:rPr lang="ja-JP" altLang="ja-JP" sz="2000" b="1" kern="100" dirty="0">
                <a:effectLst/>
                <a:latin typeface="+mj-ea"/>
                <a:cs typeface="Times New Roman" panose="02020603050405020304" pitchFamily="18" charset="0"/>
              </a:rPr>
              <a:t>（２０１９年度　</a:t>
            </a:r>
            <a:r>
              <a:rPr lang="en-US" altLang="ja-JP" sz="2000" b="1" kern="100" dirty="0">
                <a:effectLst/>
                <a:latin typeface="+mj-ea"/>
                <a:cs typeface="Times New Roman" panose="02020603050405020304" pitchFamily="18" charset="0"/>
              </a:rPr>
              <a:t>UNICEF</a:t>
            </a:r>
            <a:r>
              <a:rPr lang="ja-JP" altLang="ja-JP" sz="2000" b="1" kern="100" dirty="0">
                <a:effectLst/>
                <a:latin typeface="+mj-ea"/>
                <a:cs typeface="Times New Roman" panose="02020603050405020304" pitchFamily="18" charset="0"/>
              </a:rPr>
              <a:t>「</a:t>
            </a:r>
            <a:r>
              <a:rPr lang="en-US" altLang="ja-JP" sz="2000" b="1" kern="100" dirty="0">
                <a:effectLst/>
                <a:latin typeface="+mj-ea"/>
                <a:cs typeface="Times New Roman" panose="02020603050405020304" pitchFamily="18" charset="0"/>
              </a:rPr>
              <a:t>World of Influence</a:t>
            </a:r>
            <a:r>
              <a:rPr lang="ja-JP" altLang="ja-JP" sz="2000" b="1" kern="100" dirty="0">
                <a:effectLst/>
                <a:latin typeface="+mj-ea"/>
                <a:cs typeface="Times New Roman" panose="02020603050405020304" pitchFamily="18" charset="0"/>
              </a:rPr>
              <a:t>」）</a:t>
            </a:r>
            <a:br>
              <a:rPr lang="ja-JP" altLang="ja-JP" sz="2000" b="1" kern="100" dirty="0">
                <a:effectLst/>
                <a:latin typeface="+mj-ea"/>
                <a:cs typeface="Times New Roman" panose="02020603050405020304" pitchFamily="18" charset="0"/>
              </a:rPr>
            </a:br>
            <a:r>
              <a:rPr lang="en-US" altLang="ja-JP" sz="2000" b="1" kern="100" dirty="0">
                <a:effectLst/>
                <a:latin typeface="+mj-ea"/>
                <a:cs typeface="Times New Roman" panose="02020603050405020304" pitchFamily="18" charset="0"/>
              </a:rPr>
              <a:t> </a:t>
            </a:r>
            <a:br>
              <a:rPr lang="ja-JP" altLang="ja-JP" sz="2000" b="1" kern="100" dirty="0">
                <a:effectLst/>
                <a:latin typeface="+mj-ea"/>
                <a:cs typeface="Times New Roman" panose="02020603050405020304" pitchFamily="18" charset="0"/>
              </a:rPr>
            </a:br>
            <a:r>
              <a:rPr lang="ja-JP" altLang="ja-JP" sz="2000" b="1" kern="100" dirty="0">
                <a:effectLst/>
                <a:latin typeface="+mj-ea"/>
                <a:cs typeface="Times New Roman" panose="02020603050405020304" pitchFamily="18" charset="0"/>
              </a:rPr>
              <a:t>◆いじめ重大事態　</a:t>
            </a:r>
            <a:r>
              <a:rPr lang="ja-JP" altLang="ja-JP" sz="2000" b="1" kern="100" dirty="0">
                <a:solidFill>
                  <a:srgbClr val="FF0000"/>
                </a:solidFill>
                <a:effectLst/>
                <a:latin typeface="+mj-ea"/>
                <a:cs typeface="Times New Roman" panose="02020603050405020304" pitchFamily="18" charset="0"/>
              </a:rPr>
              <a:t>７２３件</a:t>
            </a:r>
            <a:br>
              <a:rPr lang="ja-JP" altLang="ja-JP" sz="2000" b="1" kern="100" dirty="0">
                <a:effectLst/>
                <a:latin typeface="+mj-ea"/>
                <a:cs typeface="Times New Roman" panose="02020603050405020304" pitchFamily="18" charset="0"/>
              </a:rPr>
            </a:br>
            <a:r>
              <a:rPr lang="ja-JP" altLang="ja-JP" sz="2000" b="1" kern="100" dirty="0">
                <a:effectLst/>
                <a:latin typeface="+mj-ea"/>
                <a:cs typeface="Times New Roman" panose="02020603050405020304" pitchFamily="18" charset="0"/>
              </a:rPr>
              <a:t>（文部科学省「児童生徒の問題行動・不登校生徒指導上の諸課題に関する調査」２０１９年度）</a:t>
            </a:r>
            <a:br>
              <a:rPr lang="ja-JP" altLang="ja-JP" sz="1800" b="1" kern="100" dirty="0">
                <a:effectLst/>
                <a:latin typeface="+mj-ea"/>
                <a:cs typeface="Times New Roman" panose="02020603050405020304" pitchFamily="18" charset="0"/>
              </a:rPr>
            </a:br>
            <a:endParaRPr kumimoji="1" lang="ja-JP" altLang="en-US" sz="1800" b="1" dirty="0">
              <a:latin typeface="+mj-ea"/>
            </a:endParaRPr>
          </a:p>
        </p:txBody>
      </p:sp>
    </p:spTree>
    <p:extLst>
      <p:ext uri="{BB962C8B-B14F-4D97-AF65-F5344CB8AC3E}">
        <p14:creationId xmlns:p14="http://schemas.microsoft.com/office/powerpoint/2010/main" val="37175702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a:picLocks noChangeAspect="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522164" y="-356617"/>
            <a:ext cx="7620000" cy="1905000"/>
          </a:xfrm>
          <a:prstGeom prst="rect">
            <a:avLst/>
          </a:prstGeom>
        </p:spPr>
      </p:pic>
      <p:sp>
        <p:nvSpPr>
          <p:cNvPr id="2" name="タイトル 1"/>
          <p:cNvSpPr>
            <a:spLocks noGrp="1"/>
          </p:cNvSpPr>
          <p:nvPr>
            <p:ph type="title"/>
          </p:nvPr>
        </p:nvSpPr>
        <p:spPr>
          <a:xfrm>
            <a:off x="750694" y="-107801"/>
            <a:ext cx="9348534" cy="885542"/>
          </a:xfrm>
        </p:spPr>
        <p:txBody>
          <a:bodyPr>
            <a:normAutofit/>
          </a:bodyPr>
          <a:lstStyle/>
          <a:p>
            <a:pPr algn="l"/>
            <a:r>
              <a:rPr kumimoji="1" lang="ja-JP" altLang="en-US" sz="3200" dirty="0"/>
              <a:t>具体的な調査費用の内訳（概算） </a:t>
            </a:r>
          </a:p>
        </p:txBody>
      </p:sp>
      <p:graphicFrame>
        <p:nvGraphicFramePr>
          <p:cNvPr id="5" name="表 4"/>
          <p:cNvGraphicFramePr>
            <a:graphicFrameLocks noGrp="1"/>
          </p:cNvGraphicFramePr>
          <p:nvPr>
            <p:extLst>
              <p:ext uri="{D42A27DB-BD31-4B8C-83A1-F6EECF244321}">
                <p14:modId xmlns:p14="http://schemas.microsoft.com/office/powerpoint/2010/main" val="3100517919"/>
              </p:ext>
            </p:extLst>
          </p:nvPr>
        </p:nvGraphicFramePr>
        <p:xfrm>
          <a:off x="1170236" y="1476375"/>
          <a:ext cx="9145016" cy="5910155"/>
        </p:xfrm>
        <a:graphic>
          <a:graphicData uri="http://schemas.openxmlformats.org/drawingml/2006/table">
            <a:tbl>
              <a:tblPr firstRow="1" bandRow="1">
                <a:tableStyleId>{0505E3EF-67EA-436B-97B2-0124C06EBD24}</a:tableStyleId>
              </a:tblPr>
              <a:tblGrid>
                <a:gridCol w="9145016">
                  <a:extLst>
                    <a:ext uri="{9D8B030D-6E8A-4147-A177-3AD203B41FA5}">
                      <a16:colId xmlns:a16="http://schemas.microsoft.com/office/drawing/2014/main" val="20000"/>
                    </a:ext>
                  </a:extLst>
                </a:gridCol>
              </a:tblGrid>
              <a:tr h="596969">
                <a:tc>
                  <a:txBody>
                    <a:bodyPr/>
                    <a:lstStyle/>
                    <a:p>
                      <a:pPr marL="0" marR="0" lvl="0" indent="0" algn="ctr" defTabSz="1043030" rtl="0" eaLnBrk="1" fontAlgn="auto" latinLnBrk="0" hangingPunct="1">
                        <a:lnSpc>
                          <a:spcPct val="100000"/>
                        </a:lnSpc>
                        <a:spcBef>
                          <a:spcPts val="0"/>
                        </a:spcBef>
                        <a:spcAft>
                          <a:spcPts val="0"/>
                        </a:spcAft>
                        <a:buClrTx/>
                        <a:buSzTx/>
                        <a:buFontTx/>
                        <a:buNone/>
                        <a:tabLst/>
                        <a:defRPr/>
                      </a:pPr>
                      <a:r>
                        <a:rPr lang="ja-JP" altLang="en-US" sz="2400" b="0" kern="100" dirty="0">
                          <a:solidFill>
                            <a:schemeClr val="bg1"/>
                          </a:solidFill>
                          <a:effectLst/>
                          <a:latin typeface="+mn-ea"/>
                          <a:cs typeface="Times New Roman" panose="02020603050405020304" pitchFamily="18" charset="0"/>
                        </a:rPr>
                        <a:t>先行事例調査</a:t>
                      </a:r>
                      <a:endParaRPr lang="en-US" altLang="ja-JP" sz="2400" b="0" kern="100" dirty="0">
                        <a:solidFill>
                          <a:schemeClr val="bg1"/>
                        </a:solidFill>
                        <a:effectLst/>
                        <a:latin typeface="+mn-ea"/>
                        <a:cs typeface="Times New Roman" panose="02020603050405020304" pitchFamily="18" charset="0"/>
                      </a:endParaRPr>
                    </a:p>
                  </a:txBody>
                  <a:tcPr anchor="ctr">
                    <a:solidFill>
                      <a:srgbClr val="4F6228"/>
                    </a:solidFill>
                  </a:tcPr>
                </a:tc>
                <a:extLst>
                  <a:ext uri="{0D108BD9-81ED-4DB2-BD59-A6C34878D82A}">
                    <a16:rowId xmlns:a16="http://schemas.microsoft.com/office/drawing/2014/main" val="10000"/>
                  </a:ext>
                </a:extLst>
              </a:tr>
              <a:tr h="596969">
                <a:tc>
                  <a:txBody>
                    <a:bodyPr/>
                    <a:lstStyle/>
                    <a:p>
                      <a:pPr algn="r"/>
                      <a:r>
                        <a:rPr lang="ja-JP" altLang="en-US" sz="2400" b="0" kern="100" dirty="0">
                          <a:solidFill>
                            <a:schemeClr val="tx1"/>
                          </a:solidFill>
                          <a:effectLst/>
                          <a:latin typeface="+mn-ea"/>
                          <a:cs typeface="Times New Roman" panose="02020603050405020304" pitchFamily="18" charset="0"/>
                        </a:rPr>
                        <a:t>現地宿泊費　交通費　約</a:t>
                      </a:r>
                      <a:r>
                        <a:rPr lang="en-US" altLang="ja-JP" sz="2400" b="0" kern="100" dirty="0">
                          <a:solidFill>
                            <a:schemeClr val="tx1"/>
                          </a:solidFill>
                          <a:effectLst/>
                          <a:latin typeface="+mn-ea"/>
                          <a:cs typeface="Times New Roman" panose="02020603050405020304" pitchFamily="18" charset="0"/>
                        </a:rPr>
                        <a:t>50</a:t>
                      </a:r>
                      <a:r>
                        <a:rPr lang="ja-JP" altLang="en-US" sz="2400" b="0" kern="100" dirty="0">
                          <a:solidFill>
                            <a:schemeClr val="tx1"/>
                          </a:solidFill>
                          <a:effectLst/>
                          <a:latin typeface="+mn-ea"/>
                          <a:cs typeface="Times New Roman" panose="02020603050405020304" pitchFamily="18" charset="0"/>
                        </a:rPr>
                        <a:t>万円</a:t>
                      </a:r>
                      <a:endParaRPr kumimoji="1" lang="ja-JP" altLang="en-US" sz="2400" b="0" dirty="0">
                        <a:solidFill>
                          <a:schemeClr val="tx1"/>
                        </a:solidFill>
                      </a:endParaRPr>
                    </a:p>
                  </a:txBody>
                  <a:tcPr anchor="ctr"/>
                </a:tc>
                <a:extLst>
                  <a:ext uri="{0D108BD9-81ED-4DB2-BD59-A6C34878D82A}">
                    <a16:rowId xmlns:a16="http://schemas.microsoft.com/office/drawing/2014/main" val="10001"/>
                  </a:ext>
                </a:extLst>
              </a:tr>
              <a:tr h="1051175">
                <a:tc>
                  <a:txBody>
                    <a:bodyPr/>
                    <a:lstStyle/>
                    <a:p>
                      <a:pPr marL="0" marR="0" lvl="0" indent="0" algn="ctr" defTabSz="1043030" rtl="0" eaLnBrk="1" fontAlgn="auto" latinLnBrk="0" hangingPunct="1">
                        <a:lnSpc>
                          <a:spcPct val="100000"/>
                        </a:lnSpc>
                        <a:spcBef>
                          <a:spcPts val="0"/>
                        </a:spcBef>
                        <a:spcAft>
                          <a:spcPts val="0"/>
                        </a:spcAft>
                        <a:buClrTx/>
                        <a:buSzTx/>
                        <a:buFontTx/>
                        <a:buNone/>
                        <a:tabLst/>
                        <a:defRPr/>
                      </a:pPr>
                      <a:r>
                        <a:rPr lang="ja-JP" altLang="en-US" sz="2400" b="0" kern="100" dirty="0">
                          <a:solidFill>
                            <a:schemeClr val="bg1"/>
                          </a:solidFill>
                          <a:effectLst/>
                          <a:latin typeface="+mn-ea"/>
                          <a:cs typeface="Times New Roman" panose="02020603050405020304" pitchFamily="18" charset="0"/>
                        </a:rPr>
                        <a:t>意識啓発のための東京・大阪の発表会開催</a:t>
                      </a:r>
                      <a:endParaRPr lang="en-US" altLang="ja-JP" sz="2400" b="0" kern="100" dirty="0">
                        <a:solidFill>
                          <a:schemeClr val="bg1"/>
                        </a:solidFill>
                        <a:effectLst/>
                        <a:latin typeface="+mn-ea"/>
                        <a:cs typeface="Times New Roman" panose="02020603050405020304" pitchFamily="18" charset="0"/>
                      </a:endParaRPr>
                    </a:p>
                  </a:txBody>
                  <a:tcPr anchor="ctr">
                    <a:solidFill>
                      <a:srgbClr val="4F6228"/>
                    </a:solidFill>
                  </a:tcPr>
                </a:tc>
                <a:extLst>
                  <a:ext uri="{0D108BD9-81ED-4DB2-BD59-A6C34878D82A}">
                    <a16:rowId xmlns:a16="http://schemas.microsoft.com/office/drawing/2014/main" val="10002"/>
                  </a:ext>
                </a:extLst>
              </a:tr>
              <a:tr h="596969">
                <a:tc>
                  <a:txBody>
                    <a:bodyPr/>
                    <a:lstStyle/>
                    <a:p>
                      <a:pPr marL="342900" indent="-342900" algn="r">
                        <a:buFont typeface="Arial" panose="020B0604020202020204" pitchFamily="34" charset="0"/>
                        <a:buChar char="•"/>
                      </a:pPr>
                      <a:r>
                        <a:rPr lang="ja-JP" altLang="en-US" sz="2400" b="0" kern="100" dirty="0">
                          <a:effectLst/>
                          <a:latin typeface="+mn-ea"/>
                          <a:cs typeface="Times New Roman" panose="02020603050405020304" pitchFamily="18" charset="0"/>
                        </a:rPr>
                        <a:t>関東圏</a:t>
                      </a:r>
                      <a:r>
                        <a:rPr lang="en-US" altLang="ja-JP" sz="2400" b="0" kern="100" dirty="0">
                          <a:effectLst/>
                          <a:latin typeface="+mn-ea"/>
                          <a:cs typeface="Times New Roman" panose="02020603050405020304" pitchFamily="18" charset="0"/>
                        </a:rPr>
                        <a:t>‐</a:t>
                      </a:r>
                      <a:r>
                        <a:rPr lang="ja-JP" altLang="en-US" sz="2400" b="0" kern="100" dirty="0">
                          <a:effectLst/>
                          <a:latin typeface="+mn-ea"/>
                          <a:cs typeface="Times New Roman" panose="02020603050405020304" pitchFamily="18" charset="0"/>
                        </a:rPr>
                        <a:t>大阪往復　</a:t>
                      </a:r>
                      <a:r>
                        <a:rPr lang="en-US" altLang="ja-JP" sz="2400" b="0" kern="100" dirty="0">
                          <a:latin typeface="+mn-ea"/>
                          <a:cs typeface="Times New Roman" panose="02020603050405020304" pitchFamily="18" charset="0"/>
                        </a:rPr>
                        <a:t>2</a:t>
                      </a:r>
                      <a:r>
                        <a:rPr lang="ja-JP" altLang="en-US" sz="2400" b="0" kern="100" dirty="0">
                          <a:effectLst/>
                          <a:latin typeface="+mn-ea"/>
                          <a:cs typeface="Times New Roman" panose="02020603050405020304" pitchFamily="18" charset="0"/>
                        </a:rPr>
                        <a:t>回　約</a:t>
                      </a:r>
                      <a:r>
                        <a:rPr lang="en-US" altLang="ja-JP" sz="2400" b="0" kern="100" dirty="0">
                          <a:effectLst/>
                          <a:latin typeface="+mn-ea"/>
                          <a:cs typeface="Times New Roman" panose="02020603050405020304" pitchFamily="18" charset="0"/>
                        </a:rPr>
                        <a:t>30</a:t>
                      </a:r>
                      <a:r>
                        <a:rPr lang="ja-JP" altLang="en-US" sz="2400" b="0" kern="100" dirty="0">
                          <a:effectLst/>
                          <a:latin typeface="+mn-ea"/>
                          <a:cs typeface="Times New Roman" panose="02020603050405020304" pitchFamily="18" charset="0"/>
                        </a:rPr>
                        <a:t>万円</a:t>
                      </a:r>
                      <a:endParaRPr kumimoji="1" lang="ja-JP" altLang="en-US" sz="2400" b="0" dirty="0"/>
                    </a:p>
                  </a:txBody>
                  <a:tcPr anchor="ctr"/>
                </a:tc>
                <a:extLst>
                  <a:ext uri="{0D108BD9-81ED-4DB2-BD59-A6C34878D82A}">
                    <a16:rowId xmlns:a16="http://schemas.microsoft.com/office/drawing/2014/main" val="10003"/>
                  </a:ext>
                </a:extLst>
              </a:tr>
              <a:tr h="1051175">
                <a:tc>
                  <a:txBody>
                    <a:bodyPr/>
                    <a:lstStyle/>
                    <a:p>
                      <a:pPr marL="0" marR="0" lvl="0" indent="0" algn="ctr" defTabSz="1043030" rtl="0" eaLnBrk="1" fontAlgn="auto" latinLnBrk="0" hangingPunct="1">
                        <a:lnSpc>
                          <a:spcPct val="100000"/>
                        </a:lnSpc>
                        <a:spcBef>
                          <a:spcPts val="0"/>
                        </a:spcBef>
                        <a:spcAft>
                          <a:spcPts val="0"/>
                        </a:spcAft>
                        <a:buClrTx/>
                        <a:buSzTx/>
                        <a:buFontTx/>
                        <a:buNone/>
                        <a:tabLst/>
                        <a:defRPr/>
                      </a:pPr>
                      <a:r>
                        <a:rPr lang="ja-JP" altLang="en-US" sz="2400" b="0" dirty="0">
                          <a:solidFill>
                            <a:schemeClr val="bg1"/>
                          </a:solidFill>
                          <a:effectLst/>
                          <a:latin typeface="+mn-ea"/>
                          <a:cs typeface="Times New Roman" panose="02020603050405020304" pitchFamily="18" charset="0"/>
                        </a:rPr>
                        <a:t>専門家による調査と報告書作成</a:t>
                      </a:r>
                      <a:endParaRPr lang="en-US" altLang="ja-JP" sz="2400" b="0" dirty="0">
                        <a:solidFill>
                          <a:schemeClr val="bg1"/>
                        </a:solidFill>
                        <a:effectLst/>
                        <a:latin typeface="+mn-ea"/>
                        <a:cs typeface="Times New Roman" panose="02020603050405020304" pitchFamily="18" charset="0"/>
                      </a:endParaRPr>
                    </a:p>
                  </a:txBody>
                  <a:tcPr anchor="ctr">
                    <a:solidFill>
                      <a:srgbClr val="4F6228"/>
                    </a:solidFill>
                  </a:tcPr>
                </a:tc>
                <a:extLst>
                  <a:ext uri="{0D108BD9-81ED-4DB2-BD59-A6C34878D82A}">
                    <a16:rowId xmlns:a16="http://schemas.microsoft.com/office/drawing/2014/main" val="10004"/>
                  </a:ext>
                </a:extLst>
              </a:tr>
              <a:tr h="596969">
                <a:tc>
                  <a:txBody>
                    <a:bodyPr/>
                    <a:lstStyle/>
                    <a:p>
                      <a:pPr algn="r"/>
                      <a:r>
                        <a:rPr lang="ja-JP" altLang="en-US" sz="2400" b="0" kern="100" dirty="0">
                          <a:effectLst/>
                          <a:latin typeface="+mn-ea"/>
                          <a:cs typeface="Times New Roman" panose="02020603050405020304" pitchFamily="18" charset="0"/>
                        </a:rPr>
                        <a:t>約</a:t>
                      </a:r>
                      <a:r>
                        <a:rPr lang="en-US" altLang="ja-JP" sz="2400" b="0" kern="100" dirty="0">
                          <a:effectLst/>
                          <a:latin typeface="+mn-ea"/>
                          <a:cs typeface="Times New Roman" panose="02020603050405020304" pitchFamily="18" charset="0"/>
                        </a:rPr>
                        <a:t>120</a:t>
                      </a:r>
                      <a:r>
                        <a:rPr lang="ja-JP" altLang="en-US" sz="2400" b="0" kern="100" dirty="0">
                          <a:effectLst/>
                          <a:latin typeface="+mn-ea"/>
                          <a:cs typeface="Times New Roman" panose="02020603050405020304" pitchFamily="18" charset="0"/>
                        </a:rPr>
                        <a:t>万円</a:t>
                      </a:r>
                      <a:endParaRPr kumimoji="1" lang="ja-JP" altLang="en-US" sz="2400" b="0" dirty="0"/>
                    </a:p>
                  </a:txBody>
                  <a:tcPr anchor="ctr"/>
                </a:tc>
                <a:extLst>
                  <a:ext uri="{0D108BD9-81ED-4DB2-BD59-A6C34878D82A}">
                    <a16:rowId xmlns:a16="http://schemas.microsoft.com/office/drawing/2014/main" val="10005"/>
                  </a:ext>
                </a:extLst>
              </a:tr>
              <a:tr h="727737">
                <a:tc>
                  <a:txBody>
                    <a:bodyPr/>
                    <a:lstStyle/>
                    <a:p>
                      <a:pPr marL="0" marR="0" lvl="0" indent="0" algn="ctr" defTabSz="1043030" rtl="0" eaLnBrk="1" fontAlgn="auto" latinLnBrk="0" hangingPunct="1">
                        <a:lnSpc>
                          <a:spcPct val="100000"/>
                        </a:lnSpc>
                        <a:spcBef>
                          <a:spcPts val="0"/>
                        </a:spcBef>
                        <a:spcAft>
                          <a:spcPts val="0"/>
                        </a:spcAft>
                        <a:buClrTx/>
                        <a:buSzTx/>
                        <a:buFontTx/>
                        <a:buNone/>
                        <a:tabLst/>
                        <a:defRPr/>
                      </a:pPr>
                      <a:r>
                        <a:rPr lang="ja-JP" altLang="en-US" sz="2400" b="0" dirty="0">
                          <a:solidFill>
                            <a:schemeClr val="bg1"/>
                          </a:solidFill>
                          <a:latin typeface="+mn-ea"/>
                          <a:cs typeface="Times New Roman" panose="02020603050405020304" pitchFamily="18" charset="0"/>
                        </a:rPr>
                        <a:t>弁護士へ依頼するリーガルチェック</a:t>
                      </a:r>
                      <a:endParaRPr lang="en-US" altLang="ja-JP" sz="2400" b="0" dirty="0">
                        <a:solidFill>
                          <a:schemeClr val="bg1"/>
                        </a:solidFill>
                        <a:latin typeface="+mn-ea"/>
                        <a:cs typeface="Times New Roman" panose="02020603050405020304" pitchFamily="18" charset="0"/>
                      </a:endParaRPr>
                    </a:p>
                    <a:p>
                      <a:pPr marL="0" marR="0" lvl="0" indent="0" algn="ctr" defTabSz="1043030" rtl="0" eaLnBrk="1" fontAlgn="auto" latinLnBrk="0" hangingPunct="1">
                        <a:lnSpc>
                          <a:spcPct val="100000"/>
                        </a:lnSpc>
                        <a:spcBef>
                          <a:spcPts val="0"/>
                        </a:spcBef>
                        <a:spcAft>
                          <a:spcPts val="0"/>
                        </a:spcAft>
                        <a:buClrTx/>
                        <a:buSzTx/>
                        <a:buFontTx/>
                        <a:buNone/>
                        <a:tabLst/>
                        <a:defRPr/>
                      </a:pPr>
                      <a:r>
                        <a:rPr lang="ja-JP" altLang="en-US" sz="2400" b="0" dirty="0">
                          <a:solidFill>
                            <a:schemeClr val="bg1"/>
                          </a:solidFill>
                          <a:latin typeface="+mn-ea"/>
                          <a:cs typeface="Times New Roman" panose="02020603050405020304" pitchFamily="18" charset="0"/>
                        </a:rPr>
                        <a:t>（民法との関係で慎重な運用を必要とする）</a:t>
                      </a:r>
                      <a:endParaRPr lang="en-US" altLang="ja-JP" sz="2400" b="0" dirty="0">
                        <a:solidFill>
                          <a:schemeClr val="bg1"/>
                        </a:solidFill>
                        <a:latin typeface="+mn-ea"/>
                        <a:cs typeface="Times New Roman" panose="02020603050405020304" pitchFamily="18" charset="0"/>
                      </a:endParaRPr>
                    </a:p>
                  </a:txBody>
                  <a:tcPr anchor="ctr">
                    <a:solidFill>
                      <a:srgbClr val="4F6228"/>
                    </a:solidFill>
                  </a:tcPr>
                </a:tc>
                <a:extLst>
                  <a:ext uri="{0D108BD9-81ED-4DB2-BD59-A6C34878D82A}">
                    <a16:rowId xmlns:a16="http://schemas.microsoft.com/office/drawing/2014/main" val="10006"/>
                  </a:ext>
                </a:extLst>
              </a:tr>
              <a:tr h="596969">
                <a:tc>
                  <a:txBody>
                    <a:bodyPr/>
                    <a:lstStyle/>
                    <a:p>
                      <a:pPr algn="r"/>
                      <a:r>
                        <a:rPr lang="ja-JP" altLang="en-US" sz="2400" b="0" kern="100" dirty="0">
                          <a:effectLst/>
                          <a:latin typeface="+mn-ea"/>
                          <a:cs typeface="Times New Roman" panose="02020603050405020304" pitchFamily="18" charset="0"/>
                        </a:rPr>
                        <a:t>約</a:t>
                      </a:r>
                      <a:r>
                        <a:rPr lang="en-US" altLang="ja-JP" sz="2400" b="0" kern="100" dirty="0">
                          <a:effectLst/>
                          <a:latin typeface="+mn-ea"/>
                          <a:cs typeface="Times New Roman" panose="02020603050405020304" pitchFamily="18" charset="0"/>
                        </a:rPr>
                        <a:t>100</a:t>
                      </a:r>
                      <a:r>
                        <a:rPr lang="ja-JP" altLang="en-US" sz="2400" b="0" kern="100" dirty="0">
                          <a:effectLst/>
                          <a:latin typeface="+mn-ea"/>
                          <a:cs typeface="Times New Roman" panose="02020603050405020304" pitchFamily="18" charset="0"/>
                        </a:rPr>
                        <a:t>万円</a:t>
                      </a:r>
                      <a:endParaRPr kumimoji="1" lang="ja-JP" altLang="en-US" sz="2400" b="0" dirty="0"/>
                    </a:p>
                  </a:txBody>
                  <a:tcPr anchor="ct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7205248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rgbClr val="4F6228"/>
        </a:solidFill>
        <a:effectLst/>
      </p:bgPr>
    </p:bg>
    <p:spTree>
      <p:nvGrpSpPr>
        <p:cNvPr id="1" name=""/>
        <p:cNvGrpSpPr/>
        <p:nvPr/>
      </p:nvGrpSpPr>
      <p:grpSpPr>
        <a:xfrm>
          <a:off x="0" y="0"/>
          <a:ext cx="0" cy="0"/>
          <a:chOff x="0" y="0"/>
          <a:chExt cx="0" cy="0"/>
        </a:xfrm>
      </p:grpSpPr>
      <p:sp>
        <p:nvSpPr>
          <p:cNvPr id="2" name="タイトル 1"/>
          <p:cNvSpPr>
            <a:spLocks noGrp="1"/>
          </p:cNvSpPr>
          <p:nvPr>
            <p:ph type="title"/>
          </p:nvPr>
        </p:nvSpPr>
        <p:spPr>
          <a:xfrm>
            <a:off x="594172" y="180231"/>
            <a:ext cx="9348534" cy="885542"/>
          </a:xfrm>
        </p:spPr>
        <p:txBody>
          <a:bodyPr>
            <a:noAutofit/>
          </a:bodyPr>
          <a:lstStyle/>
          <a:p>
            <a:r>
              <a:rPr lang="ja-JP" altLang="en-US" sz="4000" dirty="0">
                <a:solidFill>
                  <a:schemeClr val="bg1"/>
                </a:solidFill>
              </a:rPr>
              <a:t>政策によって実現するゴールや社会像</a:t>
            </a:r>
            <a:endParaRPr kumimoji="1" lang="ja-JP" altLang="en-US" sz="4000" dirty="0">
              <a:solidFill>
                <a:schemeClr val="bg1"/>
              </a:solidFill>
            </a:endParaRPr>
          </a:p>
        </p:txBody>
      </p:sp>
      <p:sp>
        <p:nvSpPr>
          <p:cNvPr id="3" name="コンテンツ プレースホルダー 2"/>
          <p:cNvSpPr>
            <a:spLocks noGrp="1"/>
          </p:cNvSpPr>
          <p:nvPr>
            <p:ph idx="1"/>
          </p:nvPr>
        </p:nvSpPr>
        <p:spPr>
          <a:xfrm>
            <a:off x="350068" y="1188343"/>
            <a:ext cx="10153127" cy="3312367"/>
          </a:xfrm>
        </p:spPr>
        <p:txBody>
          <a:bodyPr>
            <a:normAutofit fontScale="77500" lnSpcReduction="20000"/>
          </a:bodyPr>
          <a:lstStyle/>
          <a:p>
            <a:pPr marL="0" indent="0" algn="just">
              <a:buNone/>
            </a:pPr>
            <a:r>
              <a:rPr lang="ja-JP" altLang="en-US" sz="2800" b="1" kern="100" dirty="0">
                <a:solidFill>
                  <a:schemeClr val="bg1"/>
                </a:solidFill>
                <a:latin typeface="+mn-ea"/>
                <a:cs typeface="Times New Roman" panose="02020603050405020304" pitchFamily="18" charset="0"/>
              </a:rPr>
              <a:t>親は子供を産む事を決断できますが子どもは親を選べません。親は子供の代弁者であると共に最高の責任者です。複雑化する社会情勢の中子どもを取り巻く危機的な事象は広がりを見せる一方です。</a:t>
            </a:r>
            <a:endParaRPr lang="en-US" altLang="ja-JP" sz="2800" b="1" kern="100" dirty="0">
              <a:solidFill>
                <a:schemeClr val="bg1"/>
              </a:solidFill>
              <a:latin typeface="+mn-ea"/>
              <a:cs typeface="Times New Roman" panose="02020603050405020304" pitchFamily="18" charset="0"/>
            </a:endParaRPr>
          </a:p>
          <a:p>
            <a:pPr marL="0" indent="0" algn="just">
              <a:buNone/>
            </a:pPr>
            <a:r>
              <a:rPr lang="ja-JP" altLang="en-US" sz="2800" b="1" kern="100" dirty="0">
                <a:solidFill>
                  <a:schemeClr val="bg1"/>
                </a:solidFill>
                <a:latin typeface="+mn-ea"/>
                <a:cs typeface="Times New Roman" panose="02020603050405020304" pitchFamily="18" charset="0"/>
              </a:rPr>
              <a:t>一人の人間として生を授かった以上、子どもの権利と未来は等しく保証されなければなりません。</a:t>
            </a:r>
          </a:p>
          <a:p>
            <a:pPr marL="0" indent="0" algn="just">
              <a:buNone/>
            </a:pPr>
            <a:r>
              <a:rPr lang="ja-JP" altLang="en-US" sz="2800" b="1" kern="100" dirty="0">
                <a:solidFill>
                  <a:schemeClr val="bg1"/>
                </a:solidFill>
                <a:latin typeface="+mn-ea"/>
                <a:cs typeface="Times New Roman" panose="02020603050405020304" pitchFamily="18" charset="0"/>
              </a:rPr>
              <a:t>しかし、子どもの意思とは裏腹に、例えば離婚によって両親がバラバラになる、家庭内で虐待を受け児童福祉施設に保護される、両親の病でヤングケアラーとして過ごす、など大人の都合で子どもが振り回され責任者であり代弁者の両親とも引き離される現実は数多くあります。</a:t>
            </a:r>
            <a:endParaRPr lang="en-US" altLang="ja-JP" sz="2800" b="1" kern="100" dirty="0">
              <a:solidFill>
                <a:schemeClr val="bg1"/>
              </a:solidFill>
              <a:latin typeface="+mn-ea"/>
              <a:cs typeface="Times New Roman" panose="02020603050405020304" pitchFamily="18" charset="0"/>
            </a:endParaRPr>
          </a:p>
          <a:p>
            <a:pPr marL="0" indent="0" algn="just">
              <a:buNone/>
            </a:pPr>
            <a:r>
              <a:rPr lang="ja-JP" altLang="en-US" sz="2800" b="1" kern="100" dirty="0">
                <a:solidFill>
                  <a:schemeClr val="bg1"/>
                </a:solidFill>
                <a:latin typeface="+mn-ea"/>
                <a:cs typeface="Times New Roman" panose="02020603050405020304" pitchFamily="18" charset="0"/>
              </a:rPr>
              <a:t>未来に向かって生きていく子どもの権利を保障し子どもの声を尊重する全国共通の仕組み作りが必要です。</a:t>
            </a:r>
            <a:endParaRPr lang="en-US" altLang="ja-JP" sz="2800" b="1" kern="100" dirty="0">
              <a:solidFill>
                <a:schemeClr val="bg1"/>
              </a:solidFill>
              <a:latin typeface="+mn-ea"/>
              <a:cs typeface="Times New Roman" panose="02020603050405020304" pitchFamily="18" charset="0"/>
            </a:endParaRPr>
          </a:p>
          <a:p>
            <a:pPr marL="0" indent="0" algn="just">
              <a:buNone/>
            </a:pPr>
            <a:endParaRPr lang="ja-JP" altLang="en-US" sz="2400" kern="100" dirty="0">
              <a:solidFill>
                <a:schemeClr val="bg1"/>
              </a:solidFill>
              <a:latin typeface="+mn-ea"/>
              <a:cs typeface="Times New Roman" panose="02020603050405020304" pitchFamily="18" charset="0"/>
            </a:endParaRPr>
          </a:p>
        </p:txBody>
      </p:sp>
      <p:pic>
        <p:nvPicPr>
          <p:cNvPr id="4" name="図 3"/>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a:off x="3410407" y="468263"/>
            <a:ext cx="4032448" cy="1008112"/>
          </a:xfrm>
          <a:prstGeom prst="rect">
            <a:avLst/>
          </a:prstGeom>
        </p:spPr>
      </p:pic>
      <p:sp>
        <p:nvSpPr>
          <p:cNvPr id="5" name="コンテンツ プレースホルダー 2"/>
          <p:cNvSpPr txBox="1">
            <a:spLocks/>
          </p:cNvSpPr>
          <p:nvPr/>
        </p:nvSpPr>
        <p:spPr>
          <a:xfrm>
            <a:off x="246431" y="4212679"/>
            <a:ext cx="10096901" cy="6084888"/>
          </a:xfrm>
          <a:prstGeom prst="rect">
            <a:avLst/>
          </a:prstGeom>
        </p:spPr>
        <p:txBody>
          <a:bodyPr vert="horz" lIns="104304" tIns="52151" rIns="104304" bIns="52151" rtlCol="0">
            <a:normAutofit/>
          </a:bodyPr>
          <a:lstStyle>
            <a:lvl1pPr marL="391136" indent="-391136" algn="l" defTabSz="1043030"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1pPr>
            <a:lvl2pPr marL="847463" indent="-325948" algn="l" defTabSz="104303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2pPr>
            <a:lvl3pPr marL="1303788" indent="-260758" algn="l" defTabSz="1043030" rtl="0" eaLnBrk="1" latinLnBrk="0" hangingPunct="1">
              <a:spcBef>
                <a:spcPct val="20000"/>
              </a:spcBef>
              <a:buFont typeface="Arial" panose="020B0604020202020204" pitchFamily="34" charset="0"/>
              <a:buChar char="•"/>
              <a:defRPr kumimoji="1" sz="2600" kern="1200">
                <a:solidFill>
                  <a:schemeClr val="tx1"/>
                </a:solidFill>
                <a:latin typeface="+mn-lt"/>
                <a:ea typeface="+mn-ea"/>
                <a:cs typeface="+mn-cs"/>
              </a:defRPr>
            </a:lvl3pPr>
            <a:lvl4pPr marL="1825302" indent="-260758" algn="l" defTabSz="1043030" rtl="0" eaLnBrk="1" latinLnBrk="0" hangingPunct="1">
              <a:spcBef>
                <a:spcPct val="20000"/>
              </a:spcBef>
              <a:buFont typeface="Arial" panose="020B0604020202020204" pitchFamily="34" charset="0"/>
              <a:buChar char="–"/>
              <a:defRPr kumimoji="1" sz="2200" kern="1200">
                <a:solidFill>
                  <a:schemeClr val="tx1"/>
                </a:solidFill>
                <a:latin typeface="+mn-lt"/>
                <a:ea typeface="+mn-ea"/>
                <a:cs typeface="+mn-cs"/>
              </a:defRPr>
            </a:lvl4pPr>
            <a:lvl5pPr marL="2346817" indent="-260758" algn="l" defTabSz="1043030" rtl="0" eaLnBrk="1" latinLnBrk="0" hangingPunct="1">
              <a:spcBef>
                <a:spcPct val="20000"/>
              </a:spcBef>
              <a:buFont typeface="Arial" panose="020B0604020202020204" pitchFamily="34" charset="0"/>
              <a:buChar char="»"/>
              <a:defRPr kumimoji="1" sz="2200" kern="1200">
                <a:solidFill>
                  <a:schemeClr val="tx1"/>
                </a:solidFill>
                <a:latin typeface="+mn-lt"/>
                <a:ea typeface="+mn-ea"/>
                <a:cs typeface="+mn-cs"/>
              </a:defRPr>
            </a:lvl5pPr>
            <a:lvl6pPr marL="2868332" indent="-260758" algn="l" defTabSz="1043030" rtl="0" eaLnBrk="1" latinLnBrk="0" hangingPunct="1">
              <a:spcBef>
                <a:spcPct val="20000"/>
              </a:spcBef>
              <a:buFont typeface="Arial" panose="020B0604020202020204" pitchFamily="34" charset="0"/>
              <a:buChar char="•"/>
              <a:defRPr kumimoji="1" sz="2200" kern="1200">
                <a:solidFill>
                  <a:schemeClr val="tx1"/>
                </a:solidFill>
                <a:latin typeface="+mn-lt"/>
                <a:ea typeface="+mn-ea"/>
                <a:cs typeface="+mn-cs"/>
              </a:defRPr>
            </a:lvl6pPr>
            <a:lvl7pPr marL="3389850" indent="-260758" algn="l" defTabSz="1043030" rtl="0" eaLnBrk="1" latinLnBrk="0" hangingPunct="1">
              <a:spcBef>
                <a:spcPct val="20000"/>
              </a:spcBef>
              <a:buFont typeface="Arial" panose="020B0604020202020204" pitchFamily="34" charset="0"/>
              <a:buChar char="•"/>
              <a:defRPr kumimoji="1" sz="2200" kern="1200">
                <a:solidFill>
                  <a:schemeClr val="tx1"/>
                </a:solidFill>
                <a:latin typeface="+mn-lt"/>
                <a:ea typeface="+mn-ea"/>
                <a:cs typeface="+mn-cs"/>
              </a:defRPr>
            </a:lvl7pPr>
            <a:lvl8pPr marL="3911365" indent="-260758" algn="l" defTabSz="1043030" rtl="0" eaLnBrk="1" latinLnBrk="0" hangingPunct="1">
              <a:spcBef>
                <a:spcPct val="20000"/>
              </a:spcBef>
              <a:buFont typeface="Arial" panose="020B0604020202020204" pitchFamily="34" charset="0"/>
              <a:buChar char="•"/>
              <a:defRPr kumimoji="1" sz="2200" kern="1200">
                <a:solidFill>
                  <a:schemeClr val="tx1"/>
                </a:solidFill>
                <a:latin typeface="+mn-lt"/>
                <a:ea typeface="+mn-ea"/>
                <a:cs typeface="+mn-cs"/>
              </a:defRPr>
            </a:lvl8pPr>
            <a:lvl9pPr marL="4432879" indent="-260758" algn="l" defTabSz="1043030" rtl="0" eaLnBrk="1" latinLnBrk="0" hangingPunct="1">
              <a:spcBef>
                <a:spcPct val="20000"/>
              </a:spcBef>
              <a:buFont typeface="Arial" panose="020B0604020202020204" pitchFamily="34" charset="0"/>
              <a:buChar char="•"/>
              <a:defRPr kumimoji="1" sz="2200" kern="1200">
                <a:solidFill>
                  <a:schemeClr val="tx1"/>
                </a:solidFill>
                <a:latin typeface="+mn-lt"/>
                <a:ea typeface="+mn-ea"/>
                <a:cs typeface="+mn-cs"/>
              </a:defRPr>
            </a:lvl9pPr>
          </a:lstStyle>
          <a:p>
            <a:pPr marL="0" indent="0" algn="just">
              <a:buFont typeface="Arial" panose="020B0604020202020204" pitchFamily="34" charset="0"/>
              <a:buNone/>
            </a:pPr>
            <a:r>
              <a:rPr lang="ja-JP" altLang="en-US" sz="2800" kern="100" dirty="0">
                <a:solidFill>
                  <a:srgbClr val="FFCCFF"/>
                </a:solidFill>
                <a:latin typeface="+mn-ea"/>
                <a:cs typeface="Times New Roman" panose="02020603050405020304" pitchFamily="18" charset="0"/>
              </a:rPr>
              <a:t>　</a:t>
            </a:r>
            <a:r>
              <a:rPr lang="ja-JP" altLang="en-US" sz="2200" kern="100" dirty="0">
                <a:solidFill>
                  <a:srgbClr val="FFCCFF"/>
                </a:solidFill>
                <a:latin typeface="+mn-ea"/>
                <a:cs typeface="Times New Roman" panose="02020603050405020304" pitchFamily="18" charset="0"/>
              </a:rPr>
              <a:t>児童福祉法の改正に伴う各地方自治体における「こども家庭センター」設置に向け縦割り行政の解消に１歩前進する事は大きな意味を持ちます。しかしそれが大人都合の大人目線の取り組みでは全く意味がありません。「こども家庭センター」設置のタイミングで子どもアドボガシーを標準化する事がこれまでの行政にはなかった新たな、そして当たり前の子どもが主人公の子ども支援に繋がります。</a:t>
            </a:r>
            <a:endParaRPr lang="en-US" altLang="ja-JP" sz="2200" kern="100" dirty="0">
              <a:solidFill>
                <a:srgbClr val="FFCCFF"/>
              </a:solidFill>
              <a:latin typeface="+mn-ea"/>
              <a:cs typeface="Times New Roman" panose="02020603050405020304" pitchFamily="18" charset="0"/>
            </a:endParaRPr>
          </a:p>
          <a:p>
            <a:pPr marL="0" indent="0" algn="just">
              <a:buFont typeface="Arial" panose="020B0604020202020204" pitchFamily="34" charset="0"/>
              <a:buNone/>
            </a:pPr>
            <a:r>
              <a:rPr lang="ja-JP" altLang="en-US" sz="2200" kern="100" dirty="0">
                <a:solidFill>
                  <a:srgbClr val="FFCCFF"/>
                </a:solidFill>
                <a:latin typeface="+mn-ea"/>
                <a:cs typeface="Times New Roman" panose="02020603050405020304" pitchFamily="18" charset="0"/>
              </a:rPr>
              <a:t>現在の組織体制であっても先ずは「子どもアドボガシー」を共通事項として取り入れそれぞれのケースにおいてアドボケイト実施マニュアルを作成し、地方自治体における子どもアドボガシーの標準化を目指します。</a:t>
            </a:r>
            <a:endParaRPr lang="en-US" altLang="ja-JP" sz="2200" kern="100" dirty="0">
              <a:highlight>
                <a:srgbClr val="FFFF00"/>
              </a:highlight>
              <a:latin typeface="+mn-ea"/>
              <a:cs typeface="Times New Roman" panose="02020603050405020304" pitchFamily="18" charset="0"/>
            </a:endParaRPr>
          </a:p>
          <a:p>
            <a:pPr marL="0" indent="0" algn="ctr">
              <a:buFont typeface="Arial" panose="020B0604020202020204" pitchFamily="34" charset="0"/>
              <a:buNone/>
            </a:pPr>
            <a:r>
              <a:rPr lang="ja-JP" altLang="en-US" sz="2200" b="1" kern="100" dirty="0">
                <a:solidFill>
                  <a:schemeClr val="bg1"/>
                </a:solidFill>
                <a:effectLst>
                  <a:outerShdw blurRad="38100" dist="38100" dir="2700000" algn="tl">
                    <a:srgbClr val="000000">
                      <a:alpha val="43137"/>
                    </a:srgbClr>
                  </a:outerShdw>
                </a:effectLst>
                <a:latin typeface="+mn-ea"/>
                <a:cs typeface="Times New Roman" panose="02020603050405020304" pitchFamily="18" charset="0"/>
              </a:rPr>
              <a:t>今こそ、全ての子どもに子どもの権利を　</a:t>
            </a:r>
            <a:r>
              <a:rPr lang="ja-JP" altLang="en-US" sz="2200" b="1" dirty="0">
                <a:solidFill>
                  <a:schemeClr val="bg1"/>
                </a:solidFill>
                <a:effectLst>
                  <a:outerShdw blurRad="38100" dist="38100" dir="2700000" algn="tl">
                    <a:srgbClr val="000000">
                      <a:alpha val="43137"/>
                    </a:srgbClr>
                  </a:outerShdw>
                </a:effectLst>
              </a:rPr>
              <a:t>全ての子どもの声が届く社会を</a:t>
            </a:r>
            <a:endParaRPr lang="en-US" altLang="ja-JP" sz="22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9981511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矢印: 上 20">
            <a:extLst>
              <a:ext uri="{FF2B5EF4-FFF2-40B4-BE49-F238E27FC236}">
                <a16:creationId xmlns:a16="http://schemas.microsoft.com/office/drawing/2014/main" id="{30EF7A21-999B-333C-9392-BDA7B5852BE7}"/>
              </a:ext>
            </a:extLst>
          </p:cNvPr>
          <p:cNvSpPr/>
          <p:nvPr/>
        </p:nvSpPr>
        <p:spPr>
          <a:xfrm>
            <a:off x="4327329" y="118863"/>
            <a:ext cx="2254250" cy="7237387"/>
          </a:xfrm>
          <a:prstGeom prst="upArrow">
            <a:avLst/>
          </a:prstGeom>
          <a:ln w="5715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5" name="テキスト ボックス 1">
            <a:extLst>
              <a:ext uri="{FF2B5EF4-FFF2-40B4-BE49-F238E27FC236}">
                <a16:creationId xmlns:a16="http://schemas.microsoft.com/office/drawing/2014/main" id="{A5D197A7-6ED2-FBA4-4BD5-226E5B34F19E}"/>
              </a:ext>
            </a:extLst>
          </p:cNvPr>
          <p:cNvSpPr txBox="1"/>
          <p:nvPr/>
        </p:nvSpPr>
        <p:spPr>
          <a:xfrm>
            <a:off x="4821840" y="739596"/>
            <a:ext cx="1219200" cy="387286"/>
          </a:xfrm>
          <a:prstGeom prst="rect">
            <a:avLst/>
          </a:prstGeom>
          <a:noFill/>
          <a:ln>
            <a:noFill/>
          </a:ln>
        </p:spPr>
        <p:txBody>
          <a:bodyPr rot="0" spcFirstLastPara="0" vert="horz" wrap="square" lIns="74295" tIns="8890" rIns="74295" bIns="8890" numCol="1" spcCol="0" rtlCol="0" fromWordArt="0" anchor="t" anchorCtr="0" forceAA="0" compatLnSpc="1">
            <a:prstTxWarp prst="textNoShape">
              <a:avLst/>
            </a:prstTxWarp>
            <a:spAutoFit/>
          </a:bodyPr>
          <a:lstStyle/>
          <a:p>
            <a:pPr algn="ctr"/>
            <a:r>
              <a:rPr lang="ja-JP" sz="2400" kern="100" dirty="0">
                <a:ln>
                  <a:noFill/>
                </a:ln>
                <a:solidFill>
                  <a:srgbClr val="000000"/>
                </a:solidFill>
                <a:effectLst>
                  <a:outerShdw blurRad="38100" dist="19050" dir="2700000" algn="tl">
                    <a:schemeClr val="dk1">
                      <a:alpha val="40000"/>
                    </a:schemeClr>
                  </a:outerShdw>
                </a:effectLst>
                <a:latin typeface="游明朝" panose="02020400000000000000" pitchFamily="18" charset="-128"/>
                <a:ea typeface="BIZ UDPゴシック" panose="020B0400000000000000" pitchFamily="50" charset="-128"/>
                <a:cs typeface="Times New Roman" panose="02020603050405020304" pitchFamily="18" charset="0"/>
              </a:rPr>
              <a:t>１８歳</a:t>
            </a:r>
            <a:endParaRPr 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6" name="テキスト ボックス 1">
            <a:extLst>
              <a:ext uri="{FF2B5EF4-FFF2-40B4-BE49-F238E27FC236}">
                <a16:creationId xmlns:a16="http://schemas.microsoft.com/office/drawing/2014/main" id="{4541678B-60DB-8FF4-90AF-23FED63C70D8}"/>
              </a:ext>
            </a:extLst>
          </p:cNvPr>
          <p:cNvSpPr txBox="1"/>
          <p:nvPr/>
        </p:nvSpPr>
        <p:spPr>
          <a:xfrm>
            <a:off x="4793248" y="2294398"/>
            <a:ext cx="1219200" cy="387286"/>
          </a:xfrm>
          <a:prstGeom prst="rect">
            <a:avLst/>
          </a:prstGeom>
          <a:noFill/>
          <a:ln>
            <a:noFill/>
          </a:ln>
        </p:spPr>
        <p:txBody>
          <a:bodyPr rot="0" spcFirstLastPara="0" vert="horz" wrap="square" lIns="74295" tIns="8890" rIns="74295" bIns="8890" numCol="1" spcCol="0" rtlCol="0" fromWordArt="0" anchor="t" anchorCtr="0" forceAA="0" compatLnSpc="1">
            <a:prstTxWarp prst="textNoShape">
              <a:avLst/>
            </a:prstTxWarp>
            <a:spAutoFit/>
          </a:bodyPr>
          <a:lstStyle/>
          <a:p>
            <a:pPr algn="ctr"/>
            <a:r>
              <a:rPr lang="ja-JP" sz="2400" kern="100" dirty="0">
                <a:ln>
                  <a:noFill/>
                </a:ln>
                <a:solidFill>
                  <a:srgbClr val="000000"/>
                </a:solidFill>
                <a:effectLst>
                  <a:outerShdw blurRad="38100" dist="19050" dir="2700000" algn="tl">
                    <a:schemeClr val="dk1">
                      <a:alpha val="40000"/>
                    </a:schemeClr>
                  </a:outerShdw>
                </a:effectLst>
                <a:latin typeface="游明朝" panose="02020400000000000000" pitchFamily="18" charset="-128"/>
                <a:ea typeface="BIZ UDPゴシック" panose="020B0400000000000000" pitchFamily="50" charset="-128"/>
                <a:cs typeface="Times New Roman" panose="02020603050405020304" pitchFamily="18" charset="0"/>
              </a:rPr>
              <a:t>１</a:t>
            </a:r>
            <a:r>
              <a:rPr lang="ja-JP" altLang="en-US" sz="2400" kern="100" dirty="0">
                <a:ln>
                  <a:noFill/>
                </a:ln>
                <a:solidFill>
                  <a:srgbClr val="000000"/>
                </a:solidFill>
                <a:effectLst>
                  <a:outerShdw blurRad="38100" dist="19050" dir="2700000" algn="tl">
                    <a:schemeClr val="dk1">
                      <a:alpha val="40000"/>
                    </a:schemeClr>
                  </a:outerShdw>
                </a:effectLst>
                <a:latin typeface="游明朝" panose="02020400000000000000" pitchFamily="18" charset="-128"/>
                <a:ea typeface="BIZ UDPゴシック" panose="020B0400000000000000" pitchFamily="50" charset="-128"/>
                <a:cs typeface="Times New Roman" panose="02020603050405020304" pitchFamily="18" charset="0"/>
              </a:rPr>
              <a:t>５歳</a:t>
            </a:r>
            <a:endParaRPr 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7" name="テキスト ボックス 1">
            <a:extLst>
              <a:ext uri="{FF2B5EF4-FFF2-40B4-BE49-F238E27FC236}">
                <a16:creationId xmlns:a16="http://schemas.microsoft.com/office/drawing/2014/main" id="{C2BA8BD4-776D-20C2-BB7E-A296C0528EF1}"/>
              </a:ext>
            </a:extLst>
          </p:cNvPr>
          <p:cNvSpPr txBox="1"/>
          <p:nvPr/>
        </p:nvSpPr>
        <p:spPr>
          <a:xfrm>
            <a:off x="4821840" y="5939185"/>
            <a:ext cx="1219200" cy="448841"/>
          </a:xfrm>
          <a:prstGeom prst="rect">
            <a:avLst/>
          </a:prstGeom>
          <a:noFill/>
          <a:ln>
            <a:noFill/>
          </a:ln>
        </p:spPr>
        <p:txBody>
          <a:bodyPr rot="0" spcFirstLastPara="0" vert="horz" wrap="square" lIns="74295" tIns="8890" rIns="74295" bIns="8890" numCol="1" spcCol="0" rtlCol="0" fromWordArt="0" anchor="t" anchorCtr="0" forceAA="0" compatLnSpc="1">
            <a:prstTxWarp prst="textNoShape">
              <a:avLst/>
            </a:prstTxWarp>
            <a:spAutoFit/>
          </a:bodyPr>
          <a:lstStyle/>
          <a:p>
            <a:pPr algn="ctr"/>
            <a:r>
              <a:rPr lang="ja-JP" altLang="en-US" sz="2800" kern="100" dirty="0">
                <a:solidFill>
                  <a:srgbClr val="000000"/>
                </a:solidFill>
                <a:effectLst>
                  <a:outerShdw blurRad="38100" dist="19050" dir="2700000" algn="tl">
                    <a:schemeClr val="dk1">
                      <a:alpha val="40000"/>
                    </a:schemeClr>
                  </a:outerShdw>
                </a:effectLst>
                <a:latin typeface="游明朝" panose="02020400000000000000" pitchFamily="18" charset="-128"/>
                <a:ea typeface="BIZ UDPゴシック" panose="020B0400000000000000" pitchFamily="50" charset="-128"/>
                <a:cs typeface="Times New Roman" panose="02020603050405020304" pitchFamily="18" charset="0"/>
              </a:rPr>
              <a:t>３</a:t>
            </a:r>
            <a:r>
              <a:rPr lang="ja-JP" sz="2800" kern="100" dirty="0">
                <a:ln>
                  <a:noFill/>
                </a:ln>
                <a:solidFill>
                  <a:srgbClr val="000000"/>
                </a:solidFill>
                <a:effectLst>
                  <a:outerShdw blurRad="38100" dist="19050" dir="2700000" algn="tl">
                    <a:schemeClr val="dk1">
                      <a:alpha val="40000"/>
                    </a:schemeClr>
                  </a:outerShdw>
                </a:effectLst>
                <a:latin typeface="游明朝" panose="02020400000000000000" pitchFamily="18" charset="-128"/>
                <a:ea typeface="BIZ UDPゴシック" panose="020B0400000000000000" pitchFamily="50" charset="-128"/>
                <a:cs typeface="Times New Roman" panose="02020603050405020304" pitchFamily="18" charset="0"/>
              </a:rPr>
              <a:t>歳</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8" name="テキスト ボックス 1">
            <a:extLst>
              <a:ext uri="{FF2B5EF4-FFF2-40B4-BE49-F238E27FC236}">
                <a16:creationId xmlns:a16="http://schemas.microsoft.com/office/drawing/2014/main" id="{6F95BCD8-277E-F0DB-5D49-CED1717168D0}"/>
              </a:ext>
            </a:extLst>
          </p:cNvPr>
          <p:cNvSpPr txBox="1"/>
          <p:nvPr/>
        </p:nvSpPr>
        <p:spPr>
          <a:xfrm>
            <a:off x="4844854" y="4761026"/>
            <a:ext cx="1219200" cy="387286"/>
          </a:xfrm>
          <a:prstGeom prst="rect">
            <a:avLst/>
          </a:prstGeom>
          <a:noFill/>
          <a:ln>
            <a:noFill/>
          </a:ln>
        </p:spPr>
        <p:txBody>
          <a:bodyPr rot="0" spcFirstLastPara="0" vert="horz" wrap="square" lIns="74295" tIns="8890" rIns="74295" bIns="8890" numCol="1" spcCol="0" rtlCol="0" fromWordArt="0" anchor="t" anchorCtr="0" forceAA="0" compatLnSpc="1">
            <a:prstTxWarp prst="textNoShape">
              <a:avLst/>
            </a:prstTxWarp>
            <a:spAutoFit/>
          </a:bodyPr>
          <a:lstStyle/>
          <a:p>
            <a:pPr algn="ctr"/>
            <a:r>
              <a:rPr lang="ja-JP" altLang="en-US" sz="2400" kern="100" dirty="0">
                <a:solidFill>
                  <a:srgbClr val="000000"/>
                </a:solidFill>
                <a:effectLst>
                  <a:outerShdw blurRad="38100" dist="19050" dir="2700000" algn="tl">
                    <a:schemeClr val="dk1">
                      <a:alpha val="40000"/>
                    </a:schemeClr>
                  </a:outerShdw>
                </a:effectLst>
                <a:latin typeface="游明朝" panose="02020400000000000000" pitchFamily="18" charset="-128"/>
                <a:ea typeface="BIZ UDPゴシック" panose="020B0400000000000000" pitchFamily="50" charset="-128"/>
                <a:cs typeface="Times New Roman" panose="02020603050405020304" pitchFamily="18" charset="0"/>
              </a:rPr>
              <a:t>６</a:t>
            </a:r>
            <a:r>
              <a:rPr lang="ja-JP" sz="2400" kern="100" dirty="0">
                <a:ln>
                  <a:noFill/>
                </a:ln>
                <a:solidFill>
                  <a:srgbClr val="000000"/>
                </a:solidFill>
                <a:effectLst>
                  <a:outerShdw blurRad="38100" dist="19050" dir="2700000" algn="tl">
                    <a:schemeClr val="dk1">
                      <a:alpha val="40000"/>
                    </a:schemeClr>
                  </a:outerShdw>
                </a:effectLst>
                <a:latin typeface="游明朝" panose="02020400000000000000" pitchFamily="18" charset="-128"/>
                <a:ea typeface="BIZ UDPゴシック" panose="020B0400000000000000" pitchFamily="50" charset="-128"/>
                <a:cs typeface="Times New Roman" panose="02020603050405020304" pitchFamily="18" charset="0"/>
              </a:rPr>
              <a:t>歳</a:t>
            </a:r>
            <a:endParaRPr 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9" name="テキスト ボックス 1">
            <a:extLst>
              <a:ext uri="{FF2B5EF4-FFF2-40B4-BE49-F238E27FC236}">
                <a16:creationId xmlns:a16="http://schemas.microsoft.com/office/drawing/2014/main" id="{62693CBB-4127-C73A-6121-ED234D9B9760}"/>
              </a:ext>
            </a:extLst>
          </p:cNvPr>
          <p:cNvSpPr txBox="1"/>
          <p:nvPr/>
        </p:nvSpPr>
        <p:spPr>
          <a:xfrm>
            <a:off x="4821840" y="6951899"/>
            <a:ext cx="1219200" cy="387286"/>
          </a:xfrm>
          <a:prstGeom prst="rect">
            <a:avLst/>
          </a:prstGeom>
          <a:noFill/>
          <a:ln>
            <a:noFill/>
          </a:ln>
        </p:spPr>
        <p:txBody>
          <a:bodyPr rot="0" spcFirstLastPara="0" vert="horz" wrap="square" lIns="74295" tIns="8890" rIns="74295" bIns="8890" numCol="1" spcCol="0" rtlCol="0" fromWordArt="0" anchor="t" anchorCtr="0" forceAA="0" compatLnSpc="1">
            <a:prstTxWarp prst="textNoShape">
              <a:avLst/>
            </a:prstTxWarp>
            <a:spAutoFit/>
          </a:bodyPr>
          <a:lstStyle/>
          <a:p>
            <a:pPr algn="ctr"/>
            <a:r>
              <a:rPr lang="ja-JP" altLang="en-US" sz="2400" kern="100" dirty="0">
                <a:solidFill>
                  <a:srgbClr val="000000"/>
                </a:solidFill>
                <a:effectLst>
                  <a:outerShdw blurRad="38100" dist="19050" dir="2700000" algn="tl">
                    <a:schemeClr val="dk1">
                      <a:alpha val="40000"/>
                    </a:schemeClr>
                  </a:outerShdw>
                </a:effectLst>
                <a:latin typeface="游明朝" panose="02020400000000000000" pitchFamily="18" charset="-128"/>
                <a:ea typeface="BIZ UDPゴシック" panose="020B0400000000000000" pitchFamily="50" charset="-128"/>
                <a:cs typeface="Times New Roman" panose="02020603050405020304" pitchFamily="18" charset="0"/>
              </a:rPr>
              <a:t>０</a:t>
            </a:r>
            <a:r>
              <a:rPr lang="ja-JP" sz="2400" kern="100" dirty="0">
                <a:ln>
                  <a:noFill/>
                </a:ln>
                <a:solidFill>
                  <a:srgbClr val="000000"/>
                </a:solidFill>
                <a:effectLst>
                  <a:outerShdw blurRad="38100" dist="19050" dir="2700000" algn="tl">
                    <a:schemeClr val="dk1">
                      <a:alpha val="40000"/>
                    </a:schemeClr>
                  </a:outerShdw>
                </a:effectLst>
                <a:latin typeface="游明朝" panose="02020400000000000000" pitchFamily="18" charset="-128"/>
                <a:ea typeface="BIZ UDPゴシック" panose="020B0400000000000000" pitchFamily="50" charset="-128"/>
                <a:cs typeface="Times New Roman" panose="02020603050405020304" pitchFamily="18" charset="0"/>
              </a:rPr>
              <a:t>歳</a:t>
            </a:r>
            <a:endParaRPr 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pic>
        <p:nvPicPr>
          <p:cNvPr id="10" name="図 9" descr="高校生のイラスト画像">
            <a:extLst>
              <a:ext uri="{FF2B5EF4-FFF2-40B4-BE49-F238E27FC236}">
                <a16:creationId xmlns:a16="http://schemas.microsoft.com/office/drawing/2014/main" id="{D85CA9C0-1956-9F3E-1980-02894C46717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66081" y="1211382"/>
            <a:ext cx="912699" cy="1106673"/>
          </a:xfrm>
          <a:prstGeom prst="rect">
            <a:avLst/>
          </a:prstGeom>
          <a:noFill/>
          <a:ln>
            <a:noFill/>
          </a:ln>
        </p:spPr>
      </p:pic>
      <p:pic>
        <p:nvPicPr>
          <p:cNvPr id="11" name="図 10">
            <a:extLst>
              <a:ext uri="{FF2B5EF4-FFF2-40B4-BE49-F238E27FC236}">
                <a16:creationId xmlns:a16="http://schemas.microsoft.com/office/drawing/2014/main" id="{4F2398AA-19B4-534C-6829-B9349246D8D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162" t="6618" r="83282" b="47093"/>
          <a:stretch/>
        </p:blipFill>
        <p:spPr bwMode="auto">
          <a:xfrm>
            <a:off x="5402848" y="1250635"/>
            <a:ext cx="431230" cy="1106673"/>
          </a:xfrm>
          <a:prstGeom prst="rect">
            <a:avLst/>
          </a:prstGeom>
          <a:ln>
            <a:noFill/>
          </a:ln>
          <a:extLst>
            <a:ext uri="{53640926-AAD7-44D8-BBD7-CCE9431645EC}">
              <a14:shadowObscured xmlns:a14="http://schemas.microsoft.com/office/drawing/2010/main"/>
            </a:ext>
          </a:extLst>
        </p:spPr>
      </p:pic>
      <p:pic>
        <p:nvPicPr>
          <p:cNvPr id="14" name="図 13">
            <a:extLst>
              <a:ext uri="{FF2B5EF4-FFF2-40B4-BE49-F238E27FC236}">
                <a16:creationId xmlns:a16="http://schemas.microsoft.com/office/drawing/2014/main" id="{E21E7272-58A2-4F96-2FEF-C70EAF9685EB}"/>
              </a:ext>
            </a:extLst>
          </p:cNvPr>
          <p:cNvPicPr>
            <a:picLocks noChangeAspect="1"/>
          </p:cNvPicPr>
          <p:nvPr/>
        </p:nvPicPr>
        <p:blipFill>
          <a:blip r:embed="rId4"/>
          <a:stretch>
            <a:fillRect/>
          </a:stretch>
        </p:blipFill>
        <p:spPr>
          <a:xfrm>
            <a:off x="5798756" y="1173237"/>
            <a:ext cx="530596" cy="1214355"/>
          </a:xfrm>
          <a:prstGeom prst="rect">
            <a:avLst/>
          </a:prstGeom>
        </p:spPr>
      </p:pic>
      <p:pic>
        <p:nvPicPr>
          <p:cNvPr id="17" name="図 16" descr="無料 イラスト 中学生 297183-無料 イラスト 中学生 - Blogjppaesenq">
            <a:extLst>
              <a:ext uri="{FF2B5EF4-FFF2-40B4-BE49-F238E27FC236}">
                <a16:creationId xmlns:a16="http://schemas.microsoft.com/office/drawing/2014/main" id="{E89780CD-1626-4BE4-6F98-1EC05A3C4D6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H="1">
            <a:off x="5044723" y="2606069"/>
            <a:ext cx="819461" cy="994389"/>
          </a:xfrm>
          <a:prstGeom prst="rect">
            <a:avLst/>
          </a:prstGeom>
          <a:noFill/>
          <a:ln>
            <a:noFill/>
          </a:ln>
        </p:spPr>
      </p:pic>
      <p:pic>
        <p:nvPicPr>
          <p:cNvPr id="19" name="図 18" descr="うつぶせで顔を上げている赤ちゃんのイラスト🎨【フリー素材】｜看護roo![カンゴルー]">
            <a:extLst>
              <a:ext uri="{FF2B5EF4-FFF2-40B4-BE49-F238E27FC236}">
                <a16:creationId xmlns:a16="http://schemas.microsoft.com/office/drawing/2014/main" id="{EF8FC34F-EA34-A6D4-CB3D-E10DC359280F}"/>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96503" y="6121804"/>
            <a:ext cx="1247788" cy="1050520"/>
          </a:xfrm>
          <a:prstGeom prst="rect">
            <a:avLst/>
          </a:prstGeom>
          <a:noFill/>
          <a:ln>
            <a:noFill/>
          </a:ln>
        </p:spPr>
      </p:pic>
      <p:pic>
        <p:nvPicPr>
          <p:cNvPr id="20" name="図 19" descr="GYM体操教室 │ 楽しみながら身につく滋賀県守山市の体操教室ガイム">
            <a:extLst>
              <a:ext uri="{FF2B5EF4-FFF2-40B4-BE49-F238E27FC236}">
                <a16:creationId xmlns:a16="http://schemas.microsoft.com/office/drawing/2014/main" id="{3E7A2ACE-890F-C275-18AA-A3F9BEB1DADE}"/>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880295" y="5109361"/>
            <a:ext cx="1160745" cy="897139"/>
          </a:xfrm>
          <a:prstGeom prst="rect">
            <a:avLst/>
          </a:prstGeom>
          <a:noFill/>
          <a:ln>
            <a:noFill/>
          </a:ln>
        </p:spPr>
      </p:pic>
      <p:pic>
        <p:nvPicPr>
          <p:cNvPr id="23" name="図 22" descr="通学路はなぜ守らなければいけないの？安心・安全な小学校の登下校を – ランドセルBOOK｜人気ランドセルや選び方など情報サイト">
            <a:extLst>
              <a:ext uri="{FF2B5EF4-FFF2-40B4-BE49-F238E27FC236}">
                <a16:creationId xmlns:a16="http://schemas.microsoft.com/office/drawing/2014/main" id="{32DD1D7D-33E9-3A2F-99F0-5AB273960B2A}"/>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941855" y="3981019"/>
            <a:ext cx="979170" cy="820624"/>
          </a:xfrm>
          <a:prstGeom prst="rect">
            <a:avLst/>
          </a:prstGeom>
          <a:noFill/>
          <a:ln>
            <a:noFill/>
          </a:ln>
        </p:spPr>
      </p:pic>
      <p:sp>
        <p:nvSpPr>
          <p:cNvPr id="24" name="テキスト ボックス 1">
            <a:extLst>
              <a:ext uri="{FF2B5EF4-FFF2-40B4-BE49-F238E27FC236}">
                <a16:creationId xmlns:a16="http://schemas.microsoft.com/office/drawing/2014/main" id="{B1422C10-D1CF-3F7D-3A08-B9A9DA7A54A7}"/>
              </a:ext>
            </a:extLst>
          </p:cNvPr>
          <p:cNvSpPr txBox="1"/>
          <p:nvPr/>
        </p:nvSpPr>
        <p:spPr>
          <a:xfrm>
            <a:off x="4869180" y="3613209"/>
            <a:ext cx="1219200" cy="387286"/>
          </a:xfrm>
          <a:prstGeom prst="rect">
            <a:avLst/>
          </a:prstGeom>
          <a:noFill/>
          <a:ln>
            <a:noFill/>
          </a:ln>
        </p:spPr>
        <p:txBody>
          <a:bodyPr rot="0" spcFirstLastPara="0" vert="horz" wrap="square" lIns="74295" tIns="8890" rIns="74295" bIns="8890" numCol="1" spcCol="0" rtlCol="0" fromWordArt="0" anchor="t" anchorCtr="0" forceAA="0" compatLnSpc="1">
            <a:prstTxWarp prst="textNoShape">
              <a:avLst/>
            </a:prstTxWarp>
            <a:spAutoFit/>
          </a:bodyPr>
          <a:lstStyle/>
          <a:p>
            <a:pPr algn="ctr"/>
            <a:r>
              <a:rPr lang="ja-JP" altLang="en-US" sz="2400" kern="100" dirty="0">
                <a:ln>
                  <a:noFill/>
                </a:ln>
                <a:solidFill>
                  <a:srgbClr val="000000"/>
                </a:solidFill>
                <a:effectLst>
                  <a:outerShdw blurRad="38100" dist="19050" dir="2700000" algn="tl">
                    <a:schemeClr val="dk1">
                      <a:alpha val="40000"/>
                    </a:schemeClr>
                  </a:outerShdw>
                </a:effectLst>
                <a:latin typeface="游明朝" panose="02020400000000000000" pitchFamily="18" charset="-128"/>
                <a:ea typeface="BIZ UDPゴシック" panose="020B0400000000000000" pitchFamily="50" charset="-128"/>
                <a:cs typeface="Times New Roman" panose="02020603050405020304" pitchFamily="18" charset="0"/>
              </a:rPr>
              <a:t>１３</a:t>
            </a:r>
            <a:r>
              <a:rPr lang="ja-JP" sz="2400" kern="100" dirty="0">
                <a:ln>
                  <a:noFill/>
                </a:ln>
                <a:solidFill>
                  <a:srgbClr val="000000"/>
                </a:solidFill>
                <a:effectLst>
                  <a:outerShdw blurRad="38100" dist="19050" dir="2700000" algn="tl">
                    <a:schemeClr val="dk1">
                      <a:alpha val="40000"/>
                    </a:schemeClr>
                  </a:outerShdw>
                </a:effectLst>
                <a:latin typeface="游明朝" panose="02020400000000000000" pitchFamily="18" charset="-128"/>
                <a:ea typeface="BIZ UDPゴシック" panose="020B0400000000000000" pitchFamily="50" charset="-128"/>
                <a:cs typeface="Times New Roman" panose="02020603050405020304" pitchFamily="18" charset="0"/>
              </a:rPr>
              <a:t>歳</a:t>
            </a:r>
            <a:endParaRPr 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pic>
        <p:nvPicPr>
          <p:cNvPr id="2056" name="図 1479508137">
            <a:extLst>
              <a:ext uri="{FF2B5EF4-FFF2-40B4-BE49-F238E27FC236}">
                <a16:creationId xmlns:a16="http://schemas.microsoft.com/office/drawing/2014/main" id="{B79E9DFF-7A5E-AF5C-4FCA-47B8EADC487A}"/>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065085" y="6954044"/>
            <a:ext cx="2152650" cy="444500"/>
          </a:xfrm>
          <a:prstGeom prst="rect">
            <a:avLst/>
          </a:prstGeom>
          <a:noFill/>
          <a:extLst>
            <a:ext uri="{909E8E84-426E-40DD-AFC4-6F175D3DCCD1}">
              <a14:hiddenFill xmlns:a14="http://schemas.microsoft.com/office/drawing/2010/main">
                <a:solidFill>
                  <a:srgbClr val="FFFFFF"/>
                </a:solidFill>
              </a14:hiddenFill>
            </a:ext>
          </a:extLst>
        </p:spPr>
      </p:pic>
      <p:sp>
        <p:nvSpPr>
          <p:cNvPr id="2049" name="Text Box 21">
            <a:extLst>
              <a:ext uri="{FF2B5EF4-FFF2-40B4-BE49-F238E27FC236}">
                <a16:creationId xmlns:a16="http://schemas.microsoft.com/office/drawing/2014/main" id="{AB6824A6-BA0A-14A0-664E-5F67DCF6ECF9}"/>
              </a:ext>
            </a:extLst>
          </p:cNvPr>
          <p:cNvSpPr txBox="1">
            <a:spLocks noChangeArrowheads="1"/>
          </p:cNvSpPr>
          <p:nvPr/>
        </p:nvSpPr>
        <p:spPr bwMode="auto">
          <a:xfrm>
            <a:off x="985179" y="6373470"/>
            <a:ext cx="2305051" cy="44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4295" tIns="8890" rIns="74295" bIns="889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24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貧困</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2051" name="Text Box 19">
            <a:extLst>
              <a:ext uri="{FF2B5EF4-FFF2-40B4-BE49-F238E27FC236}">
                <a16:creationId xmlns:a16="http://schemas.microsoft.com/office/drawing/2014/main" id="{E45F2200-2B1A-B2C2-EAB6-5EF03651EED2}"/>
              </a:ext>
            </a:extLst>
          </p:cNvPr>
          <p:cNvSpPr txBox="1">
            <a:spLocks noChangeArrowheads="1"/>
          </p:cNvSpPr>
          <p:nvPr/>
        </p:nvSpPr>
        <p:spPr bwMode="auto">
          <a:xfrm>
            <a:off x="750985" y="3992714"/>
            <a:ext cx="2303463"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4295" tIns="8890" rIns="74295" bIns="889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28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里親</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2052" name="Text Box 18">
            <a:extLst>
              <a:ext uri="{FF2B5EF4-FFF2-40B4-BE49-F238E27FC236}">
                <a16:creationId xmlns:a16="http://schemas.microsoft.com/office/drawing/2014/main" id="{03F22DD4-937C-7B34-D3F3-2698E36D6BBE}"/>
              </a:ext>
            </a:extLst>
          </p:cNvPr>
          <p:cNvSpPr txBox="1">
            <a:spLocks noChangeArrowheads="1"/>
          </p:cNvSpPr>
          <p:nvPr/>
        </p:nvSpPr>
        <p:spPr bwMode="auto">
          <a:xfrm>
            <a:off x="2691173" y="3525838"/>
            <a:ext cx="23050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4295" tIns="8890" rIns="74295" bIns="889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28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教育格差</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2053" name="Text Box 17">
            <a:extLst>
              <a:ext uri="{FF2B5EF4-FFF2-40B4-BE49-F238E27FC236}">
                <a16:creationId xmlns:a16="http://schemas.microsoft.com/office/drawing/2014/main" id="{864CFF65-4333-3A05-6D77-E3E76609EBA6}"/>
              </a:ext>
            </a:extLst>
          </p:cNvPr>
          <p:cNvSpPr txBox="1">
            <a:spLocks noChangeArrowheads="1"/>
          </p:cNvSpPr>
          <p:nvPr/>
        </p:nvSpPr>
        <p:spPr bwMode="auto">
          <a:xfrm>
            <a:off x="5739960" y="2099320"/>
            <a:ext cx="23050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4295" tIns="8890" rIns="74295" bIns="889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2800" b="0" i="0" u="none" strike="noStrike" cap="none" normalizeH="0" baseline="0">
                <a:ln>
                  <a:noFill/>
                </a:ln>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非行</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054" name="Text Box 16">
            <a:extLst>
              <a:ext uri="{FF2B5EF4-FFF2-40B4-BE49-F238E27FC236}">
                <a16:creationId xmlns:a16="http://schemas.microsoft.com/office/drawing/2014/main" id="{EED6143A-774D-81FA-EBF4-FF51C3755AFA}"/>
              </a:ext>
            </a:extLst>
          </p:cNvPr>
          <p:cNvSpPr txBox="1">
            <a:spLocks noChangeArrowheads="1"/>
          </p:cNvSpPr>
          <p:nvPr/>
        </p:nvSpPr>
        <p:spPr bwMode="auto">
          <a:xfrm>
            <a:off x="2281238" y="1575133"/>
            <a:ext cx="2305051"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4295" tIns="8890" rIns="74295" bIns="889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28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教育格差</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2058" name="Text Box 13">
            <a:extLst>
              <a:ext uri="{FF2B5EF4-FFF2-40B4-BE49-F238E27FC236}">
                <a16:creationId xmlns:a16="http://schemas.microsoft.com/office/drawing/2014/main" id="{925A92B0-546E-3F08-218A-1A4C7BCFE92D}"/>
              </a:ext>
            </a:extLst>
          </p:cNvPr>
          <p:cNvSpPr txBox="1">
            <a:spLocks noChangeArrowheads="1"/>
          </p:cNvSpPr>
          <p:nvPr/>
        </p:nvSpPr>
        <p:spPr bwMode="auto">
          <a:xfrm>
            <a:off x="8001423" y="3492583"/>
            <a:ext cx="2303463"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4295" tIns="8890" rIns="74295" bIns="889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54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離婚</a:t>
            </a:r>
            <a:endParaRPr kumimoji="0" lang="ja-JP" altLang="ja-JP" sz="5400" b="0" i="0" u="none" strike="noStrike" cap="none" normalizeH="0" baseline="0" dirty="0">
              <a:ln>
                <a:noFill/>
              </a:ln>
              <a:solidFill>
                <a:schemeClr val="tx1"/>
              </a:solidFill>
              <a:effectLst/>
              <a:latin typeface="Arial" panose="020B0604020202020204" pitchFamily="34" charset="0"/>
            </a:endParaRPr>
          </a:p>
        </p:txBody>
      </p:sp>
      <p:sp>
        <p:nvSpPr>
          <p:cNvPr id="2059" name="Text Box 12">
            <a:extLst>
              <a:ext uri="{FF2B5EF4-FFF2-40B4-BE49-F238E27FC236}">
                <a16:creationId xmlns:a16="http://schemas.microsoft.com/office/drawing/2014/main" id="{D9A847F1-6786-BFE3-4083-6CAE66737F30}"/>
              </a:ext>
            </a:extLst>
          </p:cNvPr>
          <p:cNvSpPr txBox="1">
            <a:spLocks noChangeArrowheads="1"/>
          </p:cNvSpPr>
          <p:nvPr/>
        </p:nvSpPr>
        <p:spPr bwMode="auto">
          <a:xfrm>
            <a:off x="1098652" y="5035550"/>
            <a:ext cx="2303463"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4295" tIns="8890" rIns="74295" bIns="889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48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離婚</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2060" name="Text Box 11">
            <a:extLst>
              <a:ext uri="{FF2B5EF4-FFF2-40B4-BE49-F238E27FC236}">
                <a16:creationId xmlns:a16="http://schemas.microsoft.com/office/drawing/2014/main" id="{A3B15280-F4CE-B279-0D35-C19C32E9BD89}"/>
              </a:ext>
            </a:extLst>
          </p:cNvPr>
          <p:cNvSpPr txBox="1">
            <a:spLocks noChangeArrowheads="1"/>
          </p:cNvSpPr>
          <p:nvPr/>
        </p:nvSpPr>
        <p:spPr bwMode="auto">
          <a:xfrm>
            <a:off x="5993700" y="4224453"/>
            <a:ext cx="2303463" cy="59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4295" tIns="8890" rIns="74295" bIns="889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2800" b="0" i="0" u="none" strike="noStrike" cap="none" normalizeH="0" baseline="0">
                <a:ln>
                  <a:noFill/>
                </a:ln>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ネグレクト</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061" name="Text Box 10">
            <a:extLst>
              <a:ext uri="{FF2B5EF4-FFF2-40B4-BE49-F238E27FC236}">
                <a16:creationId xmlns:a16="http://schemas.microsoft.com/office/drawing/2014/main" id="{2834F17B-B50C-9670-98ED-5F66B4BF5A4A}"/>
              </a:ext>
            </a:extLst>
          </p:cNvPr>
          <p:cNvSpPr txBox="1">
            <a:spLocks noChangeArrowheads="1"/>
          </p:cNvSpPr>
          <p:nvPr/>
        </p:nvSpPr>
        <p:spPr bwMode="auto">
          <a:xfrm>
            <a:off x="2855083" y="4162767"/>
            <a:ext cx="230346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4295" tIns="8890" rIns="74295" bIns="889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4800" b="0" i="0" u="none" strike="noStrike" cap="none" normalizeH="0" baseline="0">
                <a:ln>
                  <a:noFill/>
                </a:ln>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いじめ</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062" name="Text Box 9">
            <a:extLst>
              <a:ext uri="{FF2B5EF4-FFF2-40B4-BE49-F238E27FC236}">
                <a16:creationId xmlns:a16="http://schemas.microsoft.com/office/drawing/2014/main" id="{85515044-C764-37CC-D9FE-FC2749D2AA7E}"/>
              </a:ext>
            </a:extLst>
          </p:cNvPr>
          <p:cNvSpPr txBox="1">
            <a:spLocks noChangeArrowheads="1"/>
          </p:cNvSpPr>
          <p:nvPr/>
        </p:nvSpPr>
        <p:spPr bwMode="auto">
          <a:xfrm>
            <a:off x="2907485" y="6206697"/>
            <a:ext cx="2303462"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4295" tIns="8890" rIns="74295" bIns="889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26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不適切保育</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2063" name="テキスト ボックス 1">
            <a:extLst>
              <a:ext uri="{FF2B5EF4-FFF2-40B4-BE49-F238E27FC236}">
                <a16:creationId xmlns:a16="http://schemas.microsoft.com/office/drawing/2014/main" id="{8857A4B5-CE65-AD7D-6B46-7D90DDE01286}"/>
              </a:ext>
            </a:extLst>
          </p:cNvPr>
          <p:cNvSpPr txBox="1"/>
          <p:nvPr/>
        </p:nvSpPr>
        <p:spPr>
          <a:xfrm>
            <a:off x="1094258" y="3071948"/>
            <a:ext cx="2303780" cy="602615"/>
          </a:xfrm>
          <a:prstGeom prst="rect">
            <a:avLst/>
          </a:prstGeom>
          <a:noFill/>
          <a:ln>
            <a:noFill/>
          </a:ln>
        </p:spPr>
        <p:txBody>
          <a:bodyPr rot="0" spcFirstLastPara="0" vert="horz" wrap="square" lIns="74295" tIns="8890" rIns="74295" bIns="8890" numCol="1" spcCol="0" rtlCol="0" fromWordArt="0" anchor="t" anchorCtr="0" forceAA="0" compatLnSpc="1">
            <a:prstTxWarp prst="textNoShape">
              <a:avLst/>
            </a:prstTxWarp>
            <a:noAutofit/>
          </a:bodyPr>
          <a:lstStyle/>
          <a:p>
            <a:pPr algn="ctr"/>
            <a:r>
              <a:rPr lang="ja-JP" sz="2800" kern="100" dirty="0">
                <a:ln>
                  <a:noFill/>
                </a:ln>
                <a:solidFill>
                  <a:srgbClr val="000000"/>
                </a:solidFill>
                <a:effectLst>
                  <a:outerShdw blurRad="38100" dist="19050" dir="2700000" algn="tl">
                    <a:schemeClr val="dk1">
                      <a:alpha val="40000"/>
                    </a:schemeClr>
                  </a:outerShdw>
                </a:effectLst>
                <a:latin typeface="游明朝" panose="02020400000000000000" pitchFamily="18" charset="-128"/>
                <a:ea typeface="BIZ UDPゴシック" panose="020B0400000000000000" pitchFamily="50" charset="-128"/>
                <a:cs typeface="Times New Roman" panose="02020603050405020304" pitchFamily="18" charset="0"/>
              </a:rPr>
              <a:t>夫婦間不和</a:t>
            </a:r>
            <a:r>
              <a:rPr lang="en-US" sz="2400" kern="100" dirty="0">
                <a:solidFill>
                  <a:srgbClr val="000000"/>
                </a:solidFill>
                <a:effectLst/>
                <a:latin typeface="BIZ UDPゴシック" panose="020B0400000000000000" pitchFamily="50" charset="-128"/>
                <a:ea typeface="游明朝" panose="02020400000000000000" pitchFamily="18" charset="-128"/>
                <a:cs typeface="Times New Roman" panose="02020603050405020304" pitchFamily="18" charset="0"/>
              </a:rPr>
              <a:t> </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2065" name="Text Box 5">
            <a:extLst>
              <a:ext uri="{FF2B5EF4-FFF2-40B4-BE49-F238E27FC236}">
                <a16:creationId xmlns:a16="http://schemas.microsoft.com/office/drawing/2014/main" id="{4FA0E1DC-C121-EC3E-6A12-BC8B0CDF0628}"/>
              </a:ext>
            </a:extLst>
          </p:cNvPr>
          <p:cNvSpPr txBox="1">
            <a:spLocks noChangeArrowheads="1"/>
          </p:cNvSpPr>
          <p:nvPr/>
        </p:nvSpPr>
        <p:spPr bwMode="auto">
          <a:xfrm>
            <a:off x="2519363" y="5360988"/>
            <a:ext cx="23050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4295" tIns="8890" rIns="74295" bIns="889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2800" b="0" i="0" u="none" strike="noStrike" cap="none" normalizeH="0" baseline="0">
                <a:ln>
                  <a:noFill/>
                </a:ln>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不登校</a:t>
            </a:r>
            <a:endParaRPr kumimoji="0" lang="ja-JP" altLang="ja-JP" sz="7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066" name="Text Box 4">
            <a:extLst>
              <a:ext uri="{FF2B5EF4-FFF2-40B4-BE49-F238E27FC236}">
                <a16:creationId xmlns:a16="http://schemas.microsoft.com/office/drawing/2014/main" id="{0015F31C-A108-8AA5-E0A6-B5B5A707B92E}"/>
              </a:ext>
            </a:extLst>
          </p:cNvPr>
          <p:cNvSpPr txBox="1">
            <a:spLocks noChangeArrowheads="1"/>
          </p:cNvSpPr>
          <p:nvPr/>
        </p:nvSpPr>
        <p:spPr bwMode="auto">
          <a:xfrm>
            <a:off x="5959378" y="6064970"/>
            <a:ext cx="23050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4295" tIns="8890" rIns="74295" bIns="889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44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虐待</a:t>
            </a:r>
            <a:endParaRPr kumimoji="0" lang="ja-JP" altLang="ja-JP" sz="4400" b="0" i="0" u="none" strike="noStrike" cap="none" normalizeH="0" baseline="0" dirty="0">
              <a:ln>
                <a:noFill/>
              </a:ln>
              <a:solidFill>
                <a:schemeClr val="tx1"/>
              </a:solidFill>
              <a:effectLst/>
              <a:latin typeface="Arial" panose="020B0604020202020204" pitchFamily="34" charset="0"/>
            </a:endParaRPr>
          </a:p>
        </p:txBody>
      </p:sp>
      <p:sp>
        <p:nvSpPr>
          <p:cNvPr id="2067" name="Text Box 3">
            <a:extLst>
              <a:ext uri="{FF2B5EF4-FFF2-40B4-BE49-F238E27FC236}">
                <a16:creationId xmlns:a16="http://schemas.microsoft.com/office/drawing/2014/main" id="{3D4E38F5-AD66-A16B-1B58-208652046920}"/>
              </a:ext>
            </a:extLst>
          </p:cNvPr>
          <p:cNvSpPr txBox="1">
            <a:spLocks noChangeArrowheads="1"/>
          </p:cNvSpPr>
          <p:nvPr/>
        </p:nvSpPr>
        <p:spPr bwMode="auto">
          <a:xfrm>
            <a:off x="8690163" y="5626038"/>
            <a:ext cx="23050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4295" tIns="8890" rIns="74295" bIns="889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24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発達障害</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2068" name="Text Box 2">
            <a:extLst>
              <a:ext uri="{FF2B5EF4-FFF2-40B4-BE49-F238E27FC236}">
                <a16:creationId xmlns:a16="http://schemas.microsoft.com/office/drawing/2014/main" id="{71DB3684-0744-3393-1148-4CD7932A8A0D}"/>
              </a:ext>
            </a:extLst>
          </p:cNvPr>
          <p:cNvSpPr txBox="1">
            <a:spLocks noChangeArrowheads="1"/>
          </p:cNvSpPr>
          <p:nvPr/>
        </p:nvSpPr>
        <p:spPr bwMode="auto">
          <a:xfrm>
            <a:off x="5927953" y="5155886"/>
            <a:ext cx="23050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4295" tIns="8890" rIns="74295" bIns="889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28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一時保護</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2070" name="Rectangle 36">
            <a:extLst>
              <a:ext uri="{FF2B5EF4-FFF2-40B4-BE49-F238E27FC236}">
                <a16:creationId xmlns:a16="http://schemas.microsoft.com/office/drawing/2014/main" id="{1D67EB79-6981-ED45-9FE8-C5A1A10E0E4E}"/>
              </a:ext>
            </a:extLst>
          </p:cNvPr>
          <p:cNvSpPr>
            <a:spLocks noChangeArrowheads="1"/>
          </p:cNvSpPr>
          <p:nvPr/>
        </p:nvSpPr>
        <p:spPr bwMode="auto">
          <a:xfrm>
            <a:off x="1793955" y="87172"/>
            <a:ext cx="7515265"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ja-JP" altLang="en-US" sz="4000" b="1" kern="100" dirty="0">
                <a:solidFill>
                  <a:schemeClr val="accent3"/>
                </a:solidFill>
                <a:latin typeface="+mj-ea"/>
                <a:cs typeface="Times New Roman" panose="02020603050405020304" pitchFamily="18" charset="0"/>
              </a:rPr>
              <a:t>～</a:t>
            </a:r>
            <a:r>
              <a:rPr lang="ja-JP" altLang="ja-JP" sz="4000" b="1" kern="100" dirty="0">
                <a:solidFill>
                  <a:schemeClr val="accent3"/>
                </a:solidFill>
                <a:latin typeface="+mj-ea"/>
                <a:cs typeface="Times New Roman" panose="02020603050405020304" pitchFamily="18" charset="0"/>
              </a:rPr>
              <a:t>現在の子どもを取り巻く現状</a:t>
            </a:r>
            <a:r>
              <a:rPr lang="ja-JP" altLang="en-US" sz="4000" b="1" kern="100" dirty="0">
                <a:solidFill>
                  <a:schemeClr val="accent3"/>
                </a:solidFill>
                <a:latin typeface="+mj-ea"/>
                <a:cs typeface="Times New Roman" panose="02020603050405020304" pitchFamily="18" charset="0"/>
              </a:rPr>
              <a:t>～</a:t>
            </a:r>
            <a:br>
              <a:rPr lang="en-US" altLang="ja-JP" sz="4000" b="1" kern="100" dirty="0">
                <a:solidFill>
                  <a:schemeClr val="accent3"/>
                </a:solidFill>
                <a:latin typeface="+mj-ea"/>
                <a:cs typeface="Times New Roman" panose="02020603050405020304" pitchFamily="18" charset="0"/>
              </a:rPr>
            </a:br>
            <a:endParaRPr lang="ja-JP" altLang="en-US" sz="4000" dirty="0"/>
          </a:p>
        </p:txBody>
      </p:sp>
      <p:sp>
        <p:nvSpPr>
          <p:cNvPr id="2071" name="Rectangle 56">
            <a:extLst>
              <a:ext uri="{FF2B5EF4-FFF2-40B4-BE49-F238E27FC236}">
                <a16:creationId xmlns:a16="http://schemas.microsoft.com/office/drawing/2014/main" id="{3ED56898-DD0A-7EFD-757B-DC0C95D2CFB9}"/>
              </a:ext>
            </a:extLst>
          </p:cNvPr>
          <p:cNvSpPr>
            <a:spLocks noChangeArrowheads="1"/>
          </p:cNvSpPr>
          <p:nvPr/>
        </p:nvSpPr>
        <p:spPr bwMode="auto">
          <a:xfrm>
            <a:off x="0" y="4572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2072" name="Rectangle 63">
            <a:extLst>
              <a:ext uri="{FF2B5EF4-FFF2-40B4-BE49-F238E27FC236}">
                <a16:creationId xmlns:a16="http://schemas.microsoft.com/office/drawing/2014/main" id="{6D00FA41-1AC1-36F4-A7EC-AD2CEC74FE3E}"/>
              </a:ext>
            </a:extLst>
          </p:cNvPr>
          <p:cNvSpPr>
            <a:spLocks noChangeArrowheads="1"/>
          </p:cNvSpPr>
          <p:nvPr/>
        </p:nvSpPr>
        <p:spPr bwMode="auto">
          <a:xfrm>
            <a:off x="0" y="901700"/>
            <a:ext cx="106934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ja-JP" sz="1000" b="0" i="0" u="none" strike="noStrike" cap="none" normalizeH="0" baseline="0">
              <a:ln>
                <a:noFill/>
              </a:ln>
              <a:solidFill>
                <a:schemeClr val="tx1"/>
              </a:solidFill>
              <a:effectLst/>
              <a:latin typeface="游明朝" panose="02020400000000000000" pitchFamily="18" charset="-128"/>
              <a:ea typeface="游明朝" panose="02020400000000000000" pitchFamily="18"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ja-JP" sz="1000" b="0" i="0" u="none" strike="noStrike" cap="none" normalizeH="0" baseline="0">
                <a:ln>
                  <a:noFill/>
                </a:ln>
                <a:solidFill>
                  <a:schemeClr val="tx1"/>
                </a:solidFill>
                <a:effectLst/>
                <a:latin typeface="游明朝" panose="02020400000000000000" pitchFamily="18" charset="-128"/>
                <a:ea typeface="游明朝" panose="02020400000000000000" pitchFamily="18" charset="-128"/>
                <a:cs typeface="Times New Roman" panose="02020603050405020304" pitchFamily="18" charset="0"/>
              </a:rPr>
            </a:br>
            <a:endParaRPr kumimoji="0" lang="en-US" altLang="ja-JP" sz="1800" b="0" i="0" u="none" strike="noStrike" cap="none" normalizeH="0" baseline="0">
              <a:ln>
                <a:noFill/>
              </a:ln>
              <a:solidFill>
                <a:schemeClr val="tx1"/>
              </a:solidFill>
              <a:effectLst/>
              <a:latin typeface="Arial" panose="020B0604020202020204" pitchFamily="34" charset="0"/>
            </a:endParaRPr>
          </a:p>
        </p:txBody>
      </p:sp>
      <p:sp>
        <p:nvSpPr>
          <p:cNvPr id="2074" name="Text Box 13">
            <a:extLst>
              <a:ext uri="{FF2B5EF4-FFF2-40B4-BE49-F238E27FC236}">
                <a16:creationId xmlns:a16="http://schemas.microsoft.com/office/drawing/2014/main" id="{E7C7CD6A-60A1-BD75-80B1-1FA17706FF69}"/>
              </a:ext>
            </a:extLst>
          </p:cNvPr>
          <p:cNvSpPr txBox="1">
            <a:spLocks noChangeArrowheads="1"/>
          </p:cNvSpPr>
          <p:nvPr/>
        </p:nvSpPr>
        <p:spPr bwMode="auto">
          <a:xfrm>
            <a:off x="2465676" y="6693251"/>
            <a:ext cx="2303463"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4295" tIns="8890" rIns="74295" bIns="889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en-US" sz="3600"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rPr>
              <a:t>産後うつ</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2075" name="Text Box 13">
            <a:extLst>
              <a:ext uri="{FF2B5EF4-FFF2-40B4-BE49-F238E27FC236}">
                <a16:creationId xmlns:a16="http://schemas.microsoft.com/office/drawing/2014/main" id="{E702E2E8-1876-CA06-A10E-38ED958CBACB}"/>
              </a:ext>
            </a:extLst>
          </p:cNvPr>
          <p:cNvSpPr txBox="1">
            <a:spLocks noChangeArrowheads="1"/>
          </p:cNvSpPr>
          <p:nvPr/>
        </p:nvSpPr>
        <p:spPr bwMode="auto">
          <a:xfrm>
            <a:off x="5868099" y="3244772"/>
            <a:ext cx="2769390" cy="493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4295" tIns="8890" rIns="74295" bIns="889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en-US" sz="24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ヤングケアラー</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2083" name="Text Box 13">
            <a:extLst>
              <a:ext uri="{FF2B5EF4-FFF2-40B4-BE49-F238E27FC236}">
                <a16:creationId xmlns:a16="http://schemas.microsoft.com/office/drawing/2014/main" id="{F7DA71B0-E8CF-E0B8-7147-846069B80A96}"/>
              </a:ext>
            </a:extLst>
          </p:cNvPr>
          <p:cNvSpPr txBox="1">
            <a:spLocks noChangeArrowheads="1"/>
          </p:cNvSpPr>
          <p:nvPr/>
        </p:nvSpPr>
        <p:spPr bwMode="auto">
          <a:xfrm>
            <a:off x="6460569" y="1056397"/>
            <a:ext cx="2504375" cy="317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4295" tIns="8890" rIns="74295" bIns="889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en-US"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rPr>
              <a:t>予期せぬ妊娠</a:t>
            </a:r>
            <a:endParaRPr kumimoji="0" lang="ja-JP" altLang="ja-JP" b="0" i="0" u="none" strike="noStrike" cap="none" normalizeH="0" baseline="0" dirty="0">
              <a:ln>
                <a:noFill/>
              </a:ln>
              <a:solidFill>
                <a:schemeClr val="tx1"/>
              </a:solidFill>
              <a:effectLst/>
              <a:latin typeface="Arial" panose="020B0604020202020204" pitchFamily="34" charset="0"/>
            </a:endParaRPr>
          </a:p>
        </p:txBody>
      </p:sp>
      <p:sp>
        <p:nvSpPr>
          <p:cNvPr id="2084" name="Text Box 3">
            <a:extLst>
              <a:ext uri="{FF2B5EF4-FFF2-40B4-BE49-F238E27FC236}">
                <a16:creationId xmlns:a16="http://schemas.microsoft.com/office/drawing/2014/main" id="{DFE12782-C59E-6B14-6E8B-AA2632B01540}"/>
              </a:ext>
            </a:extLst>
          </p:cNvPr>
          <p:cNvSpPr txBox="1">
            <a:spLocks noChangeArrowheads="1"/>
          </p:cNvSpPr>
          <p:nvPr/>
        </p:nvSpPr>
        <p:spPr bwMode="auto">
          <a:xfrm>
            <a:off x="8368359" y="4695802"/>
            <a:ext cx="23050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4295" tIns="8890" rIns="74295" bIns="889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en-US" sz="2400"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rPr>
              <a:t>児童養護施設</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cxnSp>
        <p:nvCxnSpPr>
          <p:cNvPr id="2086" name="直線矢印コネクタ 2085">
            <a:extLst>
              <a:ext uri="{FF2B5EF4-FFF2-40B4-BE49-F238E27FC236}">
                <a16:creationId xmlns:a16="http://schemas.microsoft.com/office/drawing/2014/main" id="{08C58049-4703-2568-C0AC-040833D1E3FA}"/>
              </a:ext>
            </a:extLst>
          </p:cNvPr>
          <p:cNvCxnSpPr/>
          <p:nvPr/>
        </p:nvCxnSpPr>
        <p:spPr>
          <a:xfrm flipH="1">
            <a:off x="3441793" y="4816591"/>
            <a:ext cx="176715" cy="544397"/>
          </a:xfrm>
          <a:prstGeom prst="straightConnector1">
            <a:avLst/>
          </a:prstGeom>
          <a:ln w="19050">
            <a:solidFill>
              <a:srgbClr val="00B050"/>
            </a:solidFill>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2087" name="直線矢印コネクタ 2086">
            <a:extLst>
              <a:ext uri="{FF2B5EF4-FFF2-40B4-BE49-F238E27FC236}">
                <a16:creationId xmlns:a16="http://schemas.microsoft.com/office/drawing/2014/main" id="{4E915002-0277-04AB-D2CE-0C75806BB3EE}"/>
              </a:ext>
            </a:extLst>
          </p:cNvPr>
          <p:cNvCxnSpPr>
            <a:cxnSpLocks/>
            <a:endCxn id="2059" idx="0"/>
          </p:cNvCxnSpPr>
          <p:nvPr/>
        </p:nvCxnSpPr>
        <p:spPr>
          <a:xfrm flipH="1">
            <a:off x="2250384" y="3568548"/>
            <a:ext cx="78768" cy="1467002"/>
          </a:xfrm>
          <a:prstGeom prst="straightConnector1">
            <a:avLst/>
          </a:prstGeom>
          <a:ln w="19050">
            <a:solidFill>
              <a:srgbClr val="00B050"/>
            </a:solidFill>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2088" name="直線矢印コネクタ 2087">
            <a:extLst>
              <a:ext uri="{FF2B5EF4-FFF2-40B4-BE49-F238E27FC236}">
                <a16:creationId xmlns:a16="http://schemas.microsoft.com/office/drawing/2014/main" id="{13177EDB-39F1-8F5A-E12B-873A2F31E42A}"/>
              </a:ext>
            </a:extLst>
          </p:cNvPr>
          <p:cNvCxnSpPr/>
          <p:nvPr/>
        </p:nvCxnSpPr>
        <p:spPr>
          <a:xfrm flipH="1">
            <a:off x="7262656" y="4641781"/>
            <a:ext cx="176715" cy="544397"/>
          </a:xfrm>
          <a:prstGeom prst="straightConnector1">
            <a:avLst/>
          </a:prstGeom>
          <a:ln w="19050">
            <a:solidFill>
              <a:srgbClr val="00B050"/>
            </a:solidFill>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2091" name="直線矢印コネクタ 2090">
            <a:extLst>
              <a:ext uri="{FF2B5EF4-FFF2-40B4-BE49-F238E27FC236}">
                <a16:creationId xmlns:a16="http://schemas.microsoft.com/office/drawing/2014/main" id="{B34978AB-4544-6C12-81CD-269EF40C355C}"/>
              </a:ext>
            </a:extLst>
          </p:cNvPr>
          <p:cNvCxnSpPr>
            <a:cxnSpLocks/>
          </p:cNvCxnSpPr>
          <p:nvPr/>
        </p:nvCxnSpPr>
        <p:spPr>
          <a:xfrm flipH="1" flipV="1">
            <a:off x="1873506" y="4407317"/>
            <a:ext cx="140915" cy="641748"/>
          </a:xfrm>
          <a:prstGeom prst="straightConnector1">
            <a:avLst/>
          </a:prstGeom>
          <a:ln w="19050">
            <a:solidFill>
              <a:srgbClr val="00B050"/>
            </a:solidFill>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2093" name="直線矢印コネクタ 2092">
            <a:extLst>
              <a:ext uri="{FF2B5EF4-FFF2-40B4-BE49-F238E27FC236}">
                <a16:creationId xmlns:a16="http://schemas.microsoft.com/office/drawing/2014/main" id="{9520E8B7-4112-9A67-0ED9-8D93716AC97D}"/>
              </a:ext>
            </a:extLst>
          </p:cNvPr>
          <p:cNvCxnSpPr>
            <a:cxnSpLocks/>
          </p:cNvCxnSpPr>
          <p:nvPr/>
        </p:nvCxnSpPr>
        <p:spPr>
          <a:xfrm flipH="1" flipV="1">
            <a:off x="2611745" y="5879704"/>
            <a:ext cx="258408" cy="779859"/>
          </a:xfrm>
          <a:prstGeom prst="straightConnector1">
            <a:avLst/>
          </a:prstGeom>
          <a:ln w="19050">
            <a:solidFill>
              <a:srgbClr val="00B050"/>
            </a:solidFill>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2096" name="直線矢印コネクタ 2095">
            <a:extLst>
              <a:ext uri="{FF2B5EF4-FFF2-40B4-BE49-F238E27FC236}">
                <a16:creationId xmlns:a16="http://schemas.microsoft.com/office/drawing/2014/main" id="{2F8045BF-3DD6-7B41-C963-E87CAF1D5DF5}"/>
              </a:ext>
            </a:extLst>
          </p:cNvPr>
          <p:cNvCxnSpPr>
            <a:cxnSpLocks/>
          </p:cNvCxnSpPr>
          <p:nvPr/>
        </p:nvCxnSpPr>
        <p:spPr>
          <a:xfrm flipH="1" flipV="1">
            <a:off x="7326504" y="6640427"/>
            <a:ext cx="96499" cy="354748"/>
          </a:xfrm>
          <a:prstGeom prst="straightConnector1">
            <a:avLst/>
          </a:prstGeom>
          <a:ln w="19050">
            <a:solidFill>
              <a:srgbClr val="00B050"/>
            </a:solidFill>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2098" name="直線矢印コネクタ 2097">
            <a:extLst>
              <a:ext uri="{FF2B5EF4-FFF2-40B4-BE49-F238E27FC236}">
                <a16:creationId xmlns:a16="http://schemas.microsoft.com/office/drawing/2014/main" id="{78356EFA-BA5B-486D-6389-EC297A094B37}"/>
              </a:ext>
            </a:extLst>
          </p:cNvPr>
          <p:cNvCxnSpPr>
            <a:cxnSpLocks/>
          </p:cNvCxnSpPr>
          <p:nvPr/>
        </p:nvCxnSpPr>
        <p:spPr>
          <a:xfrm flipH="1" flipV="1">
            <a:off x="7239080" y="5628991"/>
            <a:ext cx="137640" cy="420712"/>
          </a:xfrm>
          <a:prstGeom prst="straightConnector1">
            <a:avLst/>
          </a:prstGeom>
          <a:ln w="19050">
            <a:solidFill>
              <a:srgbClr val="00B050"/>
            </a:solidFill>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2100" name="直線矢印コネクタ 2099">
            <a:extLst>
              <a:ext uri="{FF2B5EF4-FFF2-40B4-BE49-F238E27FC236}">
                <a16:creationId xmlns:a16="http://schemas.microsoft.com/office/drawing/2014/main" id="{90899792-5C2C-D3E9-0907-DDD4CAEDAB24}"/>
              </a:ext>
            </a:extLst>
          </p:cNvPr>
          <p:cNvCxnSpPr>
            <a:cxnSpLocks/>
          </p:cNvCxnSpPr>
          <p:nvPr/>
        </p:nvCxnSpPr>
        <p:spPr>
          <a:xfrm>
            <a:off x="3827401" y="3960022"/>
            <a:ext cx="114320" cy="320598"/>
          </a:xfrm>
          <a:prstGeom prst="straightConnector1">
            <a:avLst/>
          </a:prstGeom>
          <a:ln w="19050">
            <a:solidFill>
              <a:srgbClr val="00B050"/>
            </a:solidFill>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2103" name="Text Box 21">
            <a:extLst>
              <a:ext uri="{FF2B5EF4-FFF2-40B4-BE49-F238E27FC236}">
                <a16:creationId xmlns:a16="http://schemas.microsoft.com/office/drawing/2014/main" id="{E6ADF8D5-6544-3084-44A7-B069B7130A23}"/>
              </a:ext>
            </a:extLst>
          </p:cNvPr>
          <p:cNvSpPr txBox="1">
            <a:spLocks noChangeArrowheads="1"/>
          </p:cNvSpPr>
          <p:nvPr/>
        </p:nvSpPr>
        <p:spPr bwMode="auto">
          <a:xfrm>
            <a:off x="7386993" y="2431531"/>
            <a:ext cx="2305051" cy="44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4295" tIns="8890" rIns="74295" bIns="889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24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貧困</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cxnSp>
        <p:nvCxnSpPr>
          <p:cNvPr id="2104" name="直線矢印コネクタ 2103">
            <a:extLst>
              <a:ext uri="{FF2B5EF4-FFF2-40B4-BE49-F238E27FC236}">
                <a16:creationId xmlns:a16="http://schemas.microsoft.com/office/drawing/2014/main" id="{6D337FA0-11E8-5667-F7D9-E4D060F9328B}"/>
              </a:ext>
            </a:extLst>
          </p:cNvPr>
          <p:cNvCxnSpPr>
            <a:cxnSpLocks/>
          </p:cNvCxnSpPr>
          <p:nvPr/>
        </p:nvCxnSpPr>
        <p:spPr>
          <a:xfrm flipH="1">
            <a:off x="4474292" y="2823756"/>
            <a:ext cx="3807123" cy="1400697"/>
          </a:xfrm>
          <a:prstGeom prst="straightConnector1">
            <a:avLst/>
          </a:prstGeom>
          <a:ln w="19050">
            <a:solidFill>
              <a:srgbClr val="00B050"/>
            </a:solidFill>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2106" name="直線矢印コネクタ 2105">
            <a:extLst>
              <a:ext uri="{FF2B5EF4-FFF2-40B4-BE49-F238E27FC236}">
                <a16:creationId xmlns:a16="http://schemas.microsoft.com/office/drawing/2014/main" id="{DC654A04-E488-0751-7D6F-C8E5C284AC49}"/>
              </a:ext>
            </a:extLst>
          </p:cNvPr>
          <p:cNvCxnSpPr>
            <a:cxnSpLocks/>
          </p:cNvCxnSpPr>
          <p:nvPr/>
        </p:nvCxnSpPr>
        <p:spPr>
          <a:xfrm flipH="1">
            <a:off x="7818999" y="4322816"/>
            <a:ext cx="772897" cy="1883881"/>
          </a:xfrm>
          <a:prstGeom prst="straightConnector1">
            <a:avLst/>
          </a:prstGeom>
          <a:ln w="19050">
            <a:solidFill>
              <a:srgbClr val="00B050"/>
            </a:solidFill>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2108" name="直線矢印コネクタ 2107">
            <a:extLst>
              <a:ext uri="{FF2B5EF4-FFF2-40B4-BE49-F238E27FC236}">
                <a16:creationId xmlns:a16="http://schemas.microsoft.com/office/drawing/2014/main" id="{F5F59BF5-1678-D150-7319-66F93E7361F2}"/>
              </a:ext>
            </a:extLst>
          </p:cNvPr>
          <p:cNvCxnSpPr>
            <a:cxnSpLocks/>
          </p:cNvCxnSpPr>
          <p:nvPr/>
        </p:nvCxnSpPr>
        <p:spPr>
          <a:xfrm flipH="1">
            <a:off x="7854460" y="5100715"/>
            <a:ext cx="1043953" cy="1404151"/>
          </a:xfrm>
          <a:prstGeom prst="straightConnector1">
            <a:avLst/>
          </a:prstGeom>
          <a:ln w="19050">
            <a:solidFill>
              <a:srgbClr val="00B050"/>
            </a:solidFill>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2110" name="Text Box 16">
            <a:extLst>
              <a:ext uri="{FF2B5EF4-FFF2-40B4-BE49-F238E27FC236}">
                <a16:creationId xmlns:a16="http://schemas.microsoft.com/office/drawing/2014/main" id="{24368710-D91A-F32B-D49B-923AA17F7E5F}"/>
              </a:ext>
            </a:extLst>
          </p:cNvPr>
          <p:cNvSpPr txBox="1">
            <a:spLocks noChangeArrowheads="1"/>
          </p:cNvSpPr>
          <p:nvPr/>
        </p:nvSpPr>
        <p:spPr bwMode="auto">
          <a:xfrm>
            <a:off x="8453845" y="1779654"/>
            <a:ext cx="2305051"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4295" tIns="8890" rIns="74295" bIns="889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en-US" sz="28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ひとり親</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cxnSp>
        <p:nvCxnSpPr>
          <p:cNvPr id="2112" name="直線矢印コネクタ 2111">
            <a:extLst>
              <a:ext uri="{FF2B5EF4-FFF2-40B4-BE49-F238E27FC236}">
                <a16:creationId xmlns:a16="http://schemas.microsoft.com/office/drawing/2014/main" id="{08AAC316-44AF-50B6-B999-8C84AB66A8D5}"/>
              </a:ext>
            </a:extLst>
          </p:cNvPr>
          <p:cNvCxnSpPr>
            <a:cxnSpLocks/>
          </p:cNvCxnSpPr>
          <p:nvPr/>
        </p:nvCxnSpPr>
        <p:spPr>
          <a:xfrm flipH="1" flipV="1">
            <a:off x="2806583" y="2845434"/>
            <a:ext cx="655781" cy="1280553"/>
          </a:xfrm>
          <a:prstGeom prst="straightConnector1">
            <a:avLst/>
          </a:prstGeom>
          <a:ln w="19050">
            <a:solidFill>
              <a:srgbClr val="00B050"/>
            </a:solidFill>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2115" name="直線矢印コネクタ 2114">
            <a:extLst>
              <a:ext uri="{FF2B5EF4-FFF2-40B4-BE49-F238E27FC236}">
                <a16:creationId xmlns:a16="http://schemas.microsoft.com/office/drawing/2014/main" id="{48F4764C-9B01-CC9B-9F39-3D9AD073DB72}"/>
              </a:ext>
            </a:extLst>
          </p:cNvPr>
          <p:cNvCxnSpPr>
            <a:cxnSpLocks/>
          </p:cNvCxnSpPr>
          <p:nvPr/>
        </p:nvCxnSpPr>
        <p:spPr>
          <a:xfrm>
            <a:off x="4192770" y="1871588"/>
            <a:ext cx="2250908" cy="458371"/>
          </a:xfrm>
          <a:prstGeom prst="straightConnector1">
            <a:avLst/>
          </a:prstGeom>
          <a:ln w="19050">
            <a:solidFill>
              <a:srgbClr val="00B050"/>
            </a:solidFill>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2118" name="直線矢印コネクタ 2117">
            <a:extLst>
              <a:ext uri="{FF2B5EF4-FFF2-40B4-BE49-F238E27FC236}">
                <a16:creationId xmlns:a16="http://schemas.microsoft.com/office/drawing/2014/main" id="{2F4D52D7-C89F-9CB4-591A-D13144F2131D}"/>
              </a:ext>
            </a:extLst>
          </p:cNvPr>
          <p:cNvCxnSpPr>
            <a:cxnSpLocks/>
          </p:cNvCxnSpPr>
          <p:nvPr/>
        </p:nvCxnSpPr>
        <p:spPr>
          <a:xfrm>
            <a:off x="7725108" y="1449574"/>
            <a:ext cx="660643" cy="939165"/>
          </a:xfrm>
          <a:prstGeom prst="straightConnector1">
            <a:avLst/>
          </a:prstGeom>
          <a:ln w="19050">
            <a:solidFill>
              <a:srgbClr val="00B050"/>
            </a:solidFill>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2121" name="直線矢印コネクタ 2120">
            <a:extLst>
              <a:ext uri="{FF2B5EF4-FFF2-40B4-BE49-F238E27FC236}">
                <a16:creationId xmlns:a16="http://schemas.microsoft.com/office/drawing/2014/main" id="{914E7458-A100-8FAF-46F3-266EFD5099BB}"/>
              </a:ext>
            </a:extLst>
          </p:cNvPr>
          <p:cNvCxnSpPr>
            <a:cxnSpLocks/>
          </p:cNvCxnSpPr>
          <p:nvPr/>
        </p:nvCxnSpPr>
        <p:spPr>
          <a:xfrm flipH="1">
            <a:off x="7579377" y="2956537"/>
            <a:ext cx="983213" cy="3064797"/>
          </a:xfrm>
          <a:prstGeom prst="straightConnector1">
            <a:avLst/>
          </a:prstGeom>
          <a:ln w="19050">
            <a:solidFill>
              <a:srgbClr val="00B050"/>
            </a:solidFill>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2123" name="直線矢印コネクタ 2122">
            <a:extLst>
              <a:ext uri="{FF2B5EF4-FFF2-40B4-BE49-F238E27FC236}">
                <a16:creationId xmlns:a16="http://schemas.microsoft.com/office/drawing/2014/main" id="{3076B4B8-F003-E1CB-0CFC-2643DD9ECCD6}"/>
              </a:ext>
            </a:extLst>
          </p:cNvPr>
          <p:cNvCxnSpPr>
            <a:cxnSpLocks/>
          </p:cNvCxnSpPr>
          <p:nvPr/>
        </p:nvCxnSpPr>
        <p:spPr>
          <a:xfrm flipV="1">
            <a:off x="7858228" y="5089664"/>
            <a:ext cx="959503" cy="295886"/>
          </a:xfrm>
          <a:prstGeom prst="straightConnector1">
            <a:avLst/>
          </a:prstGeom>
          <a:ln w="19050">
            <a:solidFill>
              <a:srgbClr val="00B050"/>
            </a:solidFill>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2126" name="直線矢印コネクタ 2125">
            <a:extLst>
              <a:ext uri="{FF2B5EF4-FFF2-40B4-BE49-F238E27FC236}">
                <a16:creationId xmlns:a16="http://schemas.microsoft.com/office/drawing/2014/main" id="{04A8CCE9-CC2E-CE12-8447-1BFBF5592F45}"/>
              </a:ext>
            </a:extLst>
          </p:cNvPr>
          <p:cNvCxnSpPr>
            <a:cxnSpLocks/>
          </p:cNvCxnSpPr>
          <p:nvPr/>
        </p:nvCxnSpPr>
        <p:spPr>
          <a:xfrm flipH="1">
            <a:off x="7944482" y="5911484"/>
            <a:ext cx="1208672" cy="659604"/>
          </a:xfrm>
          <a:prstGeom prst="straightConnector1">
            <a:avLst/>
          </a:prstGeom>
          <a:ln w="19050">
            <a:solidFill>
              <a:srgbClr val="00B050"/>
            </a:solidFill>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2130" name="直線矢印コネクタ 2129">
            <a:extLst>
              <a:ext uri="{FF2B5EF4-FFF2-40B4-BE49-F238E27FC236}">
                <a16:creationId xmlns:a16="http://schemas.microsoft.com/office/drawing/2014/main" id="{1BD60108-FFB6-4E66-237A-4C29E5ABF562}"/>
              </a:ext>
            </a:extLst>
          </p:cNvPr>
          <p:cNvCxnSpPr>
            <a:cxnSpLocks/>
          </p:cNvCxnSpPr>
          <p:nvPr/>
        </p:nvCxnSpPr>
        <p:spPr>
          <a:xfrm>
            <a:off x="2563004" y="3556737"/>
            <a:ext cx="588445" cy="1761054"/>
          </a:xfrm>
          <a:prstGeom prst="straightConnector1">
            <a:avLst/>
          </a:prstGeom>
          <a:ln w="19050">
            <a:solidFill>
              <a:srgbClr val="00B050"/>
            </a:solidFill>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2135" name="Text Box 16">
            <a:extLst>
              <a:ext uri="{FF2B5EF4-FFF2-40B4-BE49-F238E27FC236}">
                <a16:creationId xmlns:a16="http://schemas.microsoft.com/office/drawing/2014/main" id="{3D40E6FE-123F-CA72-F307-B484F31A7DE7}"/>
              </a:ext>
            </a:extLst>
          </p:cNvPr>
          <p:cNvSpPr txBox="1">
            <a:spLocks noChangeArrowheads="1"/>
          </p:cNvSpPr>
          <p:nvPr/>
        </p:nvSpPr>
        <p:spPr bwMode="auto">
          <a:xfrm>
            <a:off x="1538237" y="2464845"/>
            <a:ext cx="2305051"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4295" tIns="8890" rIns="74295" bIns="889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en-US" sz="2800"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rPr>
              <a:t>自殺</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cxnSp>
        <p:nvCxnSpPr>
          <p:cNvPr id="2136" name="直線矢印コネクタ 2135">
            <a:extLst>
              <a:ext uri="{FF2B5EF4-FFF2-40B4-BE49-F238E27FC236}">
                <a16:creationId xmlns:a16="http://schemas.microsoft.com/office/drawing/2014/main" id="{EF1AAA5E-003D-E832-0DC8-C0E1F07D6F11}"/>
              </a:ext>
            </a:extLst>
          </p:cNvPr>
          <p:cNvCxnSpPr>
            <a:cxnSpLocks/>
          </p:cNvCxnSpPr>
          <p:nvPr/>
        </p:nvCxnSpPr>
        <p:spPr>
          <a:xfrm flipH="1">
            <a:off x="8991722" y="2243504"/>
            <a:ext cx="249789" cy="244537"/>
          </a:xfrm>
          <a:prstGeom prst="straightConnector1">
            <a:avLst/>
          </a:prstGeom>
          <a:ln w="19050">
            <a:solidFill>
              <a:srgbClr val="00B050"/>
            </a:solidFill>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2138" name="直線矢印コネクタ 2137">
            <a:extLst>
              <a:ext uri="{FF2B5EF4-FFF2-40B4-BE49-F238E27FC236}">
                <a16:creationId xmlns:a16="http://schemas.microsoft.com/office/drawing/2014/main" id="{3DCBCBCB-4E76-7F11-C7D3-5AAAEC7C1C40}"/>
              </a:ext>
            </a:extLst>
          </p:cNvPr>
          <p:cNvCxnSpPr>
            <a:cxnSpLocks/>
          </p:cNvCxnSpPr>
          <p:nvPr/>
        </p:nvCxnSpPr>
        <p:spPr>
          <a:xfrm flipV="1">
            <a:off x="9396965" y="2221245"/>
            <a:ext cx="253381" cy="1259646"/>
          </a:xfrm>
          <a:prstGeom prst="straightConnector1">
            <a:avLst/>
          </a:prstGeom>
          <a:ln w="19050">
            <a:solidFill>
              <a:srgbClr val="00B050"/>
            </a:solidFill>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2141" name="直線矢印コネクタ 2140">
            <a:extLst>
              <a:ext uri="{FF2B5EF4-FFF2-40B4-BE49-F238E27FC236}">
                <a16:creationId xmlns:a16="http://schemas.microsoft.com/office/drawing/2014/main" id="{E513A77A-57F4-DA28-ABA9-618D5582FB37}"/>
              </a:ext>
            </a:extLst>
          </p:cNvPr>
          <p:cNvCxnSpPr>
            <a:cxnSpLocks/>
          </p:cNvCxnSpPr>
          <p:nvPr/>
        </p:nvCxnSpPr>
        <p:spPr>
          <a:xfrm flipH="1" flipV="1">
            <a:off x="7379667" y="2440263"/>
            <a:ext cx="733437" cy="164157"/>
          </a:xfrm>
          <a:prstGeom prst="straightConnector1">
            <a:avLst/>
          </a:prstGeom>
          <a:ln w="19050">
            <a:solidFill>
              <a:srgbClr val="00B050"/>
            </a:solidFill>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2144" name="直線矢印コネクタ 2143">
            <a:extLst>
              <a:ext uri="{FF2B5EF4-FFF2-40B4-BE49-F238E27FC236}">
                <a16:creationId xmlns:a16="http://schemas.microsoft.com/office/drawing/2014/main" id="{E2986767-41E5-94FA-2307-7A2DC0735B35}"/>
              </a:ext>
            </a:extLst>
          </p:cNvPr>
          <p:cNvCxnSpPr>
            <a:cxnSpLocks/>
          </p:cNvCxnSpPr>
          <p:nvPr/>
        </p:nvCxnSpPr>
        <p:spPr>
          <a:xfrm flipH="1" flipV="1">
            <a:off x="2021903" y="5771860"/>
            <a:ext cx="198428" cy="555685"/>
          </a:xfrm>
          <a:prstGeom prst="straightConnector1">
            <a:avLst/>
          </a:prstGeom>
          <a:ln w="19050">
            <a:solidFill>
              <a:srgbClr val="00B050"/>
            </a:solidFill>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2146" name="直線矢印コネクタ 2145">
            <a:extLst>
              <a:ext uri="{FF2B5EF4-FFF2-40B4-BE49-F238E27FC236}">
                <a16:creationId xmlns:a16="http://schemas.microsoft.com/office/drawing/2014/main" id="{75D44208-5FD4-4BF7-EEF9-FFD22942DD3D}"/>
              </a:ext>
            </a:extLst>
          </p:cNvPr>
          <p:cNvCxnSpPr>
            <a:cxnSpLocks/>
          </p:cNvCxnSpPr>
          <p:nvPr/>
        </p:nvCxnSpPr>
        <p:spPr>
          <a:xfrm flipV="1">
            <a:off x="4596284" y="6503330"/>
            <a:ext cx="1910609" cy="468438"/>
          </a:xfrm>
          <a:prstGeom prst="straightConnector1">
            <a:avLst/>
          </a:prstGeom>
          <a:ln w="19050">
            <a:solidFill>
              <a:srgbClr val="00B050"/>
            </a:solidFill>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2149" name="直線矢印コネクタ 2148">
            <a:extLst>
              <a:ext uri="{FF2B5EF4-FFF2-40B4-BE49-F238E27FC236}">
                <a16:creationId xmlns:a16="http://schemas.microsoft.com/office/drawing/2014/main" id="{87374055-5718-19F9-D948-2FE310B254EE}"/>
              </a:ext>
            </a:extLst>
          </p:cNvPr>
          <p:cNvCxnSpPr>
            <a:cxnSpLocks/>
          </p:cNvCxnSpPr>
          <p:nvPr/>
        </p:nvCxnSpPr>
        <p:spPr>
          <a:xfrm flipH="1">
            <a:off x="8052336" y="2395904"/>
            <a:ext cx="1341575" cy="797741"/>
          </a:xfrm>
          <a:prstGeom prst="straightConnector1">
            <a:avLst/>
          </a:prstGeom>
          <a:ln w="19050">
            <a:solidFill>
              <a:srgbClr val="00B050"/>
            </a:solidFill>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2151" name="直線矢印コネクタ 2150">
            <a:extLst>
              <a:ext uri="{FF2B5EF4-FFF2-40B4-BE49-F238E27FC236}">
                <a16:creationId xmlns:a16="http://schemas.microsoft.com/office/drawing/2014/main" id="{8F34E722-9919-B4F8-48FB-86C1CDA8AA79}"/>
              </a:ext>
            </a:extLst>
          </p:cNvPr>
          <p:cNvCxnSpPr>
            <a:cxnSpLocks/>
          </p:cNvCxnSpPr>
          <p:nvPr/>
        </p:nvCxnSpPr>
        <p:spPr>
          <a:xfrm flipH="1">
            <a:off x="6967187" y="1443184"/>
            <a:ext cx="364644" cy="4546123"/>
          </a:xfrm>
          <a:prstGeom prst="straightConnector1">
            <a:avLst/>
          </a:prstGeom>
          <a:ln w="19050">
            <a:solidFill>
              <a:srgbClr val="00B050"/>
            </a:solidFill>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2153" name="直線矢印コネクタ 2152">
            <a:extLst>
              <a:ext uri="{FF2B5EF4-FFF2-40B4-BE49-F238E27FC236}">
                <a16:creationId xmlns:a16="http://schemas.microsoft.com/office/drawing/2014/main" id="{39BADD9C-0886-40A7-0BFE-BFC711ED5C60}"/>
              </a:ext>
            </a:extLst>
          </p:cNvPr>
          <p:cNvCxnSpPr>
            <a:cxnSpLocks/>
          </p:cNvCxnSpPr>
          <p:nvPr/>
        </p:nvCxnSpPr>
        <p:spPr>
          <a:xfrm flipH="1" flipV="1">
            <a:off x="3146495" y="2731264"/>
            <a:ext cx="5422756" cy="2148045"/>
          </a:xfrm>
          <a:prstGeom prst="straightConnector1">
            <a:avLst/>
          </a:prstGeom>
          <a:ln w="19050">
            <a:solidFill>
              <a:srgbClr val="00B050"/>
            </a:solidFill>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2156" name="直線矢印コネクタ 2155">
            <a:extLst>
              <a:ext uri="{FF2B5EF4-FFF2-40B4-BE49-F238E27FC236}">
                <a16:creationId xmlns:a16="http://schemas.microsoft.com/office/drawing/2014/main" id="{DFE242AB-8064-10B3-F4AB-67650B5A087D}"/>
              </a:ext>
            </a:extLst>
          </p:cNvPr>
          <p:cNvCxnSpPr>
            <a:cxnSpLocks/>
          </p:cNvCxnSpPr>
          <p:nvPr/>
        </p:nvCxnSpPr>
        <p:spPr>
          <a:xfrm flipV="1">
            <a:off x="2327577" y="5804345"/>
            <a:ext cx="1106186" cy="492692"/>
          </a:xfrm>
          <a:prstGeom prst="straightConnector1">
            <a:avLst/>
          </a:prstGeom>
          <a:ln w="19050">
            <a:solidFill>
              <a:srgbClr val="00B050"/>
            </a:solidFill>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2159" name="直線矢印コネクタ 2158">
            <a:extLst>
              <a:ext uri="{FF2B5EF4-FFF2-40B4-BE49-F238E27FC236}">
                <a16:creationId xmlns:a16="http://schemas.microsoft.com/office/drawing/2014/main" id="{7F1EAFFA-6878-13CD-1F5F-061479C961AA}"/>
              </a:ext>
            </a:extLst>
          </p:cNvPr>
          <p:cNvCxnSpPr>
            <a:cxnSpLocks/>
          </p:cNvCxnSpPr>
          <p:nvPr/>
        </p:nvCxnSpPr>
        <p:spPr>
          <a:xfrm flipH="1">
            <a:off x="4138891" y="3649150"/>
            <a:ext cx="2589975" cy="1716710"/>
          </a:xfrm>
          <a:prstGeom prst="straightConnector1">
            <a:avLst/>
          </a:prstGeom>
          <a:ln w="19050">
            <a:solidFill>
              <a:srgbClr val="00B050"/>
            </a:solidFill>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2162" name="直線矢印コネクタ 2161">
            <a:extLst>
              <a:ext uri="{FF2B5EF4-FFF2-40B4-BE49-F238E27FC236}">
                <a16:creationId xmlns:a16="http://schemas.microsoft.com/office/drawing/2014/main" id="{4C04BC41-85C2-06BD-C3DF-AE66ED379197}"/>
              </a:ext>
            </a:extLst>
          </p:cNvPr>
          <p:cNvCxnSpPr>
            <a:cxnSpLocks/>
          </p:cNvCxnSpPr>
          <p:nvPr/>
        </p:nvCxnSpPr>
        <p:spPr>
          <a:xfrm flipH="1">
            <a:off x="9894701" y="2243504"/>
            <a:ext cx="164553" cy="2398277"/>
          </a:xfrm>
          <a:prstGeom prst="straightConnector1">
            <a:avLst/>
          </a:prstGeom>
          <a:ln w="19050">
            <a:solidFill>
              <a:srgbClr val="00B050"/>
            </a:solidFill>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2165" name="直線矢印コネクタ 2164">
            <a:extLst>
              <a:ext uri="{FF2B5EF4-FFF2-40B4-BE49-F238E27FC236}">
                <a16:creationId xmlns:a16="http://schemas.microsoft.com/office/drawing/2014/main" id="{7410F0B1-6BF9-C063-FEAC-B6F3A2E35563}"/>
              </a:ext>
            </a:extLst>
          </p:cNvPr>
          <p:cNvCxnSpPr>
            <a:cxnSpLocks/>
          </p:cNvCxnSpPr>
          <p:nvPr/>
        </p:nvCxnSpPr>
        <p:spPr>
          <a:xfrm>
            <a:off x="3641279" y="2116417"/>
            <a:ext cx="16454" cy="2140094"/>
          </a:xfrm>
          <a:prstGeom prst="straightConnector1">
            <a:avLst/>
          </a:prstGeom>
          <a:ln w="19050">
            <a:solidFill>
              <a:srgbClr val="00B050"/>
            </a:solidFill>
            <a:headEnd type="none" w="med" len="med"/>
            <a:tailEnd type="arrow" w="med" len="med"/>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9531990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C812DA9-3E04-B113-56C7-56F351C127FD}"/>
              </a:ext>
            </a:extLst>
          </p:cNvPr>
          <p:cNvSpPr>
            <a:spLocks noGrp="1"/>
          </p:cNvSpPr>
          <p:nvPr>
            <p:ph type="title"/>
          </p:nvPr>
        </p:nvSpPr>
        <p:spPr>
          <a:xfrm>
            <a:off x="522164" y="900311"/>
            <a:ext cx="10387260" cy="885542"/>
          </a:xfrm>
        </p:spPr>
        <p:txBody>
          <a:bodyPr>
            <a:noAutofit/>
          </a:bodyPr>
          <a:lstStyle/>
          <a:p>
            <a:r>
              <a:rPr lang="ja-JP" altLang="en-US" sz="4000" b="1" kern="100" dirty="0">
                <a:solidFill>
                  <a:schemeClr val="accent3"/>
                </a:solidFill>
                <a:latin typeface="+mj-ea"/>
                <a:cs typeface="Times New Roman" panose="02020603050405020304" pitchFamily="18" charset="0"/>
              </a:rPr>
              <a:t>～</a:t>
            </a:r>
            <a:r>
              <a:rPr lang="ja-JP" altLang="ja-JP" sz="4000" b="1" kern="100" dirty="0">
                <a:solidFill>
                  <a:schemeClr val="accent3"/>
                </a:solidFill>
                <a:effectLst/>
                <a:latin typeface="+mj-ea"/>
                <a:cs typeface="Times New Roman" panose="02020603050405020304" pitchFamily="18" charset="0"/>
              </a:rPr>
              <a:t>現在の子どもを取り巻く現状</a:t>
            </a:r>
            <a:r>
              <a:rPr lang="ja-JP" altLang="en-US" sz="4000" b="1" kern="100" dirty="0">
                <a:solidFill>
                  <a:schemeClr val="accent3"/>
                </a:solidFill>
                <a:effectLst/>
                <a:latin typeface="+mj-ea"/>
                <a:cs typeface="Times New Roman" panose="02020603050405020304" pitchFamily="18" charset="0"/>
              </a:rPr>
              <a:t>～</a:t>
            </a:r>
            <a:br>
              <a:rPr lang="en-US" altLang="ja-JP" sz="4000" b="1" kern="100" dirty="0">
                <a:solidFill>
                  <a:schemeClr val="accent3"/>
                </a:solidFill>
                <a:effectLst/>
                <a:latin typeface="+mj-ea"/>
                <a:cs typeface="Times New Roman" panose="02020603050405020304" pitchFamily="18" charset="0"/>
              </a:rPr>
            </a:br>
            <a:br>
              <a:rPr lang="ja-JP" altLang="ja-JP" sz="2800" b="1" kern="100" dirty="0">
                <a:solidFill>
                  <a:schemeClr val="accent3"/>
                </a:solidFill>
                <a:effectLst/>
                <a:latin typeface="+mj-ea"/>
                <a:cs typeface="Times New Roman" panose="02020603050405020304" pitchFamily="18" charset="0"/>
              </a:rPr>
            </a:br>
            <a:r>
              <a:rPr lang="ja-JP" altLang="ja-JP" sz="2000" b="1" kern="100" dirty="0">
                <a:solidFill>
                  <a:srgbClr val="FF0000"/>
                </a:solidFill>
                <a:effectLst/>
                <a:latin typeface="+mj-ea"/>
                <a:cs typeface="Times New Roman" panose="02020603050405020304" pitchFamily="18" charset="0"/>
              </a:rPr>
              <a:t>精神疾患・障害・いじめ・不登校・虐待・貧困・夫婦間不和・教育格差・予期せぬ妊娠</a:t>
            </a:r>
            <a:br>
              <a:rPr lang="en-US" altLang="ja-JP" sz="2000" b="1" kern="100" dirty="0">
                <a:solidFill>
                  <a:srgbClr val="FF0000"/>
                </a:solidFill>
                <a:effectLst/>
                <a:latin typeface="+mj-ea"/>
                <a:cs typeface="Times New Roman" panose="02020603050405020304" pitchFamily="18" charset="0"/>
              </a:rPr>
            </a:br>
            <a:r>
              <a:rPr lang="ja-JP" altLang="en-US" sz="2000" b="1" kern="100" dirty="0">
                <a:solidFill>
                  <a:srgbClr val="FF0000"/>
                </a:solidFill>
                <a:effectLst/>
                <a:latin typeface="+mj-ea"/>
                <a:cs typeface="Times New Roman" panose="02020603050405020304" pitchFamily="18" charset="0"/>
              </a:rPr>
              <a:t>望まない出産・</a:t>
            </a:r>
            <a:r>
              <a:rPr lang="ja-JP" altLang="ja-JP" sz="2000" b="1" kern="100" dirty="0">
                <a:solidFill>
                  <a:srgbClr val="FF0000"/>
                </a:solidFill>
                <a:effectLst/>
                <a:latin typeface="+mj-ea"/>
                <a:cs typeface="Times New Roman" panose="02020603050405020304" pitchFamily="18" charset="0"/>
              </a:rPr>
              <a:t>保育の格差・非行・健康格差・離婚・ヤングケアラー等</a:t>
            </a:r>
            <a:br>
              <a:rPr lang="ja-JP" altLang="ja-JP" sz="2000" b="1" kern="100" dirty="0">
                <a:effectLst/>
                <a:latin typeface="+mj-ea"/>
                <a:cs typeface="Times New Roman" panose="02020603050405020304" pitchFamily="18" charset="0"/>
              </a:rPr>
            </a:br>
            <a:br>
              <a:rPr lang="ja-JP" altLang="ja-JP" sz="2000" b="1" kern="100" dirty="0">
                <a:effectLst/>
                <a:latin typeface="+mj-ea"/>
                <a:cs typeface="Times New Roman" panose="02020603050405020304" pitchFamily="18" charset="0"/>
              </a:rPr>
            </a:br>
            <a:endParaRPr kumimoji="1" lang="ja-JP" altLang="en-US" sz="1800" b="1" dirty="0">
              <a:latin typeface="+mj-ea"/>
            </a:endParaRPr>
          </a:p>
        </p:txBody>
      </p:sp>
      <p:sp>
        <p:nvSpPr>
          <p:cNvPr id="3" name="タイトル 1">
            <a:extLst>
              <a:ext uri="{FF2B5EF4-FFF2-40B4-BE49-F238E27FC236}">
                <a16:creationId xmlns:a16="http://schemas.microsoft.com/office/drawing/2014/main" id="{0F9312CE-454E-E135-6D6C-90A850B952A9}"/>
              </a:ext>
            </a:extLst>
          </p:cNvPr>
          <p:cNvSpPr txBox="1">
            <a:spLocks/>
          </p:cNvSpPr>
          <p:nvPr/>
        </p:nvSpPr>
        <p:spPr>
          <a:xfrm>
            <a:off x="531416" y="1980432"/>
            <a:ext cx="10161984" cy="4608511"/>
          </a:xfrm>
          <a:prstGeom prst="rect">
            <a:avLst/>
          </a:prstGeom>
          <a:solidFill>
            <a:srgbClr val="4F6228"/>
          </a:solidFill>
        </p:spPr>
        <p:txBody>
          <a:bodyPr vert="horz" lIns="104304" tIns="52151" rIns="104304" bIns="52151" rtlCol="0" anchor="ctr">
            <a:noAutofit/>
          </a:bodyPr>
          <a:lstStyle>
            <a:lvl1pPr algn="ctr" defTabSz="1043030" rtl="0" eaLnBrk="1" latinLnBrk="0" hangingPunct="1">
              <a:spcBef>
                <a:spcPct val="0"/>
              </a:spcBef>
              <a:buNone/>
              <a:defRPr kumimoji="1" sz="3600" kern="1200">
                <a:solidFill>
                  <a:schemeClr val="tx1"/>
                </a:solidFill>
                <a:latin typeface="+mj-lt"/>
                <a:ea typeface="+mj-ea"/>
                <a:cs typeface="+mj-cs"/>
              </a:defRPr>
            </a:lvl1pPr>
          </a:lstStyle>
          <a:p>
            <a:r>
              <a:rPr lang="ja-JP" altLang="en-US" sz="4800" b="1" kern="100" dirty="0">
                <a:solidFill>
                  <a:schemeClr val="bg1"/>
                </a:solidFill>
                <a:effectLst/>
                <a:latin typeface="+mj-ea"/>
                <a:cs typeface="Times New Roman" panose="02020603050405020304" pitchFamily="18" charset="0"/>
              </a:rPr>
              <a:t>この様に子どもを取り巻く危機事象は一つの事象に対し一つの原因ではなく</a:t>
            </a:r>
            <a:endParaRPr lang="en-US" altLang="ja-JP" sz="4800" b="1" kern="100" dirty="0">
              <a:solidFill>
                <a:schemeClr val="bg1"/>
              </a:solidFill>
              <a:effectLst/>
              <a:latin typeface="+mj-ea"/>
              <a:cs typeface="Times New Roman" panose="02020603050405020304" pitchFamily="18" charset="0"/>
            </a:endParaRPr>
          </a:p>
          <a:p>
            <a:r>
              <a:rPr lang="ja-JP" altLang="en-US" sz="4800" b="1" kern="100" dirty="0">
                <a:solidFill>
                  <a:schemeClr val="bg1"/>
                </a:solidFill>
                <a:effectLst/>
                <a:latin typeface="+mj-ea"/>
                <a:cs typeface="Times New Roman" panose="02020603050405020304" pitchFamily="18" charset="0"/>
              </a:rPr>
              <a:t>様々な原因から様々な事象に発展し</a:t>
            </a:r>
            <a:endParaRPr lang="en-US" altLang="ja-JP" sz="4800" b="1" kern="100" dirty="0">
              <a:solidFill>
                <a:schemeClr val="bg1"/>
              </a:solidFill>
              <a:effectLst/>
              <a:latin typeface="+mj-ea"/>
              <a:cs typeface="Times New Roman" panose="02020603050405020304" pitchFamily="18" charset="0"/>
            </a:endParaRPr>
          </a:p>
          <a:p>
            <a:r>
              <a:rPr lang="ja-JP" altLang="en-US" sz="4800" b="1" kern="100" dirty="0">
                <a:solidFill>
                  <a:schemeClr val="bg1"/>
                </a:solidFill>
                <a:effectLst/>
                <a:latin typeface="+mj-ea"/>
                <a:cs typeface="Times New Roman" panose="02020603050405020304" pitchFamily="18" charset="0"/>
              </a:rPr>
              <a:t>複雑に絡み合う。</a:t>
            </a:r>
            <a:endParaRPr lang="en-US" altLang="ja-JP" sz="4800" b="1" kern="100" dirty="0">
              <a:solidFill>
                <a:schemeClr val="bg1"/>
              </a:solidFill>
              <a:effectLst/>
              <a:latin typeface="+mj-ea"/>
              <a:cs typeface="Times New Roman" panose="02020603050405020304" pitchFamily="18" charset="0"/>
            </a:endParaRPr>
          </a:p>
          <a:p>
            <a:r>
              <a:rPr lang="ja-JP" altLang="en-US" sz="4800" b="1" kern="100" dirty="0">
                <a:solidFill>
                  <a:schemeClr val="bg1"/>
                </a:solidFill>
                <a:latin typeface="+mj-ea"/>
                <a:cs typeface="Times New Roman" panose="02020603050405020304" pitchFamily="18" charset="0"/>
              </a:rPr>
              <a:t>全ては「子ども」が要因ではなく</a:t>
            </a:r>
            <a:endParaRPr lang="en-US" altLang="ja-JP" sz="4800" b="1" kern="100" dirty="0">
              <a:solidFill>
                <a:schemeClr val="bg1"/>
              </a:solidFill>
              <a:latin typeface="+mj-ea"/>
              <a:cs typeface="Times New Roman" panose="02020603050405020304" pitchFamily="18" charset="0"/>
            </a:endParaRPr>
          </a:p>
          <a:p>
            <a:r>
              <a:rPr lang="ja-JP" altLang="en-US" sz="4800" b="1" kern="100" dirty="0">
                <a:solidFill>
                  <a:schemeClr val="bg1"/>
                </a:solidFill>
                <a:effectLst>
                  <a:outerShdw blurRad="38100" dist="38100" dir="2700000" algn="tl">
                    <a:srgbClr val="000000">
                      <a:alpha val="43137"/>
                    </a:srgbClr>
                  </a:outerShdw>
                </a:effectLst>
                <a:highlight>
                  <a:srgbClr val="FFFF00"/>
                </a:highlight>
                <a:latin typeface="+mj-ea"/>
                <a:cs typeface="Times New Roman" panose="02020603050405020304" pitchFamily="18" charset="0"/>
              </a:rPr>
              <a:t>「大人」の都合</a:t>
            </a:r>
            <a:r>
              <a:rPr lang="ja-JP" altLang="en-US" sz="4800" b="1" kern="100" dirty="0">
                <a:solidFill>
                  <a:schemeClr val="bg1"/>
                </a:solidFill>
                <a:latin typeface="+mj-ea"/>
                <a:cs typeface="Times New Roman" panose="02020603050405020304" pitchFamily="18" charset="0"/>
              </a:rPr>
              <a:t>が要因である。</a:t>
            </a:r>
            <a:endParaRPr lang="ja-JP" altLang="en-US" sz="4800" b="1" dirty="0">
              <a:solidFill>
                <a:schemeClr val="bg1"/>
              </a:solidFill>
              <a:latin typeface="+mj-ea"/>
            </a:endParaRPr>
          </a:p>
        </p:txBody>
      </p:sp>
      <p:sp>
        <p:nvSpPr>
          <p:cNvPr id="4" name="タイトル 1">
            <a:extLst>
              <a:ext uri="{FF2B5EF4-FFF2-40B4-BE49-F238E27FC236}">
                <a16:creationId xmlns:a16="http://schemas.microsoft.com/office/drawing/2014/main" id="{EFE8A093-3DD6-C776-98B7-46D49B1E3059}"/>
              </a:ext>
            </a:extLst>
          </p:cNvPr>
          <p:cNvSpPr txBox="1">
            <a:spLocks/>
          </p:cNvSpPr>
          <p:nvPr/>
        </p:nvSpPr>
        <p:spPr>
          <a:xfrm>
            <a:off x="531416" y="3780631"/>
            <a:ext cx="10387260" cy="1728192"/>
          </a:xfrm>
          <a:prstGeom prst="rect">
            <a:avLst/>
          </a:prstGeom>
        </p:spPr>
        <p:txBody>
          <a:bodyPr vert="horz" lIns="104304" tIns="52151" rIns="104304" bIns="52151" rtlCol="0" anchor="ctr">
            <a:noAutofit/>
          </a:bodyPr>
          <a:lstStyle>
            <a:lvl1pPr algn="ctr" defTabSz="1043030" rtl="0" eaLnBrk="1" latinLnBrk="0" hangingPunct="1">
              <a:spcBef>
                <a:spcPct val="0"/>
              </a:spcBef>
              <a:buNone/>
              <a:defRPr kumimoji="1" sz="3600" kern="1200">
                <a:solidFill>
                  <a:schemeClr val="tx1"/>
                </a:solidFill>
                <a:latin typeface="+mj-lt"/>
                <a:ea typeface="+mj-ea"/>
                <a:cs typeface="+mj-cs"/>
              </a:defRPr>
            </a:lvl1pPr>
          </a:lstStyle>
          <a:p>
            <a:br>
              <a:rPr lang="en-US" altLang="ja-JP" sz="4000" b="1" kern="100" dirty="0">
                <a:solidFill>
                  <a:schemeClr val="accent3"/>
                </a:solidFill>
                <a:latin typeface="+mj-ea"/>
                <a:cs typeface="Times New Roman" panose="02020603050405020304" pitchFamily="18" charset="0"/>
              </a:rPr>
            </a:br>
            <a:endParaRPr lang="ja-JP" altLang="en-US" sz="1800" b="1" dirty="0">
              <a:latin typeface="+mj-ea"/>
            </a:endParaRPr>
          </a:p>
        </p:txBody>
      </p:sp>
      <p:sp>
        <p:nvSpPr>
          <p:cNvPr id="5" name="タイトル 1">
            <a:extLst>
              <a:ext uri="{FF2B5EF4-FFF2-40B4-BE49-F238E27FC236}">
                <a16:creationId xmlns:a16="http://schemas.microsoft.com/office/drawing/2014/main" id="{60FC30DA-8071-CBAB-D6AB-88EE94AAF1DB}"/>
              </a:ext>
            </a:extLst>
          </p:cNvPr>
          <p:cNvSpPr txBox="1">
            <a:spLocks/>
          </p:cNvSpPr>
          <p:nvPr/>
        </p:nvSpPr>
        <p:spPr>
          <a:xfrm>
            <a:off x="522164" y="6372919"/>
            <a:ext cx="10387260" cy="885542"/>
          </a:xfrm>
          <a:prstGeom prst="rect">
            <a:avLst/>
          </a:prstGeom>
        </p:spPr>
        <p:txBody>
          <a:bodyPr vert="horz" lIns="104304" tIns="52151" rIns="104304" bIns="52151" rtlCol="0" anchor="ctr">
            <a:noAutofit/>
          </a:bodyPr>
          <a:lstStyle>
            <a:lvl1pPr algn="ctr" defTabSz="1043030" rtl="0" eaLnBrk="1" latinLnBrk="0" hangingPunct="1">
              <a:spcBef>
                <a:spcPct val="0"/>
              </a:spcBef>
              <a:buNone/>
              <a:defRPr kumimoji="1" sz="3600" kern="1200">
                <a:solidFill>
                  <a:schemeClr val="tx1"/>
                </a:solidFill>
                <a:latin typeface="+mj-lt"/>
                <a:ea typeface="+mj-ea"/>
                <a:cs typeface="+mj-cs"/>
              </a:defRPr>
            </a:lvl1pPr>
          </a:lstStyle>
          <a:p>
            <a:br>
              <a:rPr lang="en-US" altLang="ja-JP" sz="4000" b="1" kern="100" dirty="0">
                <a:solidFill>
                  <a:schemeClr val="accent3"/>
                </a:solidFill>
                <a:latin typeface="+mj-ea"/>
                <a:cs typeface="Times New Roman" panose="02020603050405020304" pitchFamily="18" charset="0"/>
              </a:rPr>
            </a:br>
            <a:br>
              <a:rPr lang="ja-JP" altLang="ja-JP" sz="2800" b="1" kern="100" dirty="0">
                <a:solidFill>
                  <a:schemeClr val="accent3"/>
                </a:solidFill>
                <a:latin typeface="+mj-ea"/>
                <a:cs typeface="Times New Roman" panose="02020603050405020304" pitchFamily="18" charset="0"/>
              </a:rPr>
            </a:br>
            <a:r>
              <a:rPr lang="ja-JP" altLang="en-US" sz="2400" kern="100" dirty="0">
                <a:solidFill>
                  <a:srgbClr val="FF0000"/>
                </a:solidFill>
                <a:effectLst>
                  <a:outerShdw blurRad="38100" dist="38100" dir="2700000" algn="tl">
                    <a:srgbClr val="000000">
                      <a:alpha val="43137"/>
                    </a:srgbClr>
                  </a:outerShdw>
                </a:effectLst>
                <a:latin typeface="+mj-ea"/>
                <a:cs typeface="Times New Roman" panose="02020603050405020304" pitchFamily="18" charset="0"/>
              </a:rPr>
              <a:t>この様な状況において</a:t>
            </a:r>
            <a:r>
              <a:rPr lang="ja-JP" altLang="en-US" sz="4000" b="1" kern="100" dirty="0">
                <a:solidFill>
                  <a:srgbClr val="FF0000"/>
                </a:solidFill>
                <a:effectLst>
                  <a:outerShdw blurRad="38100" dist="38100" dir="2700000" algn="tl">
                    <a:srgbClr val="000000">
                      <a:alpha val="43137"/>
                    </a:srgbClr>
                  </a:outerShdw>
                </a:effectLst>
                <a:latin typeface="+mj-ea"/>
                <a:cs typeface="Times New Roman" panose="02020603050405020304" pitchFamily="18" charset="0"/>
              </a:rPr>
              <a:t>子ども権利</a:t>
            </a:r>
            <a:r>
              <a:rPr lang="ja-JP" altLang="en-US" sz="2400" kern="100" dirty="0">
                <a:solidFill>
                  <a:srgbClr val="FF0000"/>
                </a:solidFill>
                <a:effectLst>
                  <a:outerShdw blurRad="38100" dist="38100" dir="2700000" algn="tl">
                    <a:srgbClr val="000000">
                      <a:alpha val="43137"/>
                    </a:srgbClr>
                  </a:outerShdw>
                </a:effectLst>
                <a:latin typeface="+mj-ea"/>
                <a:cs typeface="Times New Roman" panose="02020603050405020304" pitchFamily="18" charset="0"/>
              </a:rPr>
              <a:t>はどの様に保障されるのか？</a:t>
            </a:r>
            <a:br>
              <a:rPr lang="ja-JP" altLang="ja-JP" sz="2400" kern="100" dirty="0">
                <a:effectLst>
                  <a:outerShdw blurRad="38100" dist="38100" dir="2700000" algn="tl">
                    <a:srgbClr val="000000">
                      <a:alpha val="43137"/>
                    </a:srgbClr>
                  </a:outerShdw>
                </a:effectLst>
                <a:latin typeface="+mj-ea"/>
                <a:cs typeface="Times New Roman" panose="02020603050405020304" pitchFamily="18" charset="0"/>
              </a:rPr>
            </a:br>
            <a:br>
              <a:rPr lang="ja-JP" altLang="ja-JP" sz="2000" b="1" kern="100" dirty="0">
                <a:latin typeface="+mj-ea"/>
                <a:cs typeface="Times New Roman" panose="02020603050405020304" pitchFamily="18" charset="0"/>
              </a:rPr>
            </a:br>
            <a:endParaRPr lang="ja-JP" altLang="en-US" sz="1800" b="1" dirty="0">
              <a:latin typeface="+mj-ea"/>
            </a:endParaRPr>
          </a:p>
        </p:txBody>
      </p:sp>
    </p:spTree>
    <p:extLst>
      <p:ext uri="{BB962C8B-B14F-4D97-AF65-F5344CB8AC3E}">
        <p14:creationId xmlns:p14="http://schemas.microsoft.com/office/powerpoint/2010/main" val="3164151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13">
            <a:extLst>
              <a:ext uri="{FF2B5EF4-FFF2-40B4-BE49-F238E27FC236}">
                <a16:creationId xmlns:a16="http://schemas.microsoft.com/office/drawing/2014/main" id="{2710F410-22CB-770E-6A79-69D70E9169B0}"/>
              </a:ext>
            </a:extLst>
          </p:cNvPr>
          <p:cNvSpPr>
            <a:spLocks/>
          </p:cNvSpPr>
          <p:nvPr/>
        </p:nvSpPr>
        <p:spPr bwMode="auto">
          <a:xfrm>
            <a:off x="890316" y="1415713"/>
            <a:ext cx="9496944" cy="3084998"/>
          </a:xfrm>
          <a:custGeom>
            <a:avLst/>
            <a:gdLst>
              <a:gd name="T0" fmla="*/ 114 w 2238"/>
              <a:gd name="T1" fmla="*/ 0 h 2055"/>
              <a:gd name="T2" fmla="*/ 114 w 2238"/>
              <a:gd name="T3" fmla="*/ 0 h 2055"/>
              <a:gd name="T4" fmla="*/ 2124 w 2238"/>
              <a:gd name="T5" fmla="*/ 0 h 2055"/>
              <a:gd name="T6" fmla="*/ 2238 w 2238"/>
              <a:gd name="T7" fmla="*/ 114 h 2055"/>
              <a:gd name="T8" fmla="*/ 2238 w 2238"/>
              <a:gd name="T9" fmla="*/ 1941 h 2055"/>
              <a:gd name="T10" fmla="*/ 2124 w 2238"/>
              <a:gd name="T11" fmla="*/ 2055 h 2055"/>
              <a:gd name="T12" fmla="*/ 114 w 2238"/>
              <a:gd name="T13" fmla="*/ 2055 h 2055"/>
              <a:gd name="T14" fmla="*/ 0 w 2238"/>
              <a:gd name="T15" fmla="*/ 1941 h 2055"/>
              <a:gd name="T16" fmla="*/ 0 w 2238"/>
              <a:gd name="T17" fmla="*/ 114 h 2055"/>
              <a:gd name="T18" fmla="*/ 114 w 2238"/>
              <a:gd name="T19" fmla="*/ 0 h 2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38" h="2055">
                <a:moveTo>
                  <a:pt x="114" y="0"/>
                </a:moveTo>
                <a:lnTo>
                  <a:pt x="114" y="0"/>
                </a:lnTo>
                <a:lnTo>
                  <a:pt x="2124" y="0"/>
                </a:lnTo>
                <a:cubicBezTo>
                  <a:pt x="2187" y="0"/>
                  <a:pt x="2238" y="51"/>
                  <a:pt x="2238" y="114"/>
                </a:cubicBezTo>
                <a:lnTo>
                  <a:pt x="2238" y="1941"/>
                </a:lnTo>
                <a:cubicBezTo>
                  <a:pt x="2238" y="2004"/>
                  <a:pt x="2187" y="2055"/>
                  <a:pt x="2124" y="2055"/>
                </a:cubicBezTo>
                <a:lnTo>
                  <a:pt x="114" y="2055"/>
                </a:lnTo>
                <a:cubicBezTo>
                  <a:pt x="51" y="2055"/>
                  <a:pt x="0" y="2004"/>
                  <a:pt x="0" y="1941"/>
                </a:cubicBezTo>
                <a:lnTo>
                  <a:pt x="0" y="114"/>
                </a:lnTo>
                <a:cubicBezTo>
                  <a:pt x="0" y="51"/>
                  <a:pt x="51" y="0"/>
                  <a:pt x="114" y="0"/>
                </a:cubicBezTo>
                <a:close/>
              </a:path>
            </a:pathLst>
          </a:custGeom>
          <a:solidFill>
            <a:schemeClr val="accent3">
              <a:lumMod val="50000"/>
            </a:schemeClr>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ltLang="ja-JP" dirty="0"/>
          </a:p>
          <a:p>
            <a:endParaRPr lang="en-US" altLang="ja-JP" dirty="0"/>
          </a:p>
          <a:p>
            <a:endParaRPr lang="en-US" altLang="ja-JP" dirty="0"/>
          </a:p>
          <a:p>
            <a:endParaRPr lang="en-US" altLang="ja-JP" b="1" dirty="0">
              <a:latin typeface="HGPｺﾞｼｯｸE" panose="020B0900000000000000" pitchFamily="50" charset="-128"/>
              <a:ea typeface="HGPｺﾞｼｯｸE" panose="020B0900000000000000" pitchFamily="50" charset="-128"/>
            </a:endParaRPr>
          </a:p>
          <a:p>
            <a:r>
              <a:rPr lang="ja-JP" altLang="en-US" b="1" dirty="0">
                <a:solidFill>
                  <a:schemeClr val="bg1"/>
                </a:solidFill>
                <a:latin typeface="HGPｺﾞｼｯｸE" panose="020B0900000000000000" pitchFamily="50" charset="-128"/>
                <a:ea typeface="HGPｺﾞｼｯｸE" panose="020B0900000000000000" pitchFamily="50" charset="-128"/>
              </a:rPr>
              <a:t>　子どもの権利条約</a:t>
            </a:r>
            <a:r>
              <a:rPr lang="en-US" altLang="ja-JP" b="1" dirty="0">
                <a:solidFill>
                  <a:schemeClr val="bg1"/>
                </a:solidFill>
                <a:latin typeface="HGPｺﾞｼｯｸE" panose="020B0900000000000000" pitchFamily="50" charset="-128"/>
                <a:ea typeface="HGPｺﾞｼｯｸE" panose="020B0900000000000000" pitchFamily="50" charset="-128"/>
              </a:rPr>
              <a:t>4</a:t>
            </a:r>
            <a:r>
              <a:rPr lang="ja-JP" altLang="en-US" b="1" dirty="0">
                <a:solidFill>
                  <a:schemeClr val="bg1"/>
                </a:solidFill>
                <a:latin typeface="HGPｺﾞｼｯｸE" panose="020B0900000000000000" pitchFamily="50" charset="-128"/>
                <a:ea typeface="HGPｺﾞｼｯｸE" panose="020B0900000000000000" pitchFamily="50" charset="-128"/>
              </a:rPr>
              <a:t>つの柱</a:t>
            </a:r>
          </a:p>
          <a:p>
            <a:r>
              <a:rPr lang="ja-JP" altLang="en-US" b="1" dirty="0">
                <a:solidFill>
                  <a:schemeClr val="bg1"/>
                </a:solidFill>
                <a:latin typeface="HGPｺﾞｼｯｸE" panose="020B0900000000000000" pitchFamily="50" charset="-128"/>
                <a:ea typeface="HGPｺﾞｼｯｸE" panose="020B0900000000000000" pitchFamily="50" charset="-128"/>
              </a:rPr>
              <a:t>　・生きる権利</a:t>
            </a:r>
          </a:p>
          <a:p>
            <a:r>
              <a:rPr lang="ja-JP" altLang="en-US" b="1" dirty="0">
                <a:solidFill>
                  <a:schemeClr val="bg1"/>
                </a:solidFill>
                <a:latin typeface="HGPｺﾞｼｯｸE" panose="020B0900000000000000" pitchFamily="50" charset="-128"/>
                <a:ea typeface="HGPｺﾞｼｯｸE" panose="020B0900000000000000" pitchFamily="50" charset="-128"/>
              </a:rPr>
              <a:t>　・育つ権利</a:t>
            </a:r>
          </a:p>
          <a:p>
            <a:r>
              <a:rPr lang="ja-JP" altLang="en-US" b="1" dirty="0">
                <a:solidFill>
                  <a:schemeClr val="bg1"/>
                </a:solidFill>
                <a:latin typeface="HGPｺﾞｼｯｸE" panose="020B0900000000000000" pitchFamily="50" charset="-128"/>
                <a:ea typeface="HGPｺﾞｼｯｸE" panose="020B0900000000000000" pitchFamily="50" charset="-128"/>
              </a:rPr>
              <a:t>　・守られる権利</a:t>
            </a:r>
          </a:p>
          <a:p>
            <a:r>
              <a:rPr lang="ja-JP" altLang="en-US" b="1" dirty="0">
                <a:solidFill>
                  <a:schemeClr val="bg1"/>
                </a:solidFill>
                <a:latin typeface="HGPｺﾞｼｯｸE" panose="020B0900000000000000" pitchFamily="50" charset="-128"/>
                <a:ea typeface="HGPｺﾞｼｯｸE" panose="020B0900000000000000" pitchFamily="50" charset="-128"/>
              </a:rPr>
              <a:t>　・参加する権利</a:t>
            </a:r>
          </a:p>
          <a:p>
            <a:endParaRPr lang="ja-JP" altLang="en-US" dirty="0"/>
          </a:p>
        </p:txBody>
      </p:sp>
      <p:pic>
        <p:nvPicPr>
          <p:cNvPr id="4" name="図 3"/>
          <p:cNvPicPr>
            <a:picLocks noChangeAspect="1"/>
          </p:cNvPicPr>
          <p:nvPr/>
        </p:nvPicPr>
        <p:blipFill>
          <a:blip r:embed="rId2">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522164" y="-356617"/>
            <a:ext cx="7620000" cy="1905000"/>
          </a:xfrm>
          <a:prstGeom prst="rect">
            <a:avLst/>
          </a:prstGeom>
        </p:spPr>
      </p:pic>
      <p:sp>
        <p:nvSpPr>
          <p:cNvPr id="2" name="タイトル 1"/>
          <p:cNvSpPr>
            <a:spLocks noGrp="1"/>
          </p:cNvSpPr>
          <p:nvPr>
            <p:ph type="title"/>
          </p:nvPr>
        </p:nvSpPr>
        <p:spPr>
          <a:xfrm>
            <a:off x="666180" y="86777"/>
            <a:ext cx="9348534" cy="885542"/>
          </a:xfrm>
        </p:spPr>
        <p:txBody>
          <a:bodyPr>
            <a:normAutofit/>
          </a:bodyPr>
          <a:lstStyle/>
          <a:p>
            <a:pPr algn="l"/>
            <a:r>
              <a:rPr kumimoji="1" lang="ja-JP" altLang="en-US" dirty="0"/>
              <a:t>こどもの権利に関する時系列</a:t>
            </a:r>
          </a:p>
        </p:txBody>
      </p:sp>
      <p:sp>
        <p:nvSpPr>
          <p:cNvPr id="6" name="正方形/長方形 5"/>
          <p:cNvSpPr/>
          <p:nvPr/>
        </p:nvSpPr>
        <p:spPr>
          <a:xfrm>
            <a:off x="971849" y="1531831"/>
            <a:ext cx="9784034" cy="2985433"/>
          </a:xfrm>
          <a:prstGeom prst="rect">
            <a:avLst/>
          </a:prstGeom>
        </p:spPr>
        <p:txBody>
          <a:bodyPr wrap="square">
            <a:spAutoFit/>
          </a:bodyPr>
          <a:lstStyle/>
          <a:p>
            <a:pPr lvl="0" algn="just">
              <a:spcBef>
                <a:spcPct val="20000"/>
              </a:spcBef>
            </a:pPr>
            <a:r>
              <a:rPr lang="ja-JP" altLang="en-US" kern="100" dirty="0">
                <a:solidFill>
                  <a:schemeClr val="bg1"/>
                </a:solidFill>
                <a:latin typeface="HGPｺﾞｼｯｸE" panose="020B0900000000000000" pitchFamily="50" charset="-128"/>
                <a:ea typeface="HGPｺﾞｼｯｸE" panose="020B0900000000000000" pitchFamily="50" charset="-128"/>
                <a:cs typeface="Times New Roman" panose="02020603050405020304" pitchFamily="18" charset="0"/>
              </a:rPr>
              <a:t>１９８９年　国連子どもの権利条約採択</a:t>
            </a:r>
            <a:endParaRPr lang="en-US" altLang="ja-JP" kern="100" dirty="0">
              <a:solidFill>
                <a:schemeClr val="bg1"/>
              </a:solidFill>
              <a:latin typeface="HGPｺﾞｼｯｸE" panose="020B0900000000000000" pitchFamily="50" charset="-128"/>
              <a:ea typeface="HGPｺﾞｼｯｸE" panose="020B0900000000000000" pitchFamily="50" charset="-128"/>
              <a:cs typeface="Times New Roman" panose="02020603050405020304" pitchFamily="18" charset="0"/>
            </a:endParaRPr>
          </a:p>
          <a:p>
            <a:pPr lvl="0" algn="just">
              <a:spcBef>
                <a:spcPct val="20000"/>
              </a:spcBef>
            </a:pPr>
            <a:r>
              <a:rPr lang="ja-JP" altLang="en-US" kern="100" dirty="0">
                <a:solidFill>
                  <a:schemeClr val="bg1"/>
                </a:solidFill>
                <a:latin typeface="HGPｺﾞｼｯｸE" panose="020B0900000000000000" pitchFamily="50" charset="-128"/>
                <a:ea typeface="HGPｺﾞｼｯｸE" panose="020B0900000000000000" pitchFamily="50" charset="-128"/>
                <a:cs typeface="Times New Roman" panose="02020603050405020304" pitchFamily="18" charset="0"/>
              </a:rPr>
              <a:t>１９９４年　日本子どもの権利条約批准</a:t>
            </a:r>
            <a:endParaRPr lang="en-US" altLang="ja-JP" kern="100" dirty="0">
              <a:solidFill>
                <a:schemeClr val="bg1"/>
              </a:solidFill>
              <a:latin typeface="HGPｺﾞｼｯｸE" panose="020B0900000000000000" pitchFamily="50" charset="-128"/>
              <a:ea typeface="HGPｺﾞｼｯｸE" panose="020B0900000000000000" pitchFamily="50" charset="-128"/>
              <a:cs typeface="Times New Roman" panose="02020603050405020304" pitchFamily="18" charset="0"/>
            </a:endParaRPr>
          </a:p>
          <a:p>
            <a:pPr lvl="0" algn="just">
              <a:spcBef>
                <a:spcPct val="20000"/>
              </a:spcBef>
            </a:pPr>
            <a:r>
              <a:rPr lang="ja-JP" altLang="en-US" kern="100" dirty="0">
                <a:solidFill>
                  <a:schemeClr val="bg1"/>
                </a:solidFill>
                <a:latin typeface="HGPｺﾞｼｯｸE" panose="020B0900000000000000" pitchFamily="50" charset="-128"/>
                <a:ea typeface="HGPｺﾞｼｯｸE" panose="020B0900000000000000" pitchFamily="50" charset="-128"/>
                <a:cs typeface="Times New Roman" panose="02020603050405020304" pitchFamily="18" charset="0"/>
              </a:rPr>
              <a:t>２０００年　神奈川県川崎市が</a:t>
            </a:r>
            <a:r>
              <a:rPr lang="ja-JP" altLang="en-US" sz="2000" dirty="0">
                <a:solidFill>
                  <a:schemeClr val="bg1"/>
                </a:solidFill>
                <a:latin typeface="HGPｺﾞｼｯｸE" panose="020B0900000000000000" pitchFamily="50" charset="-128"/>
                <a:ea typeface="HGPｺﾞｼｯｸE" panose="020B0900000000000000" pitchFamily="50" charset="-128"/>
                <a:cs typeface="Times New Roman" panose="02020603050405020304" pitchFamily="18" charset="0"/>
              </a:rPr>
              <a:t>権利に関する総合条例を制定（その後各地域で制定）</a:t>
            </a:r>
            <a:endParaRPr lang="en-US" altLang="ja-JP" sz="2000" dirty="0">
              <a:solidFill>
                <a:schemeClr val="bg1"/>
              </a:solidFill>
              <a:latin typeface="HGPｺﾞｼｯｸE" panose="020B0900000000000000" pitchFamily="50" charset="-128"/>
              <a:ea typeface="HGPｺﾞｼｯｸE" panose="020B0900000000000000" pitchFamily="50" charset="-128"/>
              <a:cs typeface="Times New Roman" panose="02020603050405020304" pitchFamily="18" charset="0"/>
            </a:endParaRPr>
          </a:p>
          <a:p>
            <a:pPr lvl="0" algn="just">
              <a:spcBef>
                <a:spcPct val="20000"/>
              </a:spcBef>
            </a:pPr>
            <a:endParaRPr lang="en-US" altLang="ja-JP" sz="2000" dirty="0">
              <a:solidFill>
                <a:schemeClr val="bg1"/>
              </a:solidFill>
              <a:latin typeface="HGPｺﾞｼｯｸE" panose="020B0900000000000000" pitchFamily="50" charset="-128"/>
              <a:ea typeface="HGPｺﾞｼｯｸE" panose="020B0900000000000000" pitchFamily="50" charset="-128"/>
              <a:cs typeface="Times New Roman" panose="02020603050405020304" pitchFamily="18" charset="0"/>
            </a:endParaRPr>
          </a:p>
          <a:p>
            <a:pPr lvl="0" algn="just">
              <a:spcBef>
                <a:spcPct val="20000"/>
              </a:spcBef>
            </a:pPr>
            <a:endParaRPr lang="en-US" altLang="ja-JP" sz="2000" dirty="0">
              <a:solidFill>
                <a:schemeClr val="bg1"/>
              </a:solidFill>
              <a:latin typeface="HGPｺﾞｼｯｸE" panose="020B0900000000000000" pitchFamily="50" charset="-128"/>
              <a:ea typeface="HGPｺﾞｼｯｸE" panose="020B0900000000000000" pitchFamily="50" charset="-128"/>
              <a:cs typeface="Times New Roman" panose="02020603050405020304" pitchFamily="18" charset="0"/>
            </a:endParaRPr>
          </a:p>
          <a:p>
            <a:pPr lvl="0" algn="just">
              <a:spcBef>
                <a:spcPct val="20000"/>
              </a:spcBef>
            </a:pPr>
            <a:endParaRPr lang="en-US" altLang="ja-JP" sz="2000" dirty="0">
              <a:solidFill>
                <a:schemeClr val="bg1"/>
              </a:solidFill>
              <a:latin typeface="HGPｺﾞｼｯｸE" panose="020B0900000000000000" pitchFamily="50" charset="-128"/>
              <a:ea typeface="HGPｺﾞｼｯｸE" panose="020B0900000000000000" pitchFamily="50" charset="-128"/>
              <a:cs typeface="Times New Roman" panose="02020603050405020304" pitchFamily="18" charset="0"/>
            </a:endParaRPr>
          </a:p>
          <a:p>
            <a:pPr lvl="0" algn="just">
              <a:spcBef>
                <a:spcPct val="20000"/>
              </a:spcBef>
            </a:pPr>
            <a:endParaRPr lang="en-US" altLang="ja-JP" kern="100" dirty="0">
              <a:solidFill>
                <a:schemeClr val="bg1"/>
              </a:solidFill>
              <a:latin typeface="HGPｺﾞｼｯｸE" panose="020B0900000000000000" pitchFamily="50" charset="-128"/>
              <a:ea typeface="HGPｺﾞｼｯｸE" panose="020B0900000000000000" pitchFamily="50" charset="-128"/>
              <a:cs typeface="Times New Roman" panose="02020603050405020304" pitchFamily="18" charset="0"/>
            </a:endParaRPr>
          </a:p>
          <a:p>
            <a:pPr lvl="0" algn="just">
              <a:spcBef>
                <a:spcPct val="20000"/>
              </a:spcBef>
            </a:pPr>
            <a:endParaRPr lang="ja-JP" altLang="ja-JP" kern="100" dirty="0">
              <a:solidFill>
                <a:schemeClr val="bg1"/>
              </a:solidFill>
              <a:latin typeface="HGPｺﾞｼｯｸE" panose="020B0900000000000000" pitchFamily="50" charset="-128"/>
              <a:ea typeface="HGPｺﾞｼｯｸE" panose="020B0900000000000000" pitchFamily="50" charset="-128"/>
              <a:cs typeface="Times New Roman" panose="02020603050405020304" pitchFamily="18" charset="0"/>
            </a:endParaRPr>
          </a:p>
        </p:txBody>
      </p:sp>
      <p:sp>
        <p:nvSpPr>
          <p:cNvPr id="7" name="正方形/長方形 6"/>
          <p:cNvSpPr/>
          <p:nvPr/>
        </p:nvSpPr>
        <p:spPr>
          <a:xfrm>
            <a:off x="971849" y="4788743"/>
            <a:ext cx="9333878" cy="2456057"/>
          </a:xfrm>
          <a:prstGeom prst="rect">
            <a:avLst/>
          </a:prstGeom>
        </p:spPr>
        <p:txBody>
          <a:bodyPr wrap="square">
            <a:spAutoFit/>
          </a:bodyPr>
          <a:lstStyle/>
          <a:p>
            <a:pPr lvl="0">
              <a:spcBef>
                <a:spcPct val="20000"/>
              </a:spcBef>
            </a:pPr>
            <a:r>
              <a:rPr lang="ja-JP" altLang="en-US" sz="2400" dirty="0">
                <a:solidFill>
                  <a:prstClr val="black"/>
                </a:solidFill>
                <a:latin typeface="HGPｺﾞｼｯｸE" panose="020B0900000000000000" pitchFamily="50" charset="-128"/>
                <a:ea typeface="HGPｺﾞｼｯｸE" panose="020B0900000000000000" pitchFamily="50" charset="-128"/>
                <a:cs typeface="Times New Roman" panose="02020603050405020304" pitchFamily="18" charset="0"/>
              </a:rPr>
              <a:t>子どもの権利に関する総合条例が制定されている自治体は全国で６６自治体に留まっている</a:t>
            </a:r>
            <a:endParaRPr lang="en-US" altLang="ja-JP" sz="2400" dirty="0">
              <a:solidFill>
                <a:srgbClr val="FF0000"/>
              </a:solidFill>
              <a:latin typeface="HGPｺﾞｼｯｸE" panose="020B0900000000000000" pitchFamily="50" charset="-128"/>
              <a:ea typeface="HGPｺﾞｼｯｸE" panose="020B0900000000000000" pitchFamily="50" charset="-128"/>
              <a:cs typeface="Times New Roman" panose="02020603050405020304" pitchFamily="18" charset="0"/>
            </a:endParaRPr>
          </a:p>
          <a:p>
            <a:pPr lvl="0">
              <a:spcBef>
                <a:spcPct val="20000"/>
              </a:spcBef>
            </a:pPr>
            <a:endParaRPr lang="en-US" altLang="ja-JP" sz="2400" dirty="0">
              <a:solidFill>
                <a:srgbClr val="FF0000"/>
              </a:solidFill>
              <a:latin typeface="HGPｺﾞｼｯｸE" panose="020B0900000000000000" pitchFamily="50" charset="-128"/>
              <a:ea typeface="HGPｺﾞｼｯｸE" panose="020B0900000000000000" pitchFamily="50" charset="-128"/>
              <a:cs typeface="Times New Roman" panose="02020603050405020304" pitchFamily="18" charset="0"/>
            </a:endParaRPr>
          </a:p>
          <a:p>
            <a:pPr lvl="0">
              <a:spcBef>
                <a:spcPct val="20000"/>
              </a:spcBef>
            </a:pPr>
            <a:r>
              <a:rPr lang="ja-JP" altLang="en-US" sz="2400" dirty="0">
                <a:solidFill>
                  <a:prstClr val="black"/>
                </a:solidFill>
                <a:latin typeface="HGPｺﾞｼｯｸE" panose="020B0900000000000000" pitchFamily="50" charset="-128"/>
                <a:ea typeface="HGPｺﾞｼｯｸE" panose="020B0900000000000000" pitchFamily="50" charset="-128"/>
                <a:cs typeface="Times New Roman" panose="02020603050405020304" pitchFamily="18" charset="0"/>
              </a:rPr>
              <a:t>子どもの権利に関する</a:t>
            </a:r>
            <a:r>
              <a:rPr lang="ja-JP" altLang="en-US" sz="2400" dirty="0">
                <a:solidFill>
                  <a:srgbClr val="FF0000"/>
                </a:solidFill>
                <a:latin typeface="HGPｺﾞｼｯｸE" panose="020B0900000000000000" pitchFamily="50" charset="-128"/>
                <a:ea typeface="HGPｺﾞｼｯｸE" panose="020B0900000000000000" pitchFamily="50" charset="-128"/>
                <a:cs typeface="Times New Roman" panose="02020603050405020304" pitchFamily="18" charset="0"/>
              </a:rPr>
              <a:t>総合条例制定の有無</a:t>
            </a:r>
            <a:r>
              <a:rPr lang="ja-JP" altLang="en-US" sz="2400" dirty="0">
                <a:solidFill>
                  <a:prstClr val="black"/>
                </a:solidFill>
                <a:latin typeface="HGPｺﾞｼｯｸE" panose="020B0900000000000000" pitchFamily="50" charset="-128"/>
                <a:ea typeface="HGPｺﾞｼｯｸE" panose="020B0900000000000000" pitchFamily="50" charset="-128"/>
                <a:cs typeface="Times New Roman" panose="02020603050405020304" pitchFamily="18" charset="0"/>
              </a:rPr>
              <a:t>・条例に基づいた</a:t>
            </a:r>
            <a:r>
              <a:rPr lang="ja-JP" altLang="en-US" sz="2400" dirty="0">
                <a:solidFill>
                  <a:srgbClr val="FF0000"/>
                </a:solidFill>
                <a:latin typeface="HGPｺﾞｼｯｸE" panose="020B0900000000000000" pitchFamily="50" charset="-128"/>
                <a:ea typeface="HGPｺﾞｼｯｸE" panose="020B0900000000000000" pitchFamily="50" charset="-128"/>
                <a:cs typeface="Times New Roman" panose="02020603050405020304" pitchFamily="18" charset="0"/>
              </a:rPr>
              <a:t>具体的政策</a:t>
            </a:r>
            <a:r>
              <a:rPr lang="ja-JP" altLang="en-US" sz="2400" dirty="0">
                <a:solidFill>
                  <a:prstClr val="black"/>
                </a:solidFill>
                <a:latin typeface="HGPｺﾞｼｯｸE" panose="020B0900000000000000" pitchFamily="50" charset="-128"/>
                <a:ea typeface="HGPｺﾞｼｯｸE" panose="020B0900000000000000" pitchFamily="50" charset="-128"/>
                <a:cs typeface="Times New Roman" panose="02020603050405020304" pitchFamily="18" charset="0"/>
              </a:rPr>
              <a:t>がどの程度実行されているのか・各自治体の</a:t>
            </a:r>
            <a:r>
              <a:rPr lang="ja-JP" altLang="en-US" sz="2400" dirty="0">
                <a:solidFill>
                  <a:srgbClr val="FF0000"/>
                </a:solidFill>
                <a:latin typeface="HGPｺﾞｼｯｸE" panose="020B0900000000000000" pitchFamily="50" charset="-128"/>
                <a:ea typeface="HGPｺﾞｼｯｸE" panose="020B0900000000000000" pitchFamily="50" charset="-128"/>
                <a:cs typeface="Times New Roman" panose="02020603050405020304" pitchFamily="18" charset="0"/>
              </a:rPr>
              <a:t>財政状況</a:t>
            </a:r>
            <a:r>
              <a:rPr lang="ja-JP" altLang="en-US" sz="2400" dirty="0">
                <a:solidFill>
                  <a:prstClr val="black"/>
                </a:solidFill>
                <a:latin typeface="HGPｺﾞｼｯｸE" panose="020B0900000000000000" pitchFamily="50" charset="-128"/>
                <a:ea typeface="HGPｺﾞｼｯｸE" panose="020B0900000000000000" pitchFamily="50" charset="-128"/>
                <a:cs typeface="Times New Roman" panose="02020603050405020304" pitchFamily="18" charset="0"/>
              </a:rPr>
              <a:t>による子ども支援のばらつきが</a:t>
            </a:r>
            <a:r>
              <a:rPr lang="ja-JP" altLang="ja-JP" sz="2400" dirty="0">
                <a:latin typeface="HGPｺﾞｼｯｸE" panose="020B0900000000000000" pitchFamily="50" charset="-128"/>
                <a:ea typeface="HGPｺﾞｼｯｸE" panose="020B0900000000000000" pitchFamily="50" charset="-128"/>
                <a:cs typeface="Times New Roman" panose="02020603050405020304" pitchFamily="18" charset="0"/>
              </a:rPr>
              <a:t>憂慮される</a:t>
            </a:r>
            <a:r>
              <a:rPr lang="ja-JP" altLang="en-US" sz="2400" dirty="0">
                <a:latin typeface="HGPｺﾞｼｯｸE" panose="020B0900000000000000" pitchFamily="50" charset="-128"/>
                <a:ea typeface="HGPｺﾞｼｯｸE" panose="020B0900000000000000" pitchFamily="50" charset="-128"/>
                <a:cs typeface="Times New Roman" panose="02020603050405020304" pitchFamily="18" charset="0"/>
              </a:rPr>
              <a:t>。</a:t>
            </a:r>
            <a:endParaRPr lang="en-US" altLang="ja-JP" sz="4400" dirty="0">
              <a:latin typeface="HGPｺﾞｼｯｸE" panose="020B0900000000000000" pitchFamily="50" charset="-128"/>
              <a:ea typeface="HGPｺﾞｼｯｸE" panose="020B0900000000000000" pitchFamily="50" charset="-128"/>
            </a:endParaRPr>
          </a:p>
        </p:txBody>
      </p:sp>
      <p:sp>
        <p:nvSpPr>
          <p:cNvPr id="10" name="下矢印 9"/>
          <p:cNvSpPr/>
          <p:nvPr/>
        </p:nvSpPr>
        <p:spPr>
          <a:xfrm>
            <a:off x="4656371" y="5436990"/>
            <a:ext cx="1368152" cy="432048"/>
          </a:xfrm>
          <a:prstGeom prst="downArrow">
            <a:avLst/>
          </a:prstGeom>
          <a:solidFill>
            <a:srgbClr val="4F6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8759843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p:cNvPicPr>
            <a:picLocks noChangeAspect="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522164" y="-356617"/>
            <a:ext cx="7620000" cy="1905000"/>
          </a:xfrm>
          <a:prstGeom prst="rect">
            <a:avLst/>
          </a:prstGeom>
        </p:spPr>
      </p:pic>
      <p:sp>
        <p:nvSpPr>
          <p:cNvPr id="2" name="タイトル 1"/>
          <p:cNvSpPr>
            <a:spLocks noGrp="1"/>
          </p:cNvSpPr>
          <p:nvPr>
            <p:ph type="title"/>
          </p:nvPr>
        </p:nvSpPr>
        <p:spPr>
          <a:xfrm>
            <a:off x="810196" y="108223"/>
            <a:ext cx="9348534" cy="885542"/>
          </a:xfrm>
        </p:spPr>
        <p:txBody>
          <a:bodyPr>
            <a:normAutofit/>
          </a:bodyPr>
          <a:lstStyle/>
          <a:p>
            <a:pPr algn="l"/>
            <a:r>
              <a:rPr kumimoji="1" lang="ja-JP" altLang="en-US" sz="4800" dirty="0">
                <a:solidFill>
                  <a:srgbClr val="92D050"/>
                </a:solidFill>
              </a:rPr>
              <a:t>行政と子ども</a:t>
            </a:r>
          </a:p>
        </p:txBody>
      </p:sp>
      <p:sp>
        <p:nvSpPr>
          <p:cNvPr id="5" name="コンテンツ プレースホルダー 2"/>
          <p:cNvSpPr txBox="1">
            <a:spLocks/>
          </p:cNvSpPr>
          <p:nvPr/>
        </p:nvSpPr>
        <p:spPr>
          <a:xfrm>
            <a:off x="1026220" y="1764407"/>
            <a:ext cx="9505056" cy="5652840"/>
          </a:xfrm>
          <a:prstGeom prst="rect">
            <a:avLst/>
          </a:prstGeom>
        </p:spPr>
        <p:txBody>
          <a:bodyPr vert="horz" lIns="104304" tIns="52151" rIns="104304" bIns="52151" rtlCol="0">
            <a:noAutofit/>
          </a:bodyPr>
          <a:lstStyle>
            <a:lvl1pPr marL="391136" indent="-391136" algn="l" defTabSz="1043030"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1pPr>
            <a:lvl2pPr marL="847463" indent="-325948" algn="l" defTabSz="104303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2pPr>
            <a:lvl3pPr marL="1303788" indent="-260758" algn="l" defTabSz="1043030" rtl="0" eaLnBrk="1" latinLnBrk="0" hangingPunct="1">
              <a:spcBef>
                <a:spcPct val="20000"/>
              </a:spcBef>
              <a:buFont typeface="Arial" panose="020B0604020202020204" pitchFamily="34" charset="0"/>
              <a:buChar char="•"/>
              <a:defRPr kumimoji="1" sz="2600" kern="1200">
                <a:solidFill>
                  <a:schemeClr val="tx1"/>
                </a:solidFill>
                <a:latin typeface="+mn-lt"/>
                <a:ea typeface="+mn-ea"/>
                <a:cs typeface="+mn-cs"/>
              </a:defRPr>
            </a:lvl3pPr>
            <a:lvl4pPr marL="1825302" indent="-260758" algn="l" defTabSz="1043030" rtl="0" eaLnBrk="1" latinLnBrk="0" hangingPunct="1">
              <a:spcBef>
                <a:spcPct val="20000"/>
              </a:spcBef>
              <a:buFont typeface="Arial" panose="020B0604020202020204" pitchFamily="34" charset="0"/>
              <a:buChar char="–"/>
              <a:defRPr kumimoji="1" sz="2200" kern="1200">
                <a:solidFill>
                  <a:schemeClr val="tx1"/>
                </a:solidFill>
                <a:latin typeface="+mn-lt"/>
                <a:ea typeface="+mn-ea"/>
                <a:cs typeface="+mn-cs"/>
              </a:defRPr>
            </a:lvl4pPr>
            <a:lvl5pPr marL="2346817" indent="-260758" algn="l" defTabSz="1043030" rtl="0" eaLnBrk="1" latinLnBrk="0" hangingPunct="1">
              <a:spcBef>
                <a:spcPct val="20000"/>
              </a:spcBef>
              <a:buFont typeface="Arial" panose="020B0604020202020204" pitchFamily="34" charset="0"/>
              <a:buChar char="»"/>
              <a:defRPr kumimoji="1" sz="2200" kern="1200">
                <a:solidFill>
                  <a:schemeClr val="tx1"/>
                </a:solidFill>
                <a:latin typeface="+mn-lt"/>
                <a:ea typeface="+mn-ea"/>
                <a:cs typeface="+mn-cs"/>
              </a:defRPr>
            </a:lvl5pPr>
            <a:lvl6pPr marL="2868332" indent="-260758" algn="l" defTabSz="1043030" rtl="0" eaLnBrk="1" latinLnBrk="0" hangingPunct="1">
              <a:spcBef>
                <a:spcPct val="20000"/>
              </a:spcBef>
              <a:buFont typeface="Arial" panose="020B0604020202020204" pitchFamily="34" charset="0"/>
              <a:buChar char="•"/>
              <a:defRPr kumimoji="1" sz="2200" kern="1200">
                <a:solidFill>
                  <a:schemeClr val="tx1"/>
                </a:solidFill>
                <a:latin typeface="+mn-lt"/>
                <a:ea typeface="+mn-ea"/>
                <a:cs typeface="+mn-cs"/>
              </a:defRPr>
            </a:lvl6pPr>
            <a:lvl7pPr marL="3389850" indent="-260758" algn="l" defTabSz="1043030" rtl="0" eaLnBrk="1" latinLnBrk="0" hangingPunct="1">
              <a:spcBef>
                <a:spcPct val="20000"/>
              </a:spcBef>
              <a:buFont typeface="Arial" panose="020B0604020202020204" pitchFamily="34" charset="0"/>
              <a:buChar char="•"/>
              <a:defRPr kumimoji="1" sz="2200" kern="1200">
                <a:solidFill>
                  <a:schemeClr val="tx1"/>
                </a:solidFill>
                <a:latin typeface="+mn-lt"/>
                <a:ea typeface="+mn-ea"/>
                <a:cs typeface="+mn-cs"/>
              </a:defRPr>
            </a:lvl7pPr>
            <a:lvl8pPr marL="3911365" indent="-260758" algn="l" defTabSz="1043030" rtl="0" eaLnBrk="1" latinLnBrk="0" hangingPunct="1">
              <a:spcBef>
                <a:spcPct val="20000"/>
              </a:spcBef>
              <a:buFont typeface="Arial" panose="020B0604020202020204" pitchFamily="34" charset="0"/>
              <a:buChar char="•"/>
              <a:defRPr kumimoji="1" sz="2200" kern="1200">
                <a:solidFill>
                  <a:schemeClr val="tx1"/>
                </a:solidFill>
                <a:latin typeface="+mn-lt"/>
                <a:ea typeface="+mn-ea"/>
                <a:cs typeface="+mn-cs"/>
              </a:defRPr>
            </a:lvl8pPr>
            <a:lvl9pPr marL="4432879" indent="-260758" algn="l" defTabSz="1043030" rtl="0" eaLnBrk="1" latinLnBrk="0" hangingPunct="1">
              <a:spcBef>
                <a:spcPct val="20000"/>
              </a:spcBef>
              <a:buFont typeface="Arial" panose="020B0604020202020204" pitchFamily="34" charset="0"/>
              <a:buChar char="•"/>
              <a:defRPr kumimoji="1" sz="2200" kern="1200">
                <a:solidFill>
                  <a:schemeClr val="tx1"/>
                </a:solidFill>
                <a:latin typeface="+mn-lt"/>
                <a:ea typeface="+mn-ea"/>
                <a:cs typeface="+mn-cs"/>
              </a:defRPr>
            </a:lvl9pPr>
          </a:lstStyle>
          <a:p>
            <a:pPr marL="0" indent="0">
              <a:buFont typeface="Arial" panose="020B0604020202020204" pitchFamily="34" charset="0"/>
              <a:buNone/>
            </a:pPr>
            <a:r>
              <a:rPr lang="ja-JP" altLang="en-US" sz="4800" dirty="0">
                <a:solidFill>
                  <a:srgbClr val="4F6228"/>
                </a:solidFill>
              </a:rPr>
              <a:t>入園届</a:t>
            </a:r>
            <a:endParaRPr lang="en-US" altLang="ja-JP" sz="4800" dirty="0">
              <a:solidFill>
                <a:srgbClr val="4F6228"/>
              </a:solidFill>
            </a:endParaRPr>
          </a:p>
          <a:p>
            <a:pPr marL="0" indent="0">
              <a:buFont typeface="Arial" panose="020B0604020202020204" pitchFamily="34" charset="0"/>
              <a:buNone/>
            </a:pPr>
            <a:r>
              <a:rPr lang="ja-JP" altLang="en-US" sz="4800" dirty="0">
                <a:solidFill>
                  <a:srgbClr val="4F6228"/>
                </a:solidFill>
              </a:rPr>
              <a:t>退園届</a:t>
            </a:r>
            <a:endParaRPr lang="en-US" altLang="ja-JP" sz="4800" dirty="0">
              <a:solidFill>
                <a:srgbClr val="4F6228"/>
              </a:solidFill>
            </a:endParaRPr>
          </a:p>
          <a:p>
            <a:pPr marL="0" indent="0">
              <a:buFont typeface="Arial" panose="020B0604020202020204" pitchFamily="34" charset="0"/>
              <a:buNone/>
            </a:pPr>
            <a:r>
              <a:rPr lang="ja-JP" altLang="en-US" sz="4800" dirty="0">
                <a:solidFill>
                  <a:srgbClr val="4F6228"/>
                </a:solidFill>
              </a:rPr>
              <a:t>出生届</a:t>
            </a:r>
            <a:endParaRPr lang="en-US" altLang="ja-JP" sz="4800" dirty="0">
              <a:solidFill>
                <a:srgbClr val="4F6228"/>
              </a:solidFill>
            </a:endParaRPr>
          </a:p>
          <a:p>
            <a:pPr marL="0" indent="0">
              <a:buFont typeface="Arial" panose="020B0604020202020204" pitchFamily="34" charset="0"/>
              <a:buNone/>
            </a:pPr>
            <a:r>
              <a:rPr lang="ja-JP" altLang="en-US" sz="4800" dirty="0">
                <a:solidFill>
                  <a:srgbClr val="4F6228"/>
                </a:solidFill>
              </a:rPr>
              <a:t>離婚届</a:t>
            </a:r>
          </a:p>
          <a:p>
            <a:pPr marL="0" indent="0">
              <a:buFont typeface="Arial" panose="020B0604020202020204" pitchFamily="34" charset="0"/>
              <a:buNone/>
            </a:pPr>
            <a:r>
              <a:rPr lang="ja-JP" altLang="en-US" sz="4800" dirty="0">
                <a:solidFill>
                  <a:srgbClr val="4F6228"/>
                </a:solidFill>
              </a:rPr>
              <a:t>行政は、こどもの将来や権利に関わる重要な手続きに必ず関わる。</a:t>
            </a:r>
            <a:endParaRPr lang="en-US" altLang="ja-JP" sz="4800" dirty="0">
              <a:solidFill>
                <a:srgbClr val="4F6228"/>
              </a:solidFill>
            </a:endParaRPr>
          </a:p>
        </p:txBody>
      </p:sp>
    </p:spTree>
    <p:extLst>
      <p:ext uri="{BB962C8B-B14F-4D97-AF65-F5344CB8AC3E}">
        <p14:creationId xmlns:p14="http://schemas.microsoft.com/office/powerpoint/2010/main" val="12677784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B6F65E9E-889A-E476-E7C5-732D13517916}"/>
              </a:ext>
            </a:extLst>
          </p:cNvPr>
          <p:cNvSpPr>
            <a:spLocks noGrp="1"/>
          </p:cNvSpPr>
          <p:nvPr>
            <p:ph idx="1"/>
          </p:nvPr>
        </p:nvSpPr>
        <p:spPr>
          <a:xfrm>
            <a:off x="1170236" y="1908423"/>
            <a:ext cx="9348534" cy="4990085"/>
          </a:xfrm>
        </p:spPr>
        <p:txBody>
          <a:bodyPr/>
          <a:lstStyle/>
          <a:p>
            <a:pPr marL="0" indent="0">
              <a:buNone/>
            </a:pPr>
            <a:endParaRPr kumimoji="1" lang="en-US" altLang="ja-JP" dirty="0"/>
          </a:p>
          <a:p>
            <a:pPr marL="0" indent="0">
              <a:buNone/>
            </a:pPr>
            <a:endParaRPr lang="en-US" altLang="ja-JP" dirty="0"/>
          </a:p>
          <a:p>
            <a:pPr marL="0" indent="0">
              <a:buNone/>
            </a:pPr>
            <a:r>
              <a:rPr lang="ja-JP" altLang="en-US" b="1" dirty="0"/>
              <a:t>手続きのみならず　</a:t>
            </a:r>
            <a:r>
              <a:rPr kumimoji="1" lang="ja-JP" altLang="en-US" b="1" dirty="0"/>
              <a:t>子どもを取り巻く</a:t>
            </a:r>
            <a:endParaRPr kumimoji="1" lang="en-US" altLang="ja-JP" b="1" dirty="0"/>
          </a:p>
          <a:p>
            <a:pPr marL="0" indent="0">
              <a:buNone/>
            </a:pPr>
            <a:r>
              <a:rPr kumimoji="1" lang="ja-JP" altLang="en-US" sz="6600" b="1" dirty="0">
                <a:solidFill>
                  <a:srgbClr val="FF0000"/>
                </a:solidFill>
                <a:effectLst>
                  <a:outerShdw blurRad="38100" dist="38100" dir="2700000" algn="tl">
                    <a:srgbClr val="000000">
                      <a:alpha val="43137"/>
                    </a:srgbClr>
                  </a:outerShdw>
                </a:effectLst>
              </a:rPr>
              <a:t>危機事象</a:t>
            </a:r>
            <a:r>
              <a:rPr kumimoji="1" lang="ja-JP" altLang="en-US" b="1" dirty="0"/>
              <a:t>にも行政は必ず関わる</a:t>
            </a:r>
          </a:p>
        </p:txBody>
      </p:sp>
      <p:pic>
        <p:nvPicPr>
          <p:cNvPr id="4" name="図 3">
            <a:extLst>
              <a:ext uri="{FF2B5EF4-FFF2-40B4-BE49-F238E27FC236}">
                <a16:creationId xmlns:a16="http://schemas.microsoft.com/office/drawing/2014/main" id="{87F21420-A4A9-9BCB-8F86-96A74DA03093}"/>
              </a:ext>
            </a:extLst>
          </p:cNvPr>
          <p:cNvPicPr>
            <a:picLocks noChangeAspect="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810196" y="-158889"/>
            <a:ext cx="7620000" cy="1905000"/>
          </a:xfrm>
          <a:prstGeom prst="rect">
            <a:avLst/>
          </a:prstGeom>
        </p:spPr>
      </p:pic>
      <p:sp>
        <p:nvSpPr>
          <p:cNvPr id="7" name="テキスト ボックス 6">
            <a:extLst>
              <a:ext uri="{FF2B5EF4-FFF2-40B4-BE49-F238E27FC236}">
                <a16:creationId xmlns:a16="http://schemas.microsoft.com/office/drawing/2014/main" id="{FBE124C7-8E9F-4BEB-0908-CBC25187E49B}"/>
              </a:ext>
            </a:extLst>
          </p:cNvPr>
          <p:cNvSpPr txBox="1"/>
          <p:nvPr/>
        </p:nvSpPr>
        <p:spPr>
          <a:xfrm>
            <a:off x="1314252" y="288254"/>
            <a:ext cx="7115944" cy="707886"/>
          </a:xfrm>
          <a:prstGeom prst="rect">
            <a:avLst/>
          </a:prstGeom>
          <a:noFill/>
        </p:spPr>
        <p:txBody>
          <a:bodyPr wrap="square">
            <a:spAutoFit/>
          </a:bodyPr>
          <a:lstStyle/>
          <a:p>
            <a:r>
              <a:rPr kumimoji="1" lang="ja-JP" altLang="en-US" sz="4000" dirty="0">
                <a:solidFill>
                  <a:srgbClr val="92D050"/>
                </a:solidFill>
              </a:rPr>
              <a:t>アドボガシーが必要な背景</a:t>
            </a:r>
            <a:endParaRPr lang="ja-JP" altLang="en-US" sz="4000" dirty="0"/>
          </a:p>
        </p:txBody>
      </p:sp>
      <p:sp>
        <p:nvSpPr>
          <p:cNvPr id="9" name="テキスト ボックス 8">
            <a:extLst>
              <a:ext uri="{FF2B5EF4-FFF2-40B4-BE49-F238E27FC236}">
                <a16:creationId xmlns:a16="http://schemas.microsoft.com/office/drawing/2014/main" id="{54CBE968-ACF9-B357-B207-E6E5F844F10A}"/>
              </a:ext>
            </a:extLst>
          </p:cNvPr>
          <p:cNvSpPr txBox="1"/>
          <p:nvPr/>
        </p:nvSpPr>
        <p:spPr>
          <a:xfrm rot="16200000">
            <a:off x="4885035" y="-4118171"/>
            <a:ext cx="923330" cy="11316048"/>
          </a:xfrm>
          <a:prstGeom prst="rect">
            <a:avLst/>
          </a:prstGeom>
          <a:noFill/>
          <a:ln w="6350" cmpd="sng">
            <a:noFill/>
          </a:ln>
        </p:spPr>
        <p:txBody>
          <a:bodyPr vert="eaVert" wrap="square" rtlCol="0">
            <a:spAutoFit/>
            <a:scene3d>
              <a:camera prst="orthographicFront"/>
              <a:lightRig rig="soft" dir="tl">
                <a:rot lat="0" lon="0" rev="0"/>
              </a:lightRig>
            </a:scene3d>
            <a:sp3d contourW="25400" prstMaterial="matte">
              <a:contourClr>
                <a:schemeClr val="accent2">
                  <a:tint val="20000"/>
                </a:schemeClr>
              </a:contourClr>
            </a:sp3d>
          </a:bodyPr>
          <a:lstStyle/>
          <a:p>
            <a:pPr algn="ctr"/>
            <a:r>
              <a:rPr lang="ja-JP" altLang="en-US" sz="4800" b="1" kern="1100" spc="-150" dirty="0">
                <a:ln w="76200" cmpd="sng">
                  <a:solidFill>
                    <a:srgbClr val="002060"/>
                  </a:solidFill>
                </a:ln>
                <a:solidFill>
                  <a:schemeClr val="bg1"/>
                </a:solidFill>
                <a:effectLst/>
                <a:latin typeface="+mj-ea"/>
                <a:ea typeface="+mj-ea"/>
                <a:cs typeface="メイリオ"/>
              </a:rPr>
              <a:t>例にもれず縦割り行政</a:t>
            </a:r>
            <a:r>
              <a:rPr lang="en-US" altLang="ja-JP" sz="4800" b="1" kern="1100" spc="-150" dirty="0">
                <a:ln w="76200" cmpd="sng">
                  <a:solidFill>
                    <a:srgbClr val="002060"/>
                  </a:solidFill>
                </a:ln>
                <a:solidFill>
                  <a:schemeClr val="bg1"/>
                </a:solidFill>
                <a:effectLst/>
                <a:latin typeface="+mj-ea"/>
                <a:ea typeface="+mj-ea"/>
                <a:cs typeface="メイリオ"/>
              </a:rPr>
              <a:t>…</a:t>
            </a:r>
            <a:endParaRPr lang="ja-JP" altLang="en-US" sz="4800" b="1" kern="1100" spc="-150" dirty="0">
              <a:ln w="76200" cmpd="sng">
                <a:solidFill>
                  <a:srgbClr val="002060"/>
                </a:solidFill>
              </a:ln>
              <a:solidFill>
                <a:schemeClr val="bg1"/>
              </a:solidFill>
              <a:effectLst/>
              <a:latin typeface="+mj-ea"/>
              <a:ea typeface="+mj-ea"/>
              <a:cs typeface="メイリオ"/>
            </a:endParaRPr>
          </a:p>
        </p:txBody>
      </p:sp>
      <p:sp>
        <p:nvSpPr>
          <p:cNvPr id="8" name="テキスト ボックス 7">
            <a:extLst>
              <a:ext uri="{FF2B5EF4-FFF2-40B4-BE49-F238E27FC236}">
                <a16:creationId xmlns:a16="http://schemas.microsoft.com/office/drawing/2014/main" id="{FFA79051-045B-1FDE-ED1F-71DB26439450}"/>
              </a:ext>
            </a:extLst>
          </p:cNvPr>
          <p:cNvSpPr txBox="1"/>
          <p:nvPr/>
        </p:nvSpPr>
        <p:spPr>
          <a:xfrm rot="16200000">
            <a:off x="4868011" y="-4105615"/>
            <a:ext cx="923330" cy="11316048"/>
          </a:xfrm>
          <a:prstGeom prst="rect">
            <a:avLst/>
          </a:prstGeom>
          <a:noFill/>
          <a:ln w="6350" cmpd="sng">
            <a:noFill/>
          </a:ln>
        </p:spPr>
        <p:txBody>
          <a:bodyPr vert="eaVert" wrap="square" rtlCol="0">
            <a:spAutoFit/>
            <a:scene3d>
              <a:camera prst="orthographicFront"/>
              <a:lightRig rig="soft" dir="tl">
                <a:rot lat="0" lon="0" rev="0"/>
              </a:lightRig>
            </a:scene3d>
            <a:sp3d contourW="25400" prstMaterial="matte">
              <a:contourClr>
                <a:schemeClr val="accent2">
                  <a:tint val="20000"/>
                </a:schemeClr>
              </a:contourClr>
            </a:sp3d>
          </a:bodyPr>
          <a:lstStyle/>
          <a:p>
            <a:pPr algn="ctr"/>
            <a:r>
              <a:rPr lang="ja-JP" altLang="en-US" sz="4800" kern="1100" spc="-150" dirty="0">
                <a:ln w="38100" cmpd="sng">
                  <a:noFill/>
                </a:ln>
                <a:solidFill>
                  <a:schemeClr val="bg1"/>
                </a:solidFill>
                <a:effectLst/>
                <a:latin typeface="+mj-ea"/>
                <a:ea typeface="+mj-ea"/>
                <a:cs typeface="メイリオ"/>
              </a:rPr>
              <a:t>例にもれず縦割り行政</a:t>
            </a:r>
            <a:r>
              <a:rPr lang="en-US" altLang="ja-JP" sz="4800" kern="1100" spc="-150" dirty="0">
                <a:ln w="38100" cmpd="sng">
                  <a:noFill/>
                </a:ln>
                <a:solidFill>
                  <a:schemeClr val="bg1"/>
                </a:solidFill>
                <a:effectLst/>
                <a:latin typeface="+mj-ea"/>
                <a:ea typeface="+mj-ea"/>
                <a:cs typeface="メイリオ"/>
              </a:rPr>
              <a:t>…</a:t>
            </a:r>
            <a:endParaRPr lang="ja-JP" altLang="en-US" sz="4800" kern="1100" spc="-150" dirty="0">
              <a:ln w="38100" cmpd="sng">
                <a:noFill/>
              </a:ln>
              <a:solidFill>
                <a:schemeClr val="bg1"/>
              </a:solidFill>
              <a:effectLst/>
              <a:latin typeface="+mj-ea"/>
              <a:ea typeface="+mj-ea"/>
              <a:cs typeface="メイリオ"/>
            </a:endParaRPr>
          </a:p>
        </p:txBody>
      </p:sp>
      <p:pic>
        <p:nvPicPr>
          <p:cNvPr id="22" name="図 21" descr="クマの人形&#10;&#10;中程度の精度で自動的に生成された説明">
            <a:extLst>
              <a:ext uri="{FF2B5EF4-FFF2-40B4-BE49-F238E27FC236}">
                <a16:creationId xmlns:a16="http://schemas.microsoft.com/office/drawing/2014/main" id="{64BC42CB-1B0B-A338-4AA5-88C361D5CD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2905" y="6248441"/>
            <a:ext cx="1348800" cy="1440000"/>
          </a:xfrm>
          <a:prstGeom prst="rect">
            <a:avLst/>
          </a:prstGeom>
        </p:spPr>
      </p:pic>
    </p:spTree>
    <p:extLst>
      <p:ext uri="{BB962C8B-B14F-4D97-AF65-F5344CB8AC3E}">
        <p14:creationId xmlns:p14="http://schemas.microsoft.com/office/powerpoint/2010/main" val="422377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図 21">
            <a:extLst>
              <a:ext uri="{FF2B5EF4-FFF2-40B4-BE49-F238E27FC236}">
                <a16:creationId xmlns:a16="http://schemas.microsoft.com/office/drawing/2014/main" id="{5B651730-2077-43D6-5015-6E820401A8D3}"/>
              </a:ext>
            </a:extLst>
          </p:cNvPr>
          <p:cNvPicPr>
            <a:picLocks noChangeAspect="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rot="21169356" flipV="1">
            <a:off x="905957" y="3460060"/>
            <a:ext cx="3096344" cy="774086"/>
          </a:xfrm>
          <a:prstGeom prst="rect">
            <a:avLst/>
          </a:prstGeom>
        </p:spPr>
      </p:pic>
      <p:pic>
        <p:nvPicPr>
          <p:cNvPr id="23" name="図 22">
            <a:extLst>
              <a:ext uri="{FF2B5EF4-FFF2-40B4-BE49-F238E27FC236}">
                <a16:creationId xmlns:a16="http://schemas.microsoft.com/office/drawing/2014/main" id="{D72846EB-A00B-5A99-F716-DE69C2B4B0CA}"/>
              </a:ext>
            </a:extLst>
          </p:cNvPr>
          <p:cNvPicPr>
            <a:picLocks noChangeAspect="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rot="21169356" flipV="1">
            <a:off x="778412" y="2871900"/>
            <a:ext cx="3096344" cy="774086"/>
          </a:xfrm>
          <a:prstGeom prst="rect">
            <a:avLst/>
          </a:prstGeom>
        </p:spPr>
      </p:pic>
      <p:pic>
        <p:nvPicPr>
          <p:cNvPr id="20" name="図 19">
            <a:extLst>
              <a:ext uri="{FF2B5EF4-FFF2-40B4-BE49-F238E27FC236}">
                <a16:creationId xmlns:a16="http://schemas.microsoft.com/office/drawing/2014/main" id="{A993635E-3029-1BFD-96A1-7096F7F0E012}"/>
              </a:ext>
            </a:extLst>
          </p:cNvPr>
          <p:cNvPicPr>
            <a:picLocks noChangeAspect="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rot="21169356" flipV="1">
            <a:off x="936538" y="4064252"/>
            <a:ext cx="3096344" cy="774086"/>
          </a:xfrm>
          <a:prstGeom prst="rect">
            <a:avLst/>
          </a:prstGeom>
        </p:spPr>
      </p:pic>
      <p:pic>
        <p:nvPicPr>
          <p:cNvPr id="21" name="図 20">
            <a:extLst>
              <a:ext uri="{FF2B5EF4-FFF2-40B4-BE49-F238E27FC236}">
                <a16:creationId xmlns:a16="http://schemas.microsoft.com/office/drawing/2014/main" id="{FA0454A0-A15A-A120-28E6-2054FD17ECDF}"/>
              </a:ext>
            </a:extLst>
          </p:cNvPr>
          <p:cNvPicPr>
            <a:picLocks noChangeAspect="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rot="21169356" flipV="1">
            <a:off x="747829" y="2343907"/>
            <a:ext cx="3096344" cy="774086"/>
          </a:xfrm>
          <a:prstGeom prst="rect">
            <a:avLst/>
          </a:prstGeom>
        </p:spPr>
      </p:pic>
      <p:pic>
        <p:nvPicPr>
          <p:cNvPr id="19" name="図 18">
            <a:extLst>
              <a:ext uri="{FF2B5EF4-FFF2-40B4-BE49-F238E27FC236}">
                <a16:creationId xmlns:a16="http://schemas.microsoft.com/office/drawing/2014/main" id="{2374C8D9-F5F1-5F5D-9E28-7BFBBF3C16C7}"/>
              </a:ext>
            </a:extLst>
          </p:cNvPr>
          <p:cNvPicPr>
            <a:picLocks noChangeAspect="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rot="21169356" flipV="1">
            <a:off x="747829" y="1778446"/>
            <a:ext cx="3096344" cy="774086"/>
          </a:xfrm>
          <a:prstGeom prst="rect">
            <a:avLst/>
          </a:prstGeom>
        </p:spPr>
      </p:pic>
      <p:pic>
        <p:nvPicPr>
          <p:cNvPr id="18" name="図 17">
            <a:extLst>
              <a:ext uri="{FF2B5EF4-FFF2-40B4-BE49-F238E27FC236}">
                <a16:creationId xmlns:a16="http://schemas.microsoft.com/office/drawing/2014/main" id="{464A1D6F-BDAB-EB43-9933-20C6C6A5E61E}"/>
              </a:ext>
            </a:extLst>
          </p:cNvPr>
          <p:cNvPicPr>
            <a:picLocks noChangeAspect="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rot="21169356" flipV="1">
            <a:off x="846422" y="4553514"/>
            <a:ext cx="3096344" cy="774086"/>
          </a:xfrm>
          <a:prstGeom prst="rect">
            <a:avLst/>
          </a:prstGeom>
        </p:spPr>
      </p:pic>
      <p:pic>
        <p:nvPicPr>
          <p:cNvPr id="16" name="図 15">
            <a:extLst>
              <a:ext uri="{FF2B5EF4-FFF2-40B4-BE49-F238E27FC236}">
                <a16:creationId xmlns:a16="http://schemas.microsoft.com/office/drawing/2014/main" id="{CBDAA1E2-F012-1B52-02D9-A32B4F7DEAEF}"/>
              </a:ext>
            </a:extLst>
          </p:cNvPr>
          <p:cNvPicPr>
            <a:picLocks noChangeAspect="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rot="21169356" flipV="1">
            <a:off x="753556" y="5219136"/>
            <a:ext cx="3096344" cy="774086"/>
          </a:xfrm>
          <a:prstGeom prst="rect">
            <a:avLst/>
          </a:prstGeom>
        </p:spPr>
      </p:pic>
      <p:pic>
        <p:nvPicPr>
          <p:cNvPr id="17" name="図 16">
            <a:extLst>
              <a:ext uri="{FF2B5EF4-FFF2-40B4-BE49-F238E27FC236}">
                <a16:creationId xmlns:a16="http://schemas.microsoft.com/office/drawing/2014/main" id="{9CF27CC9-CC4F-F8A9-B8E8-B6F26BD5853E}"/>
              </a:ext>
            </a:extLst>
          </p:cNvPr>
          <p:cNvPicPr>
            <a:picLocks noChangeAspect="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rot="21169356" flipV="1">
            <a:off x="753558" y="5792953"/>
            <a:ext cx="3096344" cy="774086"/>
          </a:xfrm>
          <a:prstGeom prst="rect">
            <a:avLst/>
          </a:prstGeom>
        </p:spPr>
      </p:pic>
      <p:sp>
        <p:nvSpPr>
          <p:cNvPr id="3" name="コンテンツ プレースホルダー 2">
            <a:extLst>
              <a:ext uri="{FF2B5EF4-FFF2-40B4-BE49-F238E27FC236}">
                <a16:creationId xmlns:a16="http://schemas.microsoft.com/office/drawing/2014/main" id="{C7E631C7-29CC-D4D3-3D3B-1F7E7C9B399C}"/>
              </a:ext>
            </a:extLst>
          </p:cNvPr>
          <p:cNvSpPr>
            <a:spLocks noGrp="1"/>
          </p:cNvSpPr>
          <p:nvPr>
            <p:ph idx="1"/>
          </p:nvPr>
        </p:nvSpPr>
        <p:spPr>
          <a:xfrm>
            <a:off x="900312" y="1764407"/>
            <a:ext cx="9793088" cy="4990085"/>
          </a:xfrm>
        </p:spPr>
        <p:txBody>
          <a:bodyPr>
            <a:normAutofit fontScale="92500"/>
          </a:bodyPr>
          <a:lstStyle/>
          <a:p>
            <a:pPr marL="0" indent="0">
              <a:buNone/>
            </a:pPr>
            <a:r>
              <a:rPr kumimoji="1" lang="ja-JP" altLang="en-US" sz="3500" b="1" dirty="0">
                <a:effectLst>
                  <a:outerShdw blurRad="38100" dist="38100" dir="2700000" algn="tl">
                    <a:srgbClr val="000000">
                      <a:alpha val="43137"/>
                    </a:srgbClr>
                  </a:outerShdw>
                </a:effectLst>
              </a:rPr>
              <a:t>いじめ　　　　　　　➡</a:t>
            </a:r>
            <a:r>
              <a:rPr kumimoji="1" lang="ja-JP" altLang="en-US" sz="3500" b="1" dirty="0">
                <a:solidFill>
                  <a:srgbClr val="FF0000"/>
                </a:solidFill>
                <a:effectLst>
                  <a:outerShdw blurRad="38100" dist="38100" dir="2700000" algn="tl">
                    <a:srgbClr val="000000">
                      <a:alpha val="43137"/>
                    </a:srgbClr>
                  </a:outerShdw>
                </a:effectLst>
              </a:rPr>
              <a:t>教育委員会</a:t>
            </a:r>
            <a:r>
              <a:rPr kumimoji="1" lang="ja-JP" altLang="en-US" sz="3500" b="1" dirty="0">
                <a:effectLst>
                  <a:outerShdw blurRad="38100" dist="38100" dir="2700000" algn="tl">
                    <a:srgbClr val="000000">
                      <a:alpha val="43137"/>
                    </a:srgbClr>
                  </a:outerShdw>
                </a:effectLst>
              </a:rPr>
              <a:t>・</a:t>
            </a:r>
            <a:r>
              <a:rPr kumimoji="1" lang="ja-JP" altLang="en-US" sz="3500" b="1" dirty="0">
                <a:solidFill>
                  <a:srgbClr val="0070C0"/>
                </a:solidFill>
                <a:effectLst>
                  <a:outerShdw blurRad="38100" dist="38100" dir="2700000" algn="tl">
                    <a:srgbClr val="000000">
                      <a:alpha val="43137"/>
                    </a:srgbClr>
                  </a:outerShdw>
                </a:effectLst>
              </a:rPr>
              <a:t>学校</a:t>
            </a:r>
            <a:endParaRPr kumimoji="1" lang="en-US" altLang="ja-JP" sz="3500" b="1" dirty="0">
              <a:solidFill>
                <a:srgbClr val="0070C0"/>
              </a:solidFill>
              <a:effectLst>
                <a:outerShdw blurRad="38100" dist="38100" dir="2700000" algn="tl">
                  <a:srgbClr val="000000">
                    <a:alpha val="43137"/>
                  </a:srgbClr>
                </a:outerShdw>
              </a:effectLst>
            </a:endParaRPr>
          </a:p>
          <a:p>
            <a:pPr marL="0" indent="0">
              <a:buNone/>
            </a:pPr>
            <a:r>
              <a:rPr lang="ja-JP" altLang="en-US" sz="3500" b="1" dirty="0">
                <a:effectLst>
                  <a:outerShdw blurRad="38100" dist="38100" dir="2700000" algn="tl">
                    <a:srgbClr val="000000">
                      <a:alpha val="43137"/>
                    </a:srgbClr>
                  </a:outerShdw>
                </a:effectLst>
              </a:rPr>
              <a:t>児童虐待　　　　　➡</a:t>
            </a:r>
            <a:r>
              <a:rPr lang="ja-JP" altLang="en-US" sz="3500" b="1" dirty="0">
                <a:solidFill>
                  <a:srgbClr val="00B050"/>
                </a:solidFill>
                <a:effectLst>
                  <a:outerShdw blurRad="38100" dist="38100" dir="2700000" algn="tl">
                    <a:srgbClr val="000000">
                      <a:alpha val="43137"/>
                    </a:srgbClr>
                  </a:outerShdw>
                </a:effectLst>
              </a:rPr>
              <a:t>福祉部局</a:t>
            </a:r>
            <a:r>
              <a:rPr lang="ja-JP" altLang="en-US" sz="3500" b="1" dirty="0">
                <a:effectLst>
                  <a:outerShdw blurRad="38100" dist="38100" dir="2700000" algn="tl">
                    <a:srgbClr val="000000">
                      <a:alpha val="43137"/>
                    </a:srgbClr>
                  </a:outerShdw>
                </a:effectLst>
              </a:rPr>
              <a:t>・</a:t>
            </a:r>
            <a:r>
              <a:rPr lang="ja-JP" altLang="en-US" sz="3500" b="1" dirty="0">
                <a:solidFill>
                  <a:srgbClr val="7030A0"/>
                </a:solidFill>
                <a:effectLst>
                  <a:outerShdw blurRad="38100" dist="38100" dir="2700000" algn="tl">
                    <a:srgbClr val="000000">
                      <a:alpha val="43137"/>
                    </a:srgbClr>
                  </a:outerShdw>
                </a:effectLst>
              </a:rPr>
              <a:t>子ども部局</a:t>
            </a:r>
            <a:r>
              <a:rPr lang="ja-JP" altLang="en-US" sz="3500" b="1" dirty="0">
                <a:effectLst>
                  <a:outerShdw blurRad="38100" dist="38100" dir="2700000" algn="tl">
                    <a:srgbClr val="000000">
                      <a:alpha val="43137"/>
                    </a:srgbClr>
                  </a:outerShdw>
                </a:effectLst>
              </a:rPr>
              <a:t>・</a:t>
            </a:r>
            <a:r>
              <a:rPr lang="ja-JP" altLang="en-US" sz="3500" b="1" dirty="0">
                <a:solidFill>
                  <a:srgbClr val="FFC000"/>
                </a:solidFill>
                <a:effectLst>
                  <a:outerShdw blurRad="38100" dist="38100" dir="2700000" algn="tl">
                    <a:srgbClr val="000000">
                      <a:alpha val="43137"/>
                    </a:srgbClr>
                  </a:outerShdw>
                </a:effectLst>
              </a:rPr>
              <a:t>児童相談所</a:t>
            </a:r>
            <a:endParaRPr lang="en-US" altLang="ja-JP" sz="3500" b="1" dirty="0">
              <a:solidFill>
                <a:srgbClr val="FFC000"/>
              </a:solidFill>
              <a:effectLst>
                <a:outerShdw blurRad="38100" dist="38100" dir="2700000" algn="tl">
                  <a:srgbClr val="000000">
                    <a:alpha val="43137"/>
                  </a:srgbClr>
                </a:outerShdw>
              </a:effectLst>
            </a:endParaRPr>
          </a:p>
          <a:p>
            <a:pPr marL="0" indent="0">
              <a:buNone/>
            </a:pPr>
            <a:r>
              <a:rPr kumimoji="1" lang="ja-JP" altLang="en-US" sz="3500" b="1" dirty="0">
                <a:effectLst>
                  <a:outerShdw blurRad="38100" dist="38100" dir="2700000" algn="tl">
                    <a:srgbClr val="000000">
                      <a:alpha val="43137"/>
                    </a:srgbClr>
                  </a:outerShdw>
                </a:effectLst>
              </a:rPr>
              <a:t>産後うつ                ➡</a:t>
            </a:r>
            <a:r>
              <a:rPr kumimoji="1" lang="ja-JP" altLang="en-US" sz="3500" b="1" dirty="0">
                <a:solidFill>
                  <a:srgbClr val="00B050"/>
                </a:solidFill>
                <a:effectLst>
                  <a:outerShdw blurRad="38100" dist="38100" dir="2700000" algn="tl">
                    <a:srgbClr val="000000">
                      <a:alpha val="43137"/>
                    </a:srgbClr>
                  </a:outerShdw>
                </a:effectLst>
              </a:rPr>
              <a:t>福祉部局</a:t>
            </a:r>
            <a:r>
              <a:rPr kumimoji="1" lang="ja-JP" altLang="en-US" sz="3500" b="1" dirty="0">
                <a:effectLst>
                  <a:outerShdw blurRad="38100" dist="38100" dir="2700000" algn="tl">
                    <a:srgbClr val="000000">
                      <a:alpha val="43137"/>
                    </a:srgbClr>
                  </a:outerShdw>
                </a:effectLst>
              </a:rPr>
              <a:t>・</a:t>
            </a:r>
            <a:r>
              <a:rPr kumimoji="1" lang="ja-JP" altLang="en-US" sz="3500" b="1" dirty="0">
                <a:solidFill>
                  <a:schemeClr val="accent3">
                    <a:lumMod val="75000"/>
                  </a:schemeClr>
                </a:solidFill>
                <a:effectLst>
                  <a:outerShdw blurRad="38100" dist="38100" dir="2700000" algn="tl">
                    <a:srgbClr val="000000">
                      <a:alpha val="43137"/>
                    </a:srgbClr>
                  </a:outerShdw>
                </a:effectLst>
              </a:rPr>
              <a:t>健康部局</a:t>
            </a:r>
            <a:endParaRPr kumimoji="1" lang="en-US" altLang="ja-JP" sz="3500" b="1" dirty="0">
              <a:solidFill>
                <a:schemeClr val="accent3">
                  <a:lumMod val="75000"/>
                </a:schemeClr>
              </a:solidFill>
              <a:effectLst>
                <a:outerShdw blurRad="38100" dist="38100" dir="2700000" algn="tl">
                  <a:srgbClr val="000000">
                    <a:alpha val="43137"/>
                  </a:srgbClr>
                </a:outerShdw>
              </a:effectLst>
            </a:endParaRPr>
          </a:p>
          <a:p>
            <a:pPr marL="0" indent="0">
              <a:buNone/>
            </a:pPr>
            <a:r>
              <a:rPr lang="ja-JP" altLang="en-US" sz="3500" b="1" dirty="0">
                <a:effectLst>
                  <a:outerShdw blurRad="38100" dist="38100" dir="2700000" algn="tl">
                    <a:srgbClr val="000000">
                      <a:alpha val="43137"/>
                    </a:srgbClr>
                  </a:outerShdw>
                </a:effectLst>
              </a:rPr>
              <a:t>ヤングケアラー    ➡</a:t>
            </a:r>
            <a:r>
              <a:rPr lang="ja-JP" altLang="en-US" sz="3500" b="1" dirty="0">
                <a:solidFill>
                  <a:srgbClr val="00B050"/>
                </a:solidFill>
                <a:effectLst>
                  <a:outerShdw blurRad="38100" dist="38100" dir="2700000" algn="tl">
                    <a:srgbClr val="000000">
                      <a:alpha val="43137"/>
                    </a:srgbClr>
                  </a:outerShdw>
                </a:effectLst>
              </a:rPr>
              <a:t>福祉部局</a:t>
            </a:r>
            <a:r>
              <a:rPr lang="ja-JP" altLang="en-US" sz="3500" b="1" dirty="0">
                <a:effectLst>
                  <a:outerShdw blurRad="38100" dist="38100" dir="2700000" algn="tl">
                    <a:srgbClr val="000000">
                      <a:alpha val="43137"/>
                    </a:srgbClr>
                  </a:outerShdw>
                </a:effectLst>
              </a:rPr>
              <a:t>・</a:t>
            </a:r>
            <a:r>
              <a:rPr lang="ja-JP" altLang="en-US" sz="3500" b="1" dirty="0">
                <a:solidFill>
                  <a:srgbClr val="7030A0"/>
                </a:solidFill>
                <a:effectLst>
                  <a:outerShdw blurRad="38100" dist="38100" dir="2700000" algn="tl">
                    <a:srgbClr val="000000">
                      <a:alpha val="43137"/>
                    </a:srgbClr>
                  </a:outerShdw>
                </a:effectLst>
              </a:rPr>
              <a:t>こども部局</a:t>
            </a:r>
            <a:endParaRPr lang="en-US" altLang="ja-JP" sz="3500" b="1" dirty="0">
              <a:solidFill>
                <a:srgbClr val="7030A0"/>
              </a:solidFill>
              <a:effectLst>
                <a:outerShdw blurRad="38100" dist="38100" dir="2700000" algn="tl">
                  <a:srgbClr val="000000">
                    <a:alpha val="43137"/>
                  </a:srgbClr>
                </a:outerShdw>
              </a:effectLst>
            </a:endParaRPr>
          </a:p>
          <a:p>
            <a:pPr marL="0" indent="0">
              <a:buNone/>
            </a:pPr>
            <a:r>
              <a:rPr kumimoji="1" lang="ja-JP" altLang="en-US" sz="3500" b="1" dirty="0">
                <a:effectLst>
                  <a:outerShdw blurRad="38100" dist="38100" dir="2700000" algn="tl">
                    <a:srgbClr val="000000">
                      <a:alpha val="43137"/>
                    </a:srgbClr>
                  </a:outerShdw>
                </a:effectLst>
              </a:rPr>
              <a:t>不適切保育　　　 ➡</a:t>
            </a:r>
            <a:r>
              <a:rPr kumimoji="1" lang="ja-JP" altLang="en-US" sz="3500" b="1" dirty="0">
                <a:solidFill>
                  <a:srgbClr val="7030A0"/>
                </a:solidFill>
                <a:effectLst>
                  <a:outerShdw blurRad="38100" dist="38100" dir="2700000" algn="tl">
                    <a:srgbClr val="000000">
                      <a:alpha val="43137"/>
                    </a:srgbClr>
                  </a:outerShdw>
                </a:effectLst>
              </a:rPr>
              <a:t>子ども部局</a:t>
            </a:r>
            <a:endParaRPr kumimoji="1" lang="en-US" altLang="ja-JP" sz="3500" b="1" dirty="0">
              <a:solidFill>
                <a:srgbClr val="7030A0"/>
              </a:solidFill>
              <a:effectLst>
                <a:outerShdw blurRad="38100" dist="38100" dir="2700000" algn="tl">
                  <a:srgbClr val="000000">
                    <a:alpha val="43137"/>
                  </a:srgbClr>
                </a:outerShdw>
              </a:effectLst>
            </a:endParaRPr>
          </a:p>
          <a:p>
            <a:pPr marL="0" indent="0">
              <a:buNone/>
            </a:pPr>
            <a:r>
              <a:rPr lang="ja-JP" altLang="en-US" sz="3500" b="1" dirty="0">
                <a:effectLst>
                  <a:outerShdw blurRad="38100" dist="38100" dir="2700000" algn="tl">
                    <a:srgbClr val="000000">
                      <a:alpha val="43137"/>
                    </a:srgbClr>
                  </a:outerShdw>
                </a:effectLst>
              </a:rPr>
              <a:t>不登校　　　　　　 ➡</a:t>
            </a:r>
            <a:r>
              <a:rPr lang="ja-JP" altLang="en-US" sz="3500" b="1" dirty="0">
                <a:solidFill>
                  <a:srgbClr val="FF0000"/>
                </a:solidFill>
                <a:effectLst>
                  <a:outerShdw blurRad="38100" dist="38100" dir="2700000" algn="tl">
                    <a:srgbClr val="000000">
                      <a:alpha val="43137"/>
                    </a:srgbClr>
                  </a:outerShdw>
                </a:effectLst>
              </a:rPr>
              <a:t>教育委員会</a:t>
            </a:r>
            <a:r>
              <a:rPr lang="ja-JP" altLang="en-US" sz="3500" b="1" dirty="0">
                <a:effectLst>
                  <a:outerShdw blurRad="38100" dist="38100" dir="2700000" algn="tl">
                    <a:srgbClr val="000000">
                      <a:alpha val="43137"/>
                    </a:srgbClr>
                  </a:outerShdw>
                </a:effectLst>
              </a:rPr>
              <a:t>・</a:t>
            </a:r>
            <a:r>
              <a:rPr lang="ja-JP" altLang="en-US" sz="3500" b="1" dirty="0">
                <a:solidFill>
                  <a:srgbClr val="0070C0"/>
                </a:solidFill>
                <a:effectLst>
                  <a:outerShdw blurRad="38100" dist="38100" dir="2700000" algn="tl">
                    <a:srgbClr val="000000">
                      <a:alpha val="43137"/>
                    </a:srgbClr>
                  </a:outerShdw>
                </a:effectLst>
              </a:rPr>
              <a:t>学校</a:t>
            </a:r>
            <a:endParaRPr lang="en-US" altLang="ja-JP" sz="3500" b="1" dirty="0">
              <a:solidFill>
                <a:srgbClr val="0070C0"/>
              </a:solidFill>
              <a:effectLst>
                <a:outerShdw blurRad="38100" dist="38100" dir="2700000" algn="tl">
                  <a:srgbClr val="000000">
                    <a:alpha val="43137"/>
                  </a:srgbClr>
                </a:outerShdw>
              </a:effectLst>
            </a:endParaRPr>
          </a:p>
          <a:p>
            <a:pPr marL="0" indent="0">
              <a:buNone/>
            </a:pPr>
            <a:r>
              <a:rPr kumimoji="1" lang="ja-JP" altLang="en-US" sz="3500" b="1" dirty="0">
                <a:effectLst>
                  <a:outerShdw blurRad="38100" dist="38100" dir="2700000" algn="tl">
                    <a:srgbClr val="000000">
                      <a:alpha val="43137"/>
                    </a:srgbClr>
                  </a:outerShdw>
                </a:effectLst>
              </a:rPr>
              <a:t>離婚　　　　　　　   ➡市民サービス担当課</a:t>
            </a:r>
            <a:endParaRPr kumimoji="1" lang="en-US" altLang="ja-JP" sz="3500" b="1" dirty="0">
              <a:effectLst>
                <a:outerShdw blurRad="38100" dist="38100" dir="2700000" algn="tl">
                  <a:srgbClr val="000000">
                    <a:alpha val="43137"/>
                  </a:srgbClr>
                </a:outerShdw>
              </a:effectLst>
            </a:endParaRPr>
          </a:p>
          <a:p>
            <a:pPr marL="0" indent="0">
              <a:buNone/>
            </a:pPr>
            <a:r>
              <a:rPr kumimoji="1" lang="ja-JP" altLang="en-US" sz="3500" b="1" dirty="0">
                <a:effectLst>
                  <a:outerShdw blurRad="38100" dist="38100" dir="2700000" algn="tl">
                    <a:srgbClr val="000000">
                      <a:alpha val="43137"/>
                    </a:srgbClr>
                  </a:outerShdw>
                </a:effectLst>
              </a:rPr>
              <a:t>ひとり親　　　　　  ➡</a:t>
            </a:r>
            <a:r>
              <a:rPr lang="ja-JP" altLang="en-US" sz="3500" b="1" dirty="0">
                <a:solidFill>
                  <a:srgbClr val="7030A0"/>
                </a:solidFill>
                <a:effectLst>
                  <a:outerShdw blurRad="38100" dist="38100" dir="2700000" algn="tl">
                    <a:srgbClr val="000000">
                      <a:alpha val="43137"/>
                    </a:srgbClr>
                  </a:outerShdw>
                </a:effectLst>
              </a:rPr>
              <a:t>子ども部局</a:t>
            </a:r>
            <a:r>
              <a:rPr lang="ja-JP" altLang="en-US" sz="3500" b="1" dirty="0">
                <a:effectLst>
                  <a:outerShdw blurRad="38100" dist="38100" dir="2700000" algn="tl">
                    <a:srgbClr val="000000">
                      <a:alpha val="43137"/>
                    </a:srgbClr>
                  </a:outerShdw>
                </a:effectLst>
              </a:rPr>
              <a:t>・</a:t>
            </a:r>
            <a:r>
              <a:rPr lang="ja-JP" altLang="en-US" sz="3500" b="1" dirty="0">
                <a:solidFill>
                  <a:srgbClr val="00B050"/>
                </a:solidFill>
                <a:effectLst>
                  <a:outerShdw blurRad="38100" dist="38100" dir="2700000" algn="tl">
                    <a:srgbClr val="000000">
                      <a:alpha val="43137"/>
                    </a:srgbClr>
                  </a:outerShdw>
                </a:effectLst>
              </a:rPr>
              <a:t>福祉部局</a:t>
            </a:r>
            <a:endParaRPr lang="en-US" altLang="ja-JP" sz="3500" b="1" dirty="0">
              <a:solidFill>
                <a:srgbClr val="00B050"/>
              </a:solidFill>
              <a:effectLst>
                <a:outerShdw blurRad="38100" dist="38100" dir="2700000" algn="tl">
                  <a:srgbClr val="000000">
                    <a:alpha val="43137"/>
                  </a:srgbClr>
                </a:outerShdw>
              </a:effectLst>
            </a:endParaRPr>
          </a:p>
          <a:p>
            <a:pPr marL="0" indent="0">
              <a:buNone/>
            </a:pPr>
            <a:endParaRPr kumimoji="1" lang="en-US" altLang="ja-JP" dirty="0"/>
          </a:p>
        </p:txBody>
      </p:sp>
      <p:sp>
        <p:nvSpPr>
          <p:cNvPr id="6" name="タイトル 5">
            <a:extLst>
              <a:ext uri="{FF2B5EF4-FFF2-40B4-BE49-F238E27FC236}">
                <a16:creationId xmlns:a16="http://schemas.microsoft.com/office/drawing/2014/main" id="{62CFB7AC-AE5E-D1BE-535D-761FC5C7E1EE}"/>
              </a:ext>
            </a:extLst>
          </p:cNvPr>
          <p:cNvSpPr>
            <a:spLocks noGrp="1"/>
          </p:cNvSpPr>
          <p:nvPr>
            <p:ph type="title"/>
          </p:nvPr>
        </p:nvSpPr>
        <p:spPr/>
        <p:txBody>
          <a:bodyPr>
            <a:noAutofit/>
          </a:bodyPr>
          <a:lstStyle/>
          <a:p>
            <a:r>
              <a:rPr lang="ja-JP" altLang="en-US" sz="6600" dirty="0">
                <a:solidFill>
                  <a:srgbClr val="92D050"/>
                </a:solidFill>
                <a:effectLst>
                  <a:outerShdw blurRad="38100" dist="38100" dir="2700000" algn="tl">
                    <a:srgbClr val="000000">
                      <a:alpha val="43137"/>
                    </a:srgbClr>
                  </a:outerShdw>
                </a:effectLst>
              </a:rPr>
              <a:t>行政の縦割り</a:t>
            </a:r>
          </a:p>
        </p:txBody>
      </p:sp>
    </p:spTree>
    <p:extLst>
      <p:ext uri="{BB962C8B-B14F-4D97-AF65-F5344CB8AC3E}">
        <p14:creationId xmlns:p14="http://schemas.microsoft.com/office/powerpoint/2010/main" val="42083535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94DCF04E-CB0D-D301-8710-3E32FD6BAFB0}"/>
              </a:ext>
            </a:extLst>
          </p:cNvPr>
          <p:cNvSpPr txBox="1">
            <a:spLocks/>
          </p:cNvSpPr>
          <p:nvPr/>
        </p:nvSpPr>
        <p:spPr>
          <a:xfrm>
            <a:off x="809624" y="25493"/>
            <a:ext cx="9348534" cy="885542"/>
          </a:xfrm>
          <a:prstGeom prst="rect">
            <a:avLst/>
          </a:prstGeom>
        </p:spPr>
        <p:txBody>
          <a:bodyPr vert="horz" lIns="104304" tIns="52151" rIns="104304" bIns="52151" rtlCol="0" anchor="ctr">
            <a:normAutofit fontScale="97500"/>
          </a:bodyPr>
          <a:lstStyle>
            <a:lvl1pPr algn="ctr" defTabSz="1043030" rtl="0" eaLnBrk="1" latinLnBrk="0" hangingPunct="1">
              <a:spcBef>
                <a:spcPct val="0"/>
              </a:spcBef>
              <a:buNone/>
              <a:defRPr kumimoji="1" sz="3600" kern="1200">
                <a:solidFill>
                  <a:schemeClr val="tx1"/>
                </a:solidFill>
                <a:latin typeface="+mj-lt"/>
                <a:ea typeface="+mj-ea"/>
                <a:cs typeface="+mj-cs"/>
              </a:defRPr>
            </a:lvl1pPr>
          </a:lstStyle>
          <a:p>
            <a:r>
              <a:rPr lang="ja-JP" altLang="en-US" b="1" dirty="0">
                <a:solidFill>
                  <a:srgbClr val="FF0000"/>
                </a:solidFill>
                <a:effectLst>
                  <a:outerShdw blurRad="38100" dist="38100" dir="2700000" algn="tl">
                    <a:srgbClr val="000000">
                      <a:alpha val="43137"/>
                    </a:srgbClr>
                  </a:outerShdw>
                </a:effectLst>
              </a:rPr>
              <a:t>縦割り行政がもたらす弊害</a:t>
            </a:r>
          </a:p>
        </p:txBody>
      </p:sp>
      <p:sp>
        <p:nvSpPr>
          <p:cNvPr id="6" name="コンテンツ プレースホルダー 2">
            <a:extLst>
              <a:ext uri="{FF2B5EF4-FFF2-40B4-BE49-F238E27FC236}">
                <a16:creationId xmlns:a16="http://schemas.microsoft.com/office/drawing/2014/main" id="{C1191502-8080-6248-DE92-0F39DB2F5182}"/>
              </a:ext>
            </a:extLst>
          </p:cNvPr>
          <p:cNvSpPr>
            <a:spLocks noGrp="1"/>
          </p:cNvSpPr>
          <p:nvPr>
            <p:ph idx="1"/>
          </p:nvPr>
        </p:nvSpPr>
        <p:spPr>
          <a:xfrm>
            <a:off x="809624" y="1260351"/>
            <a:ext cx="9883776" cy="4405188"/>
          </a:xfrm>
        </p:spPr>
        <p:txBody>
          <a:bodyPr>
            <a:normAutofit lnSpcReduction="10000"/>
          </a:bodyPr>
          <a:lstStyle/>
          <a:p>
            <a:pPr marL="0" indent="0">
              <a:buNone/>
            </a:pPr>
            <a:r>
              <a:rPr kumimoji="1" lang="ja-JP" altLang="en-US" sz="2400" b="1" dirty="0">
                <a:effectLst>
                  <a:outerShdw blurRad="38100" dist="38100" dir="2700000" algn="tl">
                    <a:srgbClr val="000000">
                      <a:alpha val="43137"/>
                    </a:srgbClr>
                  </a:outerShdw>
                </a:effectLst>
              </a:rPr>
              <a:t>いじめ　　　　　　　➡</a:t>
            </a:r>
            <a:r>
              <a:rPr kumimoji="1" lang="ja-JP" altLang="en-US" sz="2400" b="1" dirty="0">
                <a:solidFill>
                  <a:srgbClr val="FF0000"/>
                </a:solidFill>
                <a:effectLst>
                  <a:outerShdw blurRad="38100" dist="38100" dir="2700000" algn="tl">
                    <a:srgbClr val="000000">
                      <a:alpha val="43137"/>
                    </a:srgbClr>
                  </a:outerShdw>
                </a:effectLst>
              </a:rPr>
              <a:t>教育委員会</a:t>
            </a:r>
            <a:r>
              <a:rPr kumimoji="1" lang="ja-JP" altLang="en-US" sz="2400" b="1" dirty="0">
                <a:effectLst>
                  <a:outerShdw blurRad="38100" dist="38100" dir="2700000" algn="tl">
                    <a:srgbClr val="000000">
                      <a:alpha val="43137"/>
                    </a:srgbClr>
                  </a:outerShdw>
                </a:effectLst>
              </a:rPr>
              <a:t>・</a:t>
            </a:r>
            <a:r>
              <a:rPr kumimoji="1" lang="ja-JP" altLang="en-US" sz="2400" b="1" dirty="0">
                <a:solidFill>
                  <a:srgbClr val="0070C0"/>
                </a:solidFill>
                <a:effectLst>
                  <a:outerShdw blurRad="38100" dist="38100" dir="2700000" algn="tl">
                    <a:srgbClr val="000000">
                      <a:alpha val="43137"/>
                    </a:srgbClr>
                  </a:outerShdw>
                </a:effectLst>
              </a:rPr>
              <a:t>学校</a:t>
            </a:r>
            <a:r>
              <a:rPr kumimoji="1" lang="ja-JP" altLang="en-US" sz="2400" b="1" dirty="0">
                <a:effectLst>
                  <a:outerShdw blurRad="38100" dist="38100" dir="2700000" algn="tl">
                    <a:srgbClr val="000000">
                      <a:alpha val="43137"/>
                    </a:srgbClr>
                  </a:outerShdw>
                </a:effectLst>
              </a:rPr>
              <a:t>の連携不足や初動対</a:t>
            </a:r>
            <a:r>
              <a:rPr lang="ja-JP" altLang="en-US" sz="2400" b="1" dirty="0">
                <a:effectLst>
                  <a:outerShdw blurRad="38100" dist="38100" dir="2700000" algn="tl">
                    <a:srgbClr val="000000">
                      <a:alpha val="43137"/>
                    </a:srgbClr>
                  </a:outerShdw>
                </a:effectLst>
              </a:rPr>
              <a:t>応の遅れ</a:t>
            </a:r>
            <a:endParaRPr kumimoji="1" lang="en-US" altLang="ja-JP" sz="2400" b="1" dirty="0">
              <a:effectLst>
                <a:outerShdw blurRad="38100" dist="38100" dir="2700000" algn="tl">
                  <a:srgbClr val="000000">
                    <a:alpha val="43137"/>
                  </a:srgbClr>
                </a:outerShdw>
              </a:effectLst>
            </a:endParaRPr>
          </a:p>
          <a:p>
            <a:pPr marL="0" indent="0">
              <a:buNone/>
            </a:pPr>
            <a:r>
              <a:rPr lang="ja-JP" altLang="en-US" sz="2400" b="1" dirty="0">
                <a:effectLst>
                  <a:outerShdw blurRad="38100" dist="38100" dir="2700000" algn="tl">
                    <a:srgbClr val="000000">
                      <a:alpha val="43137"/>
                    </a:srgbClr>
                  </a:outerShdw>
                </a:effectLst>
              </a:rPr>
              <a:t>児童虐待　　　　　➡</a:t>
            </a:r>
            <a:r>
              <a:rPr lang="ja-JP" altLang="en-US" sz="2400" b="1" dirty="0">
                <a:solidFill>
                  <a:srgbClr val="00B050"/>
                </a:solidFill>
                <a:effectLst>
                  <a:outerShdw blurRad="38100" dist="38100" dir="2700000" algn="tl">
                    <a:srgbClr val="000000">
                      <a:alpha val="43137"/>
                    </a:srgbClr>
                  </a:outerShdw>
                </a:effectLst>
              </a:rPr>
              <a:t>福祉部局</a:t>
            </a:r>
            <a:r>
              <a:rPr lang="ja-JP" altLang="en-US" sz="2400" b="1" dirty="0">
                <a:effectLst>
                  <a:outerShdw blurRad="38100" dist="38100" dir="2700000" algn="tl">
                    <a:srgbClr val="000000">
                      <a:alpha val="43137"/>
                    </a:srgbClr>
                  </a:outerShdw>
                </a:effectLst>
              </a:rPr>
              <a:t>・</a:t>
            </a:r>
            <a:r>
              <a:rPr lang="ja-JP" altLang="en-US" sz="2400" b="1" dirty="0">
                <a:solidFill>
                  <a:srgbClr val="7030A0"/>
                </a:solidFill>
                <a:effectLst>
                  <a:outerShdw blurRad="38100" dist="38100" dir="2700000" algn="tl">
                    <a:srgbClr val="000000">
                      <a:alpha val="43137"/>
                    </a:srgbClr>
                  </a:outerShdw>
                </a:effectLst>
              </a:rPr>
              <a:t>子ども部局</a:t>
            </a:r>
            <a:r>
              <a:rPr lang="ja-JP" altLang="en-US" sz="2400" b="1" dirty="0">
                <a:effectLst>
                  <a:outerShdw blurRad="38100" dist="38100" dir="2700000" algn="tl">
                    <a:srgbClr val="000000">
                      <a:alpha val="43137"/>
                    </a:srgbClr>
                  </a:outerShdw>
                </a:effectLst>
              </a:rPr>
              <a:t>・</a:t>
            </a:r>
            <a:r>
              <a:rPr lang="ja-JP" altLang="en-US" sz="2400" b="1" dirty="0">
                <a:solidFill>
                  <a:srgbClr val="FFC000"/>
                </a:solidFill>
                <a:effectLst>
                  <a:outerShdw blurRad="38100" dist="38100" dir="2700000" algn="tl">
                    <a:srgbClr val="000000">
                      <a:alpha val="43137"/>
                    </a:srgbClr>
                  </a:outerShdw>
                </a:effectLst>
              </a:rPr>
              <a:t>児童相談</a:t>
            </a:r>
            <a:r>
              <a:rPr lang="ja-JP" altLang="en-US" sz="2400" b="1" dirty="0">
                <a:effectLst>
                  <a:outerShdw blurRad="38100" dist="38100" dir="2700000" algn="tl">
                    <a:srgbClr val="000000">
                      <a:alpha val="43137"/>
                    </a:srgbClr>
                  </a:outerShdw>
                </a:effectLst>
              </a:rPr>
              <a:t>の連携不足や初動対</a:t>
            </a:r>
            <a:endParaRPr lang="en-US" altLang="ja-JP" sz="2400" b="1" dirty="0">
              <a:effectLst>
                <a:outerShdw blurRad="38100" dist="38100" dir="2700000" algn="tl">
                  <a:srgbClr val="000000">
                    <a:alpha val="43137"/>
                  </a:srgbClr>
                </a:outerShdw>
              </a:effectLst>
            </a:endParaRPr>
          </a:p>
          <a:p>
            <a:pPr marL="0" indent="0">
              <a:buNone/>
            </a:pPr>
            <a:r>
              <a:rPr lang="ja-JP" altLang="en-US" sz="2400" b="1" dirty="0">
                <a:effectLst>
                  <a:outerShdw blurRad="38100" dist="38100" dir="2700000" algn="tl">
                    <a:srgbClr val="000000">
                      <a:alpha val="43137"/>
                    </a:srgbClr>
                  </a:outerShdw>
                </a:effectLst>
              </a:rPr>
              <a:t>　　　　　　　　　　　　  応の遅れ　　</a:t>
            </a:r>
            <a:endParaRPr lang="en-US" altLang="ja-JP" sz="2400" b="1" dirty="0">
              <a:effectLst>
                <a:outerShdw blurRad="38100" dist="38100" dir="2700000" algn="tl">
                  <a:srgbClr val="000000">
                    <a:alpha val="43137"/>
                  </a:srgbClr>
                </a:outerShdw>
              </a:effectLst>
            </a:endParaRPr>
          </a:p>
          <a:p>
            <a:pPr marL="0" indent="0">
              <a:buNone/>
            </a:pPr>
            <a:r>
              <a:rPr kumimoji="1" lang="ja-JP" altLang="en-US" sz="2400" b="1" dirty="0">
                <a:effectLst>
                  <a:outerShdw blurRad="38100" dist="38100" dir="2700000" algn="tl">
                    <a:srgbClr val="000000">
                      <a:alpha val="43137"/>
                    </a:srgbClr>
                  </a:outerShdw>
                </a:effectLst>
              </a:rPr>
              <a:t>産後うつ                ➡</a:t>
            </a:r>
            <a:r>
              <a:rPr kumimoji="1" lang="ja-JP" altLang="en-US" sz="2400" b="1" dirty="0">
                <a:solidFill>
                  <a:srgbClr val="00B050"/>
                </a:solidFill>
                <a:effectLst>
                  <a:outerShdw blurRad="38100" dist="38100" dir="2700000" algn="tl">
                    <a:srgbClr val="000000">
                      <a:alpha val="43137"/>
                    </a:srgbClr>
                  </a:outerShdw>
                </a:effectLst>
              </a:rPr>
              <a:t>福祉部局</a:t>
            </a:r>
            <a:r>
              <a:rPr kumimoji="1" lang="ja-JP" altLang="en-US" sz="2400" b="1" dirty="0">
                <a:effectLst>
                  <a:outerShdw blurRad="38100" dist="38100" dir="2700000" algn="tl">
                    <a:srgbClr val="000000">
                      <a:alpha val="43137"/>
                    </a:srgbClr>
                  </a:outerShdw>
                </a:effectLst>
              </a:rPr>
              <a:t>・</a:t>
            </a:r>
            <a:r>
              <a:rPr kumimoji="1" lang="ja-JP" altLang="en-US" sz="2400" b="1" dirty="0">
                <a:solidFill>
                  <a:schemeClr val="accent3">
                    <a:lumMod val="75000"/>
                  </a:schemeClr>
                </a:solidFill>
                <a:effectLst>
                  <a:outerShdw blurRad="38100" dist="38100" dir="2700000" algn="tl">
                    <a:srgbClr val="000000">
                      <a:alpha val="43137"/>
                    </a:srgbClr>
                  </a:outerShdw>
                </a:effectLst>
              </a:rPr>
              <a:t>健康部局</a:t>
            </a:r>
            <a:r>
              <a:rPr kumimoji="1" lang="ja-JP" altLang="en-US" sz="2400" b="1" dirty="0">
                <a:effectLst>
                  <a:outerShdw blurRad="38100" dist="38100" dir="2700000" algn="tl">
                    <a:srgbClr val="000000">
                      <a:alpha val="43137"/>
                    </a:srgbClr>
                  </a:outerShdw>
                </a:effectLst>
              </a:rPr>
              <a:t>の連携不足や初動対応の遅れ</a:t>
            </a:r>
            <a:endParaRPr kumimoji="1" lang="en-US" altLang="ja-JP" sz="2400" b="1" dirty="0">
              <a:effectLst>
                <a:outerShdw blurRad="38100" dist="38100" dir="2700000" algn="tl">
                  <a:srgbClr val="000000">
                    <a:alpha val="43137"/>
                  </a:srgbClr>
                </a:outerShdw>
              </a:effectLst>
            </a:endParaRPr>
          </a:p>
          <a:p>
            <a:pPr marL="0" indent="0">
              <a:buNone/>
            </a:pPr>
            <a:r>
              <a:rPr lang="ja-JP" altLang="en-US" sz="2400" b="1" dirty="0">
                <a:effectLst>
                  <a:outerShdw blurRad="38100" dist="38100" dir="2700000" algn="tl">
                    <a:srgbClr val="000000">
                      <a:alpha val="43137"/>
                    </a:srgbClr>
                  </a:outerShdw>
                </a:effectLst>
              </a:rPr>
              <a:t>ヤングケアラー    ➡</a:t>
            </a:r>
            <a:r>
              <a:rPr lang="ja-JP" altLang="en-US" sz="2400" b="1" dirty="0">
                <a:solidFill>
                  <a:srgbClr val="00B050"/>
                </a:solidFill>
                <a:effectLst>
                  <a:outerShdw blurRad="38100" dist="38100" dir="2700000" algn="tl">
                    <a:srgbClr val="000000">
                      <a:alpha val="43137"/>
                    </a:srgbClr>
                  </a:outerShdw>
                </a:effectLst>
              </a:rPr>
              <a:t>福祉部局</a:t>
            </a:r>
            <a:r>
              <a:rPr lang="ja-JP" altLang="en-US" sz="2400" b="1" dirty="0">
                <a:effectLst>
                  <a:outerShdw blurRad="38100" dist="38100" dir="2700000" algn="tl">
                    <a:srgbClr val="000000">
                      <a:alpha val="43137"/>
                    </a:srgbClr>
                  </a:outerShdw>
                </a:effectLst>
              </a:rPr>
              <a:t>・</a:t>
            </a:r>
            <a:r>
              <a:rPr lang="ja-JP" altLang="en-US" sz="2400" b="1" dirty="0">
                <a:solidFill>
                  <a:srgbClr val="7030A0"/>
                </a:solidFill>
                <a:effectLst>
                  <a:outerShdw blurRad="38100" dist="38100" dir="2700000" algn="tl">
                    <a:srgbClr val="000000">
                      <a:alpha val="43137"/>
                    </a:srgbClr>
                  </a:outerShdw>
                </a:effectLst>
              </a:rPr>
              <a:t>こども部局</a:t>
            </a:r>
            <a:r>
              <a:rPr lang="ja-JP" altLang="en-US" sz="2400" b="1" dirty="0">
                <a:effectLst>
                  <a:outerShdw blurRad="38100" dist="38100" dir="2700000" algn="tl">
                    <a:srgbClr val="000000">
                      <a:alpha val="43137"/>
                    </a:srgbClr>
                  </a:outerShdw>
                </a:effectLst>
              </a:rPr>
              <a:t>の連携不足や初動対応の遅れ</a:t>
            </a:r>
            <a:endParaRPr lang="en-US" altLang="ja-JP" sz="2400" b="1" dirty="0">
              <a:effectLst>
                <a:outerShdw blurRad="38100" dist="38100" dir="2700000" algn="tl">
                  <a:srgbClr val="000000">
                    <a:alpha val="43137"/>
                  </a:srgbClr>
                </a:outerShdw>
              </a:effectLst>
            </a:endParaRPr>
          </a:p>
          <a:p>
            <a:pPr marL="0" indent="0">
              <a:buNone/>
            </a:pPr>
            <a:r>
              <a:rPr kumimoji="1" lang="ja-JP" altLang="en-US" sz="2400" b="1" dirty="0">
                <a:effectLst>
                  <a:outerShdw blurRad="38100" dist="38100" dir="2700000" algn="tl">
                    <a:srgbClr val="000000">
                      <a:alpha val="43137"/>
                    </a:srgbClr>
                  </a:outerShdw>
                </a:effectLst>
              </a:rPr>
              <a:t>不適切保育　　　 ➡</a:t>
            </a:r>
            <a:r>
              <a:rPr kumimoji="1" lang="ja-JP" altLang="en-US" sz="2400" b="1" dirty="0">
                <a:solidFill>
                  <a:srgbClr val="7030A0"/>
                </a:solidFill>
                <a:effectLst>
                  <a:outerShdw blurRad="38100" dist="38100" dir="2700000" algn="tl">
                    <a:srgbClr val="000000">
                      <a:alpha val="43137"/>
                    </a:srgbClr>
                  </a:outerShdw>
                </a:effectLst>
              </a:rPr>
              <a:t>子ども部局内の連携不足や初動対応の遅れ</a:t>
            </a:r>
            <a:endParaRPr kumimoji="1" lang="en-US" altLang="ja-JP" sz="2400" b="1" dirty="0">
              <a:solidFill>
                <a:srgbClr val="7030A0"/>
              </a:solidFill>
              <a:effectLst>
                <a:outerShdw blurRad="38100" dist="38100" dir="2700000" algn="tl">
                  <a:srgbClr val="000000">
                    <a:alpha val="43137"/>
                  </a:srgbClr>
                </a:outerShdw>
              </a:effectLst>
            </a:endParaRPr>
          </a:p>
          <a:p>
            <a:pPr marL="0" indent="0">
              <a:buNone/>
            </a:pPr>
            <a:r>
              <a:rPr lang="ja-JP" altLang="en-US" sz="2400" b="1" dirty="0">
                <a:effectLst>
                  <a:outerShdw blurRad="38100" dist="38100" dir="2700000" algn="tl">
                    <a:srgbClr val="000000">
                      <a:alpha val="43137"/>
                    </a:srgbClr>
                  </a:outerShdw>
                </a:effectLst>
              </a:rPr>
              <a:t>不登校　　　　　　 ➡</a:t>
            </a:r>
            <a:r>
              <a:rPr lang="ja-JP" altLang="en-US" sz="2400" b="1" dirty="0">
                <a:solidFill>
                  <a:srgbClr val="FF0000"/>
                </a:solidFill>
                <a:effectLst>
                  <a:outerShdw blurRad="38100" dist="38100" dir="2700000" algn="tl">
                    <a:srgbClr val="000000">
                      <a:alpha val="43137"/>
                    </a:srgbClr>
                  </a:outerShdw>
                </a:effectLst>
              </a:rPr>
              <a:t>教育委員会</a:t>
            </a:r>
            <a:r>
              <a:rPr lang="ja-JP" altLang="en-US" sz="2400" b="1" dirty="0">
                <a:effectLst>
                  <a:outerShdw blurRad="38100" dist="38100" dir="2700000" algn="tl">
                    <a:srgbClr val="000000">
                      <a:alpha val="43137"/>
                    </a:srgbClr>
                  </a:outerShdw>
                </a:effectLst>
              </a:rPr>
              <a:t>・</a:t>
            </a:r>
            <a:r>
              <a:rPr lang="ja-JP" altLang="en-US" sz="2400" b="1" dirty="0">
                <a:solidFill>
                  <a:srgbClr val="0070C0"/>
                </a:solidFill>
                <a:effectLst>
                  <a:outerShdw blurRad="38100" dist="38100" dir="2700000" algn="tl">
                    <a:srgbClr val="000000">
                      <a:alpha val="43137"/>
                    </a:srgbClr>
                  </a:outerShdw>
                </a:effectLst>
              </a:rPr>
              <a:t>学校・</a:t>
            </a:r>
            <a:r>
              <a:rPr lang="ja-JP" altLang="en-US" sz="2400" b="1" dirty="0">
                <a:effectLst>
                  <a:outerShdw blurRad="38100" dist="38100" dir="2700000" algn="tl">
                    <a:srgbClr val="000000">
                      <a:alpha val="43137"/>
                    </a:srgbClr>
                  </a:outerShdw>
                </a:effectLst>
              </a:rPr>
              <a:t>福祉部局・こども部局との連携不足</a:t>
            </a:r>
            <a:endParaRPr lang="en-US" altLang="ja-JP" sz="2400" b="1" dirty="0">
              <a:effectLst>
                <a:outerShdw blurRad="38100" dist="38100" dir="2700000" algn="tl">
                  <a:srgbClr val="000000">
                    <a:alpha val="43137"/>
                  </a:srgbClr>
                </a:outerShdw>
              </a:effectLst>
            </a:endParaRPr>
          </a:p>
          <a:p>
            <a:pPr marL="0" indent="0">
              <a:buNone/>
            </a:pPr>
            <a:r>
              <a:rPr lang="ja-JP" altLang="en-US" sz="2400" b="1" dirty="0">
                <a:effectLst>
                  <a:outerShdw blurRad="38100" dist="38100" dir="2700000" algn="tl">
                    <a:srgbClr val="000000">
                      <a:alpha val="43137"/>
                    </a:srgbClr>
                  </a:outerShdw>
                </a:effectLst>
              </a:rPr>
              <a:t>　　　　　　　　　　　　 や初動対応の遅れ</a:t>
            </a:r>
            <a:endParaRPr lang="en-US" altLang="ja-JP" sz="2400" b="1" dirty="0">
              <a:effectLst>
                <a:outerShdw blurRad="38100" dist="38100" dir="2700000" algn="tl">
                  <a:srgbClr val="000000">
                    <a:alpha val="43137"/>
                  </a:srgbClr>
                </a:outerShdw>
              </a:effectLst>
            </a:endParaRPr>
          </a:p>
          <a:p>
            <a:pPr marL="0" indent="0">
              <a:buNone/>
            </a:pPr>
            <a:r>
              <a:rPr kumimoji="1" lang="ja-JP" altLang="en-US" sz="2400" b="1" dirty="0">
                <a:effectLst>
                  <a:outerShdw blurRad="38100" dist="38100" dir="2700000" algn="tl">
                    <a:srgbClr val="000000">
                      <a:alpha val="43137"/>
                    </a:srgbClr>
                  </a:outerShdw>
                </a:effectLst>
              </a:rPr>
              <a:t>離婚　　　　　　　   ➡市民サービス担当課</a:t>
            </a:r>
            <a:endParaRPr kumimoji="1" lang="en-US" altLang="ja-JP" sz="2400" b="1" dirty="0">
              <a:effectLst>
                <a:outerShdw blurRad="38100" dist="38100" dir="2700000" algn="tl">
                  <a:srgbClr val="000000">
                    <a:alpha val="43137"/>
                  </a:srgbClr>
                </a:outerShdw>
              </a:effectLst>
            </a:endParaRPr>
          </a:p>
          <a:p>
            <a:pPr marL="0" indent="0">
              <a:buNone/>
            </a:pPr>
            <a:r>
              <a:rPr kumimoji="1" lang="ja-JP" altLang="en-US" sz="2400" b="1" dirty="0">
                <a:effectLst>
                  <a:outerShdw blurRad="38100" dist="38100" dir="2700000" algn="tl">
                    <a:srgbClr val="000000">
                      <a:alpha val="43137"/>
                    </a:srgbClr>
                  </a:outerShdw>
                </a:effectLst>
              </a:rPr>
              <a:t>ひとり親　　　　　  ➡</a:t>
            </a:r>
            <a:r>
              <a:rPr lang="ja-JP" altLang="en-US" sz="2400" b="1" dirty="0">
                <a:solidFill>
                  <a:srgbClr val="7030A0"/>
                </a:solidFill>
                <a:effectLst>
                  <a:outerShdw blurRad="38100" dist="38100" dir="2700000" algn="tl">
                    <a:srgbClr val="000000">
                      <a:alpha val="43137"/>
                    </a:srgbClr>
                  </a:outerShdw>
                </a:effectLst>
              </a:rPr>
              <a:t>子ども部局</a:t>
            </a:r>
            <a:r>
              <a:rPr lang="ja-JP" altLang="en-US" sz="2400" b="1" dirty="0">
                <a:effectLst>
                  <a:outerShdw blurRad="38100" dist="38100" dir="2700000" algn="tl">
                    <a:srgbClr val="000000">
                      <a:alpha val="43137"/>
                    </a:srgbClr>
                  </a:outerShdw>
                </a:effectLst>
              </a:rPr>
              <a:t>・</a:t>
            </a:r>
            <a:r>
              <a:rPr lang="ja-JP" altLang="en-US" sz="2400" b="1" dirty="0">
                <a:solidFill>
                  <a:srgbClr val="00B050"/>
                </a:solidFill>
                <a:effectLst>
                  <a:outerShdw blurRad="38100" dist="38100" dir="2700000" algn="tl">
                    <a:srgbClr val="000000">
                      <a:alpha val="43137"/>
                    </a:srgbClr>
                  </a:outerShdw>
                </a:effectLst>
              </a:rPr>
              <a:t>福祉部局</a:t>
            </a:r>
            <a:r>
              <a:rPr lang="ja-JP" altLang="en-US" sz="2400" b="1" dirty="0">
                <a:effectLst>
                  <a:outerShdw blurRad="38100" dist="38100" dir="2700000" algn="tl">
                    <a:srgbClr val="000000">
                      <a:alpha val="43137"/>
                    </a:srgbClr>
                  </a:outerShdw>
                </a:effectLst>
              </a:rPr>
              <a:t>との連携不足</a:t>
            </a:r>
            <a:endParaRPr lang="en-US" altLang="ja-JP" sz="2400" b="1" dirty="0">
              <a:effectLst>
                <a:outerShdw blurRad="38100" dist="38100" dir="2700000" algn="tl">
                  <a:srgbClr val="000000">
                    <a:alpha val="43137"/>
                  </a:srgbClr>
                </a:outerShdw>
              </a:effectLst>
            </a:endParaRPr>
          </a:p>
          <a:p>
            <a:pPr marL="0" indent="0">
              <a:buNone/>
            </a:pPr>
            <a:endParaRPr kumimoji="1" lang="en-US" altLang="ja-JP" dirty="0"/>
          </a:p>
        </p:txBody>
      </p:sp>
      <p:sp>
        <p:nvSpPr>
          <p:cNvPr id="7" name="タイトル 1">
            <a:extLst>
              <a:ext uri="{FF2B5EF4-FFF2-40B4-BE49-F238E27FC236}">
                <a16:creationId xmlns:a16="http://schemas.microsoft.com/office/drawing/2014/main" id="{3A6F68A3-1584-B25C-5893-9D96155E8859}"/>
              </a:ext>
            </a:extLst>
          </p:cNvPr>
          <p:cNvSpPr txBox="1">
            <a:spLocks/>
          </p:cNvSpPr>
          <p:nvPr/>
        </p:nvSpPr>
        <p:spPr>
          <a:xfrm>
            <a:off x="1024496" y="5761840"/>
            <a:ext cx="9454031" cy="1078144"/>
          </a:xfrm>
          <a:prstGeom prst="rect">
            <a:avLst/>
          </a:prstGeom>
          <a:solidFill>
            <a:schemeClr val="bg1">
              <a:lumMod val="65000"/>
            </a:schemeClr>
          </a:solidFill>
        </p:spPr>
        <p:txBody>
          <a:bodyPr vert="horz" lIns="104304" tIns="52151" rIns="104304" bIns="52151" rtlCol="0" anchor="ctr">
            <a:noAutofit/>
          </a:bodyPr>
          <a:lstStyle>
            <a:lvl1pPr algn="ctr" defTabSz="1043030" rtl="0" eaLnBrk="1" latinLnBrk="0" hangingPunct="1">
              <a:spcBef>
                <a:spcPct val="0"/>
              </a:spcBef>
              <a:buNone/>
              <a:defRPr kumimoji="1" sz="3600" kern="1200">
                <a:solidFill>
                  <a:schemeClr val="tx1"/>
                </a:solidFill>
                <a:latin typeface="+mj-lt"/>
                <a:ea typeface="+mj-ea"/>
                <a:cs typeface="+mj-cs"/>
              </a:defRPr>
            </a:lvl1pPr>
          </a:lstStyle>
          <a:p>
            <a:r>
              <a:rPr lang="ja-JP" altLang="en-US" sz="6000" b="1" dirty="0">
                <a:solidFill>
                  <a:srgbClr val="FF0000"/>
                </a:solidFill>
                <a:effectLst>
                  <a:outerShdw blurRad="38100" dist="38100" dir="2700000" algn="tl">
                    <a:srgbClr val="000000">
                      <a:alpha val="43137"/>
                    </a:srgbClr>
                  </a:outerShdw>
                </a:effectLst>
              </a:rPr>
              <a:t>対応の遅れや連携不足は子どもの命に大きく影響する</a:t>
            </a:r>
            <a:endParaRPr lang="en-US" altLang="ja-JP" sz="6000"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2579411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3669</TotalTime>
  <Words>2111</Words>
  <Application>Microsoft Office PowerPoint</Application>
  <PresentationFormat>ユーザー設定</PresentationFormat>
  <Paragraphs>223</Paragraphs>
  <Slides>21</Slides>
  <Notes>0</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21</vt:i4>
      </vt:variant>
    </vt:vector>
  </HeadingPairs>
  <TitlesOfParts>
    <vt:vector size="30" baseType="lpstr">
      <vt:lpstr>-apple-system</vt:lpstr>
      <vt:lpstr>BIZ UDPゴシック</vt:lpstr>
      <vt:lpstr>HGPｺﾞｼｯｸE</vt:lpstr>
      <vt:lpstr>ＭＳ Ｐゴシック</vt:lpstr>
      <vt:lpstr>メイリオ</vt:lpstr>
      <vt:lpstr>游明朝</vt:lpstr>
      <vt:lpstr>Arial</vt:lpstr>
      <vt:lpstr>Calibri</vt:lpstr>
      <vt:lpstr>Office ​​テーマ</vt:lpstr>
      <vt:lpstr>こどもの視点に立った政策提案</vt:lpstr>
      <vt:lpstr>～現在の子どもを取り巻く現状～  精神疾患・障害・いじめ・不登校・虐待・貧困・夫婦間不和・教育格差・予期せぬ妊娠 望まない出産・保育の格差・非行・健康格差・離婚・ヤングケアラー等   ◆児童生徒自殺者数　４９９人 （厚生労働省「警察庁自殺統計データ」２０２０年度版）   ◆児童虐待死亡した児童　６１人 （厚生労働省「福祉行政報告２０２０」   ◆児童相談所の虐待相談対応相談数　約１９．４万件 （文部科学省「児童生徒の問題行動・不登校生徒指導上の諸課題に関する調査」２０１９年度）   ◆小中学校における不登校児童　約１８．１万人 （文部科学省「児童生徒の問題行動・不登校生徒指導上の諸課題に関する調査」２０１９年度）   ◆子どもの精神的幸福度　OECD３８か国中　３７位 （２０１９年度　UNICEF「World of Influence」）   ◆いじめ重大事態　７２３件 （文部科学省「児童生徒の問題行動・不登校生徒指導上の諸課題に関する調査」２０１９年度） </vt:lpstr>
      <vt:lpstr>PowerPoint プレゼンテーション</vt:lpstr>
      <vt:lpstr>～現在の子どもを取り巻く現状～  精神疾患・障害・いじめ・不登校・虐待・貧困・夫婦間不和・教育格差・予期せぬ妊娠 望まない出産・保育の格差・非行・健康格差・離婚・ヤングケアラー等  </vt:lpstr>
      <vt:lpstr>こどもの権利に関する時系列</vt:lpstr>
      <vt:lpstr>行政と子ども</vt:lpstr>
      <vt:lpstr>PowerPoint プレゼンテーション</vt:lpstr>
      <vt:lpstr>行政の縦割り</vt:lpstr>
      <vt:lpstr>PowerPoint プレゼンテーション</vt:lpstr>
      <vt:lpstr>考えられる１次被害と２次被害</vt:lpstr>
      <vt:lpstr>届かなかった声・防げなかった虐待</vt:lpstr>
      <vt:lpstr>当事者である子どもの権利擁護の取り組み （意見聴取・アドボガシー）の有無</vt:lpstr>
      <vt:lpstr>行政における子どもアドボガシー 実践に向けて</vt:lpstr>
      <vt:lpstr>行政における子どもアドボガシー 実践に向けて</vt:lpstr>
      <vt:lpstr>行政における子どもアドボガシー 実践に向けて</vt:lpstr>
      <vt:lpstr>行政における子どもアドボガシー 実践に向けて</vt:lpstr>
      <vt:lpstr>子どもアドボガシー６つの原則</vt:lpstr>
      <vt:lpstr>目的</vt:lpstr>
      <vt:lpstr>具体的な調査内容と、研究の必要性・方法</vt:lpstr>
      <vt:lpstr>具体的な調査費用の内訳（概算） </vt:lpstr>
      <vt:lpstr>政策によって実現するゴールや社会像</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中村晴樹</dc:creator>
  <cp:lastModifiedBy>晴樹 中村</cp:lastModifiedBy>
  <cp:revision>23</cp:revision>
  <dcterms:created xsi:type="dcterms:W3CDTF">2014-05-16T04:00:01Z</dcterms:created>
  <dcterms:modified xsi:type="dcterms:W3CDTF">2023-12-21T11:57:57Z</dcterms:modified>
</cp:coreProperties>
</file>