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70" r:id="rId3"/>
    <p:sldId id="271" r:id="rId4"/>
  </p:sldIdLst>
  <p:sldSz cx="7559675" cy="10691813"/>
  <p:notesSz cx="6858000" cy="99456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7FB"/>
    <a:srgbClr val="EFE0EE"/>
    <a:srgbClr val="800080"/>
    <a:srgbClr val="C77DB5"/>
    <a:srgbClr val="F8F2F8"/>
    <a:srgbClr val="B775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6182" autoAdjust="0"/>
  </p:normalViewPr>
  <p:slideViewPr>
    <p:cSldViewPr snapToGrid="0">
      <p:cViewPr>
        <p:scale>
          <a:sx n="100" d="100"/>
          <a:sy n="100" d="100"/>
        </p:scale>
        <p:origin x="798" y="-2100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B8D82-A5A9-4CCA-9F91-F481D4E73AC0}" type="datetimeFigureOut">
              <a:rPr kumimoji="1" lang="ja-JP" altLang="en-US" smtClean="0"/>
              <a:t>2022/9/13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315DA-DF0A-4C1F-91F4-0CDDA56EF1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00810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B8D82-A5A9-4CCA-9F91-F481D4E73AC0}" type="datetimeFigureOut">
              <a:rPr kumimoji="1" lang="ja-JP" altLang="en-US" smtClean="0"/>
              <a:t>2022/9/13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315DA-DF0A-4C1F-91F4-0CDDA56EF1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18297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B8D82-A5A9-4CCA-9F91-F481D4E73AC0}" type="datetimeFigureOut">
              <a:rPr kumimoji="1" lang="ja-JP" altLang="en-US" smtClean="0"/>
              <a:t>2022/9/13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315DA-DF0A-4C1F-91F4-0CDDA56EF1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89728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B8D82-A5A9-4CCA-9F91-F481D4E73AC0}" type="datetimeFigureOut">
              <a:rPr kumimoji="1" lang="ja-JP" altLang="en-US" smtClean="0"/>
              <a:t>2022/9/13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315DA-DF0A-4C1F-91F4-0CDDA56EF1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10049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B8D82-A5A9-4CCA-9F91-F481D4E73AC0}" type="datetimeFigureOut">
              <a:rPr kumimoji="1" lang="ja-JP" altLang="en-US" smtClean="0"/>
              <a:t>2022/9/13</a:t>
            </a:fld>
            <a:endParaRPr kumimoji="1" lang="ja-JP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315DA-DF0A-4C1F-91F4-0CDDA56EF1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87343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B8D82-A5A9-4CCA-9F91-F481D4E73AC0}" type="datetimeFigureOut">
              <a:rPr kumimoji="1" lang="ja-JP" altLang="en-US" smtClean="0"/>
              <a:t>2022/9/13</a:t>
            </a:fld>
            <a:endParaRPr kumimoji="1"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315DA-DF0A-4C1F-91F4-0CDDA56EF1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94763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B8D82-A5A9-4CCA-9F91-F481D4E73AC0}" type="datetimeFigureOut">
              <a:rPr kumimoji="1" lang="ja-JP" altLang="en-US" smtClean="0"/>
              <a:t>2022/9/13</a:t>
            </a:fld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315DA-DF0A-4C1F-91F4-0CDDA56EF1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30178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B8D82-A5A9-4CCA-9F91-F481D4E73AC0}" type="datetimeFigureOut">
              <a:rPr kumimoji="1" lang="ja-JP" altLang="en-US" smtClean="0"/>
              <a:t>2022/9/13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315DA-DF0A-4C1F-91F4-0CDDA56EF1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67715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 dirty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B8D82-A5A9-4CCA-9F91-F481D4E73AC0}" type="datetimeFigureOut">
              <a:rPr kumimoji="1" lang="ja-JP" altLang="en-US" smtClean="0"/>
              <a:t>2022/9/13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315DA-DF0A-4C1F-91F4-0CDDA56EF1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3896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B8D82-A5A9-4CCA-9F91-F481D4E73AC0}" type="datetimeFigureOut">
              <a:rPr kumimoji="1" lang="ja-JP" altLang="en-US" smtClean="0"/>
              <a:t>2022/9/13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315DA-DF0A-4C1F-91F4-0CDDA56EF1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21676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B8D82-A5A9-4CCA-9F91-F481D4E73AC0}" type="datetimeFigureOut">
              <a:rPr kumimoji="1" lang="ja-JP" altLang="en-US" smtClean="0"/>
              <a:t>2022/9/13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315DA-DF0A-4C1F-91F4-0CDDA56EF1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31177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B8D82-A5A9-4CCA-9F91-F481D4E73AC0}" type="datetimeFigureOut">
              <a:rPr kumimoji="1" lang="ja-JP" altLang="en-US" smtClean="0"/>
              <a:t>2022/9/13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315DA-DF0A-4C1F-91F4-0CDDA56EF1E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2398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0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66072" y="1566071"/>
            <a:ext cx="10691816" cy="7559675"/>
          </a:xfrm>
          <a:prstGeom prst="rect">
            <a:avLst/>
          </a:prstGeom>
        </p:spPr>
      </p:pic>
      <p:sp>
        <p:nvSpPr>
          <p:cNvPr id="20" name="円/楕円 9">
            <a:extLst>
              <a:ext uri="{FF2B5EF4-FFF2-40B4-BE49-F238E27FC236}">
                <a16:creationId xmlns="" xmlns:a16="http://schemas.microsoft.com/office/drawing/2014/main" id="{56C82E91-AF7B-7098-6F3E-F181E3751428}"/>
              </a:ext>
            </a:extLst>
          </p:cNvPr>
          <p:cNvSpPr/>
          <p:nvPr/>
        </p:nvSpPr>
        <p:spPr>
          <a:xfrm>
            <a:off x="578430" y="2601691"/>
            <a:ext cx="3498269" cy="1050162"/>
          </a:xfrm>
          <a:prstGeom prst="wedgeRoundRectCallout">
            <a:avLst>
              <a:gd name="adj1" fmla="val 65123"/>
              <a:gd name="adj2" fmla="val 24915"/>
              <a:gd name="adj3" fmla="val 16667"/>
            </a:avLst>
          </a:prstGeom>
          <a:gradFill flip="none" rotWithShape="1">
            <a:gsLst>
              <a:gs pos="10000">
                <a:schemeClr val="accent1">
                  <a:lumMod val="5000"/>
                  <a:lumOff val="95000"/>
                </a:schemeClr>
              </a:gs>
              <a:gs pos="100000">
                <a:schemeClr val="bg1">
                  <a:alpha val="2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円/楕円 9"/>
          <p:cNvSpPr/>
          <p:nvPr/>
        </p:nvSpPr>
        <p:spPr>
          <a:xfrm rot="1404572">
            <a:off x="4113229" y="2123502"/>
            <a:ext cx="3137349" cy="189993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alpha val="2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2872179" y="428310"/>
            <a:ext cx="428835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3200" dirty="0">
                <a:solidFill>
                  <a:srgbClr val="002060"/>
                </a:solidFill>
                <a:effectLst>
                  <a:glow rad="381000">
                    <a:schemeClr val="bg1">
                      <a:alpha val="80000"/>
                    </a:schemeClr>
                  </a:glow>
                </a:effectLst>
                <a:latin typeface="Noto Sans JP"/>
                <a:ea typeface="HG丸ｺﾞｼｯｸM-PRO"/>
              </a:rPr>
              <a:t>治療系施術専用かっさ</a:t>
            </a:r>
            <a:endParaRPr lang="en-US" altLang="ja-JP" sz="3200" dirty="0">
              <a:solidFill>
                <a:srgbClr val="002060"/>
              </a:solidFill>
              <a:effectLst>
                <a:glow rad="381000">
                  <a:schemeClr val="bg1">
                    <a:alpha val="80000"/>
                  </a:schemeClr>
                </a:glow>
              </a:effectLst>
              <a:latin typeface="Noto Sans JP"/>
              <a:ea typeface="HG丸ｺﾞｼｯｸM-PRO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4800" dirty="0">
                <a:solidFill>
                  <a:srgbClr val="002060"/>
                </a:solidFill>
                <a:effectLst>
                  <a:glow rad="381000">
                    <a:schemeClr val="bg1">
                      <a:alpha val="80000"/>
                    </a:schemeClr>
                  </a:glow>
                </a:effectLst>
                <a:latin typeface="Noto Sans JP"/>
                <a:ea typeface="HG丸ｺﾞｼｯｸM-PRO"/>
              </a:rPr>
              <a:t>【</a:t>
            </a:r>
            <a:r>
              <a:rPr lang="ja-JP" altLang="en-US" sz="4800" dirty="0">
                <a:solidFill>
                  <a:srgbClr val="002060"/>
                </a:solidFill>
                <a:effectLst>
                  <a:glow rad="381000">
                    <a:schemeClr val="bg1">
                      <a:alpha val="80000"/>
                    </a:schemeClr>
                  </a:glow>
                </a:effectLst>
                <a:latin typeface="Noto Sans JP"/>
                <a:ea typeface="HG丸ｺﾞｼｯｸM-PRO"/>
              </a:rPr>
              <a:t>ファシア</a:t>
            </a:r>
            <a:r>
              <a:rPr lang="en-US" altLang="ja-JP" sz="4800" dirty="0">
                <a:solidFill>
                  <a:srgbClr val="002060"/>
                </a:solidFill>
                <a:effectLst>
                  <a:glow rad="381000">
                    <a:schemeClr val="bg1">
                      <a:alpha val="80000"/>
                    </a:schemeClr>
                  </a:glow>
                </a:effectLst>
                <a:latin typeface="Noto Sans JP"/>
                <a:ea typeface="HG丸ｺﾞｼｯｸM-PRO"/>
              </a:rPr>
              <a:t>】</a:t>
            </a:r>
            <a:endParaRPr lang="ja-JP" altLang="en-US" sz="6600" dirty="0">
              <a:solidFill>
                <a:srgbClr val="002060"/>
              </a:solidFill>
              <a:effectLst>
                <a:glow rad="381000">
                  <a:schemeClr val="bg1">
                    <a:alpha val="80000"/>
                  </a:schemeClr>
                </a:glow>
              </a:effectLst>
              <a:latin typeface="Calibri"/>
              <a:ea typeface="HG丸ｺﾞｼｯｸM-PRO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40512">
            <a:off x="4201461" y="2116017"/>
            <a:ext cx="2862986" cy="1821900"/>
          </a:xfrm>
          <a:prstGeom prst="rect">
            <a:avLst/>
          </a:prstGeom>
          <a:effectLst/>
        </p:spPr>
      </p:pic>
      <p:sp>
        <p:nvSpPr>
          <p:cNvPr id="9" name="テキスト ボックス 8"/>
          <p:cNvSpPr txBox="1"/>
          <p:nvPr/>
        </p:nvSpPr>
        <p:spPr>
          <a:xfrm>
            <a:off x="972892" y="4128703"/>
            <a:ext cx="5613890" cy="1368030"/>
          </a:xfrm>
          <a:prstGeom prst="rect">
            <a:avLst/>
          </a:prstGeom>
          <a:noFill/>
        </p:spPr>
        <p:txBody>
          <a:bodyPr wrap="square" lIns="144000" tIns="144000" rIns="144000" bIns="144000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chemeClr val="bg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３種の鉱石を配合した</a:t>
            </a:r>
            <a:r>
              <a:rPr lang="ja-JP" altLang="en-US" sz="2000" b="1" dirty="0">
                <a:solidFill>
                  <a:schemeClr val="bg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釉薬</a:t>
            </a:r>
            <a:endParaRPr lang="en-US" altLang="ja-JP" sz="2000" b="1" dirty="0">
              <a:solidFill>
                <a:schemeClr val="bg1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lang="ja-JP" altLang="en-US" sz="1600" b="1" dirty="0">
                <a:solidFill>
                  <a:schemeClr val="bg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トルマリン・・・・電気石・整体電流を整える</a:t>
            </a:r>
          </a:p>
          <a:p>
            <a:r>
              <a:rPr lang="ja-JP" altLang="en-US" sz="1600" b="1" dirty="0">
                <a:solidFill>
                  <a:schemeClr val="bg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ブラックシリカ・・北海道で採取最大クラスの遠赤外線</a:t>
            </a:r>
          </a:p>
          <a:p>
            <a:r>
              <a:rPr lang="ja-JP" altLang="en-US" sz="1600" b="1" dirty="0">
                <a:solidFill>
                  <a:schemeClr val="bg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ゲルマニウム・・・</a:t>
            </a:r>
            <a:r>
              <a:rPr lang="en-US" altLang="ja-JP" sz="1600" b="1" dirty="0">
                <a:solidFill>
                  <a:schemeClr val="bg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32℃</a:t>
            </a:r>
            <a:r>
              <a:rPr lang="ja-JP" altLang="en-US" sz="1600" b="1" dirty="0">
                <a:solidFill>
                  <a:schemeClr val="bg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からマイナスイオンを放出</a:t>
            </a:r>
            <a:endParaRPr kumimoji="1" lang="ja-JP" altLang="en-US" sz="1600" b="1" dirty="0">
              <a:solidFill>
                <a:schemeClr val="bg1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1815424" y="5816495"/>
            <a:ext cx="4662714" cy="147999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180000" tIns="108000" rIns="180000" bIns="108000">
            <a:spAutoFit/>
          </a:bodyPr>
          <a:lstStyle/>
          <a:p>
            <a:r>
              <a:rPr lang="ja-JP" altLang="en-US" sz="1600" dirty="0">
                <a:ea typeface="ＤＦ細丸ゴシック体" panose="02010609000101010101" pitchFamily="1" charset="-128"/>
              </a:rPr>
              <a:t>かつてヨーロッパの貴族から「白い金」と</a:t>
            </a:r>
            <a:endParaRPr lang="en-US" altLang="ja-JP" sz="1600" dirty="0">
              <a:ea typeface="ＤＦ細丸ゴシック体" panose="02010609000101010101" pitchFamily="1" charset="-128"/>
            </a:endParaRPr>
          </a:p>
          <a:p>
            <a:r>
              <a:rPr lang="ja-JP" altLang="en-US" sz="1600" dirty="0">
                <a:ea typeface="ＤＦ細丸ゴシック体" panose="02010609000101010101" pitchFamily="1" charset="-128"/>
              </a:rPr>
              <a:t>称えられた美しくなめらかな地肌が特徴。</a:t>
            </a:r>
            <a:endParaRPr lang="en-US" altLang="ja-JP" sz="1600" dirty="0">
              <a:ea typeface="ＤＦ細丸ゴシック体" panose="02010609000101010101" pitchFamily="1" charset="-128"/>
            </a:endParaRPr>
          </a:p>
          <a:p>
            <a:r>
              <a:rPr lang="ja-JP" altLang="en-US" sz="1600" dirty="0">
                <a:ea typeface="ＤＦ細丸ゴシック体" panose="02010609000101010101" pitchFamily="1" charset="-128"/>
              </a:rPr>
              <a:t>その中で</a:t>
            </a:r>
            <a:r>
              <a:rPr lang="en-US" altLang="ja-JP" sz="1600" dirty="0">
                <a:ea typeface="ＤＦ細丸ゴシック体" panose="02010609000101010101" pitchFamily="1" charset="-128"/>
              </a:rPr>
              <a:t>1932</a:t>
            </a:r>
            <a:r>
              <a:rPr lang="ja-JP" altLang="en-US" sz="1600" dirty="0">
                <a:ea typeface="ＤＦ細丸ゴシック体" panose="02010609000101010101" pitchFamily="1" charset="-128"/>
              </a:rPr>
              <a:t>年創業よりアクセサリーと</a:t>
            </a:r>
            <a:endParaRPr lang="en-US" altLang="ja-JP" sz="1600" dirty="0">
              <a:ea typeface="ＤＦ細丸ゴシック体" panose="02010609000101010101" pitchFamily="1" charset="-128"/>
            </a:endParaRPr>
          </a:p>
          <a:p>
            <a:r>
              <a:rPr lang="ja-JP" altLang="en-US" sz="1600" dirty="0">
                <a:ea typeface="ＤＦ細丸ゴシック体" panose="02010609000101010101" pitchFamily="1" charset="-128"/>
              </a:rPr>
              <a:t>小物一筋を製作し続けてきた有田焼の窯元で</a:t>
            </a:r>
            <a:endParaRPr lang="en-US" altLang="ja-JP" sz="1600" dirty="0">
              <a:ea typeface="ＤＦ細丸ゴシック体" panose="02010609000101010101" pitchFamily="1" charset="-128"/>
            </a:endParaRPr>
          </a:p>
          <a:p>
            <a:r>
              <a:rPr lang="ja-JP" altLang="en-US" sz="1600" dirty="0">
                <a:ea typeface="ＤＦ細丸ゴシック体" panose="02010609000101010101" pitchFamily="1" charset="-128"/>
              </a:rPr>
              <a:t>ひとつひとつ手作りしたオリジナル高級かっさ</a:t>
            </a:r>
          </a:p>
        </p:txBody>
      </p:sp>
      <p:sp>
        <p:nvSpPr>
          <p:cNvPr id="14" name="角丸四角形 13"/>
          <p:cNvSpPr/>
          <p:nvPr/>
        </p:nvSpPr>
        <p:spPr>
          <a:xfrm>
            <a:off x="1081537" y="5727038"/>
            <a:ext cx="631526" cy="1569450"/>
          </a:xfrm>
          <a:prstGeom prst="roundRect">
            <a:avLst/>
          </a:prstGeom>
          <a:solidFill>
            <a:srgbClr val="002060"/>
          </a:solidFill>
          <a:ln/>
          <a:effectLst>
            <a:outerShdw blurRad="50800" dist="38100" dir="13500000" sx="105000" sy="105000" algn="br" rotWithShape="0">
              <a:srgbClr val="FBF7FB">
                <a:alpha val="40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sz="3200" b="1" spc="50" dirty="0">
                <a:ln w="9525" cmpd="sng">
                  <a:solidFill>
                    <a:srgbClr val="C0000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ＤＦＧ金文体W3" panose="03000300000000000000" pitchFamily="66" charset="-128"/>
                <a:ea typeface="ＤＦＧ金文体W3" panose="03000300000000000000" pitchFamily="66" charset="-128"/>
              </a:rPr>
              <a:t>有田焼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771" y="7319649"/>
            <a:ext cx="2762553" cy="1754002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330600"/>
            <a:ext cx="2612570" cy="1724297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811" y="7817130"/>
            <a:ext cx="4397271" cy="2793707"/>
          </a:xfrm>
          <a:prstGeom prst="rect">
            <a:avLst/>
          </a:prstGeom>
        </p:spPr>
      </p:pic>
      <p:sp>
        <p:nvSpPr>
          <p:cNvPr id="18" name="正方形/長方形 17"/>
          <p:cNvSpPr/>
          <p:nvPr/>
        </p:nvSpPr>
        <p:spPr>
          <a:xfrm>
            <a:off x="28576" y="428310"/>
            <a:ext cx="26863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2000" dirty="0">
                <a:solidFill>
                  <a:schemeClr val="bg1">
                    <a:lumMod val="95000"/>
                  </a:schemeClr>
                </a:solidFill>
                <a:effectLst/>
                <a:latin typeface="Noto Sans JP"/>
                <a:ea typeface="HG丸ｺﾞｼｯｸM-PRO"/>
              </a:rPr>
              <a:t>2500</a:t>
            </a:r>
            <a:r>
              <a:rPr lang="ja-JP" altLang="en-US" sz="2000" dirty="0">
                <a:solidFill>
                  <a:schemeClr val="bg1">
                    <a:lumMod val="95000"/>
                  </a:schemeClr>
                </a:solidFill>
                <a:effectLst/>
                <a:latin typeface="Noto Sans JP"/>
                <a:ea typeface="HG丸ｺﾞｼｯｸM-PRO"/>
              </a:rPr>
              <a:t>年の伝統</a:t>
            </a:r>
            <a:endParaRPr lang="en-US" altLang="ja-JP" sz="2000" dirty="0">
              <a:solidFill>
                <a:schemeClr val="bg1">
                  <a:lumMod val="95000"/>
                </a:schemeClr>
              </a:solidFill>
              <a:effectLst/>
              <a:latin typeface="Noto Sans JP"/>
              <a:ea typeface="HG丸ｺﾞｼｯｸM-PRO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ja-JP" altLang="en-US" sz="2000" dirty="0">
                <a:solidFill>
                  <a:schemeClr val="bg1">
                    <a:lumMod val="95000"/>
                  </a:schemeClr>
                </a:solidFill>
                <a:effectLst/>
                <a:latin typeface="Noto Sans JP"/>
                <a:ea typeface="HG丸ｺﾞｼｯｸM-PRO"/>
              </a:rPr>
              <a:t>元祖かっさ療法</a:t>
            </a:r>
            <a:endParaRPr lang="ja-JP" altLang="en-US" sz="4800" dirty="0">
              <a:solidFill>
                <a:schemeClr val="bg1">
                  <a:lumMod val="95000"/>
                </a:schemeClr>
              </a:solidFill>
              <a:effectLst/>
              <a:latin typeface="Calibri"/>
              <a:ea typeface="HG丸ｺﾞｼｯｸM-PRO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="" xmlns:a16="http://schemas.microsoft.com/office/drawing/2014/main" id="{FF779D98-529F-9A5B-DAED-E92905B2B9FB}"/>
              </a:ext>
            </a:extLst>
          </p:cNvPr>
          <p:cNvSpPr txBox="1"/>
          <p:nvPr/>
        </p:nvSpPr>
        <p:spPr>
          <a:xfrm>
            <a:off x="650099" y="2550601"/>
            <a:ext cx="3369682" cy="1152587"/>
          </a:xfrm>
          <a:prstGeom prst="rect">
            <a:avLst/>
          </a:prstGeom>
          <a:noFill/>
        </p:spPr>
        <p:txBody>
          <a:bodyPr wrap="square" lIns="144000" tIns="144000" rIns="144000" bIns="144000" rtlCol="0">
            <a:spAutoFit/>
          </a:bodyPr>
          <a:lstStyle/>
          <a:p>
            <a:r>
              <a:rPr lang="en-US" altLang="ja-JP" sz="1400" dirty="0">
                <a:solidFill>
                  <a:srgbClr val="002060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1.5mm</a:t>
            </a:r>
            <a:r>
              <a:rPr lang="ja-JP" altLang="en-US" sz="1400" dirty="0">
                <a:solidFill>
                  <a:srgbClr val="002060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の鋭いエッジが、特殊な２つの手技を実現！驚くほど体が変わる！！</a:t>
            </a:r>
            <a:endParaRPr lang="en-US" altLang="ja-JP" sz="1400" dirty="0">
              <a:solidFill>
                <a:srgbClr val="002060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lang="ja-JP" altLang="en-US" sz="1400" dirty="0">
                <a:solidFill>
                  <a:srgbClr val="002060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　 １．</a:t>
            </a:r>
            <a:r>
              <a:rPr lang="ja-JP" altLang="en-US" sz="1400" dirty="0" smtClean="0">
                <a:solidFill>
                  <a:srgbClr val="002060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スクレイプ（</a:t>
            </a:r>
            <a:r>
              <a:rPr lang="ja-JP" altLang="en-US" sz="1400" dirty="0">
                <a:solidFill>
                  <a:srgbClr val="002060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削る）</a:t>
            </a:r>
            <a:endParaRPr lang="ja-JP" altLang="en-US" sz="1100" dirty="0">
              <a:solidFill>
                <a:srgbClr val="002060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1400" dirty="0">
                <a:solidFill>
                  <a:srgbClr val="002060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　 ２．</a:t>
            </a:r>
            <a:r>
              <a:rPr lang="ja-JP" altLang="en-US" sz="1400" dirty="0">
                <a:solidFill>
                  <a:srgbClr val="002060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ブレイク</a:t>
            </a:r>
            <a:r>
              <a:rPr kumimoji="1" lang="ja-JP" altLang="en-US" sz="1400" dirty="0">
                <a:solidFill>
                  <a:srgbClr val="002060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（切る）</a:t>
            </a:r>
            <a:endParaRPr kumimoji="1" lang="en-US" altLang="ja-JP" sz="1400" dirty="0">
              <a:solidFill>
                <a:srgbClr val="002060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="" xmlns:a16="http://schemas.microsoft.com/office/drawing/2014/main" id="{4E641AC2-2785-9DD5-8161-8BB77B63DEF5}"/>
              </a:ext>
            </a:extLst>
          </p:cNvPr>
          <p:cNvSpPr txBox="1"/>
          <p:nvPr/>
        </p:nvSpPr>
        <p:spPr>
          <a:xfrm>
            <a:off x="6337147" y="10240059"/>
            <a:ext cx="14119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>
                <a:solidFill>
                  <a:schemeClr val="bg1"/>
                </a:solidFill>
                <a:latin typeface="+mn-ea"/>
              </a:rPr>
              <a:t>販売価格</a:t>
            </a:r>
            <a:r>
              <a:rPr kumimoji="1" lang="en-US" altLang="ja-JP" sz="900" dirty="0">
                <a:solidFill>
                  <a:schemeClr val="bg1"/>
                </a:solidFill>
                <a:latin typeface="+mn-ea"/>
              </a:rPr>
              <a:t>22,000</a:t>
            </a:r>
            <a:r>
              <a:rPr kumimoji="1" lang="ja-JP" altLang="en-US" sz="900" dirty="0">
                <a:solidFill>
                  <a:schemeClr val="bg1"/>
                </a:solidFill>
                <a:latin typeface="+mn-ea"/>
              </a:rPr>
              <a:t>円</a:t>
            </a:r>
          </a:p>
        </p:txBody>
      </p:sp>
    </p:spTree>
    <p:extLst>
      <p:ext uri="{BB962C8B-B14F-4D97-AF65-F5344CB8AC3E}">
        <p14:creationId xmlns:p14="http://schemas.microsoft.com/office/powerpoint/2010/main" val="2476626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角丸四角形 142"/>
          <p:cNvSpPr/>
          <p:nvPr/>
        </p:nvSpPr>
        <p:spPr>
          <a:xfrm>
            <a:off x="129082" y="237542"/>
            <a:ext cx="7275512" cy="3353878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83000">
                <a:schemeClr val="accent5">
                  <a:lumMod val="20000"/>
                  <a:lumOff val="80000"/>
                </a:schemeClr>
              </a:gs>
              <a:gs pos="25000">
                <a:schemeClr val="accent5">
                  <a:lumMod val="45000"/>
                  <a:lumOff val="55000"/>
                </a:schemeClr>
              </a:gs>
              <a:gs pos="54000">
                <a:schemeClr val="accent5">
                  <a:lumMod val="30000"/>
                  <a:lumOff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000"/>
                    </a14:imgEffect>
                    <a14:imgEffect>
                      <a14:saturation sat="2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906" y="717863"/>
            <a:ext cx="3560322" cy="2265659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566864" y="3108413"/>
            <a:ext cx="2906413" cy="567811"/>
          </a:xfrm>
          <a:prstGeom prst="rect">
            <a:avLst/>
          </a:prstGeom>
          <a:noFill/>
        </p:spPr>
        <p:txBody>
          <a:bodyPr wrap="square" lIns="144000" tIns="144000" rIns="144000" bIns="144000" rtlCol="0">
            <a:spAutoFit/>
          </a:bodyPr>
          <a:lstStyle/>
          <a:p>
            <a:pPr algn="ctr"/>
            <a:r>
              <a:rPr kumimoji="1" lang="ja-JP" altLang="en-US" dirty="0" smtClean="0">
                <a:solidFill>
                  <a:schemeClr val="bg2">
                    <a:lumMod val="25000"/>
                  </a:schemeClr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スクレイプ（削る）</a:t>
            </a:r>
            <a:endParaRPr kumimoji="1" lang="ja-JP" altLang="en-US" dirty="0">
              <a:solidFill>
                <a:schemeClr val="bg2">
                  <a:lumMod val="25000"/>
                </a:schemeClr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661214" y="2911919"/>
            <a:ext cx="2280946" cy="567811"/>
          </a:xfrm>
          <a:prstGeom prst="rect">
            <a:avLst/>
          </a:prstGeom>
          <a:noFill/>
        </p:spPr>
        <p:txBody>
          <a:bodyPr wrap="square" lIns="144000" tIns="144000" rIns="144000" bIns="144000" rtlCol="0">
            <a:spAutoFit/>
          </a:bodyPr>
          <a:lstStyle/>
          <a:p>
            <a:pPr algn="ctr"/>
            <a:r>
              <a:rPr kumimoji="1" lang="ja-JP" altLang="en-US" dirty="0" smtClean="0">
                <a:solidFill>
                  <a:schemeClr val="bg2">
                    <a:lumMod val="25000"/>
                  </a:schemeClr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ブレイク（切る）</a:t>
            </a:r>
            <a:endParaRPr kumimoji="1" lang="ja-JP" altLang="en-US" sz="1400" dirty="0">
              <a:solidFill>
                <a:schemeClr val="bg2">
                  <a:lumMod val="25000"/>
                </a:schemeClr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</p:txBody>
      </p:sp>
      <p:cxnSp>
        <p:nvCxnSpPr>
          <p:cNvPr id="21" name="直線コネクタ 20"/>
          <p:cNvCxnSpPr/>
          <p:nvPr/>
        </p:nvCxnSpPr>
        <p:spPr>
          <a:xfrm flipH="1" flipV="1">
            <a:off x="193489" y="9713344"/>
            <a:ext cx="7149462" cy="33271"/>
          </a:xfrm>
          <a:prstGeom prst="line">
            <a:avLst/>
          </a:prstGeom>
          <a:ln w="12700">
            <a:solidFill>
              <a:srgbClr val="9E3473">
                <a:alpha val="53725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図 21" descr="QR コード&#10;&#10;自動的に生成された説明">
            <a:extLst>
              <a:ext uri="{FF2B5EF4-FFF2-40B4-BE49-F238E27FC236}">
                <a16:creationId xmlns="" xmlns:a16="http://schemas.microsoft.com/office/drawing/2014/main" id="{2163D1F3-43B5-4E41-807B-101C5E4F00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233" y="9753934"/>
            <a:ext cx="820426" cy="820426"/>
          </a:xfrm>
          <a:prstGeom prst="rect">
            <a:avLst/>
          </a:prstGeom>
        </p:spPr>
      </p:pic>
      <p:sp>
        <p:nvSpPr>
          <p:cNvPr id="23" name="Google Shape;85;p2"/>
          <p:cNvSpPr/>
          <p:nvPr/>
        </p:nvSpPr>
        <p:spPr>
          <a:xfrm>
            <a:off x="1948117" y="9812039"/>
            <a:ext cx="3701012" cy="69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95"/>
              <a:buFont typeface="Arial"/>
              <a:buNone/>
            </a:pPr>
            <a:r>
              <a:rPr lang="ja-JP" sz="1295" b="0" i="0" u="none" strike="noStrike" cap="none" dirty="0">
                <a:latin typeface="Arial"/>
                <a:ea typeface="Arial"/>
                <a:cs typeface="Arial"/>
                <a:sym typeface="Arial"/>
              </a:rPr>
              <a:t>〒990-0861 山形県山形市江俣2丁目1番40号</a:t>
            </a:r>
            <a:br>
              <a:rPr lang="ja-JP" sz="1295" b="0" i="0" u="none" strike="noStrike" cap="none" dirty="0">
                <a:latin typeface="Arial"/>
                <a:ea typeface="Arial"/>
                <a:cs typeface="Arial"/>
                <a:sym typeface="Arial"/>
              </a:rPr>
            </a:br>
            <a:r>
              <a:rPr lang="ja-JP" sz="1295" b="0" i="0" u="none" strike="noStrike" cap="none" dirty="0">
                <a:latin typeface="Arial"/>
                <a:ea typeface="Arial"/>
                <a:cs typeface="Arial"/>
                <a:sym typeface="Arial"/>
              </a:rPr>
              <a:t>TEL </a:t>
            </a:r>
            <a:r>
              <a:rPr lang="ja-JP" sz="1295" b="0" i="0" u="none" strike="noStrike" cap="none" dirty="0" smtClean="0">
                <a:latin typeface="Arial"/>
                <a:ea typeface="Arial"/>
                <a:cs typeface="Arial"/>
                <a:sym typeface="Arial"/>
              </a:rPr>
              <a:t>023-600-3194</a:t>
            </a:r>
            <a:r>
              <a:rPr lang="ja-JP" altLang="en-US" sz="1295" b="0" i="0" u="none" strike="noStrike" cap="none" dirty="0" smtClean="0">
                <a:latin typeface="Arial"/>
                <a:ea typeface="Arial"/>
                <a:cs typeface="Arial"/>
                <a:sym typeface="Arial"/>
              </a:rPr>
              <a:t>　　</a:t>
            </a:r>
            <a:r>
              <a:rPr lang="ja-JP" sz="1295" b="0" i="0" u="none" strike="noStrike" cap="none" dirty="0" smtClean="0">
                <a:latin typeface="Arial"/>
                <a:ea typeface="Arial"/>
                <a:cs typeface="Arial"/>
                <a:sym typeface="Arial"/>
              </a:rPr>
              <a:t>FAX </a:t>
            </a:r>
            <a:r>
              <a:rPr lang="ja-JP" sz="1295" b="0" i="0" u="none" strike="noStrike" cap="none" dirty="0">
                <a:latin typeface="Arial"/>
                <a:ea typeface="Arial"/>
                <a:cs typeface="Arial"/>
                <a:sym typeface="Arial"/>
              </a:rPr>
              <a:t>023-600-3366</a:t>
            </a:r>
            <a:r>
              <a:rPr lang="ja-JP" sz="1295" b="1" i="0" u="none" strike="noStrike" cap="none" dirty="0">
                <a:latin typeface="Arial"/>
                <a:ea typeface="Arial"/>
                <a:cs typeface="Arial"/>
                <a:sym typeface="Arial"/>
              </a:rPr>
              <a:t/>
            </a:r>
            <a:br>
              <a:rPr lang="ja-JP" sz="1295" b="1" i="0" u="none" strike="noStrike" cap="none" dirty="0">
                <a:latin typeface="Arial"/>
                <a:ea typeface="Arial"/>
                <a:cs typeface="Arial"/>
                <a:sym typeface="Arial"/>
              </a:rPr>
            </a:br>
            <a:r>
              <a:rPr lang="ja-JP" altLang="en-US" sz="1295" b="1" i="0" u="none" strike="noStrike" cap="none" dirty="0" smtClean="0">
                <a:latin typeface="Arial"/>
                <a:ea typeface="Arial"/>
                <a:cs typeface="Arial"/>
                <a:sym typeface="Arial"/>
              </a:rPr>
              <a:t>　　</a:t>
            </a:r>
            <a:r>
              <a:rPr lang="ja-JP" sz="1295" b="0" i="0" u="none" strike="noStrike" cap="none" dirty="0" smtClean="0">
                <a:latin typeface="Arial"/>
                <a:ea typeface="Arial"/>
                <a:cs typeface="Arial"/>
                <a:sym typeface="Arial"/>
              </a:rPr>
              <a:t>info</a:t>
            </a:r>
            <a:r>
              <a:rPr lang="ja-JP" sz="1295" b="0" i="0" u="none" strike="noStrike" cap="none" dirty="0">
                <a:latin typeface="Arial"/>
                <a:ea typeface="Arial"/>
                <a:cs typeface="Arial"/>
                <a:sym typeface="Arial"/>
              </a:rPr>
              <a:t>@cassaju.jp</a:t>
            </a:r>
            <a:endParaRPr sz="1295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86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98563" y="10309164"/>
            <a:ext cx="182383" cy="12777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87;p2"/>
          <p:cNvSpPr txBox="1"/>
          <p:nvPr/>
        </p:nvSpPr>
        <p:spPr>
          <a:xfrm>
            <a:off x="5098439" y="10243953"/>
            <a:ext cx="1715134" cy="291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95"/>
              <a:buFont typeface="Arial"/>
              <a:buNone/>
            </a:pPr>
            <a:r>
              <a:rPr lang="ja-JP" sz="1295" b="0" i="0" u="none" strike="noStrike" cap="none" dirty="0">
                <a:latin typeface="Arial"/>
                <a:ea typeface="Arial"/>
                <a:cs typeface="Arial"/>
                <a:sym typeface="Arial"/>
              </a:rPr>
              <a:t>http://cassaju.jp/</a:t>
            </a:r>
            <a:endParaRPr sz="1295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88;p2"/>
          <p:cNvSpPr txBox="1"/>
          <p:nvPr/>
        </p:nvSpPr>
        <p:spPr>
          <a:xfrm>
            <a:off x="312494" y="10034499"/>
            <a:ext cx="18261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sz="1600" b="0" i="0" u="none" strike="noStrike" cap="none" dirty="0" err="1">
                <a:latin typeface="Arial"/>
                <a:ea typeface="Arial"/>
                <a:cs typeface="Arial"/>
                <a:sym typeface="Arial"/>
              </a:rPr>
              <a:t>かっさ</a:t>
            </a:r>
            <a:r>
              <a:rPr lang="ja-JP" sz="1600" b="0" i="0" u="none" strike="noStrike" cap="none" dirty="0">
                <a:latin typeface="Arial"/>
                <a:ea typeface="Arial"/>
                <a:cs typeface="Arial"/>
                <a:sym typeface="Arial"/>
              </a:rPr>
              <a:t>道協会</a:t>
            </a:r>
            <a:endParaRPr sz="1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0" y="427379"/>
            <a:ext cx="2906413" cy="567811"/>
          </a:xfrm>
          <a:prstGeom prst="rect">
            <a:avLst/>
          </a:prstGeom>
          <a:noFill/>
        </p:spPr>
        <p:txBody>
          <a:bodyPr wrap="square" lIns="144000" tIns="144000" rIns="144000" bIns="144000" rtlCol="0">
            <a:spAutoFit/>
          </a:bodyPr>
          <a:lstStyle/>
          <a:p>
            <a:pPr algn="ctr"/>
            <a:r>
              <a:rPr kumimoji="1" lang="ja-JP" altLang="en-US" dirty="0" smtClean="0">
                <a:solidFill>
                  <a:schemeClr val="bg2">
                    <a:lumMod val="25000"/>
                  </a:schemeClr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グラインド（</a:t>
            </a:r>
            <a:r>
              <a:rPr kumimoji="1" lang="ja-JP" altLang="en-US" dirty="0" smtClean="0">
                <a:solidFill>
                  <a:schemeClr val="bg2">
                    <a:lumMod val="25000"/>
                  </a:schemeClr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押す）</a:t>
            </a:r>
            <a:endParaRPr kumimoji="1" lang="ja-JP" altLang="en-US" dirty="0">
              <a:solidFill>
                <a:schemeClr val="bg2">
                  <a:lumMod val="25000"/>
                </a:schemeClr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-165117" y="2247093"/>
            <a:ext cx="2906413" cy="567811"/>
          </a:xfrm>
          <a:prstGeom prst="rect">
            <a:avLst/>
          </a:prstGeom>
          <a:noFill/>
        </p:spPr>
        <p:txBody>
          <a:bodyPr wrap="square" lIns="144000" tIns="144000" rIns="144000" bIns="144000" rtlCol="0">
            <a:spAutoFit/>
          </a:bodyPr>
          <a:lstStyle/>
          <a:p>
            <a:pPr algn="ctr"/>
            <a:r>
              <a:rPr kumimoji="1" lang="ja-JP" altLang="en-US" dirty="0" smtClean="0">
                <a:solidFill>
                  <a:schemeClr val="bg2">
                    <a:lumMod val="25000"/>
                  </a:schemeClr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リリーブ（</a:t>
            </a:r>
            <a:r>
              <a:rPr kumimoji="1" lang="ja-JP" altLang="en-US" dirty="0" smtClean="0">
                <a:solidFill>
                  <a:schemeClr val="bg2">
                    <a:lumMod val="25000"/>
                  </a:schemeClr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ほぐす）</a:t>
            </a:r>
            <a:endParaRPr kumimoji="1" lang="ja-JP" altLang="en-US" dirty="0">
              <a:solidFill>
                <a:schemeClr val="bg2">
                  <a:lumMod val="25000"/>
                </a:schemeClr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796837" y="386569"/>
            <a:ext cx="2280946" cy="567811"/>
          </a:xfrm>
          <a:prstGeom prst="rect">
            <a:avLst/>
          </a:prstGeom>
          <a:noFill/>
        </p:spPr>
        <p:txBody>
          <a:bodyPr wrap="square" lIns="144000" tIns="144000" rIns="144000" bIns="144000" rtlCol="0">
            <a:spAutoFit/>
          </a:bodyPr>
          <a:lstStyle/>
          <a:p>
            <a:pPr algn="ctr"/>
            <a:r>
              <a:rPr kumimoji="1" lang="ja-JP" altLang="en-US" dirty="0" smtClean="0">
                <a:solidFill>
                  <a:srgbClr val="C00000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原寸大</a:t>
            </a:r>
            <a:endParaRPr kumimoji="1" lang="ja-JP" altLang="en-US" sz="1400" dirty="0">
              <a:solidFill>
                <a:srgbClr val="C00000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849373" y="237542"/>
            <a:ext cx="2579327" cy="567811"/>
          </a:xfrm>
          <a:prstGeom prst="rect">
            <a:avLst/>
          </a:prstGeom>
          <a:noFill/>
        </p:spPr>
        <p:txBody>
          <a:bodyPr wrap="square" lIns="144000" tIns="144000" rIns="144000" bIns="144000" rtlCol="0">
            <a:spAutoFit/>
          </a:bodyPr>
          <a:lstStyle/>
          <a:p>
            <a:pPr algn="ctr"/>
            <a:r>
              <a:rPr kumimoji="1" lang="ja-JP" altLang="en-US" dirty="0" smtClean="0">
                <a:solidFill>
                  <a:schemeClr val="bg2">
                    <a:lumMod val="25000"/>
                  </a:schemeClr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インサート（刺す）</a:t>
            </a:r>
            <a:endParaRPr kumimoji="1" lang="ja-JP" altLang="en-US" dirty="0">
              <a:solidFill>
                <a:schemeClr val="bg2">
                  <a:lumMod val="25000"/>
                </a:schemeClr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</p:txBody>
      </p:sp>
      <p:sp>
        <p:nvSpPr>
          <p:cNvPr id="2" name="円/楕円 1"/>
          <p:cNvSpPr/>
          <p:nvPr/>
        </p:nvSpPr>
        <p:spPr>
          <a:xfrm>
            <a:off x="2105526" y="1115843"/>
            <a:ext cx="731175" cy="725388"/>
          </a:xfrm>
          <a:prstGeom prst="ellipse">
            <a:avLst/>
          </a:prstGeom>
          <a:noFill/>
          <a:ln w="95250">
            <a:solidFill>
              <a:schemeClr val="accent1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/>
          <p:cNvSpPr/>
          <p:nvPr/>
        </p:nvSpPr>
        <p:spPr>
          <a:xfrm>
            <a:off x="2360876" y="1534093"/>
            <a:ext cx="599254" cy="610427"/>
          </a:xfrm>
          <a:prstGeom prst="ellipse">
            <a:avLst/>
          </a:prstGeom>
          <a:noFill/>
          <a:ln w="95250">
            <a:solidFill>
              <a:schemeClr val="accent1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/>
          <p:cNvSpPr/>
          <p:nvPr/>
        </p:nvSpPr>
        <p:spPr>
          <a:xfrm rot="650361">
            <a:off x="2473494" y="2422943"/>
            <a:ext cx="2385188" cy="492107"/>
          </a:xfrm>
          <a:prstGeom prst="ellipse">
            <a:avLst/>
          </a:prstGeom>
          <a:noFill/>
          <a:ln w="95250">
            <a:solidFill>
              <a:schemeClr val="accent1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 rot="18687430">
            <a:off x="4684092" y="1977779"/>
            <a:ext cx="1417091" cy="543793"/>
          </a:xfrm>
          <a:prstGeom prst="ellipse">
            <a:avLst/>
          </a:prstGeom>
          <a:noFill/>
          <a:ln w="95250">
            <a:solidFill>
              <a:schemeClr val="accent1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5122585" y="870777"/>
            <a:ext cx="731175" cy="725388"/>
          </a:xfrm>
          <a:prstGeom prst="ellipse">
            <a:avLst/>
          </a:prstGeom>
          <a:noFill/>
          <a:ln w="95250">
            <a:solidFill>
              <a:schemeClr val="accent1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" name="カギ線コネクタ 5"/>
          <p:cNvCxnSpPr/>
          <p:nvPr/>
        </p:nvCxnSpPr>
        <p:spPr>
          <a:xfrm rot="16200000" flipH="1">
            <a:off x="1553013" y="971263"/>
            <a:ext cx="577775" cy="436772"/>
          </a:xfrm>
          <a:prstGeom prst="bentConnector3">
            <a:avLst>
              <a:gd name="adj1" fmla="val 100281"/>
            </a:avLst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カギ線コネクタ 33"/>
          <p:cNvCxnSpPr/>
          <p:nvPr/>
        </p:nvCxnSpPr>
        <p:spPr>
          <a:xfrm flipV="1">
            <a:off x="1283492" y="2025765"/>
            <a:ext cx="1086241" cy="341215"/>
          </a:xfrm>
          <a:prstGeom prst="bentConnector3">
            <a:avLst>
              <a:gd name="adj1" fmla="val 2868"/>
            </a:avLst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カギ線コネクタ 34"/>
          <p:cNvCxnSpPr/>
          <p:nvPr/>
        </p:nvCxnSpPr>
        <p:spPr>
          <a:xfrm flipV="1">
            <a:off x="3018714" y="2938156"/>
            <a:ext cx="523619" cy="454162"/>
          </a:xfrm>
          <a:prstGeom prst="bentConnector3">
            <a:avLst>
              <a:gd name="adj1" fmla="val 100025"/>
            </a:avLst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カギ線コネクタ 35"/>
          <p:cNvCxnSpPr/>
          <p:nvPr/>
        </p:nvCxnSpPr>
        <p:spPr>
          <a:xfrm rot="16200000" flipV="1">
            <a:off x="5617699" y="2436164"/>
            <a:ext cx="699428" cy="395287"/>
          </a:xfrm>
          <a:prstGeom prst="bentConnector3">
            <a:avLst>
              <a:gd name="adj1" fmla="val 99025"/>
            </a:avLst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カギ線コネクタ 36"/>
          <p:cNvCxnSpPr/>
          <p:nvPr/>
        </p:nvCxnSpPr>
        <p:spPr>
          <a:xfrm rot="10800000" flipV="1">
            <a:off x="5898563" y="702489"/>
            <a:ext cx="804656" cy="530982"/>
          </a:xfrm>
          <a:prstGeom prst="bentConnector3">
            <a:avLst>
              <a:gd name="adj1" fmla="val 3834"/>
            </a:avLst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0" name="図 17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082" y="3964553"/>
            <a:ext cx="892328" cy="2664000"/>
          </a:xfrm>
          <a:prstGeom prst="rect">
            <a:avLst/>
          </a:prstGeom>
        </p:spPr>
      </p:pic>
      <p:pic>
        <p:nvPicPr>
          <p:cNvPr id="181" name="図 18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082" y="6993790"/>
            <a:ext cx="892328" cy="2664000"/>
          </a:xfrm>
          <a:prstGeom prst="rect">
            <a:avLst/>
          </a:prstGeom>
        </p:spPr>
      </p:pic>
      <p:sp>
        <p:nvSpPr>
          <p:cNvPr id="182" name="円/楕円 5">
            <a:extLst>
              <a:ext uri="{FF2B5EF4-FFF2-40B4-BE49-F238E27FC236}">
                <a16:creationId xmlns="" xmlns:a16="http://schemas.microsoft.com/office/drawing/2014/main" id="{A10863C1-2FF0-7873-07F1-D862BA34D794}"/>
              </a:ext>
            </a:extLst>
          </p:cNvPr>
          <p:cNvSpPr/>
          <p:nvPr/>
        </p:nvSpPr>
        <p:spPr>
          <a:xfrm>
            <a:off x="495082" y="4318210"/>
            <a:ext cx="115431" cy="245398"/>
          </a:xfrm>
          <a:prstGeom prst="ellipse">
            <a:avLst/>
          </a:prstGeom>
          <a:noFill/>
          <a:ln w="19050" cap="flat" cmpd="sng" algn="ctr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/>
              <a:cs typeface="+mn-cs"/>
            </a:endParaRPr>
          </a:p>
        </p:txBody>
      </p:sp>
      <p:sp>
        <p:nvSpPr>
          <p:cNvPr id="183" name="円/楕円 6">
            <a:extLst>
              <a:ext uri="{FF2B5EF4-FFF2-40B4-BE49-F238E27FC236}">
                <a16:creationId xmlns="" xmlns:a16="http://schemas.microsoft.com/office/drawing/2014/main" id="{BBAE542D-33FA-9F97-7E10-E23F12FDD389}"/>
              </a:ext>
            </a:extLst>
          </p:cNvPr>
          <p:cNvSpPr/>
          <p:nvPr/>
        </p:nvSpPr>
        <p:spPr>
          <a:xfrm rot="3580179">
            <a:off x="303457" y="4418853"/>
            <a:ext cx="118317" cy="239412"/>
          </a:xfrm>
          <a:prstGeom prst="ellipse">
            <a:avLst/>
          </a:prstGeom>
          <a:noFill/>
          <a:ln w="19050" cap="flat" cmpd="sng" algn="ctr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/>
              <a:cs typeface="+mn-cs"/>
            </a:endParaRPr>
          </a:p>
        </p:txBody>
      </p:sp>
      <p:sp>
        <p:nvSpPr>
          <p:cNvPr id="184" name="円/楕円 7">
            <a:extLst>
              <a:ext uri="{FF2B5EF4-FFF2-40B4-BE49-F238E27FC236}">
                <a16:creationId xmlns="" xmlns:a16="http://schemas.microsoft.com/office/drawing/2014/main" id="{EA682DC5-0663-93D7-6CEE-E7C92E5F873D}"/>
              </a:ext>
            </a:extLst>
          </p:cNvPr>
          <p:cNvSpPr/>
          <p:nvPr/>
        </p:nvSpPr>
        <p:spPr>
          <a:xfrm rot="6934674">
            <a:off x="695550" y="4418016"/>
            <a:ext cx="118317" cy="239412"/>
          </a:xfrm>
          <a:prstGeom prst="ellipse">
            <a:avLst/>
          </a:prstGeom>
          <a:noFill/>
          <a:ln w="19050" cap="flat" cmpd="sng" algn="ctr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/>
              <a:cs typeface="+mn-cs"/>
            </a:endParaRPr>
          </a:p>
        </p:txBody>
      </p:sp>
      <p:sp>
        <p:nvSpPr>
          <p:cNvPr id="185" name="円/楕円 8">
            <a:extLst>
              <a:ext uri="{FF2B5EF4-FFF2-40B4-BE49-F238E27FC236}">
                <a16:creationId xmlns="" xmlns:a16="http://schemas.microsoft.com/office/drawing/2014/main" id="{62FF3011-2C6C-B8BC-CE3D-1344A60BBFD1}"/>
              </a:ext>
            </a:extLst>
          </p:cNvPr>
          <p:cNvSpPr/>
          <p:nvPr/>
        </p:nvSpPr>
        <p:spPr>
          <a:xfrm>
            <a:off x="381789" y="4522918"/>
            <a:ext cx="337742" cy="267317"/>
          </a:xfrm>
          <a:prstGeom prst="ellips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/>
              <a:cs typeface="+mn-cs"/>
            </a:endParaRPr>
          </a:p>
        </p:txBody>
      </p:sp>
      <p:sp>
        <p:nvSpPr>
          <p:cNvPr id="186" name="円/楕円 9">
            <a:extLst>
              <a:ext uri="{FF2B5EF4-FFF2-40B4-BE49-F238E27FC236}">
                <a16:creationId xmlns="" xmlns:a16="http://schemas.microsoft.com/office/drawing/2014/main" id="{7F1CB6F7-4D0F-0F13-1C35-76494BE86438}"/>
              </a:ext>
            </a:extLst>
          </p:cNvPr>
          <p:cNvSpPr/>
          <p:nvPr/>
        </p:nvSpPr>
        <p:spPr>
          <a:xfrm>
            <a:off x="343312" y="4802807"/>
            <a:ext cx="432000" cy="216000"/>
          </a:xfrm>
          <a:prstGeom prst="ellips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/>
              <a:cs typeface="+mn-cs"/>
            </a:endParaRPr>
          </a:p>
        </p:txBody>
      </p:sp>
      <p:sp>
        <p:nvSpPr>
          <p:cNvPr id="187" name="円/楕円 10">
            <a:extLst>
              <a:ext uri="{FF2B5EF4-FFF2-40B4-BE49-F238E27FC236}">
                <a16:creationId xmlns="" xmlns:a16="http://schemas.microsoft.com/office/drawing/2014/main" id="{81566C22-504F-8CC8-7DBD-9AEA582C27FD}"/>
              </a:ext>
            </a:extLst>
          </p:cNvPr>
          <p:cNvSpPr/>
          <p:nvPr/>
        </p:nvSpPr>
        <p:spPr>
          <a:xfrm>
            <a:off x="408768" y="4996238"/>
            <a:ext cx="285113" cy="191717"/>
          </a:xfrm>
          <a:prstGeom prst="ellipse">
            <a:avLst/>
          </a:prstGeom>
          <a:noFill/>
          <a:ln w="19050" cap="flat" cmpd="sng" algn="ctr">
            <a:solidFill>
              <a:srgbClr val="A5002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/>
              <a:cs typeface="+mn-cs"/>
            </a:endParaRPr>
          </a:p>
        </p:txBody>
      </p:sp>
      <p:sp>
        <p:nvSpPr>
          <p:cNvPr id="188" name="円/楕円 11">
            <a:extLst>
              <a:ext uri="{FF2B5EF4-FFF2-40B4-BE49-F238E27FC236}">
                <a16:creationId xmlns="" xmlns:a16="http://schemas.microsoft.com/office/drawing/2014/main" id="{09C71807-4CA9-2431-73ED-462347BAB349}"/>
              </a:ext>
            </a:extLst>
          </p:cNvPr>
          <p:cNvSpPr/>
          <p:nvPr/>
        </p:nvSpPr>
        <p:spPr>
          <a:xfrm>
            <a:off x="277863" y="5179411"/>
            <a:ext cx="571475" cy="576000"/>
          </a:xfrm>
          <a:prstGeom prst="ellipse">
            <a:avLst/>
          </a:prstGeom>
          <a:noFill/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/>
              <a:cs typeface="+mn-cs"/>
            </a:endParaRPr>
          </a:p>
        </p:txBody>
      </p:sp>
      <p:sp>
        <p:nvSpPr>
          <p:cNvPr id="189" name="円/楕円 14">
            <a:extLst>
              <a:ext uri="{FF2B5EF4-FFF2-40B4-BE49-F238E27FC236}">
                <a16:creationId xmlns="" xmlns:a16="http://schemas.microsoft.com/office/drawing/2014/main" id="{D3B8340B-C342-AEDA-ED85-64C2CC439257}"/>
              </a:ext>
            </a:extLst>
          </p:cNvPr>
          <p:cNvSpPr/>
          <p:nvPr/>
        </p:nvSpPr>
        <p:spPr>
          <a:xfrm>
            <a:off x="399194" y="5753549"/>
            <a:ext cx="312711" cy="734796"/>
          </a:xfrm>
          <a:prstGeom prst="ellipse">
            <a:avLst/>
          </a:prstGeom>
          <a:noFill/>
          <a:ln w="19050" cap="flat" cmpd="sng" algn="ctr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/>
              <a:ea typeface="HG丸ｺﾞｼｯｸM-PRO"/>
              <a:cs typeface="+mn-cs"/>
            </a:endParaRPr>
          </a:p>
        </p:txBody>
      </p:sp>
      <p:graphicFrame>
        <p:nvGraphicFramePr>
          <p:cNvPr id="190" name="表 189">
            <a:extLst>
              <a:ext uri="{FF2B5EF4-FFF2-40B4-BE49-F238E27FC236}">
                <a16:creationId xmlns="" xmlns:a16="http://schemas.microsoft.com/office/drawing/2014/main" id="{6303FED7-6C0C-BBEC-29DD-2DE25DA5AF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770824"/>
              </p:ext>
            </p:extLst>
          </p:nvPr>
        </p:nvGraphicFramePr>
        <p:xfrm>
          <a:off x="1100112" y="3963013"/>
          <a:ext cx="6309788" cy="26593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288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098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711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50268"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050" b="0" dirty="0"/>
                        <a:t>コース名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050" b="0" dirty="0"/>
                        <a:t>講義内容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050" b="0" dirty="0"/>
                        <a:t>期待できる効果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4362"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b="1" noProof="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①</a:t>
                      </a:r>
                      <a:r>
                        <a:rPr lang="ja-JP" altLang="en-US" sz="1000" b="0" noProof="0" dirty="0"/>
                        <a:t>サービカル調整法</a:t>
                      </a:r>
                      <a:endParaRPr lang="ja-JP" altLang="en-US" sz="1000" b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/>
                        <a:t>後頭下筋群～胸鎖乳突筋、僧帽筋</a:t>
                      </a:r>
                      <a:endParaRPr lang="en-US" altLang="ja-JP" sz="1000" b="0" noProof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/>
                        <a:t>スクレイプ、</a:t>
                      </a:r>
                      <a:r>
                        <a:rPr lang="ja-JP" altLang="en-US" sz="1000" b="0" noProof="0" dirty="0"/>
                        <a:t>ブレイク</a:t>
                      </a:r>
                      <a:endParaRPr lang="ja-JP" altLang="en-US" sz="1000" b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r>
                        <a:rPr kumimoji="1" lang="ja-JP" altLang="en-US" sz="1000" b="0" dirty="0"/>
                        <a:t>スマホ首・ひどい肩こり・目の疲れ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4698"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b="1" noProof="0" dirty="0">
                          <a:solidFill>
                            <a:schemeClr val="accent1"/>
                          </a:solidFill>
                        </a:rPr>
                        <a:t>②</a:t>
                      </a:r>
                      <a:r>
                        <a:rPr lang="ja-JP" altLang="en-US" sz="1000" b="0" noProof="0" dirty="0"/>
                        <a:t>肩甲骨・</a:t>
                      </a:r>
                      <a:endParaRPr lang="en-US" altLang="ja-JP" sz="1000" b="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/>
                        <a:t>　　ソラシック調整法</a:t>
                      </a:r>
                      <a:endParaRPr lang="ja-JP" altLang="en-US" sz="1000" b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/>
                        <a:t>肩甲挙筋、菱形筋、小円筋</a:t>
                      </a:r>
                      <a:endParaRPr lang="en-US" altLang="ja-JP" sz="1000" b="0" noProof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/>
                        <a:t>スクレイプ、ブレイク</a:t>
                      </a:r>
                      <a:endParaRPr lang="ja-JP" altLang="en-US" sz="1000" b="0" noProof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r>
                        <a:rPr kumimoji="1" lang="ja-JP" altLang="en-US" sz="1000" b="0" dirty="0"/>
                        <a:t>肩甲骨～背中のこり・巻き肩・猫背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4362"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kern="1200" noProof="0" dirty="0">
                          <a:solidFill>
                            <a:schemeClr val="accent3"/>
                          </a:solidFill>
                          <a:latin typeface="Calibri"/>
                          <a:ea typeface="HG丸ｺﾞｼｯｸM-PRO"/>
                          <a:cs typeface="+mn-cs"/>
                        </a:rPr>
                        <a:t>③</a:t>
                      </a:r>
                      <a:r>
                        <a:rPr lang="ja-JP" altLang="en-US" sz="1000" b="0" noProof="0" dirty="0"/>
                        <a:t>ランバー調整法</a:t>
                      </a:r>
                      <a:endParaRPr lang="ja-JP" altLang="en-US" sz="1000" b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/>
                        <a:t>脊柱起立筋、腰方形筋スクレイプ</a:t>
                      </a:r>
                      <a:endParaRPr lang="en-US" altLang="ja-JP" sz="1000" b="0" noProof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/>
                        <a:t>腰部多裂筋</a:t>
                      </a:r>
                      <a:r>
                        <a:rPr lang="ja-JP" altLang="en-US" sz="1000" b="0" noProof="0" dirty="0"/>
                        <a:t>ブレイク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r>
                        <a:rPr kumimoji="1" lang="ja-JP" altLang="en-US" sz="1000" b="0" dirty="0"/>
                        <a:t>腰痛・脇腹～背中のはり・ウエストシェイプ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4362"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r>
                        <a:rPr kumimoji="1" lang="ja-JP" altLang="en-US" sz="1200" b="1" kern="1200" noProof="0" dirty="0">
                          <a:solidFill>
                            <a:srgbClr val="800000"/>
                          </a:solidFill>
                          <a:latin typeface="Calibri"/>
                          <a:ea typeface="HG丸ｺﾞｼｯｸM-PRO"/>
                          <a:cs typeface="+mn-cs"/>
                        </a:rPr>
                        <a:t>④</a:t>
                      </a:r>
                      <a:r>
                        <a:rPr lang="ja-JP" altLang="en-US" sz="1000" b="0" noProof="0" dirty="0"/>
                        <a:t>仙骨・仙腸関節矯正術</a:t>
                      </a:r>
                      <a:endParaRPr lang="ja-JP" altLang="en-US" sz="1000" b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/>
                        <a:t>仙骨・</a:t>
                      </a:r>
                      <a:r>
                        <a:rPr lang="ja-JP" altLang="en-US" sz="1000" b="0" noProof="0" dirty="0" smtClean="0"/>
                        <a:t>下部多裂筋スクレイプ</a:t>
                      </a:r>
                      <a:endParaRPr lang="en-US" altLang="ja-JP" sz="1000" b="0" noProof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/>
                        <a:t>仙</a:t>
                      </a:r>
                      <a:r>
                        <a:rPr lang="ja-JP" altLang="en-US" sz="1000" b="0" noProof="0" dirty="0"/>
                        <a:t>腸関節ブレイク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r>
                        <a:rPr kumimoji="1" lang="ja-JP" altLang="en-US" sz="1000" b="0" dirty="0"/>
                        <a:t>もんでもダメな腰痛・ゆがみ改善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4362"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r>
                        <a:rPr kumimoji="1" lang="ja-JP" altLang="en-US" sz="1200" b="1" kern="1200" noProof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HG丸ｺﾞｼｯｸM-PRO"/>
                          <a:cs typeface="+mn-cs"/>
                        </a:rPr>
                        <a:t>⑤</a:t>
                      </a:r>
                      <a:r>
                        <a:rPr lang="ja-JP" altLang="en-US" sz="1000" b="0" noProof="0" dirty="0"/>
                        <a:t>広筋ヒップ療法</a:t>
                      </a:r>
                      <a:endParaRPr lang="ja-JP" altLang="en-US" sz="1000" b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/>
                        <a:t>大腿四頭筋・大殿筋</a:t>
                      </a:r>
                      <a:r>
                        <a:rPr lang="ja-JP" altLang="en-US" sz="1000" b="0" noProof="0" dirty="0" smtClean="0"/>
                        <a:t>スクレイプ</a:t>
                      </a:r>
                      <a:endParaRPr lang="en-US" altLang="ja-JP" sz="1000" b="0" noProof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/>
                        <a:t>梨状筋リリーブ</a:t>
                      </a:r>
                      <a:endParaRPr lang="ja-JP" altLang="en-US" sz="1000" b="0" noProof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r>
                        <a:rPr kumimoji="1" lang="ja-JP" altLang="en-US" sz="1000" b="0" dirty="0"/>
                        <a:t>太もものだるさ・お尻のコリ</a:t>
                      </a:r>
                      <a:r>
                        <a:rPr kumimoji="1" lang="ja-JP" altLang="en-US" sz="1000" b="0" dirty="0" smtClean="0"/>
                        <a:t>・</a:t>
                      </a:r>
                      <a:endParaRPr kumimoji="1" lang="en-US" altLang="ja-JP" sz="1000" b="0" dirty="0" smtClean="0"/>
                    </a:p>
                    <a:p>
                      <a:r>
                        <a:rPr kumimoji="1" lang="ja-JP" altLang="en-US" sz="1000" b="0" dirty="0" smtClean="0"/>
                        <a:t>ヒップアップ</a:t>
                      </a:r>
                      <a:r>
                        <a:rPr kumimoji="1" lang="ja-JP" altLang="en-US" sz="1000" b="0" dirty="0"/>
                        <a:t>・セルライト対策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4362"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r>
                        <a:rPr lang="ja-JP" altLang="en-US" sz="1200" b="1" noProof="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⑥</a:t>
                      </a:r>
                      <a:r>
                        <a:rPr lang="ja-JP" altLang="en-US" sz="1000" b="0" noProof="0" dirty="0"/>
                        <a:t>下肢か</a:t>
                      </a:r>
                      <a:r>
                        <a:rPr lang="ja-JP" altLang="en-US" sz="1000" b="0" noProof="0" dirty="0" err="1"/>
                        <a:t>っさ</a:t>
                      </a:r>
                      <a:r>
                        <a:rPr lang="ja-JP" altLang="en-US" sz="1000" b="0" noProof="0" dirty="0"/>
                        <a:t>療法</a:t>
                      </a:r>
                      <a:endParaRPr lang="ja-JP" altLang="en-US" sz="1000" b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/>
                        <a:t>膝関節～前脛骨筋・腓腹筋・踵骨腱</a:t>
                      </a:r>
                      <a:r>
                        <a:rPr lang="ja-JP" altLang="en-US" sz="1000" b="0" noProof="0" dirty="0" smtClean="0"/>
                        <a:t>スクレイプ、</a:t>
                      </a:r>
                      <a:r>
                        <a:rPr lang="ja-JP" altLang="en-US" sz="1000" b="0" noProof="0" dirty="0"/>
                        <a:t>ブレイク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r>
                        <a:rPr kumimoji="1" lang="ja-JP" altLang="en-US" sz="1000" b="0" dirty="0"/>
                        <a:t>膝～脛の痛み・脚のむくみ・足先</a:t>
                      </a:r>
                      <a:r>
                        <a:rPr kumimoji="1" lang="ja-JP" altLang="en-US" sz="1000" b="0" dirty="0" smtClean="0"/>
                        <a:t>の</a:t>
                      </a:r>
                      <a:endParaRPr kumimoji="1" lang="en-US" altLang="ja-JP" sz="1000" b="0" dirty="0" smtClean="0"/>
                    </a:p>
                    <a:p>
                      <a:r>
                        <a:rPr kumimoji="1" lang="ja-JP" altLang="en-US" sz="1000" b="0" dirty="0" smtClean="0"/>
                        <a:t>冷え</a:t>
                      </a:r>
                      <a:r>
                        <a:rPr kumimoji="1" lang="ja-JP" altLang="en-US" sz="1000" b="0" dirty="0"/>
                        <a:t>・Ｏ脚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91" name="表 190">
            <a:extLst>
              <a:ext uri="{FF2B5EF4-FFF2-40B4-BE49-F238E27FC236}">
                <a16:creationId xmlns="" xmlns:a16="http://schemas.microsoft.com/office/drawing/2014/main" id="{0D5CE8CA-A7E0-B8E0-E0F3-C0293124DC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215475"/>
              </p:ext>
            </p:extLst>
          </p:nvPr>
        </p:nvGraphicFramePr>
        <p:xfrm>
          <a:off x="1099661" y="6979726"/>
          <a:ext cx="6304933" cy="26586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3401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717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9919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639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コース名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講義内容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期待できる効果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91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kern="1200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  <a:ea typeface="HG丸ｺﾞｼｯｸM-PRO"/>
                          <a:cs typeface="+mn-cs"/>
                        </a:rPr>
                        <a:t>⑦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頭部ファシア調整法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帽状腱膜</a:t>
                      </a: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スクレイプ、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前頭</a:t>
                      </a: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・側頭・</a:t>
                      </a:r>
                      <a:endParaRPr lang="en-US" altLang="ja-JP" sz="1000" b="0" noProof="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後頭部筋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ブレイク～耳かっさ</a:t>
                      </a:r>
                      <a:endParaRPr lang="ja-JP" altLang="en-US" sz="1000" b="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頭皮のこり・頭のむくみ・睡眠負債・頭痛・目の疲れ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91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kern="1200" noProof="0" dirty="0">
                          <a:solidFill>
                            <a:schemeClr val="accent1"/>
                          </a:solidFill>
                          <a:latin typeface="Calibri"/>
                          <a:ea typeface="HG丸ｺﾞｼｯｸM-PRO"/>
                          <a:cs typeface="+mn-cs"/>
                        </a:rPr>
                        <a:t>⑧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小顔かっさ矯正術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頬骨～頬筋・咬筋・口輪筋</a:t>
                      </a: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スクレイプ、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表情筋リリース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小顔・シワ・たるみ・むくみ改善・</a:t>
                      </a:r>
                      <a:endParaRPr kumimoji="1" lang="en-US" altLang="ja-JP" sz="1000" b="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r>
                        <a:rPr kumimoji="1" lang="ja-JP" altLang="en-US" sz="10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リフトアップ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91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kern="1200" noProof="0" dirty="0">
                          <a:solidFill>
                            <a:srgbClr val="7030A0"/>
                          </a:solidFill>
                          <a:latin typeface="Calibri"/>
                          <a:ea typeface="HG丸ｺﾞｼｯｸM-PRO"/>
                          <a:cs typeface="+mn-cs"/>
                        </a:rPr>
                        <a:t>⑨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胸部ファシア調整法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大胸筋・小胸筋スクレイプ、鎖骨矯正、</a:t>
                      </a:r>
                      <a:endParaRPr lang="en-US" altLang="ja-JP" sz="1000" b="0" noProof="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鎖骨下～腋窩リンパ</a:t>
                      </a:r>
                      <a:endParaRPr lang="ja-JP" altLang="en-US" sz="1000" b="0" noProof="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全身リンパ解放・呼吸安定・猫背・</a:t>
                      </a:r>
                      <a:endParaRPr kumimoji="1" lang="en-US" altLang="ja-JP" sz="1000" b="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r>
                        <a:rPr kumimoji="1" lang="ja-JP" altLang="en-US" sz="10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巻き肩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9111">
                <a:tc>
                  <a:txBody>
                    <a:bodyPr/>
                    <a:lstStyle/>
                    <a:p>
                      <a:r>
                        <a:rPr kumimoji="1" lang="ja-JP" altLang="en-US" sz="1200" b="1" kern="1200" noProof="0" dirty="0">
                          <a:solidFill>
                            <a:srgbClr val="A50021"/>
                          </a:solidFill>
                          <a:latin typeface="Calibri"/>
                          <a:ea typeface="HG丸ｺﾞｼｯｸM-PRO"/>
                          <a:cs typeface="+mn-cs"/>
                        </a:rPr>
                        <a:t>⑩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ハンド・アーム調整法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三角筋・上腕筋・長掌筋・手掌腱</a:t>
                      </a: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膜</a:t>
                      </a:r>
                      <a:endParaRPr lang="en-US" altLang="ja-JP" sz="1000" b="0" noProof="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スクレイプ、ブレイク</a:t>
                      </a:r>
                      <a:endParaRPr lang="ja-JP" altLang="en-US" sz="1000" b="0" noProof="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四十肩・五十肩・スマホ指</a:t>
                      </a:r>
                      <a:r>
                        <a:rPr kumimoji="1" lang="ja-JP" altLang="en-US" sz="1000" b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・</a:t>
                      </a:r>
                      <a:endParaRPr kumimoji="1" lang="en-US" altLang="ja-JP" sz="1000" b="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r>
                        <a:rPr kumimoji="1" lang="ja-JP" altLang="en-US" sz="1000" b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パソコン</a:t>
                      </a:r>
                      <a:r>
                        <a:rPr kumimoji="1" lang="ja-JP" altLang="en-US" sz="10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腕・手の疲れ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9111">
                <a:tc>
                  <a:txBody>
                    <a:bodyPr/>
                    <a:lstStyle/>
                    <a:p>
                      <a:r>
                        <a:rPr kumimoji="1" lang="ja-JP" altLang="en-US" sz="1200" b="1" kern="1200" noProof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HG丸ｺﾞｼｯｸM-PRO"/>
                          <a:cs typeface="+mn-cs"/>
                        </a:rPr>
                        <a:t>⑪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腸活・腹部調整法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腹</a:t>
                      </a: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直筋・腹横筋・横隔膜スクレイプ、</a:t>
                      </a:r>
                      <a:endParaRPr lang="en-US" altLang="ja-JP" sz="1000" b="0" noProof="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大腸・小腸の働き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を整える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便秘、冷え、女性特有の悩み、</a:t>
                      </a:r>
                      <a:endParaRPr kumimoji="1" lang="en-US" altLang="ja-JP" sz="1000" b="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r>
                        <a:rPr kumimoji="1" lang="ja-JP" altLang="en-US" sz="10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代謝アップ、免疫強化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9111">
                <a:tc>
                  <a:txBody>
                    <a:bodyPr/>
                    <a:lstStyle/>
                    <a:p>
                      <a:r>
                        <a:rPr kumimoji="1" lang="ja-JP" altLang="en-US" sz="1200" b="1" kern="1200" noProof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/>
                          <a:ea typeface="HG丸ｺﾞｼｯｸM-PRO"/>
                          <a:cs typeface="+mn-cs"/>
                        </a:rPr>
                        <a:t>⑫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アンクル距骨矯正術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足首スクレイプ、ブレイク、距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骨</a:t>
                      </a: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の</a:t>
                      </a:r>
                      <a:endParaRPr lang="en-US" altLang="ja-JP" sz="1000" b="0" noProof="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歪み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を調整し、体圧バランスを</a:t>
                      </a: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整える</a:t>
                      </a:r>
                      <a:endParaRPr lang="ja-JP" altLang="en-US" sz="1000" b="0" noProof="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体圧バランスを整える・転倒予防・</a:t>
                      </a:r>
                      <a:endParaRPr kumimoji="1" lang="en-US" altLang="ja-JP" sz="1000" b="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r>
                        <a:rPr kumimoji="1" lang="ja-JP" altLang="en-US" sz="10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足首の柔軟性・足先の冷え・だるさ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2" name="円/楕円 5">
            <a:extLst>
              <a:ext uri="{FF2B5EF4-FFF2-40B4-BE49-F238E27FC236}">
                <a16:creationId xmlns="" xmlns:a16="http://schemas.microsoft.com/office/drawing/2014/main" id="{2C792A0A-1FE4-7A5B-94CB-F900C15BD960}"/>
              </a:ext>
            </a:extLst>
          </p:cNvPr>
          <p:cNvSpPr/>
          <p:nvPr/>
        </p:nvSpPr>
        <p:spPr>
          <a:xfrm rot="5400000">
            <a:off x="505397" y="6963431"/>
            <a:ext cx="111844" cy="332597"/>
          </a:xfrm>
          <a:prstGeom prst="ellipse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sz="1800" b="0" dirty="0">
              <a:solidFill>
                <a:prstClr val="white"/>
              </a:solidFill>
            </a:endParaRPr>
          </a:p>
        </p:txBody>
      </p:sp>
      <p:sp>
        <p:nvSpPr>
          <p:cNvPr id="193" name="円/楕円 9">
            <a:extLst>
              <a:ext uri="{FF2B5EF4-FFF2-40B4-BE49-F238E27FC236}">
                <a16:creationId xmlns="" xmlns:a16="http://schemas.microsoft.com/office/drawing/2014/main" id="{C29F0FE9-56FF-AF9B-E77D-099B2A04C681}"/>
              </a:ext>
            </a:extLst>
          </p:cNvPr>
          <p:cNvSpPr/>
          <p:nvPr/>
        </p:nvSpPr>
        <p:spPr>
          <a:xfrm>
            <a:off x="333265" y="7477284"/>
            <a:ext cx="501075" cy="217839"/>
          </a:xfrm>
          <a:prstGeom prst="ellipse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sz="1800" b="0" dirty="0">
              <a:solidFill>
                <a:prstClr val="white"/>
              </a:solidFill>
            </a:endParaRPr>
          </a:p>
        </p:txBody>
      </p:sp>
      <p:sp>
        <p:nvSpPr>
          <p:cNvPr id="194" name="円/楕円 10">
            <a:extLst>
              <a:ext uri="{FF2B5EF4-FFF2-40B4-BE49-F238E27FC236}">
                <a16:creationId xmlns="" xmlns:a16="http://schemas.microsoft.com/office/drawing/2014/main" id="{21043FFB-7C3A-6A1E-29C7-165A068C8E55}"/>
              </a:ext>
            </a:extLst>
          </p:cNvPr>
          <p:cNvSpPr/>
          <p:nvPr/>
        </p:nvSpPr>
        <p:spPr>
          <a:xfrm>
            <a:off x="402754" y="7175175"/>
            <a:ext cx="324000" cy="234247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sz="1800" b="0" dirty="0">
              <a:solidFill>
                <a:prstClr val="white"/>
              </a:solidFill>
            </a:endParaRPr>
          </a:p>
        </p:txBody>
      </p:sp>
      <p:sp>
        <p:nvSpPr>
          <p:cNvPr id="195" name="円/楕円 13">
            <a:extLst>
              <a:ext uri="{FF2B5EF4-FFF2-40B4-BE49-F238E27FC236}">
                <a16:creationId xmlns="" xmlns:a16="http://schemas.microsoft.com/office/drawing/2014/main" id="{75AD7790-9983-2174-79E7-F1EA4EA27688}"/>
              </a:ext>
            </a:extLst>
          </p:cNvPr>
          <p:cNvSpPr/>
          <p:nvPr/>
        </p:nvSpPr>
        <p:spPr>
          <a:xfrm flipH="1">
            <a:off x="376983" y="7864113"/>
            <a:ext cx="383928" cy="339764"/>
          </a:xfrm>
          <a:prstGeom prst="ellipse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sz="1800" b="0" dirty="0">
              <a:solidFill>
                <a:prstClr val="white"/>
              </a:solidFill>
            </a:endParaRPr>
          </a:p>
        </p:txBody>
      </p:sp>
      <p:sp>
        <p:nvSpPr>
          <p:cNvPr id="196" name="円/楕円 14">
            <a:extLst>
              <a:ext uri="{FF2B5EF4-FFF2-40B4-BE49-F238E27FC236}">
                <a16:creationId xmlns="" xmlns:a16="http://schemas.microsoft.com/office/drawing/2014/main" id="{6394DA43-5BC2-0778-8FBE-E71787CAF720}"/>
              </a:ext>
            </a:extLst>
          </p:cNvPr>
          <p:cNvSpPr/>
          <p:nvPr/>
        </p:nvSpPr>
        <p:spPr>
          <a:xfrm>
            <a:off x="423764" y="9216405"/>
            <a:ext cx="174470" cy="280245"/>
          </a:xfrm>
          <a:prstGeom prst="ellipse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sz="1800" b="0" dirty="0">
              <a:solidFill>
                <a:prstClr val="white"/>
              </a:solidFill>
            </a:endParaRPr>
          </a:p>
        </p:txBody>
      </p:sp>
      <p:sp>
        <p:nvSpPr>
          <p:cNvPr id="197" name="円/楕円 14">
            <a:extLst>
              <a:ext uri="{FF2B5EF4-FFF2-40B4-BE49-F238E27FC236}">
                <a16:creationId xmlns="" xmlns:a16="http://schemas.microsoft.com/office/drawing/2014/main" id="{577D1B28-8DC2-7181-D3EE-8CC45EA4FB69}"/>
              </a:ext>
            </a:extLst>
          </p:cNvPr>
          <p:cNvSpPr/>
          <p:nvPr/>
        </p:nvSpPr>
        <p:spPr>
          <a:xfrm>
            <a:off x="546383" y="9221108"/>
            <a:ext cx="180789" cy="281664"/>
          </a:xfrm>
          <a:prstGeom prst="ellipse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sz="1800" b="0" dirty="0">
              <a:solidFill>
                <a:prstClr val="white"/>
              </a:solidFill>
            </a:endParaRPr>
          </a:p>
        </p:txBody>
      </p:sp>
      <p:sp>
        <p:nvSpPr>
          <p:cNvPr id="198" name="円/楕円 8">
            <a:extLst>
              <a:ext uri="{FF2B5EF4-FFF2-40B4-BE49-F238E27FC236}">
                <a16:creationId xmlns="" xmlns:a16="http://schemas.microsoft.com/office/drawing/2014/main" id="{17CCEDE2-31A7-F6B9-00E3-FCED02545BDC}"/>
              </a:ext>
            </a:extLst>
          </p:cNvPr>
          <p:cNvSpPr/>
          <p:nvPr/>
        </p:nvSpPr>
        <p:spPr>
          <a:xfrm rot="21226395">
            <a:off x="734060" y="7486963"/>
            <a:ext cx="144000" cy="967810"/>
          </a:xfrm>
          <a:prstGeom prst="ellipse">
            <a:avLst/>
          </a:prstGeom>
          <a:noFill/>
          <a:ln w="19050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sz="1800" b="0" dirty="0">
              <a:solidFill>
                <a:prstClr val="white"/>
              </a:solidFill>
            </a:endParaRPr>
          </a:p>
        </p:txBody>
      </p:sp>
      <p:sp>
        <p:nvSpPr>
          <p:cNvPr id="199" name="テキスト ボックス 198">
            <a:extLst>
              <a:ext uri="{FF2B5EF4-FFF2-40B4-BE49-F238E27FC236}">
                <a16:creationId xmlns="" xmlns:a16="http://schemas.microsoft.com/office/drawing/2014/main" id="{615DFAF5-81CD-6DA7-1E2D-6B82C7896A8C}"/>
              </a:ext>
            </a:extLst>
          </p:cNvPr>
          <p:cNvSpPr txBox="1"/>
          <p:nvPr/>
        </p:nvSpPr>
        <p:spPr>
          <a:xfrm>
            <a:off x="118541" y="3622494"/>
            <a:ext cx="1965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00206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基本コース（背面）</a:t>
            </a:r>
          </a:p>
        </p:txBody>
      </p:sp>
      <p:sp>
        <p:nvSpPr>
          <p:cNvPr id="200" name="テキスト ボックス 199">
            <a:extLst>
              <a:ext uri="{FF2B5EF4-FFF2-40B4-BE49-F238E27FC236}">
                <a16:creationId xmlns="" xmlns:a16="http://schemas.microsoft.com/office/drawing/2014/main" id="{EDFD7316-6319-D6B1-3CA0-7527DA0D19D8}"/>
              </a:ext>
            </a:extLst>
          </p:cNvPr>
          <p:cNvSpPr txBox="1"/>
          <p:nvPr/>
        </p:nvSpPr>
        <p:spPr>
          <a:xfrm>
            <a:off x="112604" y="6658331"/>
            <a:ext cx="1965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solidFill>
                  <a:srgbClr val="00206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特別</a:t>
            </a:r>
            <a:r>
              <a:rPr kumimoji="1" lang="ja-JP" altLang="en-US" sz="1400" b="1" dirty="0">
                <a:solidFill>
                  <a:srgbClr val="00206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コース（前面）</a:t>
            </a:r>
          </a:p>
        </p:txBody>
      </p:sp>
      <p:sp>
        <p:nvSpPr>
          <p:cNvPr id="201" name="正方形/長方形 200">
            <a:extLst>
              <a:ext uri="{FF2B5EF4-FFF2-40B4-BE49-F238E27FC236}">
                <a16:creationId xmlns="" xmlns:a16="http://schemas.microsoft.com/office/drawing/2014/main" id="{69F43796-902D-492D-ACD5-DD713CF9BF3B}"/>
              </a:ext>
            </a:extLst>
          </p:cNvPr>
          <p:cNvSpPr/>
          <p:nvPr/>
        </p:nvSpPr>
        <p:spPr>
          <a:xfrm>
            <a:off x="1092189" y="4219393"/>
            <a:ext cx="6330590" cy="1629160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2" name="テキスト ボックス 201"/>
          <p:cNvSpPr txBox="1"/>
          <p:nvPr/>
        </p:nvSpPr>
        <p:spPr>
          <a:xfrm>
            <a:off x="652586" y="4267304"/>
            <a:ext cx="235330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ja-JP" altLang="en-US" sz="1200" dirty="0">
                <a:solidFill>
                  <a:srgbClr val="0099FF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①</a:t>
            </a:r>
            <a:endParaRPr kumimoji="1" lang="ja-JP" altLang="en-US" sz="1200" dirty="0">
              <a:solidFill>
                <a:srgbClr val="0099FF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203" name="テキスト ボックス 202"/>
          <p:cNvSpPr txBox="1"/>
          <p:nvPr/>
        </p:nvSpPr>
        <p:spPr>
          <a:xfrm>
            <a:off x="435132" y="4583650"/>
            <a:ext cx="235330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ja-JP" altLang="en-US" sz="1200" dirty="0" smtClean="0">
                <a:solidFill>
                  <a:schemeClr val="accent1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②</a:t>
            </a:r>
            <a:endParaRPr kumimoji="1" lang="ja-JP" altLang="en-US" sz="1200" dirty="0">
              <a:solidFill>
                <a:schemeClr val="accent1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204" name="テキスト ボックス 203"/>
          <p:cNvSpPr txBox="1"/>
          <p:nvPr/>
        </p:nvSpPr>
        <p:spPr>
          <a:xfrm>
            <a:off x="435132" y="4827731"/>
            <a:ext cx="23533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ja-JP" altLang="en-US" sz="1200" dirty="0" smtClean="0">
                <a:solidFill>
                  <a:srgbClr val="6600CC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③</a:t>
            </a:r>
            <a:endParaRPr kumimoji="1" lang="ja-JP" altLang="en-US" sz="1200" dirty="0">
              <a:solidFill>
                <a:srgbClr val="6600CC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205" name="テキスト ボックス 204"/>
          <p:cNvSpPr txBox="1"/>
          <p:nvPr/>
        </p:nvSpPr>
        <p:spPr>
          <a:xfrm>
            <a:off x="431606" y="5002408"/>
            <a:ext cx="23533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kumimoji="1" lang="ja-JP" altLang="en-US" sz="1200" dirty="0" smtClean="0">
                <a:solidFill>
                  <a:srgbClr val="8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④</a:t>
            </a:r>
            <a:endParaRPr kumimoji="1" lang="ja-JP" altLang="en-US" sz="1200" dirty="0">
              <a:solidFill>
                <a:srgbClr val="8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206" name="テキスト ボックス 205"/>
          <p:cNvSpPr txBox="1"/>
          <p:nvPr/>
        </p:nvSpPr>
        <p:spPr>
          <a:xfrm>
            <a:off x="431606" y="5331673"/>
            <a:ext cx="23533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kumimoji="1" lang="ja-JP" altLang="en-US" sz="1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⑤</a:t>
            </a:r>
            <a:endParaRPr kumimoji="1" lang="ja-JP" altLang="en-US" sz="1200" dirty="0">
              <a:solidFill>
                <a:schemeClr val="accent1">
                  <a:lumMod val="60000"/>
                  <a:lumOff val="40000"/>
                </a:schemeClr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207" name="テキスト ボックス 206"/>
          <p:cNvSpPr txBox="1"/>
          <p:nvPr/>
        </p:nvSpPr>
        <p:spPr>
          <a:xfrm>
            <a:off x="431606" y="6036689"/>
            <a:ext cx="23533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kumimoji="1" lang="ja-JP" altLang="en-US" sz="1200" dirty="0" smtClean="0">
                <a:solidFill>
                  <a:schemeClr val="accent4">
                    <a:lumMod val="75000"/>
                  </a:schemeClr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⑥</a:t>
            </a:r>
            <a:endParaRPr kumimoji="1" lang="ja-JP" altLang="en-US" sz="1200" dirty="0">
              <a:solidFill>
                <a:schemeClr val="accent4">
                  <a:lumMod val="75000"/>
                </a:schemeClr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208" name="円/楕円 8">
            <a:extLst>
              <a:ext uri="{FF2B5EF4-FFF2-40B4-BE49-F238E27FC236}">
                <a16:creationId xmlns="" xmlns:a16="http://schemas.microsoft.com/office/drawing/2014/main" id="{800877EA-D1D1-FB1C-54CA-DDF5802F870E}"/>
              </a:ext>
            </a:extLst>
          </p:cNvPr>
          <p:cNvSpPr/>
          <p:nvPr/>
        </p:nvSpPr>
        <p:spPr>
          <a:xfrm rot="399094">
            <a:off x="247032" y="7488511"/>
            <a:ext cx="144000" cy="967810"/>
          </a:xfrm>
          <a:prstGeom prst="ellipse">
            <a:avLst/>
          </a:prstGeom>
          <a:noFill/>
          <a:ln w="19050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sz="1800" b="0" dirty="0">
              <a:solidFill>
                <a:prstClr val="white"/>
              </a:solidFill>
            </a:endParaRPr>
          </a:p>
        </p:txBody>
      </p:sp>
      <p:sp>
        <p:nvSpPr>
          <p:cNvPr id="209" name="テキスト ボックス 208"/>
          <p:cNvSpPr txBox="1"/>
          <p:nvPr/>
        </p:nvSpPr>
        <p:spPr>
          <a:xfrm>
            <a:off x="731673" y="7028035"/>
            <a:ext cx="23533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ja-JP" altLang="en-US" sz="1200" dirty="0" smtClean="0">
                <a:solidFill>
                  <a:schemeClr val="accent6">
                    <a:lumMod val="75000"/>
                  </a:schemeClr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⑦</a:t>
            </a:r>
            <a:endParaRPr kumimoji="1" lang="ja-JP" altLang="en-US" sz="1200" dirty="0">
              <a:solidFill>
                <a:schemeClr val="accent6">
                  <a:lumMod val="75000"/>
                </a:schemeClr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210" name="テキスト ボックス 209"/>
          <p:cNvSpPr txBox="1"/>
          <p:nvPr/>
        </p:nvSpPr>
        <p:spPr>
          <a:xfrm>
            <a:off x="737280" y="7212701"/>
            <a:ext cx="23533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kumimoji="1" lang="ja-JP" altLang="en-US" sz="1200" dirty="0" smtClean="0">
                <a:solidFill>
                  <a:schemeClr val="accent1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⑧</a:t>
            </a:r>
            <a:endParaRPr kumimoji="1" lang="ja-JP" altLang="en-US" sz="1200" dirty="0">
              <a:solidFill>
                <a:schemeClr val="accent1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211" name="テキスト ボックス 210"/>
          <p:cNvSpPr txBox="1"/>
          <p:nvPr/>
        </p:nvSpPr>
        <p:spPr>
          <a:xfrm>
            <a:off x="455715" y="7489134"/>
            <a:ext cx="23533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kumimoji="1" lang="ja-JP" altLang="en-US" sz="1200" dirty="0" smtClean="0">
                <a:solidFill>
                  <a:srgbClr val="6600CC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⑨</a:t>
            </a:r>
            <a:endParaRPr kumimoji="1" lang="ja-JP" altLang="en-US" sz="1200" dirty="0">
              <a:solidFill>
                <a:srgbClr val="6600CC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212" name="テキスト ボックス 211"/>
          <p:cNvSpPr txBox="1"/>
          <p:nvPr/>
        </p:nvSpPr>
        <p:spPr>
          <a:xfrm>
            <a:off x="225246" y="7740457"/>
            <a:ext cx="23533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ja-JP" altLang="en-US" sz="1200" dirty="0" smtClean="0">
                <a:solidFill>
                  <a:srgbClr val="A50021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⑩</a:t>
            </a:r>
            <a:endParaRPr kumimoji="1" lang="ja-JP" altLang="en-US" sz="1200" dirty="0">
              <a:solidFill>
                <a:srgbClr val="A50021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213" name="テキスト ボックス 212"/>
          <p:cNvSpPr txBox="1"/>
          <p:nvPr/>
        </p:nvSpPr>
        <p:spPr>
          <a:xfrm>
            <a:off x="672365" y="7740457"/>
            <a:ext cx="23533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ja-JP" altLang="en-US" sz="1200" dirty="0" smtClean="0">
                <a:solidFill>
                  <a:srgbClr val="A50021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⑩</a:t>
            </a:r>
            <a:endParaRPr kumimoji="1" lang="ja-JP" altLang="en-US" sz="1200" dirty="0">
              <a:solidFill>
                <a:srgbClr val="A50021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214" name="テキスト ボックス 213"/>
          <p:cNvSpPr txBox="1"/>
          <p:nvPr/>
        </p:nvSpPr>
        <p:spPr>
          <a:xfrm>
            <a:off x="439253" y="7934569"/>
            <a:ext cx="23533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ja-JP" altLang="en-US" sz="1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⑪</a:t>
            </a:r>
            <a:endParaRPr kumimoji="1" lang="ja-JP" altLang="en-US" sz="1200" dirty="0">
              <a:solidFill>
                <a:schemeClr val="accent1">
                  <a:lumMod val="60000"/>
                  <a:lumOff val="40000"/>
                </a:schemeClr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215" name="テキスト ボックス 214"/>
          <p:cNvSpPr txBox="1"/>
          <p:nvPr/>
        </p:nvSpPr>
        <p:spPr>
          <a:xfrm>
            <a:off x="455715" y="8998282"/>
            <a:ext cx="23533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ja-JP" altLang="en-US" sz="1200" dirty="0" smtClean="0">
                <a:solidFill>
                  <a:schemeClr val="accent4">
                    <a:lumMod val="75000"/>
                  </a:schemeClr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⑫</a:t>
            </a:r>
            <a:endParaRPr kumimoji="1" lang="ja-JP" altLang="en-US" sz="1200" dirty="0">
              <a:solidFill>
                <a:schemeClr val="accent4">
                  <a:lumMod val="75000"/>
                </a:schemeClr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5809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角丸四角形 142"/>
          <p:cNvSpPr/>
          <p:nvPr/>
        </p:nvSpPr>
        <p:spPr>
          <a:xfrm>
            <a:off x="129082" y="237542"/>
            <a:ext cx="7275512" cy="3353878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83000">
                <a:schemeClr val="accent5">
                  <a:lumMod val="20000"/>
                  <a:lumOff val="80000"/>
                </a:schemeClr>
              </a:gs>
              <a:gs pos="25000">
                <a:schemeClr val="accent5">
                  <a:lumMod val="45000"/>
                  <a:lumOff val="55000"/>
                </a:schemeClr>
              </a:gs>
              <a:gs pos="54000">
                <a:schemeClr val="accent5">
                  <a:lumMod val="30000"/>
                  <a:lumOff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000"/>
                    </a14:imgEffect>
                    <a14:imgEffect>
                      <a14:saturation sat="2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906" y="717863"/>
            <a:ext cx="3560322" cy="2265659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566864" y="3108413"/>
            <a:ext cx="2906413" cy="567811"/>
          </a:xfrm>
          <a:prstGeom prst="rect">
            <a:avLst/>
          </a:prstGeom>
          <a:noFill/>
        </p:spPr>
        <p:txBody>
          <a:bodyPr wrap="square" lIns="144000" tIns="144000" rIns="144000" bIns="144000" rtlCol="0">
            <a:spAutoFit/>
          </a:bodyPr>
          <a:lstStyle/>
          <a:p>
            <a:pPr algn="ctr"/>
            <a:r>
              <a:rPr kumimoji="1" lang="ja-JP" altLang="en-US" dirty="0" smtClean="0">
                <a:solidFill>
                  <a:schemeClr val="bg2">
                    <a:lumMod val="25000"/>
                  </a:schemeClr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スクレイプ（削る）</a:t>
            </a:r>
            <a:endParaRPr kumimoji="1" lang="ja-JP" altLang="en-US" dirty="0">
              <a:solidFill>
                <a:schemeClr val="bg2">
                  <a:lumMod val="25000"/>
                </a:schemeClr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661214" y="2911919"/>
            <a:ext cx="2280946" cy="567811"/>
          </a:xfrm>
          <a:prstGeom prst="rect">
            <a:avLst/>
          </a:prstGeom>
          <a:noFill/>
        </p:spPr>
        <p:txBody>
          <a:bodyPr wrap="square" lIns="144000" tIns="144000" rIns="144000" bIns="144000" rtlCol="0">
            <a:spAutoFit/>
          </a:bodyPr>
          <a:lstStyle/>
          <a:p>
            <a:pPr algn="ctr"/>
            <a:r>
              <a:rPr kumimoji="1" lang="ja-JP" altLang="en-US" dirty="0" smtClean="0">
                <a:solidFill>
                  <a:schemeClr val="bg2">
                    <a:lumMod val="25000"/>
                  </a:schemeClr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ブレイク（切る）</a:t>
            </a:r>
            <a:endParaRPr kumimoji="1" lang="ja-JP" altLang="en-US" sz="1400" dirty="0">
              <a:solidFill>
                <a:schemeClr val="bg2">
                  <a:lumMod val="25000"/>
                </a:schemeClr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0" y="427379"/>
            <a:ext cx="2906413" cy="567811"/>
          </a:xfrm>
          <a:prstGeom prst="rect">
            <a:avLst/>
          </a:prstGeom>
          <a:noFill/>
        </p:spPr>
        <p:txBody>
          <a:bodyPr wrap="square" lIns="144000" tIns="144000" rIns="144000" bIns="144000" rtlCol="0">
            <a:spAutoFit/>
          </a:bodyPr>
          <a:lstStyle/>
          <a:p>
            <a:pPr algn="ctr"/>
            <a:r>
              <a:rPr kumimoji="1" lang="ja-JP" altLang="en-US" dirty="0" smtClean="0">
                <a:solidFill>
                  <a:schemeClr val="bg2">
                    <a:lumMod val="25000"/>
                  </a:schemeClr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グラインド（</a:t>
            </a:r>
            <a:r>
              <a:rPr kumimoji="1" lang="ja-JP" altLang="en-US" dirty="0" smtClean="0">
                <a:solidFill>
                  <a:schemeClr val="bg2">
                    <a:lumMod val="25000"/>
                  </a:schemeClr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押す）</a:t>
            </a:r>
            <a:endParaRPr kumimoji="1" lang="ja-JP" altLang="en-US" dirty="0">
              <a:solidFill>
                <a:schemeClr val="bg2">
                  <a:lumMod val="25000"/>
                </a:schemeClr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-165117" y="2247093"/>
            <a:ext cx="2906413" cy="567811"/>
          </a:xfrm>
          <a:prstGeom prst="rect">
            <a:avLst/>
          </a:prstGeom>
          <a:noFill/>
        </p:spPr>
        <p:txBody>
          <a:bodyPr wrap="square" lIns="144000" tIns="144000" rIns="144000" bIns="144000" rtlCol="0">
            <a:spAutoFit/>
          </a:bodyPr>
          <a:lstStyle/>
          <a:p>
            <a:pPr algn="ctr"/>
            <a:r>
              <a:rPr kumimoji="1" lang="ja-JP" altLang="en-US" dirty="0" smtClean="0">
                <a:solidFill>
                  <a:schemeClr val="bg2">
                    <a:lumMod val="25000"/>
                  </a:schemeClr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リリーブ（</a:t>
            </a:r>
            <a:r>
              <a:rPr kumimoji="1" lang="ja-JP" altLang="en-US" dirty="0" smtClean="0">
                <a:solidFill>
                  <a:schemeClr val="bg2">
                    <a:lumMod val="25000"/>
                  </a:schemeClr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ほぐす）</a:t>
            </a:r>
            <a:endParaRPr kumimoji="1" lang="ja-JP" altLang="en-US" dirty="0">
              <a:solidFill>
                <a:schemeClr val="bg2">
                  <a:lumMod val="25000"/>
                </a:schemeClr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796837" y="386569"/>
            <a:ext cx="2280946" cy="567811"/>
          </a:xfrm>
          <a:prstGeom prst="rect">
            <a:avLst/>
          </a:prstGeom>
          <a:noFill/>
        </p:spPr>
        <p:txBody>
          <a:bodyPr wrap="square" lIns="144000" tIns="144000" rIns="144000" bIns="144000" rtlCol="0">
            <a:spAutoFit/>
          </a:bodyPr>
          <a:lstStyle/>
          <a:p>
            <a:pPr algn="ctr"/>
            <a:r>
              <a:rPr kumimoji="1" lang="ja-JP" altLang="en-US" dirty="0" smtClean="0">
                <a:solidFill>
                  <a:srgbClr val="C00000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原寸大</a:t>
            </a:r>
            <a:endParaRPr kumimoji="1" lang="ja-JP" altLang="en-US" sz="1400" dirty="0">
              <a:solidFill>
                <a:srgbClr val="C00000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849373" y="237542"/>
            <a:ext cx="2579327" cy="567811"/>
          </a:xfrm>
          <a:prstGeom prst="rect">
            <a:avLst/>
          </a:prstGeom>
          <a:noFill/>
        </p:spPr>
        <p:txBody>
          <a:bodyPr wrap="square" lIns="144000" tIns="144000" rIns="144000" bIns="144000" rtlCol="0">
            <a:spAutoFit/>
          </a:bodyPr>
          <a:lstStyle/>
          <a:p>
            <a:pPr algn="ctr"/>
            <a:r>
              <a:rPr kumimoji="1" lang="ja-JP" altLang="en-US" dirty="0" smtClean="0">
                <a:solidFill>
                  <a:schemeClr val="bg2">
                    <a:lumMod val="25000"/>
                  </a:schemeClr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インサート（刺す）</a:t>
            </a:r>
            <a:endParaRPr kumimoji="1" lang="ja-JP" altLang="en-US" dirty="0">
              <a:solidFill>
                <a:schemeClr val="bg2">
                  <a:lumMod val="25000"/>
                </a:schemeClr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</p:txBody>
      </p:sp>
      <p:sp>
        <p:nvSpPr>
          <p:cNvPr id="2" name="円/楕円 1"/>
          <p:cNvSpPr/>
          <p:nvPr/>
        </p:nvSpPr>
        <p:spPr>
          <a:xfrm>
            <a:off x="2105526" y="1115843"/>
            <a:ext cx="731175" cy="725388"/>
          </a:xfrm>
          <a:prstGeom prst="ellipse">
            <a:avLst/>
          </a:prstGeom>
          <a:noFill/>
          <a:ln w="95250">
            <a:solidFill>
              <a:schemeClr val="accent1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/>
          <p:cNvSpPr/>
          <p:nvPr/>
        </p:nvSpPr>
        <p:spPr>
          <a:xfrm>
            <a:off x="2360876" y="1534093"/>
            <a:ext cx="599254" cy="610427"/>
          </a:xfrm>
          <a:prstGeom prst="ellipse">
            <a:avLst/>
          </a:prstGeom>
          <a:noFill/>
          <a:ln w="95250">
            <a:solidFill>
              <a:schemeClr val="accent1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/>
          <p:cNvSpPr/>
          <p:nvPr/>
        </p:nvSpPr>
        <p:spPr>
          <a:xfrm rot="650361">
            <a:off x="2473494" y="2422943"/>
            <a:ext cx="2385188" cy="492107"/>
          </a:xfrm>
          <a:prstGeom prst="ellipse">
            <a:avLst/>
          </a:prstGeom>
          <a:noFill/>
          <a:ln w="95250">
            <a:solidFill>
              <a:schemeClr val="accent1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 rot="18687430">
            <a:off x="4684092" y="1977779"/>
            <a:ext cx="1417091" cy="543793"/>
          </a:xfrm>
          <a:prstGeom prst="ellipse">
            <a:avLst/>
          </a:prstGeom>
          <a:noFill/>
          <a:ln w="95250">
            <a:solidFill>
              <a:schemeClr val="accent1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/>
        </p:nvSpPr>
        <p:spPr>
          <a:xfrm>
            <a:off x="5122585" y="870777"/>
            <a:ext cx="731175" cy="725388"/>
          </a:xfrm>
          <a:prstGeom prst="ellipse">
            <a:avLst/>
          </a:prstGeom>
          <a:noFill/>
          <a:ln w="95250">
            <a:solidFill>
              <a:schemeClr val="accent1">
                <a:lumMod val="60000"/>
                <a:lumOff val="4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" name="カギ線コネクタ 5"/>
          <p:cNvCxnSpPr/>
          <p:nvPr/>
        </p:nvCxnSpPr>
        <p:spPr>
          <a:xfrm rot="16200000" flipH="1">
            <a:off x="1553013" y="971263"/>
            <a:ext cx="577775" cy="436772"/>
          </a:xfrm>
          <a:prstGeom prst="bentConnector3">
            <a:avLst>
              <a:gd name="adj1" fmla="val 100281"/>
            </a:avLst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カギ線コネクタ 33"/>
          <p:cNvCxnSpPr/>
          <p:nvPr/>
        </p:nvCxnSpPr>
        <p:spPr>
          <a:xfrm flipV="1">
            <a:off x="1283492" y="2025765"/>
            <a:ext cx="1086241" cy="341215"/>
          </a:xfrm>
          <a:prstGeom prst="bentConnector3">
            <a:avLst>
              <a:gd name="adj1" fmla="val 2868"/>
            </a:avLst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カギ線コネクタ 34"/>
          <p:cNvCxnSpPr/>
          <p:nvPr/>
        </p:nvCxnSpPr>
        <p:spPr>
          <a:xfrm flipV="1">
            <a:off x="3018714" y="2938156"/>
            <a:ext cx="523619" cy="454162"/>
          </a:xfrm>
          <a:prstGeom prst="bentConnector3">
            <a:avLst>
              <a:gd name="adj1" fmla="val 100025"/>
            </a:avLst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カギ線コネクタ 35"/>
          <p:cNvCxnSpPr/>
          <p:nvPr/>
        </p:nvCxnSpPr>
        <p:spPr>
          <a:xfrm rot="16200000" flipV="1">
            <a:off x="5617699" y="2436164"/>
            <a:ext cx="699428" cy="395287"/>
          </a:xfrm>
          <a:prstGeom prst="bentConnector3">
            <a:avLst>
              <a:gd name="adj1" fmla="val 99025"/>
            </a:avLst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カギ線コネクタ 36"/>
          <p:cNvCxnSpPr/>
          <p:nvPr/>
        </p:nvCxnSpPr>
        <p:spPr>
          <a:xfrm rot="10800000" flipV="1">
            <a:off x="5898563" y="702489"/>
            <a:ext cx="804656" cy="530982"/>
          </a:xfrm>
          <a:prstGeom prst="bentConnector3">
            <a:avLst>
              <a:gd name="adj1" fmla="val 3834"/>
            </a:avLst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角丸四角形 2"/>
          <p:cNvSpPr/>
          <p:nvPr/>
        </p:nvSpPr>
        <p:spPr>
          <a:xfrm>
            <a:off x="191465" y="9754262"/>
            <a:ext cx="7151486" cy="6950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3" name="図 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082" y="3964553"/>
            <a:ext cx="892328" cy="2664000"/>
          </a:xfrm>
          <a:prstGeom prst="rect">
            <a:avLst/>
          </a:prstGeom>
        </p:spPr>
      </p:pic>
      <p:pic>
        <p:nvPicPr>
          <p:cNvPr id="64" name="図 6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082" y="6993790"/>
            <a:ext cx="892328" cy="2664000"/>
          </a:xfrm>
          <a:prstGeom prst="rect">
            <a:avLst/>
          </a:prstGeom>
        </p:spPr>
      </p:pic>
      <p:sp>
        <p:nvSpPr>
          <p:cNvPr id="65" name="円/楕円 5">
            <a:extLst>
              <a:ext uri="{FF2B5EF4-FFF2-40B4-BE49-F238E27FC236}">
                <a16:creationId xmlns="" xmlns:a16="http://schemas.microsoft.com/office/drawing/2014/main" id="{A10863C1-2FF0-7873-07F1-D862BA34D794}"/>
              </a:ext>
            </a:extLst>
          </p:cNvPr>
          <p:cNvSpPr/>
          <p:nvPr/>
        </p:nvSpPr>
        <p:spPr>
          <a:xfrm>
            <a:off x="495082" y="4318210"/>
            <a:ext cx="115431" cy="245398"/>
          </a:xfrm>
          <a:prstGeom prst="ellipse">
            <a:avLst/>
          </a:prstGeom>
          <a:noFill/>
          <a:ln w="19050" cap="flat" cmpd="sng" algn="ctr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/>
              <a:cs typeface="+mn-cs"/>
            </a:endParaRPr>
          </a:p>
        </p:txBody>
      </p:sp>
      <p:sp>
        <p:nvSpPr>
          <p:cNvPr id="66" name="円/楕円 6">
            <a:extLst>
              <a:ext uri="{FF2B5EF4-FFF2-40B4-BE49-F238E27FC236}">
                <a16:creationId xmlns="" xmlns:a16="http://schemas.microsoft.com/office/drawing/2014/main" id="{BBAE542D-33FA-9F97-7E10-E23F12FDD389}"/>
              </a:ext>
            </a:extLst>
          </p:cNvPr>
          <p:cNvSpPr/>
          <p:nvPr/>
        </p:nvSpPr>
        <p:spPr>
          <a:xfrm rot="3580179">
            <a:off x="303457" y="4418853"/>
            <a:ext cx="118317" cy="239412"/>
          </a:xfrm>
          <a:prstGeom prst="ellipse">
            <a:avLst/>
          </a:prstGeom>
          <a:noFill/>
          <a:ln w="19050" cap="flat" cmpd="sng" algn="ctr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/>
              <a:cs typeface="+mn-cs"/>
            </a:endParaRPr>
          </a:p>
        </p:txBody>
      </p:sp>
      <p:sp>
        <p:nvSpPr>
          <p:cNvPr id="67" name="円/楕円 7">
            <a:extLst>
              <a:ext uri="{FF2B5EF4-FFF2-40B4-BE49-F238E27FC236}">
                <a16:creationId xmlns="" xmlns:a16="http://schemas.microsoft.com/office/drawing/2014/main" id="{EA682DC5-0663-93D7-6CEE-E7C92E5F873D}"/>
              </a:ext>
            </a:extLst>
          </p:cNvPr>
          <p:cNvSpPr/>
          <p:nvPr/>
        </p:nvSpPr>
        <p:spPr>
          <a:xfrm rot="6934674">
            <a:off x="695550" y="4418016"/>
            <a:ext cx="118317" cy="239412"/>
          </a:xfrm>
          <a:prstGeom prst="ellipse">
            <a:avLst/>
          </a:prstGeom>
          <a:noFill/>
          <a:ln w="19050" cap="flat" cmpd="sng" algn="ctr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/>
              <a:cs typeface="+mn-cs"/>
            </a:endParaRPr>
          </a:p>
        </p:txBody>
      </p:sp>
      <p:sp>
        <p:nvSpPr>
          <p:cNvPr id="68" name="円/楕円 8">
            <a:extLst>
              <a:ext uri="{FF2B5EF4-FFF2-40B4-BE49-F238E27FC236}">
                <a16:creationId xmlns="" xmlns:a16="http://schemas.microsoft.com/office/drawing/2014/main" id="{62FF3011-2C6C-B8BC-CE3D-1344A60BBFD1}"/>
              </a:ext>
            </a:extLst>
          </p:cNvPr>
          <p:cNvSpPr/>
          <p:nvPr/>
        </p:nvSpPr>
        <p:spPr>
          <a:xfrm>
            <a:off x="381789" y="4522918"/>
            <a:ext cx="337742" cy="267317"/>
          </a:xfrm>
          <a:prstGeom prst="ellips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/>
              <a:cs typeface="+mn-cs"/>
            </a:endParaRPr>
          </a:p>
        </p:txBody>
      </p:sp>
      <p:sp>
        <p:nvSpPr>
          <p:cNvPr id="69" name="円/楕円 9">
            <a:extLst>
              <a:ext uri="{FF2B5EF4-FFF2-40B4-BE49-F238E27FC236}">
                <a16:creationId xmlns="" xmlns:a16="http://schemas.microsoft.com/office/drawing/2014/main" id="{7F1CB6F7-4D0F-0F13-1C35-76494BE86438}"/>
              </a:ext>
            </a:extLst>
          </p:cNvPr>
          <p:cNvSpPr/>
          <p:nvPr/>
        </p:nvSpPr>
        <p:spPr>
          <a:xfrm>
            <a:off x="343312" y="4802807"/>
            <a:ext cx="432000" cy="216000"/>
          </a:xfrm>
          <a:prstGeom prst="ellipse">
            <a:avLst/>
          </a:pr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/>
              <a:cs typeface="+mn-cs"/>
            </a:endParaRPr>
          </a:p>
        </p:txBody>
      </p:sp>
      <p:sp>
        <p:nvSpPr>
          <p:cNvPr id="70" name="円/楕円 10">
            <a:extLst>
              <a:ext uri="{FF2B5EF4-FFF2-40B4-BE49-F238E27FC236}">
                <a16:creationId xmlns="" xmlns:a16="http://schemas.microsoft.com/office/drawing/2014/main" id="{81566C22-504F-8CC8-7DBD-9AEA582C27FD}"/>
              </a:ext>
            </a:extLst>
          </p:cNvPr>
          <p:cNvSpPr/>
          <p:nvPr/>
        </p:nvSpPr>
        <p:spPr>
          <a:xfrm>
            <a:off x="408768" y="4996238"/>
            <a:ext cx="285113" cy="191717"/>
          </a:xfrm>
          <a:prstGeom prst="ellipse">
            <a:avLst/>
          </a:prstGeom>
          <a:noFill/>
          <a:ln w="19050" cap="flat" cmpd="sng" algn="ctr">
            <a:solidFill>
              <a:srgbClr val="A5002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/>
              <a:cs typeface="+mn-cs"/>
            </a:endParaRPr>
          </a:p>
        </p:txBody>
      </p:sp>
      <p:sp>
        <p:nvSpPr>
          <p:cNvPr id="71" name="円/楕円 11">
            <a:extLst>
              <a:ext uri="{FF2B5EF4-FFF2-40B4-BE49-F238E27FC236}">
                <a16:creationId xmlns="" xmlns:a16="http://schemas.microsoft.com/office/drawing/2014/main" id="{09C71807-4CA9-2431-73ED-462347BAB349}"/>
              </a:ext>
            </a:extLst>
          </p:cNvPr>
          <p:cNvSpPr/>
          <p:nvPr/>
        </p:nvSpPr>
        <p:spPr>
          <a:xfrm>
            <a:off x="277863" y="5179411"/>
            <a:ext cx="571475" cy="576000"/>
          </a:xfrm>
          <a:prstGeom prst="ellipse">
            <a:avLst/>
          </a:prstGeom>
          <a:noFill/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HG丸ｺﾞｼｯｸM-PRO"/>
              <a:cs typeface="+mn-cs"/>
            </a:endParaRPr>
          </a:p>
        </p:txBody>
      </p:sp>
      <p:sp>
        <p:nvSpPr>
          <p:cNvPr id="72" name="円/楕円 14">
            <a:extLst>
              <a:ext uri="{FF2B5EF4-FFF2-40B4-BE49-F238E27FC236}">
                <a16:creationId xmlns="" xmlns:a16="http://schemas.microsoft.com/office/drawing/2014/main" id="{D3B8340B-C342-AEDA-ED85-64C2CC439257}"/>
              </a:ext>
            </a:extLst>
          </p:cNvPr>
          <p:cNvSpPr/>
          <p:nvPr/>
        </p:nvSpPr>
        <p:spPr>
          <a:xfrm>
            <a:off x="399194" y="5753549"/>
            <a:ext cx="312711" cy="734796"/>
          </a:xfrm>
          <a:prstGeom prst="ellipse">
            <a:avLst/>
          </a:prstGeom>
          <a:noFill/>
          <a:ln w="19050" cap="flat" cmpd="sng" algn="ctr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libri"/>
              <a:ea typeface="HG丸ｺﾞｼｯｸM-PRO"/>
              <a:cs typeface="+mn-cs"/>
            </a:endParaRPr>
          </a:p>
        </p:txBody>
      </p:sp>
      <p:graphicFrame>
        <p:nvGraphicFramePr>
          <p:cNvPr id="73" name="表 72">
            <a:extLst>
              <a:ext uri="{FF2B5EF4-FFF2-40B4-BE49-F238E27FC236}">
                <a16:creationId xmlns="" xmlns:a16="http://schemas.microsoft.com/office/drawing/2014/main" id="{6303FED7-6C0C-BBEC-29DD-2DE25DA5AF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241659"/>
              </p:ext>
            </p:extLst>
          </p:nvPr>
        </p:nvGraphicFramePr>
        <p:xfrm>
          <a:off x="1100112" y="3963013"/>
          <a:ext cx="6309788" cy="26593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288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098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711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50268"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050" b="0" dirty="0"/>
                        <a:t>コース名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050" b="0" dirty="0"/>
                        <a:t>講義内容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b="1" kern="1200">
                          <a:solidFill>
                            <a:schemeClr val="lt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050" b="0" dirty="0"/>
                        <a:t>期待できる効果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4362"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b="1" noProof="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①</a:t>
                      </a:r>
                      <a:r>
                        <a:rPr lang="ja-JP" altLang="en-US" sz="1000" b="0" noProof="0" dirty="0"/>
                        <a:t>サービカル調整法</a:t>
                      </a:r>
                      <a:endParaRPr lang="ja-JP" altLang="en-US" sz="1000" b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/>
                        <a:t>後頭下筋群～胸鎖乳突筋、僧帽筋</a:t>
                      </a:r>
                      <a:endParaRPr lang="en-US" altLang="ja-JP" sz="1000" b="0" noProof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/>
                        <a:t>スクレイプ、</a:t>
                      </a:r>
                      <a:r>
                        <a:rPr lang="ja-JP" altLang="en-US" sz="1000" b="0" noProof="0" dirty="0"/>
                        <a:t>ブレイク</a:t>
                      </a:r>
                      <a:endParaRPr lang="ja-JP" altLang="en-US" sz="1000" b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r>
                        <a:rPr kumimoji="1" lang="ja-JP" altLang="en-US" sz="1000" b="0" dirty="0"/>
                        <a:t>スマホ首・ひどい肩こり・目の疲れ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4698"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b="1" noProof="0" dirty="0">
                          <a:solidFill>
                            <a:schemeClr val="accent1"/>
                          </a:solidFill>
                        </a:rPr>
                        <a:t>②</a:t>
                      </a:r>
                      <a:r>
                        <a:rPr lang="ja-JP" altLang="en-US" sz="1000" b="0" noProof="0" dirty="0"/>
                        <a:t>肩甲骨・</a:t>
                      </a:r>
                      <a:endParaRPr lang="en-US" altLang="ja-JP" sz="1000" b="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/>
                        <a:t>　　ソラシック調整法</a:t>
                      </a:r>
                      <a:endParaRPr lang="ja-JP" altLang="en-US" sz="1000" b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/>
                        <a:t>肩甲挙筋、菱形筋、小円筋</a:t>
                      </a:r>
                      <a:endParaRPr lang="en-US" altLang="ja-JP" sz="1000" b="0" noProof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/>
                        <a:t>スクレイプ、ブレイク</a:t>
                      </a:r>
                      <a:endParaRPr lang="ja-JP" altLang="en-US" sz="1000" b="0" noProof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r>
                        <a:rPr kumimoji="1" lang="ja-JP" altLang="en-US" sz="1000" b="0" dirty="0"/>
                        <a:t>肩甲骨～背中のこり・巻き肩・猫背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4362"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kern="1200" noProof="0" dirty="0">
                          <a:solidFill>
                            <a:schemeClr val="accent3"/>
                          </a:solidFill>
                          <a:latin typeface="Calibri"/>
                          <a:ea typeface="HG丸ｺﾞｼｯｸM-PRO"/>
                          <a:cs typeface="+mn-cs"/>
                        </a:rPr>
                        <a:t>③</a:t>
                      </a:r>
                      <a:r>
                        <a:rPr lang="ja-JP" altLang="en-US" sz="1000" b="0" noProof="0" dirty="0"/>
                        <a:t>ランバー調整法</a:t>
                      </a:r>
                      <a:endParaRPr lang="ja-JP" altLang="en-US" sz="1000" b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/>
                        <a:t>脊柱起立筋、腰方形筋スクレイプ</a:t>
                      </a:r>
                      <a:endParaRPr lang="en-US" altLang="ja-JP" sz="1000" b="0" noProof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/>
                        <a:t>腰部多裂筋</a:t>
                      </a:r>
                      <a:r>
                        <a:rPr lang="ja-JP" altLang="en-US" sz="1000" b="0" noProof="0" dirty="0"/>
                        <a:t>ブレイク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r>
                        <a:rPr kumimoji="1" lang="ja-JP" altLang="en-US" sz="1000" b="0" dirty="0"/>
                        <a:t>腰痛・脇腹～背中のはり・ウエストシェイプ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4362"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r>
                        <a:rPr kumimoji="1" lang="ja-JP" altLang="en-US" sz="1200" b="1" kern="1200" noProof="0" dirty="0">
                          <a:solidFill>
                            <a:srgbClr val="800000"/>
                          </a:solidFill>
                          <a:latin typeface="Calibri"/>
                          <a:ea typeface="HG丸ｺﾞｼｯｸM-PRO"/>
                          <a:cs typeface="+mn-cs"/>
                        </a:rPr>
                        <a:t>④</a:t>
                      </a:r>
                      <a:r>
                        <a:rPr lang="ja-JP" altLang="en-US" sz="1000" b="0" noProof="0" dirty="0"/>
                        <a:t>仙骨・仙腸関節矯正術</a:t>
                      </a:r>
                      <a:endParaRPr lang="ja-JP" altLang="en-US" sz="1000" b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/>
                        <a:t>仙骨・</a:t>
                      </a:r>
                      <a:r>
                        <a:rPr lang="ja-JP" altLang="en-US" sz="1000" b="0" noProof="0" dirty="0" smtClean="0"/>
                        <a:t>下部多裂筋スクレイプ</a:t>
                      </a:r>
                      <a:endParaRPr lang="en-US" altLang="ja-JP" sz="1000" b="0" noProof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/>
                        <a:t>仙</a:t>
                      </a:r>
                      <a:r>
                        <a:rPr lang="ja-JP" altLang="en-US" sz="1000" b="0" noProof="0" dirty="0"/>
                        <a:t>腸関節ブレイク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r>
                        <a:rPr kumimoji="1" lang="ja-JP" altLang="en-US" sz="1000" b="0" dirty="0"/>
                        <a:t>もんでもダメな腰痛・ゆがみ改善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4362"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r>
                        <a:rPr kumimoji="1" lang="ja-JP" altLang="en-US" sz="1200" b="1" kern="1200" noProof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HG丸ｺﾞｼｯｸM-PRO"/>
                          <a:cs typeface="+mn-cs"/>
                        </a:rPr>
                        <a:t>⑤</a:t>
                      </a:r>
                      <a:r>
                        <a:rPr lang="ja-JP" altLang="en-US" sz="1000" b="0" noProof="0" dirty="0"/>
                        <a:t>広筋ヒップ療法</a:t>
                      </a:r>
                      <a:endParaRPr lang="ja-JP" altLang="en-US" sz="1000" b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/>
                        <a:t>大腿四頭筋・大殿筋</a:t>
                      </a:r>
                      <a:r>
                        <a:rPr lang="ja-JP" altLang="en-US" sz="1000" b="0" noProof="0" dirty="0" smtClean="0"/>
                        <a:t>スクレイプ</a:t>
                      </a:r>
                      <a:endParaRPr lang="en-US" altLang="ja-JP" sz="1000" b="0" noProof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/>
                        <a:t>梨状筋リリーブ</a:t>
                      </a:r>
                      <a:endParaRPr lang="ja-JP" altLang="en-US" sz="1000" b="0" noProof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r>
                        <a:rPr kumimoji="1" lang="ja-JP" altLang="en-US" sz="1000" b="0" dirty="0"/>
                        <a:t>太もものだるさ・お尻のコリ</a:t>
                      </a:r>
                      <a:r>
                        <a:rPr kumimoji="1" lang="ja-JP" altLang="en-US" sz="1000" b="0" dirty="0" smtClean="0"/>
                        <a:t>・</a:t>
                      </a:r>
                      <a:endParaRPr kumimoji="1" lang="en-US" altLang="ja-JP" sz="1000" b="0" dirty="0" smtClean="0"/>
                    </a:p>
                    <a:p>
                      <a:r>
                        <a:rPr kumimoji="1" lang="ja-JP" altLang="en-US" sz="1000" b="0" dirty="0" smtClean="0"/>
                        <a:t>ヒップアップ</a:t>
                      </a:r>
                      <a:r>
                        <a:rPr kumimoji="1" lang="ja-JP" altLang="en-US" sz="1000" b="0" dirty="0"/>
                        <a:t>・セルライト対策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4362"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r>
                        <a:rPr lang="ja-JP" altLang="en-US" sz="1200" b="1" noProof="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⑥</a:t>
                      </a:r>
                      <a:r>
                        <a:rPr lang="ja-JP" altLang="en-US" sz="1000" b="0" noProof="0" dirty="0"/>
                        <a:t>下肢か</a:t>
                      </a:r>
                      <a:r>
                        <a:rPr lang="ja-JP" altLang="en-US" sz="1000" b="0" noProof="0" dirty="0" err="1"/>
                        <a:t>っさ</a:t>
                      </a:r>
                      <a:r>
                        <a:rPr lang="ja-JP" altLang="en-US" sz="1000" b="0" noProof="0" dirty="0"/>
                        <a:t>療法</a:t>
                      </a:r>
                      <a:endParaRPr lang="ja-JP" altLang="en-US" sz="1000" b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/>
                        <a:t>膝関節～前脛骨筋・腓腹筋・踵骨腱</a:t>
                      </a:r>
                      <a:r>
                        <a:rPr lang="ja-JP" altLang="en-US" sz="1000" b="0" noProof="0" dirty="0" smtClean="0"/>
                        <a:t>スクレイプ、</a:t>
                      </a:r>
                      <a:r>
                        <a:rPr lang="ja-JP" altLang="en-US" sz="1000" b="0" noProof="0" dirty="0"/>
                        <a:t>ブレイク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1pPr>
                      <a:lvl2pPr marL="377967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2pPr>
                      <a:lvl3pPr marL="755934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3pPr>
                      <a:lvl4pPr marL="1133902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4pPr>
                      <a:lvl5pPr marL="1511869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5pPr>
                      <a:lvl6pPr marL="1889836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6pPr>
                      <a:lvl7pPr marL="2267803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7pPr>
                      <a:lvl8pPr marL="2645771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8pPr>
                      <a:lvl9pPr marL="3023738" algn="l" defTabSz="755934" rtl="0" eaLnBrk="1" latinLnBrk="0" hangingPunct="1">
                        <a:defRPr kumimoji="1" sz="1488" kern="1200">
                          <a:solidFill>
                            <a:schemeClr val="dk1"/>
                          </a:solidFill>
                          <a:latin typeface="Calibri"/>
                          <a:ea typeface="HG丸ｺﾞｼｯｸM-PRO"/>
                        </a:defRPr>
                      </a:lvl9pPr>
                    </a:lstStyle>
                    <a:p>
                      <a:r>
                        <a:rPr kumimoji="1" lang="ja-JP" altLang="en-US" sz="1000" b="0" dirty="0"/>
                        <a:t>膝～脛の痛み・脚のむくみ・足先</a:t>
                      </a:r>
                      <a:r>
                        <a:rPr kumimoji="1" lang="ja-JP" altLang="en-US" sz="1000" b="0" dirty="0" smtClean="0"/>
                        <a:t>の</a:t>
                      </a:r>
                      <a:endParaRPr kumimoji="1" lang="en-US" altLang="ja-JP" sz="1000" b="0" dirty="0" smtClean="0"/>
                    </a:p>
                    <a:p>
                      <a:r>
                        <a:rPr kumimoji="1" lang="ja-JP" altLang="en-US" sz="1000" b="0" dirty="0" smtClean="0"/>
                        <a:t>冷え</a:t>
                      </a:r>
                      <a:r>
                        <a:rPr kumimoji="1" lang="ja-JP" altLang="en-US" sz="1000" b="0" dirty="0"/>
                        <a:t>・Ｏ脚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4" name="表 73">
            <a:extLst>
              <a:ext uri="{FF2B5EF4-FFF2-40B4-BE49-F238E27FC236}">
                <a16:creationId xmlns="" xmlns:a16="http://schemas.microsoft.com/office/drawing/2014/main" id="{0D5CE8CA-A7E0-B8E0-E0F3-C0293124DC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256877"/>
              </p:ext>
            </p:extLst>
          </p:nvPr>
        </p:nvGraphicFramePr>
        <p:xfrm>
          <a:off x="1099661" y="6979726"/>
          <a:ext cx="6304933" cy="26586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3401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717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9919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6398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コース名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講義内容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期待できる効果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91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kern="1200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  <a:ea typeface="HG丸ｺﾞｼｯｸM-PRO"/>
                          <a:cs typeface="+mn-cs"/>
                        </a:rPr>
                        <a:t>⑦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頭部ファシア調整法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帽状腱膜</a:t>
                      </a: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スクレイプ、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前頭</a:t>
                      </a: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・側頭・</a:t>
                      </a:r>
                      <a:endParaRPr lang="en-US" altLang="ja-JP" sz="1000" b="0" noProof="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後頭部筋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ブレイク～耳かっさ</a:t>
                      </a:r>
                      <a:endParaRPr lang="ja-JP" altLang="en-US" sz="1000" b="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頭皮のこり・頭のむくみ・睡眠負債・頭痛・目の疲れ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91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kern="1200" noProof="0" dirty="0">
                          <a:solidFill>
                            <a:schemeClr val="accent1"/>
                          </a:solidFill>
                          <a:latin typeface="Calibri"/>
                          <a:ea typeface="HG丸ｺﾞｼｯｸM-PRO"/>
                          <a:cs typeface="+mn-cs"/>
                        </a:rPr>
                        <a:t>⑧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小顔かっさ矯正術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頬骨～頬筋・咬筋・口輪筋</a:t>
                      </a: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スクレイプ、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表情筋リリース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小顔・シワ・たるみ・むくみ改善・</a:t>
                      </a:r>
                      <a:endParaRPr kumimoji="1" lang="en-US" altLang="ja-JP" sz="1000" b="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r>
                        <a:rPr kumimoji="1" lang="ja-JP" altLang="en-US" sz="10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リフトアップ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91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1" kern="1200" noProof="0" dirty="0">
                          <a:solidFill>
                            <a:srgbClr val="7030A0"/>
                          </a:solidFill>
                          <a:latin typeface="Calibri"/>
                          <a:ea typeface="HG丸ｺﾞｼｯｸM-PRO"/>
                          <a:cs typeface="+mn-cs"/>
                        </a:rPr>
                        <a:t>⑨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胸部ファシア調整法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大胸筋・小胸筋スクレイプ、鎖骨矯正、</a:t>
                      </a:r>
                      <a:endParaRPr lang="en-US" altLang="ja-JP" sz="1000" b="0" noProof="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鎖骨下～腋窩リンパ</a:t>
                      </a:r>
                      <a:endParaRPr lang="ja-JP" altLang="en-US" sz="1000" b="0" noProof="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全身リンパ解放・呼吸安定・猫背・</a:t>
                      </a:r>
                      <a:endParaRPr kumimoji="1" lang="en-US" altLang="ja-JP" sz="1000" b="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r>
                        <a:rPr kumimoji="1" lang="ja-JP" altLang="en-US" sz="10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巻き肩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9111">
                <a:tc>
                  <a:txBody>
                    <a:bodyPr/>
                    <a:lstStyle/>
                    <a:p>
                      <a:r>
                        <a:rPr kumimoji="1" lang="ja-JP" altLang="en-US" sz="1200" b="1" kern="1200" noProof="0" dirty="0">
                          <a:solidFill>
                            <a:srgbClr val="A50021"/>
                          </a:solidFill>
                          <a:latin typeface="Calibri"/>
                          <a:ea typeface="HG丸ｺﾞｼｯｸM-PRO"/>
                          <a:cs typeface="+mn-cs"/>
                        </a:rPr>
                        <a:t>⑩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ハンド・アーム調整法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三角筋・上腕筋・長掌筋・手掌腱</a:t>
                      </a: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膜</a:t>
                      </a:r>
                      <a:endParaRPr lang="en-US" altLang="ja-JP" sz="1000" b="0" noProof="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スクレイプ、ブレイク</a:t>
                      </a:r>
                      <a:endParaRPr lang="ja-JP" altLang="en-US" sz="1000" b="0" noProof="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四十肩・五十肩・スマホ指</a:t>
                      </a:r>
                      <a:r>
                        <a:rPr kumimoji="1" lang="ja-JP" altLang="en-US" sz="1000" b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・</a:t>
                      </a:r>
                      <a:endParaRPr kumimoji="1" lang="en-US" altLang="ja-JP" sz="1000" b="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r>
                        <a:rPr kumimoji="1" lang="ja-JP" altLang="en-US" sz="1000" b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パソコン</a:t>
                      </a:r>
                      <a:r>
                        <a:rPr kumimoji="1" lang="ja-JP" altLang="en-US" sz="10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腕・手の疲れ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9111">
                <a:tc>
                  <a:txBody>
                    <a:bodyPr/>
                    <a:lstStyle/>
                    <a:p>
                      <a:r>
                        <a:rPr kumimoji="1" lang="ja-JP" altLang="en-US" sz="1200" b="1" kern="1200" noProof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HG丸ｺﾞｼｯｸM-PRO"/>
                          <a:cs typeface="+mn-cs"/>
                        </a:rPr>
                        <a:t>⑪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腸活・腹部調整法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腹</a:t>
                      </a: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直筋・腹横筋・横隔膜スクレイプ、</a:t>
                      </a:r>
                      <a:endParaRPr lang="en-US" altLang="ja-JP" sz="1000" b="0" noProof="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大腸・小腸の働き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を整える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便秘、冷え、女性特有の悩み、</a:t>
                      </a:r>
                      <a:endParaRPr kumimoji="1" lang="en-US" altLang="ja-JP" sz="1000" b="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r>
                        <a:rPr kumimoji="1" lang="ja-JP" altLang="en-US" sz="10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代謝アップ、免疫強化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9111">
                <a:tc>
                  <a:txBody>
                    <a:bodyPr/>
                    <a:lstStyle/>
                    <a:p>
                      <a:r>
                        <a:rPr kumimoji="1" lang="ja-JP" altLang="en-US" sz="1200" b="1" kern="1200" noProof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/>
                          <a:ea typeface="HG丸ｺﾞｼｯｸM-PRO"/>
                          <a:cs typeface="+mn-cs"/>
                        </a:rPr>
                        <a:t>⑫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アンクル距骨矯正術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足首スクレイプ、ブレイク、距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骨</a:t>
                      </a: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の</a:t>
                      </a:r>
                      <a:endParaRPr lang="en-US" altLang="ja-JP" sz="1000" b="0" noProof="0" dirty="0" smtClean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歪み</a:t>
                      </a:r>
                      <a:r>
                        <a:rPr lang="ja-JP" altLang="en-US" sz="1000" b="0" noProof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を調整し、体圧バランスを</a:t>
                      </a:r>
                      <a:r>
                        <a:rPr lang="ja-JP" altLang="en-US" sz="1000" b="0" noProof="0" dirty="0" smtClean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整える</a:t>
                      </a:r>
                      <a:endParaRPr lang="ja-JP" altLang="en-US" sz="1000" b="0" noProof="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体圧バランスを整える・転倒予防・</a:t>
                      </a:r>
                      <a:endParaRPr kumimoji="1" lang="en-US" altLang="ja-JP" sz="1000" b="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r>
                        <a:rPr kumimoji="1" lang="ja-JP" altLang="en-US" sz="10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足首の柔軟性・足先の冷え・だるさ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5" name="円/楕円 5">
            <a:extLst>
              <a:ext uri="{FF2B5EF4-FFF2-40B4-BE49-F238E27FC236}">
                <a16:creationId xmlns="" xmlns:a16="http://schemas.microsoft.com/office/drawing/2014/main" id="{2C792A0A-1FE4-7A5B-94CB-F900C15BD960}"/>
              </a:ext>
            </a:extLst>
          </p:cNvPr>
          <p:cNvSpPr/>
          <p:nvPr/>
        </p:nvSpPr>
        <p:spPr>
          <a:xfrm rot="5400000">
            <a:off x="505397" y="6963431"/>
            <a:ext cx="111844" cy="332597"/>
          </a:xfrm>
          <a:prstGeom prst="ellipse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sz="1800" b="0" dirty="0">
              <a:solidFill>
                <a:prstClr val="white"/>
              </a:solidFill>
            </a:endParaRPr>
          </a:p>
        </p:txBody>
      </p:sp>
      <p:sp>
        <p:nvSpPr>
          <p:cNvPr id="76" name="円/楕円 9">
            <a:extLst>
              <a:ext uri="{FF2B5EF4-FFF2-40B4-BE49-F238E27FC236}">
                <a16:creationId xmlns="" xmlns:a16="http://schemas.microsoft.com/office/drawing/2014/main" id="{C29F0FE9-56FF-AF9B-E77D-099B2A04C681}"/>
              </a:ext>
            </a:extLst>
          </p:cNvPr>
          <p:cNvSpPr/>
          <p:nvPr/>
        </p:nvSpPr>
        <p:spPr>
          <a:xfrm>
            <a:off x="333265" y="7477284"/>
            <a:ext cx="501075" cy="217839"/>
          </a:xfrm>
          <a:prstGeom prst="ellipse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sz="1800" b="0" dirty="0">
              <a:solidFill>
                <a:prstClr val="white"/>
              </a:solidFill>
            </a:endParaRPr>
          </a:p>
        </p:txBody>
      </p:sp>
      <p:sp>
        <p:nvSpPr>
          <p:cNvPr id="77" name="円/楕円 10">
            <a:extLst>
              <a:ext uri="{FF2B5EF4-FFF2-40B4-BE49-F238E27FC236}">
                <a16:creationId xmlns="" xmlns:a16="http://schemas.microsoft.com/office/drawing/2014/main" id="{21043FFB-7C3A-6A1E-29C7-165A068C8E55}"/>
              </a:ext>
            </a:extLst>
          </p:cNvPr>
          <p:cNvSpPr/>
          <p:nvPr/>
        </p:nvSpPr>
        <p:spPr>
          <a:xfrm>
            <a:off x="402754" y="7175175"/>
            <a:ext cx="324000" cy="234247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sz="1800" b="0" dirty="0">
              <a:solidFill>
                <a:prstClr val="white"/>
              </a:solidFill>
            </a:endParaRPr>
          </a:p>
        </p:txBody>
      </p:sp>
      <p:sp>
        <p:nvSpPr>
          <p:cNvPr id="78" name="円/楕円 13">
            <a:extLst>
              <a:ext uri="{FF2B5EF4-FFF2-40B4-BE49-F238E27FC236}">
                <a16:creationId xmlns="" xmlns:a16="http://schemas.microsoft.com/office/drawing/2014/main" id="{75AD7790-9983-2174-79E7-F1EA4EA27688}"/>
              </a:ext>
            </a:extLst>
          </p:cNvPr>
          <p:cNvSpPr/>
          <p:nvPr/>
        </p:nvSpPr>
        <p:spPr>
          <a:xfrm flipH="1">
            <a:off x="376983" y="7864113"/>
            <a:ext cx="383928" cy="339764"/>
          </a:xfrm>
          <a:prstGeom prst="ellipse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sz="1800" b="0" dirty="0">
              <a:solidFill>
                <a:prstClr val="white"/>
              </a:solidFill>
            </a:endParaRPr>
          </a:p>
        </p:txBody>
      </p:sp>
      <p:sp>
        <p:nvSpPr>
          <p:cNvPr id="79" name="円/楕円 14">
            <a:extLst>
              <a:ext uri="{FF2B5EF4-FFF2-40B4-BE49-F238E27FC236}">
                <a16:creationId xmlns="" xmlns:a16="http://schemas.microsoft.com/office/drawing/2014/main" id="{6394DA43-5BC2-0778-8FBE-E71787CAF720}"/>
              </a:ext>
            </a:extLst>
          </p:cNvPr>
          <p:cNvSpPr/>
          <p:nvPr/>
        </p:nvSpPr>
        <p:spPr>
          <a:xfrm>
            <a:off x="423764" y="9216405"/>
            <a:ext cx="174470" cy="280245"/>
          </a:xfrm>
          <a:prstGeom prst="ellipse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sz="1800" b="0" dirty="0">
              <a:solidFill>
                <a:prstClr val="white"/>
              </a:solidFill>
            </a:endParaRPr>
          </a:p>
        </p:txBody>
      </p:sp>
      <p:sp>
        <p:nvSpPr>
          <p:cNvPr id="80" name="円/楕円 14">
            <a:extLst>
              <a:ext uri="{FF2B5EF4-FFF2-40B4-BE49-F238E27FC236}">
                <a16:creationId xmlns="" xmlns:a16="http://schemas.microsoft.com/office/drawing/2014/main" id="{577D1B28-8DC2-7181-D3EE-8CC45EA4FB69}"/>
              </a:ext>
            </a:extLst>
          </p:cNvPr>
          <p:cNvSpPr/>
          <p:nvPr/>
        </p:nvSpPr>
        <p:spPr>
          <a:xfrm>
            <a:off x="546383" y="9221108"/>
            <a:ext cx="180789" cy="281664"/>
          </a:xfrm>
          <a:prstGeom prst="ellipse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sz="1800" b="0" dirty="0">
              <a:solidFill>
                <a:prstClr val="white"/>
              </a:solidFill>
            </a:endParaRPr>
          </a:p>
        </p:txBody>
      </p:sp>
      <p:sp>
        <p:nvSpPr>
          <p:cNvPr id="81" name="円/楕円 8">
            <a:extLst>
              <a:ext uri="{FF2B5EF4-FFF2-40B4-BE49-F238E27FC236}">
                <a16:creationId xmlns="" xmlns:a16="http://schemas.microsoft.com/office/drawing/2014/main" id="{17CCEDE2-31A7-F6B9-00E3-FCED02545BDC}"/>
              </a:ext>
            </a:extLst>
          </p:cNvPr>
          <p:cNvSpPr/>
          <p:nvPr/>
        </p:nvSpPr>
        <p:spPr>
          <a:xfrm rot="21226395">
            <a:off x="734060" y="7486963"/>
            <a:ext cx="144000" cy="967810"/>
          </a:xfrm>
          <a:prstGeom prst="ellipse">
            <a:avLst/>
          </a:prstGeom>
          <a:noFill/>
          <a:ln w="19050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sz="1800" b="0" dirty="0">
              <a:solidFill>
                <a:prstClr val="white"/>
              </a:solidFill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="" xmlns:a16="http://schemas.microsoft.com/office/drawing/2014/main" id="{615DFAF5-81CD-6DA7-1E2D-6B82C7896A8C}"/>
              </a:ext>
            </a:extLst>
          </p:cNvPr>
          <p:cNvSpPr txBox="1"/>
          <p:nvPr/>
        </p:nvSpPr>
        <p:spPr>
          <a:xfrm>
            <a:off x="118541" y="3622494"/>
            <a:ext cx="1965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00206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基本コース（背面）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="" xmlns:a16="http://schemas.microsoft.com/office/drawing/2014/main" id="{EDFD7316-6319-D6B1-3CA0-7527DA0D19D8}"/>
              </a:ext>
            </a:extLst>
          </p:cNvPr>
          <p:cNvSpPr txBox="1"/>
          <p:nvPr/>
        </p:nvSpPr>
        <p:spPr>
          <a:xfrm>
            <a:off x="112604" y="6658331"/>
            <a:ext cx="1965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solidFill>
                  <a:srgbClr val="00206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特別</a:t>
            </a:r>
            <a:r>
              <a:rPr kumimoji="1" lang="ja-JP" altLang="en-US" sz="1400" b="1" dirty="0">
                <a:solidFill>
                  <a:srgbClr val="00206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コース（前面）</a:t>
            </a:r>
          </a:p>
        </p:txBody>
      </p:sp>
      <p:sp>
        <p:nvSpPr>
          <p:cNvPr id="84" name="正方形/長方形 83">
            <a:extLst>
              <a:ext uri="{FF2B5EF4-FFF2-40B4-BE49-F238E27FC236}">
                <a16:creationId xmlns="" xmlns:a16="http://schemas.microsoft.com/office/drawing/2014/main" id="{69F43796-902D-492D-ACD5-DD713CF9BF3B}"/>
              </a:ext>
            </a:extLst>
          </p:cNvPr>
          <p:cNvSpPr/>
          <p:nvPr/>
        </p:nvSpPr>
        <p:spPr>
          <a:xfrm>
            <a:off x="1092189" y="4219393"/>
            <a:ext cx="6330590" cy="1629160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5" name="テキスト ボックス 84"/>
          <p:cNvSpPr txBox="1"/>
          <p:nvPr/>
        </p:nvSpPr>
        <p:spPr>
          <a:xfrm>
            <a:off x="652586" y="4267304"/>
            <a:ext cx="235330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ja-JP" altLang="en-US" sz="1200" dirty="0">
                <a:solidFill>
                  <a:srgbClr val="0099FF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①</a:t>
            </a:r>
            <a:endParaRPr kumimoji="1" lang="ja-JP" altLang="en-US" sz="1200" dirty="0">
              <a:solidFill>
                <a:srgbClr val="0099FF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435132" y="4583650"/>
            <a:ext cx="235330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ja-JP" altLang="en-US" sz="1200" dirty="0" smtClean="0">
                <a:solidFill>
                  <a:schemeClr val="accent1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②</a:t>
            </a:r>
            <a:endParaRPr kumimoji="1" lang="ja-JP" altLang="en-US" sz="1200" dirty="0">
              <a:solidFill>
                <a:schemeClr val="accent1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435132" y="4827731"/>
            <a:ext cx="23533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ja-JP" altLang="en-US" sz="1200" dirty="0" smtClean="0">
                <a:solidFill>
                  <a:srgbClr val="6600CC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③</a:t>
            </a:r>
            <a:endParaRPr kumimoji="1" lang="ja-JP" altLang="en-US" sz="1200" dirty="0">
              <a:solidFill>
                <a:srgbClr val="6600CC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431606" y="5002408"/>
            <a:ext cx="23533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kumimoji="1" lang="ja-JP" altLang="en-US" sz="1200" dirty="0" smtClean="0">
                <a:solidFill>
                  <a:srgbClr val="80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④</a:t>
            </a:r>
            <a:endParaRPr kumimoji="1" lang="ja-JP" altLang="en-US" sz="1200" dirty="0">
              <a:solidFill>
                <a:srgbClr val="8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89" name="テキスト ボックス 88"/>
          <p:cNvSpPr txBox="1"/>
          <p:nvPr/>
        </p:nvSpPr>
        <p:spPr>
          <a:xfrm>
            <a:off x="431606" y="5331673"/>
            <a:ext cx="23533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kumimoji="1" lang="ja-JP" altLang="en-US" sz="1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⑤</a:t>
            </a:r>
            <a:endParaRPr kumimoji="1" lang="ja-JP" altLang="en-US" sz="1200" dirty="0">
              <a:solidFill>
                <a:schemeClr val="accent1">
                  <a:lumMod val="60000"/>
                  <a:lumOff val="40000"/>
                </a:schemeClr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431606" y="6036689"/>
            <a:ext cx="23533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kumimoji="1" lang="ja-JP" altLang="en-US" sz="1200" dirty="0" smtClean="0">
                <a:solidFill>
                  <a:schemeClr val="accent4">
                    <a:lumMod val="75000"/>
                  </a:schemeClr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⑥</a:t>
            </a:r>
            <a:endParaRPr kumimoji="1" lang="ja-JP" altLang="en-US" sz="1200" dirty="0">
              <a:solidFill>
                <a:schemeClr val="accent4">
                  <a:lumMod val="75000"/>
                </a:schemeClr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91" name="円/楕円 8">
            <a:extLst>
              <a:ext uri="{FF2B5EF4-FFF2-40B4-BE49-F238E27FC236}">
                <a16:creationId xmlns="" xmlns:a16="http://schemas.microsoft.com/office/drawing/2014/main" id="{800877EA-D1D1-FB1C-54CA-DDF5802F870E}"/>
              </a:ext>
            </a:extLst>
          </p:cNvPr>
          <p:cNvSpPr/>
          <p:nvPr/>
        </p:nvSpPr>
        <p:spPr>
          <a:xfrm rot="399094">
            <a:off x="247032" y="7488511"/>
            <a:ext cx="144000" cy="967810"/>
          </a:xfrm>
          <a:prstGeom prst="ellipse">
            <a:avLst/>
          </a:prstGeom>
          <a:noFill/>
          <a:ln w="19050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sz="1800" b="0" dirty="0">
              <a:solidFill>
                <a:prstClr val="white"/>
              </a:solidFill>
            </a:endParaRPr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731673" y="7028035"/>
            <a:ext cx="23533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ja-JP" altLang="en-US" sz="1200" dirty="0" smtClean="0">
                <a:solidFill>
                  <a:schemeClr val="accent6">
                    <a:lumMod val="75000"/>
                  </a:schemeClr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⑦</a:t>
            </a:r>
            <a:endParaRPr kumimoji="1" lang="ja-JP" altLang="en-US" sz="1200" dirty="0">
              <a:solidFill>
                <a:schemeClr val="accent6">
                  <a:lumMod val="75000"/>
                </a:schemeClr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93" name="テキスト ボックス 92"/>
          <p:cNvSpPr txBox="1"/>
          <p:nvPr/>
        </p:nvSpPr>
        <p:spPr>
          <a:xfrm>
            <a:off x="737280" y="7212701"/>
            <a:ext cx="23533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kumimoji="1" lang="ja-JP" altLang="en-US" sz="1200" dirty="0" smtClean="0">
                <a:solidFill>
                  <a:schemeClr val="accent1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⑧</a:t>
            </a:r>
            <a:endParaRPr kumimoji="1" lang="ja-JP" altLang="en-US" sz="1200" dirty="0">
              <a:solidFill>
                <a:schemeClr val="accent1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455715" y="7489134"/>
            <a:ext cx="23533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kumimoji="1" lang="ja-JP" altLang="en-US" sz="1200" dirty="0" smtClean="0">
                <a:solidFill>
                  <a:srgbClr val="6600CC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⑨</a:t>
            </a:r>
            <a:endParaRPr kumimoji="1" lang="ja-JP" altLang="en-US" sz="1200" dirty="0">
              <a:solidFill>
                <a:srgbClr val="6600CC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225246" y="7740457"/>
            <a:ext cx="23533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ja-JP" altLang="en-US" sz="1200" dirty="0" smtClean="0">
                <a:solidFill>
                  <a:srgbClr val="A50021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⑩</a:t>
            </a:r>
            <a:endParaRPr kumimoji="1" lang="ja-JP" altLang="en-US" sz="1200" dirty="0">
              <a:solidFill>
                <a:srgbClr val="A50021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672365" y="7740457"/>
            <a:ext cx="23533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ja-JP" altLang="en-US" sz="1200" dirty="0" smtClean="0">
                <a:solidFill>
                  <a:srgbClr val="A50021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⑩</a:t>
            </a:r>
            <a:endParaRPr kumimoji="1" lang="ja-JP" altLang="en-US" sz="1200" dirty="0">
              <a:solidFill>
                <a:srgbClr val="A50021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97" name="テキスト ボックス 96"/>
          <p:cNvSpPr txBox="1"/>
          <p:nvPr/>
        </p:nvSpPr>
        <p:spPr>
          <a:xfrm>
            <a:off x="439253" y="7934569"/>
            <a:ext cx="23533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ja-JP" altLang="en-US" sz="1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⑪</a:t>
            </a:r>
            <a:endParaRPr kumimoji="1" lang="ja-JP" altLang="en-US" sz="1200" dirty="0">
              <a:solidFill>
                <a:schemeClr val="accent1">
                  <a:lumMod val="60000"/>
                  <a:lumOff val="40000"/>
                </a:schemeClr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455715" y="8998282"/>
            <a:ext cx="23533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ja-JP" altLang="en-US" sz="1200" dirty="0" smtClean="0">
                <a:solidFill>
                  <a:schemeClr val="accent4">
                    <a:lumMod val="75000"/>
                  </a:schemeClr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⑫</a:t>
            </a:r>
            <a:endParaRPr kumimoji="1" lang="ja-JP" altLang="en-US" sz="1200" dirty="0">
              <a:solidFill>
                <a:schemeClr val="accent4">
                  <a:lumMod val="75000"/>
                </a:schemeClr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66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紫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2703</TotalTime>
  <Words>899</Words>
  <Application>Microsoft Office PowerPoint</Application>
  <PresentationFormat>ユーザー設定</PresentationFormat>
  <Paragraphs>183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4" baseType="lpstr">
      <vt:lpstr>AR丸ゴシック体E</vt:lpstr>
      <vt:lpstr>ＤＦＧ金文体W3</vt:lpstr>
      <vt:lpstr>ＤＦ細丸ゴシック体</vt:lpstr>
      <vt:lpstr>HG丸ｺﾞｼｯｸM-PRO</vt:lpstr>
      <vt:lpstr>HG創英角ｺﾞｼｯｸUB</vt:lpstr>
      <vt:lpstr>ＭＳ Ｐゴシック</vt:lpstr>
      <vt:lpstr>Noto Sans JP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Microsoft アカウント</dc:creator>
  <cp:lastModifiedBy>Microsoft アカウント</cp:lastModifiedBy>
  <cp:revision>110</cp:revision>
  <cp:lastPrinted>2022-09-13T07:33:01Z</cp:lastPrinted>
  <dcterms:created xsi:type="dcterms:W3CDTF">2022-03-03T07:35:22Z</dcterms:created>
  <dcterms:modified xsi:type="dcterms:W3CDTF">2022-09-13T09:08:01Z</dcterms:modified>
</cp:coreProperties>
</file>