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4" r:id="rId4"/>
    <p:sldId id="258" r:id="rId5"/>
    <p:sldId id="263" r:id="rId6"/>
  </p:sldIdLst>
  <p:sldSz cx="6858000" cy="9907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9"/>
    <p:restoredTop sz="94694"/>
  </p:normalViewPr>
  <p:slideViewPr>
    <p:cSldViewPr snapToGrid="0" snapToObjects="1">
      <p:cViewPr varScale="1">
        <p:scale>
          <a:sx n="106" d="100"/>
          <a:sy n="106" d="100"/>
        </p:scale>
        <p:origin x="35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基本レイアウト">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BF401605-2241-9D44-9D48-4EC230C05A23}"/>
              </a:ext>
            </a:extLst>
          </p:cNvPr>
          <p:cNvSpPr/>
          <p:nvPr userDrawn="1"/>
        </p:nvSpPr>
        <p:spPr>
          <a:xfrm>
            <a:off x="549000" y="1158783"/>
            <a:ext cx="5760000" cy="8280000"/>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sp>
        <p:nvSpPr>
          <p:cNvPr id="11" name="タイトル 10">
            <a:extLst>
              <a:ext uri="{FF2B5EF4-FFF2-40B4-BE49-F238E27FC236}">
                <a16:creationId xmlns:a16="http://schemas.microsoft.com/office/drawing/2014/main" id="{D89327BE-099A-0B4F-9648-34A51AAF1504}"/>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321423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D89327BE-099A-0B4F-9648-34A51AAF1504}"/>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9475273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775" y="223766"/>
            <a:ext cx="4320000" cy="360000"/>
          </a:xfrm>
          <a:prstGeom prst="rect">
            <a:avLst/>
          </a:prstGeom>
        </p:spPr>
        <p:txBody>
          <a:bodyPr vert="horz" lIns="36000" tIns="36000" rIns="36000" bIns="3600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85776" y="1087606"/>
            <a:ext cx="5940000" cy="360000"/>
          </a:xfrm>
          <a:prstGeom prst="rect">
            <a:avLst/>
          </a:prstGeom>
        </p:spPr>
        <p:txBody>
          <a:bodyPr vert="horz" lIns="36000" tIns="36000" rIns="36000" bIns="36000" rtlCol="0" anchor="ctr">
            <a:noAutofit/>
          </a:bodyPr>
          <a:lstStyle/>
          <a:p>
            <a:pPr lvl="0"/>
            <a:r>
              <a:rPr lang="ja-JP" altLang="en-US"/>
              <a:t>マスター テキストの書式設定</a:t>
            </a:r>
            <a:endParaRPr lang="en-US" dirty="0"/>
          </a:p>
        </p:txBody>
      </p:sp>
      <p:cxnSp>
        <p:nvCxnSpPr>
          <p:cNvPr id="4" name="直線コネクタ 3">
            <a:extLst>
              <a:ext uri="{FF2B5EF4-FFF2-40B4-BE49-F238E27FC236}">
                <a16:creationId xmlns:a16="http://schemas.microsoft.com/office/drawing/2014/main" id="{E6F6CDCA-026B-624C-8A3F-8CEFD4492FFB}"/>
              </a:ext>
            </a:extLst>
          </p:cNvPr>
          <p:cNvCxnSpPr/>
          <p:nvPr userDrawn="1"/>
        </p:nvCxnSpPr>
        <p:spPr>
          <a:xfrm>
            <a:off x="0" y="743093"/>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232524"/>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685800" rtl="0" eaLnBrk="1" latinLnBrk="0" hangingPunct="1">
        <a:lnSpc>
          <a:spcPct val="100000"/>
        </a:lnSpc>
        <a:spcBef>
          <a:spcPct val="0"/>
        </a:spcBef>
        <a:spcAft>
          <a:spcPts val="400"/>
        </a:spcAft>
        <a:buNone/>
        <a:defRPr kumimoji="1" sz="1600" b="1" kern="1200">
          <a:solidFill>
            <a:schemeClr val="tx1"/>
          </a:solidFill>
          <a:latin typeface="+mn-ea"/>
          <a:ea typeface="+mn-ea"/>
          <a:cs typeface="+mj-cs"/>
        </a:defRPr>
      </a:lvl1pPr>
    </p:titleStyle>
    <p:bodyStyle>
      <a:lvl1pPr marL="0" indent="0" algn="l" defTabSz="685800" rtl="0" eaLnBrk="1" latinLnBrk="0" hangingPunct="1">
        <a:lnSpc>
          <a:spcPct val="100000"/>
        </a:lnSpc>
        <a:spcBef>
          <a:spcPts val="0"/>
        </a:spcBef>
        <a:spcAft>
          <a:spcPts val="400"/>
        </a:spcAft>
        <a:buFont typeface="Arial" panose="020B0604020202020204" pitchFamily="34" charset="0"/>
        <a:buNone/>
        <a:defRPr kumimoji="1" sz="11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kumimoji="1"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kumimoji="1" sz="18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kumimoji="1" sz="18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kumimoji="1"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31C9499-7C15-F24A-A2EF-97AACBDAFE19}"/>
              </a:ext>
            </a:extLst>
          </p:cNvPr>
          <p:cNvSpPr>
            <a:spLocks noGrp="1"/>
          </p:cNvSpPr>
          <p:nvPr>
            <p:ph type="title"/>
          </p:nvPr>
        </p:nvSpPr>
        <p:spPr>
          <a:xfrm>
            <a:off x="485775" y="223766"/>
            <a:ext cx="4320000" cy="360000"/>
          </a:xfrm>
        </p:spPr>
        <p:txBody>
          <a:bodyPr>
            <a:normAutofit/>
          </a:bodyPr>
          <a:lstStyle/>
          <a:p>
            <a:r>
              <a:rPr lang="ja-JP" altLang="en-US"/>
              <a:t>求人コンテンツ</a:t>
            </a:r>
            <a:r>
              <a:rPr lang="en-US" altLang="ja-JP" dirty="0"/>
              <a:t>01</a:t>
            </a:r>
            <a:endParaRPr lang="ja-JP" altLang="en-US"/>
          </a:p>
        </p:txBody>
      </p:sp>
      <p:sp>
        <p:nvSpPr>
          <p:cNvPr id="7" name="正方形/長方形 6">
            <a:extLst>
              <a:ext uri="{FF2B5EF4-FFF2-40B4-BE49-F238E27FC236}">
                <a16:creationId xmlns:a16="http://schemas.microsoft.com/office/drawing/2014/main" id="{ADFD5897-20A3-6C47-A1F1-F935B780757A}"/>
              </a:ext>
            </a:extLst>
          </p:cNvPr>
          <p:cNvSpPr/>
          <p:nvPr/>
        </p:nvSpPr>
        <p:spPr>
          <a:xfrm>
            <a:off x="549000" y="1698715"/>
            <a:ext cx="5760000" cy="42346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400">
              <a:solidFill>
                <a:schemeClr val="bg1"/>
              </a:solidFill>
            </a:endParaRPr>
          </a:p>
        </p:txBody>
      </p:sp>
      <p:sp>
        <p:nvSpPr>
          <p:cNvPr id="19" name="正方形/長方形 18">
            <a:extLst>
              <a:ext uri="{FF2B5EF4-FFF2-40B4-BE49-F238E27FC236}">
                <a16:creationId xmlns:a16="http://schemas.microsoft.com/office/drawing/2014/main" id="{048DB66D-E9B9-8446-8648-476D89E39380}"/>
              </a:ext>
            </a:extLst>
          </p:cNvPr>
          <p:cNvSpPr/>
          <p:nvPr/>
        </p:nvSpPr>
        <p:spPr>
          <a:xfrm>
            <a:off x="548641" y="1154356"/>
            <a:ext cx="5760359" cy="540973"/>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sp>
        <p:nvSpPr>
          <p:cNvPr id="16" name="角丸四角形 15">
            <a:extLst>
              <a:ext uri="{FF2B5EF4-FFF2-40B4-BE49-F238E27FC236}">
                <a16:creationId xmlns:a16="http://schemas.microsoft.com/office/drawing/2014/main" id="{73201A37-B2E4-9843-A3BF-F122B730F26B}"/>
              </a:ext>
            </a:extLst>
          </p:cNvPr>
          <p:cNvSpPr/>
          <p:nvPr/>
        </p:nvSpPr>
        <p:spPr>
          <a:xfrm>
            <a:off x="4051832" y="1284402"/>
            <a:ext cx="900000" cy="2880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t>公式</a:t>
            </a:r>
            <a:r>
              <a:rPr kumimoji="1" lang="en-US" altLang="ja-JP" sz="700" b="1" dirty="0"/>
              <a:t>LINE</a:t>
            </a:r>
            <a:endParaRPr kumimoji="1" lang="ja-JP" altLang="en-US" sz="700" b="1"/>
          </a:p>
        </p:txBody>
      </p:sp>
      <p:sp>
        <p:nvSpPr>
          <p:cNvPr id="17" name="角丸四角形 16">
            <a:extLst>
              <a:ext uri="{FF2B5EF4-FFF2-40B4-BE49-F238E27FC236}">
                <a16:creationId xmlns:a16="http://schemas.microsoft.com/office/drawing/2014/main" id="{C58D6F88-55EF-6A46-BB0E-833BAC1DFD12}"/>
              </a:ext>
            </a:extLst>
          </p:cNvPr>
          <p:cNvSpPr/>
          <p:nvPr/>
        </p:nvSpPr>
        <p:spPr>
          <a:xfrm>
            <a:off x="5049000" y="1284402"/>
            <a:ext cx="900000" cy="288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t>応募する</a:t>
            </a:r>
          </a:p>
        </p:txBody>
      </p:sp>
      <p:sp>
        <p:nvSpPr>
          <p:cNvPr id="18" name="テキスト ボックス 17">
            <a:extLst>
              <a:ext uri="{FF2B5EF4-FFF2-40B4-BE49-F238E27FC236}">
                <a16:creationId xmlns:a16="http://schemas.microsoft.com/office/drawing/2014/main" id="{C4282397-6E01-6F48-AEB8-9FCAB739D39F}"/>
              </a:ext>
            </a:extLst>
          </p:cNvPr>
          <p:cNvSpPr txBox="1"/>
          <p:nvPr/>
        </p:nvSpPr>
        <p:spPr>
          <a:xfrm>
            <a:off x="2514664" y="1284402"/>
            <a:ext cx="1440000" cy="288000"/>
          </a:xfrm>
          <a:prstGeom prst="rect">
            <a:avLst/>
          </a:prstGeom>
          <a:noFill/>
        </p:spPr>
        <p:txBody>
          <a:bodyPr wrap="square" lIns="36000" tIns="36000" rIns="36000" bIns="36000" rtlCol="0" anchor="ctr" anchorCtr="0">
            <a:noAutofit/>
          </a:bodyPr>
          <a:lstStyle/>
          <a:p>
            <a:pPr algn="r">
              <a:spcAft>
                <a:spcPts val="200"/>
              </a:spcAft>
            </a:pPr>
            <a:r>
              <a:rPr kumimoji="1" lang="ja-JP" altLang="en-US" sz="600"/>
              <a:t>平日 </a:t>
            </a:r>
            <a:r>
              <a:rPr kumimoji="1" lang="en-US" altLang="ja-JP" sz="600" dirty="0"/>
              <a:t>08:00〜17:00</a:t>
            </a:r>
          </a:p>
          <a:p>
            <a:pPr algn="r">
              <a:spcAft>
                <a:spcPts val="200"/>
              </a:spcAft>
            </a:pPr>
            <a:r>
              <a:rPr kumimoji="1" lang="en-US" altLang="ja-JP" sz="700" b="1" dirty="0"/>
              <a:t>026-225-9906</a:t>
            </a:r>
            <a:endParaRPr kumimoji="1" lang="ja-JP" altLang="en-US" sz="700" b="1"/>
          </a:p>
        </p:txBody>
      </p:sp>
      <p:cxnSp>
        <p:nvCxnSpPr>
          <p:cNvPr id="50" name="直線コネクタ 49">
            <a:extLst>
              <a:ext uri="{FF2B5EF4-FFF2-40B4-BE49-F238E27FC236}">
                <a16:creationId xmlns:a16="http://schemas.microsoft.com/office/drawing/2014/main" id="{58EF0B2D-80A7-D846-AFD3-63B973B048C6}"/>
              </a:ext>
            </a:extLst>
          </p:cNvPr>
          <p:cNvCxnSpPr/>
          <p:nvPr/>
        </p:nvCxnSpPr>
        <p:spPr>
          <a:xfrm>
            <a:off x="548641" y="5980205"/>
            <a:ext cx="5760359"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BE65EAE2-E00A-058D-8D83-A8FC2D41F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752" y="3200606"/>
            <a:ext cx="3995436" cy="2966057"/>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E5BB3F97-A75F-D44E-0577-D61440D5ACE3}"/>
              </a:ext>
            </a:extLst>
          </p:cNvPr>
          <p:cNvSpPr txBox="1"/>
          <p:nvPr/>
        </p:nvSpPr>
        <p:spPr>
          <a:xfrm>
            <a:off x="823776" y="1738484"/>
            <a:ext cx="5428858" cy="646331"/>
          </a:xfrm>
          <a:prstGeom prst="rect">
            <a:avLst/>
          </a:prstGeom>
          <a:noFill/>
        </p:spPr>
        <p:txBody>
          <a:bodyPr wrap="square">
            <a:spAutoFit/>
          </a:bodyPr>
          <a:lstStyle/>
          <a:p>
            <a:r>
              <a:rPr lang="ja-JP" altLang="en-US" b="1">
                <a:solidFill>
                  <a:srgbClr val="000000"/>
                </a:solidFill>
                <a:effectLst/>
                <a:highlight>
                  <a:srgbClr val="FFFF00"/>
                </a:highlight>
                <a:latin typeface="Meiryo" panose="020B0604030504040204" pitchFamily="34" charset="-128"/>
                <a:ea typeface="Meiryo" panose="020B0604030504040204" pitchFamily="34" charset="-128"/>
              </a:rPr>
              <a:t>成長中の当社で、あなたの力を活かしませんか？</a:t>
            </a:r>
            <a:endParaRPr lang="en-US" altLang="ja-JP" b="1" dirty="0">
              <a:solidFill>
                <a:srgbClr val="000000"/>
              </a:solidFill>
              <a:effectLst/>
              <a:highlight>
                <a:srgbClr val="FFFF00"/>
              </a:highlight>
              <a:latin typeface="Meiryo" panose="020B0604030504040204" pitchFamily="34" charset="-128"/>
              <a:ea typeface="Meiryo" panose="020B0604030504040204" pitchFamily="34" charset="-128"/>
            </a:endParaRPr>
          </a:p>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希望がある生き方を応援する会社</a:t>
            </a:r>
          </a:p>
        </p:txBody>
      </p:sp>
      <p:sp>
        <p:nvSpPr>
          <p:cNvPr id="6" name="テキスト ボックス 5">
            <a:extLst>
              <a:ext uri="{FF2B5EF4-FFF2-40B4-BE49-F238E27FC236}">
                <a16:creationId xmlns:a16="http://schemas.microsoft.com/office/drawing/2014/main" id="{737032C0-BA0E-4800-3BF5-A06358435DD7}"/>
              </a:ext>
            </a:extLst>
          </p:cNvPr>
          <p:cNvSpPr txBox="1"/>
          <p:nvPr/>
        </p:nvSpPr>
        <p:spPr>
          <a:xfrm>
            <a:off x="389637" y="2297626"/>
            <a:ext cx="1349979"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メッセージ</a:t>
            </a:r>
          </a:p>
        </p:txBody>
      </p:sp>
      <p:sp>
        <p:nvSpPr>
          <p:cNvPr id="72" name="テキスト ボックス 71">
            <a:extLst>
              <a:ext uri="{FF2B5EF4-FFF2-40B4-BE49-F238E27FC236}">
                <a16:creationId xmlns:a16="http://schemas.microsoft.com/office/drawing/2014/main" id="{7AF7485F-1DC0-F9A6-89A5-813FA2EFEFB2}"/>
              </a:ext>
            </a:extLst>
          </p:cNvPr>
          <p:cNvSpPr txBox="1"/>
          <p:nvPr/>
        </p:nvSpPr>
        <p:spPr>
          <a:xfrm>
            <a:off x="823776" y="2618160"/>
            <a:ext cx="5428858" cy="646331"/>
          </a:xfrm>
          <a:prstGeom prst="rect">
            <a:avLst/>
          </a:prstGeom>
          <a:noFill/>
        </p:spPr>
        <p:txBody>
          <a:bodyPr wrap="square">
            <a:spAutoFit/>
          </a:bodyPr>
          <a:lstStyle/>
          <a:p>
            <a:r>
              <a:rPr lang="ja-JP" altLang="en-US" sz="1200" b="1">
                <a:solidFill>
                  <a:srgbClr val="000000"/>
                </a:solidFill>
                <a:effectLst/>
                <a:highlight>
                  <a:srgbClr val="FFFF00"/>
                </a:highlight>
                <a:latin typeface="Meiryo" panose="020B0604030504040204" pitchFamily="34" charset="-128"/>
                <a:ea typeface="Meiryo" panose="020B0604030504040204" pitchFamily="34" charset="-128"/>
              </a:rPr>
              <a:t>「お客さまが望むものをつくりたい」自社の大工が作るオーダーメイドの家にこだわりを持ち、お客さまの夢を形にする“寄り添う家づくり”をご提供しております。</a:t>
            </a:r>
            <a:endParaRPr lang="ja-JP" altLang="en-US" sz="1200" b="1" u="none" strike="noStrike">
              <a:solidFill>
                <a:srgbClr val="181818"/>
              </a:solidFill>
              <a:effectLst/>
              <a:highlight>
                <a:srgbClr val="FFFF00"/>
              </a:highlight>
              <a:latin typeface="Meiryo" panose="020B0604030504040204" pitchFamily="34" charset="-128"/>
              <a:ea typeface="Meiryo" panose="020B0604030504040204" pitchFamily="34" charset="-128"/>
            </a:endParaRPr>
          </a:p>
        </p:txBody>
      </p:sp>
      <p:sp>
        <p:nvSpPr>
          <p:cNvPr id="74" name="テキスト ボックス 73">
            <a:extLst>
              <a:ext uri="{FF2B5EF4-FFF2-40B4-BE49-F238E27FC236}">
                <a16:creationId xmlns:a16="http://schemas.microsoft.com/office/drawing/2014/main" id="{5F45C726-74FF-1910-851E-78F98FC1FB80}"/>
              </a:ext>
            </a:extLst>
          </p:cNvPr>
          <p:cNvSpPr txBox="1"/>
          <p:nvPr/>
        </p:nvSpPr>
        <p:spPr>
          <a:xfrm>
            <a:off x="985824" y="6865112"/>
            <a:ext cx="3591963" cy="540000"/>
          </a:xfrm>
          <a:prstGeom prst="rect">
            <a:avLst/>
          </a:prstGeom>
          <a:noFill/>
        </p:spPr>
        <p:txBody>
          <a:bodyPr wrap="square" lIns="36000" tIns="36000" rIns="36000" bIns="36000" rtlCol="0" anchor="t">
            <a:noAutofit/>
          </a:bodyPr>
          <a:lstStyle/>
          <a:p>
            <a:pPr>
              <a:lnSpc>
                <a:spcPct val="150000"/>
              </a:lnSpc>
              <a:spcAft>
                <a:spcPts val="200"/>
              </a:spcAft>
            </a:pP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「寄り添う家づくり」これが当社の合言葉です。</a:t>
            </a:r>
            <a:br>
              <a:rPr lang="ja-JP" altLang="en-US" sz="800"/>
            </a:b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あなたのため、ご家族のため、みんなのために 誠心誠意・創意工夫のご提案と対応をお約束して皆様の夢へのお手伝いをさせていただきます。</a:t>
            </a:r>
            <a:endParaRPr kumimoji="1" lang="en-US" altLang="ja-JP" sz="700" dirty="0">
              <a:latin typeface="+mn-ea"/>
            </a:endParaRPr>
          </a:p>
        </p:txBody>
      </p:sp>
      <p:sp>
        <p:nvSpPr>
          <p:cNvPr id="75" name="テキスト ボックス 74">
            <a:extLst>
              <a:ext uri="{FF2B5EF4-FFF2-40B4-BE49-F238E27FC236}">
                <a16:creationId xmlns:a16="http://schemas.microsoft.com/office/drawing/2014/main" id="{8C723EF3-C7F3-8D0E-A1E3-9313F3FDD4BF}"/>
              </a:ext>
            </a:extLst>
          </p:cNvPr>
          <p:cNvSpPr txBox="1"/>
          <p:nvPr/>
        </p:nvSpPr>
        <p:spPr>
          <a:xfrm>
            <a:off x="930314" y="6653605"/>
            <a:ext cx="3240000" cy="226591"/>
          </a:xfrm>
          <a:prstGeom prst="rect">
            <a:avLst/>
          </a:prstGeom>
          <a:noFill/>
        </p:spPr>
        <p:txBody>
          <a:bodyPr wrap="square" lIns="36000" tIns="36000" rIns="36000" bIns="36000" rtlCol="0">
            <a:spAutoFit/>
          </a:bodyPr>
          <a:lstStyle/>
          <a:p>
            <a:pPr fontAlgn="base"/>
            <a:r>
              <a:rPr lang="ja-JP" altLang="en-US" sz="10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寄り添う家づくり</a:t>
            </a:r>
          </a:p>
        </p:txBody>
      </p:sp>
      <p:sp>
        <p:nvSpPr>
          <p:cNvPr id="76" name="正方形/長方形 75">
            <a:extLst>
              <a:ext uri="{FF2B5EF4-FFF2-40B4-BE49-F238E27FC236}">
                <a16:creationId xmlns:a16="http://schemas.microsoft.com/office/drawing/2014/main" id="{0C7D3407-4133-CC4C-AB60-F8ED2E9954EF}"/>
              </a:ext>
            </a:extLst>
          </p:cNvPr>
          <p:cNvSpPr/>
          <p:nvPr/>
        </p:nvSpPr>
        <p:spPr>
          <a:xfrm>
            <a:off x="4577788" y="6645997"/>
            <a:ext cx="1440000" cy="82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kumimoji="1" lang="ja-JP" altLang="en-US" sz="700" b="1">
              <a:solidFill>
                <a:schemeClr val="bg1"/>
              </a:solidFill>
            </a:endParaRPr>
          </a:p>
        </p:txBody>
      </p:sp>
      <p:grpSp>
        <p:nvGrpSpPr>
          <p:cNvPr id="79" name="グループ化 78">
            <a:extLst>
              <a:ext uri="{FF2B5EF4-FFF2-40B4-BE49-F238E27FC236}">
                <a16:creationId xmlns:a16="http://schemas.microsoft.com/office/drawing/2014/main" id="{CDF0530A-5036-EF02-1622-9372CDF0102E}"/>
              </a:ext>
            </a:extLst>
          </p:cNvPr>
          <p:cNvGrpSpPr>
            <a:grpSpLocks noChangeAspect="1"/>
          </p:cNvGrpSpPr>
          <p:nvPr/>
        </p:nvGrpSpPr>
        <p:grpSpPr>
          <a:xfrm>
            <a:off x="5514424" y="7094174"/>
            <a:ext cx="327384" cy="216000"/>
            <a:chOff x="2059866" y="4669453"/>
            <a:chExt cx="856272" cy="564947"/>
          </a:xfrm>
          <a:solidFill>
            <a:schemeClr val="bg1"/>
          </a:solidFill>
        </p:grpSpPr>
        <p:sp>
          <p:nvSpPr>
            <p:cNvPr id="83" name="フリーフォーム 82">
              <a:extLst>
                <a:ext uri="{FF2B5EF4-FFF2-40B4-BE49-F238E27FC236}">
                  <a16:creationId xmlns:a16="http://schemas.microsoft.com/office/drawing/2014/main" id="{AB811B30-9BD2-624C-F2B8-1E3E43543223}"/>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84" name="円/楕円 83">
              <a:extLst>
                <a:ext uri="{FF2B5EF4-FFF2-40B4-BE49-F238E27FC236}">
                  <a16:creationId xmlns:a16="http://schemas.microsoft.com/office/drawing/2014/main" id="{1301913E-199C-580D-A18A-1AE758B1739A}"/>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pic>
        <p:nvPicPr>
          <p:cNvPr id="85" name="グラフィックス 84" descr="バッジ: チェックマーク 1 単色塗りつぶし">
            <a:extLst>
              <a:ext uri="{FF2B5EF4-FFF2-40B4-BE49-F238E27FC236}">
                <a16:creationId xmlns:a16="http://schemas.microsoft.com/office/drawing/2014/main" id="{E4CDA4C9-5158-9CDE-793C-3A19E55BC7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95" y="6689605"/>
            <a:ext cx="180000" cy="180000"/>
          </a:xfrm>
          <a:prstGeom prst="rect">
            <a:avLst/>
          </a:prstGeom>
        </p:spPr>
      </p:pic>
      <p:sp>
        <p:nvSpPr>
          <p:cNvPr id="87" name="テキスト ボックス 86">
            <a:extLst>
              <a:ext uri="{FF2B5EF4-FFF2-40B4-BE49-F238E27FC236}">
                <a16:creationId xmlns:a16="http://schemas.microsoft.com/office/drawing/2014/main" id="{6F3D443B-D767-6A57-D55B-1D8D3E0E5410}"/>
              </a:ext>
            </a:extLst>
          </p:cNvPr>
          <p:cNvSpPr txBox="1"/>
          <p:nvPr/>
        </p:nvSpPr>
        <p:spPr>
          <a:xfrm>
            <a:off x="884014" y="7700720"/>
            <a:ext cx="3240000" cy="226591"/>
          </a:xfrm>
          <a:prstGeom prst="rect">
            <a:avLst/>
          </a:prstGeom>
          <a:noFill/>
        </p:spPr>
        <p:txBody>
          <a:bodyPr wrap="square" lIns="36000" tIns="36000" rIns="36000" bIns="36000" rtlCol="0">
            <a:spAutoFit/>
          </a:bodyPr>
          <a:lstStyle/>
          <a:p>
            <a:pPr algn="l" fontAlgn="base"/>
            <a:r>
              <a:rPr lang="ja-JP" altLang="en-US" sz="10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自社大工が木工事を担う</a:t>
            </a:r>
          </a:p>
        </p:txBody>
      </p:sp>
      <p:sp>
        <p:nvSpPr>
          <p:cNvPr id="88" name="正方形/長方形 87">
            <a:extLst>
              <a:ext uri="{FF2B5EF4-FFF2-40B4-BE49-F238E27FC236}">
                <a16:creationId xmlns:a16="http://schemas.microsoft.com/office/drawing/2014/main" id="{59998E8D-E666-F86C-E16B-D89BB7DB1981}"/>
              </a:ext>
            </a:extLst>
          </p:cNvPr>
          <p:cNvSpPr/>
          <p:nvPr/>
        </p:nvSpPr>
        <p:spPr>
          <a:xfrm>
            <a:off x="4577788" y="7693112"/>
            <a:ext cx="1440000" cy="82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kumimoji="1" lang="ja-JP" altLang="en-US" sz="700" b="1">
              <a:solidFill>
                <a:schemeClr val="bg1"/>
              </a:solidFill>
            </a:endParaRPr>
          </a:p>
        </p:txBody>
      </p:sp>
      <p:grpSp>
        <p:nvGrpSpPr>
          <p:cNvPr id="89" name="グループ化 88">
            <a:extLst>
              <a:ext uri="{FF2B5EF4-FFF2-40B4-BE49-F238E27FC236}">
                <a16:creationId xmlns:a16="http://schemas.microsoft.com/office/drawing/2014/main" id="{2FD89C45-BC2E-FB36-5DEC-DEB344647AD5}"/>
              </a:ext>
            </a:extLst>
          </p:cNvPr>
          <p:cNvGrpSpPr>
            <a:grpSpLocks noChangeAspect="1"/>
          </p:cNvGrpSpPr>
          <p:nvPr/>
        </p:nvGrpSpPr>
        <p:grpSpPr>
          <a:xfrm>
            <a:off x="5514424" y="8141289"/>
            <a:ext cx="327384" cy="216000"/>
            <a:chOff x="2059866" y="4669453"/>
            <a:chExt cx="856272" cy="564947"/>
          </a:xfrm>
          <a:solidFill>
            <a:schemeClr val="bg1"/>
          </a:solidFill>
        </p:grpSpPr>
        <p:sp>
          <p:nvSpPr>
            <p:cNvPr id="90" name="フリーフォーム 89">
              <a:extLst>
                <a:ext uri="{FF2B5EF4-FFF2-40B4-BE49-F238E27FC236}">
                  <a16:creationId xmlns:a16="http://schemas.microsoft.com/office/drawing/2014/main" id="{433EB756-C4F6-18DE-ECCE-F8843DAA448B}"/>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91" name="円/楕円 90">
              <a:extLst>
                <a:ext uri="{FF2B5EF4-FFF2-40B4-BE49-F238E27FC236}">
                  <a16:creationId xmlns:a16="http://schemas.microsoft.com/office/drawing/2014/main" id="{176566D8-E064-AF24-C130-235847849F14}"/>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pic>
        <p:nvPicPr>
          <p:cNvPr id="92" name="グラフィックス 91" descr="バッジ: チェックマーク 1 単色塗りつぶし">
            <a:extLst>
              <a:ext uri="{FF2B5EF4-FFF2-40B4-BE49-F238E27FC236}">
                <a16:creationId xmlns:a16="http://schemas.microsoft.com/office/drawing/2014/main" id="{1D0DBB43-C097-9DDF-E98F-3102E0390B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9995" y="7736720"/>
            <a:ext cx="180000" cy="180000"/>
          </a:xfrm>
          <a:prstGeom prst="rect">
            <a:avLst/>
          </a:prstGeom>
        </p:spPr>
      </p:pic>
      <p:sp>
        <p:nvSpPr>
          <p:cNvPr id="94" name="テキスト ボックス 93">
            <a:extLst>
              <a:ext uri="{FF2B5EF4-FFF2-40B4-BE49-F238E27FC236}">
                <a16:creationId xmlns:a16="http://schemas.microsoft.com/office/drawing/2014/main" id="{3C607E25-C8F6-6A75-4DA0-5FEEEE90E32F}"/>
              </a:ext>
            </a:extLst>
          </p:cNvPr>
          <p:cNvSpPr txBox="1"/>
          <p:nvPr/>
        </p:nvSpPr>
        <p:spPr>
          <a:xfrm>
            <a:off x="930312" y="8753232"/>
            <a:ext cx="3240000" cy="226591"/>
          </a:xfrm>
          <a:prstGeom prst="rect">
            <a:avLst/>
          </a:prstGeom>
          <a:noFill/>
        </p:spPr>
        <p:txBody>
          <a:bodyPr wrap="square" lIns="36000" tIns="36000" rIns="36000" bIns="36000" rtlCol="0">
            <a:spAutoFit/>
          </a:bodyPr>
          <a:lstStyle/>
          <a:p>
            <a:pPr algn="l" fontAlgn="base"/>
            <a:r>
              <a:rPr lang="en" altLang="ja-JP" sz="1000" b="0" i="0" dirty="0">
                <a:solidFill>
                  <a:srgbClr val="051414"/>
                </a:solidFill>
                <a:effectLst/>
                <a:highlight>
                  <a:srgbClr val="FFFFFF"/>
                </a:highlight>
                <a:latin typeface="Noto Sans JP Regular" panose="020B0500000000000000" pitchFamily="34" charset="-128"/>
                <a:ea typeface="Noto Sans JP Regular" panose="020B0500000000000000" pitchFamily="34" charset="-128"/>
              </a:rPr>
              <a:t>3D</a:t>
            </a:r>
            <a:r>
              <a:rPr lang="ja-JP" altLang="en-US" sz="10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設計と</a:t>
            </a:r>
            <a:r>
              <a:rPr lang="en" altLang="ja-JP" sz="1000" b="0" i="0" dirty="0">
                <a:solidFill>
                  <a:srgbClr val="051414"/>
                </a:solidFill>
                <a:effectLst/>
                <a:highlight>
                  <a:srgbClr val="FFFFFF"/>
                </a:highlight>
                <a:latin typeface="Noto Sans JP Regular" panose="020B0500000000000000" pitchFamily="34" charset="-128"/>
                <a:ea typeface="Noto Sans JP Regular" panose="020B0500000000000000" pitchFamily="34" charset="-128"/>
              </a:rPr>
              <a:t>VR</a:t>
            </a:r>
            <a:r>
              <a:rPr lang="ja-JP" altLang="en-US" sz="10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内覧</a:t>
            </a:r>
          </a:p>
        </p:txBody>
      </p:sp>
      <p:sp>
        <p:nvSpPr>
          <p:cNvPr id="95" name="正方形/長方形 94">
            <a:extLst>
              <a:ext uri="{FF2B5EF4-FFF2-40B4-BE49-F238E27FC236}">
                <a16:creationId xmlns:a16="http://schemas.microsoft.com/office/drawing/2014/main" id="{EFDD4710-7702-EE4E-7D62-5E8B09D2C32C}"/>
              </a:ext>
            </a:extLst>
          </p:cNvPr>
          <p:cNvSpPr/>
          <p:nvPr/>
        </p:nvSpPr>
        <p:spPr>
          <a:xfrm>
            <a:off x="4577788" y="8745624"/>
            <a:ext cx="1440000" cy="82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kumimoji="1" lang="ja-JP" altLang="en-US" sz="700" b="1">
              <a:solidFill>
                <a:schemeClr val="bg1"/>
              </a:solidFill>
            </a:endParaRPr>
          </a:p>
        </p:txBody>
      </p:sp>
      <p:grpSp>
        <p:nvGrpSpPr>
          <p:cNvPr id="96" name="グループ化 95">
            <a:extLst>
              <a:ext uri="{FF2B5EF4-FFF2-40B4-BE49-F238E27FC236}">
                <a16:creationId xmlns:a16="http://schemas.microsoft.com/office/drawing/2014/main" id="{67F3A0B0-440E-2094-D030-55AF2851AC52}"/>
              </a:ext>
            </a:extLst>
          </p:cNvPr>
          <p:cNvGrpSpPr>
            <a:grpSpLocks noChangeAspect="1"/>
          </p:cNvGrpSpPr>
          <p:nvPr/>
        </p:nvGrpSpPr>
        <p:grpSpPr>
          <a:xfrm>
            <a:off x="5514424" y="9193801"/>
            <a:ext cx="327384" cy="216000"/>
            <a:chOff x="2059866" y="4669453"/>
            <a:chExt cx="856272" cy="564947"/>
          </a:xfrm>
          <a:solidFill>
            <a:schemeClr val="bg1"/>
          </a:solidFill>
        </p:grpSpPr>
        <p:sp>
          <p:nvSpPr>
            <p:cNvPr id="97" name="フリーフォーム 96">
              <a:extLst>
                <a:ext uri="{FF2B5EF4-FFF2-40B4-BE49-F238E27FC236}">
                  <a16:creationId xmlns:a16="http://schemas.microsoft.com/office/drawing/2014/main" id="{698D07C6-EFD8-392D-9C5B-154C3F627803}"/>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98" name="円/楕円 97">
              <a:extLst>
                <a:ext uri="{FF2B5EF4-FFF2-40B4-BE49-F238E27FC236}">
                  <a16:creationId xmlns:a16="http://schemas.microsoft.com/office/drawing/2014/main" id="{B7A96C6B-AEE9-BA75-1D06-40C178EA2519}"/>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pic>
        <p:nvPicPr>
          <p:cNvPr id="99" name="グラフィックス 98" descr="バッジ: チェックマーク 1 単色塗りつぶし">
            <a:extLst>
              <a:ext uri="{FF2B5EF4-FFF2-40B4-BE49-F238E27FC236}">
                <a16:creationId xmlns:a16="http://schemas.microsoft.com/office/drawing/2014/main" id="{09B0E4C2-6A63-A0E4-EA5A-47284DD07D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93" y="8789232"/>
            <a:ext cx="180000" cy="180000"/>
          </a:xfrm>
          <a:prstGeom prst="rect">
            <a:avLst/>
          </a:prstGeom>
        </p:spPr>
      </p:pic>
      <p:sp>
        <p:nvSpPr>
          <p:cNvPr id="100" name="テキスト ボックス 99">
            <a:extLst>
              <a:ext uri="{FF2B5EF4-FFF2-40B4-BE49-F238E27FC236}">
                <a16:creationId xmlns:a16="http://schemas.microsoft.com/office/drawing/2014/main" id="{530F0607-2912-03D5-D463-9F83C7FADAB6}"/>
              </a:ext>
            </a:extLst>
          </p:cNvPr>
          <p:cNvSpPr txBox="1"/>
          <p:nvPr/>
        </p:nvSpPr>
        <p:spPr>
          <a:xfrm>
            <a:off x="487748" y="6177093"/>
            <a:ext cx="1792465"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豊木工舎の特長</a:t>
            </a:r>
          </a:p>
        </p:txBody>
      </p:sp>
      <p:sp>
        <p:nvSpPr>
          <p:cNvPr id="101" name="テキスト ボックス 100">
            <a:extLst>
              <a:ext uri="{FF2B5EF4-FFF2-40B4-BE49-F238E27FC236}">
                <a16:creationId xmlns:a16="http://schemas.microsoft.com/office/drawing/2014/main" id="{5DE8AF18-6158-BACB-9F6D-102487BEFAD8}"/>
              </a:ext>
            </a:extLst>
          </p:cNvPr>
          <p:cNvSpPr txBox="1"/>
          <p:nvPr/>
        </p:nvSpPr>
        <p:spPr>
          <a:xfrm>
            <a:off x="985824" y="7872110"/>
            <a:ext cx="3591963" cy="540000"/>
          </a:xfrm>
          <a:prstGeom prst="rect">
            <a:avLst/>
          </a:prstGeom>
          <a:noFill/>
        </p:spPr>
        <p:txBody>
          <a:bodyPr wrap="square" lIns="36000" tIns="36000" rIns="36000" bIns="36000" rtlCol="0" anchor="t">
            <a:noAutofit/>
          </a:bodyPr>
          <a:lstStyle/>
          <a:p>
            <a:pPr>
              <a:lnSpc>
                <a:spcPct val="150000"/>
              </a:lnSpc>
              <a:spcAft>
                <a:spcPts val="200"/>
              </a:spcAft>
            </a:pP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皆当社の家づくりにおける重要な木工事は、自社大工や 専属大工が棟梁を務めていきます。木造住宅の長い経験で培った技術を活かし、大事な家の中心を造りあげていきます。</a:t>
            </a:r>
            <a:endParaRPr kumimoji="1" lang="en-US" altLang="ja-JP" sz="700" dirty="0">
              <a:latin typeface="+mn-ea"/>
            </a:endParaRPr>
          </a:p>
        </p:txBody>
      </p:sp>
      <p:sp>
        <p:nvSpPr>
          <p:cNvPr id="102" name="テキスト ボックス 101">
            <a:extLst>
              <a:ext uri="{FF2B5EF4-FFF2-40B4-BE49-F238E27FC236}">
                <a16:creationId xmlns:a16="http://schemas.microsoft.com/office/drawing/2014/main" id="{1DEE59F9-CF29-EAB4-00FA-3E236AF6F00E}"/>
              </a:ext>
            </a:extLst>
          </p:cNvPr>
          <p:cNvSpPr txBox="1"/>
          <p:nvPr/>
        </p:nvSpPr>
        <p:spPr>
          <a:xfrm>
            <a:off x="985824" y="8948555"/>
            <a:ext cx="3591963" cy="540000"/>
          </a:xfrm>
          <a:prstGeom prst="rect">
            <a:avLst/>
          </a:prstGeom>
          <a:noFill/>
        </p:spPr>
        <p:txBody>
          <a:bodyPr wrap="square" lIns="36000" tIns="36000" rIns="36000" bIns="36000" rtlCol="0" anchor="t">
            <a:noAutofit/>
          </a:bodyPr>
          <a:lstStyle/>
          <a:p>
            <a:pPr>
              <a:lnSpc>
                <a:spcPct val="150000"/>
              </a:lnSpc>
              <a:spcAft>
                <a:spcPts val="200"/>
              </a:spcAft>
            </a:pP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設計後、図面だけではわかりづらい完成時の姿を、よりイメージしていただきやすいように、弊社では</a:t>
            </a:r>
            <a:r>
              <a:rPr lang="en-US" altLang="ja-JP" sz="800" b="0" i="0" dirty="0">
                <a:solidFill>
                  <a:srgbClr val="051414"/>
                </a:solidFill>
                <a:effectLst/>
                <a:highlight>
                  <a:srgbClr val="FFFFFF"/>
                </a:highlight>
                <a:latin typeface="Noto Sans JP Regular" panose="020B0500000000000000" pitchFamily="34" charset="-128"/>
                <a:ea typeface="Noto Sans JP Regular" panose="020B0500000000000000" pitchFamily="34" charset="-128"/>
              </a:rPr>
              <a:t>3</a:t>
            </a:r>
            <a:r>
              <a:rPr lang="en" altLang="ja-JP" sz="800" b="0" i="0" dirty="0">
                <a:solidFill>
                  <a:srgbClr val="051414"/>
                </a:solidFill>
                <a:effectLst/>
                <a:highlight>
                  <a:srgbClr val="FFFFFF"/>
                </a:highlight>
                <a:latin typeface="Noto Sans JP Regular" panose="020B0500000000000000" pitchFamily="34" charset="-128"/>
                <a:ea typeface="Noto Sans JP Regular" panose="020B0500000000000000" pitchFamily="34" charset="-128"/>
              </a:rPr>
              <a:t>D</a:t>
            </a: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設計画像と</a:t>
            </a:r>
            <a:r>
              <a:rPr lang="en" altLang="ja-JP" sz="800" b="0" i="0" dirty="0">
                <a:solidFill>
                  <a:srgbClr val="051414"/>
                </a:solidFill>
                <a:effectLst/>
                <a:highlight>
                  <a:srgbClr val="FFFFFF"/>
                </a:highlight>
                <a:latin typeface="Noto Sans JP Regular" panose="020B0500000000000000" pitchFamily="34" charset="-128"/>
                <a:ea typeface="Noto Sans JP Regular" panose="020B0500000000000000" pitchFamily="34" charset="-128"/>
              </a:rPr>
              <a:t>VR</a:t>
            </a:r>
            <a:r>
              <a:rPr lang="ja-JP" altLang="en"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a:t>
            </a:r>
            <a:r>
              <a:rPr lang="ja-JP" altLang="en-US" sz="800" b="0" i="0">
                <a:solidFill>
                  <a:srgbClr val="051414"/>
                </a:solidFill>
                <a:effectLst/>
                <a:highlight>
                  <a:srgbClr val="FFFFFF"/>
                </a:highlight>
                <a:latin typeface="Noto Sans JP Regular" panose="020B0500000000000000" pitchFamily="34" charset="-128"/>
                <a:ea typeface="Noto Sans JP Regular" panose="020B0500000000000000" pitchFamily="34" charset="-128"/>
              </a:rPr>
              <a:t>バーチャル・リアリティ）システムによる内覧を導入しています。</a:t>
            </a:r>
            <a:endParaRPr kumimoji="1" lang="en-US" altLang="ja-JP" sz="700" dirty="0">
              <a:latin typeface="+mn-ea"/>
            </a:endParaRPr>
          </a:p>
        </p:txBody>
      </p:sp>
      <p:pic>
        <p:nvPicPr>
          <p:cNvPr id="1028" name="Picture 4" descr="豊木工舎">
            <a:extLst>
              <a:ext uri="{FF2B5EF4-FFF2-40B4-BE49-F238E27FC236}">
                <a16:creationId xmlns:a16="http://schemas.microsoft.com/office/drawing/2014/main" id="{251188BF-C446-8946-BCE0-069D656FB5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1" y="1150970"/>
            <a:ext cx="1592482" cy="459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578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正方形/長方形 66">
            <a:extLst>
              <a:ext uri="{FF2B5EF4-FFF2-40B4-BE49-F238E27FC236}">
                <a16:creationId xmlns:a16="http://schemas.microsoft.com/office/drawing/2014/main" id="{AC5BC7E2-D718-B348-855F-9DE7AD8C9893}"/>
              </a:ext>
            </a:extLst>
          </p:cNvPr>
          <p:cNvSpPr/>
          <p:nvPr/>
        </p:nvSpPr>
        <p:spPr>
          <a:xfrm>
            <a:off x="548641" y="8168575"/>
            <a:ext cx="5760000" cy="108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sp>
        <p:nvSpPr>
          <p:cNvPr id="4" name="タイトル 3">
            <a:extLst>
              <a:ext uri="{FF2B5EF4-FFF2-40B4-BE49-F238E27FC236}">
                <a16:creationId xmlns:a16="http://schemas.microsoft.com/office/drawing/2014/main" id="{231C9499-7C15-F24A-A2EF-97AACBDAFE19}"/>
              </a:ext>
            </a:extLst>
          </p:cNvPr>
          <p:cNvSpPr>
            <a:spLocks noGrp="1"/>
          </p:cNvSpPr>
          <p:nvPr>
            <p:ph type="title"/>
          </p:nvPr>
        </p:nvSpPr>
        <p:spPr>
          <a:xfrm>
            <a:off x="485775" y="223766"/>
            <a:ext cx="4320000" cy="360000"/>
          </a:xfrm>
        </p:spPr>
        <p:txBody>
          <a:bodyPr/>
          <a:lstStyle/>
          <a:p>
            <a:r>
              <a:rPr lang="ja-JP" altLang="en-US"/>
              <a:t>求人コンテンツ</a:t>
            </a:r>
            <a:r>
              <a:rPr lang="en-US" altLang="ja-JP" dirty="0"/>
              <a:t>02</a:t>
            </a:r>
            <a:endParaRPr lang="ja-JP" altLang="en-US"/>
          </a:p>
        </p:txBody>
      </p:sp>
      <p:sp>
        <p:nvSpPr>
          <p:cNvPr id="97" name="正方形/長方形 96">
            <a:extLst>
              <a:ext uri="{FF2B5EF4-FFF2-40B4-BE49-F238E27FC236}">
                <a16:creationId xmlns:a16="http://schemas.microsoft.com/office/drawing/2014/main" id="{1290C508-0BCB-5144-BC47-5016D4598F37}"/>
              </a:ext>
            </a:extLst>
          </p:cNvPr>
          <p:cNvSpPr/>
          <p:nvPr/>
        </p:nvSpPr>
        <p:spPr>
          <a:xfrm>
            <a:off x="549000" y="4953794"/>
            <a:ext cx="5760000" cy="10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400">
              <a:solidFill>
                <a:schemeClr val="bg1"/>
              </a:solidFill>
            </a:endParaRPr>
          </a:p>
        </p:txBody>
      </p:sp>
      <p:sp>
        <p:nvSpPr>
          <p:cNvPr id="100" name="角丸四角形 99">
            <a:extLst>
              <a:ext uri="{FF2B5EF4-FFF2-40B4-BE49-F238E27FC236}">
                <a16:creationId xmlns:a16="http://schemas.microsoft.com/office/drawing/2014/main" id="{FC970777-D1C3-AF48-A8A4-DEEA28FFA75C}"/>
              </a:ext>
            </a:extLst>
          </p:cNvPr>
          <p:cNvSpPr/>
          <p:nvPr/>
        </p:nvSpPr>
        <p:spPr>
          <a:xfrm>
            <a:off x="2528999" y="8609843"/>
            <a:ext cx="1800000" cy="288000"/>
          </a:xfrm>
          <a:prstGeom prst="roundRect">
            <a:avLst>
              <a:gd name="adj" fmla="val 1438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t>早速応募する</a:t>
            </a:r>
          </a:p>
        </p:txBody>
      </p:sp>
      <p:cxnSp>
        <p:nvCxnSpPr>
          <p:cNvPr id="137" name="直線コネクタ 136">
            <a:extLst>
              <a:ext uri="{FF2B5EF4-FFF2-40B4-BE49-F238E27FC236}">
                <a16:creationId xmlns:a16="http://schemas.microsoft.com/office/drawing/2014/main" id="{D5AB052D-0BEA-C64B-93FC-1B6F19636370}"/>
              </a:ext>
            </a:extLst>
          </p:cNvPr>
          <p:cNvCxnSpPr>
            <a:cxnSpLocks/>
          </p:cNvCxnSpPr>
          <p:nvPr/>
        </p:nvCxnSpPr>
        <p:spPr>
          <a:xfrm>
            <a:off x="388473" y="9255096"/>
            <a:ext cx="6117053"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 name="グループ化 1">
            <a:extLst>
              <a:ext uri="{FF2B5EF4-FFF2-40B4-BE49-F238E27FC236}">
                <a16:creationId xmlns:a16="http://schemas.microsoft.com/office/drawing/2014/main" id="{43C7A267-ED1D-4228-5AF9-A8F84F5875EA}"/>
              </a:ext>
            </a:extLst>
          </p:cNvPr>
          <p:cNvGrpSpPr>
            <a:grpSpLocks noChangeAspect="1"/>
          </p:cNvGrpSpPr>
          <p:nvPr/>
        </p:nvGrpSpPr>
        <p:grpSpPr>
          <a:xfrm>
            <a:off x="1579759" y="5527542"/>
            <a:ext cx="327384" cy="216000"/>
            <a:chOff x="2059866" y="4669453"/>
            <a:chExt cx="856272" cy="564947"/>
          </a:xfrm>
          <a:solidFill>
            <a:schemeClr val="bg1"/>
          </a:solidFill>
        </p:grpSpPr>
        <p:sp>
          <p:nvSpPr>
            <p:cNvPr id="5" name="フリーフォーム 4">
              <a:extLst>
                <a:ext uri="{FF2B5EF4-FFF2-40B4-BE49-F238E27FC236}">
                  <a16:creationId xmlns:a16="http://schemas.microsoft.com/office/drawing/2014/main" id="{09B47FFF-43E0-2912-4E1A-F70DBD91DBF6}"/>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6" name="円/楕円 5">
              <a:extLst>
                <a:ext uri="{FF2B5EF4-FFF2-40B4-BE49-F238E27FC236}">
                  <a16:creationId xmlns:a16="http://schemas.microsoft.com/office/drawing/2014/main" id="{096A50DB-5A94-6C7D-EBE2-24664C7A1326}"/>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grpSp>
        <p:nvGrpSpPr>
          <p:cNvPr id="7" name="グループ化 6">
            <a:extLst>
              <a:ext uri="{FF2B5EF4-FFF2-40B4-BE49-F238E27FC236}">
                <a16:creationId xmlns:a16="http://schemas.microsoft.com/office/drawing/2014/main" id="{23439BCB-A644-2F47-C05E-E3CDD1489CF1}"/>
              </a:ext>
            </a:extLst>
          </p:cNvPr>
          <p:cNvGrpSpPr>
            <a:grpSpLocks noChangeAspect="1"/>
          </p:cNvGrpSpPr>
          <p:nvPr/>
        </p:nvGrpSpPr>
        <p:grpSpPr>
          <a:xfrm>
            <a:off x="3324747" y="5527542"/>
            <a:ext cx="327384" cy="216000"/>
            <a:chOff x="2059866" y="4669453"/>
            <a:chExt cx="856272" cy="564947"/>
          </a:xfrm>
          <a:solidFill>
            <a:schemeClr val="bg1"/>
          </a:solidFill>
        </p:grpSpPr>
        <p:sp>
          <p:nvSpPr>
            <p:cNvPr id="8" name="フリーフォーム 7">
              <a:extLst>
                <a:ext uri="{FF2B5EF4-FFF2-40B4-BE49-F238E27FC236}">
                  <a16:creationId xmlns:a16="http://schemas.microsoft.com/office/drawing/2014/main" id="{8ED3F28B-637D-10A3-1271-2846F98232EB}"/>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9" name="円/楕円 8">
              <a:extLst>
                <a:ext uri="{FF2B5EF4-FFF2-40B4-BE49-F238E27FC236}">
                  <a16:creationId xmlns:a16="http://schemas.microsoft.com/office/drawing/2014/main" id="{C2D04EC9-C17F-5708-7CF9-5AB6E218E3C9}"/>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BE2D455D-69A1-17FA-0345-E95D227B0F9D}"/>
              </a:ext>
            </a:extLst>
          </p:cNvPr>
          <p:cNvGrpSpPr>
            <a:grpSpLocks noChangeAspect="1"/>
          </p:cNvGrpSpPr>
          <p:nvPr/>
        </p:nvGrpSpPr>
        <p:grpSpPr>
          <a:xfrm>
            <a:off x="5038423" y="5527542"/>
            <a:ext cx="327384" cy="216000"/>
            <a:chOff x="2059866" y="4669453"/>
            <a:chExt cx="856272" cy="564947"/>
          </a:xfrm>
          <a:solidFill>
            <a:schemeClr val="bg1"/>
          </a:solidFill>
        </p:grpSpPr>
        <p:sp>
          <p:nvSpPr>
            <p:cNvPr id="11" name="フリーフォーム 10">
              <a:extLst>
                <a:ext uri="{FF2B5EF4-FFF2-40B4-BE49-F238E27FC236}">
                  <a16:creationId xmlns:a16="http://schemas.microsoft.com/office/drawing/2014/main" id="{90E24254-1563-EDAE-E36A-B31C634B7B35}"/>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13" name="円/楕円 12">
              <a:extLst>
                <a:ext uri="{FF2B5EF4-FFF2-40B4-BE49-F238E27FC236}">
                  <a16:creationId xmlns:a16="http://schemas.microsoft.com/office/drawing/2014/main" id="{7D46EEC9-A2CC-9DAA-4FA3-F557123FAEAC}"/>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sp>
        <p:nvSpPr>
          <p:cNvPr id="14" name="三角形 13">
            <a:extLst>
              <a:ext uri="{FF2B5EF4-FFF2-40B4-BE49-F238E27FC236}">
                <a16:creationId xmlns:a16="http://schemas.microsoft.com/office/drawing/2014/main" id="{CF2EE88B-5944-8D4F-A199-F740357D0C50}"/>
              </a:ext>
            </a:extLst>
          </p:cNvPr>
          <p:cNvSpPr/>
          <p:nvPr/>
        </p:nvSpPr>
        <p:spPr>
          <a:xfrm rot="10800000">
            <a:off x="3294283" y="6824976"/>
            <a:ext cx="360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1A3F9E71-378C-4838-E7D0-D0CBB834D2E2}"/>
              </a:ext>
            </a:extLst>
          </p:cNvPr>
          <p:cNvGrpSpPr>
            <a:grpSpLocks noChangeAspect="1"/>
          </p:cNvGrpSpPr>
          <p:nvPr/>
        </p:nvGrpSpPr>
        <p:grpSpPr>
          <a:xfrm>
            <a:off x="5848423" y="7490140"/>
            <a:ext cx="327384" cy="216000"/>
            <a:chOff x="2059866" y="4669453"/>
            <a:chExt cx="856272" cy="564947"/>
          </a:xfrm>
          <a:solidFill>
            <a:schemeClr val="bg1"/>
          </a:solidFill>
        </p:grpSpPr>
        <p:sp>
          <p:nvSpPr>
            <p:cNvPr id="16" name="フリーフォーム 15">
              <a:extLst>
                <a:ext uri="{FF2B5EF4-FFF2-40B4-BE49-F238E27FC236}">
                  <a16:creationId xmlns:a16="http://schemas.microsoft.com/office/drawing/2014/main" id="{968B84D2-52F4-5F97-8A94-0032C706C218}"/>
                </a:ext>
              </a:extLst>
            </p:cNvPr>
            <p:cNvSpPr/>
            <p:nvPr/>
          </p:nvSpPr>
          <p:spPr>
            <a:xfrm>
              <a:off x="2059866" y="4669453"/>
              <a:ext cx="856272" cy="564947"/>
            </a:xfrm>
            <a:custGeom>
              <a:avLst/>
              <a:gdLst>
                <a:gd name="connsiteX0" fmla="*/ 528603 w 856272"/>
                <a:gd name="connsiteY0" fmla="*/ 0 h 564947"/>
                <a:gd name="connsiteX1" fmla="*/ 856272 w 856272"/>
                <a:gd name="connsiteY1" fmla="*/ 564947 h 564947"/>
                <a:gd name="connsiteX2" fmla="*/ 454797 w 856272"/>
                <a:gd name="connsiteY2" fmla="*/ 564947 h 564947"/>
                <a:gd name="connsiteX3" fmla="*/ 200933 w 856272"/>
                <a:gd name="connsiteY3" fmla="*/ 564947 h 564947"/>
                <a:gd name="connsiteX4" fmla="*/ 0 w 856272"/>
                <a:gd name="connsiteY4" fmla="*/ 564947 h 564947"/>
                <a:gd name="connsiteX5" fmla="*/ 227399 w 856272"/>
                <a:gd name="connsiteY5" fmla="*/ 220457 h 564947"/>
                <a:gd name="connsiteX6" fmla="*/ 319666 w 856272"/>
                <a:gd name="connsiteY6" fmla="*/ 360235 h 5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272" h="564947">
                  <a:moveTo>
                    <a:pt x="528603" y="0"/>
                  </a:moveTo>
                  <a:lnTo>
                    <a:pt x="856272" y="564947"/>
                  </a:lnTo>
                  <a:lnTo>
                    <a:pt x="454797" y="564947"/>
                  </a:lnTo>
                  <a:lnTo>
                    <a:pt x="200933" y="564947"/>
                  </a:lnTo>
                  <a:lnTo>
                    <a:pt x="0" y="564947"/>
                  </a:lnTo>
                  <a:lnTo>
                    <a:pt x="227399" y="220457"/>
                  </a:lnTo>
                  <a:lnTo>
                    <a:pt x="319666" y="3602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endParaRPr kumimoji="1" lang="ja-JP" altLang="en-US"/>
            </a:p>
          </p:txBody>
        </p:sp>
        <p:sp>
          <p:nvSpPr>
            <p:cNvPr id="17" name="円/楕円 16">
              <a:extLst>
                <a:ext uri="{FF2B5EF4-FFF2-40B4-BE49-F238E27FC236}">
                  <a16:creationId xmlns:a16="http://schemas.microsoft.com/office/drawing/2014/main" id="{921B3E44-5782-61DA-65B3-6C0E44D070EE}"/>
                </a:ext>
              </a:extLst>
            </p:cNvPr>
            <p:cNvSpPr/>
            <p:nvPr/>
          </p:nvSpPr>
          <p:spPr>
            <a:xfrm>
              <a:off x="2207197" y="4669453"/>
              <a:ext cx="160198" cy="1601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grpSp>
      <p:sp>
        <p:nvSpPr>
          <p:cNvPr id="18" name="テキスト ボックス 17">
            <a:extLst>
              <a:ext uri="{FF2B5EF4-FFF2-40B4-BE49-F238E27FC236}">
                <a16:creationId xmlns:a16="http://schemas.microsoft.com/office/drawing/2014/main" id="{8A8DDAE5-5CB5-809D-105E-2267AB54CB47}"/>
              </a:ext>
            </a:extLst>
          </p:cNvPr>
          <p:cNvSpPr txBox="1"/>
          <p:nvPr/>
        </p:nvSpPr>
        <p:spPr>
          <a:xfrm>
            <a:off x="485775" y="5011623"/>
            <a:ext cx="1349979"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募集職種</a:t>
            </a:r>
          </a:p>
        </p:txBody>
      </p:sp>
      <p:sp>
        <p:nvSpPr>
          <p:cNvPr id="19" name="テキスト ボックス 18">
            <a:extLst>
              <a:ext uri="{FF2B5EF4-FFF2-40B4-BE49-F238E27FC236}">
                <a16:creationId xmlns:a16="http://schemas.microsoft.com/office/drawing/2014/main" id="{D542DD5E-512B-0835-C176-9D04F1F384E6}"/>
              </a:ext>
            </a:extLst>
          </p:cNvPr>
          <p:cNvSpPr txBox="1"/>
          <p:nvPr/>
        </p:nvSpPr>
        <p:spPr>
          <a:xfrm>
            <a:off x="965123" y="5444905"/>
            <a:ext cx="646331" cy="369332"/>
          </a:xfrm>
          <a:prstGeom prst="rect">
            <a:avLst/>
          </a:prstGeom>
          <a:noFill/>
          <a:ln>
            <a:solidFill>
              <a:schemeClr val="bg1">
                <a:lumMod val="50000"/>
              </a:schemeClr>
            </a:solidFill>
          </a:ln>
        </p:spPr>
        <p:txBody>
          <a:bodyPr wrap="none" rtlCol="0">
            <a:spAutoFit/>
          </a:bodyPr>
          <a:lstStyle/>
          <a:p>
            <a:r>
              <a:rPr kumimoji="1" lang="ja-JP" altLang="en-US"/>
              <a:t>大工</a:t>
            </a:r>
          </a:p>
        </p:txBody>
      </p:sp>
      <p:sp>
        <p:nvSpPr>
          <p:cNvPr id="20" name="テキスト ボックス 19">
            <a:extLst>
              <a:ext uri="{FF2B5EF4-FFF2-40B4-BE49-F238E27FC236}">
                <a16:creationId xmlns:a16="http://schemas.microsoft.com/office/drawing/2014/main" id="{917ADFC7-00AA-4530-96CB-E5970110D1C3}"/>
              </a:ext>
            </a:extLst>
          </p:cNvPr>
          <p:cNvSpPr txBox="1"/>
          <p:nvPr/>
        </p:nvSpPr>
        <p:spPr>
          <a:xfrm>
            <a:off x="2059063" y="5456255"/>
            <a:ext cx="646331" cy="369332"/>
          </a:xfrm>
          <a:prstGeom prst="rect">
            <a:avLst/>
          </a:prstGeom>
          <a:noFill/>
          <a:ln>
            <a:solidFill>
              <a:schemeClr val="bg1">
                <a:lumMod val="50000"/>
              </a:schemeClr>
            </a:solidFill>
          </a:ln>
        </p:spPr>
        <p:txBody>
          <a:bodyPr wrap="none" rtlCol="0">
            <a:spAutoFit/>
          </a:bodyPr>
          <a:lstStyle/>
          <a:p>
            <a:r>
              <a:rPr kumimoji="1" lang="ja-JP" altLang="en-US"/>
              <a:t>営業</a:t>
            </a:r>
          </a:p>
        </p:txBody>
      </p:sp>
      <p:sp>
        <p:nvSpPr>
          <p:cNvPr id="21" name="テキスト ボックス 20">
            <a:extLst>
              <a:ext uri="{FF2B5EF4-FFF2-40B4-BE49-F238E27FC236}">
                <a16:creationId xmlns:a16="http://schemas.microsoft.com/office/drawing/2014/main" id="{52BAB593-C178-4A9B-5519-1DC66303F931}"/>
              </a:ext>
            </a:extLst>
          </p:cNvPr>
          <p:cNvSpPr txBox="1"/>
          <p:nvPr/>
        </p:nvSpPr>
        <p:spPr>
          <a:xfrm>
            <a:off x="3238507" y="5456255"/>
            <a:ext cx="1107996" cy="369332"/>
          </a:xfrm>
          <a:prstGeom prst="rect">
            <a:avLst/>
          </a:prstGeom>
          <a:noFill/>
          <a:ln>
            <a:solidFill>
              <a:schemeClr val="bg1">
                <a:lumMod val="50000"/>
              </a:schemeClr>
            </a:solidFill>
          </a:ln>
        </p:spPr>
        <p:txBody>
          <a:bodyPr wrap="none" rtlCol="0">
            <a:spAutoFit/>
          </a:bodyPr>
          <a:lstStyle/>
          <a:p>
            <a:r>
              <a:rPr kumimoji="1" lang="ja-JP" altLang="en-US"/>
              <a:t>施工管理</a:t>
            </a:r>
          </a:p>
        </p:txBody>
      </p:sp>
      <p:sp>
        <p:nvSpPr>
          <p:cNvPr id="22" name="テキスト ボックス 21">
            <a:extLst>
              <a:ext uri="{FF2B5EF4-FFF2-40B4-BE49-F238E27FC236}">
                <a16:creationId xmlns:a16="http://schemas.microsoft.com/office/drawing/2014/main" id="{6957A33F-A7C8-2D1E-4D21-456CFF7E69D4}"/>
              </a:ext>
            </a:extLst>
          </p:cNvPr>
          <p:cNvSpPr txBox="1"/>
          <p:nvPr/>
        </p:nvSpPr>
        <p:spPr>
          <a:xfrm>
            <a:off x="4857156" y="5456255"/>
            <a:ext cx="877163" cy="369332"/>
          </a:xfrm>
          <a:prstGeom prst="rect">
            <a:avLst/>
          </a:prstGeom>
          <a:noFill/>
          <a:ln>
            <a:solidFill>
              <a:schemeClr val="bg1">
                <a:lumMod val="50000"/>
              </a:schemeClr>
            </a:solidFill>
          </a:ln>
        </p:spPr>
        <p:txBody>
          <a:bodyPr wrap="none" rtlCol="0">
            <a:spAutoFit/>
          </a:bodyPr>
          <a:lstStyle/>
          <a:p>
            <a:r>
              <a:rPr kumimoji="1" lang="ja-JP" altLang="en-US"/>
              <a:t>事務職</a:t>
            </a:r>
          </a:p>
        </p:txBody>
      </p:sp>
      <p:pic>
        <p:nvPicPr>
          <p:cNvPr id="23" name="図 22">
            <a:extLst>
              <a:ext uri="{FF2B5EF4-FFF2-40B4-BE49-F238E27FC236}">
                <a16:creationId xmlns:a16="http://schemas.microsoft.com/office/drawing/2014/main" id="{879DF5EA-5727-1584-921F-80DFF9567C3B}"/>
              </a:ext>
            </a:extLst>
          </p:cNvPr>
          <p:cNvPicPr>
            <a:picLocks noChangeAspect="1"/>
          </p:cNvPicPr>
          <p:nvPr/>
        </p:nvPicPr>
        <p:blipFill>
          <a:blip r:embed="rId2"/>
          <a:stretch>
            <a:fillRect/>
          </a:stretch>
        </p:blipFill>
        <p:spPr>
          <a:xfrm>
            <a:off x="855205" y="5990935"/>
            <a:ext cx="4951832" cy="2028081"/>
          </a:xfrm>
          <a:prstGeom prst="rect">
            <a:avLst/>
          </a:prstGeom>
        </p:spPr>
      </p:pic>
      <p:sp>
        <p:nvSpPr>
          <p:cNvPr id="24" name="三角形 23">
            <a:extLst>
              <a:ext uri="{FF2B5EF4-FFF2-40B4-BE49-F238E27FC236}">
                <a16:creationId xmlns:a16="http://schemas.microsoft.com/office/drawing/2014/main" id="{0F6EAE4B-78CB-9C3B-B066-8997BA50E896}"/>
              </a:ext>
            </a:extLst>
          </p:cNvPr>
          <p:cNvSpPr/>
          <p:nvPr/>
        </p:nvSpPr>
        <p:spPr>
          <a:xfrm rot="10626561">
            <a:off x="1201756" y="5826654"/>
            <a:ext cx="171513" cy="17349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5C818EBE-05B2-E9C8-4C4F-113559D23AFE}"/>
              </a:ext>
            </a:extLst>
          </p:cNvPr>
          <p:cNvSpPr txBox="1"/>
          <p:nvPr/>
        </p:nvSpPr>
        <p:spPr>
          <a:xfrm>
            <a:off x="485775" y="1191978"/>
            <a:ext cx="2219619"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こんな個性大歓迎</a:t>
            </a:r>
          </a:p>
        </p:txBody>
      </p:sp>
      <p:pic>
        <p:nvPicPr>
          <p:cNvPr id="56" name="図 55">
            <a:extLst>
              <a:ext uri="{FF2B5EF4-FFF2-40B4-BE49-F238E27FC236}">
                <a16:creationId xmlns:a16="http://schemas.microsoft.com/office/drawing/2014/main" id="{6FF14FD7-AEEB-B719-39E7-0D55823C1E8F}"/>
              </a:ext>
            </a:extLst>
          </p:cNvPr>
          <p:cNvPicPr>
            <a:picLocks noChangeAspect="1"/>
          </p:cNvPicPr>
          <p:nvPr/>
        </p:nvPicPr>
        <p:blipFill>
          <a:blip r:embed="rId3"/>
          <a:stretch>
            <a:fillRect/>
          </a:stretch>
        </p:blipFill>
        <p:spPr>
          <a:xfrm>
            <a:off x="1339805" y="1484175"/>
            <a:ext cx="4205043" cy="3304271"/>
          </a:xfrm>
          <a:prstGeom prst="rect">
            <a:avLst/>
          </a:prstGeom>
        </p:spPr>
      </p:pic>
    </p:spTree>
    <p:extLst>
      <p:ext uri="{BB962C8B-B14F-4D97-AF65-F5344CB8AC3E}">
        <p14:creationId xmlns:p14="http://schemas.microsoft.com/office/powerpoint/2010/main" val="3216910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31C9499-7C15-F24A-A2EF-97AACBDAFE19}"/>
              </a:ext>
            </a:extLst>
          </p:cNvPr>
          <p:cNvSpPr>
            <a:spLocks noGrp="1"/>
          </p:cNvSpPr>
          <p:nvPr>
            <p:ph type="title"/>
          </p:nvPr>
        </p:nvSpPr>
        <p:spPr>
          <a:xfrm>
            <a:off x="485775" y="223766"/>
            <a:ext cx="4320000" cy="360000"/>
          </a:xfrm>
        </p:spPr>
        <p:txBody>
          <a:bodyPr/>
          <a:lstStyle/>
          <a:p>
            <a:r>
              <a:rPr lang="ja-JP" altLang="en-US"/>
              <a:t>求人コンテンツ</a:t>
            </a:r>
            <a:r>
              <a:rPr lang="en-US" altLang="ja-JP" dirty="0"/>
              <a:t>03</a:t>
            </a:r>
            <a:endParaRPr lang="ja-JP" altLang="en-US"/>
          </a:p>
        </p:txBody>
      </p:sp>
      <p:sp>
        <p:nvSpPr>
          <p:cNvPr id="97" name="正方形/長方形 96">
            <a:extLst>
              <a:ext uri="{FF2B5EF4-FFF2-40B4-BE49-F238E27FC236}">
                <a16:creationId xmlns:a16="http://schemas.microsoft.com/office/drawing/2014/main" id="{1290C508-0BCB-5144-BC47-5016D4598F37}"/>
              </a:ext>
            </a:extLst>
          </p:cNvPr>
          <p:cNvSpPr/>
          <p:nvPr/>
        </p:nvSpPr>
        <p:spPr>
          <a:xfrm>
            <a:off x="549000" y="1163223"/>
            <a:ext cx="5760000" cy="10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400">
              <a:solidFill>
                <a:schemeClr val="bg1"/>
              </a:solidFill>
            </a:endParaRPr>
          </a:p>
        </p:txBody>
      </p:sp>
      <p:sp>
        <p:nvSpPr>
          <p:cNvPr id="3" name="テキスト ボックス 2">
            <a:extLst>
              <a:ext uri="{FF2B5EF4-FFF2-40B4-BE49-F238E27FC236}">
                <a16:creationId xmlns:a16="http://schemas.microsoft.com/office/drawing/2014/main" id="{6D0C26FF-351E-9EF2-35E5-C64CF1C9768B}"/>
              </a:ext>
            </a:extLst>
          </p:cNvPr>
          <p:cNvSpPr txBox="1"/>
          <p:nvPr/>
        </p:nvSpPr>
        <p:spPr>
          <a:xfrm>
            <a:off x="485775" y="1336889"/>
            <a:ext cx="1349979"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施工事例</a:t>
            </a:r>
          </a:p>
        </p:txBody>
      </p:sp>
      <p:pic>
        <p:nvPicPr>
          <p:cNvPr id="25" name="図 24">
            <a:extLst>
              <a:ext uri="{FF2B5EF4-FFF2-40B4-BE49-F238E27FC236}">
                <a16:creationId xmlns:a16="http://schemas.microsoft.com/office/drawing/2014/main" id="{3EE6889B-CE4C-6333-41DF-F8970560C9AA}"/>
              </a:ext>
            </a:extLst>
          </p:cNvPr>
          <p:cNvPicPr>
            <a:picLocks noChangeAspect="1"/>
          </p:cNvPicPr>
          <p:nvPr/>
        </p:nvPicPr>
        <p:blipFill>
          <a:blip r:embed="rId2"/>
          <a:stretch>
            <a:fillRect/>
          </a:stretch>
        </p:blipFill>
        <p:spPr>
          <a:xfrm>
            <a:off x="972273" y="1706221"/>
            <a:ext cx="4995593" cy="1939804"/>
          </a:xfrm>
          <a:prstGeom prst="rect">
            <a:avLst/>
          </a:prstGeom>
        </p:spPr>
      </p:pic>
      <p:pic>
        <p:nvPicPr>
          <p:cNvPr id="26" name="図 25">
            <a:extLst>
              <a:ext uri="{FF2B5EF4-FFF2-40B4-BE49-F238E27FC236}">
                <a16:creationId xmlns:a16="http://schemas.microsoft.com/office/drawing/2014/main" id="{BDF10C1C-2125-75BC-2422-8B28E7CA5D5B}"/>
              </a:ext>
            </a:extLst>
          </p:cNvPr>
          <p:cNvPicPr>
            <a:picLocks noChangeAspect="1"/>
          </p:cNvPicPr>
          <p:nvPr/>
        </p:nvPicPr>
        <p:blipFill>
          <a:blip r:embed="rId3"/>
          <a:stretch>
            <a:fillRect/>
          </a:stretch>
        </p:blipFill>
        <p:spPr>
          <a:xfrm>
            <a:off x="1077244" y="3646025"/>
            <a:ext cx="4808484" cy="1853816"/>
          </a:xfrm>
          <a:prstGeom prst="rect">
            <a:avLst/>
          </a:prstGeom>
        </p:spPr>
      </p:pic>
      <p:sp>
        <p:nvSpPr>
          <p:cNvPr id="27" name="テキスト ボックス 26">
            <a:extLst>
              <a:ext uri="{FF2B5EF4-FFF2-40B4-BE49-F238E27FC236}">
                <a16:creationId xmlns:a16="http://schemas.microsoft.com/office/drawing/2014/main" id="{F15FFEB3-DA98-EE5B-5473-ECF4EF18C4DF}"/>
              </a:ext>
            </a:extLst>
          </p:cNvPr>
          <p:cNvSpPr txBox="1"/>
          <p:nvPr/>
        </p:nvSpPr>
        <p:spPr>
          <a:xfrm>
            <a:off x="485775" y="5573224"/>
            <a:ext cx="1349979"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募集要項</a:t>
            </a:r>
          </a:p>
        </p:txBody>
      </p:sp>
      <p:pic>
        <p:nvPicPr>
          <p:cNvPr id="28" name="図 27">
            <a:extLst>
              <a:ext uri="{FF2B5EF4-FFF2-40B4-BE49-F238E27FC236}">
                <a16:creationId xmlns:a16="http://schemas.microsoft.com/office/drawing/2014/main" id="{B79B8E26-0EA7-26DC-A684-4E90D88D47FB}"/>
              </a:ext>
            </a:extLst>
          </p:cNvPr>
          <p:cNvPicPr>
            <a:picLocks noChangeAspect="1"/>
          </p:cNvPicPr>
          <p:nvPr/>
        </p:nvPicPr>
        <p:blipFill>
          <a:blip r:embed="rId4"/>
          <a:stretch>
            <a:fillRect/>
          </a:stretch>
        </p:blipFill>
        <p:spPr>
          <a:xfrm>
            <a:off x="972273" y="6100727"/>
            <a:ext cx="5011872" cy="3198274"/>
          </a:xfrm>
          <a:prstGeom prst="rect">
            <a:avLst/>
          </a:prstGeom>
        </p:spPr>
      </p:pic>
    </p:spTree>
    <p:extLst>
      <p:ext uri="{BB962C8B-B14F-4D97-AF65-F5344CB8AC3E}">
        <p14:creationId xmlns:p14="http://schemas.microsoft.com/office/powerpoint/2010/main" val="1078857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31C9499-7C15-F24A-A2EF-97AACBDAFE19}"/>
              </a:ext>
            </a:extLst>
          </p:cNvPr>
          <p:cNvSpPr>
            <a:spLocks noGrp="1"/>
          </p:cNvSpPr>
          <p:nvPr>
            <p:ph type="title"/>
          </p:nvPr>
        </p:nvSpPr>
        <p:spPr>
          <a:xfrm>
            <a:off x="485775" y="223766"/>
            <a:ext cx="4320000" cy="360000"/>
          </a:xfrm>
        </p:spPr>
        <p:txBody>
          <a:bodyPr/>
          <a:lstStyle/>
          <a:p>
            <a:r>
              <a:rPr lang="ja-JP" altLang="en-US"/>
              <a:t>求人コンテンツ</a:t>
            </a:r>
            <a:r>
              <a:rPr lang="en-US" altLang="ja-JP" dirty="0"/>
              <a:t>04</a:t>
            </a:r>
            <a:endParaRPr lang="ja-JP" altLang="en-US"/>
          </a:p>
        </p:txBody>
      </p:sp>
      <p:cxnSp>
        <p:nvCxnSpPr>
          <p:cNvPr id="137" name="直線コネクタ 136">
            <a:extLst>
              <a:ext uri="{FF2B5EF4-FFF2-40B4-BE49-F238E27FC236}">
                <a16:creationId xmlns:a16="http://schemas.microsoft.com/office/drawing/2014/main" id="{D5AB052D-0BEA-C64B-93FC-1B6F19636370}"/>
              </a:ext>
            </a:extLst>
          </p:cNvPr>
          <p:cNvCxnSpPr>
            <a:cxnSpLocks/>
          </p:cNvCxnSpPr>
          <p:nvPr/>
        </p:nvCxnSpPr>
        <p:spPr>
          <a:xfrm>
            <a:off x="388473" y="9255096"/>
            <a:ext cx="6117053"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7C5A283F-46DF-B672-653B-D117488F1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400" y="1484301"/>
            <a:ext cx="3857355" cy="8423287"/>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A6E47F9-E9DC-6CB4-AEF9-D0AB59445D5B}"/>
              </a:ext>
            </a:extLst>
          </p:cNvPr>
          <p:cNvSpPr txBox="1"/>
          <p:nvPr/>
        </p:nvSpPr>
        <p:spPr>
          <a:xfrm>
            <a:off x="388473" y="1114969"/>
            <a:ext cx="2076935" cy="369332"/>
          </a:xfrm>
          <a:prstGeom prst="rect">
            <a:avLst/>
          </a:prstGeom>
          <a:noFill/>
        </p:spPr>
        <p:txBody>
          <a:bodyPr wrap="square">
            <a:spAutoFit/>
          </a:bodyPr>
          <a:lstStyle/>
          <a:p>
            <a:pPr algn="ctr"/>
            <a:r>
              <a:rPr lang="ja-JP" altLang="en-US" b="1" u="none" strike="noStrike">
                <a:solidFill>
                  <a:srgbClr val="181818"/>
                </a:solidFill>
                <a:effectLst/>
                <a:highlight>
                  <a:srgbClr val="FFFF00"/>
                </a:highlight>
                <a:latin typeface="Meiryo" panose="020B0604030504040204" pitchFamily="34" charset="-128"/>
                <a:ea typeface="Meiryo" panose="020B0604030504040204" pitchFamily="34" charset="-128"/>
              </a:rPr>
              <a:t>応募はこちらから</a:t>
            </a:r>
          </a:p>
        </p:txBody>
      </p:sp>
    </p:spTree>
    <p:extLst>
      <p:ext uri="{BB962C8B-B14F-4D97-AF65-F5344CB8AC3E}">
        <p14:creationId xmlns:p14="http://schemas.microsoft.com/office/powerpoint/2010/main" val="1334075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31C9499-7C15-F24A-A2EF-97AACBDAFE19}"/>
              </a:ext>
            </a:extLst>
          </p:cNvPr>
          <p:cNvSpPr>
            <a:spLocks noGrp="1"/>
          </p:cNvSpPr>
          <p:nvPr>
            <p:ph type="title"/>
          </p:nvPr>
        </p:nvSpPr>
        <p:spPr>
          <a:xfrm>
            <a:off x="485775" y="223766"/>
            <a:ext cx="4320000" cy="360000"/>
          </a:xfrm>
        </p:spPr>
        <p:txBody>
          <a:bodyPr/>
          <a:lstStyle/>
          <a:p>
            <a:r>
              <a:rPr lang="ja-JP" altLang="en-US"/>
              <a:t>プライバシーポリシー</a:t>
            </a:r>
          </a:p>
        </p:txBody>
      </p:sp>
      <p:sp>
        <p:nvSpPr>
          <p:cNvPr id="19" name="正方形/長方形 18">
            <a:extLst>
              <a:ext uri="{FF2B5EF4-FFF2-40B4-BE49-F238E27FC236}">
                <a16:creationId xmlns:a16="http://schemas.microsoft.com/office/drawing/2014/main" id="{048DB66D-E9B9-8446-8648-476D89E39380}"/>
              </a:ext>
            </a:extLst>
          </p:cNvPr>
          <p:cNvSpPr/>
          <p:nvPr/>
        </p:nvSpPr>
        <p:spPr>
          <a:xfrm>
            <a:off x="548641" y="1154356"/>
            <a:ext cx="5760359" cy="540973"/>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p>
        </p:txBody>
      </p:sp>
      <p:sp>
        <p:nvSpPr>
          <p:cNvPr id="51" name="テキスト ボックス 50">
            <a:extLst>
              <a:ext uri="{FF2B5EF4-FFF2-40B4-BE49-F238E27FC236}">
                <a16:creationId xmlns:a16="http://schemas.microsoft.com/office/drawing/2014/main" id="{E3E06E78-56A8-FF4E-88C1-27890AC2552A}"/>
              </a:ext>
            </a:extLst>
          </p:cNvPr>
          <p:cNvSpPr txBox="1"/>
          <p:nvPr/>
        </p:nvSpPr>
        <p:spPr>
          <a:xfrm>
            <a:off x="909000" y="2165871"/>
            <a:ext cx="5040000" cy="252000"/>
          </a:xfrm>
          <a:prstGeom prst="rect">
            <a:avLst/>
          </a:prstGeom>
          <a:noFill/>
        </p:spPr>
        <p:txBody>
          <a:bodyPr wrap="square" lIns="36000" tIns="36000" rIns="36000" bIns="36000" rtlCol="0" anchor="ctr">
            <a:noAutofit/>
          </a:bodyPr>
          <a:lstStyle/>
          <a:p>
            <a:pPr algn="ctr">
              <a:spcAft>
                <a:spcPts val="400"/>
              </a:spcAft>
            </a:pPr>
            <a:r>
              <a:rPr kumimoji="1" lang="ja-JP" altLang="en-US" sz="1200" b="1">
                <a:latin typeface="+mn-ea"/>
              </a:rPr>
              <a:t>プライバシーポリシー</a:t>
            </a:r>
          </a:p>
        </p:txBody>
      </p:sp>
      <p:sp>
        <p:nvSpPr>
          <p:cNvPr id="78" name="テキスト ボックス 77">
            <a:extLst>
              <a:ext uri="{FF2B5EF4-FFF2-40B4-BE49-F238E27FC236}">
                <a16:creationId xmlns:a16="http://schemas.microsoft.com/office/drawing/2014/main" id="{50591529-0B34-6243-99D6-1832AEC99963}"/>
              </a:ext>
            </a:extLst>
          </p:cNvPr>
          <p:cNvSpPr txBox="1"/>
          <p:nvPr/>
        </p:nvSpPr>
        <p:spPr>
          <a:xfrm>
            <a:off x="5045502" y="230417"/>
            <a:ext cx="1260000" cy="360000"/>
          </a:xfrm>
          <a:prstGeom prst="rect">
            <a:avLst/>
          </a:prstGeom>
          <a:noFill/>
        </p:spPr>
        <p:txBody>
          <a:bodyPr wrap="square" lIns="36000" tIns="36000" rIns="36000" bIns="36000" rtlCol="0" anchor="ctr">
            <a:noAutofit/>
          </a:bodyPr>
          <a:lstStyle/>
          <a:p>
            <a:pPr algn="r"/>
            <a:r>
              <a:rPr kumimoji="1" lang="en-US" altLang="ja-JP" sz="1200" b="1" spc="300" dirty="0"/>
              <a:t>SAIRU</a:t>
            </a:r>
            <a:endParaRPr kumimoji="1" lang="ja-JP" altLang="en-US" sz="1200" b="1" spc="300"/>
          </a:p>
        </p:txBody>
      </p:sp>
      <p:sp>
        <p:nvSpPr>
          <p:cNvPr id="71" name="正方形/長方形 70">
            <a:extLst>
              <a:ext uri="{FF2B5EF4-FFF2-40B4-BE49-F238E27FC236}">
                <a16:creationId xmlns:a16="http://schemas.microsoft.com/office/drawing/2014/main" id="{C0A62CFC-DD3F-6A4B-9B52-F8C88F28BD81}"/>
              </a:ext>
            </a:extLst>
          </p:cNvPr>
          <p:cNvSpPr/>
          <p:nvPr/>
        </p:nvSpPr>
        <p:spPr>
          <a:xfrm>
            <a:off x="548640" y="1702448"/>
            <a:ext cx="5760000" cy="2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36000" bIns="36000" rtlCol="0" anchor="ctr">
            <a:normAutofit/>
          </a:bodyPr>
          <a:lstStyle/>
          <a:p>
            <a:r>
              <a:rPr kumimoji="1" lang="ja-JP" altLang="en-US" sz="500" u="sng">
                <a:solidFill>
                  <a:schemeClr val="tx1"/>
                </a:solidFill>
              </a:rPr>
              <a:t>ホーム</a:t>
            </a:r>
            <a:r>
              <a:rPr kumimoji="1" lang="en-US" altLang="ja-JP" sz="500" dirty="0">
                <a:solidFill>
                  <a:schemeClr val="tx1"/>
                </a:solidFill>
              </a:rPr>
              <a:t> &gt; </a:t>
            </a:r>
            <a:r>
              <a:rPr kumimoji="1" lang="ja-JP" altLang="en-US" sz="500">
                <a:solidFill>
                  <a:schemeClr val="tx1"/>
                </a:solidFill>
              </a:rPr>
              <a:t>プライバシーポリシー</a:t>
            </a:r>
          </a:p>
        </p:txBody>
      </p:sp>
      <p:sp>
        <p:nvSpPr>
          <p:cNvPr id="72" name="テキスト ボックス 71">
            <a:extLst>
              <a:ext uri="{FF2B5EF4-FFF2-40B4-BE49-F238E27FC236}">
                <a16:creationId xmlns:a16="http://schemas.microsoft.com/office/drawing/2014/main" id="{CBC761AC-B62D-1641-8FF8-F54759A18585}"/>
              </a:ext>
            </a:extLst>
          </p:cNvPr>
          <p:cNvSpPr txBox="1"/>
          <p:nvPr/>
        </p:nvSpPr>
        <p:spPr>
          <a:xfrm>
            <a:off x="913018" y="2905902"/>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73" name="テキスト ボックス 72">
            <a:extLst>
              <a:ext uri="{FF2B5EF4-FFF2-40B4-BE49-F238E27FC236}">
                <a16:creationId xmlns:a16="http://schemas.microsoft.com/office/drawing/2014/main" id="{3E623F0C-8DBE-9F48-8CEE-64944312666F}"/>
              </a:ext>
            </a:extLst>
          </p:cNvPr>
          <p:cNvSpPr txBox="1"/>
          <p:nvPr/>
        </p:nvSpPr>
        <p:spPr>
          <a:xfrm>
            <a:off x="913018" y="2671471"/>
            <a:ext cx="5035623" cy="226591"/>
          </a:xfrm>
          <a:prstGeom prst="rect">
            <a:avLst/>
          </a:prstGeom>
          <a:noFill/>
        </p:spPr>
        <p:txBody>
          <a:bodyPr wrap="square" lIns="36000" tIns="36000" rIns="36000" bIns="36000" rtlCol="0">
            <a:spAutoFit/>
          </a:bodyPr>
          <a:lstStyle/>
          <a:p>
            <a:r>
              <a:rPr kumimoji="1" lang="en-US" altLang="ja-JP" sz="1000" b="1" dirty="0">
                <a:latin typeface="+mn-ea"/>
              </a:rPr>
              <a:t>1. </a:t>
            </a:r>
            <a:r>
              <a:rPr kumimoji="1" lang="ja-JP" altLang="en-US" sz="1000" b="1">
                <a:latin typeface="+mn-ea"/>
              </a:rPr>
              <a:t>個人情報の取得</a:t>
            </a:r>
          </a:p>
        </p:txBody>
      </p:sp>
      <p:sp>
        <p:nvSpPr>
          <p:cNvPr id="75" name="テキスト ボックス 74">
            <a:extLst>
              <a:ext uri="{FF2B5EF4-FFF2-40B4-BE49-F238E27FC236}">
                <a16:creationId xmlns:a16="http://schemas.microsoft.com/office/drawing/2014/main" id="{F0234D7A-441B-EF47-B1F3-250AE6A9D71D}"/>
              </a:ext>
            </a:extLst>
          </p:cNvPr>
          <p:cNvSpPr txBox="1"/>
          <p:nvPr/>
        </p:nvSpPr>
        <p:spPr>
          <a:xfrm>
            <a:off x="913018" y="3650616"/>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76" name="テキスト ボックス 75">
            <a:extLst>
              <a:ext uri="{FF2B5EF4-FFF2-40B4-BE49-F238E27FC236}">
                <a16:creationId xmlns:a16="http://schemas.microsoft.com/office/drawing/2014/main" id="{697C9324-339D-6A41-A215-9A79B3385F14}"/>
              </a:ext>
            </a:extLst>
          </p:cNvPr>
          <p:cNvSpPr txBox="1"/>
          <p:nvPr/>
        </p:nvSpPr>
        <p:spPr>
          <a:xfrm>
            <a:off x="913018" y="3416185"/>
            <a:ext cx="5035623" cy="226591"/>
          </a:xfrm>
          <a:prstGeom prst="rect">
            <a:avLst/>
          </a:prstGeom>
          <a:noFill/>
        </p:spPr>
        <p:txBody>
          <a:bodyPr wrap="square" lIns="36000" tIns="36000" rIns="36000" bIns="36000" rtlCol="0">
            <a:spAutoFit/>
          </a:bodyPr>
          <a:lstStyle/>
          <a:p>
            <a:r>
              <a:rPr kumimoji="1" lang="en-US" altLang="ja-JP" sz="1000" b="1" dirty="0">
                <a:latin typeface="+mn-ea"/>
              </a:rPr>
              <a:t>2. </a:t>
            </a:r>
            <a:r>
              <a:rPr kumimoji="1" lang="ja-JP" altLang="en-US" sz="1000" b="1">
                <a:latin typeface="+mn-ea"/>
              </a:rPr>
              <a:t>個人情報の利用</a:t>
            </a:r>
          </a:p>
        </p:txBody>
      </p:sp>
      <p:sp>
        <p:nvSpPr>
          <p:cNvPr id="79" name="テキスト ボックス 78">
            <a:extLst>
              <a:ext uri="{FF2B5EF4-FFF2-40B4-BE49-F238E27FC236}">
                <a16:creationId xmlns:a16="http://schemas.microsoft.com/office/drawing/2014/main" id="{4985E80A-B246-AC43-8103-6535E333AAA6}"/>
              </a:ext>
            </a:extLst>
          </p:cNvPr>
          <p:cNvSpPr txBox="1"/>
          <p:nvPr/>
        </p:nvSpPr>
        <p:spPr>
          <a:xfrm>
            <a:off x="913018" y="4396171"/>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83" name="テキスト ボックス 82">
            <a:extLst>
              <a:ext uri="{FF2B5EF4-FFF2-40B4-BE49-F238E27FC236}">
                <a16:creationId xmlns:a16="http://schemas.microsoft.com/office/drawing/2014/main" id="{91E6E1C0-AF16-D64E-84B0-12A3F17F5265}"/>
              </a:ext>
            </a:extLst>
          </p:cNvPr>
          <p:cNvSpPr txBox="1"/>
          <p:nvPr/>
        </p:nvSpPr>
        <p:spPr>
          <a:xfrm>
            <a:off x="913018" y="4161740"/>
            <a:ext cx="5035623" cy="226591"/>
          </a:xfrm>
          <a:prstGeom prst="rect">
            <a:avLst/>
          </a:prstGeom>
          <a:noFill/>
        </p:spPr>
        <p:txBody>
          <a:bodyPr wrap="square" lIns="36000" tIns="36000" rIns="36000" bIns="36000" rtlCol="0">
            <a:spAutoFit/>
          </a:bodyPr>
          <a:lstStyle/>
          <a:p>
            <a:r>
              <a:rPr kumimoji="1" lang="en-US" altLang="ja-JP" sz="1000" b="1" dirty="0">
                <a:latin typeface="+mn-ea"/>
              </a:rPr>
              <a:t>3. </a:t>
            </a:r>
            <a:r>
              <a:rPr kumimoji="1" lang="ja-JP" altLang="en-US" sz="1000" b="1">
                <a:latin typeface="+mn-ea"/>
              </a:rPr>
              <a:t>個人情報の提供</a:t>
            </a:r>
          </a:p>
        </p:txBody>
      </p:sp>
      <p:sp>
        <p:nvSpPr>
          <p:cNvPr id="84" name="テキスト ボックス 83">
            <a:extLst>
              <a:ext uri="{FF2B5EF4-FFF2-40B4-BE49-F238E27FC236}">
                <a16:creationId xmlns:a16="http://schemas.microsoft.com/office/drawing/2014/main" id="{F33E1079-A006-B048-9ACA-B714D096D148}"/>
              </a:ext>
            </a:extLst>
          </p:cNvPr>
          <p:cNvSpPr txBox="1"/>
          <p:nvPr/>
        </p:nvSpPr>
        <p:spPr>
          <a:xfrm>
            <a:off x="913018" y="5145434"/>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85" name="テキスト ボックス 84">
            <a:extLst>
              <a:ext uri="{FF2B5EF4-FFF2-40B4-BE49-F238E27FC236}">
                <a16:creationId xmlns:a16="http://schemas.microsoft.com/office/drawing/2014/main" id="{98D91488-9694-0E47-BF7C-56525E885010}"/>
              </a:ext>
            </a:extLst>
          </p:cNvPr>
          <p:cNvSpPr txBox="1"/>
          <p:nvPr/>
        </p:nvSpPr>
        <p:spPr>
          <a:xfrm>
            <a:off x="913018" y="4911003"/>
            <a:ext cx="5035623" cy="226591"/>
          </a:xfrm>
          <a:prstGeom prst="rect">
            <a:avLst/>
          </a:prstGeom>
          <a:noFill/>
        </p:spPr>
        <p:txBody>
          <a:bodyPr wrap="square" lIns="36000" tIns="36000" rIns="36000" bIns="36000" rtlCol="0">
            <a:spAutoFit/>
          </a:bodyPr>
          <a:lstStyle/>
          <a:p>
            <a:r>
              <a:rPr kumimoji="1" lang="en-US" altLang="ja-JP" sz="1000" b="1" dirty="0">
                <a:latin typeface="+mn-ea"/>
              </a:rPr>
              <a:t>4. </a:t>
            </a:r>
            <a:r>
              <a:rPr kumimoji="1" lang="ja-JP" altLang="en-US" sz="1000" b="1">
                <a:latin typeface="+mn-ea"/>
              </a:rPr>
              <a:t>個人情報の取扱いに関する法令遵守</a:t>
            </a:r>
          </a:p>
        </p:txBody>
      </p:sp>
      <p:sp>
        <p:nvSpPr>
          <p:cNvPr id="86" name="テキスト ボックス 85">
            <a:extLst>
              <a:ext uri="{FF2B5EF4-FFF2-40B4-BE49-F238E27FC236}">
                <a16:creationId xmlns:a16="http://schemas.microsoft.com/office/drawing/2014/main" id="{C131457B-C36D-284D-BD80-953FE2289F23}"/>
              </a:ext>
            </a:extLst>
          </p:cNvPr>
          <p:cNvSpPr txBox="1"/>
          <p:nvPr/>
        </p:nvSpPr>
        <p:spPr>
          <a:xfrm>
            <a:off x="913018" y="5892324"/>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87" name="テキスト ボックス 86">
            <a:extLst>
              <a:ext uri="{FF2B5EF4-FFF2-40B4-BE49-F238E27FC236}">
                <a16:creationId xmlns:a16="http://schemas.microsoft.com/office/drawing/2014/main" id="{7D563795-0678-D648-AF64-B9C2594352FA}"/>
              </a:ext>
            </a:extLst>
          </p:cNvPr>
          <p:cNvSpPr txBox="1"/>
          <p:nvPr/>
        </p:nvSpPr>
        <p:spPr>
          <a:xfrm>
            <a:off x="913018" y="5657893"/>
            <a:ext cx="5035623" cy="226591"/>
          </a:xfrm>
          <a:prstGeom prst="rect">
            <a:avLst/>
          </a:prstGeom>
          <a:noFill/>
        </p:spPr>
        <p:txBody>
          <a:bodyPr wrap="square" lIns="36000" tIns="36000" rIns="36000" bIns="36000" rtlCol="0">
            <a:spAutoFit/>
          </a:bodyPr>
          <a:lstStyle/>
          <a:p>
            <a:r>
              <a:rPr kumimoji="1" lang="en-US" altLang="ja-JP" sz="1000" b="1" dirty="0">
                <a:latin typeface="+mn-ea"/>
              </a:rPr>
              <a:t>5. </a:t>
            </a:r>
            <a:r>
              <a:rPr kumimoji="1" lang="ja-JP" altLang="en-US" sz="1000" b="1">
                <a:latin typeface="+mn-ea"/>
              </a:rPr>
              <a:t>個人情報の安全管理</a:t>
            </a:r>
          </a:p>
        </p:txBody>
      </p:sp>
      <p:sp>
        <p:nvSpPr>
          <p:cNvPr id="88" name="テキスト ボックス 87">
            <a:extLst>
              <a:ext uri="{FF2B5EF4-FFF2-40B4-BE49-F238E27FC236}">
                <a16:creationId xmlns:a16="http://schemas.microsoft.com/office/drawing/2014/main" id="{74163655-B4B6-D241-BD2C-72BF4F85C88D}"/>
              </a:ext>
            </a:extLst>
          </p:cNvPr>
          <p:cNvSpPr txBox="1"/>
          <p:nvPr/>
        </p:nvSpPr>
        <p:spPr>
          <a:xfrm>
            <a:off x="907093" y="6647054"/>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89" name="テキスト ボックス 88">
            <a:extLst>
              <a:ext uri="{FF2B5EF4-FFF2-40B4-BE49-F238E27FC236}">
                <a16:creationId xmlns:a16="http://schemas.microsoft.com/office/drawing/2014/main" id="{875BF20A-50A2-004A-BEAE-650C8C1D22DD}"/>
              </a:ext>
            </a:extLst>
          </p:cNvPr>
          <p:cNvSpPr txBox="1"/>
          <p:nvPr/>
        </p:nvSpPr>
        <p:spPr>
          <a:xfrm>
            <a:off x="907093" y="6412623"/>
            <a:ext cx="5035623" cy="226591"/>
          </a:xfrm>
          <a:prstGeom prst="rect">
            <a:avLst/>
          </a:prstGeom>
          <a:noFill/>
        </p:spPr>
        <p:txBody>
          <a:bodyPr wrap="square" lIns="36000" tIns="36000" rIns="36000" bIns="36000" rtlCol="0">
            <a:spAutoFit/>
          </a:bodyPr>
          <a:lstStyle/>
          <a:p>
            <a:r>
              <a:rPr kumimoji="1" lang="en-US" altLang="ja-JP" sz="1000" b="1" dirty="0">
                <a:latin typeface="+mn-ea"/>
              </a:rPr>
              <a:t>6. </a:t>
            </a:r>
            <a:r>
              <a:rPr kumimoji="1" lang="ja-JP" altLang="en-US" sz="1000" b="1">
                <a:latin typeface="+mn-ea"/>
              </a:rPr>
              <a:t>個人情報に関する問合せ</a:t>
            </a:r>
          </a:p>
        </p:txBody>
      </p:sp>
      <p:sp>
        <p:nvSpPr>
          <p:cNvPr id="90" name="テキスト ボックス 89">
            <a:extLst>
              <a:ext uri="{FF2B5EF4-FFF2-40B4-BE49-F238E27FC236}">
                <a16:creationId xmlns:a16="http://schemas.microsoft.com/office/drawing/2014/main" id="{50D564FA-89BA-B748-BA9C-9028F024D62B}"/>
              </a:ext>
            </a:extLst>
          </p:cNvPr>
          <p:cNvSpPr txBox="1"/>
          <p:nvPr/>
        </p:nvSpPr>
        <p:spPr>
          <a:xfrm>
            <a:off x="913018" y="7398289"/>
            <a:ext cx="5041548" cy="396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テキスト</a:t>
            </a:r>
            <a:endParaRPr kumimoji="1" lang="en-US" altLang="ja-JP" sz="700" dirty="0">
              <a:latin typeface="+mn-ea"/>
            </a:endParaRPr>
          </a:p>
        </p:txBody>
      </p:sp>
      <p:sp>
        <p:nvSpPr>
          <p:cNvPr id="91" name="テキスト ボックス 90">
            <a:extLst>
              <a:ext uri="{FF2B5EF4-FFF2-40B4-BE49-F238E27FC236}">
                <a16:creationId xmlns:a16="http://schemas.microsoft.com/office/drawing/2014/main" id="{EEC6898A-F2BD-C84E-983F-25CC6AECAE20}"/>
              </a:ext>
            </a:extLst>
          </p:cNvPr>
          <p:cNvSpPr txBox="1"/>
          <p:nvPr/>
        </p:nvSpPr>
        <p:spPr>
          <a:xfrm>
            <a:off x="913018" y="7163858"/>
            <a:ext cx="5035623" cy="226591"/>
          </a:xfrm>
          <a:prstGeom prst="rect">
            <a:avLst/>
          </a:prstGeom>
          <a:noFill/>
        </p:spPr>
        <p:txBody>
          <a:bodyPr wrap="square" lIns="36000" tIns="36000" rIns="36000" bIns="36000" rtlCol="0">
            <a:spAutoFit/>
          </a:bodyPr>
          <a:lstStyle/>
          <a:p>
            <a:r>
              <a:rPr kumimoji="1" lang="en-US" altLang="ja-JP" sz="1000" b="1" dirty="0">
                <a:latin typeface="+mn-ea"/>
              </a:rPr>
              <a:t>7. </a:t>
            </a:r>
            <a:r>
              <a:rPr kumimoji="1" lang="ja-JP" altLang="en-US" sz="1000" b="1">
                <a:latin typeface="+mn-ea"/>
              </a:rPr>
              <a:t>その他</a:t>
            </a:r>
          </a:p>
        </p:txBody>
      </p:sp>
      <p:sp>
        <p:nvSpPr>
          <p:cNvPr id="92" name="テキスト ボックス 91">
            <a:extLst>
              <a:ext uri="{FF2B5EF4-FFF2-40B4-BE49-F238E27FC236}">
                <a16:creationId xmlns:a16="http://schemas.microsoft.com/office/drawing/2014/main" id="{6CD9BA3F-FBD6-244A-8BF7-7E0AC18FE00C}"/>
              </a:ext>
            </a:extLst>
          </p:cNvPr>
          <p:cNvSpPr txBox="1"/>
          <p:nvPr/>
        </p:nvSpPr>
        <p:spPr>
          <a:xfrm>
            <a:off x="913018" y="8193616"/>
            <a:ext cx="5041548" cy="612000"/>
          </a:xfrm>
          <a:prstGeom prst="rect">
            <a:avLst/>
          </a:prstGeom>
          <a:noFill/>
        </p:spPr>
        <p:txBody>
          <a:bodyPr wrap="square" lIns="36000" tIns="36000" rIns="36000" bIns="36000" rtlCol="0" anchor="t">
            <a:noAutofit/>
          </a:bodyPr>
          <a:lstStyle/>
          <a:p>
            <a:pPr>
              <a:lnSpc>
                <a:spcPct val="150000"/>
              </a:lnSpc>
              <a:spcAft>
                <a:spcPts val="200"/>
              </a:spcAft>
            </a:pPr>
            <a:r>
              <a:rPr kumimoji="1" lang="ja-JP" altLang="en-US" sz="700">
                <a:latin typeface="+mn-ea"/>
              </a:rPr>
              <a:t>相談対応受付窓口</a:t>
            </a:r>
            <a:endParaRPr kumimoji="1" lang="en-US" altLang="ja-JP" sz="700" dirty="0">
              <a:latin typeface="+mn-ea"/>
            </a:endParaRPr>
          </a:p>
          <a:p>
            <a:pPr>
              <a:lnSpc>
                <a:spcPct val="150000"/>
              </a:lnSpc>
              <a:spcAft>
                <a:spcPts val="200"/>
              </a:spcAft>
            </a:pPr>
            <a:r>
              <a:rPr kumimoji="1" lang="ja-JP" altLang="en-US" sz="700">
                <a:latin typeface="+mn-ea"/>
              </a:rPr>
              <a:t>○○○○○○○○○○○○○○○○○○</a:t>
            </a:r>
            <a:endParaRPr kumimoji="1" lang="en-US" altLang="ja-JP" sz="700" dirty="0">
              <a:latin typeface="+mn-ea"/>
            </a:endParaRPr>
          </a:p>
          <a:p>
            <a:pPr>
              <a:lnSpc>
                <a:spcPct val="150000"/>
              </a:lnSpc>
              <a:spcAft>
                <a:spcPts val="200"/>
              </a:spcAft>
            </a:pPr>
            <a:r>
              <a:rPr kumimoji="1" lang="ja-JP" altLang="en-US" sz="700">
                <a:latin typeface="+mn-ea"/>
              </a:rPr>
              <a:t>代表者名○○○○○○</a:t>
            </a:r>
            <a:endParaRPr kumimoji="1" lang="en-US" altLang="ja-JP" sz="700" dirty="0">
              <a:latin typeface="+mn-ea"/>
            </a:endParaRPr>
          </a:p>
        </p:txBody>
      </p:sp>
      <p:sp>
        <p:nvSpPr>
          <p:cNvPr id="93" name="正方形/長方形 92">
            <a:extLst>
              <a:ext uri="{FF2B5EF4-FFF2-40B4-BE49-F238E27FC236}">
                <a16:creationId xmlns:a16="http://schemas.microsoft.com/office/drawing/2014/main" id="{A02E208C-A195-1844-8284-6F5A27FA5037}"/>
              </a:ext>
            </a:extLst>
          </p:cNvPr>
          <p:cNvSpPr/>
          <p:nvPr/>
        </p:nvSpPr>
        <p:spPr>
          <a:xfrm>
            <a:off x="548640" y="9223613"/>
            <a:ext cx="5760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500" dirty="0">
                <a:solidFill>
                  <a:schemeClr val="bg1"/>
                </a:solidFill>
              </a:rPr>
              <a:t>©︎ Copyright</a:t>
            </a:r>
            <a:endParaRPr kumimoji="1" lang="ja-JP" altLang="en-US" sz="500">
              <a:solidFill>
                <a:schemeClr val="bg1"/>
              </a:solidFill>
            </a:endParaRPr>
          </a:p>
        </p:txBody>
      </p:sp>
      <p:sp>
        <p:nvSpPr>
          <p:cNvPr id="2" name="角丸四角形 1">
            <a:extLst>
              <a:ext uri="{FF2B5EF4-FFF2-40B4-BE49-F238E27FC236}">
                <a16:creationId xmlns:a16="http://schemas.microsoft.com/office/drawing/2014/main" id="{7D6A612C-FCBB-93E2-FF52-6CF61587840A}"/>
              </a:ext>
            </a:extLst>
          </p:cNvPr>
          <p:cNvSpPr/>
          <p:nvPr/>
        </p:nvSpPr>
        <p:spPr>
          <a:xfrm>
            <a:off x="4136611" y="1284402"/>
            <a:ext cx="900000" cy="2880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t>公式</a:t>
            </a:r>
            <a:r>
              <a:rPr kumimoji="1" lang="en-US" altLang="ja-JP" sz="700" b="1" dirty="0"/>
              <a:t>LINE</a:t>
            </a:r>
            <a:endParaRPr kumimoji="1" lang="ja-JP" altLang="en-US" sz="700" b="1"/>
          </a:p>
        </p:txBody>
      </p:sp>
      <p:sp>
        <p:nvSpPr>
          <p:cNvPr id="3" name="角丸四角形 2">
            <a:extLst>
              <a:ext uri="{FF2B5EF4-FFF2-40B4-BE49-F238E27FC236}">
                <a16:creationId xmlns:a16="http://schemas.microsoft.com/office/drawing/2014/main" id="{B345D60A-AE89-27F3-2222-608D39B7A67D}"/>
              </a:ext>
            </a:extLst>
          </p:cNvPr>
          <p:cNvSpPr/>
          <p:nvPr/>
        </p:nvSpPr>
        <p:spPr>
          <a:xfrm>
            <a:off x="5133779" y="1284402"/>
            <a:ext cx="900000" cy="288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t>応募する</a:t>
            </a:r>
          </a:p>
        </p:txBody>
      </p:sp>
      <p:sp>
        <p:nvSpPr>
          <p:cNvPr id="5" name="テキスト ボックス 4">
            <a:extLst>
              <a:ext uri="{FF2B5EF4-FFF2-40B4-BE49-F238E27FC236}">
                <a16:creationId xmlns:a16="http://schemas.microsoft.com/office/drawing/2014/main" id="{A77C2DCC-AFAC-29DC-6A1C-F35F18E7B38A}"/>
              </a:ext>
            </a:extLst>
          </p:cNvPr>
          <p:cNvSpPr txBox="1"/>
          <p:nvPr/>
        </p:nvSpPr>
        <p:spPr>
          <a:xfrm>
            <a:off x="2599443" y="1284402"/>
            <a:ext cx="1440000" cy="288000"/>
          </a:xfrm>
          <a:prstGeom prst="rect">
            <a:avLst/>
          </a:prstGeom>
          <a:noFill/>
        </p:spPr>
        <p:txBody>
          <a:bodyPr wrap="square" lIns="36000" tIns="36000" rIns="36000" bIns="36000" rtlCol="0" anchor="ctr" anchorCtr="0">
            <a:noAutofit/>
          </a:bodyPr>
          <a:lstStyle/>
          <a:p>
            <a:pPr algn="r">
              <a:spcAft>
                <a:spcPts val="200"/>
              </a:spcAft>
            </a:pPr>
            <a:r>
              <a:rPr kumimoji="1" lang="ja-JP" altLang="en-US" sz="600"/>
              <a:t>平日 </a:t>
            </a:r>
            <a:r>
              <a:rPr kumimoji="1" lang="en-US" altLang="ja-JP" sz="600" dirty="0"/>
              <a:t>08:00〜17:00</a:t>
            </a:r>
          </a:p>
          <a:p>
            <a:pPr algn="r">
              <a:spcAft>
                <a:spcPts val="200"/>
              </a:spcAft>
            </a:pPr>
            <a:r>
              <a:rPr kumimoji="1" lang="en-US" altLang="ja-JP" sz="700" b="1" dirty="0"/>
              <a:t>026-225-9906</a:t>
            </a:r>
            <a:endParaRPr kumimoji="1" lang="ja-JP" altLang="en-US" sz="700" b="1"/>
          </a:p>
        </p:txBody>
      </p:sp>
      <p:pic>
        <p:nvPicPr>
          <p:cNvPr id="6" name="Picture 4" descr="豊木工舎">
            <a:extLst>
              <a:ext uri="{FF2B5EF4-FFF2-40B4-BE49-F238E27FC236}">
                <a16:creationId xmlns:a16="http://schemas.microsoft.com/office/drawing/2014/main" id="{E2E8C6C6-FFD1-851C-2F33-F329FFA639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20" y="1150970"/>
            <a:ext cx="1592482" cy="459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785276"/>
      </p:ext>
    </p:extLst>
  </p:cSld>
  <p:clrMapOvr>
    <a:masterClrMapping/>
  </p:clrMapOvr>
</p:sld>
</file>

<file path=ppt/theme/theme1.xml><?xml version="1.0" encoding="utf-8"?>
<a:theme xmlns:a="http://schemas.openxmlformats.org/drawingml/2006/main" name="SAIRU-WFテンプレート">
  <a:themeElements>
    <a:clrScheme name="SAIRU Thema 2020">
      <a:dk1>
        <a:srgbClr val="1B224C"/>
      </a:dk1>
      <a:lt1>
        <a:srgbClr val="FFFFFF"/>
      </a:lt1>
      <a:dk2>
        <a:srgbClr val="1B224C"/>
      </a:dk2>
      <a:lt2>
        <a:srgbClr val="FFFFFF"/>
      </a:lt2>
      <a:accent1>
        <a:srgbClr val="1B224C"/>
      </a:accent1>
      <a:accent2>
        <a:srgbClr val="AA312D"/>
      </a:accent2>
      <a:accent3>
        <a:srgbClr val="AFAFAF"/>
      </a:accent3>
      <a:accent4>
        <a:srgbClr val="141400"/>
      </a:accent4>
      <a:accent5>
        <a:srgbClr val="00A9EF"/>
      </a:accent5>
      <a:accent6>
        <a:srgbClr val="00ACBA"/>
      </a:accent6>
      <a:hlink>
        <a:srgbClr val="00ACBA"/>
      </a:hlink>
      <a:folHlink>
        <a:srgbClr val="00ACBA"/>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502</TotalTime>
  <Words>355</Words>
  <Application>Microsoft Macintosh PowerPoint</Application>
  <PresentationFormat>ユーザー設定</PresentationFormat>
  <Paragraphs>55</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Noto Sans JP Regular</vt:lpstr>
      <vt:lpstr>Meiryo</vt:lpstr>
      <vt:lpstr>游ゴシック</vt:lpstr>
      <vt:lpstr>Arial</vt:lpstr>
      <vt:lpstr>SAIRU-WFテンプレート</vt:lpstr>
      <vt:lpstr>求人コンテンツ01</vt:lpstr>
      <vt:lpstr>求人コンテンツ02</vt:lpstr>
      <vt:lpstr>求人コンテンツ03</vt:lpstr>
      <vt:lpstr>求人コンテンツ04</vt:lpstr>
      <vt:lpstr>プライバシーポリシー</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BtoB顕在層向けワイヤーフレーム</dc:title>
  <dc:subject/>
  <dc:creator/>
  <cp:keywords/>
  <dc:description/>
  <cp:lastModifiedBy>shuichi shimada</cp:lastModifiedBy>
  <cp:revision>25</cp:revision>
  <dcterms:created xsi:type="dcterms:W3CDTF">2021-11-04T23:25:34Z</dcterms:created>
  <dcterms:modified xsi:type="dcterms:W3CDTF">2024-05-02T06:30:07Z</dcterms:modified>
  <cp:category/>
</cp:coreProperties>
</file>