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7" r:id="rId2"/>
    <p:sldId id="261" r:id="rId3"/>
    <p:sldId id="268" r:id="rId4"/>
    <p:sldId id="257" r:id="rId5"/>
    <p:sldId id="269" r:id="rId6"/>
    <p:sldId id="271" r:id="rId7"/>
    <p:sldId id="272" r:id="rId8"/>
    <p:sldId id="273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4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4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05B1EE-981F-487E-BE73-26E3635F8501}" type="datetimeFigureOut">
              <a:rPr kumimoji="1" lang="ja-JP" altLang="en-US" smtClean="0"/>
              <a:t>2024/9/30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C4A0B4-78AC-4D82-957E-8836FB06BA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724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4A0B4-78AC-4D82-957E-8836FB06BA8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7514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4A0B4-78AC-4D82-957E-8836FB06BA8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6224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4A0B4-78AC-4D82-957E-8836FB06BA8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9133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4A0B4-78AC-4D82-957E-8836FB06BA8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952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4A0B4-78AC-4D82-957E-8836FB06BA8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7491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4A0B4-78AC-4D82-957E-8836FB06BA8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6936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4A0B4-78AC-4D82-957E-8836FB06BA81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230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B94F1A-1FD5-57AE-AB51-37E1942E3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73A5D0A-B4FD-D4C4-5E15-F324F4F3E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9CF1A4-E7F9-1F3E-526A-AFCE6FAAA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A40C5-D3A7-4E62-997D-B37052ECAAE6}" type="datetimeFigureOut">
              <a:rPr kumimoji="1" lang="ja-JP" altLang="en-US" smtClean="0"/>
              <a:t>2024/9/30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4174E4-282D-0637-5823-C5C667149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C7863C-C0CC-8CCE-C968-12FBDF08F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2F50-244B-442A-914F-40FB78D85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81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B475BA-B98F-F676-67AB-7E14552FA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46C42B0-567F-E325-73F6-06A6EAFD5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B17437-3591-DF17-F780-A04B37462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A40C5-D3A7-4E62-997D-B37052ECAAE6}" type="datetimeFigureOut">
              <a:rPr kumimoji="1" lang="ja-JP" altLang="en-US" smtClean="0"/>
              <a:t>2024/9/30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86ECE56-0CE7-FACC-2CB8-B4D31930E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389A79-5A00-FC7D-9A70-3B8BD5D8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2F50-244B-442A-914F-40FB78D85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3220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BB8B93-7971-D455-F38A-FF560C7B8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7B02D0-742B-6B11-8F86-8CCA0ACD3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411B49-4DB4-3E04-2F14-95ED5554C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A40C5-D3A7-4E62-997D-B37052ECAAE6}" type="datetimeFigureOut">
              <a:rPr kumimoji="1" lang="ja-JP" altLang="en-US" smtClean="0"/>
              <a:t>2024/9/30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69275B-864A-6464-03AB-50EA3B8C7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F95479-6D2B-0FD2-5359-176DB612E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2F50-244B-442A-914F-40FB78D85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2639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3E3FAC-AC3E-55D2-B297-EB6F9FC3C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F480F0C-0E8E-2C56-66B2-E3B956EC6A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DE19184-5D95-3741-9508-410157584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E5E7A7B-17BE-1C95-5520-C82FC7E25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A40C5-D3A7-4E62-997D-B37052ECAAE6}" type="datetimeFigureOut">
              <a:rPr kumimoji="1" lang="ja-JP" altLang="en-US" smtClean="0"/>
              <a:t>2024/9/30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768C0D7-40EF-C669-8EB7-523BA74DB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5B8D6D4-972F-CF0E-EFBE-47251E71A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2F50-244B-442A-914F-40FB78D85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1221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2BF0C0-B940-DD85-78B5-737C9AC65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9698D57-C213-2B39-F79C-4037B0EEA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80577A-494C-DD13-3994-314CAEE16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20AF2EC-C770-EDAB-6792-57EAD178B1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D12346A-D42E-2D01-C53F-A896DF43D9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CF98638-6043-DFE0-2EDB-30F100680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A40C5-D3A7-4E62-997D-B37052ECAAE6}" type="datetimeFigureOut">
              <a:rPr kumimoji="1" lang="ja-JP" altLang="en-US" smtClean="0"/>
              <a:t>2024/9/30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1D5E92A-F3AA-05C9-7ABF-7CB13A170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09CC8CB-C4EB-3D0D-10C9-145D67193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2F50-244B-442A-914F-40FB78D85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1049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C80099-1582-8D20-A254-81F6B33BA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377CC5B-18F2-520F-5D34-E1663BE1C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A40C5-D3A7-4E62-997D-B37052ECAAE6}" type="datetimeFigureOut">
              <a:rPr kumimoji="1" lang="ja-JP" altLang="en-US" smtClean="0"/>
              <a:t>2024/9/30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1205FE6-128B-8455-4704-D60C08D76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4817BEB-821D-3554-2611-EE989A6A6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2F50-244B-442A-914F-40FB78D85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2522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BB0C34F-54FB-6418-7DFD-9DF21033D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A40C5-D3A7-4E62-997D-B37052ECAAE6}" type="datetimeFigureOut">
              <a:rPr kumimoji="1" lang="ja-JP" altLang="en-US" smtClean="0"/>
              <a:t>2024/9/30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8A79CB2-9647-C48C-4D29-C5FF90646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EBC0E23-6176-41D5-FA2C-A4695296B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2F50-244B-442A-914F-40FB78D85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126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6E4E50-7F65-2B34-17DA-5EF4527FA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7F32A5-CCFD-E785-13D9-56BD5CE5B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15AA84C-93A8-DA1B-3B35-BDEC242FB1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4B7C4E9-B692-CB77-2BD6-FA32B4E80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A40C5-D3A7-4E62-997D-B37052ECAAE6}" type="datetimeFigureOut">
              <a:rPr kumimoji="1" lang="ja-JP" altLang="en-US" smtClean="0"/>
              <a:t>2024/9/30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9F587A0-AA53-23AB-6E15-FE8127732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58E1FF-0377-14AA-59CA-02E7FEC66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2F50-244B-442A-914F-40FB78D85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071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E7306A-46D9-1FAC-F4DB-4A79261F4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96E6201-8ED9-3ED4-18B5-AFB0B482DE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AADEF8B-F94B-F396-88CB-F4215AE82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C0B63FE-2A34-AC9E-2C01-F56D3951C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A40C5-D3A7-4E62-997D-B37052ECAAE6}" type="datetimeFigureOut">
              <a:rPr kumimoji="1" lang="ja-JP" altLang="en-US" smtClean="0"/>
              <a:t>2024/9/30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5A56F45-B3C7-7BB5-5285-61B265A1D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390DD42-851A-E14C-171F-F653AE9D3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2F50-244B-442A-914F-40FB78D85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550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1F3105-70EE-C184-849A-76C53CC75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927CBFA-E775-BF45-B37D-D31AB455EF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A5CC45-F12A-BD33-B449-AEE71A71D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A40C5-D3A7-4E62-997D-B37052ECAAE6}" type="datetimeFigureOut">
              <a:rPr kumimoji="1" lang="ja-JP" altLang="en-US" smtClean="0"/>
              <a:t>2024/9/30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C5B148-697C-2A8B-4653-927CBD8A5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A4398F-C16E-80C6-D80B-36DC596D2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2F50-244B-442A-914F-40FB78D85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1221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835653A-D1EF-E84A-1209-93C0F9F870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C38367E-0C37-49AF-409D-EC8C1BCB02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B349E1-EB1E-5813-DE40-5508528E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A40C5-D3A7-4E62-997D-B37052ECAAE6}" type="datetimeFigureOut">
              <a:rPr kumimoji="1" lang="ja-JP" altLang="en-US" smtClean="0"/>
              <a:t>2024/9/30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3E6A84-6956-7BA4-03FD-37DAE787B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3BD00C-C548-B611-90E6-98A3C24A0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2F50-244B-442A-914F-40FB78D85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53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4C2D9CF-4C9C-6FB5-58CA-F98837224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1EB4AE9-EA22-FA01-8258-F99750E84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B4E0E9-7D7F-944A-C7C5-A606B64F1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FA40C5-D3A7-4E62-997D-B37052ECAAE6}" type="datetimeFigureOut">
              <a:rPr kumimoji="1" lang="ja-JP" altLang="en-US" smtClean="0"/>
              <a:t>2024/9/30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7248A09-4397-8F2A-39F7-9485337043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EF63D4-2406-89E6-D546-48F3C73E95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762F50-244B-442A-914F-40FB78D85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546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83777B45-BC26-97A1-E9D2-9A72D9E78CEF}"/>
              </a:ext>
            </a:extLst>
          </p:cNvPr>
          <p:cNvCxnSpPr>
            <a:cxnSpLocks/>
          </p:cNvCxnSpPr>
          <p:nvPr/>
        </p:nvCxnSpPr>
        <p:spPr>
          <a:xfrm>
            <a:off x="678611" y="552091"/>
            <a:ext cx="1094973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078EB0F-6914-7883-535F-A0F7D1CB8E62}"/>
              </a:ext>
            </a:extLst>
          </p:cNvPr>
          <p:cNvSpPr txBox="1"/>
          <p:nvPr/>
        </p:nvSpPr>
        <p:spPr>
          <a:xfrm>
            <a:off x="9339532" y="240588"/>
            <a:ext cx="1357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ユーザー：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XXXX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59D1B264-5CFC-A841-FB27-CAC9DAF58DFB}"/>
              </a:ext>
            </a:extLst>
          </p:cNvPr>
          <p:cNvSpPr/>
          <p:nvPr/>
        </p:nvSpPr>
        <p:spPr>
          <a:xfrm>
            <a:off x="1795345" y="1862254"/>
            <a:ext cx="2503449" cy="1310266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メニュー </a:t>
            </a:r>
            <a:r>
              <a:rPr kumimoji="1" lang="ja-JP" alt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１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87B47406-B0CD-D956-846E-E66AE9530714}"/>
              </a:ext>
            </a:extLst>
          </p:cNvPr>
          <p:cNvSpPr/>
          <p:nvPr/>
        </p:nvSpPr>
        <p:spPr>
          <a:xfrm>
            <a:off x="4538545" y="1862254"/>
            <a:ext cx="2503449" cy="1310266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メニュー </a:t>
            </a:r>
            <a:r>
              <a:rPr lang="en-US" altLang="ja-JP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b="1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81BA99F-BE95-7BAC-F80F-137BB2951CA7}"/>
              </a:ext>
            </a:extLst>
          </p:cNvPr>
          <p:cNvSpPr/>
          <p:nvPr/>
        </p:nvSpPr>
        <p:spPr>
          <a:xfrm>
            <a:off x="7281745" y="1862254"/>
            <a:ext cx="2503449" cy="1310266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メニュー </a:t>
            </a:r>
            <a:r>
              <a:rPr lang="en-US" altLang="ja-JP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endParaRPr kumimoji="1" lang="ja-JP" altLang="en-US" b="1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0C7CA51-339A-222B-EA50-95667B21CE15}"/>
              </a:ext>
            </a:extLst>
          </p:cNvPr>
          <p:cNvSpPr txBox="1"/>
          <p:nvPr/>
        </p:nvSpPr>
        <p:spPr>
          <a:xfrm>
            <a:off x="5790269" y="2728775"/>
            <a:ext cx="1203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①クリック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吹き出し: 四角形 7">
            <a:extLst>
              <a:ext uri="{FF2B5EF4-FFF2-40B4-BE49-F238E27FC236}">
                <a16:creationId xmlns:a16="http://schemas.microsoft.com/office/drawing/2014/main" id="{8BF3A64E-2DB3-A8C3-5D3D-7CF89DC31274}"/>
              </a:ext>
            </a:extLst>
          </p:cNvPr>
          <p:cNvSpPr/>
          <p:nvPr/>
        </p:nvSpPr>
        <p:spPr>
          <a:xfrm>
            <a:off x="4423892" y="3406462"/>
            <a:ext cx="3818586" cy="1935042"/>
          </a:xfrm>
          <a:prstGeom prst="wedgeRectCallout">
            <a:avLst>
              <a:gd name="adj1" fmla="val -17629"/>
              <a:gd name="adj2" fmla="val -61960"/>
            </a:avLst>
          </a:prstGeom>
          <a:noFill/>
          <a:ln w="127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964F5CA-AC4B-1BA7-FDB7-2CE04A654534}"/>
              </a:ext>
            </a:extLst>
          </p:cNvPr>
          <p:cNvSpPr txBox="1"/>
          <p:nvPr/>
        </p:nvSpPr>
        <p:spPr>
          <a:xfrm>
            <a:off x="4655712" y="3631842"/>
            <a:ext cx="29621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〇 工程ファイルを新規に読み込む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〇 既存の工程ファイルを使用する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92DA72D-CD68-FC8A-C15E-D3CCFB1E0FF6}"/>
              </a:ext>
            </a:extLst>
          </p:cNvPr>
          <p:cNvSpPr txBox="1"/>
          <p:nvPr/>
        </p:nvSpPr>
        <p:spPr>
          <a:xfrm>
            <a:off x="4668590" y="3644720"/>
            <a:ext cx="2833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18B3141-E1AA-79F3-B929-72C865232F5A}"/>
              </a:ext>
            </a:extLst>
          </p:cNvPr>
          <p:cNvSpPr txBox="1"/>
          <p:nvPr/>
        </p:nvSpPr>
        <p:spPr>
          <a:xfrm>
            <a:off x="4947837" y="3934598"/>
            <a:ext cx="1066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ファイルパス：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56B7FF-A4E3-4503-F1E1-38F69ADCEBD5}"/>
              </a:ext>
            </a:extLst>
          </p:cNvPr>
          <p:cNvSpPr/>
          <p:nvPr/>
        </p:nvSpPr>
        <p:spPr>
          <a:xfrm>
            <a:off x="5892085" y="3983945"/>
            <a:ext cx="1725769" cy="182369"/>
          </a:xfrm>
          <a:prstGeom prst="roundRect">
            <a:avLst/>
          </a:prstGeom>
          <a:noFill/>
          <a:ln w="127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8AAE41AC-6207-3DAD-EB3D-72D084DE6219}"/>
              </a:ext>
            </a:extLst>
          </p:cNvPr>
          <p:cNvSpPr/>
          <p:nvPr/>
        </p:nvSpPr>
        <p:spPr>
          <a:xfrm>
            <a:off x="7643612" y="3981912"/>
            <a:ext cx="412123" cy="182369"/>
          </a:xfrm>
          <a:prstGeom prst="roundRect">
            <a:avLst/>
          </a:prstGeom>
          <a:noFill/>
          <a:ln w="127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参照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C5DF406C-71AA-980A-67D1-8B12ECE63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2081" y="4607008"/>
            <a:ext cx="1655763" cy="412887"/>
          </a:xfrm>
          <a:prstGeom prst="rect">
            <a:avLst/>
          </a:prstGeom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A44DD98-525B-527F-013F-530274566BEA}"/>
              </a:ext>
            </a:extLst>
          </p:cNvPr>
          <p:cNvSpPr/>
          <p:nvPr/>
        </p:nvSpPr>
        <p:spPr>
          <a:xfrm>
            <a:off x="5893298" y="4585949"/>
            <a:ext cx="731346" cy="1341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96120E6-1AFD-21AC-BBC7-CE35FACDD7FD}"/>
              </a:ext>
            </a:extLst>
          </p:cNvPr>
          <p:cNvSpPr txBox="1"/>
          <p:nvPr/>
        </p:nvSpPr>
        <p:spPr>
          <a:xfrm>
            <a:off x="4947836" y="4728585"/>
            <a:ext cx="1311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Project</a:t>
            </a:r>
            <a:r>
              <a:rPr kumimoji="1" lang="ja-JP" altLang="en-US" sz="12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選択：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370533-E625-93A4-8929-E50FD27EE159}"/>
              </a:ext>
            </a:extLst>
          </p:cNvPr>
          <p:cNvSpPr txBox="1"/>
          <p:nvPr/>
        </p:nvSpPr>
        <p:spPr>
          <a:xfrm>
            <a:off x="8242478" y="4162247"/>
            <a:ext cx="334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②工程ファイルを次の画面に渡す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8456C94F-57EA-40A9-5DE7-95C42A3805F4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3361386" y="4073098"/>
            <a:ext cx="1586451" cy="5339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E44415B-EDE8-7813-ADA3-D388BA47E2E8}"/>
              </a:ext>
            </a:extLst>
          </p:cNvPr>
          <p:cNvSpPr txBox="1"/>
          <p:nvPr/>
        </p:nvSpPr>
        <p:spPr>
          <a:xfrm>
            <a:off x="1297811" y="4590085"/>
            <a:ext cx="2180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選択されるまでグレーアウトする。</a:t>
            </a:r>
            <a:endParaRPr kumimoji="1" lang="ja-JP" altLang="en-US" sz="1200" dirty="0">
              <a:solidFill>
                <a:schemeClr val="accen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2573375E-6ABC-DB0C-FA88-0E9270B08BCE}"/>
              </a:ext>
            </a:extLst>
          </p:cNvPr>
          <p:cNvCxnSpPr>
            <a:endCxn id="18" idx="1"/>
          </p:cNvCxnSpPr>
          <p:nvPr/>
        </p:nvCxnSpPr>
        <p:spPr>
          <a:xfrm>
            <a:off x="3361386" y="4819891"/>
            <a:ext cx="1586450" cy="471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752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図 52">
            <a:extLst>
              <a:ext uri="{FF2B5EF4-FFF2-40B4-BE49-F238E27FC236}">
                <a16:creationId xmlns:a16="http://schemas.microsoft.com/office/drawing/2014/main" id="{AE4E720E-1389-5FAF-E446-C7CCCB06B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76533"/>
            <a:ext cx="12192000" cy="43266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9F2073C-E127-5921-4F65-A74C32E654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095" y="729544"/>
            <a:ext cx="7975808" cy="681869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CC95C100-7ECC-85F9-E8DB-E37D592863B5}"/>
              </a:ext>
            </a:extLst>
          </p:cNvPr>
          <p:cNvCxnSpPr>
            <a:cxnSpLocks/>
          </p:cNvCxnSpPr>
          <p:nvPr/>
        </p:nvCxnSpPr>
        <p:spPr>
          <a:xfrm>
            <a:off x="678611" y="552091"/>
            <a:ext cx="1094973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49D873C-27C1-853E-237B-7AE62C74256D}"/>
              </a:ext>
            </a:extLst>
          </p:cNvPr>
          <p:cNvSpPr txBox="1"/>
          <p:nvPr/>
        </p:nvSpPr>
        <p:spPr>
          <a:xfrm>
            <a:off x="9339532" y="240588"/>
            <a:ext cx="1357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ユーザー：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XXXX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F3FB927-1D01-198C-EEC4-E68CE9100ECD}"/>
              </a:ext>
            </a:extLst>
          </p:cNvPr>
          <p:cNvSpPr txBox="1"/>
          <p:nvPr/>
        </p:nvSpPr>
        <p:spPr>
          <a:xfrm>
            <a:off x="2686049" y="899021"/>
            <a:ext cx="927101" cy="3550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予算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400"/>
              </a:lnSpc>
            </a:pP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\1000</a:t>
            </a:r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547F3A-BF82-CD91-AE42-4A71047B3DFC}"/>
              </a:ext>
            </a:extLst>
          </p:cNvPr>
          <p:cNvSpPr txBox="1"/>
          <p:nvPr/>
        </p:nvSpPr>
        <p:spPr>
          <a:xfrm>
            <a:off x="4972049" y="870423"/>
            <a:ext cx="666751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手配予定日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0016EE3-2A05-F561-ED84-8F3B3552D2BA}"/>
              </a:ext>
            </a:extLst>
          </p:cNvPr>
          <p:cNvSpPr txBox="1"/>
          <p:nvPr/>
        </p:nvSpPr>
        <p:spPr>
          <a:xfrm>
            <a:off x="5932397" y="870423"/>
            <a:ext cx="728753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部品集合日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E754620-4CB8-ADCC-0A7E-B4AA60ADAEA9}"/>
              </a:ext>
            </a:extLst>
          </p:cNvPr>
          <p:cNvSpPr txBox="1"/>
          <p:nvPr/>
        </p:nvSpPr>
        <p:spPr>
          <a:xfrm>
            <a:off x="10083903" y="1593378"/>
            <a:ext cx="616899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残予算額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5670C75-3565-B6FF-E0DA-DD7DC3FE00D7}"/>
              </a:ext>
            </a:extLst>
          </p:cNvPr>
          <p:cNvSpPr txBox="1"/>
          <p:nvPr/>
        </p:nvSpPr>
        <p:spPr>
          <a:xfrm>
            <a:off x="7496225" y="867271"/>
            <a:ext cx="927101" cy="3550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エリア面積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400"/>
              </a:lnSpc>
            </a:pP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100</a:t>
            </a:r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㎡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BB374CE5-715A-E1D2-01BF-83559B6C2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48" y="1717894"/>
            <a:ext cx="1655763" cy="412887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D8C9B78-87CF-BE9D-1277-94A43D6C6403}"/>
              </a:ext>
            </a:extLst>
          </p:cNvPr>
          <p:cNvSpPr txBox="1"/>
          <p:nvPr/>
        </p:nvSpPr>
        <p:spPr>
          <a:xfrm>
            <a:off x="141431" y="1596154"/>
            <a:ext cx="570181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工程</a:t>
            </a: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C2D247AA-8016-FAD1-41E9-5A4F3C7960A3}"/>
              </a:ext>
            </a:extLst>
          </p:cNvPr>
          <p:cNvSpPr/>
          <p:nvPr/>
        </p:nvSpPr>
        <p:spPr>
          <a:xfrm>
            <a:off x="10696755" y="1623237"/>
            <a:ext cx="1023411" cy="207821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1000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716A9A54-6F38-53A9-DC70-7CEDE5C2B9A0}"/>
              </a:ext>
            </a:extLst>
          </p:cNvPr>
          <p:cNvCxnSpPr>
            <a:cxnSpLocks/>
          </p:cNvCxnSpPr>
          <p:nvPr/>
        </p:nvCxnSpPr>
        <p:spPr>
          <a:xfrm flipV="1">
            <a:off x="137178" y="2609192"/>
            <a:ext cx="4680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3D5B862-6923-27C8-0195-36D32AC9FB6D}"/>
              </a:ext>
            </a:extLst>
          </p:cNvPr>
          <p:cNvSpPr txBox="1"/>
          <p:nvPr/>
        </p:nvSpPr>
        <p:spPr>
          <a:xfrm>
            <a:off x="242697" y="2300101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ja-JP" altLang="en-US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kumimoji="1" lang="en-US" altLang="ja-JP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03E71F2-28F2-C538-7A97-D81DB06AC7B2}"/>
              </a:ext>
            </a:extLst>
          </p:cNvPr>
          <p:cNvCxnSpPr/>
          <p:nvPr/>
        </p:nvCxnSpPr>
        <p:spPr>
          <a:xfrm>
            <a:off x="282805" y="2610328"/>
            <a:ext cx="552506" cy="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F822599-0840-DF5D-FB7C-87D210BFBA69}"/>
              </a:ext>
            </a:extLst>
          </p:cNvPr>
          <p:cNvSpPr txBox="1"/>
          <p:nvPr/>
        </p:nvSpPr>
        <p:spPr>
          <a:xfrm>
            <a:off x="1000065" y="2306368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kumimoji="1"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82B74DA-0E6D-BB89-AAC9-3765F1D10E9B}"/>
              </a:ext>
            </a:extLst>
          </p:cNvPr>
          <p:cNvSpPr txBox="1"/>
          <p:nvPr/>
        </p:nvSpPr>
        <p:spPr>
          <a:xfrm>
            <a:off x="1717325" y="2300665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kumimoji="1"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6B4B44-9469-DF9A-B636-B771EBA6B1D0}"/>
              </a:ext>
            </a:extLst>
          </p:cNvPr>
          <p:cNvSpPr txBox="1"/>
          <p:nvPr/>
        </p:nvSpPr>
        <p:spPr>
          <a:xfrm>
            <a:off x="2430715" y="2307531"/>
            <a:ext cx="817908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kumimoji="1"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C4EA1B1A-0C80-1F78-F4D8-42B6071FFF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582" y="2816168"/>
            <a:ext cx="1762943" cy="256461"/>
          </a:xfrm>
          <a:prstGeom prst="rect">
            <a:avLst/>
          </a:prstGeom>
        </p:spPr>
      </p:pic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9A7EBCD5-3B90-7C49-D6F0-C0A72BA6C237}"/>
              </a:ext>
            </a:extLst>
          </p:cNvPr>
          <p:cNvCxnSpPr>
            <a:cxnSpLocks/>
          </p:cNvCxnSpPr>
          <p:nvPr/>
        </p:nvCxnSpPr>
        <p:spPr>
          <a:xfrm>
            <a:off x="4972049" y="2252507"/>
            <a:ext cx="0" cy="448314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40FE203-9A3B-EA55-4FAF-34E6F790ADBD}"/>
              </a:ext>
            </a:extLst>
          </p:cNvPr>
          <p:cNvSpPr txBox="1"/>
          <p:nvPr/>
        </p:nvSpPr>
        <p:spPr>
          <a:xfrm>
            <a:off x="5309763" y="2691864"/>
            <a:ext cx="4954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項目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   項目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 項目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  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lang="en-US" altLang="ja-JP" sz="1200" u="sng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06BAD23D-51BE-5AF1-20B6-46FDA970AA2A}"/>
              </a:ext>
            </a:extLst>
          </p:cNvPr>
          <p:cNvSpPr txBox="1"/>
          <p:nvPr/>
        </p:nvSpPr>
        <p:spPr>
          <a:xfrm>
            <a:off x="5160460" y="2227811"/>
            <a:ext cx="1127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選択一覧</a:t>
            </a: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DEDA584A-1928-CE8D-CD60-B52022E24D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8371" y="2739252"/>
            <a:ext cx="1296442" cy="327522"/>
          </a:xfrm>
          <a:prstGeom prst="rect">
            <a:avLst/>
          </a:prstGeom>
        </p:spPr>
      </p:pic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85501B45-D82B-4BD7-EB78-521DC2BDB485}"/>
              </a:ext>
            </a:extLst>
          </p:cNvPr>
          <p:cNvSpPr/>
          <p:nvPr/>
        </p:nvSpPr>
        <p:spPr>
          <a:xfrm>
            <a:off x="10696755" y="2311848"/>
            <a:ext cx="1023411" cy="179312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B5165F9C-1454-FA46-AA55-554A579575B3}"/>
              </a:ext>
            </a:extLst>
          </p:cNvPr>
          <p:cNvSpPr txBox="1"/>
          <p:nvPr/>
        </p:nvSpPr>
        <p:spPr>
          <a:xfrm>
            <a:off x="9704232" y="2287329"/>
            <a:ext cx="996572" cy="23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工程内予算　合計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7494769-6B31-CA95-6B48-AE30FA435E97}"/>
              </a:ext>
            </a:extLst>
          </p:cNvPr>
          <p:cNvSpPr txBox="1"/>
          <p:nvPr/>
        </p:nvSpPr>
        <p:spPr>
          <a:xfrm>
            <a:off x="3848189" y="2816168"/>
            <a:ext cx="696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☑</a:t>
            </a:r>
            <a:r>
              <a:rPr lang="en-US" altLang="ja-JP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AI</a:t>
            </a:r>
            <a:r>
              <a:rPr lang="ja-JP" altLang="en-US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検索</a:t>
            </a:r>
            <a:endParaRPr kumimoji="1" lang="ja-JP" altLang="en-US" sz="1000" dirty="0">
              <a:solidFill>
                <a:schemeClr val="bg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3B974AE1-778A-CB27-A283-F4A371CA21F7}"/>
              </a:ext>
            </a:extLst>
          </p:cNvPr>
          <p:cNvSpPr/>
          <p:nvPr/>
        </p:nvSpPr>
        <p:spPr>
          <a:xfrm>
            <a:off x="6389734" y="2287329"/>
            <a:ext cx="542832" cy="20383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出力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403AB509-D130-7FAC-DCDF-7AD0E9D28DF1}"/>
              </a:ext>
            </a:extLst>
          </p:cNvPr>
          <p:cNvSpPr/>
          <p:nvPr/>
        </p:nvSpPr>
        <p:spPr>
          <a:xfrm>
            <a:off x="2043565" y="1844072"/>
            <a:ext cx="894781" cy="243659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461A8AA-E471-29E8-403E-DFC29142CA6E}"/>
              </a:ext>
            </a:extLst>
          </p:cNvPr>
          <p:cNvSpPr txBox="1"/>
          <p:nvPr/>
        </p:nvSpPr>
        <p:spPr>
          <a:xfrm>
            <a:off x="1998112" y="1596154"/>
            <a:ext cx="979264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サイクルタイム</a:t>
            </a:r>
          </a:p>
        </p:txBody>
      </p: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80B7F3F0-2547-DED8-296C-9AA0FCFAAFB5}"/>
              </a:ext>
            </a:extLst>
          </p:cNvPr>
          <p:cNvCxnSpPr/>
          <p:nvPr/>
        </p:nvCxnSpPr>
        <p:spPr>
          <a:xfrm flipV="1">
            <a:off x="5309762" y="1313645"/>
            <a:ext cx="0" cy="4042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E84DCAB7-6FC0-40BB-B46A-B8887D08722F}"/>
              </a:ext>
            </a:extLst>
          </p:cNvPr>
          <p:cNvCxnSpPr/>
          <p:nvPr/>
        </p:nvCxnSpPr>
        <p:spPr>
          <a:xfrm flipV="1">
            <a:off x="5370490" y="1222305"/>
            <a:ext cx="725510" cy="4955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80A3087-7FBE-F900-69DC-EFD38B1CCADD}"/>
              </a:ext>
            </a:extLst>
          </p:cNvPr>
          <p:cNvSpPr txBox="1"/>
          <p:nvPr/>
        </p:nvSpPr>
        <p:spPr>
          <a:xfrm>
            <a:off x="4385178" y="1717894"/>
            <a:ext cx="2736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既存情報が無ければ今日の日付を表示</a:t>
            </a: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81CDECA3-61E0-97C2-40C4-3A42C5CCA387}"/>
              </a:ext>
            </a:extLst>
          </p:cNvPr>
          <p:cNvSpPr/>
          <p:nvPr/>
        </p:nvSpPr>
        <p:spPr>
          <a:xfrm>
            <a:off x="216000" y="111674"/>
            <a:ext cx="1800000" cy="360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新規の場合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4ACC7896-458D-8B4D-9C97-97F4EB4AAC6F}"/>
              </a:ext>
            </a:extLst>
          </p:cNvPr>
          <p:cNvSpPr txBox="1"/>
          <p:nvPr/>
        </p:nvSpPr>
        <p:spPr>
          <a:xfrm>
            <a:off x="11695121" y="1603097"/>
            <a:ext cx="463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B10304B-0067-A867-833C-57325F1C6CD0}"/>
              </a:ext>
            </a:extLst>
          </p:cNvPr>
          <p:cNvSpPr txBox="1"/>
          <p:nvPr/>
        </p:nvSpPr>
        <p:spPr>
          <a:xfrm>
            <a:off x="11695121" y="2273828"/>
            <a:ext cx="463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BE889840-6F06-5201-FD17-A4F8A15D63D3}"/>
              </a:ext>
            </a:extLst>
          </p:cNvPr>
          <p:cNvSpPr/>
          <p:nvPr/>
        </p:nvSpPr>
        <p:spPr>
          <a:xfrm>
            <a:off x="5076860" y="2691864"/>
            <a:ext cx="4756769" cy="276999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3AA09D1C-0BE6-42B9-EEDB-32F7463764A9}"/>
              </a:ext>
            </a:extLst>
          </p:cNvPr>
          <p:cNvCxnSpPr>
            <a:cxnSpLocks/>
          </p:cNvCxnSpPr>
          <p:nvPr/>
        </p:nvCxnSpPr>
        <p:spPr>
          <a:xfrm>
            <a:off x="5399111" y="2697544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直線コネクタ 75">
            <a:extLst>
              <a:ext uri="{FF2B5EF4-FFF2-40B4-BE49-F238E27FC236}">
                <a16:creationId xmlns:a16="http://schemas.microsoft.com/office/drawing/2014/main" id="{BA044531-5527-BFB9-395D-3760F3B95E35}"/>
              </a:ext>
            </a:extLst>
          </p:cNvPr>
          <p:cNvCxnSpPr>
            <a:cxnSpLocks/>
          </p:cNvCxnSpPr>
          <p:nvPr/>
        </p:nvCxnSpPr>
        <p:spPr>
          <a:xfrm>
            <a:off x="7549887" y="2707434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76">
            <a:extLst>
              <a:ext uri="{FF2B5EF4-FFF2-40B4-BE49-F238E27FC236}">
                <a16:creationId xmlns:a16="http://schemas.microsoft.com/office/drawing/2014/main" id="{80C666DE-09DF-DF34-568A-D684872CBDAF}"/>
              </a:ext>
            </a:extLst>
          </p:cNvPr>
          <p:cNvCxnSpPr>
            <a:cxnSpLocks/>
          </p:cNvCxnSpPr>
          <p:nvPr/>
        </p:nvCxnSpPr>
        <p:spPr>
          <a:xfrm>
            <a:off x="8288500" y="2703983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直線コネクタ 77">
            <a:extLst>
              <a:ext uri="{FF2B5EF4-FFF2-40B4-BE49-F238E27FC236}">
                <a16:creationId xmlns:a16="http://schemas.microsoft.com/office/drawing/2014/main" id="{32E4DD4C-2C6F-2620-1022-778B499161BB}"/>
              </a:ext>
            </a:extLst>
          </p:cNvPr>
          <p:cNvCxnSpPr>
            <a:cxnSpLocks/>
          </p:cNvCxnSpPr>
          <p:nvPr/>
        </p:nvCxnSpPr>
        <p:spPr>
          <a:xfrm>
            <a:off x="6153478" y="2710424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29B7CF9E-2A85-C88A-9161-CFFD59E57AF8}"/>
              </a:ext>
            </a:extLst>
          </p:cNvPr>
          <p:cNvCxnSpPr>
            <a:cxnSpLocks/>
          </p:cNvCxnSpPr>
          <p:nvPr/>
        </p:nvCxnSpPr>
        <p:spPr>
          <a:xfrm>
            <a:off x="6842498" y="2703983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直線コネクタ 79">
            <a:extLst>
              <a:ext uri="{FF2B5EF4-FFF2-40B4-BE49-F238E27FC236}">
                <a16:creationId xmlns:a16="http://schemas.microsoft.com/office/drawing/2014/main" id="{696D78E7-2408-9924-B741-A3659F473643}"/>
              </a:ext>
            </a:extLst>
          </p:cNvPr>
          <p:cNvCxnSpPr>
            <a:cxnSpLocks/>
          </p:cNvCxnSpPr>
          <p:nvPr/>
        </p:nvCxnSpPr>
        <p:spPr>
          <a:xfrm>
            <a:off x="9055564" y="2703983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FB83292E-A26B-7C22-2CF8-A5916436B1E0}"/>
              </a:ext>
            </a:extLst>
          </p:cNvPr>
          <p:cNvSpPr txBox="1"/>
          <p:nvPr/>
        </p:nvSpPr>
        <p:spPr>
          <a:xfrm>
            <a:off x="9879180" y="2716215"/>
            <a:ext cx="4507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・・・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FDED9C4-2970-3F25-248C-1882AA453B94}"/>
              </a:ext>
            </a:extLst>
          </p:cNvPr>
          <p:cNvSpPr txBox="1"/>
          <p:nvPr/>
        </p:nvSpPr>
        <p:spPr>
          <a:xfrm>
            <a:off x="1062295" y="1342984"/>
            <a:ext cx="2736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機器ファイルから読み込まれた工程を登録</a:t>
            </a:r>
          </a:p>
        </p:txBody>
      </p: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80ACCF2D-243B-4DA8-3C14-D5B5C6E97627}"/>
              </a:ext>
            </a:extLst>
          </p:cNvPr>
          <p:cNvCxnSpPr>
            <a:cxnSpLocks/>
          </p:cNvCxnSpPr>
          <p:nvPr/>
        </p:nvCxnSpPr>
        <p:spPr>
          <a:xfrm flipH="1">
            <a:off x="1154053" y="1571476"/>
            <a:ext cx="154461" cy="2695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81BE4CE8-F0D2-4D06-2F22-73532C40849B}"/>
              </a:ext>
            </a:extLst>
          </p:cNvPr>
          <p:cNvSpPr txBox="1"/>
          <p:nvPr/>
        </p:nvSpPr>
        <p:spPr>
          <a:xfrm>
            <a:off x="291339" y="2059472"/>
            <a:ext cx="1414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001</a:t>
            </a:r>
            <a:r>
              <a:rPr kumimoji="1" lang="ja-JP" altLang="en-US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番目の工程を表示</a:t>
            </a:r>
          </a:p>
        </p:txBody>
      </p:sp>
      <p:cxnSp>
        <p:nvCxnSpPr>
          <p:cNvPr id="89" name="直線矢印コネクタ 88">
            <a:extLst>
              <a:ext uri="{FF2B5EF4-FFF2-40B4-BE49-F238E27FC236}">
                <a16:creationId xmlns:a16="http://schemas.microsoft.com/office/drawing/2014/main" id="{863109C1-5709-8D33-26F7-5DD791DB344D}"/>
              </a:ext>
            </a:extLst>
          </p:cNvPr>
          <p:cNvCxnSpPr>
            <a:cxnSpLocks/>
          </p:cNvCxnSpPr>
          <p:nvPr/>
        </p:nvCxnSpPr>
        <p:spPr>
          <a:xfrm>
            <a:off x="1759416" y="1969411"/>
            <a:ext cx="25195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8D135DEB-D06A-FB12-DDEE-676AC3186CEF}"/>
              </a:ext>
            </a:extLst>
          </p:cNvPr>
          <p:cNvSpPr txBox="1"/>
          <p:nvPr/>
        </p:nvSpPr>
        <p:spPr>
          <a:xfrm>
            <a:off x="1986811" y="2059472"/>
            <a:ext cx="1699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工程のサイクルタイムを表示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26A52D10-0126-55CF-A937-C6A28BC64D0F}"/>
              </a:ext>
            </a:extLst>
          </p:cNvPr>
          <p:cNvSpPr txBox="1"/>
          <p:nvPr/>
        </p:nvSpPr>
        <p:spPr>
          <a:xfrm>
            <a:off x="3085619" y="648451"/>
            <a:ext cx="11575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デフォルト値を表示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354BF59B-3E52-D02F-037C-45A05CB5A28F}"/>
              </a:ext>
            </a:extLst>
          </p:cNvPr>
          <p:cNvSpPr txBox="1"/>
          <p:nvPr/>
        </p:nvSpPr>
        <p:spPr>
          <a:xfrm>
            <a:off x="8039571" y="608170"/>
            <a:ext cx="11575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デフォルト値を表示</a:t>
            </a:r>
          </a:p>
        </p:txBody>
      </p: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B1FC0109-4757-8DE5-7EB3-23898BAB1220}"/>
              </a:ext>
            </a:extLst>
          </p:cNvPr>
          <p:cNvCxnSpPr/>
          <p:nvPr/>
        </p:nvCxnSpPr>
        <p:spPr>
          <a:xfrm flipH="1">
            <a:off x="7959775" y="867271"/>
            <a:ext cx="231188" cy="2032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直線矢印コネクタ 96">
            <a:extLst>
              <a:ext uri="{FF2B5EF4-FFF2-40B4-BE49-F238E27FC236}">
                <a16:creationId xmlns:a16="http://schemas.microsoft.com/office/drawing/2014/main" id="{7810C734-BA4B-8427-5249-769F8E86B7E7}"/>
              </a:ext>
            </a:extLst>
          </p:cNvPr>
          <p:cNvCxnSpPr/>
          <p:nvPr/>
        </p:nvCxnSpPr>
        <p:spPr>
          <a:xfrm flipH="1">
            <a:off x="3149599" y="894672"/>
            <a:ext cx="198908" cy="1758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直線矢印コネクタ 98">
            <a:extLst>
              <a:ext uri="{FF2B5EF4-FFF2-40B4-BE49-F238E27FC236}">
                <a16:creationId xmlns:a16="http://schemas.microsoft.com/office/drawing/2014/main" id="{27DFE68A-7027-4AD5-3107-B83A539E9586}"/>
              </a:ext>
            </a:extLst>
          </p:cNvPr>
          <p:cNvCxnSpPr>
            <a:cxnSpLocks/>
          </p:cNvCxnSpPr>
          <p:nvPr/>
        </p:nvCxnSpPr>
        <p:spPr>
          <a:xfrm>
            <a:off x="3248623" y="1152659"/>
            <a:ext cx="6769520" cy="553581"/>
          </a:xfrm>
          <a:prstGeom prst="straightConnector1">
            <a:avLst/>
          </a:prstGeom>
          <a:ln w="9525"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CA53A81D-1B88-1CC9-1C9C-9ACC37592D43}"/>
              </a:ext>
            </a:extLst>
          </p:cNvPr>
          <p:cNvSpPr txBox="1"/>
          <p:nvPr/>
        </p:nvSpPr>
        <p:spPr>
          <a:xfrm>
            <a:off x="9473486" y="1444298"/>
            <a:ext cx="461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表示</a:t>
            </a:r>
          </a:p>
        </p:txBody>
      </p:sp>
      <p:cxnSp>
        <p:nvCxnSpPr>
          <p:cNvPr id="102" name="直線矢印コネクタ 101">
            <a:extLst>
              <a:ext uri="{FF2B5EF4-FFF2-40B4-BE49-F238E27FC236}">
                <a16:creationId xmlns:a16="http://schemas.microsoft.com/office/drawing/2014/main" id="{C5B63BB0-0E18-9BE7-51D1-D6A0754674B1}"/>
              </a:ext>
            </a:extLst>
          </p:cNvPr>
          <p:cNvCxnSpPr/>
          <p:nvPr/>
        </p:nvCxnSpPr>
        <p:spPr>
          <a:xfrm flipH="1">
            <a:off x="6932566" y="2059472"/>
            <a:ext cx="522678" cy="214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6E1C3C7E-AED6-F5C1-8CA5-E105738AF834}"/>
              </a:ext>
            </a:extLst>
          </p:cNvPr>
          <p:cNvSpPr txBox="1"/>
          <p:nvPr/>
        </p:nvSpPr>
        <p:spPr>
          <a:xfrm>
            <a:off x="7455244" y="1887073"/>
            <a:ext cx="813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グレーアウト</a:t>
            </a:r>
            <a:endParaRPr kumimoji="1" lang="ja-JP" altLang="en-US" sz="1000" dirty="0">
              <a:solidFill>
                <a:schemeClr val="accen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5F60D71-F1AA-6800-49D7-DDFF7BA1E2FC}"/>
              </a:ext>
            </a:extLst>
          </p:cNvPr>
          <p:cNvSpPr txBox="1"/>
          <p:nvPr/>
        </p:nvSpPr>
        <p:spPr>
          <a:xfrm>
            <a:off x="1197944" y="4247859"/>
            <a:ext cx="2513196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何も検索されていないので、何も表示しない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CFAF664C-AD21-397E-B056-3AAB9DAAE25D}"/>
              </a:ext>
            </a:extLst>
          </p:cNvPr>
          <p:cNvSpPr txBox="1"/>
          <p:nvPr/>
        </p:nvSpPr>
        <p:spPr>
          <a:xfrm>
            <a:off x="1927707" y="3483854"/>
            <a:ext cx="813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グレーアウト</a:t>
            </a:r>
            <a:endParaRPr kumimoji="1" lang="ja-JP" altLang="en-US" sz="1000" dirty="0">
              <a:solidFill>
                <a:schemeClr val="accen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07" name="直線矢印コネクタ 106">
            <a:extLst>
              <a:ext uri="{FF2B5EF4-FFF2-40B4-BE49-F238E27FC236}">
                <a16:creationId xmlns:a16="http://schemas.microsoft.com/office/drawing/2014/main" id="{4D23C100-0852-7DAC-EAB8-5349BF535458}"/>
              </a:ext>
            </a:extLst>
          </p:cNvPr>
          <p:cNvCxnSpPr/>
          <p:nvPr/>
        </p:nvCxnSpPr>
        <p:spPr>
          <a:xfrm flipH="1" flipV="1">
            <a:off x="1759416" y="3062389"/>
            <a:ext cx="404235" cy="4214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直線矢印コネクタ 108">
            <a:extLst>
              <a:ext uri="{FF2B5EF4-FFF2-40B4-BE49-F238E27FC236}">
                <a16:creationId xmlns:a16="http://schemas.microsoft.com/office/drawing/2014/main" id="{085D3CAC-2FF1-29BD-6CF5-5886F6DDD61C}"/>
              </a:ext>
            </a:extLst>
          </p:cNvPr>
          <p:cNvCxnSpPr>
            <a:stCxn id="105" idx="0"/>
          </p:cNvCxnSpPr>
          <p:nvPr/>
        </p:nvCxnSpPr>
        <p:spPr>
          <a:xfrm flipV="1">
            <a:off x="2334224" y="3062389"/>
            <a:ext cx="153520" cy="4214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直線矢印コネクタ 110">
            <a:extLst>
              <a:ext uri="{FF2B5EF4-FFF2-40B4-BE49-F238E27FC236}">
                <a16:creationId xmlns:a16="http://schemas.microsoft.com/office/drawing/2014/main" id="{824487EB-04F8-1F38-DCEE-408133302503}"/>
              </a:ext>
            </a:extLst>
          </p:cNvPr>
          <p:cNvCxnSpPr>
            <a:cxnSpLocks/>
          </p:cNvCxnSpPr>
          <p:nvPr/>
        </p:nvCxnSpPr>
        <p:spPr>
          <a:xfrm flipV="1">
            <a:off x="2588654" y="3041852"/>
            <a:ext cx="1356037" cy="4420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711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図 52">
            <a:extLst>
              <a:ext uri="{FF2B5EF4-FFF2-40B4-BE49-F238E27FC236}">
                <a16:creationId xmlns:a16="http://schemas.microsoft.com/office/drawing/2014/main" id="{AE4E720E-1389-5FAF-E446-C7CCCB06B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176533"/>
            <a:ext cx="12192000" cy="43266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9F2073C-E127-5921-4F65-A74C32E654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095" y="729544"/>
            <a:ext cx="7975808" cy="681869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CC95C100-7ECC-85F9-E8DB-E37D592863B5}"/>
              </a:ext>
            </a:extLst>
          </p:cNvPr>
          <p:cNvCxnSpPr>
            <a:cxnSpLocks/>
          </p:cNvCxnSpPr>
          <p:nvPr/>
        </p:nvCxnSpPr>
        <p:spPr>
          <a:xfrm>
            <a:off x="678611" y="552091"/>
            <a:ext cx="1094973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49D873C-27C1-853E-237B-7AE62C74256D}"/>
              </a:ext>
            </a:extLst>
          </p:cNvPr>
          <p:cNvSpPr txBox="1"/>
          <p:nvPr/>
        </p:nvSpPr>
        <p:spPr>
          <a:xfrm>
            <a:off x="9339532" y="240588"/>
            <a:ext cx="1357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ユーザー：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XXXX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F3FB927-1D01-198C-EEC4-E68CE9100ECD}"/>
              </a:ext>
            </a:extLst>
          </p:cNvPr>
          <p:cNvSpPr txBox="1"/>
          <p:nvPr/>
        </p:nvSpPr>
        <p:spPr>
          <a:xfrm>
            <a:off x="2686049" y="899021"/>
            <a:ext cx="927101" cy="3550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予算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400"/>
              </a:lnSpc>
            </a:pP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\</a:t>
            </a:r>
            <a:r>
              <a:rPr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000</a:t>
            </a:r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547F3A-BF82-CD91-AE42-4A71047B3DFC}"/>
              </a:ext>
            </a:extLst>
          </p:cNvPr>
          <p:cNvSpPr txBox="1"/>
          <p:nvPr/>
        </p:nvSpPr>
        <p:spPr>
          <a:xfrm>
            <a:off x="4972049" y="870423"/>
            <a:ext cx="666751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手配予定日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0016EE3-2A05-F561-ED84-8F3B3552D2BA}"/>
              </a:ext>
            </a:extLst>
          </p:cNvPr>
          <p:cNvSpPr txBox="1"/>
          <p:nvPr/>
        </p:nvSpPr>
        <p:spPr>
          <a:xfrm>
            <a:off x="5932397" y="870423"/>
            <a:ext cx="728753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部品集合日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5670C75-3565-B6FF-E0DA-DD7DC3FE00D7}"/>
              </a:ext>
            </a:extLst>
          </p:cNvPr>
          <p:cNvSpPr txBox="1"/>
          <p:nvPr/>
        </p:nvSpPr>
        <p:spPr>
          <a:xfrm>
            <a:off x="7496225" y="867271"/>
            <a:ext cx="927101" cy="3550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エリア面積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400"/>
              </a:lnSpc>
            </a:pPr>
            <a:r>
              <a:rPr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㎡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BB374CE5-715A-E1D2-01BF-83559B6C2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48" y="1717894"/>
            <a:ext cx="1655763" cy="412887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D8C9B78-87CF-BE9D-1277-94A43D6C6403}"/>
              </a:ext>
            </a:extLst>
          </p:cNvPr>
          <p:cNvSpPr txBox="1"/>
          <p:nvPr/>
        </p:nvSpPr>
        <p:spPr>
          <a:xfrm>
            <a:off x="141431" y="1596154"/>
            <a:ext cx="570181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工程</a:t>
            </a: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716A9A54-6F38-53A9-DC70-7CEDE5C2B9A0}"/>
              </a:ext>
            </a:extLst>
          </p:cNvPr>
          <p:cNvCxnSpPr>
            <a:cxnSpLocks/>
          </p:cNvCxnSpPr>
          <p:nvPr/>
        </p:nvCxnSpPr>
        <p:spPr>
          <a:xfrm flipV="1">
            <a:off x="137178" y="2609192"/>
            <a:ext cx="4680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3D5B862-6923-27C8-0195-36D32AC9FB6D}"/>
              </a:ext>
            </a:extLst>
          </p:cNvPr>
          <p:cNvSpPr txBox="1"/>
          <p:nvPr/>
        </p:nvSpPr>
        <p:spPr>
          <a:xfrm>
            <a:off x="242697" y="2300101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03E71F2-28F2-C538-7A97-D81DB06AC7B2}"/>
              </a:ext>
            </a:extLst>
          </p:cNvPr>
          <p:cNvCxnSpPr/>
          <p:nvPr/>
        </p:nvCxnSpPr>
        <p:spPr>
          <a:xfrm>
            <a:off x="263488" y="2610328"/>
            <a:ext cx="552506" cy="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F822599-0840-DF5D-FB7C-87D210BFBA69}"/>
              </a:ext>
            </a:extLst>
          </p:cNvPr>
          <p:cNvSpPr txBox="1"/>
          <p:nvPr/>
        </p:nvSpPr>
        <p:spPr>
          <a:xfrm>
            <a:off x="1000065" y="2306368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82B74DA-0E6D-BB89-AAC9-3765F1D10E9B}"/>
              </a:ext>
            </a:extLst>
          </p:cNvPr>
          <p:cNvSpPr txBox="1"/>
          <p:nvPr/>
        </p:nvSpPr>
        <p:spPr>
          <a:xfrm>
            <a:off x="1717325" y="2300665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6B4B44-9469-DF9A-B636-B771EBA6B1D0}"/>
              </a:ext>
            </a:extLst>
          </p:cNvPr>
          <p:cNvSpPr txBox="1"/>
          <p:nvPr/>
        </p:nvSpPr>
        <p:spPr>
          <a:xfrm>
            <a:off x="2430715" y="2307531"/>
            <a:ext cx="817908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kumimoji="1"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C8185609-A42E-53BF-AE41-315FF3813529}"/>
              </a:ext>
            </a:extLst>
          </p:cNvPr>
          <p:cNvGrpSpPr/>
          <p:nvPr/>
        </p:nvGrpSpPr>
        <p:grpSpPr>
          <a:xfrm>
            <a:off x="261232" y="2816168"/>
            <a:ext cx="4478193" cy="2911736"/>
            <a:chOff x="6788616" y="2837380"/>
            <a:chExt cx="4800066" cy="3789056"/>
          </a:xfrm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EED28D88-512C-5406-5A7F-B4FDB2AEA422}"/>
                </a:ext>
              </a:extLst>
            </p:cNvPr>
            <p:cNvSpPr/>
            <p:nvPr/>
          </p:nvSpPr>
          <p:spPr>
            <a:xfrm>
              <a:off x="6800783" y="3241080"/>
              <a:ext cx="4787899" cy="797163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四角形: 角を丸くする 20">
              <a:extLst>
                <a:ext uri="{FF2B5EF4-FFF2-40B4-BE49-F238E27FC236}">
                  <a16:creationId xmlns:a16="http://schemas.microsoft.com/office/drawing/2014/main" id="{07BA538A-FE1B-B8F1-6BD9-57885A353DDE}"/>
                </a:ext>
              </a:extLst>
            </p:cNvPr>
            <p:cNvSpPr/>
            <p:nvPr/>
          </p:nvSpPr>
          <p:spPr>
            <a:xfrm>
              <a:off x="6800784" y="4108209"/>
              <a:ext cx="4787898" cy="797163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F5574806-1D7E-0576-48EA-271A14B30C3D}"/>
                </a:ext>
              </a:extLst>
            </p:cNvPr>
            <p:cNvSpPr/>
            <p:nvPr/>
          </p:nvSpPr>
          <p:spPr>
            <a:xfrm>
              <a:off x="6788616" y="4961997"/>
              <a:ext cx="4787899" cy="797164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9D82B21E-58DF-CB68-1220-FC5A99CEFE55}"/>
                </a:ext>
              </a:extLst>
            </p:cNvPr>
            <p:cNvSpPr/>
            <p:nvPr/>
          </p:nvSpPr>
          <p:spPr>
            <a:xfrm>
              <a:off x="6794966" y="5829272"/>
              <a:ext cx="4793715" cy="797164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C4EA1B1A-0C80-1F78-F4D8-42B6071FF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00782" y="2837380"/>
              <a:ext cx="1889656" cy="333734"/>
            </a:xfrm>
            <a:prstGeom prst="rect">
              <a:avLst/>
            </a:prstGeom>
          </p:spPr>
        </p:pic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F37F81A7-3452-AF43-1B44-A83304A40FD3}"/>
                </a:ext>
              </a:extLst>
            </p:cNvPr>
            <p:cNvCxnSpPr/>
            <p:nvPr/>
          </p:nvCxnSpPr>
          <p:spPr>
            <a:xfrm>
              <a:off x="7816784" y="3241080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0B481D74-5556-32B5-CD52-D8A796F8A94D}"/>
                </a:ext>
              </a:extLst>
            </p:cNvPr>
            <p:cNvCxnSpPr/>
            <p:nvPr/>
          </p:nvCxnSpPr>
          <p:spPr>
            <a:xfrm>
              <a:off x="7816784" y="4108209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651CE34F-2A23-5D65-3780-8BFE8ECBCCD2}"/>
                </a:ext>
              </a:extLst>
            </p:cNvPr>
            <p:cNvCxnSpPr/>
            <p:nvPr/>
          </p:nvCxnSpPr>
          <p:spPr>
            <a:xfrm>
              <a:off x="7816784" y="4975484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390D3A40-709D-C116-1446-56C5428D420F}"/>
                </a:ext>
              </a:extLst>
            </p:cNvPr>
            <p:cNvCxnSpPr/>
            <p:nvPr/>
          </p:nvCxnSpPr>
          <p:spPr>
            <a:xfrm>
              <a:off x="7816784" y="5829273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9A7EBCD5-3B90-7C49-D6F0-C0A72BA6C237}"/>
              </a:ext>
            </a:extLst>
          </p:cNvPr>
          <p:cNvCxnSpPr>
            <a:cxnSpLocks/>
          </p:cNvCxnSpPr>
          <p:nvPr/>
        </p:nvCxnSpPr>
        <p:spPr>
          <a:xfrm>
            <a:off x="4972049" y="2252507"/>
            <a:ext cx="0" cy="448314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09ACF91-9FD8-8276-D085-32E6246AAE73}"/>
              </a:ext>
            </a:extLst>
          </p:cNvPr>
          <p:cNvSpPr txBox="1"/>
          <p:nvPr/>
        </p:nvSpPr>
        <p:spPr>
          <a:xfrm>
            <a:off x="2332010" y="5803871"/>
            <a:ext cx="326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・・・</a:t>
            </a: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DEDA584A-1928-CE8D-CD60-B52022E24D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8371" y="2739252"/>
            <a:ext cx="1296442" cy="327522"/>
          </a:xfrm>
          <a:prstGeom prst="rect">
            <a:avLst/>
          </a:prstGeom>
        </p:spPr>
      </p:pic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8BD36B80-D84D-FE23-AC7D-A4D05A392B4C}"/>
              </a:ext>
            </a:extLst>
          </p:cNvPr>
          <p:cNvSpPr txBox="1"/>
          <p:nvPr/>
        </p:nvSpPr>
        <p:spPr>
          <a:xfrm>
            <a:off x="282805" y="3312299"/>
            <a:ext cx="9922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サムネイル画像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EE4AC96-4A3B-820D-8B43-9363B01DD747}"/>
              </a:ext>
            </a:extLst>
          </p:cNvPr>
          <p:cNvSpPr txBox="1"/>
          <p:nvPr/>
        </p:nvSpPr>
        <p:spPr>
          <a:xfrm>
            <a:off x="1295501" y="3312299"/>
            <a:ext cx="21468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詳細説明など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(DB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より取得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8BCAAB3-B0A6-EFD5-A208-E9BFA1E81692}"/>
              </a:ext>
            </a:extLst>
          </p:cNvPr>
          <p:cNvSpPr txBox="1"/>
          <p:nvPr/>
        </p:nvSpPr>
        <p:spPr>
          <a:xfrm>
            <a:off x="3848189" y="2816168"/>
            <a:ext cx="696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☑</a:t>
            </a:r>
            <a:r>
              <a:rPr lang="en-US" altLang="ja-JP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AI</a:t>
            </a:r>
            <a:r>
              <a:rPr lang="ja-JP" altLang="en-US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検索</a:t>
            </a:r>
            <a:endParaRPr kumimoji="1" lang="ja-JP" altLang="en-US" sz="1000" dirty="0">
              <a:solidFill>
                <a:schemeClr val="bg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76C139D-C2B3-64E1-085C-1A4D2297795C}"/>
              </a:ext>
            </a:extLst>
          </p:cNvPr>
          <p:cNvSpPr txBox="1"/>
          <p:nvPr/>
        </p:nvSpPr>
        <p:spPr>
          <a:xfrm>
            <a:off x="5160460" y="2227811"/>
            <a:ext cx="1127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選択一覧</a:t>
            </a:r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7A82712B-2900-672F-C8B4-C764BE2D340B}"/>
              </a:ext>
            </a:extLst>
          </p:cNvPr>
          <p:cNvSpPr/>
          <p:nvPr/>
        </p:nvSpPr>
        <p:spPr>
          <a:xfrm>
            <a:off x="6389734" y="2287329"/>
            <a:ext cx="542832" cy="203831"/>
          </a:xfrm>
          <a:prstGeom prst="roundRect">
            <a:avLst/>
          </a:prstGeom>
          <a:solidFill>
            <a:schemeClr val="accent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出力</a:t>
            </a: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A8251B9A-F2B9-6ACB-C4ED-191CCEB9CA81}"/>
              </a:ext>
            </a:extLst>
          </p:cNvPr>
          <p:cNvSpPr/>
          <p:nvPr/>
        </p:nvSpPr>
        <p:spPr>
          <a:xfrm>
            <a:off x="2043565" y="1844072"/>
            <a:ext cx="894781" cy="243659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F6153A8-B2CB-2EA8-F2BB-7DBAABA3B19B}"/>
              </a:ext>
            </a:extLst>
          </p:cNvPr>
          <p:cNvSpPr txBox="1"/>
          <p:nvPr/>
        </p:nvSpPr>
        <p:spPr>
          <a:xfrm>
            <a:off x="1998112" y="1596154"/>
            <a:ext cx="979264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サイクルタイム</a:t>
            </a: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729A5641-5A98-EE68-A632-9DE10025333E}"/>
              </a:ext>
            </a:extLst>
          </p:cNvPr>
          <p:cNvSpPr/>
          <p:nvPr/>
        </p:nvSpPr>
        <p:spPr>
          <a:xfrm>
            <a:off x="215999" y="111674"/>
            <a:ext cx="1800000" cy="360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既存</a:t>
            </a:r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の場合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75A4200E-8C01-8E6D-9990-D720E5D96B9A}"/>
              </a:ext>
            </a:extLst>
          </p:cNvPr>
          <p:cNvSpPr txBox="1"/>
          <p:nvPr/>
        </p:nvSpPr>
        <p:spPr>
          <a:xfrm>
            <a:off x="10083903" y="1593378"/>
            <a:ext cx="616899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残予算額</a:t>
            </a:r>
          </a:p>
        </p:txBody>
      </p:sp>
      <p:sp>
        <p:nvSpPr>
          <p:cNvPr id="71" name="四角形: 角を丸くする 70">
            <a:extLst>
              <a:ext uri="{FF2B5EF4-FFF2-40B4-BE49-F238E27FC236}">
                <a16:creationId xmlns:a16="http://schemas.microsoft.com/office/drawing/2014/main" id="{43E331DE-16E9-F893-4F12-08C6D88DBB9A}"/>
              </a:ext>
            </a:extLst>
          </p:cNvPr>
          <p:cNvSpPr/>
          <p:nvPr/>
        </p:nvSpPr>
        <p:spPr>
          <a:xfrm>
            <a:off x="10696755" y="1623237"/>
            <a:ext cx="1023411" cy="207821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365F392A-9E8E-2FD6-115E-C6A409DCD45C}"/>
              </a:ext>
            </a:extLst>
          </p:cNvPr>
          <p:cNvSpPr/>
          <p:nvPr/>
        </p:nvSpPr>
        <p:spPr>
          <a:xfrm>
            <a:off x="10696755" y="2311848"/>
            <a:ext cx="1023411" cy="179312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800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52B40CD9-2143-8384-2BF5-CF1B50FF4B52}"/>
              </a:ext>
            </a:extLst>
          </p:cNvPr>
          <p:cNvSpPr txBox="1"/>
          <p:nvPr/>
        </p:nvSpPr>
        <p:spPr>
          <a:xfrm>
            <a:off x="9704232" y="2287329"/>
            <a:ext cx="996572" cy="23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工程内予算　合計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F5C211AD-E6EA-57D5-132C-B99CE19EF65B}"/>
              </a:ext>
            </a:extLst>
          </p:cNvPr>
          <p:cNvSpPr txBox="1"/>
          <p:nvPr/>
        </p:nvSpPr>
        <p:spPr>
          <a:xfrm>
            <a:off x="11695121" y="1603097"/>
            <a:ext cx="463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E295B93C-0A7C-228D-DA16-E5A2492C4E1A}"/>
              </a:ext>
            </a:extLst>
          </p:cNvPr>
          <p:cNvSpPr txBox="1"/>
          <p:nvPr/>
        </p:nvSpPr>
        <p:spPr>
          <a:xfrm>
            <a:off x="11695121" y="2273828"/>
            <a:ext cx="463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8C28A21F-E270-0F1F-5512-DDCE5096D22E}"/>
              </a:ext>
            </a:extLst>
          </p:cNvPr>
          <p:cNvSpPr txBox="1"/>
          <p:nvPr/>
        </p:nvSpPr>
        <p:spPr>
          <a:xfrm>
            <a:off x="4159015" y="1895379"/>
            <a:ext cx="813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グレーアウト</a:t>
            </a:r>
            <a:endParaRPr kumimoji="1" lang="ja-JP" altLang="en-US" sz="1000" dirty="0">
              <a:solidFill>
                <a:schemeClr val="accen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99" name="直線矢印コネクタ 98">
            <a:extLst>
              <a:ext uri="{FF2B5EF4-FFF2-40B4-BE49-F238E27FC236}">
                <a16:creationId xmlns:a16="http://schemas.microsoft.com/office/drawing/2014/main" id="{8241A0FE-CF60-47D8-6477-0F8422B31450}"/>
              </a:ext>
            </a:extLst>
          </p:cNvPr>
          <p:cNvCxnSpPr>
            <a:endCxn id="68" idx="0"/>
          </p:cNvCxnSpPr>
          <p:nvPr/>
        </p:nvCxnSpPr>
        <p:spPr>
          <a:xfrm flipH="1">
            <a:off x="4196589" y="2166170"/>
            <a:ext cx="162910" cy="6499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89D70F26-DD87-EC97-0B2B-142ADCF55784}"/>
              </a:ext>
            </a:extLst>
          </p:cNvPr>
          <p:cNvSpPr txBox="1"/>
          <p:nvPr/>
        </p:nvSpPr>
        <p:spPr>
          <a:xfrm>
            <a:off x="2015999" y="265661"/>
            <a:ext cx="2236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基本、最後に登録された状態を表示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4CA58632-0DF4-5CBC-9BD4-4EA9F5B329CB}"/>
              </a:ext>
            </a:extLst>
          </p:cNvPr>
          <p:cNvSpPr txBox="1"/>
          <p:nvPr/>
        </p:nvSpPr>
        <p:spPr>
          <a:xfrm>
            <a:off x="1927844" y="3500993"/>
            <a:ext cx="28419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選択されているオブジェクトが最上位に表示される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E67E12CD-C1B4-4055-8C47-B7364DD12279}"/>
              </a:ext>
            </a:extLst>
          </p:cNvPr>
          <p:cNvSpPr txBox="1"/>
          <p:nvPr/>
        </p:nvSpPr>
        <p:spPr>
          <a:xfrm>
            <a:off x="225745" y="1878818"/>
            <a:ext cx="837127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最初の工程</a:t>
            </a:r>
            <a:endParaRPr kumimoji="1" lang="ja-JP" altLang="en-US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0C3558-C12E-2C96-22C8-1B8E063FB184}"/>
              </a:ext>
            </a:extLst>
          </p:cNvPr>
          <p:cNvSpPr txBox="1"/>
          <p:nvPr/>
        </p:nvSpPr>
        <p:spPr>
          <a:xfrm>
            <a:off x="5066802" y="3079025"/>
            <a:ext cx="45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☑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E6FA3B9-2F76-3D66-D94B-1B93A46E3729}"/>
              </a:ext>
            </a:extLst>
          </p:cNvPr>
          <p:cNvSpPr txBox="1"/>
          <p:nvPr/>
        </p:nvSpPr>
        <p:spPr>
          <a:xfrm>
            <a:off x="5309763" y="2691864"/>
            <a:ext cx="4954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項目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付随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付随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 項目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  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項目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lang="en-US" altLang="ja-JP" sz="1200" u="sng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CD965D-E021-005C-5C64-307450068B10}"/>
              </a:ext>
            </a:extLst>
          </p:cNvPr>
          <p:cNvSpPr/>
          <p:nvPr/>
        </p:nvSpPr>
        <p:spPr>
          <a:xfrm>
            <a:off x="5076860" y="2691864"/>
            <a:ext cx="4756769" cy="276999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3A0B55C8-EB44-6E41-D07D-8FD49F83DDF0}"/>
              </a:ext>
            </a:extLst>
          </p:cNvPr>
          <p:cNvCxnSpPr>
            <a:cxnSpLocks/>
          </p:cNvCxnSpPr>
          <p:nvPr/>
        </p:nvCxnSpPr>
        <p:spPr>
          <a:xfrm>
            <a:off x="5399111" y="2697544"/>
            <a:ext cx="0" cy="1440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623C9640-60D5-333C-E949-D0B1BFFA95AA}"/>
              </a:ext>
            </a:extLst>
          </p:cNvPr>
          <p:cNvCxnSpPr>
            <a:cxnSpLocks/>
          </p:cNvCxnSpPr>
          <p:nvPr/>
        </p:nvCxnSpPr>
        <p:spPr>
          <a:xfrm>
            <a:off x="7549887" y="2707434"/>
            <a:ext cx="0" cy="1440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8C80708F-CAE2-108E-F725-C8A80DCAFE2B}"/>
              </a:ext>
            </a:extLst>
          </p:cNvPr>
          <p:cNvCxnSpPr>
            <a:cxnSpLocks/>
          </p:cNvCxnSpPr>
          <p:nvPr/>
        </p:nvCxnSpPr>
        <p:spPr>
          <a:xfrm>
            <a:off x="8288500" y="2703983"/>
            <a:ext cx="0" cy="1440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3CB632FB-4154-742A-3327-5D9E08DE598F}"/>
              </a:ext>
            </a:extLst>
          </p:cNvPr>
          <p:cNvCxnSpPr>
            <a:cxnSpLocks/>
          </p:cNvCxnSpPr>
          <p:nvPr/>
        </p:nvCxnSpPr>
        <p:spPr>
          <a:xfrm>
            <a:off x="6153478" y="2710424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405DF41E-4CDE-40AE-78D1-C986F2240D4D}"/>
              </a:ext>
            </a:extLst>
          </p:cNvPr>
          <p:cNvCxnSpPr>
            <a:cxnSpLocks/>
          </p:cNvCxnSpPr>
          <p:nvPr/>
        </p:nvCxnSpPr>
        <p:spPr>
          <a:xfrm>
            <a:off x="6842498" y="2703983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3E2D4DDF-1346-4DE9-1E9B-D12C72BBFDA1}"/>
              </a:ext>
            </a:extLst>
          </p:cNvPr>
          <p:cNvCxnSpPr>
            <a:cxnSpLocks/>
          </p:cNvCxnSpPr>
          <p:nvPr/>
        </p:nvCxnSpPr>
        <p:spPr>
          <a:xfrm>
            <a:off x="9055564" y="2703983"/>
            <a:ext cx="0" cy="1440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DDC9C3D-7473-99B9-F548-F30D0AC006A7}"/>
              </a:ext>
            </a:extLst>
          </p:cNvPr>
          <p:cNvSpPr txBox="1"/>
          <p:nvPr/>
        </p:nvSpPr>
        <p:spPr>
          <a:xfrm>
            <a:off x="10005682" y="3423983"/>
            <a:ext cx="4507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・・・</a:t>
            </a:r>
          </a:p>
        </p:txBody>
      </p: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F2694E49-48D3-C744-02DC-5E2FCE69AE69}"/>
              </a:ext>
            </a:extLst>
          </p:cNvPr>
          <p:cNvCxnSpPr/>
          <p:nvPr/>
        </p:nvCxnSpPr>
        <p:spPr>
          <a:xfrm>
            <a:off x="5076860" y="2981741"/>
            <a:ext cx="0" cy="1188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B47F913C-D337-459A-5B86-2C7F4E3445CF}"/>
              </a:ext>
            </a:extLst>
          </p:cNvPr>
          <p:cNvCxnSpPr/>
          <p:nvPr/>
        </p:nvCxnSpPr>
        <p:spPr>
          <a:xfrm>
            <a:off x="9833629" y="2981741"/>
            <a:ext cx="0" cy="1188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888A33EC-0BEC-A0E1-4CDF-944F7DB8E3BD}"/>
              </a:ext>
            </a:extLst>
          </p:cNvPr>
          <p:cNvCxnSpPr/>
          <p:nvPr/>
        </p:nvCxnSpPr>
        <p:spPr>
          <a:xfrm>
            <a:off x="5060363" y="3558520"/>
            <a:ext cx="4773266" cy="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ACAC2419-D371-FA23-87C6-39C9F6E02C4E}"/>
              </a:ext>
            </a:extLst>
          </p:cNvPr>
          <p:cNvCxnSpPr/>
          <p:nvPr/>
        </p:nvCxnSpPr>
        <p:spPr>
          <a:xfrm>
            <a:off x="5066802" y="4159200"/>
            <a:ext cx="4773266" cy="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B0CA7A9-2624-95FD-0C0F-C7FF6C8A47A5}"/>
              </a:ext>
            </a:extLst>
          </p:cNvPr>
          <p:cNvSpPr txBox="1"/>
          <p:nvPr/>
        </p:nvSpPr>
        <p:spPr>
          <a:xfrm>
            <a:off x="5066802" y="3674194"/>
            <a:ext cx="45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☐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11C067F-D4A0-3667-9723-7FB5F8FFD3FF}"/>
              </a:ext>
            </a:extLst>
          </p:cNvPr>
          <p:cNvSpPr/>
          <p:nvPr/>
        </p:nvSpPr>
        <p:spPr>
          <a:xfrm>
            <a:off x="5465723" y="3039772"/>
            <a:ext cx="615595" cy="4595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1-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１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0CC4EDCE-66B8-4409-CA88-C9CCFA7772D5}"/>
              </a:ext>
            </a:extLst>
          </p:cNvPr>
          <p:cNvSpPr/>
          <p:nvPr/>
        </p:nvSpPr>
        <p:spPr>
          <a:xfrm>
            <a:off x="5468497" y="3629429"/>
            <a:ext cx="615595" cy="4595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2-1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17D098A1-C25D-C505-6C7E-762CCD95F3DE}"/>
              </a:ext>
            </a:extLst>
          </p:cNvPr>
          <p:cNvSpPr/>
          <p:nvPr/>
        </p:nvSpPr>
        <p:spPr>
          <a:xfrm>
            <a:off x="6194416" y="3033577"/>
            <a:ext cx="615595" cy="45952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1-2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BC85B9AC-61BE-B73A-FE73-C9D14EF084F7}"/>
              </a:ext>
            </a:extLst>
          </p:cNvPr>
          <p:cNvSpPr/>
          <p:nvPr/>
        </p:nvSpPr>
        <p:spPr>
          <a:xfrm>
            <a:off x="6895553" y="3033576"/>
            <a:ext cx="615595" cy="4595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1-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64191F8D-4219-FCBC-0124-B142DA95DA1C}"/>
              </a:ext>
            </a:extLst>
          </p:cNvPr>
          <p:cNvSpPr/>
          <p:nvPr/>
        </p:nvSpPr>
        <p:spPr>
          <a:xfrm>
            <a:off x="7621495" y="3039772"/>
            <a:ext cx="615595" cy="45952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1-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5912B3F8-FF28-515B-223B-FA21B092075B}"/>
              </a:ext>
            </a:extLst>
          </p:cNvPr>
          <p:cNvSpPr/>
          <p:nvPr/>
        </p:nvSpPr>
        <p:spPr>
          <a:xfrm>
            <a:off x="8360411" y="3039772"/>
            <a:ext cx="615595" cy="45952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1-5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4CC0BB8C-EF23-E6FF-C92F-A5579B2B84B5}"/>
              </a:ext>
            </a:extLst>
          </p:cNvPr>
          <p:cNvSpPr/>
          <p:nvPr/>
        </p:nvSpPr>
        <p:spPr>
          <a:xfrm>
            <a:off x="9135123" y="3039772"/>
            <a:ext cx="615595" cy="45952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1-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95A86061-3777-E84E-9259-20880E650F65}"/>
              </a:ext>
            </a:extLst>
          </p:cNvPr>
          <p:cNvSpPr/>
          <p:nvPr/>
        </p:nvSpPr>
        <p:spPr>
          <a:xfrm>
            <a:off x="6191112" y="3629673"/>
            <a:ext cx="615595" cy="45952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2-2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A15958B9-E2A2-4647-4E19-993D87C44B8E}"/>
              </a:ext>
            </a:extLst>
          </p:cNvPr>
          <p:cNvSpPr/>
          <p:nvPr/>
        </p:nvSpPr>
        <p:spPr>
          <a:xfrm>
            <a:off x="6893587" y="3634255"/>
            <a:ext cx="615595" cy="45952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2-3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B30461E5-F16B-DDA5-EA0A-30F03CDF5950}"/>
              </a:ext>
            </a:extLst>
          </p:cNvPr>
          <p:cNvSpPr/>
          <p:nvPr/>
        </p:nvSpPr>
        <p:spPr>
          <a:xfrm>
            <a:off x="7625622" y="3632493"/>
            <a:ext cx="615595" cy="459523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2-4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FA4023BA-02C5-1D17-DC9D-782354AEDCDF}"/>
              </a:ext>
            </a:extLst>
          </p:cNvPr>
          <p:cNvSpPr/>
          <p:nvPr/>
        </p:nvSpPr>
        <p:spPr>
          <a:xfrm>
            <a:off x="9135123" y="3626853"/>
            <a:ext cx="615595" cy="45952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2-6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3034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図 52">
            <a:extLst>
              <a:ext uri="{FF2B5EF4-FFF2-40B4-BE49-F238E27FC236}">
                <a16:creationId xmlns:a16="http://schemas.microsoft.com/office/drawing/2014/main" id="{AE4E720E-1389-5FAF-E446-C7CCCB06B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003" y="2176532"/>
            <a:ext cx="12209003" cy="43266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9F2073C-E127-5921-4F65-A74C32E654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095" y="729544"/>
            <a:ext cx="7975808" cy="681869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CC95C100-7ECC-85F9-E8DB-E37D592863B5}"/>
              </a:ext>
            </a:extLst>
          </p:cNvPr>
          <p:cNvCxnSpPr>
            <a:cxnSpLocks/>
          </p:cNvCxnSpPr>
          <p:nvPr/>
        </p:nvCxnSpPr>
        <p:spPr>
          <a:xfrm>
            <a:off x="678611" y="552091"/>
            <a:ext cx="1094973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49D873C-27C1-853E-237B-7AE62C74256D}"/>
              </a:ext>
            </a:extLst>
          </p:cNvPr>
          <p:cNvSpPr txBox="1"/>
          <p:nvPr/>
        </p:nvSpPr>
        <p:spPr>
          <a:xfrm>
            <a:off x="9339532" y="240588"/>
            <a:ext cx="1357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ユーザー：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XXXX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F3FB927-1D01-198C-EEC4-E68CE9100ECD}"/>
              </a:ext>
            </a:extLst>
          </p:cNvPr>
          <p:cNvSpPr txBox="1"/>
          <p:nvPr/>
        </p:nvSpPr>
        <p:spPr>
          <a:xfrm>
            <a:off x="2686049" y="899021"/>
            <a:ext cx="927101" cy="3550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予算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400"/>
              </a:lnSpc>
            </a:pP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\3000</a:t>
            </a:r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547F3A-BF82-CD91-AE42-4A71047B3DFC}"/>
              </a:ext>
            </a:extLst>
          </p:cNvPr>
          <p:cNvSpPr txBox="1"/>
          <p:nvPr/>
        </p:nvSpPr>
        <p:spPr>
          <a:xfrm>
            <a:off x="4972049" y="870423"/>
            <a:ext cx="666751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手配予定日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0016EE3-2A05-F561-ED84-8F3B3552D2BA}"/>
              </a:ext>
            </a:extLst>
          </p:cNvPr>
          <p:cNvSpPr txBox="1"/>
          <p:nvPr/>
        </p:nvSpPr>
        <p:spPr>
          <a:xfrm>
            <a:off x="5932397" y="870423"/>
            <a:ext cx="728753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部品集合日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5670C75-3565-B6FF-E0DA-DD7DC3FE00D7}"/>
              </a:ext>
            </a:extLst>
          </p:cNvPr>
          <p:cNvSpPr txBox="1"/>
          <p:nvPr/>
        </p:nvSpPr>
        <p:spPr>
          <a:xfrm>
            <a:off x="7496225" y="867271"/>
            <a:ext cx="927101" cy="3550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エリア面積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400"/>
              </a:lnSpc>
            </a:pP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300</a:t>
            </a:r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㎡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BB374CE5-715A-E1D2-01BF-83559B6C2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48" y="1717894"/>
            <a:ext cx="1655763" cy="412887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D8C9B78-87CF-BE9D-1277-94A43D6C6403}"/>
              </a:ext>
            </a:extLst>
          </p:cNvPr>
          <p:cNvSpPr txBox="1"/>
          <p:nvPr/>
        </p:nvSpPr>
        <p:spPr>
          <a:xfrm>
            <a:off x="141431" y="1596154"/>
            <a:ext cx="570181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工程</a:t>
            </a: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716A9A54-6F38-53A9-DC70-7CEDE5C2B9A0}"/>
              </a:ext>
            </a:extLst>
          </p:cNvPr>
          <p:cNvCxnSpPr>
            <a:cxnSpLocks/>
          </p:cNvCxnSpPr>
          <p:nvPr/>
        </p:nvCxnSpPr>
        <p:spPr>
          <a:xfrm flipV="1">
            <a:off x="137178" y="2609192"/>
            <a:ext cx="4248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3D5B862-6923-27C8-0195-36D32AC9FB6D}"/>
              </a:ext>
            </a:extLst>
          </p:cNvPr>
          <p:cNvSpPr txBox="1"/>
          <p:nvPr/>
        </p:nvSpPr>
        <p:spPr>
          <a:xfrm>
            <a:off x="242697" y="2300101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03E71F2-28F2-C538-7A97-D81DB06AC7B2}"/>
              </a:ext>
            </a:extLst>
          </p:cNvPr>
          <p:cNvCxnSpPr/>
          <p:nvPr/>
        </p:nvCxnSpPr>
        <p:spPr>
          <a:xfrm>
            <a:off x="282805" y="2610328"/>
            <a:ext cx="552506" cy="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F822599-0840-DF5D-FB7C-87D210BFBA69}"/>
              </a:ext>
            </a:extLst>
          </p:cNvPr>
          <p:cNvSpPr txBox="1"/>
          <p:nvPr/>
        </p:nvSpPr>
        <p:spPr>
          <a:xfrm>
            <a:off x="1000065" y="2306368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kumimoji="1"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82B74DA-0E6D-BB89-AAC9-3765F1D10E9B}"/>
              </a:ext>
            </a:extLst>
          </p:cNvPr>
          <p:cNvSpPr txBox="1"/>
          <p:nvPr/>
        </p:nvSpPr>
        <p:spPr>
          <a:xfrm>
            <a:off x="1717325" y="2300665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6B4B44-9469-DF9A-B636-B771EBA6B1D0}"/>
              </a:ext>
            </a:extLst>
          </p:cNvPr>
          <p:cNvSpPr txBox="1"/>
          <p:nvPr/>
        </p:nvSpPr>
        <p:spPr>
          <a:xfrm>
            <a:off x="2430715" y="2307531"/>
            <a:ext cx="817908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kumimoji="1"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C8185609-A42E-53BF-AE41-315FF3813529}"/>
              </a:ext>
            </a:extLst>
          </p:cNvPr>
          <p:cNvGrpSpPr/>
          <p:nvPr/>
        </p:nvGrpSpPr>
        <p:grpSpPr>
          <a:xfrm>
            <a:off x="261232" y="2816168"/>
            <a:ext cx="4478193" cy="2911736"/>
            <a:chOff x="6788616" y="2837380"/>
            <a:chExt cx="4800066" cy="3789056"/>
          </a:xfrm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EED28D88-512C-5406-5A7F-B4FDB2AEA422}"/>
                </a:ext>
              </a:extLst>
            </p:cNvPr>
            <p:cNvSpPr/>
            <p:nvPr/>
          </p:nvSpPr>
          <p:spPr>
            <a:xfrm>
              <a:off x="6800783" y="3241080"/>
              <a:ext cx="4787899" cy="797163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四角形: 角を丸くする 20">
              <a:extLst>
                <a:ext uri="{FF2B5EF4-FFF2-40B4-BE49-F238E27FC236}">
                  <a16:creationId xmlns:a16="http://schemas.microsoft.com/office/drawing/2014/main" id="{07BA538A-FE1B-B8F1-6BD9-57885A353DDE}"/>
                </a:ext>
              </a:extLst>
            </p:cNvPr>
            <p:cNvSpPr/>
            <p:nvPr/>
          </p:nvSpPr>
          <p:spPr>
            <a:xfrm>
              <a:off x="6800784" y="4108209"/>
              <a:ext cx="4787898" cy="797163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F5574806-1D7E-0576-48EA-271A14B30C3D}"/>
                </a:ext>
              </a:extLst>
            </p:cNvPr>
            <p:cNvSpPr/>
            <p:nvPr/>
          </p:nvSpPr>
          <p:spPr>
            <a:xfrm>
              <a:off x="6788616" y="4961997"/>
              <a:ext cx="4787899" cy="797164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9D82B21E-58DF-CB68-1220-FC5A99CEFE55}"/>
                </a:ext>
              </a:extLst>
            </p:cNvPr>
            <p:cNvSpPr/>
            <p:nvPr/>
          </p:nvSpPr>
          <p:spPr>
            <a:xfrm>
              <a:off x="6794966" y="5829272"/>
              <a:ext cx="4793715" cy="797164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C4EA1B1A-0C80-1F78-F4D8-42B6071FF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00782" y="2837380"/>
              <a:ext cx="1889656" cy="333734"/>
            </a:xfrm>
            <a:prstGeom prst="rect">
              <a:avLst/>
            </a:prstGeom>
          </p:spPr>
        </p:pic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F37F81A7-3452-AF43-1B44-A83304A40FD3}"/>
                </a:ext>
              </a:extLst>
            </p:cNvPr>
            <p:cNvCxnSpPr/>
            <p:nvPr/>
          </p:nvCxnSpPr>
          <p:spPr>
            <a:xfrm>
              <a:off x="7816784" y="3241080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0B481D74-5556-32B5-CD52-D8A796F8A94D}"/>
                </a:ext>
              </a:extLst>
            </p:cNvPr>
            <p:cNvCxnSpPr/>
            <p:nvPr/>
          </p:nvCxnSpPr>
          <p:spPr>
            <a:xfrm>
              <a:off x="7816784" y="4108209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651CE34F-2A23-5D65-3780-8BFE8ECBCCD2}"/>
                </a:ext>
              </a:extLst>
            </p:cNvPr>
            <p:cNvCxnSpPr/>
            <p:nvPr/>
          </p:nvCxnSpPr>
          <p:spPr>
            <a:xfrm>
              <a:off x="7816784" y="4975484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390D3A40-709D-C116-1446-56C5428D420F}"/>
                </a:ext>
              </a:extLst>
            </p:cNvPr>
            <p:cNvCxnSpPr/>
            <p:nvPr/>
          </p:nvCxnSpPr>
          <p:spPr>
            <a:xfrm>
              <a:off x="7816784" y="5829273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9A7EBCD5-3B90-7C49-D6F0-C0A72BA6C237}"/>
              </a:ext>
            </a:extLst>
          </p:cNvPr>
          <p:cNvCxnSpPr>
            <a:cxnSpLocks/>
          </p:cNvCxnSpPr>
          <p:nvPr/>
        </p:nvCxnSpPr>
        <p:spPr>
          <a:xfrm>
            <a:off x="4972049" y="2252507"/>
            <a:ext cx="0" cy="448314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09ACF91-9FD8-8276-D085-32E6246AAE73}"/>
              </a:ext>
            </a:extLst>
          </p:cNvPr>
          <p:cNvSpPr txBox="1"/>
          <p:nvPr/>
        </p:nvSpPr>
        <p:spPr>
          <a:xfrm>
            <a:off x="2358371" y="5829494"/>
            <a:ext cx="326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・・・</a:t>
            </a: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DEDA584A-1928-CE8D-CD60-B52022E24D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8371" y="2739252"/>
            <a:ext cx="1296442" cy="327522"/>
          </a:xfrm>
          <a:prstGeom prst="rect">
            <a:avLst/>
          </a:prstGeom>
        </p:spPr>
      </p:pic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8BD36B80-D84D-FE23-AC7D-A4D05A392B4C}"/>
              </a:ext>
            </a:extLst>
          </p:cNvPr>
          <p:cNvSpPr txBox="1"/>
          <p:nvPr/>
        </p:nvSpPr>
        <p:spPr>
          <a:xfrm>
            <a:off x="282805" y="3312299"/>
            <a:ext cx="9922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サムネイル画像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EE4AC96-4A3B-820D-8B43-9363B01DD747}"/>
              </a:ext>
            </a:extLst>
          </p:cNvPr>
          <p:cNvSpPr txBox="1"/>
          <p:nvPr/>
        </p:nvSpPr>
        <p:spPr>
          <a:xfrm>
            <a:off x="1295501" y="3312299"/>
            <a:ext cx="9922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詳細説明など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767F6E0-7290-DDEC-FB68-21F70882FC8F}"/>
              </a:ext>
            </a:extLst>
          </p:cNvPr>
          <p:cNvSpPr txBox="1"/>
          <p:nvPr/>
        </p:nvSpPr>
        <p:spPr>
          <a:xfrm>
            <a:off x="9885322" y="860272"/>
            <a:ext cx="1698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③検索クリック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A9EF42E9-B0E9-5906-AC37-4B4E2DF4A59D}"/>
              </a:ext>
            </a:extLst>
          </p:cNvPr>
          <p:cNvSpPr txBox="1"/>
          <p:nvPr/>
        </p:nvSpPr>
        <p:spPr>
          <a:xfrm>
            <a:off x="242697" y="3981571"/>
            <a:ext cx="489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大まかな条件</a:t>
            </a:r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で絞り込まれたデータが表示される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2028751F-F678-3A31-2DF4-7F1FB04E0F6E}"/>
              </a:ext>
            </a:extLst>
          </p:cNvPr>
          <p:cNvSpPr txBox="1"/>
          <p:nvPr/>
        </p:nvSpPr>
        <p:spPr>
          <a:xfrm>
            <a:off x="3848189" y="2816168"/>
            <a:ext cx="696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☑</a:t>
            </a:r>
            <a:r>
              <a:rPr lang="en-US" altLang="ja-JP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AI</a:t>
            </a:r>
            <a:r>
              <a:rPr lang="ja-JP" altLang="en-US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検索</a:t>
            </a:r>
            <a:endParaRPr kumimoji="1" lang="ja-JP" altLang="en-US" sz="1000" dirty="0">
              <a:solidFill>
                <a:schemeClr val="bg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87CFF704-A7A5-D648-068A-8A076C5CC653}"/>
              </a:ext>
            </a:extLst>
          </p:cNvPr>
          <p:cNvSpPr/>
          <p:nvPr/>
        </p:nvSpPr>
        <p:spPr>
          <a:xfrm>
            <a:off x="2043565" y="1844072"/>
            <a:ext cx="894781" cy="243659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767B85F-2162-A91D-8851-D51DBBE79C3D}"/>
              </a:ext>
            </a:extLst>
          </p:cNvPr>
          <p:cNvSpPr txBox="1"/>
          <p:nvPr/>
        </p:nvSpPr>
        <p:spPr>
          <a:xfrm>
            <a:off x="1998112" y="1596154"/>
            <a:ext cx="979264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サイクルタイム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7FA6682-24B2-4E7A-47BB-A2F935C6A409}"/>
              </a:ext>
            </a:extLst>
          </p:cNvPr>
          <p:cNvSpPr txBox="1"/>
          <p:nvPr/>
        </p:nvSpPr>
        <p:spPr>
          <a:xfrm>
            <a:off x="10083903" y="1593378"/>
            <a:ext cx="616899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残予算額</a:t>
            </a: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EB4218B5-373C-AAE0-A9C1-BB20132641B7}"/>
              </a:ext>
            </a:extLst>
          </p:cNvPr>
          <p:cNvSpPr/>
          <p:nvPr/>
        </p:nvSpPr>
        <p:spPr>
          <a:xfrm>
            <a:off x="10696755" y="1623237"/>
            <a:ext cx="1023411" cy="207821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000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897AFA4-126E-2A5A-ABBC-991356783CAA}"/>
              </a:ext>
            </a:extLst>
          </p:cNvPr>
          <p:cNvSpPr txBox="1"/>
          <p:nvPr/>
        </p:nvSpPr>
        <p:spPr>
          <a:xfrm>
            <a:off x="5309763" y="2691864"/>
            <a:ext cx="4954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項目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   項目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 項目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  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項目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lang="en-US" altLang="ja-JP" sz="1200" u="sng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3D44EBB-64E7-9B99-4247-FD2AAD0ABA67}"/>
              </a:ext>
            </a:extLst>
          </p:cNvPr>
          <p:cNvSpPr txBox="1"/>
          <p:nvPr/>
        </p:nvSpPr>
        <p:spPr>
          <a:xfrm>
            <a:off x="5160460" y="2227811"/>
            <a:ext cx="1127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選択一覧</a:t>
            </a:r>
          </a:p>
        </p:txBody>
      </p: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BE47E68D-12EC-9421-33EA-4B7E264CDFFC}"/>
              </a:ext>
            </a:extLst>
          </p:cNvPr>
          <p:cNvSpPr/>
          <p:nvPr/>
        </p:nvSpPr>
        <p:spPr>
          <a:xfrm>
            <a:off x="10696755" y="2311848"/>
            <a:ext cx="1023411" cy="179312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4C6CDD1-E773-B3D4-4ACD-84290516A805}"/>
              </a:ext>
            </a:extLst>
          </p:cNvPr>
          <p:cNvSpPr txBox="1"/>
          <p:nvPr/>
        </p:nvSpPr>
        <p:spPr>
          <a:xfrm>
            <a:off x="9704232" y="2287329"/>
            <a:ext cx="996572" cy="23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工程内予算　合計</a:t>
            </a: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BE88A23D-4764-F9EB-B941-2771BD5040B3}"/>
              </a:ext>
            </a:extLst>
          </p:cNvPr>
          <p:cNvSpPr/>
          <p:nvPr/>
        </p:nvSpPr>
        <p:spPr>
          <a:xfrm>
            <a:off x="6389734" y="2287329"/>
            <a:ext cx="542832" cy="20383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出力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4E577D28-40E5-0B7C-5514-E31EAD85CAD5}"/>
              </a:ext>
            </a:extLst>
          </p:cNvPr>
          <p:cNvSpPr/>
          <p:nvPr/>
        </p:nvSpPr>
        <p:spPr>
          <a:xfrm>
            <a:off x="5076860" y="2691864"/>
            <a:ext cx="4756769" cy="276999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51179428-A419-A7B3-C24E-BB8F9C0130ED}"/>
              </a:ext>
            </a:extLst>
          </p:cNvPr>
          <p:cNvCxnSpPr>
            <a:cxnSpLocks/>
          </p:cNvCxnSpPr>
          <p:nvPr/>
        </p:nvCxnSpPr>
        <p:spPr>
          <a:xfrm>
            <a:off x="5399111" y="2697544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7DE5F05B-4696-3300-6913-F55E985AFB46}"/>
              </a:ext>
            </a:extLst>
          </p:cNvPr>
          <p:cNvCxnSpPr>
            <a:cxnSpLocks/>
          </p:cNvCxnSpPr>
          <p:nvPr/>
        </p:nvCxnSpPr>
        <p:spPr>
          <a:xfrm>
            <a:off x="7549887" y="2707434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AC290646-EA45-A93C-FE2C-5CC21CF055A0}"/>
              </a:ext>
            </a:extLst>
          </p:cNvPr>
          <p:cNvCxnSpPr>
            <a:cxnSpLocks/>
          </p:cNvCxnSpPr>
          <p:nvPr/>
        </p:nvCxnSpPr>
        <p:spPr>
          <a:xfrm>
            <a:off x="8288500" y="2703983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18AA4243-6DAD-155B-0CC1-79301A714FDE}"/>
              </a:ext>
            </a:extLst>
          </p:cNvPr>
          <p:cNvCxnSpPr>
            <a:cxnSpLocks/>
          </p:cNvCxnSpPr>
          <p:nvPr/>
        </p:nvCxnSpPr>
        <p:spPr>
          <a:xfrm>
            <a:off x="6153478" y="2710424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65E39076-E816-53E3-FAC3-920437D20B49}"/>
              </a:ext>
            </a:extLst>
          </p:cNvPr>
          <p:cNvCxnSpPr>
            <a:cxnSpLocks/>
          </p:cNvCxnSpPr>
          <p:nvPr/>
        </p:nvCxnSpPr>
        <p:spPr>
          <a:xfrm>
            <a:off x="6842498" y="2703983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4FF5FA2C-8765-FD05-2BA9-E7A6BD8AF9D2}"/>
              </a:ext>
            </a:extLst>
          </p:cNvPr>
          <p:cNvCxnSpPr>
            <a:cxnSpLocks/>
          </p:cNvCxnSpPr>
          <p:nvPr/>
        </p:nvCxnSpPr>
        <p:spPr>
          <a:xfrm>
            <a:off x="9055564" y="2703983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DDEF82D-F220-DBCA-D12C-6FB543B8089B}"/>
              </a:ext>
            </a:extLst>
          </p:cNvPr>
          <p:cNvSpPr txBox="1"/>
          <p:nvPr/>
        </p:nvSpPr>
        <p:spPr>
          <a:xfrm>
            <a:off x="9879180" y="2716215"/>
            <a:ext cx="4507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・・・</a:t>
            </a: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CEA7BCEF-AC2E-1F63-2BEA-5F723FC93B06}"/>
              </a:ext>
            </a:extLst>
          </p:cNvPr>
          <p:cNvSpPr/>
          <p:nvPr/>
        </p:nvSpPr>
        <p:spPr>
          <a:xfrm>
            <a:off x="2430715" y="729544"/>
            <a:ext cx="6475026" cy="731488"/>
          </a:xfrm>
          <a:prstGeom prst="round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A6F7AC22-8D92-0BCA-6973-5414E05F6E48}"/>
              </a:ext>
            </a:extLst>
          </p:cNvPr>
          <p:cNvCxnSpPr>
            <a:cxnSpLocks/>
          </p:cNvCxnSpPr>
          <p:nvPr/>
        </p:nvCxnSpPr>
        <p:spPr>
          <a:xfrm flipH="1">
            <a:off x="5108958" y="1360032"/>
            <a:ext cx="4427370" cy="3360075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右中かっこ 75">
            <a:extLst>
              <a:ext uri="{FF2B5EF4-FFF2-40B4-BE49-F238E27FC236}">
                <a16:creationId xmlns:a16="http://schemas.microsoft.com/office/drawing/2014/main" id="{3D17A50C-E7CB-6E5C-5ECB-9ECC186E18EB}"/>
              </a:ext>
            </a:extLst>
          </p:cNvPr>
          <p:cNvSpPr/>
          <p:nvPr/>
        </p:nvSpPr>
        <p:spPr>
          <a:xfrm>
            <a:off x="4810259" y="2949544"/>
            <a:ext cx="221046" cy="3710947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98A9A308-E8B2-7B69-3FDE-2D3FEF458EA6}"/>
              </a:ext>
            </a:extLst>
          </p:cNvPr>
          <p:cNvCxnSpPr>
            <a:cxnSpLocks/>
          </p:cNvCxnSpPr>
          <p:nvPr/>
        </p:nvCxnSpPr>
        <p:spPr>
          <a:xfrm flipV="1">
            <a:off x="1478675" y="1461032"/>
            <a:ext cx="3112643" cy="25205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F3998179-3915-5541-6FEA-F56E0B237123}"/>
              </a:ext>
            </a:extLst>
          </p:cNvPr>
          <p:cNvSpPr txBox="1"/>
          <p:nvPr/>
        </p:nvSpPr>
        <p:spPr>
          <a:xfrm>
            <a:off x="225745" y="1878818"/>
            <a:ext cx="837127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最初の工程</a:t>
            </a:r>
            <a:endParaRPr kumimoji="1" lang="ja-JP" altLang="en-US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729A8F4-77C6-BFDA-5EC9-B6339AE41420}"/>
              </a:ext>
            </a:extLst>
          </p:cNvPr>
          <p:cNvSpPr txBox="1"/>
          <p:nvPr/>
        </p:nvSpPr>
        <p:spPr>
          <a:xfrm>
            <a:off x="270716" y="1270303"/>
            <a:ext cx="156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①工程を選ぶ</a:t>
            </a:r>
          </a:p>
        </p:txBody>
      </p:sp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CD5CFF08-35E5-5E11-84C0-5E32B7D127E6}"/>
              </a:ext>
            </a:extLst>
          </p:cNvPr>
          <p:cNvCxnSpPr/>
          <p:nvPr/>
        </p:nvCxnSpPr>
        <p:spPr>
          <a:xfrm>
            <a:off x="882330" y="1672395"/>
            <a:ext cx="0" cy="184439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8B47493A-755E-8546-E872-76E1244D826C}"/>
              </a:ext>
            </a:extLst>
          </p:cNvPr>
          <p:cNvSpPr txBox="1"/>
          <p:nvPr/>
        </p:nvSpPr>
        <p:spPr>
          <a:xfrm>
            <a:off x="5438614" y="203943"/>
            <a:ext cx="2849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②検索条件を設定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EC19A35E-0E07-7F92-0254-7DA6F3E2A27E}"/>
              </a:ext>
            </a:extLst>
          </p:cNvPr>
          <p:cNvCxnSpPr>
            <a:cxnSpLocks/>
          </p:cNvCxnSpPr>
          <p:nvPr/>
        </p:nvCxnSpPr>
        <p:spPr>
          <a:xfrm flipH="1">
            <a:off x="6096000" y="515293"/>
            <a:ext cx="137375" cy="214251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四角形: 角を丸くする 103">
            <a:extLst>
              <a:ext uri="{FF2B5EF4-FFF2-40B4-BE49-F238E27FC236}">
                <a16:creationId xmlns:a16="http://schemas.microsoft.com/office/drawing/2014/main" id="{C37B1762-616D-7477-C64F-13FD027D4637}"/>
              </a:ext>
            </a:extLst>
          </p:cNvPr>
          <p:cNvSpPr/>
          <p:nvPr/>
        </p:nvSpPr>
        <p:spPr>
          <a:xfrm>
            <a:off x="174797" y="111674"/>
            <a:ext cx="1800000" cy="360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検索機能</a:t>
            </a:r>
          </a:p>
        </p:txBody>
      </p:sp>
    </p:spTree>
    <p:extLst>
      <p:ext uri="{BB962C8B-B14F-4D97-AF65-F5344CB8AC3E}">
        <p14:creationId xmlns:p14="http://schemas.microsoft.com/office/powerpoint/2010/main" val="3089877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図 52">
            <a:extLst>
              <a:ext uri="{FF2B5EF4-FFF2-40B4-BE49-F238E27FC236}">
                <a16:creationId xmlns:a16="http://schemas.microsoft.com/office/drawing/2014/main" id="{AE4E720E-1389-5FAF-E446-C7CCCB06B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176533"/>
            <a:ext cx="12192000" cy="43266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9F2073C-E127-5921-4F65-A74C32E654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095" y="729544"/>
            <a:ext cx="7975808" cy="681869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CC95C100-7ECC-85F9-E8DB-E37D592863B5}"/>
              </a:ext>
            </a:extLst>
          </p:cNvPr>
          <p:cNvCxnSpPr>
            <a:cxnSpLocks/>
          </p:cNvCxnSpPr>
          <p:nvPr/>
        </p:nvCxnSpPr>
        <p:spPr>
          <a:xfrm>
            <a:off x="678611" y="552091"/>
            <a:ext cx="1094973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49D873C-27C1-853E-237B-7AE62C74256D}"/>
              </a:ext>
            </a:extLst>
          </p:cNvPr>
          <p:cNvSpPr txBox="1"/>
          <p:nvPr/>
        </p:nvSpPr>
        <p:spPr>
          <a:xfrm>
            <a:off x="9339532" y="240588"/>
            <a:ext cx="1357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ユーザー：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XXXX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F3FB927-1D01-198C-EEC4-E68CE9100ECD}"/>
              </a:ext>
            </a:extLst>
          </p:cNvPr>
          <p:cNvSpPr txBox="1"/>
          <p:nvPr/>
        </p:nvSpPr>
        <p:spPr>
          <a:xfrm>
            <a:off x="2686049" y="899021"/>
            <a:ext cx="927101" cy="3550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予算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400"/>
              </a:lnSpc>
            </a:pP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\3000</a:t>
            </a:r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547F3A-BF82-CD91-AE42-4A71047B3DFC}"/>
              </a:ext>
            </a:extLst>
          </p:cNvPr>
          <p:cNvSpPr txBox="1"/>
          <p:nvPr/>
        </p:nvSpPr>
        <p:spPr>
          <a:xfrm>
            <a:off x="4972049" y="870423"/>
            <a:ext cx="666751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手配予定日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0016EE3-2A05-F561-ED84-8F3B3552D2BA}"/>
              </a:ext>
            </a:extLst>
          </p:cNvPr>
          <p:cNvSpPr txBox="1"/>
          <p:nvPr/>
        </p:nvSpPr>
        <p:spPr>
          <a:xfrm>
            <a:off x="5932397" y="870423"/>
            <a:ext cx="728753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部品集合日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5670C75-3565-B6FF-E0DA-DD7DC3FE00D7}"/>
              </a:ext>
            </a:extLst>
          </p:cNvPr>
          <p:cNvSpPr txBox="1"/>
          <p:nvPr/>
        </p:nvSpPr>
        <p:spPr>
          <a:xfrm>
            <a:off x="7496225" y="867271"/>
            <a:ext cx="927101" cy="3550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エリア面積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400"/>
              </a:lnSpc>
            </a:pPr>
            <a:r>
              <a:rPr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00</a:t>
            </a:r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㎡</a:t>
            </a: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716A9A54-6F38-53A9-DC70-7CEDE5C2B9A0}"/>
              </a:ext>
            </a:extLst>
          </p:cNvPr>
          <p:cNvCxnSpPr>
            <a:cxnSpLocks/>
          </p:cNvCxnSpPr>
          <p:nvPr/>
        </p:nvCxnSpPr>
        <p:spPr>
          <a:xfrm flipV="1">
            <a:off x="137178" y="2609192"/>
            <a:ext cx="4248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C8185609-A42E-53BF-AE41-315FF3813529}"/>
              </a:ext>
            </a:extLst>
          </p:cNvPr>
          <p:cNvGrpSpPr/>
          <p:nvPr/>
        </p:nvGrpSpPr>
        <p:grpSpPr>
          <a:xfrm>
            <a:off x="261232" y="2816168"/>
            <a:ext cx="4478193" cy="2911736"/>
            <a:chOff x="6788616" y="2837380"/>
            <a:chExt cx="4800066" cy="3789056"/>
          </a:xfrm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EED28D88-512C-5406-5A7F-B4FDB2AEA422}"/>
                </a:ext>
              </a:extLst>
            </p:cNvPr>
            <p:cNvSpPr/>
            <p:nvPr/>
          </p:nvSpPr>
          <p:spPr>
            <a:xfrm>
              <a:off x="6800783" y="3241080"/>
              <a:ext cx="4787899" cy="797163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四角形: 角を丸くする 20">
              <a:extLst>
                <a:ext uri="{FF2B5EF4-FFF2-40B4-BE49-F238E27FC236}">
                  <a16:creationId xmlns:a16="http://schemas.microsoft.com/office/drawing/2014/main" id="{07BA538A-FE1B-B8F1-6BD9-57885A353DDE}"/>
                </a:ext>
              </a:extLst>
            </p:cNvPr>
            <p:cNvSpPr/>
            <p:nvPr/>
          </p:nvSpPr>
          <p:spPr>
            <a:xfrm>
              <a:off x="6800784" y="4108209"/>
              <a:ext cx="4787898" cy="797163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F5574806-1D7E-0576-48EA-271A14B30C3D}"/>
                </a:ext>
              </a:extLst>
            </p:cNvPr>
            <p:cNvSpPr/>
            <p:nvPr/>
          </p:nvSpPr>
          <p:spPr>
            <a:xfrm>
              <a:off x="6788616" y="4961997"/>
              <a:ext cx="4787899" cy="797164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9D82B21E-58DF-CB68-1220-FC5A99CEFE55}"/>
                </a:ext>
              </a:extLst>
            </p:cNvPr>
            <p:cNvSpPr/>
            <p:nvPr/>
          </p:nvSpPr>
          <p:spPr>
            <a:xfrm>
              <a:off x="6794966" y="5829272"/>
              <a:ext cx="4793715" cy="797164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C4EA1B1A-0C80-1F78-F4D8-42B6071FF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00782" y="2837380"/>
              <a:ext cx="1889656" cy="333734"/>
            </a:xfrm>
            <a:prstGeom prst="rect">
              <a:avLst/>
            </a:prstGeom>
          </p:spPr>
        </p:pic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F37F81A7-3452-AF43-1B44-A83304A40FD3}"/>
                </a:ext>
              </a:extLst>
            </p:cNvPr>
            <p:cNvCxnSpPr/>
            <p:nvPr/>
          </p:nvCxnSpPr>
          <p:spPr>
            <a:xfrm>
              <a:off x="7816784" y="3241080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0B481D74-5556-32B5-CD52-D8A796F8A94D}"/>
                </a:ext>
              </a:extLst>
            </p:cNvPr>
            <p:cNvCxnSpPr/>
            <p:nvPr/>
          </p:nvCxnSpPr>
          <p:spPr>
            <a:xfrm>
              <a:off x="7816784" y="4108209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651CE34F-2A23-5D65-3780-8BFE8ECBCCD2}"/>
                </a:ext>
              </a:extLst>
            </p:cNvPr>
            <p:cNvCxnSpPr/>
            <p:nvPr/>
          </p:nvCxnSpPr>
          <p:spPr>
            <a:xfrm>
              <a:off x="7816784" y="4975484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390D3A40-709D-C116-1446-56C5428D420F}"/>
                </a:ext>
              </a:extLst>
            </p:cNvPr>
            <p:cNvCxnSpPr/>
            <p:nvPr/>
          </p:nvCxnSpPr>
          <p:spPr>
            <a:xfrm>
              <a:off x="7816784" y="5829273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9A7EBCD5-3B90-7C49-D6F0-C0A72BA6C237}"/>
              </a:ext>
            </a:extLst>
          </p:cNvPr>
          <p:cNvCxnSpPr>
            <a:cxnSpLocks/>
          </p:cNvCxnSpPr>
          <p:nvPr/>
        </p:nvCxnSpPr>
        <p:spPr>
          <a:xfrm>
            <a:off x="4972049" y="2252507"/>
            <a:ext cx="0" cy="448314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9" name="図 68">
            <a:extLst>
              <a:ext uri="{FF2B5EF4-FFF2-40B4-BE49-F238E27FC236}">
                <a16:creationId xmlns:a16="http://schemas.microsoft.com/office/drawing/2014/main" id="{DEDA584A-1928-CE8D-CD60-B52022E24D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8371" y="2739252"/>
            <a:ext cx="1296442" cy="327522"/>
          </a:xfrm>
          <a:prstGeom prst="rect">
            <a:avLst/>
          </a:prstGeom>
        </p:spPr>
      </p:pic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A9EF42E9-B0E9-5906-AC37-4B4E2DF4A59D}"/>
              </a:ext>
            </a:extLst>
          </p:cNvPr>
          <p:cNvSpPr txBox="1"/>
          <p:nvPr/>
        </p:nvSpPr>
        <p:spPr>
          <a:xfrm>
            <a:off x="4978602" y="4318820"/>
            <a:ext cx="437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④詳細検索で検索された項目が表示される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1D1A7AB7-B27C-DCDA-FAAF-B8D2569F0464}"/>
              </a:ext>
            </a:extLst>
          </p:cNvPr>
          <p:cNvSpPr/>
          <p:nvPr/>
        </p:nvSpPr>
        <p:spPr>
          <a:xfrm>
            <a:off x="2261178" y="2691864"/>
            <a:ext cx="1505891" cy="42415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9" name="直線矢印コネクタ 88">
            <a:extLst>
              <a:ext uri="{FF2B5EF4-FFF2-40B4-BE49-F238E27FC236}">
                <a16:creationId xmlns:a16="http://schemas.microsoft.com/office/drawing/2014/main" id="{3783F010-F975-B295-1CE5-1141B48343ED}"/>
              </a:ext>
            </a:extLst>
          </p:cNvPr>
          <p:cNvCxnSpPr>
            <a:cxnSpLocks/>
          </p:cNvCxnSpPr>
          <p:nvPr/>
        </p:nvCxnSpPr>
        <p:spPr>
          <a:xfrm flipH="1">
            <a:off x="3320102" y="2045532"/>
            <a:ext cx="219102" cy="6161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2028751F-F678-3A31-2DF4-7F1FB04E0F6E}"/>
              </a:ext>
            </a:extLst>
          </p:cNvPr>
          <p:cNvSpPr txBox="1"/>
          <p:nvPr/>
        </p:nvSpPr>
        <p:spPr>
          <a:xfrm>
            <a:off x="3848189" y="2816168"/>
            <a:ext cx="696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☑</a:t>
            </a:r>
            <a:r>
              <a:rPr lang="en-US" altLang="ja-JP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AI</a:t>
            </a:r>
            <a:r>
              <a:rPr lang="ja-JP" altLang="en-US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検索</a:t>
            </a:r>
            <a:endParaRPr kumimoji="1" lang="ja-JP" altLang="en-US" sz="1000" dirty="0">
              <a:solidFill>
                <a:schemeClr val="bg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325115F-FE83-AB7A-6B2E-2089896EBF99}"/>
              </a:ext>
            </a:extLst>
          </p:cNvPr>
          <p:cNvSpPr txBox="1"/>
          <p:nvPr/>
        </p:nvSpPr>
        <p:spPr>
          <a:xfrm>
            <a:off x="4371669" y="6217205"/>
            <a:ext cx="1662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③検索クリック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29E94B0D-41C8-59DB-D541-8934ED100790}"/>
              </a:ext>
            </a:extLst>
          </p:cNvPr>
          <p:cNvSpPr txBox="1"/>
          <p:nvPr/>
        </p:nvSpPr>
        <p:spPr>
          <a:xfrm>
            <a:off x="3190300" y="1680717"/>
            <a:ext cx="403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④</a:t>
            </a:r>
            <a:r>
              <a:rPr lang="en-US" altLang="ja-JP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TAB</a:t>
            </a:r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ごとの条件によりさらに絞り込む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4A4A718F-8F30-166C-9BB1-319E7519AD01}"/>
              </a:ext>
            </a:extLst>
          </p:cNvPr>
          <p:cNvSpPr/>
          <p:nvPr/>
        </p:nvSpPr>
        <p:spPr>
          <a:xfrm>
            <a:off x="179999" y="111674"/>
            <a:ext cx="1800000" cy="360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詳細検索機能</a:t>
            </a: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B3261262-0729-DEDB-8E85-6ED6D43CFD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848" y="1717894"/>
            <a:ext cx="1655763" cy="412887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9FFB68B-9523-4850-D453-D32D4A5E72D1}"/>
              </a:ext>
            </a:extLst>
          </p:cNvPr>
          <p:cNvSpPr txBox="1"/>
          <p:nvPr/>
        </p:nvSpPr>
        <p:spPr>
          <a:xfrm>
            <a:off x="141431" y="1596154"/>
            <a:ext cx="570181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工程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29081B2-9D06-F3D8-82DB-DA912727303A}"/>
              </a:ext>
            </a:extLst>
          </p:cNvPr>
          <p:cNvSpPr txBox="1"/>
          <p:nvPr/>
        </p:nvSpPr>
        <p:spPr>
          <a:xfrm>
            <a:off x="242697" y="2300101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A5A1BC46-0935-45E2-D481-1AAA2E35876E}"/>
              </a:ext>
            </a:extLst>
          </p:cNvPr>
          <p:cNvCxnSpPr/>
          <p:nvPr/>
        </p:nvCxnSpPr>
        <p:spPr>
          <a:xfrm>
            <a:off x="282805" y="2610328"/>
            <a:ext cx="552506" cy="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6FFAD77-CA6F-140F-1CDA-CE1B28D0E568}"/>
              </a:ext>
            </a:extLst>
          </p:cNvPr>
          <p:cNvSpPr txBox="1"/>
          <p:nvPr/>
        </p:nvSpPr>
        <p:spPr>
          <a:xfrm>
            <a:off x="1000065" y="2306368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kumimoji="1"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74CAE10-DC34-E355-3A2A-149E7F57F47C}"/>
              </a:ext>
            </a:extLst>
          </p:cNvPr>
          <p:cNvSpPr txBox="1"/>
          <p:nvPr/>
        </p:nvSpPr>
        <p:spPr>
          <a:xfrm>
            <a:off x="1717325" y="2300665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9705BBA-2069-9F6D-34E8-EADE2AFB24D9}"/>
              </a:ext>
            </a:extLst>
          </p:cNvPr>
          <p:cNvSpPr txBox="1"/>
          <p:nvPr/>
        </p:nvSpPr>
        <p:spPr>
          <a:xfrm>
            <a:off x="2430715" y="2307531"/>
            <a:ext cx="817908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kumimoji="1"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E6CD764A-C876-A2FE-AA14-33CA29CAE18A}"/>
              </a:ext>
            </a:extLst>
          </p:cNvPr>
          <p:cNvSpPr/>
          <p:nvPr/>
        </p:nvSpPr>
        <p:spPr>
          <a:xfrm>
            <a:off x="2043565" y="1844072"/>
            <a:ext cx="894781" cy="243659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0FFAF19-8C4E-0FB2-3982-3563E7C01D82}"/>
              </a:ext>
            </a:extLst>
          </p:cNvPr>
          <p:cNvSpPr txBox="1"/>
          <p:nvPr/>
        </p:nvSpPr>
        <p:spPr>
          <a:xfrm>
            <a:off x="1998112" y="1596154"/>
            <a:ext cx="979264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サイクルタイム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CC65408-A71F-9C83-96E3-48AA08B6DB44}"/>
              </a:ext>
            </a:extLst>
          </p:cNvPr>
          <p:cNvSpPr txBox="1"/>
          <p:nvPr/>
        </p:nvSpPr>
        <p:spPr>
          <a:xfrm>
            <a:off x="225745" y="1878818"/>
            <a:ext cx="837127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最初の工程</a:t>
            </a:r>
            <a:endParaRPr kumimoji="1" lang="ja-JP" altLang="en-US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4ED0712-3191-F48D-47D6-5432E0179172}"/>
              </a:ext>
            </a:extLst>
          </p:cNvPr>
          <p:cNvSpPr txBox="1"/>
          <p:nvPr/>
        </p:nvSpPr>
        <p:spPr>
          <a:xfrm>
            <a:off x="10083903" y="1593378"/>
            <a:ext cx="616899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残予算額</a:t>
            </a:r>
          </a:p>
        </p:txBody>
      </p:sp>
      <p:sp>
        <p:nvSpPr>
          <p:cNvPr id="60" name="四角形: 角を丸くする 59">
            <a:extLst>
              <a:ext uri="{FF2B5EF4-FFF2-40B4-BE49-F238E27FC236}">
                <a16:creationId xmlns:a16="http://schemas.microsoft.com/office/drawing/2014/main" id="{183793D2-CB21-1207-850D-486B59EEDF24}"/>
              </a:ext>
            </a:extLst>
          </p:cNvPr>
          <p:cNvSpPr/>
          <p:nvPr/>
        </p:nvSpPr>
        <p:spPr>
          <a:xfrm>
            <a:off x="10696755" y="1623237"/>
            <a:ext cx="1023411" cy="207821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000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04A6CBA-DB5E-CBB8-E9B1-C934B9C8E05D}"/>
              </a:ext>
            </a:extLst>
          </p:cNvPr>
          <p:cNvSpPr txBox="1"/>
          <p:nvPr/>
        </p:nvSpPr>
        <p:spPr>
          <a:xfrm>
            <a:off x="5309763" y="2691864"/>
            <a:ext cx="4954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項目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   項目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 項目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  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項目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lang="en-US" altLang="ja-JP" sz="1200" u="sng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ECBF7709-58ED-33EB-42F5-1085BFF1490C}"/>
              </a:ext>
            </a:extLst>
          </p:cNvPr>
          <p:cNvSpPr txBox="1"/>
          <p:nvPr/>
        </p:nvSpPr>
        <p:spPr>
          <a:xfrm>
            <a:off x="5160460" y="2227811"/>
            <a:ext cx="1127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選択一覧</a:t>
            </a: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7059A334-C2ED-7895-D63A-C24D7B69605B}"/>
              </a:ext>
            </a:extLst>
          </p:cNvPr>
          <p:cNvSpPr/>
          <p:nvPr/>
        </p:nvSpPr>
        <p:spPr>
          <a:xfrm>
            <a:off x="10696755" y="2311848"/>
            <a:ext cx="1023411" cy="179312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30892CD-5766-73FB-C374-9B75C58F6A21}"/>
              </a:ext>
            </a:extLst>
          </p:cNvPr>
          <p:cNvSpPr txBox="1"/>
          <p:nvPr/>
        </p:nvSpPr>
        <p:spPr>
          <a:xfrm>
            <a:off x="9704232" y="2287329"/>
            <a:ext cx="996572" cy="23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工程内予算　合計</a:t>
            </a:r>
          </a:p>
        </p:txBody>
      </p:sp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9B50B980-23EF-9A9D-FDED-2E7231D5BAF6}"/>
              </a:ext>
            </a:extLst>
          </p:cNvPr>
          <p:cNvSpPr/>
          <p:nvPr/>
        </p:nvSpPr>
        <p:spPr>
          <a:xfrm>
            <a:off x="6389734" y="2287329"/>
            <a:ext cx="542832" cy="20383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出力</a:t>
            </a: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A5B930B8-50AF-4FD8-FE36-5B68167BBD13}"/>
              </a:ext>
            </a:extLst>
          </p:cNvPr>
          <p:cNvSpPr/>
          <p:nvPr/>
        </p:nvSpPr>
        <p:spPr>
          <a:xfrm>
            <a:off x="5076860" y="2691864"/>
            <a:ext cx="4756769" cy="276999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520CF437-4F89-3149-9656-96D32341A93D}"/>
              </a:ext>
            </a:extLst>
          </p:cNvPr>
          <p:cNvCxnSpPr>
            <a:cxnSpLocks/>
          </p:cNvCxnSpPr>
          <p:nvPr/>
        </p:nvCxnSpPr>
        <p:spPr>
          <a:xfrm>
            <a:off x="5399111" y="2697544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直線コネクタ 69">
            <a:extLst>
              <a:ext uri="{FF2B5EF4-FFF2-40B4-BE49-F238E27FC236}">
                <a16:creationId xmlns:a16="http://schemas.microsoft.com/office/drawing/2014/main" id="{0953632E-306A-6521-665C-BC8024992550}"/>
              </a:ext>
            </a:extLst>
          </p:cNvPr>
          <p:cNvCxnSpPr>
            <a:cxnSpLocks/>
          </p:cNvCxnSpPr>
          <p:nvPr/>
        </p:nvCxnSpPr>
        <p:spPr>
          <a:xfrm>
            <a:off x="7549887" y="2707434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5CE1CEA1-8125-E0B9-D3EB-4EF11F0B5683}"/>
              </a:ext>
            </a:extLst>
          </p:cNvPr>
          <p:cNvCxnSpPr>
            <a:cxnSpLocks/>
          </p:cNvCxnSpPr>
          <p:nvPr/>
        </p:nvCxnSpPr>
        <p:spPr>
          <a:xfrm>
            <a:off x="8288500" y="2703983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直線コネクタ 75">
            <a:extLst>
              <a:ext uri="{FF2B5EF4-FFF2-40B4-BE49-F238E27FC236}">
                <a16:creationId xmlns:a16="http://schemas.microsoft.com/office/drawing/2014/main" id="{35C15495-BCB3-C575-25C9-22BC7EB3FBFD}"/>
              </a:ext>
            </a:extLst>
          </p:cNvPr>
          <p:cNvCxnSpPr>
            <a:cxnSpLocks/>
          </p:cNvCxnSpPr>
          <p:nvPr/>
        </p:nvCxnSpPr>
        <p:spPr>
          <a:xfrm>
            <a:off x="6153478" y="2710424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>
            <a:extLst>
              <a:ext uri="{FF2B5EF4-FFF2-40B4-BE49-F238E27FC236}">
                <a16:creationId xmlns:a16="http://schemas.microsoft.com/office/drawing/2014/main" id="{C9290768-A527-9FEC-88C7-A98E71D92463}"/>
              </a:ext>
            </a:extLst>
          </p:cNvPr>
          <p:cNvCxnSpPr>
            <a:cxnSpLocks/>
          </p:cNvCxnSpPr>
          <p:nvPr/>
        </p:nvCxnSpPr>
        <p:spPr>
          <a:xfrm>
            <a:off x="6842498" y="2703983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id="{52DF5EBA-7E99-7531-D759-BCD2B3D64399}"/>
              </a:ext>
            </a:extLst>
          </p:cNvPr>
          <p:cNvCxnSpPr>
            <a:cxnSpLocks/>
          </p:cNvCxnSpPr>
          <p:nvPr/>
        </p:nvCxnSpPr>
        <p:spPr>
          <a:xfrm>
            <a:off x="9055564" y="2703983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5F34C16E-BDF8-CF06-E1A8-13A4FF1A45A8}"/>
              </a:ext>
            </a:extLst>
          </p:cNvPr>
          <p:cNvSpPr txBox="1"/>
          <p:nvPr/>
        </p:nvSpPr>
        <p:spPr>
          <a:xfrm>
            <a:off x="9879180" y="2716215"/>
            <a:ext cx="4507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・・・</a:t>
            </a:r>
          </a:p>
        </p:txBody>
      </p:sp>
      <p:sp>
        <p:nvSpPr>
          <p:cNvPr id="90" name="右中かっこ 89">
            <a:extLst>
              <a:ext uri="{FF2B5EF4-FFF2-40B4-BE49-F238E27FC236}">
                <a16:creationId xmlns:a16="http://schemas.microsoft.com/office/drawing/2014/main" id="{B010C9BE-2C2A-D5AB-7EB8-ECD8AFFD37B9}"/>
              </a:ext>
            </a:extLst>
          </p:cNvPr>
          <p:cNvSpPr/>
          <p:nvPr/>
        </p:nvSpPr>
        <p:spPr>
          <a:xfrm>
            <a:off x="4867239" y="2955983"/>
            <a:ext cx="144141" cy="311210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2923454A-FFC9-3F02-652B-497EC937CD19}"/>
              </a:ext>
            </a:extLst>
          </p:cNvPr>
          <p:cNvSpPr/>
          <p:nvPr/>
        </p:nvSpPr>
        <p:spPr>
          <a:xfrm>
            <a:off x="4080366" y="3997336"/>
            <a:ext cx="542832" cy="20383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決定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4" name="四角形: 角を丸くする 93">
            <a:extLst>
              <a:ext uri="{FF2B5EF4-FFF2-40B4-BE49-F238E27FC236}">
                <a16:creationId xmlns:a16="http://schemas.microsoft.com/office/drawing/2014/main" id="{8E64502D-E8A1-F055-F1DE-D592366A5DA1}"/>
              </a:ext>
            </a:extLst>
          </p:cNvPr>
          <p:cNvSpPr/>
          <p:nvPr/>
        </p:nvSpPr>
        <p:spPr>
          <a:xfrm>
            <a:off x="4084098" y="4663591"/>
            <a:ext cx="542832" cy="20383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決定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5" name="四角形: 角を丸くする 94">
            <a:extLst>
              <a:ext uri="{FF2B5EF4-FFF2-40B4-BE49-F238E27FC236}">
                <a16:creationId xmlns:a16="http://schemas.microsoft.com/office/drawing/2014/main" id="{D018D3F8-2522-BCAD-B08F-54870CCC45AD}"/>
              </a:ext>
            </a:extLst>
          </p:cNvPr>
          <p:cNvSpPr/>
          <p:nvPr/>
        </p:nvSpPr>
        <p:spPr>
          <a:xfrm>
            <a:off x="4080366" y="5319694"/>
            <a:ext cx="542832" cy="20383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決定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6" name="四角形: 角を丸くする 95">
            <a:extLst>
              <a:ext uri="{FF2B5EF4-FFF2-40B4-BE49-F238E27FC236}">
                <a16:creationId xmlns:a16="http://schemas.microsoft.com/office/drawing/2014/main" id="{6A23E348-EF2F-AABE-E6B6-EE42E29AEAFB}"/>
              </a:ext>
            </a:extLst>
          </p:cNvPr>
          <p:cNvSpPr/>
          <p:nvPr/>
        </p:nvSpPr>
        <p:spPr>
          <a:xfrm>
            <a:off x="4086302" y="3346441"/>
            <a:ext cx="542832" cy="20383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決定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B3FCC27E-E972-B9F5-8AD9-36E1BD2683BF}"/>
              </a:ext>
            </a:extLst>
          </p:cNvPr>
          <p:cNvGrpSpPr/>
          <p:nvPr/>
        </p:nvGrpSpPr>
        <p:grpSpPr>
          <a:xfrm>
            <a:off x="150027" y="3306635"/>
            <a:ext cx="4385807" cy="3275400"/>
            <a:chOff x="-101114" y="3306635"/>
            <a:chExt cx="4385807" cy="3275400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8BD36B80-D84D-FE23-AC7D-A4D05A392B4C}"/>
                </a:ext>
              </a:extLst>
            </p:cNvPr>
            <p:cNvSpPr txBox="1"/>
            <p:nvPr/>
          </p:nvSpPr>
          <p:spPr>
            <a:xfrm>
              <a:off x="282805" y="3312299"/>
              <a:ext cx="9922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サムネイル画像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1EE4AC96-4A3B-820D-8B43-9363B01DD747}"/>
                </a:ext>
              </a:extLst>
            </p:cNvPr>
            <p:cNvSpPr txBox="1"/>
            <p:nvPr/>
          </p:nvSpPr>
          <p:spPr>
            <a:xfrm>
              <a:off x="1295501" y="3312299"/>
              <a:ext cx="9922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詳細説明など</a:t>
              </a:r>
            </a:p>
          </p:txBody>
        </p:sp>
        <p:sp>
          <p:nvSpPr>
            <p:cNvPr id="6" name="吹き出し: 四角形 5">
              <a:extLst>
                <a:ext uri="{FF2B5EF4-FFF2-40B4-BE49-F238E27FC236}">
                  <a16:creationId xmlns:a16="http://schemas.microsoft.com/office/drawing/2014/main" id="{329FDFAF-DA13-DB21-EB33-AA36BD64603B}"/>
                </a:ext>
              </a:extLst>
            </p:cNvPr>
            <p:cNvSpPr/>
            <p:nvPr/>
          </p:nvSpPr>
          <p:spPr>
            <a:xfrm>
              <a:off x="-101114" y="3306635"/>
              <a:ext cx="4289357" cy="3275400"/>
            </a:xfrm>
            <a:prstGeom prst="wedgeRectCallout">
              <a:avLst>
                <a:gd name="adj1" fmla="val 21728"/>
                <a:gd name="adj2" fmla="val -55106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346ED631-2718-B319-1B62-9D0061B22DBC}"/>
                </a:ext>
              </a:extLst>
            </p:cNvPr>
            <p:cNvSpPr txBox="1"/>
            <p:nvPr/>
          </p:nvSpPr>
          <p:spPr>
            <a:xfrm>
              <a:off x="214411" y="3792004"/>
              <a:ext cx="75551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重量</a:t>
              </a:r>
              <a:r>
                <a:rPr kumimoji="1"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[kg]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7F5D45DE-2547-2310-B928-48CDEB84494E}"/>
                </a:ext>
              </a:extLst>
            </p:cNvPr>
            <p:cNvSpPr/>
            <p:nvPr/>
          </p:nvSpPr>
          <p:spPr>
            <a:xfrm>
              <a:off x="288718" y="4086685"/>
              <a:ext cx="749075" cy="226901"/>
            </a:xfrm>
            <a:prstGeom prst="roundRect">
              <a:avLst/>
            </a:prstGeom>
            <a:noFill/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E3E47C28-72CD-EBA6-B3AF-9B77E187AD12}"/>
                </a:ext>
              </a:extLst>
            </p:cNvPr>
            <p:cNvSpPr txBox="1"/>
            <p:nvPr/>
          </p:nvSpPr>
          <p:spPr>
            <a:xfrm>
              <a:off x="1334664" y="3791358"/>
              <a:ext cx="9610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1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距離</a:t>
              </a:r>
              <a:r>
                <a:rPr kumimoji="1"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[mm]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2" name="四角形: 角を丸くする 31">
              <a:extLst>
                <a:ext uri="{FF2B5EF4-FFF2-40B4-BE49-F238E27FC236}">
                  <a16:creationId xmlns:a16="http://schemas.microsoft.com/office/drawing/2014/main" id="{46CAED59-8E81-4557-47CD-FBFC48BC1A3A}"/>
                </a:ext>
              </a:extLst>
            </p:cNvPr>
            <p:cNvSpPr/>
            <p:nvPr/>
          </p:nvSpPr>
          <p:spPr>
            <a:xfrm>
              <a:off x="1417085" y="4069508"/>
              <a:ext cx="749075" cy="226901"/>
            </a:xfrm>
            <a:prstGeom prst="roundRect">
              <a:avLst/>
            </a:prstGeom>
            <a:noFill/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1C33394-ABD1-646E-9E0A-DF8EE8241D47}"/>
                </a:ext>
              </a:extLst>
            </p:cNvPr>
            <p:cNvSpPr txBox="1"/>
            <p:nvPr/>
          </p:nvSpPr>
          <p:spPr>
            <a:xfrm>
              <a:off x="2476776" y="3789254"/>
              <a:ext cx="115827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速度</a:t>
              </a:r>
              <a:r>
                <a:rPr kumimoji="1" lang="en-US" altLang="ja-JP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[mm/sec]</a:t>
              </a:r>
              <a:endPara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8" name="四角形: 角を丸くする 37">
              <a:extLst>
                <a:ext uri="{FF2B5EF4-FFF2-40B4-BE49-F238E27FC236}">
                  <a16:creationId xmlns:a16="http://schemas.microsoft.com/office/drawing/2014/main" id="{EDC61EA8-F619-9E5C-F56A-E9C5D03D1C39}"/>
                </a:ext>
              </a:extLst>
            </p:cNvPr>
            <p:cNvSpPr/>
            <p:nvPr/>
          </p:nvSpPr>
          <p:spPr>
            <a:xfrm>
              <a:off x="2545452" y="4070923"/>
              <a:ext cx="749075" cy="226901"/>
            </a:xfrm>
            <a:prstGeom prst="roundRect">
              <a:avLst/>
            </a:prstGeom>
            <a:noFill/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703531F4-E4E5-5995-2BF9-DDFF75EC57F6}"/>
                </a:ext>
              </a:extLst>
            </p:cNvPr>
            <p:cNvSpPr txBox="1"/>
            <p:nvPr/>
          </p:nvSpPr>
          <p:spPr>
            <a:xfrm>
              <a:off x="212927" y="4530453"/>
              <a:ext cx="11217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ワーク姿勢変化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E03D5F5E-6F76-F39F-EA85-AD0823DC4036}"/>
                </a:ext>
              </a:extLst>
            </p:cNvPr>
            <p:cNvSpPr txBox="1"/>
            <p:nvPr/>
          </p:nvSpPr>
          <p:spPr>
            <a:xfrm>
              <a:off x="212927" y="4813517"/>
              <a:ext cx="10215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〇あり　</a:t>
              </a:r>
              <a:r>
                <a:rPr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〇なし</a:t>
              </a:r>
              <a:endPara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2" name="四角形: 角を丸くする 41">
              <a:extLst>
                <a:ext uri="{FF2B5EF4-FFF2-40B4-BE49-F238E27FC236}">
                  <a16:creationId xmlns:a16="http://schemas.microsoft.com/office/drawing/2014/main" id="{395EBAA1-5D62-7F43-32EB-4F3CB64E659C}"/>
                </a:ext>
              </a:extLst>
            </p:cNvPr>
            <p:cNvSpPr/>
            <p:nvPr/>
          </p:nvSpPr>
          <p:spPr>
            <a:xfrm>
              <a:off x="3567880" y="6280390"/>
              <a:ext cx="542832" cy="203831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検索</a:t>
              </a:r>
              <a:endPara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0FD58383-9EFE-61F6-6665-0B92B0BAF60F}"/>
                </a:ext>
              </a:extLst>
            </p:cNvPr>
            <p:cNvSpPr txBox="1"/>
            <p:nvPr/>
          </p:nvSpPr>
          <p:spPr>
            <a:xfrm>
              <a:off x="-101114" y="3332540"/>
              <a:ext cx="43858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②各項目ごとの詳細検索項目が表示される</a:t>
              </a:r>
              <a:endParaRPr kumimoji="1"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511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図 52">
            <a:extLst>
              <a:ext uri="{FF2B5EF4-FFF2-40B4-BE49-F238E27FC236}">
                <a16:creationId xmlns:a16="http://schemas.microsoft.com/office/drawing/2014/main" id="{AE4E720E-1389-5FAF-E446-C7CCCB06B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176533"/>
            <a:ext cx="12192000" cy="43266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9F2073C-E127-5921-4F65-A74C32E654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095" y="729544"/>
            <a:ext cx="7975808" cy="681869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CC95C100-7ECC-85F9-E8DB-E37D592863B5}"/>
              </a:ext>
            </a:extLst>
          </p:cNvPr>
          <p:cNvCxnSpPr>
            <a:cxnSpLocks/>
          </p:cNvCxnSpPr>
          <p:nvPr/>
        </p:nvCxnSpPr>
        <p:spPr>
          <a:xfrm>
            <a:off x="678611" y="552091"/>
            <a:ext cx="1094973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49D873C-27C1-853E-237B-7AE62C74256D}"/>
              </a:ext>
            </a:extLst>
          </p:cNvPr>
          <p:cNvSpPr txBox="1"/>
          <p:nvPr/>
        </p:nvSpPr>
        <p:spPr>
          <a:xfrm>
            <a:off x="9339532" y="240588"/>
            <a:ext cx="1357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ユーザー：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XXXX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F3FB927-1D01-198C-EEC4-E68CE9100ECD}"/>
              </a:ext>
            </a:extLst>
          </p:cNvPr>
          <p:cNvSpPr txBox="1"/>
          <p:nvPr/>
        </p:nvSpPr>
        <p:spPr>
          <a:xfrm>
            <a:off x="2686049" y="899021"/>
            <a:ext cx="927101" cy="3550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予算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400"/>
              </a:lnSpc>
            </a:pP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\</a:t>
            </a:r>
            <a:r>
              <a:rPr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000</a:t>
            </a:r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547F3A-BF82-CD91-AE42-4A71047B3DFC}"/>
              </a:ext>
            </a:extLst>
          </p:cNvPr>
          <p:cNvSpPr txBox="1"/>
          <p:nvPr/>
        </p:nvSpPr>
        <p:spPr>
          <a:xfrm>
            <a:off x="4972049" y="870423"/>
            <a:ext cx="666751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手配予定日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0016EE3-2A05-F561-ED84-8F3B3552D2BA}"/>
              </a:ext>
            </a:extLst>
          </p:cNvPr>
          <p:cNvSpPr txBox="1"/>
          <p:nvPr/>
        </p:nvSpPr>
        <p:spPr>
          <a:xfrm>
            <a:off x="5932397" y="870423"/>
            <a:ext cx="728753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部品集合日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5670C75-3565-B6FF-E0DA-DD7DC3FE00D7}"/>
              </a:ext>
            </a:extLst>
          </p:cNvPr>
          <p:cNvSpPr txBox="1"/>
          <p:nvPr/>
        </p:nvSpPr>
        <p:spPr>
          <a:xfrm>
            <a:off x="7496225" y="867271"/>
            <a:ext cx="927101" cy="3550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エリア面積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400"/>
              </a:lnSpc>
            </a:pP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300</a:t>
            </a:r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㎡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BB374CE5-715A-E1D2-01BF-83559B6C2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48" y="1717894"/>
            <a:ext cx="1655763" cy="412887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D8C9B78-87CF-BE9D-1277-94A43D6C6403}"/>
              </a:ext>
            </a:extLst>
          </p:cNvPr>
          <p:cNvSpPr txBox="1"/>
          <p:nvPr/>
        </p:nvSpPr>
        <p:spPr>
          <a:xfrm>
            <a:off x="141431" y="1596154"/>
            <a:ext cx="570181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工程</a:t>
            </a: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716A9A54-6F38-53A9-DC70-7CEDE5C2B9A0}"/>
              </a:ext>
            </a:extLst>
          </p:cNvPr>
          <p:cNvCxnSpPr>
            <a:cxnSpLocks/>
          </p:cNvCxnSpPr>
          <p:nvPr/>
        </p:nvCxnSpPr>
        <p:spPr>
          <a:xfrm flipV="1">
            <a:off x="137178" y="2609192"/>
            <a:ext cx="4680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3D5B862-6923-27C8-0195-36D32AC9FB6D}"/>
              </a:ext>
            </a:extLst>
          </p:cNvPr>
          <p:cNvSpPr txBox="1"/>
          <p:nvPr/>
        </p:nvSpPr>
        <p:spPr>
          <a:xfrm>
            <a:off x="242697" y="2300101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03E71F2-28F2-C538-7A97-D81DB06AC7B2}"/>
              </a:ext>
            </a:extLst>
          </p:cNvPr>
          <p:cNvCxnSpPr/>
          <p:nvPr/>
        </p:nvCxnSpPr>
        <p:spPr>
          <a:xfrm>
            <a:off x="263488" y="2610328"/>
            <a:ext cx="552506" cy="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F822599-0840-DF5D-FB7C-87D210BFBA69}"/>
              </a:ext>
            </a:extLst>
          </p:cNvPr>
          <p:cNvSpPr txBox="1"/>
          <p:nvPr/>
        </p:nvSpPr>
        <p:spPr>
          <a:xfrm>
            <a:off x="1000065" y="2306368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82B74DA-0E6D-BB89-AAC9-3765F1D10E9B}"/>
              </a:ext>
            </a:extLst>
          </p:cNvPr>
          <p:cNvSpPr txBox="1"/>
          <p:nvPr/>
        </p:nvSpPr>
        <p:spPr>
          <a:xfrm>
            <a:off x="1717325" y="2300665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6B4B44-9469-DF9A-B636-B771EBA6B1D0}"/>
              </a:ext>
            </a:extLst>
          </p:cNvPr>
          <p:cNvSpPr txBox="1"/>
          <p:nvPr/>
        </p:nvSpPr>
        <p:spPr>
          <a:xfrm>
            <a:off x="2430715" y="2307531"/>
            <a:ext cx="817908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kumimoji="1"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EED28D88-512C-5406-5A7F-B4FDB2AEA422}"/>
              </a:ext>
            </a:extLst>
          </p:cNvPr>
          <p:cNvSpPr/>
          <p:nvPr/>
        </p:nvSpPr>
        <p:spPr>
          <a:xfrm>
            <a:off x="272583" y="3126395"/>
            <a:ext cx="4466842" cy="612587"/>
          </a:xfrm>
          <a:prstGeom prst="round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07BA538A-FE1B-B8F1-6BD9-57885A353DDE}"/>
              </a:ext>
            </a:extLst>
          </p:cNvPr>
          <p:cNvSpPr/>
          <p:nvPr/>
        </p:nvSpPr>
        <p:spPr>
          <a:xfrm>
            <a:off x="272584" y="3792749"/>
            <a:ext cx="4466841" cy="612587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F5574806-1D7E-0576-48EA-271A14B30C3D}"/>
              </a:ext>
            </a:extLst>
          </p:cNvPr>
          <p:cNvSpPr/>
          <p:nvPr/>
        </p:nvSpPr>
        <p:spPr>
          <a:xfrm>
            <a:off x="261232" y="4448850"/>
            <a:ext cx="4466842" cy="612588"/>
          </a:xfrm>
          <a:prstGeom prst="round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9D82B21E-58DF-CB68-1220-FC5A99CEFE55}"/>
              </a:ext>
            </a:extLst>
          </p:cNvPr>
          <p:cNvSpPr/>
          <p:nvPr/>
        </p:nvSpPr>
        <p:spPr>
          <a:xfrm>
            <a:off x="267156" y="5115316"/>
            <a:ext cx="4472268" cy="612588"/>
          </a:xfrm>
          <a:prstGeom prst="round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C4EA1B1A-0C80-1F78-F4D8-42B6071FFF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582" y="2816168"/>
            <a:ext cx="1762943" cy="256461"/>
          </a:xfrm>
          <a:prstGeom prst="rect">
            <a:avLst/>
          </a:prstGeom>
        </p:spPr>
      </p:pic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F37F81A7-3452-AF43-1B44-A83304A40FD3}"/>
              </a:ext>
            </a:extLst>
          </p:cNvPr>
          <p:cNvCxnSpPr/>
          <p:nvPr/>
        </p:nvCxnSpPr>
        <p:spPr>
          <a:xfrm>
            <a:off x="1220455" y="3126395"/>
            <a:ext cx="0" cy="612587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0B481D74-5556-32B5-CD52-D8A796F8A94D}"/>
              </a:ext>
            </a:extLst>
          </p:cNvPr>
          <p:cNvCxnSpPr/>
          <p:nvPr/>
        </p:nvCxnSpPr>
        <p:spPr>
          <a:xfrm>
            <a:off x="1220455" y="3792749"/>
            <a:ext cx="0" cy="612587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651CE34F-2A23-5D65-3780-8BFE8ECBCCD2}"/>
              </a:ext>
            </a:extLst>
          </p:cNvPr>
          <p:cNvCxnSpPr/>
          <p:nvPr/>
        </p:nvCxnSpPr>
        <p:spPr>
          <a:xfrm>
            <a:off x="1220455" y="4459214"/>
            <a:ext cx="0" cy="612587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390D3A40-709D-C116-1446-56C5428D420F}"/>
              </a:ext>
            </a:extLst>
          </p:cNvPr>
          <p:cNvCxnSpPr/>
          <p:nvPr/>
        </p:nvCxnSpPr>
        <p:spPr>
          <a:xfrm>
            <a:off x="1220455" y="5115317"/>
            <a:ext cx="0" cy="612587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9A7EBCD5-3B90-7C49-D6F0-C0A72BA6C237}"/>
              </a:ext>
            </a:extLst>
          </p:cNvPr>
          <p:cNvCxnSpPr>
            <a:cxnSpLocks/>
          </p:cNvCxnSpPr>
          <p:nvPr/>
        </p:nvCxnSpPr>
        <p:spPr>
          <a:xfrm>
            <a:off x="4972049" y="2252507"/>
            <a:ext cx="0" cy="448314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09ACF91-9FD8-8276-D085-32E6246AAE73}"/>
              </a:ext>
            </a:extLst>
          </p:cNvPr>
          <p:cNvSpPr txBox="1"/>
          <p:nvPr/>
        </p:nvSpPr>
        <p:spPr>
          <a:xfrm>
            <a:off x="2332010" y="5803871"/>
            <a:ext cx="326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・・・</a:t>
            </a: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DEDA584A-1928-CE8D-CD60-B52022E24D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8371" y="2739252"/>
            <a:ext cx="1296442" cy="327522"/>
          </a:xfrm>
          <a:prstGeom prst="rect">
            <a:avLst/>
          </a:prstGeom>
        </p:spPr>
      </p:pic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8BD36B80-D84D-FE23-AC7D-A4D05A392B4C}"/>
              </a:ext>
            </a:extLst>
          </p:cNvPr>
          <p:cNvSpPr txBox="1"/>
          <p:nvPr/>
        </p:nvSpPr>
        <p:spPr>
          <a:xfrm>
            <a:off x="282805" y="3312299"/>
            <a:ext cx="9922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サムネイル画像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EE4AC96-4A3B-820D-8B43-9363B01DD747}"/>
              </a:ext>
            </a:extLst>
          </p:cNvPr>
          <p:cNvSpPr txBox="1"/>
          <p:nvPr/>
        </p:nvSpPr>
        <p:spPr>
          <a:xfrm>
            <a:off x="1295501" y="3312299"/>
            <a:ext cx="21468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詳細説明など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(DB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より取得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8BCAAB3-B0A6-EFD5-A208-E9BFA1E81692}"/>
              </a:ext>
            </a:extLst>
          </p:cNvPr>
          <p:cNvSpPr txBox="1"/>
          <p:nvPr/>
        </p:nvSpPr>
        <p:spPr>
          <a:xfrm>
            <a:off x="3848189" y="2816168"/>
            <a:ext cx="696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☑</a:t>
            </a:r>
            <a:r>
              <a:rPr lang="en-US" altLang="ja-JP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AI</a:t>
            </a:r>
            <a:r>
              <a:rPr lang="ja-JP" altLang="en-US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検索</a:t>
            </a:r>
            <a:endParaRPr kumimoji="1" lang="ja-JP" altLang="en-US" sz="1000" dirty="0">
              <a:solidFill>
                <a:schemeClr val="bg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76C139D-C2B3-64E1-085C-1A4D2297795C}"/>
              </a:ext>
            </a:extLst>
          </p:cNvPr>
          <p:cNvSpPr txBox="1"/>
          <p:nvPr/>
        </p:nvSpPr>
        <p:spPr>
          <a:xfrm>
            <a:off x="5160460" y="2227811"/>
            <a:ext cx="1127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選択一覧</a:t>
            </a: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A8251B9A-F2B9-6ACB-C4ED-191CCEB9CA81}"/>
              </a:ext>
            </a:extLst>
          </p:cNvPr>
          <p:cNvSpPr/>
          <p:nvPr/>
        </p:nvSpPr>
        <p:spPr>
          <a:xfrm>
            <a:off x="2043565" y="1844072"/>
            <a:ext cx="894781" cy="243659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F6153A8-B2CB-2EA8-F2BB-7DBAABA3B19B}"/>
              </a:ext>
            </a:extLst>
          </p:cNvPr>
          <p:cNvSpPr txBox="1"/>
          <p:nvPr/>
        </p:nvSpPr>
        <p:spPr>
          <a:xfrm>
            <a:off x="1998112" y="1596154"/>
            <a:ext cx="979264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サイクルタイム</a:t>
            </a: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729A5641-5A98-EE68-A632-9DE10025333E}"/>
              </a:ext>
            </a:extLst>
          </p:cNvPr>
          <p:cNvSpPr/>
          <p:nvPr/>
        </p:nvSpPr>
        <p:spPr>
          <a:xfrm>
            <a:off x="215999" y="111674"/>
            <a:ext cx="1800000" cy="360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各項目の選択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75A4200E-8C01-8E6D-9990-D720E5D96B9A}"/>
              </a:ext>
            </a:extLst>
          </p:cNvPr>
          <p:cNvSpPr txBox="1"/>
          <p:nvPr/>
        </p:nvSpPr>
        <p:spPr>
          <a:xfrm>
            <a:off x="10083903" y="1593378"/>
            <a:ext cx="616899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残予算額</a:t>
            </a:r>
          </a:p>
        </p:txBody>
      </p:sp>
      <p:sp>
        <p:nvSpPr>
          <p:cNvPr id="71" name="四角形: 角を丸くする 70">
            <a:extLst>
              <a:ext uri="{FF2B5EF4-FFF2-40B4-BE49-F238E27FC236}">
                <a16:creationId xmlns:a16="http://schemas.microsoft.com/office/drawing/2014/main" id="{43E331DE-16E9-F893-4F12-08C6D88DBB9A}"/>
              </a:ext>
            </a:extLst>
          </p:cNvPr>
          <p:cNvSpPr/>
          <p:nvPr/>
        </p:nvSpPr>
        <p:spPr>
          <a:xfrm>
            <a:off x="10696755" y="1623237"/>
            <a:ext cx="1023411" cy="207821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3000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365F392A-9E8E-2FD6-115E-C6A409DCD45C}"/>
              </a:ext>
            </a:extLst>
          </p:cNvPr>
          <p:cNvSpPr/>
          <p:nvPr/>
        </p:nvSpPr>
        <p:spPr>
          <a:xfrm>
            <a:off x="10696755" y="2311848"/>
            <a:ext cx="1023411" cy="179312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52B40CD9-2143-8384-2BF5-CF1B50FF4B52}"/>
              </a:ext>
            </a:extLst>
          </p:cNvPr>
          <p:cNvSpPr txBox="1"/>
          <p:nvPr/>
        </p:nvSpPr>
        <p:spPr>
          <a:xfrm>
            <a:off x="9704232" y="2287329"/>
            <a:ext cx="996572" cy="23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工程内予算　合計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F5C211AD-E6EA-57D5-132C-B99CE19EF65B}"/>
              </a:ext>
            </a:extLst>
          </p:cNvPr>
          <p:cNvSpPr txBox="1"/>
          <p:nvPr/>
        </p:nvSpPr>
        <p:spPr>
          <a:xfrm>
            <a:off x="11695121" y="1603097"/>
            <a:ext cx="463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E295B93C-0A7C-228D-DA16-E5A2492C4E1A}"/>
              </a:ext>
            </a:extLst>
          </p:cNvPr>
          <p:cNvSpPr txBox="1"/>
          <p:nvPr/>
        </p:nvSpPr>
        <p:spPr>
          <a:xfrm>
            <a:off x="11695121" y="2273828"/>
            <a:ext cx="463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E67E12CD-C1B4-4055-8C47-B7364DD12279}"/>
              </a:ext>
            </a:extLst>
          </p:cNvPr>
          <p:cNvSpPr txBox="1"/>
          <p:nvPr/>
        </p:nvSpPr>
        <p:spPr>
          <a:xfrm>
            <a:off x="225745" y="1878818"/>
            <a:ext cx="837127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最初の工程</a:t>
            </a:r>
            <a:endParaRPr kumimoji="1" lang="ja-JP" altLang="en-US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0690882-65ED-DB56-028F-16C0992AB381}"/>
              </a:ext>
            </a:extLst>
          </p:cNvPr>
          <p:cNvSpPr txBox="1"/>
          <p:nvPr/>
        </p:nvSpPr>
        <p:spPr>
          <a:xfrm>
            <a:off x="1308514" y="3832171"/>
            <a:ext cx="128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・単純な直線動作ユニット</a:t>
            </a:r>
            <a:endParaRPr kumimoji="1"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・価格</a:t>
            </a:r>
            <a:r>
              <a:rPr kumimoji="1"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  <a:r>
              <a:rPr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98</a:t>
            </a:r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1BDE2E6-E5E9-85C3-5D0E-798E2F11601D}"/>
              </a:ext>
            </a:extLst>
          </p:cNvPr>
          <p:cNvSpPr txBox="1"/>
          <p:nvPr/>
        </p:nvSpPr>
        <p:spPr>
          <a:xfrm>
            <a:off x="2413988" y="3899056"/>
            <a:ext cx="939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①選択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4CD9108E-C3AE-2DA1-144E-2963C69BE276}"/>
              </a:ext>
            </a:extLst>
          </p:cNvPr>
          <p:cNvSpPr/>
          <p:nvPr/>
        </p:nvSpPr>
        <p:spPr>
          <a:xfrm>
            <a:off x="256519" y="4398610"/>
            <a:ext cx="4482905" cy="2393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8EF6D8F-ECF5-9CD7-A396-DCD89098C4AC}"/>
              </a:ext>
            </a:extLst>
          </p:cNvPr>
          <p:cNvSpPr txBox="1"/>
          <p:nvPr/>
        </p:nvSpPr>
        <p:spPr>
          <a:xfrm>
            <a:off x="1083514" y="5301955"/>
            <a:ext cx="2871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②詳細情報の表示</a:t>
            </a:r>
            <a:r>
              <a:rPr lang="en-US" altLang="ja-JP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編集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0C64F5BB-52E4-D39B-D113-DA978D4A2476}"/>
              </a:ext>
            </a:extLst>
          </p:cNvPr>
          <p:cNvSpPr/>
          <p:nvPr/>
        </p:nvSpPr>
        <p:spPr>
          <a:xfrm>
            <a:off x="3966693" y="6467137"/>
            <a:ext cx="653123" cy="255639"/>
          </a:xfrm>
          <a:prstGeom prst="roundRect">
            <a:avLst/>
          </a:prstGeom>
          <a:solidFill>
            <a:schemeClr val="accent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決定</a:t>
            </a:r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02226A48-E649-7365-2F6B-95345B9EF9D4}"/>
              </a:ext>
            </a:extLst>
          </p:cNvPr>
          <p:cNvCxnSpPr/>
          <p:nvPr/>
        </p:nvCxnSpPr>
        <p:spPr>
          <a:xfrm>
            <a:off x="418563" y="4713672"/>
            <a:ext cx="420125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811843C-7406-050D-BD9E-188FD50EF650}"/>
              </a:ext>
            </a:extLst>
          </p:cNvPr>
          <p:cNvSpPr txBox="1"/>
          <p:nvPr/>
        </p:nvSpPr>
        <p:spPr>
          <a:xfrm>
            <a:off x="535029" y="4461394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6FC0979-E730-AE79-6A7C-91343274A760}"/>
              </a:ext>
            </a:extLst>
          </p:cNvPr>
          <p:cNvSpPr txBox="1"/>
          <p:nvPr/>
        </p:nvSpPr>
        <p:spPr>
          <a:xfrm>
            <a:off x="1218372" y="4462254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付随</a:t>
            </a:r>
            <a:r>
              <a:rPr kumimoji="1"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C697C10-B0F6-9715-1040-33FD36845920}"/>
              </a:ext>
            </a:extLst>
          </p:cNvPr>
          <p:cNvSpPr txBox="1"/>
          <p:nvPr/>
        </p:nvSpPr>
        <p:spPr>
          <a:xfrm>
            <a:off x="1725737" y="4462254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付随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30755AC4-6CE1-35B5-10A9-4A8C6E54DC10}"/>
              </a:ext>
            </a:extLst>
          </p:cNvPr>
          <p:cNvCxnSpPr/>
          <p:nvPr/>
        </p:nvCxnSpPr>
        <p:spPr>
          <a:xfrm>
            <a:off x="543533" y="4713672"/>
            <a:ext cx="552506" cy="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E33D807-F63C-7DF7-37B7-86C9CED97FA6}"/>
              </a:ext>
            </a:extLst>
          </p:cNvPr>
          <p:cNvSpPr txBox="1"/>
          <p:nvPr/>
        </p:nvSpPr>
        <p:spPr>
          <a:xfrm>
            <a:off x="4415713" y="4417794"/>
            <a:ext cx="3026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3763C3D1-3B6F-D43A-B7B2-607339938E52}"/>
              </a:ext>
            </a:extLst>
          </p:cNvPr>
          <p:cNvSpPr/>
          <p:nvPr/>
        </p:nvSpPr>
        <p:spPr>
          <a:xfrm>
            <a:off x="3895859" y="6391170"/>
            <a:ext cx="822507" cy="41609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0D06DE8-355E-7027-D6FC-42C7113EC9ED}"/>
              </a:ext>
            </a:extLst>
          </p:cNvPr>
          <p:cNvSpPr txBox="1"/>
          <p:nvPr/>
        </p:nvSpPr>
        <p:spPr>
          <a:xfrm>
            <a:off x="1275025" y="5618957"/>
            <a:ext cx="3269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詳細は、まだ決まっていないが、項目に関連する処理も行えるようにする。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BED691B-5EDB-A3D6-626B-AE16230D7CAA}"/>
              </a:ext>
            </a:extLst>
          </p:cNvPr>
          <p:cNvSpPr txBox="1"/>
          <p:nvPr/>
        </p:nvSpPr>
        <p:spPr>
          <a:xfrm>
            <a:off x="4690650" y="6423344"/>
            <a:ext cx="3844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③決定で、保存して選択画面に戻る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A03443E-FC7B-ED4B-E6B9-504F8A2BAB03}"/>
              </a:ext>
            </a:extLst>
          </p:cNvPr>
          <p:cNvSpPr txBox="1"/>
          <p:nvPr/>
        </p:nvSpPr>
        <p:spPr>
          <a:xfrm>
            <a:off x="5309763" y="2691864"/>
            <a:ext cx="4954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項目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   項目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 項目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  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項目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lang="en-US" altLang="ja-JP" sz="1200" u="sng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E708D5D5-D6E1-F39B-AC58-5AB07709D365}"/>
              </a:ext>
            </a:extLst>
          </p:cNvPr>
          <p:cNvSpPr/>
          <p:nvPr/>
        </p:nvSpPr>
        <p:spPr>
          <a:xfrm>
            <a:off x="5076860" y="2691864"/>
            <a:ext cx="4756769" cy="276999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E073A5C6-634C-C088-3679-7842B42435C7}"/>
              </a:ext>
            </a:extLst>
          </p:cNvPr>
          <p:cNvCxnSpPr>
            <a:cxnSpLocks/>
          </p:cNvCxnSpPr>
          <p:nvPr/>
        </p:nvCxnSpPr>
        <p:spPr>
          <a:xfrm>
            <a:off x="5399111" y="2697544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AD578A41-99C1-9AE0-9490-ADE8CDB9E632}"/>
              </a:ext>
            </a:extLst>
          </p:cNvPr>
          <p:cNvCxnSpPr>
            <a:cxnSpLocks/>
          </p:cNvCxnSpPr>
          <p:nvPr/>
        </p:nvCxnSpPr>
        <p:spPr>
          <a:xfrm>
            <a:off x="7549887" y="2707434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93A952CA-5593-34AD-C6E3-600D32C76FBC}"/>
              </a:ext>
            </a:extLst>
          </p:cNvPr>
          <p:cNvCxnSpPr>
            <a:cxnSpLocks/>
          </p:cNvCxnSpPr>
          <p:nvPr/>
        </p:nvCxnSpPr>
        <p:spPr>
          <a:xfrm>
            <a:off x="8288500" y="2703983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FFDA097A-5EFD-72C9-38F6-D46A124C62CA}"/>
              </a:ext>
            </a:extLst>
          </p:cNvPr>
          <p:cNvCxnSpPr>
            <a:cxnSpLocks/>
          </p:cNvCxnSpPr>
          <p:nvPr/>
        </p:nvCxnSpPr>
        <p:spPr>
          <a:xfrm>
            <a:off x="6153478" y="2710424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C0525F31-562B-C0F6-9D59-48B7F2CF2CBC}"/>
              </a:ext>
            </a:extLst>
          </p:cNvPr>
          <p:cNvCxnSpPr>
            <a:cxnSpLocks/>
          </p:cNvCxnSpPr>
          <p:nvPr/>
        </p:nvCxnSpPr>
        <p:spPr>
          <a:xfrm>
            <a:off x="6842498" y="2703983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>
            <a:extLst>
              <a:ext uri="{FF2B5EF4-FFF2-40B4-BE49-F238E27FC236}">
                <a16:creationId xmlns:a16="http://schemas.microsoft.com/office/drawing/2014/main" id="{80E28918-AC7F-7B91-4A46-EBFF316F568B}"/>
              </a:ext>
            </a:extLst>
          </p:cNvPr>
          <p:cNvCxnSpPr>
            <a:cxnSpLocks/>
          </p:cNvCxnSpPr>
          <p:nvPr/>
        </p:nvCxnSpPr>
        <p:spPr>
          <a:xfrm>
            <a:off x="9055564" y="2703983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729D8B64-D3BB-DDC2-6ADE-BDD5D5250F78}"/>
              </a:ext>
            </a:extLst>
          </p:cNvPr>
          <p:cNvSpPr txBox="1"/>
          <p:nvPr/>
        </p:nvSpPr>
        <p:spPr>
          <a:xfrm>
            <a:off x="9879180" y="2716215"/>
            <a:ext cx="4507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・・・</a:t>
            </a:r>
          </a:p>
        </p:txBody>
      </p:sp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F7BABFEB-D4DA-475B-08D3-92A2CDE9398D}"/>
              </a:ext>
            </a:extLst>
          </p:cNvPr>
          <p:cNvSpPr/>
          <p:nvPr/>
        </p:nvSpPr>
        <p:spPr>
          <a:xfrm>
            <a:off x="6389734" y="2287329"/>
            <a:ext cx="542832" cy="20383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出力</a:t>
            </a:r>
          </a:p>
        </p:txBody>
      </p:sp>
      <p:sp>
        <p:nvSpPr>
          <p:cNvPr id="91" name="四角形: 角を丸くする 90">
            <a:extLst>
              <a:ext uri="{FF2B5EF4-FFF2-40B4-BE49-F238E27FC236}">
                <a16:creationId xmlns:a16="http://schemas.microsoft.com/office/drawing/2014/main" id="{32D9B753-226F-6978-E878-24B8F977DA74}"/>
              </a:ext>
            </a:extLst>
          </p:cNvPr>
          <p:cNvSpPr/>
          <p:nvPr/>
        </p:nvSpPr>
        <p:spPr>
          <a:xfrm>
            <a:off x="4080366" y="3997336"/>
            <a:ext cx="542832" cy="203831"/>
          </a:xfrm>
          <a:prstGeom prst="roundRect">
            <a:avLst/>
          </a:prstGeom>
          <a:solidFill>
            <a:schemeClr val="accent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決定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4" name="四角形: 角を丸くする 93">
            <a:extLst>
              <a:ext uri="{FF2B5EF4-FFF2-40B4-BE49-F238E27FC236}">
                <a16:creationId xmlns:a16="http://schemas.microsoft.com/office/drawing/2014/main" id="{7AEB06A4-ED52-DD23-B292-5B3A7129BCE9}"/>
              </a:ext>
            </a:extLst>
          </p:cNvPr>
          <p:cNvSpPr/>
          <p:nvPr/>
        </p:nvSpPr>
        <p:spPr>
          <a:xfrm>
            <a:off x="4086302" y="3346441"/>
            <a:ext cx="542832" cy="20383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決定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7FEA781-3FE6-75B6-A73C-D5102314F9E7}"/>
              </a:ext>
            </a:extLst>
          </p:cNvPr>
          <p:cNvSpPr/>
          <p:nvPr/>
        </p:nvSpPr>
        <p:spPr>
          <a:xfrm>
            <a:off x="460295" y="3869280"/>
            <a:ext cx="615595" cy="4595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図１</a:t>
            </a:r>
          </a:p>
        </p:txBody>
      </p:sp>
    </p:spTree>
    <p:extLst>
      <p:ext uri="{BB962C8B-B14F-4D97-AF65-F5344CB8AC3E}">
        <p14:creationId xmlns:p14="http://schemas.microsoft.com/office/powerpoint/2010/main" val="3831430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図 52">
            <a:extLst>
              <a:ext uri="{FF2B5EF4-FFF2-40B4-BE49-F238E27FC236}">
                <a16:creationId xmlns:a16="http://schemas.microsoft.com/office/drawing/2014/main" id="{AE4E720E-1389-5FAF-E446-C7CCCB06B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176533"/>
            <a:ext cx="12192000" cy="43266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9F2073C-E127-5921-4F65-A74C32E654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095" y="729544"/>
            <a:ext cx="7975808" cy="681869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CC95C100-7ECC-85F9-E8DB-E37D592863B5}"/>
              </a:ext>
            </a:extLst>
          </p:cNvPr>
          <p:cNvCxnSpPr>
            <a:cxnSpLocks/>
          </p:cNvCxnSpPr>
          <p:nvPr/>
        </p:nvCxnSpPr>
        <p:spPr>
          <a:xfrm>
            <a:off x="678611" y="552091"/>
            <a:ext cx="1094973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49D873C-27C1-853E-237B-7AE62C74256D}"/>
              </a:ext>
            </a:extLst>
          </p:cNvPr>
          <p:cNvSpPr txBox="1"/>
          <p:nvPr/>
        </p:nvSpPr>
        <p:spPr>
          <a:xfrm>
            <a:off x="9339532" y="240588"/>
            <a:ext cx="1357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ユーザー：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XXXX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F3FB927-1D01-198C-EEC4-E68CE9100ECD}"/>
              </a:ext>
            </a:extLst>
          </p:cNvPr>
          <p:cNvSpPr txBox="1"/>
          <p:nvPr/>
        </p:nvSpPr>
        <p:spPr>
          <a:xfrm>
            <a:off x="2686049" y="899021"/>
            <a:ext cx="927101" cy="3550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予算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400"/>
              </a:lnSpc>
            </a:pP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\</a:t>
            </a:r>
            <a:r>
              <a:rPr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000</a:t>
            </a:r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547F3A-BF82-CD91-AE42-4A71047B3DFC}"/>
              </a:ext>
            </a:extLst>
          </p:cNvPr>
          <p:cNvSpPr txBox="1"/>
          <p:nvPr/>
        </p:nvSpPr>
        <p:spPr>
          <a:xfrm>
            <a:off x="4972049" y="870423"/>
            <a:ext cx="666751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手配予定日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0016EE3-2A05-F561-ED84-8F3B3552D2BA}"/>
              </a:ext>
            </a:extLst>
          </p:cNvPr>
          <p:cNvSpPr txBox="1"/>
          <p:nvPr/>
        </p:nvSpPr>
        <p:spPr>
          <a:xfrm>
            <a:off x="5932397" y="870423"/>
            <a:ext cx="728753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部品集合日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5670C75-3565-B6FF-E0DA-DD7DC3FE00D7}"/>
              </a:ext>
            </a:extLst>
          </p:cNvPr>
          <p:cNvSpPr txBox="1"/>
          <p:nvPr/>
        </p:nvSpPr>
        <p:spPr>
          <a:xfrm>
            <a:off x="7496225" y="867271"/>
            <a:ext cx="927101" cy="3550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エリア面積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400"/>
              </a:lnSpc>
            </a:pP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300</a:t>
            </a:r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㎡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BB374CE5-715A-E1D2-01BF-83559B6C2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48" y="1717894"/>
            <a:ext cx="1655763" cy="412887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D8C9B78-87CF-BE9D-1277-94A43D6C6403}"/>
              </a:ext>
            </a:extLst>
          </p:cNvPr>
          <p:cNvSpPr txBox="1"/>
          <p:nvPr/>
        </p:nvSpPr>
        <p:spPr>
          <a:xfrm>
            <a:off x="141431" y="1596154"/>
            <a:ext cx="570181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工程</a:t>
            </a: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716A9A54-6F38-53A9-DC70-7CEDE5C2B9A0}"/>
              </a:ext>
            </a:extLst>
          </p:cNvPr>
          <p:cNvCxnSpPr>
            <a:cxnSpLocks/>
          </p:cNvCxnSpPr>
          <p:nvPr/>
        </p:nvCxnSpPr>
        <p:spPr>
          <a:xfrm flipV="1">
            <a:off x="137178" y="2609192"/>
            <a:ext cx="4680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3D5B862-6923-27C8-0195-36D32AC9FB6D}"/>
              </a:ext>
            </a:extLst>
          </p:cNvPr>
          <p:cNvSpPr txBox="1"/>
          <p:nvPr/>
        </p:nvSpPr>
        <p:spPr>
          <a:xfrm>
            <a:off x="242697" y="2300101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03E71F2-28F2-C538-7A97-D81DB06AC7B2}"/>
              </a:ext>
            </a:extLst>
          </p:cNvPr>
          <p:cNvCxnSpPr/>
          <p:nvPr/>
        </p:nvCxnSpPr>
        <p:spPr>
          <a:xfrm>
            <a:off x="263488" y="2610328"/>
            <a:ext cx="552506" cy="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F822599-0840-DF5D-FB7C-87D210BFBA69}"/>
              </a:ext>
            </a:extLst>
          </p:cNvPr>
          <p:cNvSpPr txBox="1"/>
          <p:nvPr/>
        </p:nvSpPr>
        <p:spPr>
          <a:xfrm>
            <a:off x="1000065" y="2306368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82B74DA-0E6D-BB89-AAC9-3765F1D10E9B}"/>
              </a:ext>
            </a:extLst>
          </p:cNvPr>
          <p:cNvSpPr txBox="1"/>
          <p:nvPr/>
        </p:nvSpPr>
        <p:spPr>
          <a:xfrm>
            <a:off x="1717325" y="2300665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6B4B44-9469-DF9A-B636-B771EBA6B1D0}"/>
              </a:ext>
            </a:extLst>
          </p:cNvPr>
          <p:cNvSpPr txBox="1"/>
          <p:nvPr/>
        </p:nvSpPr>
        <p:spPr>
          <a:xfrm>
            <a:off x="2430715" y="2307531"/>
            <a:ext cx="817908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kumimoji="1"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EED28D88-512C-5406-5A7F-B4FDB2AEA422}"/>
              </a:ext>
            </a:extLst>
          </p:cNvPr>
          <p:cNvSpPr/>
          <p:nvPr/>
        </p:nvSpPr>
        <p:spPr>
          <a:xfrm>
            <a:off x="272583" y="3126395"/>
            <a:ext cx="4466842" cy="612587"/>
          </a:xfrm>
          <a:prstGeom prst="round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07BA538A-FE1B-B8F1-6BD9-57885A353DDE}"/>
              </a:ext>
            </a:extLst>
          </p:cNvPr>
          <p:cNvSpPr/>
          <p:nvPr/>
        </p:nvSpPr>
        <p:spPr>
          <a:xfrm>
            <a:off x="272584" y="3792749"/>
            <a:ext cx="4466841" cy="612587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F5574806-1D7E-0576-48EA-271A14B30C3D}"/>
              </a:ext>
            </a:extLst>
          </p:cNvPr>
          <p:cNvSpPr/>
          <p:nvPr/>
        </p:nvSpPr>
        <p:spPr>
          <a:xfrm>
            <a:off x="261232" y="4448850"/>
            <a:ext cx="4466842" cy="612588"/>
          </a:xfrm>
          <a:prstGeom prst="round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9D82B21E-58DF-CB68-1220-FC5A99CEFE55}"/>
              </a:ext>
            </a:extLst>
          </p:cNvPr>
          <p:cNvSpPr/>
          <p:nvPr/>
        </p:nvSpPr>
        <p:spPr>
          <a:xfrm>
            <a:off x="267156" y="5115316"/>
            <a:ext cx="4472268" cy="612588"/>
          </a:xfrm>
          <a:prstGeom prst="round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C4EA1B1A-0C80-1F78-F4D8-42B6071FFF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582" y="2816168"/>
            <a:ext cx="1762943" cy="256461"/>
          </a:xfrm>
          <a:prstGeom prst="rect">
            <a:avLst/>
          </a:prstGeom>
        </p:spPr>
      </p:pic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F37F81A7-3452-AF43-1B44-A83304A40FD3}"/>
              </a:ext>
            </a:extLst>
          </p:cNvPr>
          <p:cNvCxnSpPr/>
          <p:nvPr/>
        </p:nvCxnSpPr>
        <p:spPr>
          <a:xfrm>
            <a:off x="1220455" y="3126395"/>
            <a:ext cx="0" cy="612587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0B481D74-5556-32B5-CD52-D8A796F8A94D}"/>
              </a:ext>
            </a:extLst>
          </p:cNvPr>
          <p:cNvCxnSpPr/>
          <p:nvPr/>
        </p:nvCxnSpPr>
        <p:spPr>
          <a:xfrm>
            <a:off x="1220455" y="3792749"/>
            <a:ext cx="0" cy="612587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651CE34F-2A23-5D65-3780-8BFE8ECBCCD2}"/>
              </a:ext>
            </a:extLst>
          </p:cNvPr>
          <p:cNvCxnSpPr/>
          <p:nvPr/>
        </p:nvCxnSpPr>
        <p:spPr>
          <a:xfrm>
            <a:off x="1220455" y="4459214"/>
            <a:ext cx="0" cy="612587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390D3A40-709D-C116-1446-56C5428D420F}"/>
              </a:ext>
            </a:extLst>
          </p:cNvPr>
          <p:cNvCxnSpPr/>
          <p:nvPr/>
        </p:nvCxnSpPr>
        <p:spPr>
          <a:xfrm>
            <a:off x="1220455" y="5115317"/>
            <a:ext cx="0" cy="612587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9A7EBCD5-3B90-7C49-D6F0-C0A72BA6C237}"/>
              </a:ext>
            </a:extLst>
          </p:cNvPr>
          <p:cNvCxnSpPr>
            <a:cxnSpLocks/>
          </p:cNvCxnSpPr>
          <p:nvPr/>
        </p:nvCxnSpPr>
        <p:spPr>
          <a:xfrm>
            <a:off x="4972049" y="2252507"/>
            <a:ext cx="0" cy="448314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09ACF91-9FD8-8276-D085-32E6246AAE73}"/>
              </a:ext>
            </a:extLst>
          </p:cNvPr>
          <p:cNvSpPr txBox="1"/>
          <p:nvPr/>
        </p:nvSpPr>
        <p:spPr>
          <a:xfrm>
            <a:off x="2332010" y="5803871"/>
            <a:ext cx="326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・・・</a:t>
            </a: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DEDA584A-1928-CE8D-CD60-B52022E24D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8371" y="2739252"/>
            <a:ext cx="1296442" cy="327522"/>
          </a:xfrm>
          <a:prstGeom prst="rect">
            <a:avLst/>
          </a:prstGeom>
        </p:spPr>
      </p:pic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8BD36B80-D84D-FE23-AC7D-A4D05A392B4C}"/>
              </a:ext>
            </a:extLst>
          </p:cNvPr>
          <p:cNvSpPr txBox="1"/>
          <p:nvPr/>
        </p:nvSpPr>
        <p:spPr>
          <a:xfrm>
            <a:off x="282805" y="3312299"/>
            <a:ext cx="9922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サムネイル画像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EE4AC96-4A3B-820D-8B43-9363B01DD747}"/>
              </a:ext>
            </a:extLst>
          </p:cNvPr>
          <p:cNvSpPr txBox="1"/>
          <p:nvPr/>
        </p:nvSpPr>
        <p:spPr>
          <a:xfrm>
            <a:off x="1295501" y="3312299"/>
            <a:ext cx="21468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詳細説明など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(DB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より取得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8BCAAB3-B0A6-EFD5-A208-E9BFA1E81692}"/>
              </a:ext>
            </a:extLst>
          </p:cNvPr>
          <p:cNvSpPr txBox="1"/>
          <p:nvPr/>
        </p:nvSpPr>
        <p:spPr>
          <a:xfrm>
            <a:off x="3848189" y="2816168"/>
            <a:ext cx="696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☑</a:t>
            </a:r>
            <a:r>
              <a:rPr lang="en-US" altLang="ja-JP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AI</a:t>
            </a:r>
            <a:r>
              <a:rPr lang="ja-JP" altLang="en-US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検索</a:t>
            </a:r>
            <a:endParaRPr kumimoji="1" lang="ja-JP" altLang="en-US" sz="1000" dirty="0">
              <a:solidFill>
                <a:schemeClr val="bg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8E78E38-7CAE-957B-7908-0764104A5304}"/>
              </a:ext>
            </a:extLst>
          </p:cNvPr>
          <p:cNvSpPr txBox="1"/>
          <p:nvPr/>
        </p:nvSpPr>
        <p:spPr>
          <a:xfrm>
            <a:off x="5066802" y="3079025"/>
            <a:ext cx="45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☑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76C139D-C2B3-64E1-085C-1A4D2297795C}"/>
              </a:ext>
            </a:extLst>
          </p:cNvPr>
          <p:cNvSpPr txBox="1"/>
          <p:nvPr/>
        </p:nvSpPr>
        <p:spPr>
          <a:xfrm>
            <a:off x="5160460" y="2227811"/>
            <a:ext cx="1127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選択一覧</a:t>
            </a:r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7A82712B-2900-672F-C8B4-C764BE2D340B}"/>
              </a:ext>
            </a:extLst>
          </p:cNvPr>
          <p:cNvSpPr/>
          <p:nvPr/>
        </p:nvSpPr>
        <p:spPr>
          <a:xfrm>
            <a:off x="6389734" y="2287329"/>
            <a:ext cx="542832" cy="203831"/>
          </a:xfrm>
          <a:prstGeom prst="roundRect">
            <a:avLst/>
          </a:prstGeom>
          <a:solidFill>
            <a:schemeClr val="accent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出力</a:t>
            </a: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A8251B9A-F2B9-6ACB-C4ED-191CCEB9CA81}"/>
              </a:ext>
            </a:extLst>
          </p:cNvPr>
          <p:cNvSpPr/>
          <p:nvPr/>
        </p:nvSpPr>
        <p:spPr>
          <a:xfrm>
            <a:off x="2043565" y="1844072"/>
            <a:ext cx="894781" cy="243659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F6153A8-B2CB-2EA8-F2BB-7DBAABA3B19B}"/>
              </a:ext>
            </a:extLst>
          </p:cNvPr>
          <p:cNvSpPr txBox="1"/>
          <p:nvPr/>
        </p:nvSpPr>
        <p:spPr>
          <a:xfrm>
            <a:off x="1998112" y="1596154"/>
            <a:ext cx="979264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サイクルタイム</a:t>
            </a: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729A5641-5A98-EE68-A632-9DE10025333E}"/>
              </a:ext>
            </a:extLst>
          </p:cNvPr>
          <p:cNvSpPr/>
          <p:nvPr/>
        </p:nvSpPr>
        <p:spPr>
          <a:xfrm>
            <a:off x="215999" y="111674"/>
            <a:ext cx="1800000" cy="360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各項目の選択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75A4200E-8C01-8E6D-9990-D720E5D96B9A}"/>
              </a:ext>
            </a:extLst>
          </p:cNvPr>
          <p:cNvSpPr txBox="1"/>
          <p:nvPr/>
        </p:nvSpPr>
        <p:spPr>
          <a:xfrm>
            <a:off x="10083903" y="1593378"/>
            <a:ext cx="616899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残予算額</a:t>
            </a:r>
          </a:p>
        </p:txBody>
      </p:sp>
      <p:sp>
        <p:nvSpPr>
          <p:cNvPr id="71" name="四角形: 角を丸くする 70">
            <a:extLst>
              <a:ext uri="{FF2B5EF4-FFF2-40B4-BE49-F238E27FC236}">
                <a16:creationId xmlns:a16="http://schemas.microsoft.com/office/drawing/2014/main" id="{43E331DE-16E9-F893-4F12-08C6D88DBB9A}"/>
              </a:ext>
            </a:extLst>
          </p:cNvPr>
          <p:cNvSpPr/>
          <p:nvPr/>
        </p:nvSpPr>
        <p:spPr>
          <a:xfrm>
            <a:off x="10696755" y="1623237"/>
            <a:ext cx="1023411" cy="207821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2902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365F392A-9E8E-2FD6-115E-C6A409DCD45C}"/>
              </a:ext>
            </a:extLst>
          </p:cNvPr>
          <p:cNvSpPr/>
          <p:nvPr/>
        </p:nvSpPr>
        <p:spPr>
          <a:xfrm>
            <a:off x="10696755" y="2311848"/>
            <a:ext cx="1023411" cy="179312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98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52B40CD9-2143-8384-2BF5-CF1B50FF4B52}"/>
              </a:ext>
            </a:extLst>
          </p:cNvPr>
          <p:cNvSpPr txBox="1"/>
          <p:nvPr/>
        </p:nvSpPr>
        <p:spPr>
          <a:xfrm>
            <a:off x="9704232" y="2287329"/>
            <a:ext cx="996572" cy="23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工程内予算　合計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F5C211AD-E6EA-57D5-132C-B99CE19EF65B}"/>
              </a:ext>
            </a:extLst>
          </p:cNvPr>
          <p:cNvSpPr txBox="1"/>
          <p:nvPr/>
        </p:nvSpPr>
        <p:spPr>
          <a:xfrm>
            <a:off x="11695121" y="1603097"/>
            <a:ext cx="463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E295B93C-0A7C-228D-DA16-E5A2492C4E1A}"/>
              </a:ext>
            </a:extLst>
          </p:cNvPr>
          <p:cNvSpPr txBox="1"/>
          <p:nvPr/>
        </p:nvSpPr>
        <p:spPr>
          <a:xfrm>
            <a:off x="11695121" y="2273828"/>
            <a:ext cx="463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77F68CF-93A5-1ABD-04CD-4DB449F18E45}"/>
              </a:ext>
            </a:extLst>
          </p:cNvPr>
          <p:cNvSpPr txBox="1"/>
          <p:nvPr/>
        </p:nvSpPr>
        <p:spPr>
          <a:xfrm>
            <a:off x="5309763" y="2691864"/>
            <a:ext cx="4954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項目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付随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付随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 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 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 項目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  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項目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lang="en-US" altLang="ja-JP" sz="1200" u="sng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A4CF3331-4C9C-C258-559A-FA341FC9D0DB}"/>
              </a:ext>
            </a:extLst>
          </p:cNvPr>
          <p:cNvSpPr/>
          <p:nvPr/>
        </p:nvSpPr>
        <p:spPr>
          <a:xfrm>
            <a:off x="5076860" y="2691864"/>
            <a:ext cx="4756769" cy="276999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id="{633E038B-8167-A8FC-FDDC-6A387B4BA2F8}"/>
              </a:ext>
            </a:extLst>
          </p:cNvPr>
          <p:cNvCxnSpPr>
            <a:cxnSpLocks/>
          </p:cNvCxnSpPr>
          <p:nvPr/>
        </p:nvCxnSpPr>
        <p:spPr>
          <a:xfrm>
            <a:off x="5399111" y="2697544"/>
            <a:ext cx="0" cy="864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直線コネクタ 84">
            <a:extLst>
              <a:ext uri="{FF2B5EF4-FFF2-40B4-BE49-F238E27FC236}">
                <a16:creationId xmlns:a16="http://schemas.microsoft.com/office/drawing/2014/main" id="{6F8C0B89-C5B2-A940-6B8E-517B9D2D2031}"/>
              </a:ext>
            </a:extLst>
          </p:cNvPr>
          <p:cNvCxnSpPr>
            <a:cxnSpLocks/>
          </p:cNvCxnSpPr>
          <p:nvPr/>
        </p:nvCxnSpPr>
        <p:spPr>
          <a:xfrm>
            <a:off x="7549887" y="2707434"/>
            <a:ext cx="0" cy="864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直線コネクタ 85">
            <a:extLst>
              <a:ext uri="{FF2B5EF4-FFF2-40B4-BE49-F238E27FC236}">
                <a16:creationId xmlns:a16="http://schemas.microsoft.com/office/drawing/2014/main" id="{A68E25F6-BD76-098F-8418-A5209416E0B8}"/>
              </a:ext>
            </a:extLst>
          </p:cNvPr>
          <p:cNvCxnSpPr>
            <a:cxnSpLocks/>
          </p:cNvCxnSpPr>
          <p:nvPr/>
        </p:nvCxnSpPr>
        <p:spPr>
          <a:xfrm>
            <a:off x="8288500" y="2703983"/>
            <a:ext cx="0" cy="864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3E12A7A2-1FD4-D067-D293-3B4E08B74DC0}"/>
              </a:ext>
            </a:extLst>
          </p:cNvPr>
          <p:cNvCxnSpPr>
            <a:cxnSpLocks/>
          </p:cNvCxnSpPr>
          <p:nvPr/>
        </p:nvCxnSpPr>
        <p:spPr>
          <a:xfrm>
            <a:off x="6153478" y="2710424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直線コネクタ 87">
            <a:extLst>
              <a:ext uri="{FF2B5EF4-FFF2-40B4-BE49-F238E27FC236}">
                <a16:creationId xmlns:a16="http://schemas.microsoft.com/office/drawing/2014/main" id="{E61C539E-3256-E77F-5C17-B613A819603B}"/>
              </a:ext>
            </a:extLst>
          </p:cNvPr>
          <p:cNvCxnSpPr>
            <a:cxnSpLocks/>
          </p:cNvCxnSpPr>
          <p:nvPr/>
        </p:nvCxnSpPr>
        <p:spPr>
          <a:xfrm>
            <a:off x="6842498" y="2703983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直線コネクタ 88">
            <a:extLst>
              <a:ext uri="{FF2B5EF4-FFF2-40B4-BE49-F238E27FC236}">
                <a16:creationId xmlns:a16="http://schemas.microsoft.com/office/drawing/2014/main" id="{87E5DF14-798A-26A2-4BF6-A872EB6EA8B3}"/>
              </a:ext>
            </a:extLst>
          </p:cNvPr>
          <p:cNvCxnSpPr>
            <a:cxnSpLocks/>
          </p:cNvCxnSpPr>
          <p:nvPr/>
        </p:nvCxnSpPr>
        <p:spPr>
          <a:xfrm>
            <a:off x="9055564" y="2703983"/>
            <a:ext cx="0" cy="864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4538FF2D-96C4-64DA-E7D8-CD36A559CD6C}"/>
              </a:ext>
            </a:extLst>
          </p:cNvPr>
          <p:cNvSpPr txBox="1"/>
          <p:nvPr/>
        </p:nvSpPr>
        <p:spPr>
          <a:xfrm>
            <a:off x="9858522" y="3140580"/>
            <a:ext cx="4507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・・・</a:t>
            </a:r>
          </a:p>
        </p:txBody>
      </p:sp>
      <p:cxnSp>
        <p:nvCxnSpPr>
          <p:cNvPr id="92" name="直線コネクタ 91">
            <a:extLst>
              <a:ext uri="{FF2B5EF4-FFF2-40B4-BE49-F238E27FC236}">
                <a16:creationId xmlns:a16="http://schemas.microsoft.com/office/drawing/2014/main" id="{AC83CDC8-2D0C-7184-DA20-34C60BA9B26A}"/>
              </a:ext>
            </a:extLst>
          </p:cNvPr>
          <p:cNvCxnSpPr/>
          <p:nvPr/>
        </p:nvCxnSpPr>
        <p:spPr>
          <a:xfrm>
            <a:off x="5076860" y="2981741"/>
            <a:ext cx="0" cy="576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直線コネクタ 92">
            <a:extLst>
              <a:ext uri="{FF2B5EF4-FFF2-40B4-BE49-F238E27FC236}">
                <a16:creationId xmlns:a16="http://schemas.microsoft.com/office/drawing/2014/main" id="{AFD7315F-7B86-8DB3-B5C1-6156463295A3}"/>
              </a:ext>
            </a:extLst>
          </p:cNvPr>
          <p:cNvCxnSpPr/>
          <p:nvPr/>
        </p:nvCxnSpPr>
        <p:spPr>
          <a:xfrm>
            <a:off x="9833629" y="2981741"/>
            <a:ext cx="0" cy="576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直線コネクタ 94">
            <a:extLst>
              <a:ext uri="{FF2B5EF4-FFF2-40B4-BE49-F238E27FC236}">
                <a16:creationId xmlns:a16="http://schemas.microsoft.com/office/drawing/2014/main" id="{F6CECD6A-113B-0BD3-2DD1-52A688E6CD4B}"/>
              </a:ext>
            </a:extLst>
          </p:cNvPr>
          <p:cNvCxnSpPr/>
          <p:nvPr/>
        </p:nvCxnSpPr>
        <p:spPr>
          <a:xfrm>
            <a:off x="5060363" y="3558520"/>
            <a:ext cx="4773266" cy="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E67E12CD-C1B4-4055-8C47-B7364DD12279}"/>
              </a:ext>
            </a:extLst>
          </p:cNvPr>
          <p:cNvSpPr txBox="1"/>
          <p:nvPr/>
        </p:nvSpPr>
        <p:spPr>
          <a:xfrm>
            <a:off x="225745" y="1878818"/>
            <a:ext cx="837127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最初の工程</a:t>
            </a:r>
            <a:endParaRPr kumimoji="1" lang="ja-JP" altLang="en-US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0690882-65ED-DB56-028F-16C0992AB381}"/>
              </a:ext>
            </a:extLst>
          </p:cNvPr>
          <p:cNvSpPr txBox="1"/>
          <p:nvPr/>
        </p:nvSpPr>
        <p:spPr>
          <a:xfrm>
            <a:off x="1308514" y="3832171"/>
            <a:ext cx="128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・単純な直線動作ユニット</a:t>
            </a:r>
            <a:endParaRPr kumimoji="1"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・価格</a:t>
            </a:r>
            <a:r>
              <a:rPr kumimoji="1"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  <a:r>
              <a:rPr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98</a:t>
            </a:r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CD6F9E7-E7F2-27D5-F5FC-DA62A4130900}"/>
              </a:ext>
            </a:extLst>
          </p:cNvPr>
          <p:cNvSpPr/>
          <p:nvPr/>
        </p:nvSpPr>
        <p:spPr>
          <a:xfrm>
            <a:off x="4080366" y="3997336"/>
            <a:ext cx="542832" cy="203831"/>
          </a:xfrm>
          <a:prstGeom prst="roundRect">
            <a:avLst/>
          </a:prstGeom>
          <a:solidFill>
            <a:schemeClr val="accent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決定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37A9463-8B87-6C97-E630-53F469B5AC88}"/>
              </a:ext>
            </a:extLst>
          </p:cNvPr>
          <p:cNvSpPr txBox="1"/>
          <p:nvPr/>
        </p:nvSpPr>
        <p:spPr>
          <a:xfrm>
            <a:off x="5320070" y="3918189"/>
            <a:ext cx="2195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①決定ボタンで登録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" name="フリーフォーム: 図形 39">
            <a:extLst>
              <a:ext uri="{FF2B5EF4-FFF2-40B4-BE49-F238E27FC236}">
                <a16:creationId xmlns:a16="http://schemas.microsoft.com/office/drawing/2014/main" id="{4D077DE3-FC6C-0585-01E8-6C2EFA959E71}"/>
              </a:ext>
            </a:extLst>
          </p:cNvPr>
          <p:cNvSpPr/>
          <p:nvPr/>
        </p:nvSpPr>
        <p:spPr>
          <a:xfrm>
            <a:off x="4668592" y="3528811"/>
            <a:ext cx="1088264" cy="585989"/>
          </a:xfrm>
          <a:custGeom>
            <a:avLst/>
            <a:gdLst>
              <a:gd name="connsiteX0" fmla="*/ 0 w 1088264"/>
              <a:gd name="connsiteY0" fmla="*/ 585989 h 585989"/>
              <a:gd name="connsiteX1" fmla="*/ 798490 w 1088264"/>
              <a:gd name="connsiteY1" fmla="*/ 444321 h 585989"/>
              <a:gd name="connsiteX2" fmla="*/ 1088264 w 1088264"/>
              <a:gd name="connsiteY2" fmla="*/ 0 h 58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8264" h="585989">
                <a:moveTo>
                  <a:pt x="0" y="585989"/>
                </a:moveTo>
                <a:cubicBezTo>
                  <a:pt x="308556" y="563987"/>
                  <a:pt x="617113" y="541986"/>
                  <a:pt x="798490" y="444321"/>
                </a:cubicBezTo>
                <a:cubicBezTo>
                  <a:pt x="979867" y="346656"/>
                  <a:pt x="1034065" y="173328"/>
                  <a:pt x="1088264" y="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 w="lg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F0EE4D11-4ABB-0169-D148-89CF55A20E09}"/>
              </a:ext>
            </a:extLst>
          </p:cNvPr>
          <p:cNvSpPr/>
          <p:nvPr/>
        </p:nvSpPr>
        <p:spPr>
          <a:xfrm>
            <a:off x="4084098" y="4663591"/>
            <a:ext cx="542832" cy="20383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決定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49C55D80-6A74-89D1-814D-2702C2F702DC}"/>
              </a:ext>
            </a:extLst>
          </p:cNvPr>
          <p:cNvSpPr/>
          <p:nvPr/>
        </p:nvSpPr>
        <p:spPr>
          <a:xfrm>
            <a:off x="4080366" y="5319694"/>
            <a:ext cx="542832" cy="20383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決定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9359C4DE-5D63-BF87-C4D0-C225A6156385}"/>
              </a:ext>
            </a:extLst>
          </p:cNvPr>
          <p:cNvSpPr/>
          <p:nvPr/>
        </p:nvSpPr>
        <p:spPr>
          <a:xfrm>
            <a:off x="4086302" y="3346441"/>
            <a:ext cx="542832" cy="20383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決定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8FD8EC3-7B3F-2E6A-E41C-974EB1FBFD22}"/>
              </a:ext>
            </a:extLst>
          </p:cNvPr>
          <p:cNvSpPr txBox="1"/>
          <p:nvPr/>
        </p:nvSpPr>
        <p:spPr>
          <a:xfrm>
            <a:off x="7923539" y="1790747"/>
            <a:ext cx="2585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②自動的に変更される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B82D8191-F577-E4B4-E1AE-EAF4587473F9}"/>
              </a:ext>
            </a:extLst>
          </p:cNvPr>
          <p:cNvCxnSpPr/>
          <p:nvPr/>
        </p:nvCxnSpPr>
        <p:spPr>
          <a:xfrm flipV="1">
            <a:off x="10202518" y="1844072"/>
            <a:ext cx="306838" cy="1218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B18D067B-4F43-0218-5F8C-D7341FD05155}"/>
              </a:ext>
            </a:extLst>
          </p:cNvPr>
          <p:cNvCxnSpPr/>
          <p:nvPr/>
        </p:nvCxnSpPr>
        <p:spPr>
          <a:xfrm>
            <a:off x="10202518" y="1975413"/>
            <a:ext cx="544902" cy="2523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351AC47-225A-A99B-7ADC-F754BA825D89}"/>
              </a:ext>
            </a:extLst>
          </p:cNvPr>
          <p:cNvSpPr/>
          <p:nvPr/>
        </p:nvSpPr>
        <p:spPr>
          <a:xfrm>
            <a:off x="460295" y="3869280"/>
            <a:ext cx="615595" cy="4595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図１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AD62A6CF-B22F-6317-32DD-6267B7CB901B}"/>
              </a:ext>
            </a:extLst>
          </p:cNvPr>
          <p:cNvSpPr/>
          <p:nvPr/>
        </p:nvSpPr>
        <p:spPr>
          <a:xfrm>
            <a:off x="5465723" y="3039772"/>
            <a:ext cx="615595" cy="4595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図１</a:t>
            </a:r>
          </a:p>
        </p:txBody>
      </p:sp>
    </p:spTree>
    <p:extLst>
      <p:ext uri="{BB962C8B-B14F-4D97-AF65-F5344CB8AC3E}">
        <p14:creationId xmlns:p14="http://schemas.microsoft.com/office/powerpoint/2010/main" val="4163832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図 52">
            <a:extLst>
              <a:ext uri="{FF2B5EF4-FFF2-40B4-BE49-F238E27FC236}">
                <a16:creationId xmlns:a16="http://schemas.microsoft.com/office/drawing/2014/main" id="{AE4E720E-1389-5FAF-E446-C7CCCB06B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176533"/>
            <a:ext cx="12192000" cy="43266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9F2073C-E127-5921-4F65-A74C32E654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095" y="729544"/>
            <a:ext cx="7975808" cy="681869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CC95C100-7ECC-85F9-E8DB-E37D592863B5}"/>
              </a:ext>
            </a:extLst>
          </p:cNvPr>
          <p:cNvCxnSpPr>
            <a:cxnSpLocks/>
          </p:cNvCxnSpPr>
          <p:nvPr/>
        </p:nvCxnSpPr>
        <p:spPr>
          <a:xfrm>
            <a:off x="678611" y="552091"/>
            <a:ext cx="1094973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49D873C-27C1-853E-237B-7AE62C74256D}"/>
              </a:ext>
            </a:extLst>
          </p:cNvPr>
          <p:cNvSpPr txBox="1"/>
          <p:nvPr/>
        </p:nvSpPr>
        <p:spPr>
          <a:xfrm>
            <a:off x="9339532" y="240588"/>
            <a:ext cx="1357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ユーザー：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XXXX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F3FB927-1D01-198C-EEC4-E68CE9100ECD}"/>
              </a:ext>
            </a:extLst>
          </p:cNvPr>
          <p:cNvSpPr txBox="1"/>
          <p:nvPr/>
        </p:nvSpPr>
        <p:spPr>
          <a:xfrm>
            <a:off x="2686049" y="899021"/>
            <a:ext cx="927101" cy="3550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予算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400"/>
              </a:lnSpc>
            </a:pP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\1000</a:t>
            </a:r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547F3A-BF82-CD91-AE42-4A71047B3DFC}"/>
              </a:ext>
            </a:extLst>
          </p:cNvPr>
          <p:cNvSpPr txBox="1"/>
          <p:nvPr/>
        </p:nvSpPr>
        <p:spPr>
          <a:xfrm>
            <a:off x="4972049" y="870423"/>
            <a:ext cx="666751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手配予定日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0016EE3-2A05-F561-ED84-8F3B3552D2BA}"/>
              </a:ext>
            </a:extLst>
          </p:cNvPr>
          <p:cNvSpPr txBox="1"/>
          <p:nvPr/>
        </p:nvSpPr>
        <p:spPr>
          <a:xfrm>
            <a:off x="5932397" y="870423"/>
            <a:ext cx="728753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部品集合日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5670C75-3565-B6FF-E0DA-DD7DC3FE00D7}"/>
              </a:ext>
            </a:extLst>
          </p:cNvPr>
          <p:cNvSpPr txBox="1"/>
          <p:nvPr/>
        </p:nvSpPr>
        <p:spPr>
          <a:xfrm>
            <a:off x="7496225" y="867271"/>
            <a:ext cx="927101" cy="3550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エリア面積</a:t>
            </a:r>
            <a:endParaRPr lang="en-US" altLang="ja-JP" sz="7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400"/>
              </a:lnSpc>
            </a:pPr>
            <a:r>
              <a:rPr kumimoji="1"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100</a:t>
            </a:r>
            <a:r>
              <a: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㎡</a:t>
            </a: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716A9A54-6F38-53A9-DC70-7CEDE5C2B9A0}"/>
              </a:ext>
            </a:extLst>
          </p:cNvPr>
          <p:cNvCxnSpPr>
            <a:cxnSpLocks/>
          </p:cNvCxnSpPr>
          <p:nvPr/>
        </p:nvCxnSpPr>
        <p:spPr>
          <a:xfrm flipV="1">
            <a:off x="137178" y="2609192"/>
            <a:ext cx="4248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C8185609-A42E-53BF-AE41-315FF3813529}"/>
              </a:ext>
            </a:extLst>
          </p:cNvPr>
          <p:cNvGrpSpPr/>
          <p:nvPr/>
        </p:nvGrpSpPr>
        <p:grpSpPr>
          <a:xfrm>
            <a:off x="261232" y="2816168"/>
            <a:ext cx="4478193" cy="2911736"/>
            <a:chOff x="6788616" y="2837380"/>
            <a:chExt cx="4800066" cy="3789056"/>
          </a:xfrm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EED28D88-512C-5406-5A7F-B4FDB2AEA422}"/>
                </a:ext>
              </a:extLst>
            </p:cNvPr>
            <p:cNvSpPr/>
            <p:nvPr/>
          </p:nvSpPr>
          <p:spPr>
            <a:xfrm>
              <a:off x="6800783" y="3241080"/>
              <a:ext cx="4787899" cy="797163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四角形: 角を丸くする 20">
              <a:extLst>
                <a:ext uri="{FF2B5EF4-FFF2-40B4-BE49-F238E27FC236}">
                  <a16:creationId xmlns:a16="http://schemas.microsoft.com/office/drawing/2014/main" id="{07BA538A-FE1B-B8F1-6BD9-57885A353DDE}"/>
                </a:ext>
              </a:extLst>
            </p:cNvPr>
            <p:cNvSpPr/>
            <p:nvPr/>
          </p:nvSpPr>
          <p:spPr>
            <a:xfrm>
              <a:off x="6800784" y="4108209"/>
              <a:ext cx="4787898" cy="797163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F5574806-1D7E-0576-48EA-271A14B30C3D}"/>
                </a:ext>
              </a:extLst>
            </p:cNvPr>
            <p:cNvSpPr/>
            <p:nvPr/>
          </p:nvSpPr>
          <p:spPr>
            <a:xfrm>
              <a:off x="6788616" y="4961997"/>
              <a:ext cx="4787899" cy="797164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9D82B21E-58DF-CB68-1220-FC5A99CEFE55}"/>
                </a:ext>
              </a:extLst>
            </p:cNvPr>
            <p:cNvSpPr/>
            <p:nvPr/>
          </p:nvSpPr>
          <p:spPr>
            <a:xfrm>
              <a:off x="6794966" y="5829272"/>
              <a:ext cx="4793715" cy="797164"/>
            </a:xfrm>
            <a:prstGeom prst="round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C4EA1B1A-0C80-1F78-F4D8-42B6071FF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00782" y="2837380"/>
              <a:ext cx="1889656" cy="333734"/>
            </a:xfrm>
            <a:prstGeom prst="rect">
              <a:avLst/>
            </a:prstGeom>
          </p:spPr>
        </p:pic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F37F81A7-3452-AF43-1B44-A83304A40FD3}"/>
                </a:ext>
              </a:extLst>
            </p:cNvPr>
            <p:cNvCxnSpPr/>
            <p:nvPr/>
          </p:nvCxnSpPr>
          <p:spPr>
            <a:xfrm>
              <a:off x="7816784" y="3241080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0B481D74-5556-32B5-CD52-D8A796F8A94D}"/>
                </a:ext>
              </a:extLst>
            </p:cNvPr>
            <p:cNvCxnSpPr/>
            <p:nvPr/>
          </p:nvCxnSpPr>
          <p:spPr>
            <a:xfrm>
              <a:off x="7816784" y="4108209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651CE34F-2A23-5D65-3780-8BFE8ECBCCD2}"/>
                </a:ext>
              </a:extLst>
            </p:cNvPr>
            <p:cNvCxnSpPr/>
            <p:nvPr/>
          </p:nvCxnSpPr>
          <p:spPr>
            <a:xfrm>
              <a:off x="7816784" y="4975484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390D3A40-709D-C116-1446-56C5428D420F}"/>
                </a:ext>
              </a:extLst>
            </p:cNvPr>
            <p:cNvCxnSpPr/>
            <p:nvPr/>
          </p:nvCxnSpPr>
          <p:spPr>
            <a:xfrm>
              <a:off x="7816784" y="5829273"/>
              <a:ext cx="0" cy="797163"/>
            </a:xfrm>
            <a:prstGeom prst="line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9A7EBCD5-3B90-7C49-D6F0-C0A72BA6C237}"/>
              </a:ext>
            </a:extLst>
          </p:cNvPr>
          <p:cNvCxnSpPr>
            <a:cxnSpLocks/>
          </p:cNvCxnSpPr>
          <p:nvPr/>
        </p:nvCxnSpPr>
        <p:spPr>
          <a:xfrm>
            <a:off x="4972049" y="2252507"/>
            <a:ext cx="0" cy="448314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09ACF91-9FD8-8276-D085-32E6246AAE73}"/>
              </a:ext>
            </a:extLst>
          </p:cNvPr>
          <p:cNvSpPr txBox="1"/>
          <p:nvPr/>
        </p:nvSpPr>
        <p:spPr>
          <a:xfrm>
            <a:off x="2332010" y="5803871"/>
            <a:ext cx="326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・・・</a:t>
            </a: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DEDA584A-1928-CE8D-CD60-B52022E24D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8371" y="2739252"/>
            <a:ext cx="1296442" cy="327522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01D5AEB-02DC-FA49-BBA6-2D255761CEBE}"/>
              </a:ext>
            </a:extLst>
          </p:cNvPr>
          <p:cNvSpPr txBox="1"/>
          <p:nvPr/>
        </p:nvSpPr>
        <p:spPr>
          <a:xfrm>
            <a:off x="2040358" y="3247732"/>
            <a:ext cx="3035211" cy="530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③選択項目表示→選択</a:t>
            </a:r>
            <a:endParaRPr lang="en-US" altLang="ja-JP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  <a:r>
              <a:rPr kumimoji="1" lang="en-US" altLang="ja-JP" sz="1000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↓以降は同条件で選ばれるデバイスが表示される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E57A985-B9EE-8B2C-67E1-8EE57AA7F880}"/>
              </a:ext>
            </a:extLst>
          </p:cNvPr>
          <p:cNvSpPr txBox="1"/>
          <p:nvPr/>
        </p:nvSpPr>
        <p:spPr>
          <a:xfrm>
            <a:off x="4589887" y="2624410"/>
            <a:ext cx="882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①選択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0FB5E587-D5E4-D33B-BFD1-92652B344967}"/>
              </a:ext>
            </a:extLst>
          </p:cNvPr>
          <p:cNvSpPr/>
          <p:nvPr/>
        </p:nvSpPr>
        <p:spPr>
          <a:xfrm>
            <a:off x="256519" y="3735344"/>
            <a:ext cx="4482905" cy="2393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F9D1DF6-BA19-A51B-1DA4-C37DCFCCAF3F}"/>
              </a:ext>
            </a:extLst>
          </p:cNvPr>
          <p:cNvSpPr txBox="1"/>
          <p:nvPr/>
        </p:nvSpPr>
        <p:spPr>
          <a:xfrm>
            <a:off x="1083514" y="4638689"/>
            <a:ext cx="2871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④詳細情報の表示</a:t>
            </a:r>
            <a:r>
              <a:rPr lang="en-US" altLang="ja-JP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編集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3A62E75C-BB36-0690-647C-FA6847652C80}"/>
              </a:ext>
            </a:extLst>
          </p:cNvPr>
          <p:cNvSpPr/>
          <p:nvPr/>
        </p:nvSpPr>
        <p:spPr>
          <a:xfrm>
            <a:off x="3966693" y="5803871"/>
            <a:ext cx="653123" cy="255639"/>
          </a:xfrm>
          <a:prstGeom prst="roundRect">
            <a:avLst/>
          </a:prstGeom>
          <a:solidFill>
            <a:schemeClr val="accent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決定</a:t>
            </a:r>
          </a:p>
        </p:txBody>
      </p: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66073538-B838-33A8-35E5-FF33D2DAB6ED}"/>
              </a:ext>
            </a:extLst>
          </p:cNvPr>
          <p:cNvCxnSpPr/>
          <p:nvPr/>
        </p:nvCxnSpPr>
        <p:spPr>
          <a:xfrm>
            <a:off x="418563" y="4050406"/>
            <a:ext cx="420125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1E82656-48BF-400A-DB0D-905E20371144}"/>
              </a:ext>
            </a:extLst>
          </p:cNvPr>
          <p:cNvSpPr txBox="1"/>
          <p:nvPr/>
        </p:nvSpPr>
        <p:spPr>
          <a:xfrm>
            <a:off x="535029" y="3798128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23E3098-5F7F-81D6-5EE8-22AE1E42CA90}"/>
              </a:ext>
            </a:extLst>
          </p:cNvPr>
          <p:cNvSpPr txBox="1"/>
          <p:nvPr/>
        </p:nvSpPr>
        <p:spPr>
          <a:xfrm>
            <a:off x="1218372" y="3798988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付随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46CF378-99CE-F944-73FD-95EDDA53057F}"/>
              </a:ext>
            </a:extLst>
          </p:cNvPr>
          <p:cNvSpPr txBox="1"/>
          <p:nvPr/>
        </p:nvSpPr>
        <p:spPr>
          <a:xfrm>
            <a:off x="1725737" y="3798988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付随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en-US" altLang="ja-JP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7CEFC22A-A53B-D4F0-8239-DEA23D27F18A}"/>
              </a:ext>
            </a:extLst>
          </p:cNvPr>
          <p:cNvCxnSpPr/>
          <p:nvPr/>
        </p:nvCxnSpPr>
        <p:spPr>
          <a:xfrm>
            <a:off x="543533" y="4050406"/>
            <a:ext cx="552506" cy="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C08EBE4-31B0-0B9D-0D45-350F8B1D84FC}"/>
              </a:ext>
            </a:extLst>
          </p:cNvPr>
          <p:cNvSpPr txBox="1"/>
          <p:nvPr/>
        </p:nvSpPr>
        <p:spPr>
          <a:xfrm>
            <a:off x="4415713" y="3754528"/>
            <a:ext cx="3026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D301A79-E2CB-6D3D-4826-3838FAADB686}"/>
              </a:ext>
            </a:extLst>
          </p:cNvPr>
          <p:cNvSpPr txBox="1"/>
          <p:nvPr/>
        </p:nvSpPr>
        <p:spPr>
          <a:xfrm>
            <a:off x="5305424" y="4891554"/>
            <a:ext cx="32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⑤変更があれば入れ替え</a:t>
            </a:r>
            <a:endParaRPr lang="en-US" altLang="ja-JP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000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lang="en-US" altLang="ja-JP" sz="1000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000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以降に表示されているデバイスとも入れ替え可能</a:t>
            </a:r>
            <a:endParaRPr kumimoji="1" lang="ja-JP" altLang="en-US" sz="1000" dirty="0">
              <a:solidFill>
                <a:srgbClr val="0070C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8BCAAB3-B0A6-EFD5-A208-E9BFA1E81692}"/>
              </a:ext>
            </a:extLst>
          </p:cNvPr>
          <p:cNvSpPr txBox="1"/>
          <p:nvPr/>
        </p:nvSpPr>
        <p:spPr>
          <a:xfrm>
            <a:off x="3848189" y="2816168"/>
            <a:ext cx="696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☑</a:t>
            </a:r>
            <a:r>
              <a:rPr lang="en-US" altLang="ja-JP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AI</a:t>
            </a:r>
            <a:r>
              <a:rPr lang="ja-JP" altLang="en-US" sz="1000" dirty="0">
                <a:solidFill>
                  <a:schemeClr val="bg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検索</a:t>
            </a:r>
            <a:endParaRPr kumimoji="1" lang="ja-JP" altLang="en-US" sz="1000" dirty="0">
              <a:solidFill>
                <a:schemeClr val="bg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F8B3083D-0175-F99D-198F-A003CA64DEFE}"/>
              </a:ext>
            </a:extLst>
          </p:cNvPr>
          <p:cNvSpPr/>
          <p:nvPr/>
        </p:nvSpPr>
        <p:spPr>
          <a:xfrm>
            <a:off x="215999" y="111674"/>
            <a:ext cx="1800000" cy="360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編集機能</a:t>
            </a:r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5BC366D-543A-3962-0FF8-294896575A4C}"/>
              </a:ext>
            </a:extLst>
          </p:cNvPr>
          <p:cNvSpPr txBox="1"/>
          <p:nvPr/>
        </p:nvSpPr>
        <p:spPr>
          <a:xfrm>
            <a:off x="5066802" y="3079025"/>
            <a:ext cx="45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☑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5FD9071-B2CA-868D-A074-D7480103BBE3}"/>
              </a:ext>
            </a:extLst>
          </p:cNvPr>
          <p:cNvSpPr txBox="1"/>
          <p:nvPr/>
        </p:nvSpPr>
        <p:spPr>
          <a:xfrm>
            <a:off x="5160460" y="2227811"/>
            <a:ext cx="1127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選択一覧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A8A4F08E-597A-5823-1463-C98D4706B49C}"/>
              </a:ext>
            </a:extLst>
          </p:cNvPr>
          <p:cNvSpPr/>
          <p:nvPr/>
        </p:nvSpPr>
        <p:spPr>
          <a:xfrm>
            <a:off x="6389734" y="2287329"/>
            <a:ext cx="542832" cy="203831"/>
          </a:xfrm>
          <a:prstGeom prst="roundRect">
            <a:avLst/>
          </a:prstGeom>
          <a:solidFill>
            <a:schemeClr val="accent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出力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77EC5FE1-FE0D-98E6-9191-8E3F31505451}"/>
              </a:ext>
            </a:extLst>
          </p:cNvPr>
          <p:cNvSpPr txBox="1"/>
          <p:nvPr/>
        </p:nvSpPr>
        <p:spPr>
          <a:xfrm>
            <a:off x="10083903" y="1593378"/>
            <a:ext cx="616899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残予算額</a:t>
            </a: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D823F11A-6E07-C2C1-105B-21DA1BAD017B}"/>
              </a:ext>
            </a:extLst>
          </p:cNvPr>
          <p:cNvSpPr/>
          <p:nvPr/>
        </p:nvSpPr>
        <p:spPr>
          <a:xfrm>
            <a:off x="10696755" y="1623237"/>
            <a:ext cx="1023411" cy="207821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ja-JP" sz="10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-204</a:t>
            </a:r>
            <a:endParaRPr kumimoji="1" lang="ja-JP" altLang="en-US" sz="10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9" name="四角形: 角を丸くする 78">
            <a:extLst>
              <a:ext uri="{FF2B5EF4-FFF2-40B4-BE49-F238E27FC236}">
                <a16:creationId xmlns:a16="http://schemas.microsoft.com/office/drawing/2014/main" id="{64A63BE2-4D2F-87DB-982B-E38B6BE22C12}"/>
              </a:ext>
            </a:extLst>
          </p:cNvPr>
          <p:cNvSpPr/>
          <p:nvPr/>
        </p:nvSpPr>
        <p:spPr>
          <a:xfrm>
            <a:off x="10696755" y="2311848"/>
            <a:ext cx="1023411" cy="179312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1204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A1234D84-F9FF-756A-DBCB-2E6C437BCE1C}"/>
              </a:ext>
            </a:extLst>
          </p:cNvPr>
          <p:cNvSpPr txBox="1"/>
          <p:nvPr/>
        </p:nvSpPr>
        <p:spPr>
          <a:xfrm>
            <a:off x="9704232" y="2287329"/>
            <a:ext cx="996572" cy="23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工程内予算　合計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A57477D3-49AF-EF6D-C4BF-C089D4073010}"/>
              </a:ext>
            </a:extLst>
          </p:cNvPr>
          <p:cNvSpPr txBox="1"/>
          <p:nvPr/>
        </p:nvSpPr>
        <p:spPr>
          <a:xfrm>
            <a:off x="11695121" y="1603097"/>
            <a:ext cx="463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F9C750A5-C7CF-ECA3-5029-C7347E6FA758}"/>
              </a:ext>
            </a:extLst>
          </p:cNvPr>
          <p:cNvSpPr txBox="1"/>
          <p:nvPr/>
        </p:nvSpPr>
        <p:spPr>
          <a:xfrm>
            <a:off x="11695121" y="2273828"/>
            <a:ext cx="463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3B03EE2C-2D04-5773-1390-F79E867ED2B8}"/>
              </a:ext>
            </a:extLst>
          </p:cNvPr>
          <p:cNvSpPr txBox="1"/>
          <p:nvPr/>
        </p:nvSpPr>
        <p:spPr>
          <a:xfrm>
            <a:off x="5309763" y="2691864"/>
            <a:ext cx="4954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項目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付随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付随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 項目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  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項目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lang="en-US" altLang="ja-JP" sz="1200" u="sng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E3442291-B462-369F-A896-A2C0A0506EBF}"/>
              </a:ext>
            </a:extLst>
          </p:cNvPr>
          <p:cNvSpPr/>
          <p:nvPr/>
        </p:nvSpPr>
        <p:spPr>
          <a:xfrm>
            <a:off x="5076860" y="2691864"/>
            <a:ext cx="4756769" cy="276999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5" name="直線コネクタ 84">
            <a:extLst>
              <a:ext uri="{FF2B5EF4-FFF2-40B4-BE49-F238E27FC236}">
                <a16:creationId xmlns:a16="http://schemas.microsoft.com/office/drawing/2014/main" id="{86351C38-F222-765E-0DE1-01D57B38F10C}"/>
              </a:ext>
            </a:extLst>
          </p:cNvPr>
          <p:cNvCxnSpPr>
            <a:cxnSpLocks/>
          </p:cNvCxnSpPr>
          <p:nvPr/>
        </p:nvCxnSpPr>
        <p:spPr>
          <a:xfrm>
            <a:off x="5399111" y="2697544"/>
            <a:ext cx="0" cy="1440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直線コネクタ 85">
            <a:extLst>
              <a:ext uri="{FF2B5EF4-FFF2-40B4-BE49-F238E27FC236}">
                <a16:creationId xmlns:a16="http://schemas.microsoft.com/office/drawing/2014/main" id="{C3505F48-E813-C9F7-6734-5ACE1CDFA471}"/>
              </a:ext>
            </a:extLst>
          </p:cNvPr>
          <p:cNvCxnSpPr>
            <a:cxnSpLocks/>
          </p:cNvCxnSpPr>
          <p:nvPr/>
        </p:nvCxnSpPr>
        <p:spPr>
          <a:xfrm>
            <a:off x="7549887" y="2707434"/>
            <a:ext cx="0" cy="1440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EBAB69D0-C80F-8246-F74B-F2F44D9CC5D8}"/>
              </a:ext>
            </a:extLst>
          </p:cNvPr>
          <p:cNvCxnSpPr>
            <a:cxnSpLocks/>
          </p:cNvCxnSpPr>
          <p:nvPr/>
        </p:nvCxnSpPr>
        <p:spPr>
          <a:xfrm>
            <a:off x="8288500" y="2703983"/>
            <a:ext cx="0" cy="1440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直線コネクタ 87">
            <a:extLst>
              <a:ext uri="{FF2B5EF4-FFF2-40B4-BE49-F238E27FC236}">
                <a16:creationId xmlns:a16="http://schemas.microsoft.com/office/drawing/2014/main" id="{86AF8D55-D4C5-EB8D-82AB-6C3B4E468914}"/>
              </a:ext>
            </a:extLst>
          </p:cNvPr>
          <p:cNvCxnSpPr>
            <a:cxnSpLocks/>
          </p:cNvCxnSpPr>
          <p:nvPr/>
        </p:nvCxnSpPr>
        <p:spPr>
          <a:xfrm>
            <a:off x="6153478" y="2710424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直線コネクタ 88">
            <a:extLst>
              <a:ext uri="{FF2B5EF4-FFF2-40B4-BE49-F238E27FC236}">
                <a16:creationId xmlns:a16="http://schemas.microsoft.com/office/drawing/2014/main" id="{08B35268-B3BF-9284-11BE-D625FFE2C495}"/>
              </a:ext>
            </a:extLst>
          </p:cNvPr>
          <p:cNvCxnSpPr>
            <a:cxnSpLocks/>
          </p:cNvCxnSpPr>
          <p:nvPr/>
        </p:nvCxnSpPr>
        <p:spPr>
          <a:xfrm>
            <a:off x="6842498" y="2703983"/>
            <a:ext cx="0" cy="252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直線コネクタ 89">
            <a:extLst>
              <a:ext uri="{FF2B5EF4-FFF2-40B4-BE49-F238E27FC236}">
                <a16:creationId xmlns:a16="http://schemas.microsoft.com/office/drawing/2014/main" id="{ADA610CC-5600-C54A-5F37-C3E5B06A9897}"/>
              </a:ext>
            </a:extLst>
          </p:cNvPr>
          <p:cNvCxnSpPr>
            <a:cxnSpLocks/>
          </p:cNvCxnSpPr>
          <p:nvPr/>
        </p:nvCxnSpPr>
        <p:spPr>
          <a:xfrm>
            <a:off x="9055564" y="2703983"/>
            <a:ext cx="0" cy="1440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870E8CFF-2DF7-49E1-5E07-59FE67069A97}"/>
              </a:ext>
            </a:extLst>
          </p:cNvPr>
          <p:cNvSpPr txBox="1"/>
          <p:nvPr/>
        </p:nvSpPr>
        <p:spPr>
          <a:xfrm>
            <a:off x="10005682" y="3423983"/>
            <a:ext cx="4507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・・・</a:t>
            </a:r>
          </a:p>
        </p:txBody>
      </p:sp>
      <p:cxnSp>
        <p:nvCxnSpPr>
          <p:cNvPr id="92" name="直線コネクタ 91">
            <a:extLst>
              <a:ext uri="{FF2B5EF4-FFF2-40B4-BE49-F238E27FC236}">
                <a16:creationId xmlns:a16="http://schemas.microsoft.com/office/drawing/2014/main" id="{26C3012C-E55A-12C6-177B-0225E1E97B46}"/>
              </a:ext>
            </a:extLst>
          </p:cNvPr>
          <p:cNvCxnSpPr/>
          <p:nvPr/>
        </p:nvCxnSpPr>
        <p:spPr>
          <a:xfrm>
            <a:off x="5076860" y="2981741"/>
            <a:ext cx="0" cy="1188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直線コネクタ 92">
            <a:extLst>
              <a:ext uri="{FF2B5EF4-FFF2-40B4-BE49-F238E27FC236}">
                <a16:creationId xmlns:a16="http://schemas.microsoft.com/office/drawing/2014/main" id="{BC58B74C-2C42-E617-C3DD-5C5D30451150}"/>
              </a:ext>
            </a:extLst>
          </p:cNvPr>
          <p:cNvCxnSpPr/>
          <p:nvPr/>
        </p:nvCxnSpPr>
        <p:spPr>
          <a:xfrm>
            <a:off x="9833629" y="2981741"/>
            <a:ext cx="0" cy="118800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直線コネクタ 93">
            <a:extLst>
              <a:ext uri="{FF2B5EF4-FFF2-40B4-BE49-F238E27FC236}">
                <a16:creationId xmlns:a16="http://schemas.microsoft.com/office/drawing/2014/main" id="{E831B954-A2D8-EA97-F6E0-8AC16E872ABC}"/>
              </a:ext>
            </a:extLst>
          </p:cNvPr>
          <p:cNvCxnSpPr/>
          <p:nvPr/>
        </p:nvCxnSpPr>
        <p:spPr>
          <a:xfrm>
            <a:off x="5060363" y="3558520"/>
            <a:ext cx="4773266" cy="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0C56AFC8-80B7-6D43-D796-93E6464AB74F}"/>
              </a:ext>
            </a:extLst>
          </p:cNvPr>
          <p:cNvSpPr txBox="1"/>
          <p:nvPr/>
        </p:nvSpPr>
        <p:spPr>
          <a:xfrm>
            <a:off x="7923539" y="1790747"/>
            <a:ext cx="2585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⑥自動的に変更される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61679245-FDBF-EF68-BB6C-C42C55A6BA71}"/>
              </a:ext>
            </a:extLst>
          </p:cNvPr>
          <p:cNvCxnSpPr/>
          <p:nvPr/>
        </p:nvCxnSpPr>
        <p:spPr>
          <a:xfrm flipV="1">
            <a:off x="10202518" y="1844072"/>
            <a:ext cx="306838" cy="1218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直線矢印コネクタ 98">
            <a:extLst>
              <a:ext uri="{FF2B5EF4-FFF2-40B4-BE49-F238E27FC236}">
                <a16:creationId xmlns:a16="http://schemas.microsoft.com/office/drawing/2014/main" id="{1B30C91B-15C0-AE47-A8D3-4784AA7D013D}"/>
              </a:ext>
            </a:extLst>
          </p:cNvPr>
          <p:cNvCxnSpPr/>
          <p:nvPr/>
        </p:nvCxnSpPr>
        <p:spPr>
          <a:xfrm>
            <a:off x="10202518" y="1975413"/>
            <a:ext cx="544902" cy="2523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直線コネクタ 107">
            <a:extLst>
              <a:ext uri="{FF2B5EF4-FFF2-40B4-BE49-F238E27FC236}">
                <a16:creationId xmlns:a16="http://schemas.microsoft.com/office/drawing/2014/main" id="{695F71E7-6201-C21D-D80F-21F93BA97FEF}"/>
              </a:ext>
            </a:extLst>
          </p:cNvPr>
          <p:cNvCxnSpPr/>
          <p:nvPr/>
        </p:nvCxnSpPr>
        <p:spPr>
          <a:xfrm>
            <a:off x="5066802" y="4159200"/>
            <a:ext cx="4773266" cy="0"/>
          </a:xfrm>
          <a:prstGeom prst="line">
            <a:avLst/>
          </a:prstGeom>
          <a:ln w="63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187F2EE9-8BA7-1A18-D525-52BC8CE78E10}"/>
              </a:ext>
            </a:extLst>
          </p:cNvPr>
          <p:cNvSpPr txBox="1"/>
          <p:nvPr/>
        </p:nvSpPr>
        <p:spPr>
          <a:xfrm>
            <a:off x="5066802" y="3674194"/>
            <a:ext cx="457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☐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8" name="図 117">
            <a:extLst>
              <a:ext uri="{FF2B5EF4-FFF2-40B4-BE49-F238E27FC236}">
                <a16:creationId xmlns:a16="http://schemas.microsoft.com/office/drawing/2014/main" id="{FA995194-0808-8E8C-770C-72F2F4BF11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848" y="1717894"/>
            <a:ext cx="1655763" cy="412887"/>
          </a:xfrm>
          <a:prstGeom prst="rect">
            <a:avLst/>
          </a:prstGeom>
        </p:spPr>
      </p:pic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AEFCECC9-E0CE-97EA-D9E4-0C06F451D78B}"/>
              </a:ext>
            </a:extLst>
          </p:cNvPr>
          <p:cNvSpPr txBox="1"/>
          <p:nvPr/>
        </p:nvSpPr>
        <p:spPr>
          <a:xfrm>
            <a:off x="141431" y="1596154"/>
            <a:ext cx="570181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工程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5D0337AE-B06E-E5E7-ED00-574575924B34}"/>
              </a:ext>
            </a:extLst>
          </p:cNvPr>
          <p:cNvSpPr txBox="1"/>
          <p:nvPr/>
        </p:nvSpPr>
        <p:spPr>
          <a:xfrm>
            <a:off x="242697" y="2300101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endParaRPr kumimoji="1" lang="ja-JP" altLang="en-US" sz="900" b="1" dirty="0">
              <a:solidFill>
                <a:schemeClr val="tx2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21" name="直線コネクタ 120">
            <a:extLst>
              <a:ext uri="{FF2B5EF4-FFF2-40B4-BE49-F238E27FC236}">
                <a16:creationId xmlns:a16="http://schemas.microsoft.com/office/drawing/2014/main" id="{6AE411A0-C0E4-898B-007B-10507FD92DEE}"/>
              </a:ext>
            </a:extLst>
          </p:cNvPr>
          <p:cNvCxnSpPr/>
          <p:nvPr/>
        </p:nvCxnSpPr>
        <p:spPr>
          <a:xfrm>
            <a:off x="263488" y="2610328"/>
            <a:ext cx="552506" cy="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D4945632-B402-19BF-105B-AEDCF9A3D221}"/>
              </a:ext>
            </a:extLst>
          </p:cNvPr>
          <p:cNvSpPr txBox="1"/>
          <p:nvPr/>
        </p:nvSpPr>
        <p:spPr>
          <a:xfrm>
            <a:off x="1000065" y="2306368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F84295E1-B12B-EA23-CED1-E5FB2EDA1126}"/>
              </a:ext>
            </a:extLst>
          </p:cNvPr>
          <p:cNvSpPr txBox="1"/>
          <p:nvPr/>
        </p:nvSpPr>
        <p:spPr>
          <a:xfrm>
            <a:off x="1717325" y="2300665"/>
            <a:ext cx="616899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31F9DFF6-7174-F3AD-228D-7AB6A337E4DC}"/>
              </a:ext>
            </a:extLst>
          </p:cNvPr>
          <p:cNvSpPr txBox="1"/>
          <p:nvPr/>
        </p:nvSpPr>
        <p:spPr>
          <a:xfrm>
            <a:off x="2430715" y="2307531"/>
            <a:ext cx="817908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  <a:r>
              <a:rPr kumimoji="1"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kumimoji="1" lang="ja-JP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5" name="四角形: 角を丸くする 124">
            <a:extLst>
              <a:ext uri="{FF2B5EF4-FFF2-40B4-BE49-F238E27FC236}">
                <a16:creationId xmlns:a16="http://schemas.microsoft.com/office/drawing/2014/main" id="{17734B0A-E22D-C687-A67E-1FE306C72C1C}"/>
              </a:ext>
            </a:extLst>
          </p:cNvPr>
          <p:cNvSpPr/>
          <p:nvPr/>
        </p:nvSpPr>
        <p:spPr>
          <a:xfrm>
            <a:off x="2043565" y="1844072"/>
            <a:ext cx="894781" cy="243659"/>
          </a:xfrm>
          <a:prstGeom prst="round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3A29F744-BCC9-0605-A96A-2ED75E676F89}"/>
              </a:ext>
            </a:extLst>
          </p:cNvPr>
          <p:cNvSpPr txBox="1"/>
          <p:nvPr/>
        </p:nvSpPr>
        <p:spPr>
          <a:xfrm>
            <a:off x="1998112" y="1596154"/>
            <a:ext cx="979264" cy="237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サイクルタイム</a:t>
            </a: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168E7934-549E-FDF6-3551-843C60D1FDCB}"/>
              </a:ext>
            </a:extLst>
          </p:cNvPr>
          <p:cNvSpPr txBox="1"/>
          <p:nvPr/>
        </p:nvSpPr>
        <p:spPr>
          <a:xfrm>
            <a:off x="225745" y="1878818"/>
            <a:ext cx="837127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最初の工程</a:t>
            </a:r>
            <a:endParaRPr kumimoji="1" lang="ja-JP" altLang="en-US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14019E8-40AC-E539-26F6-9DDBB54C9C2D}"/>
              </a:ext>
            </a:extLst>
          </p:cNvPr>
          <p:cNvSpPr txBox="1"/>
          <p:nvPr/>
        </p:nvSpPr>
        <p:spPr>
          <a:xfrm>
            <a:off x="908163" y="1933125"/>
            <a:ext cx="4325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②項目タブが選択された項目に変更される</a:t>
            </a:r>
            <a:endParaRPr kumimoji="1" lang="ja-JP" altLang="en-US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2E3FD918-D16E-D18B-23E0-971511813E3C}"/>
              </a:ext>
            </a:extLst>
          </p:cNvPr>
          <p:cNvCxnSpPr/>
          <p:nvPr/>
        </p:nvCxnSpPr>
        <p:spPr>
          <a:xfrm flipH="1">
            <a:off x="841212" y="2227811"/>
            <a:ext cx="147984" cy="1309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直線矢印コネクタ 128">
            <a:extLst>
              <a:ext uri="{FF2B5EF4-FFF2-40B4-BE49-F238E27FC236}">
                <a16:creationId xmlns:a16="http://schemas.microsoft.com/office/drawing/2014/main" id="{D90CC3C9-C377-2EA1-215A-213276E96EE4}"/>
              </a:ext>
            </a:extLst>
          </p:cNvPr>
          <p:cNvCxnSpPr/>
          <p:nvPr/>
        </p:nvCxnSpPr>
        <p:spPr>
          <a:xfrm>
            <a:off x="5234136" y="2955983"/>
            <a:ext cx="238500" cy="1230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7778E-5A21-0867-659F-3442A3142027}"/>
              </a:ext>
            </a:extLst>
          </p:cNvPr>
          <p:cNvSpPr txBox="1"/>
          <p:nvPr/>
        </p:nvSpPr>
        <p:spPr>
          <a:xfrm>
            <a:off x="1308514" y="3163093"/>
            <a:ext cx="128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・単純な直線動作ユニット</a:t>
            </a:r>
            <a:endParaRPr kumimoji="1"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・価格</a:t>
            </a:r>
            <a:r>
              <a:rPr kumimoji="1"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  <a:r>
              <a:rPr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98</a:t>
            </a:r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8627F30-B3EB-01A1-7AEC-4FA4511EA275}"/>
              </a:ext>
            </a:extLst>
          </p:cNvPr>
          <p:cNvSpPr txBox="1"/>
          <p:nvPr/>
        </p:nvSpPr>
        <p:spPr>
          <a:xfrm>
            <a:off x="1295060" y="4965036"/>
            <a:ext cx="30358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項目選択と同時に詳細</a:t>
            </a:r>
            <a:r>
              <a:rPr kumimoji="1" lang="en-US" altLang="ja-JP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Window</a:t>
            </a:r>
            <a:r>
              <a:rPr kumimoji="1" lang="ja-JP" altLang="en-US" sz="10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も開く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D9692C0-18C7-258A-FBF3-B10D899C0306}"/>
              </a:ext>
            </a:extLst>
          </p:cNvPr>
          <p:cNvSpPr/>
          <p:nvPr/>
        </p:nvSpPr>
        <p:spPr>
          <a:xfrm>
            <a:off x="5465723" y="3039772"/>
            <a:ext cx="615595" cy="4595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1-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１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A8C8B40-155B-904A-D60E-BD9F99661CB5}"/>
              </a:ext>
            </a:extLst>
          </p:cNvPr>
          <p:cNvSpPr/>
          <p:nvPr/>
        </p:nvSpPr>
        <p:spPr>
          <a:xfrm>
            <a:off x="6194416" y="3033577"/>
            <a:ext cx="615595" cy="45952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1-2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CDF8A8A8-2C08-3790-A3BB-E5968249D435}"/>
              </a:ext>
            </a:extLst>
          </p:cNvPr>
          <p:cNvSpPr/>
          <p:nvPr/>
        </p:nvSpPr>
        <p:spPr>
          <a:xfrm>
            <a:off x="6895553" y="3033576"/>
            <a:ext cx="615595" cy="4595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1-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3B778A62-9A74-D0FA-A7D2-856CA1AB29AE}"/>
              </a:ext>
            </a:extLst>
          </p:cNvPr>
          <p:cNvSpPr/>
          <p:nvPr/>
        </p:nvSpPr>
        <p:spPr>
          <a:xfrm>
            <a:off x="7621495" y="3039772"/>
            <a:ext cx="615595" cy="45952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1-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408B6EE4-E6E0-1D63-8CB5-F6B587887648}"/>
              </a:ext>
            </a:extLst>
          </p:cNvPr>
          <p:cNvSpPr/>
          <p:nvPr/>
        </p:nvSpPr>
        <p:spPr>
          <a:xfrm>
            <a:off x="8360411" y="3039772"/>
            <a:ext cx="615595" cy="45952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1-5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8C54C526-2B0F-383F-382A-6576680B31A6}"/>
              </a:ext>
            </a:extLst>
          </p:cNvPr>
          <p:cNvSpPr/>
          <p:nvPr/>
        </p:nvSpPr>
        <p:spPr>
          <a:xfrm>
            <a:off x="9135123" y="3039772"/>
            <a:ext cx="615595" cy="45952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1-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84BD038-6F45-AD0B-EC6D-C3ADA40B62D9}"/>
              </a:ext>
            </a:extLst>
          </p:cNvPr>
          <p:cNvSpPr/>
          <p:nvPr/>
        </p:nvSpPr>
        <p:spPr>
          <a:xfrm>
            <a:off x="5437851" y="3004640"/>
            <a:ext cx="2111734" cy="51631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7E4D1764-35DF-2A05-1B34-412248BDC113}"/>
              </a:ext>
            </a:extLst>
          </p:cNvPr>
          <p:cNvSpPr/>
          <p:nvPr/>
        </p:nvSpPr>
        <p:spPr>
          <a:xfrm>
            <a:off x="5468497" y="3629429"/>
            <a:ext cx="615595" cy="4595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2-1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1E81B9D4-1880-F148-F898-0AA65A02D5D9}"/>
              </a:ext>
            </a:extLst>
          </p:cNvPr>
          <p:cNvSpPr/>
          <p:nvPr/>
        </p:nvSpPr>
        <p:spPr>
          <a:xfrm>
            <a:off x="6191112" y="3629673"/>
            <a:ext cx="615595" cy="45952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2-2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4E0BB016-2602-2168-44EE-019BA4AB4B0C}"/>
              </a:ext>
            </a:extLst>
          </p:cNvPr>
          <p:cNvSpPr/>
          <p:nvPr/>
        </p:nvSpPr>
        <p:spPr>
          <a:xfrm>
            <a:off x="6893587" y="3634255"/>
            <a:ext cx="615595" cy="45952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2-3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F042843F-9C26-03D8-9510-FFED0CED83D4}"/>
              </a:ext>
            </a:extLst>
          </p:cNvPr>
          <p:cNvSpPr/>
          <p:nvPr/>
        </p:nvSpPr>
        <p:spPr>
          <a:xfrm>
            <a:off x="7625622" y="3632493"/>
            <a:ext cx="615595" cy="459523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2-4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297DDB4-9569-A536-8E0F-26ADA031BBBF}"/>
              </a:ext>
            </a:extLst>
          </p:cNvPr>
          <p:cNvSpPr/>
          <p:nvPr/>
        </p:nvSpPr>
        <p:spPr>
          <a:xfrm>
            <a:off x="9135123" y="3626853"/>
            <a:ext cx="615595" cy="45952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2-6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36E0D14A-EB5A-97F1-1ABD-B6467F68D137}"/>
              </a:ext>
            </a:extLst>
          </p:cNvPr>
          <p:cNvSpPr/>
          <p:nvPr/>
        </p:nvSpPr>
        <p:spPr>
          <a:xfrm>
            <a:off x="477275" y="3218595"/>
            <a:ext cx="615595" cy="4595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1-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１</a:t>
            </a:r>
          </a:p>
        </p:txBody>
      </p:sp>
      <p:sp>
        <p:nvSpPr>
          <p:cNvPr id="49" name="フリーフォーム: 図形 48">
            <a:extLst>
              <a:ext uri="{FF2B5EF4-FFF2-40B4-BE49-F238E27FC236}">
                <a16:creationId xmlns:a16="http://schemas.microsoft.com/office/drawing/2014/main" id="{64C5D6EE-2C30-ACB7-64BA-9577127B138A}"/>
              </a:ext>
            </a:extLst>
          </p:cNvPr>
          <p:cNvSpPr/>
          <p:nvPr/>
        </p:nvSpPr>
        <p:spPr>
          <a:xfrm>
            <a:off x="4668592" y="3490573"/>
            <a:ext cx="897012" cy="2453027"/>
          </a:xfrm>
          <a:custGeom>
            <a:avLst/>
            <a:gdLst>
              <a:gd name="connsiteX0" fmla="*/ 0 w 1120462"/>
              <a:gd name="connsiteY0" fmla="*/ 2298879 h 2298879"/>
              <a:gd name="connsiteX1" fmla="*/ 592428 w 1120462"/>
              <a:gd name="connsiteY1" fmla="*/ 1893194 h 2298879"/>
              <a:gd name="connsiteX2" fmla="*/ 1120462 w 1120462"/>
              <a:gd name="connsiteY2" fmla="*/ 0 h 229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0462" h="2298879">
                <a:moveTo>
                  <a:pt x="0" y="2298879"/>
                </a:moveTo>
                <a:cubicBezTo>
                  <a:pt x="202842" y="2287609"/>
                  <a:pt x="405684" y="2276340"/>
                  <a:pt x="592428" y="1893194"/>
                </a:cubicBezTo>
                <a:cubicBezTo>
                  <a:pt x="779172" y="1510048"/>
                  <a:pt x="949817" y="755024"/>
                  <a:pt x="1120462" y="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 w="lg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573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</TotalTime>
  <Words>937</Words>
  <Application>Microsoft Office PowerPoint</Application>
  <PresentationFormat>ワイド画面</PresentationFormat>
  <Paragraphs>319</Paragraphs>
  <Slides>8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幸治 清原</dc:creator>
  <cp:lastModifiedBy>幸治 清原</cp:lastModifiedBy>
  <cp:revision>20</cp:revision>
  <dcterms:created xsi:type="dcterms:W3CDTF">2024-09-26T15:54:00Z</dcterms:created>
  <dcterms:modified xsi:type="dcterms:W3CDTF">2024-09-30T05:09:04Z</dcterms:modified>
</cp:coreProperties>
</file>